
<file path=[Content_Types].xml><?xml version="1.0" encoding="utf-8"?>
<Types xmlns="http://schemas.openxmlformats.org/package/2006/content-types">
  <Default Extension="pdf" ContentType="application/pdf"/>
  <Default Extension="rels" ContentType="application/vnd.openxmlformats-package.relationships+xml"/>
  <Override PartName="/ppt/slides/slide14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embeddings/Microsoft___17.bin" ContentType="application/vnd.openxmlformats-officedocument.oleObject"/>
  <Override PartName="/ppt/slides/slide28.xml" ContentType="application/vnd.openxmlformats-officedocument.presentationml.slide+xml"/>
  <Override PartName="/ppt/embeddings/Microsoft___4.bin" ContentType="application/vnd.openxmlformats-officedocument.oleObject"/>
  <Override PartName="/ppt/slides/slide54.xml" ContentType="application/vnd.openxmlformats-officedocument.presentationml.slide+xml"/>
  <Override PartName="/ppt/embeddings/Microsoft___10.bin" ContentType="application/vnd.openxmlformats-officedocument.oleObject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embeddings/Microsoft___16.bin" ContentType="application/vnd.openxmlformats-officedocument.oleObject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embeddings/Microsoft___3.bin" ContentType="application/vnd.openxmlformats-officedocument.oleObject"/>
  <Override PartName="/ppt/slides/slide53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embeddings/Microsoft___9.bin" ContentType="application/vnd.openxmlformats-officedocument.oleObject"/>
  <Override PartName="/ppt/embeddings/Microsoft___15.bin" ContentType="application/vnd.openxmlformats-officedocument.oleObject"/>
  <Default Extension="pict" ContentType="image/pict"/>
  <Override PartName="/ppt/slides/slide26.xml" ContentType="application/vnd.openxmlformats-officedocument.presentationml.slide+xml"/>
  <Override PartName="/ppt/embeddings/Microsoft___2.bin" ContentType="application/vnd.openxmlformats-officedocument.oleObject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embeddings/Microsoft___22.bin" ContentType="application/vnd.openxmlformats-officedocument.oleObject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embeddings/Microsoft___8.bin" ContentType="application/vnd.openxmlformats-officedocument.oleObject"/>
  <Override PartName="/ppt/slides/slide42.xml" ContentType="application/vnd.openxmlformats-officedocument.presentationml.slide+xml"/>
  <Override PartName="/ppt/embeddings/Microsoft___14.bin" ContentType="application/vnd.openxmlformats-officedocument.oleObject"/>
  <Override PartName="/ppt/slides/slide25.xml" ContentType="application/vnd.openxmlformats-officedocument.presentationml.slide+xml"/>
  <Override PartName="/ppt/embeddings/Microsoft___1.bin" ContentType="application/vnd.openxmlformats-officedocument.oleObject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embeddings/Microsoft___21.bin" ContentType="application/vnd.openxmlformats-officedocument.oleObject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embeddings/Microsoft___7.bin" ContentType="application/vnd.openxmlformats-officedocument.oleObject"/>
  <Override PartName="/ppt/slides/slide41.xml" ContentType="application/vnd.openxmlformats-officedocument.presentationml.slide+xml"/>
  <Override PartName="/ppt/embeddings/Microsoft___13.bin" ContentType="application/vnd.openxmlformats-officedocument.oleObject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embeddings/Microsoft___20.bin" ContentType="application/vnd.openxmlformats-officedocument.oleObject"/>
  <Default Extension="jpeg" ContentType="image/jpeg"/>
  <Override PartName="/ppt/viewProps.xml" ContentType="application/vnd.openxmlformats-officedocument.presentationml.viewProps+xml"/>
  <Override PartName="/ppt/embeddings/Microsoft___19.bin" ContentType="application/vnd.openxmlformats-officedocument.oleObject"/>
  <Override PartName="/ppt/slides/slide47.xml" ContentType="application/vnd.openxmlformats-officedocument.presentationml.slide+xml"/>
  <Override PartName="/ppt/embeddings/Microsoft___6.bin" ContentType="application/vnd.openxmlformats-officedocument.oleObject"/>
  <Override PartName="/ppt/slides/slide40.xml" ContentType="application/vnd.openxmlformats-officedocument.presentationml.slide+xml"/>
  <Override PartName="/ppt/embeddings/Microsoft___12.bin" ContentType="application/vnd.openxmlformats-officedocument.oleObject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slides/slide15.xml" ContentType="application/vnd.openxmlformats-officedocument.presentationml.slide+xml"/>
  <Override PartName="/ppt/embeddings/Microsoft___18.bin" ContentType="application/vnd.openxmlformats-officedocument.oleObject"/>
  <Override PartName="/ppt/slides/slide46.xml" ContentType="application/vnd.openxmlformats-officedocument.presentationml.slide+xml"/>
  <Override PartName="/ppt/slides/slide29.xml" ContentType="application/vnd.openxmlformats-officedocument.presentationml.slide+xml"/>
  <Override PartName="/ppt/embeddings/Microsoft___5.bin" ContentType="application/vnd.openxmlformats-officedocument.oleObject"/>
  <Override PartName="/ppt/theme/theme1.xml" ContentType="application/vnd.openxmlformats-officedocument.theme+xml"/>
  <Override PartName="/ppt/embeddings/Microsoft___11.bin" ContentType="application/vnd.openxmlformats-officedocument.oleObject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320" r:id="rId2"/>
    <p:sldId id="322" r:id="rId3"/>
    <p:sldId id="256" r:id="rId4"/>
    <p:sldId id="257" r:id="rId5"/>
    <p:sldId id="258" r:id="rId6"/>
    <p:sldId id="305" r:id="rId7"/>
    <p:sldId id="259" r:id="rId8"/>
    <p:sldId id="265" r:id="rId9"/>
    <p:sldId id="266" r:id="rId10"/>
    <p:sldId id="273" r:id="rId11"/>
    <p:sldId id="260" r:id="rId12"/>
    <p:sldId id="261" r:id="rId13"/>
    <p:sldId id="289" r:id="rId14"/>
    <p:sldId id="262" r:id="rId15"/>
    <p:sldId id="312" r:id="rId16"/>
    <p:sldId id="268" r:id="rId17"/>
    <p:sldId id="275" r:id="rId18"/>
    <p:sldId id="271" r:id="rId19"/>
    <p:sldId id="270" r:id="rId20"/>
    <p:sldId id="272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94" r:id="rId29"/>
    <p:sldId id="315" r:id="rId30"/>
    <p:sldId id="316" r:id="rId31"/>
    <p:sldId id="297" r:id="rId32"/>
    <p:sldId id="298" r:id="rId33"/>
    <p:sldId id="299" r:id="rId34"/>
    <p:sldId id="296" r:id="rId35"/>
    <p:sldId id="283" r:id="rId36"/>
    <p:sldId id="308" r:id="rId37"/>
    <p:sldId id="310" r:id="rId38"/>
    <p:sldId id="309" r:id="rId39"/>
    <p:sldId id="300" r:id="rId40"/>
    <p:sldId id="304" r:id="rId41"/>
    <p:sldId id="301" r:id="rId42"/>
    <p:sldId id="302" r:id="rId43"/>
    <p:sldId id="284" r:id="rId44"/>
    <p:sldId id="285" r:id="rId45"/>
    <p:sldId id="286" r:id="rId46"/>
    <p:sldId id="290" r:id="rId47"/>
    <p:sldId id="313" r:id="rId48"/>
    <p:sldId id="317" r:id="rId49"/>
    <p:sldId id="291" r:id="rId50"/>
    <p:sldId id="318" r:id="rId51"/>
    <p:sldId id="292" r:id="rId52"/>
    <p:sldId id="293" r:id="rId53"/>
    <p:sldId id="307" r:id="rId54"/>
    <p:sldId id="319" r:id="rId55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2052" autoAdjust="0"/>
  </p:normalViewPr>
  <p:slideViewPr>
    <p:cSldViewPr snapToGrid="0" snapToObjects="1">
      <p:cViewPr varScale="1">
        <p:scale>
          <a:sx n="113" d="100"/>
          <a:sy n="113" d="100"/>
        </p:scale>
        <p:origin x="-752" y="-104"/>
      </p:cViewPr>
      <p:guideLst>
        <p:guide orient="horz" pos="2160"/>
        <p:guide pos="287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ict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ict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ict"/><Relationship Id="rId2" Type="http://schemas.openxmlformats.org/officeDocument/2006/relationships/image" Target="../media/image59.pict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ict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ict"/><Relationship Id="rId4" Type="http://schemas.openxmlformats.org/officeDocument/2006/relationships/image" Target="../media/image18.pict"/><Relationship Id="rId1" Type="http://schemas.openxmlformats.org/officeDocument/2006/relationships/image" Target="../media/image15.pict"/><Relationship Id="rId2" Type="http://schemas.openxmlformats.org/officeDocument/2006/relationships/image" Target="../media/image16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ict"/><Relationship Id="rId2" Type="http://schemas.openxmlformats.org/officeDocument/2006/relationships/image" Target="../media/image21.pict"/><Relationship Id="rId3" Type="http://schemas.openxmlformats.org/officeDocument/2006/relationships/image" Target="../media/image22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ict"/><Relationship Id="rId2" Type="http://schemas.openxmlformats.org/officeDocument/2006/relationships/image" Target="../media/image27.pict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ict"/><Relationship Id="rId2" Type="http://schemas.openxmlformats.org/officeDocument/2006/relationships/image" Target="../media/image37.pict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ict"/><Relationship Id="rId2" Type="http://schemas.openxmlformats.org/officeDocument/2006/relationships/image" Target="../media/image39.pict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ict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ict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73F89-3581-F143-8C7C-A16F2627B5F5}" type="datetimeFigureOut">
              <a:rPr lang="ja-JP" altLang="en-US" smtClean="0"/>
              <a:pPr/>
              <a:t>11.10.28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EF22-BF59-B640-AD99-E0575587149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73F89-3581-F143-8C7C-A16F2627B5F5}" type="datetimeFigureOut">
              <a:rPr lang="ja-JP" altLang="en-US" smtClean="0"/>
              <a:pPr/>
              <a:t>11.10.28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EF22-BF59-B640-AD99-E0575587149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73F89-3581-F143-8C7C-A16F2627B5F5}" type="datetimeFigureOut">
              <a:rPr lang="ja-JP" altLang="en-US" smtClean="0"/>
              <a:pPr/>
              <a:t>11.10.28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EF22-BF59-B640-AD99-E0575587149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73F89-3581-F143-8C7C-A16F2627B5F5}" type="datetimeFigureOut">
              <a:rPr lang="ja-JP" altLang="en-US" smtClean="0"/>
              <a:pPr/>
              <a:t>11.10.28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EF22-BF59-B640-AD99-E0575587149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73F89-3581-F143-8C7C-A16F2627B5F5}" type="datetimeFigureOut">
              <a:rPr lang="ja-JP" altLang="en-US" smtClean="0"/>
              <a:pPr/>
              <a:t>11.10.28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EF22-BF59-B640-AD99-E0575587149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73F89-3581-F143-8C7C-A16F2627B5F5}" type="datetimeFigureOut">
              <a:rPr lang="ja-JP" altLang="en-US" smtClean="0"/>
              <a:pPr/>
              <a:t>11.10.28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EF22-BF59-B640-AD99-E0575587149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73F89-3581-F143-8C7C-A16F2627B5F5}" type="datetimeFigureOut">
              <a:rPr lang="ja-JP" altLang="en-US" smtClean="0"/>
              <a:pPr/>
              <a:t>11.10.28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EF22-BF59-B640-AD99-E0575587149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73F89-3581-F143-8C7C-A16F2627B5F5}" type="datetimeFigureOut">
              <a:rPr lang="ja-JP" altLang="en-US" smtClean="0"/>
              <a:pPr/>
              <a:t>11.10.28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EF22-BF59-B640-AD99-E0575587149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73F89-3581-F143-8C7C-A16F2627B5F5}" type="datetimeFigureOut">
              <a:rPr lang="ja-JP" altLang="en-US" smtClean="0"/>
              <a:pPr/>
              <a:t>11.10.28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EF22-BF59-B640-AD99-E0575587149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73F89-3581-F143-8C7C-A16F2627B5F5}" type="datetimeFigureOut">
              <a:rPr lang="ja-JP" altLang="en-US" smtClean="0"/>
              <a:pPr/>
              <a:t>11.10.28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EF22-BF59-B640-AD99-E0575587149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73F89-3581-F143-8C7C-A16F2627B5F5}" type="datetimeFigureOut">
              <a:rPr lang="ja-JP" altLang="en-US" smtClean="0"/>
              <a:pPr/>
              <a:t>11.10.28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EF22-BF59-B640-AD99-E0575587149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73F89-3581-F143-8C7C-A16F2627B5F5}" type="datetimeFigureOut">
              <a:rPr lang="ja-JP" altLang="en-US" smtClean="0"/>
              <a:pPr/>
              <a:t>11.10.28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EEF22-BF59-B640-AD99-E0575587149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oleObject" Target="../embeddings/Microsoft___1.bin"/><Relationship Id="rId6" Type="http://schemas.openxmlformats.org/officeDocument/2006/relationships/oleObject" Target="../embeddings/Microsoft___2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__3.bin"/><Relationship Id="rId4" Type="http://schemas.openxmlformats.org/officeDocument/2006/relationships/image" Target="../media/image19.png"/><Relationship Id="rId5" Type="http://schemas.openxmlformats.org/officeDocument/2006/relationships/oleObject" Target="../embeddings/Microsoft___4.bin"/><Relationship Id="rId6" Type="http://schemas.openxmlformats.org/officeDocument/2006/relationships/oleObject" Target="../embeddings/Microsoft___5.bin"/><Relationship Id="rId7" Type="http://schemas.openxmlformats.org/officeDocument/2006/relationships/oleObject" Target="../embeddings/Microsoft___6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__7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oleObject" Target="../embeddings/Microsoft___8.bin"/><Relationship Id="rId5" Type="http://schemas.openxmlformats.org/officeDocument/2006/relationships/image" Target="../media/image24.png"/><Relationship Id="rId6" Type="http://schemas.openxmlformats.org/officeDocument/2006/relationships/oleObject" Target="../embeddings/Microsoft___9.bin"/><Relationship Id="rId7" Type="http://schemas.openxmlformats.org/officeDocument/2006/relationships/oleObject" Target="../embeddings/Microsoft___10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__11.bin"/><Relationship Id="rId4" Type="http://schemas.openxmlformats.org/officeDocument/2006/relationships/oleObject" Target="../embeddings/Microsoft___12.bin"/><Relationship Id="rId5" Type="http://schemas.openxmlformats.org/officeDocument/2006/relationships/oleObject" Target="../embeddings/Microsoft___13.bin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__14.bin"/><Relationship Id="rId4" Type="http://schemas.openxmlformats.org/officeDocument/2006/relationships/oleObject" Target="../embeddings/Microsoft___15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__16.bin"/><Relationship Id="rId4" Type="http://schemas.openxmlformats.org/officeDocument/2006/relationships/oleObject" Target="../embeddings/Microsoft___17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df"/><Relationship Id="rId3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oleObject" Target="../embeddings/Microsoft___18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oleObject" Target="../embeddings/Microsoft___19.bin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__20.bin"/><Relationship Id="rId4" Type="http://schemas.openxmlformats.org/officeDocument/2006/relationships/image" Target="../media/image54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df"/><Relationship Id="rId3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oleObject" Target="../embeddings/Microsoft___21.bin"/><Relationship Id="rId6" Type="http://schemas.openxmlformats.org/officeDocument/2006/relationships/oleObject" Target="../embeddings/Microsoft___22.bin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Relationship Id="rId3" Type="http://schemas.openxmlformats.org/officeDocument/2006/relationships/oleObject" Target="Macintosh%20HD:Users:tanabash:Desktop:Shoichi%20Sakata%20Copenhagen%20Diary-withphoto%20.doc!OLE_LINK1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947" y="0"/>
            <a:ext cx="487388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204790"/>
            <a:ext cx="8229600" cy="1975493"/>
          </a:xfrm>
        </p:spPr>
        <p:txBody>
          <a:bodyPr/>
          <a:lstStyle/>
          <a:p>
            <a:r>
              <a:rPr lang="en-US" altLang="ja-JP" dirty="0" smtClean="0"/>
              <a:t>Developments in </a:t>
            </a:r>
            <a:br>
              <a:rPr lang="en-US" altLang="ja-JP" dirty="0" smtClean="0"/>
            </a:br>
            <a:r>
              <a:rPr lang="en-US" altLang="ja-JP" dirty="0" smtClean="0"/>
              <a:t>Yukawa’s meson theory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817939" y="4294931"/>
            <a:ext cx="61668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Sakata was the most important collaborator of </a:t>
            </a:r>
            <a:r>
              <a:rPr lang="en-US" altLang="ja-JP" dirty="0" err="1" smtClean="0"/>
              <a:t>H.Yukawa</a:t>
            </a:r>
            <a:endParaRPr lang="en-US" altLang="ja-JP" dirty="0" smtClean="0"/>
          </a:p>
          <a:p>
            <a:r>
              <a:rPr lang="en-US" altLang="ja-JP" dirty="0" smtClean="0"/>
              <a:t>in his developments of meson theory explaining nuclear force</a:t>
            </a:r>
          </a:p>
          <a:p>
            <a:r>
              <a:rPr lang="en-US" altLang="ja-JP" dirty="0" smtClean="0"/>
              <a:t> 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 2"/>
          <p:cNvSpPr>
            <a:spLocks noGrp="1"/>
          </p:cNvSpPr>
          <p:nvPr>
            <p:ph idx="1"/>
          </p:nvPr>
        </p:nvSpPr>
        <p:spPr>
          <a:xfrm>
            <a:off x="264595" y="1501082"/>
            <a:ext cx="8045154" cy="1411067"/>
          </a:xfrm>
        </p:spPr>
        <p:txBody>
          <a:bodyPr>
            <a:normAutofit lnSpcReduction="10000"/>
          </a:bodyPr>
          <a:lstStyle/>
          <a:p>
            <a:r>
              <a:rPr lang="en-US" altLang="ja-JP" sz="2400" dirty="0" smtClean="0"/>
              <a:t>1937: In collaboration with H. Yukawa, Sakata wrote a paper of meson theory (the second paper of a series of Yukawa’s meson theory papers).  He also advocated the </a:t>
            </a:r>
            <a:r>
              <a:rPr lang="en-US" altLang="ja-JP" sz="2400" dirty="0" smtClean="0">
                <a:solidFill>
                  <a:srgbClr val="FF0000"/>
                </a:solidFill>
              </a:rPr>
              <a:t>necessity of neutral meson (now known as       ). </a:t>
            </a:r>
          </a:p>
          <a:p>
            <a:endParaRPr lang="en-US" altLang="ja-JP" sz="2400" dirty="0" smtClean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884" y="3106844"/>
            <a:ext cx="1864677" cy="370930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8750" y="3106844"/>
            <a:ext cx="1977399" cy="2429089"/>
          </a:xfrm>
          <a:prstGeom prst="rect">
            <a:avLst/>
          </a:prstGeom>
        </p:spPr>
      </p:pic>
      <p:cxnSp>
        <p:nvCxnSpPr>
          <p:cNvPr id="10" name="直線コネクタ 9"/>
          <p:cNvCxnSpPr/>
          <p:nvPr/>
        </p:nvCxnSpPr>
        <p:spPr>
          <a:xfrm>
            <a:off x="3766084" y="5835109"/>
            <a:ext cx="2125589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264595" y="4347415"/>
            <a:ext cx="35014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“On the </a:t>
            </a:r>
            <a:r>
              <a:rPr lang="en-US" altLang="ja-JP" sz="1600" dirty="0" smtClean="0"/>
              <a:t>Interaction of Elementary Particles II”, </a:t>
            </a:r>
            <a:r>
              <a:rPr lang="en-US" altLang="ja-JP" sz="1600" dirty="0" err="1" smtClean="0"/>
              <a:t>H.Yukawa</a:t>
            </a:r>
            <a:r>
              <a:rPr lang="en-US" altLang="ja-JP" sz="1600" dirty="0" smtClean="0"/>
              <a:t> and </a:t>
            </a:r>
            <a:r>
              <a:rPr lang="en-US" altLang="ja-JP" sz="1600" dirty="0" err="1" smtClean="0"/>
              <a:t>S.Sakata</a:t>
            </a:r>
            <a:r>
              <a:rPr lang="en-US" altLang="ja-JP" sz="1600" dirty="0" smtClean="0"/>
              <a:t>,</a:t>
            </a:r>
          </a:p>
          <a:p>
            <a:r>
              <a:rPr kumimoji="1" lang="en-US" altLang="ja-JP" sz="1600" dirty="0" err="1" smtClean="0"/>
              <a:t>Proc.Phys</a:t>
            </a:r>
            <a:r>
              <a:rPr lang="en-US" altLang="ja-JP" sz="1600" dirty="0" smtClean="0"/>
              <a:t>.-Math. Soc. Japan, 19 (1937).</a:t>
            </a:r>
          </a:p>
          <a:p>
            <a:endParaRPr kumimoji="1" lang="en-US" altLang="ja-JP" sz="1600" dirty="0" smtClean="0"/>
          </a:p>
          <a:p>
            <a:r>
              <a:rPr lang="en-US" altLang="ja-JP" sz="1600" dirty="0" smtClean="0"/>
              <a:t>“On the Interaction between Identical Heavy Particles in Yukawa’s theory”,</a:t>
            </a:r>
          </a:p>
          <a:p>
            <a:r>
              <a:rPr lang="en-US" altLang="ja-JP" sz="1600" dirty="0" smtClean="0"/>
              <a:t>(in Japanese), Kagaku, Nov. 1937 p533</a:t>
            </a:r>
          </a:p>
          <a:p>
            <a:r>
              <a:rPr kumimoji="1" lang="en-US" altLang="ja-JP" sz="1600" dirty="0" smtClean="0"/>
              <a:t>(SMAL archive)</a:t>
            </a:r>
            <a:endParaRPr kumimoji="1" lang="ja-JP" altLang="en-US" sz="16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964978" y="213007"/>
            <a:ext cx="245192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/>
              <a:t>Necessity of </a:t>
            </a:r>
            <a:endParaRPr kumimoji="1" lang="ja-JP" altLang="en-US" sz="3200" dirty="0"/>
          </a:p>
        </p:txBody>
      </p:sp>
      <p:graphicFrame>
        <p:nvGraphicFramePr>
          <p:cNvPr id="17413" name="Object 5"/>
          <p:cNvGraphicFramePr>
            <a:graphicFrameLocks noChangeAspect="1"/>
          </p:cNvGraphicFramePr>
          <p:nvPr/>
        </p:nvGraphicFramePr>
        <p:xfrm>
          <a:off x="5287039" y="213007"/>
          <a:ext cx="604634" cy="558878"/>
        </p:xfrm>
        <a:graphic>
          <a:graphicData uri="http://schemas.openxmlformats.org/presentationml/2006/ole">
            <p:oleObj spid="_x0000_s17413" name="数式" r:id="rId5" imgW="177800" imgH="165100" progId="Equation.3">
              <p:embed/>
            </p:oleObj>
          </a:graphicData>
        </a:graphic>
      </p:graphicFrame>
      <p:graphicFrame>
        <p:nvGraphicFramePr>
          <p:cNvPr id="17416" name="Object 8"/>
          <p:cNvGraphicFramePr>
            <a:graphicFrameLocks noChangeAspect="1"/>
          </p:cNvGraphicFramePr>
          <p:nvPr/>
        </p:nvGraphicFramePr>
        <p:xfrm>
          <a:off x="4572000" y="2624917"/>
          <a:ext cx="310896" cy="287232"/>
        </p:xfrm>
        <a:graphic>
          <a:graphicData uri="http://schemas.openxmlformats.org/presentationml/2006/ole">
            <p:oleObj spid="_x0000_s17416" name="数式" r:id="rId6" imgW="177800" imgH="1651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384609"/>
            <a:ext cx="8045154" cy="978926"/>
          </a:xfrm>
        </p:spPr>
        <p:txBody>
          <a:bodyPr>
            <a:normAutofit/>
          </a:bodyPr>
          <a:lstStyle/>
          <a:p>
            <a:r>
              <a:rPr lang="en-US" altLang="ja-JP" sz="2400" dirty="0" smtClean="0"/>
              <a:t>1940: Sakata and </a:t>
            </a:r>
            <a:r>
              <a:rPr lang="en-US" altLang="ja-JP" sz="2400" dirty="0" err="1" smtClean="0"/>
              <a:t>Tanikawa</a:t>
            </a:r>
            <a:r>
              <a:rPr lang="en-US" altLang="ja-JP" sz="2400" dirty="0" smtClean="0"/>
              <a:t> made prediction of the decay process                                                      PR 37(1940) 548</a:t>
            </a:r>
          </a:p>
          <a:p>
            <a:endParaRPr lang="en-US" altLang="ja-JP" sz="2400" dirty="0" smtClean="0"/>
          </a:p>
          <a:p>
            <a:endParaRPr lang="en-US" altLang="ja-JP" sz="2400" dirty="0" smtClean="0"/>
          </a:p>
          <a:p>
            <a:pPr>
              <a:buNone/>
            </a:pPr>
            <a:endParaRPr lang="en-US" altLang="ja-JP" sz="2400" dirty="0" smtClean="0"/>
          </a:p>
        </p:txBody>
      </p:sp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2152650" y="1847850"/>
          <a:ext cx="757238" cy="352425"/>
        </p:xfrm>
        <a:graphic>
          <a:graphicData uri="http://schemas.openxmlformats.org/presentationml/2006/ole">
            <p:oleObj spid="_x0000_s18434" name="数式" r:id="rId3" imgW="355600" imgH="165100" progId="Equation.3">
              <p:embed/>
            </p:oleObj>
          </a:graphicData>
        </a:graphic>
      </p:graphicFrame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894" y="2481597"/>
            <a:ext cx="4031654" cy="4376403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4656891" y="2363535"/>
            <a:ext cx="41453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In the paper, they also estimated the life time</a:t>
            </a:r>
            <a:r>
              <a:rPr kumimoji="1" lang="en-US" altLang="ja-JP" dirty="0" smtClean="0"/>
              <a:t> </a:t>
            </a:r>
            <a:endParaRPr lang="en-US" altLang="ja-JP" dirty="0" smtClean="0"/>
          </a:p>
          <a:p>
            <a:endParaRPr kumimoji="1"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 which remarkably agrees with the correct value we know now.</a:t>
            </a:r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graphicFrame>
        <p:nvGraphicFramePr>
          <p:cNvPr id="18437" name="Object 5"/>
          <p:cNvGraphicFramePr>
            <a:graphicFrameLocks noChangeAspect="1"/>
          </p:cNvGraphicFramePr>
          <p:nvPr/>
        </p:nvGraphicFramePr>
        <p:xfrm>
          <a:off x="5389563" y="4175863"/>
          <a:ext cx="2366962" cy="350838"/>
        </p:xfrm>
        <a:graphic>
          <a:graphicData uri="http://schemas.openxmlformats.org/presentationml/2006/ole">
            <p:oleObj spid="_x0000_s18437" name="数式" r:id="rId5" imgW="1117600" imgH="165100" progId="Equation.3">
              <p:embed/>
            </p:oleObj>
          </a:graphicData>
        </a:graphic>
      </p:graphicFrame>
      <p:graphicFrame>
        <p:nvGraphicFramePr>
          <p:cNvPr id="18438" name="Object 6"/>
          <p:cNvGraphicFramePr>
            <a:graphicFrameLocks noChangeAspect="1"/>
          </p:cNvGraphicFramePr>
          <p:nvPr/>
        </p:nvGraphicFramePr>
        <p:xfrm>
          <a:off x="5751513" y="3033791"/>
          <a:ext cx="1641475" cy="350838"/>
        </p:xfrm>
        <a:graphic>
          <a:graphicData uri="http://schemas.openxmlformats.org/presentationml/2006/ole">
            <p:oleObj spid="_x0000_s18438" name="数式" r:id="rId6" imgW="774700" imgH="165100" progId="Equation.3">
              <p:embed/>
            </p:oleObj>
          </a:graphicData>
        </a:graphic>
      </p:graphicFrame>
      <p:graphicFrame>
        <p:nvGraphicFramePr>
          <p:cNvPr id="18441" name="Object 9"/>
          <p:cNvGraphicFramePr>
            <a:graphicFrameLocks noChangeAspect="1"/>
          </p:cNvGraphicFramePr>
          <p:nvPr/>
        </p:nvGraphicFramePr>
        <p:xfrm>
          <a:off x="3654425" y="285750"/>
          <a:ext cx="1387475" cy="644525"/>
        </p:xfrm>
        <a:graphic>
          <a:graphicData uri="http://schemas.openxmlformats.org/presentationml/2006/ole">
            <p:oleObj spid="_x0000_s18441" name="数式" r:id="rId7" imgW="355600" imgH="165100" progId="Equation.3">
              <p:embed/>
            </p:oleObj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4656891" y="5955645"/>
            <a:ext cx="414533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c.f.</a:t>
            </a:r>
          </a:p>
          <a:p>
            <a:r>
              <a:rPr lang="en-US" altLang="ja-JP" sz="1400" dirty="0" err="1" smtClean="0"/>
              <a:t>W.A.Bardeen’s</a:t>
            </a:r>
            <a:r>
              <a:rPr lang="en-US" altLang="ja-JP" sz="1400" dirty="0" smtClean="0"/>
              <a:t> talk at pnL50, PTP suppl. 167 (2007) 44.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389563" y="449520"/>
            <a:ext cx="1274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smtClean="0"/>
              <a:t>photons</a:t>
            </a:r>
            <a:endParaRPr kumimoji="1" lang="ja-JP" altLang="en-US" sz="2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076626" y="1847850"/>
            <a:ext cx="1274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smtClean="0"/>
              <a:t>photons</a:t>
            </a:r>
            <a:endParaRPr kumimoji="1"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204790"/>
            <a:ext cx="8229600" cy="1975493"/>
          </a:xfrm>
        </p:spPr>
        <p:txBody>
          <a:bodyPr/>
          <a:lstStyle/>
          <a:p>
            <a:r>
              <a:rPr lang="en-US" altLang="ja-JP" dirty="0" smtClean="0"/>
              <a:t>2</a:t>
            </a:r>
            <a:r>
              <a:rPr lang="en-US" altLang="ja-JP" baseline="30000" dirty="0" smtClean="0"/>
              <a:t>nd</a:t>
            </a:r>
            <a:r>
              <a:rPr lang="en-US" altLang="ja-JP" dirty="0" smtClean="0"/>
              <a:t> generation leptons</a:t>
            </a:r>
            <a:endParaRPr lang="ja-JP" altLang="en-US" dirty="0"/>
          </a:p>
        </p:txBody>
      </p:sp>
      <p:graphicFrame>
        <p:nvGraphicFramePr>
          <p:cNvPr id="59394" name="Object 2"/>
          <p:cNvGraphicFramePr>
            <a:graphicFrameLocks noChangeAspect="1"/>
          </p:cNvGraphicFramePr>
          <p:nvPr/>
        </p:nvGraphicFramePr>
        <p:xfrm>
          <a:off x="3567113" y="4703355"/>
          <a:ext cx="1987550" cy="549275"/>
        </p:xfrm>
        <a:graphic>
          <a:graphicData uri="http://schemas.openxmlformats.org/presentationml/2006/ole">
            <p:oleObj spid="_x0000_s59394" name="数式" r:id="rId3" imgW="736600" imgH="203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4672096" cy="3279040"/>
          </a:xfrm>
          <a:prstGeom prst="rect">
            <a:avLst/>
          </a:prstGeom>
        </p:spPr>
      </p:pic>
      <p:sp>
        <p:nvSpPr>
          <p:cNvPr id="4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797783"/>
            <a:ext cx="8045154" cy="948611"/>
          </a:xfrm>
        </p:spPr>
        <p:txBody>
          <a:bodyPr>
            <a:normAutofit/>
          </a:bodyPr>
          <a:lstStyle/>
          <a:p>
            <a:r>
              <a:rPr lang="en-US" altLang="ja-JP" sz="2400" dirty="0" smtClean="0"/>
              <a:t>1942: Sakata and Inoue advocated </a:t>
            </a:r>
            <a:r>
              <a:rPr lang="en-US" altLang="ja-JP" sz="2400" dirty="0" smtClean="0">
                <a:solidFill>
                  <a:srgbClr val="FF0000"/>
                </a:solidFill>
              </a:rPr>
              <a:t>“two-meson theory”</a:t>
            </a:r>
            <a:r>
              <a:rPr lang="en-US" altLang="ja-JP" sz="2400" dirty="0" smtClean="0"/>
              <a:t>, in which they argued the decay of Yukawa meson:  </a:t>
            </a:r>
          </a:p>
          <a:p>
            <a:endParaRPr lang="en-US" altLang="ja-JP" sz="2400" dirty="0" smtClean="0"/>
          </a:p>
          <a:p>
            <a:endParaRPr lang="en-US" altLang="ja-JP" sz="2400" dirty="0" smtClean="0"/>
          </a:p>
          <a:p>
            <a:pPr>
              <a:buNone/>
            </a:pPr>
            <a:endParaRPr lang="en-US" altLang="ja-JP" sz="2400" dirty="0" smtClean="0"/>
          </a:p>
        </p:txBody>
      </p:sp>
      <p:graphicFrame>
        <p:nvGraphicFramePr>
          <p:cNvPr id="19460" name="Object 4"/>
          <p:cNvGraphicFramePr>
            <a:graphicFrameLocks noChangeAspect="1"/>
          </p:cNvGraphicFramePr>
          <p:nvPr/>
        </p:nvGraphicFramePr>
        <p:xfrm>
          <a:off x="3591581" y="1612900"/>
          <a:ext cx="1987550" cy="549275"/>
        </p:xfrm>
        <a:graphic>
          <a:graphicData uri="http://schemas.openxmlformats.org/presentationml/2006/ole">
            <p:oleObj spid="_x0000_s19460" name="数式" r:id="rId4" imgW="736600" imgH="203200" progId="Equation.3">
              <p:embed/>
            </p:oleObj>
          </a:graphicData>
        </a:graphic>
      </p:graphicFrame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6700" y="3592398"/>
            <a:ext cx="5067300" cy="292100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675665" y="6513398"/>
            <a:ext cx="3826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Bulletin of Phys.-Math. Soc. Japan 16 (1942) p.232</a:t>
            </a:r>
            <a:endParaRPr kumimoji="1" lang="ja-JP" altLang="en-US" sz="1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53088" y="2162175"/>
            <a:ext cx="80451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At that time, a charged particle was discovered in the hard component of </a:t>
            </a:r>
            <a:r>
              <a:rPr lang="en-US" altLang="ja-JP" sz="2000" dirty="0" smtClean="0"/>
              <a:t>cosmic rays, which was misidentified as the Yukawa’s meson (nuclear force career particle).   The cross section of this particle with </a:t>
            </a:r>
            <a:r>
              <a:rPr lang="en-US" altLang="ja-JP" sz="2000" dirty="0" err="1" smtClean="0"/>
              <a:t>atomospheric</a:t>
            </a:r>
            <a:r>
              <a:rPr lang="en-US" altLang="ja-JP" sz="2000" dirty="0" smtClean="0"/>
              <a:t> nuclei was much smaller than the predicted value in the Yukawa’s meson theory, however.   Sakata’s two-meson theory resolved this confusion.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462244" y="213007"/>
            <a:ext cx="357054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/>
              <a:t>Necessity of       and  </a:t>
            </a:r>
            <a:endParaRPr kumimoji="1" lang="ja-JP" altLang="en-US" sz="3200" dirty="0"/>
          </a:p>
        </p:txBody>
      </p:sp>
      <p:graphicFrame>
        <p:nvGraphicFramePr>
          <p:cNvPr id="19464" name="Object 8"/>
          <p:cNvGraphicFramePr>
            <a:graphicFrameLocks noChangeAspect="1"/>
          </p:cNvGraphicFramePr>
          <p:nvPr/>
        </p:nvGraphicFramePr>
        <p:xfrm>
          <a:off x="4701968" y="317500"/>
          <a:ext cx="342900" cy="411163"/>
        </p:xfrm>
        <a:graphic>
          <a:graphicData uri="http://schemas.openxmlformats.org/presentationml/2006/ole">
            <p:oleObj spid="_x0000_s19464" name="数式" r:id="rId6" imgW="127000" imgH="152400" progId="Equation.3">
              <p:embed/>
            </p:oleObj>
          </a:graphicData>
        </a:graphic>
      </p:graphicFrame>
      <p:graphicFrame>
        <p:nvGraphicFramePr>
          <p:cNvPr id="19465" name="Object 9"/>
          <p:cNvGraphicFramePr>
            <a:graphicFrameLocks noChangeAspect="1"/>
          </p:cNvGraphicFramePr>
          <p:nvPr/>
        </p:nvGraphicFramePr>
        <p:xfrm>
          <a:off x="6032791" y="266700"/>
          <a:ext cx="479425" cy="514350"/>
        </p:xfrm>
        <a:graphic>
          <a:graphicData uri="http://schemas.openxmlformats.org/presentationml/2006/ole">
            <p:oleObj spid="_x0000_s19465" name="数式" r:id="rId7" imgW="177800" imgH="190500" progId="Equation.3">
              <p:embed/>
            </p:oleObj>
          </a:graphicData>
        </a:graphic>
      </p:graphicFrame>
      <p:sp>
        <p:nvSpPr>
          <p:cNvPr id="15" name="テキスト ボックス 14"/>
          <p:cNvSpPr txBox="1"/>
          <p:nvPr/>
        </p:nvSpPr>
        <p:spPr>
          <a:xfrm>
            <a:off x="1120492" y="6513398"/>
            <a:ext cx="2236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42 01 WP 01 (SMAL archive)</a:t>
            </a:r>
            <a:endParaRPr kumimoji="1" lang="ja-JP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90" y="1535113"/>
            <a:ext cx="4724400" cy="2108200"/>
          </a:xfrm>
          <a:prstGeom prst="rect">
            <a:avLst/>
          </a:prstGeom>
        </p:spPr>
      </p:pic>
      <p:sp>
        <p:nvSpPr>
          <p:cNvPr id="4" name="コンテンツ プレースホルダ 2"/>
          <p:cNvSpPr>
            <a:spLocks noGrp="1"/>
          </p:cNvSpPr>
          <p:nvPr>
            <p:ph idx="1"/>
          </p:nvPr>
        </p:nvSpPr>
        <p:spPr>
          <a:xfrm>
            <a:off x="609600" y="4347846"/>
            <a:ext cx="8045154" cy="1587449"/>
          </a:xfrm>
        </p:spPr>
        <p:txBody>
          <a:bodyPr>
            <a:normAutofit/>
          </a:bodyPr>
          <a:lstStyle/>
          <a:p>
            <a:r>
              <a:rPr lang="en-US" altLang="ja-JP" sz="2400" dirty="0" smtClean="0"/>
              <a:t>In 1947, Powell and his collaborators confirmed Sakata-Inoue’s  version of “two-meson theory”, finding the Yukawa meson decaying into a </a:t>
            </a:r>
            <a:r>
              <a:rPr lang="en-US" altLang="ja-JP" sz="2400" dirty="0" err="1" smtClean="0"/>
              <a:t>muon</a:t>
            </a:r>
            <a:r>
              <a:rPr lang="en-US" altLang="ja-JP" sz="2400" dirty="0" smtClean="0"/>
              <a:t> and a neutrino. (Nobel Prize in Physics, 1950).</a:t>
            </a:r>
            <a:endParaRPr lang="ja-JP" altLang="en-US" sz="2400" dirty="0" smtClean="0"/>
          </a:p>
          <a:p>
            <a:endParaRPr lang="en-US" altLang="ja-JP" sz="2400" dirty="0" smtClean="0"/>
          </a:p>
          <a:p>
            <a:endParaRPr lang="en-US" altLang="ja-JP" sz="2400" dirty="0" smtClean="0"/>
          </a:p>
          <a:p>
            <a:pPr>
              <a:buNone/>
            </a:pPr>
            <a:endParaRPr lang="en-US" altLang="ja-JP" sz="2400" dirty="0" smtClean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505883" y="248220"/>
            <a:ext cx="588324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 smtClean="0"/>
              <a:t>Remarks on “two-meson theory”</a:t>
            </a:r>
            <a:r>
              <a:rPr kumimoji="1" lang="en-US" altLang="ja-JP" sz="3200" dirty="0" smtClean="0"/>
              <a:t>  </a:t>
            </a:r>
            <a:endParaRPr kumimoji="1" lang="ja-JP" altLang="en-US" sz="3200" dirty="0"/>
          </a:p>
        </p:txBody>
      </p:sp>
      <p:sp>
        <p:nvSpPr>
          <p:cNvPr id="13" name="コンテンツ プレースホルダ 2"/>
          <p:cNvSpPr txBox="1">
            <a:spLocks/>
          </p:cNvSpPr>
          <p:nvPr/>
        </p:nvSpPr>
        <p:spPr>
          <a:xfrm>
            <a:off x="609600" y="1178148"/>
            <a:ext cx="8045154" cy="1411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en-US" altLang="ja-JP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Unfortunately, due to the war circumstances, the English printing of two-meson theory paper was delayed until 1946.</a:t>
            </a:r>
            <a:endParaRPr kumimoji="1" lang="ja-JP" altLang="en-US" sz="2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1" lang="en-US" altLang="ja-JP" sz="2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1" lang="en-US" altLang="ja-JP" sz="2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1105" y="3338513"/>
            <a:ext cx="4800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025748"/>
            <a:ext cx="8045154" cy="1411065"/>
          </a:xfrm>
        </p:spPr>
        <p:txBody>
          <a:bodyPr>
            <a:normAutofit lnSpcReduction="10000"/>
          </a:bodyPr>
          <a:lstStyle/>
          <a:p>
            <a:r>
              <a:rPr lang="en-US" altLang="ja-JP" sz="2400" dirty="0" smtClean="0"/>
              <a:t>Sakata and Inoue predicted the existence of       and        (newly introduced charged- and neutral- fermions).  They  also pointed out the possibility that        may be regarded as a species of neutrinos.     </a:t>
            </a:r>
          </a:p>
          <a:p>
            <a:endParaRPr lang="en-US" altLang="ja-JP" sz="2400" dirty="0" smtClean="0"/>
          </a:p>
          <a:p>
            <a:endParaRPr lang="en-US" altLang="ja-JP" sz="2400" dirty="0" smtClean="0"/>
          </a:p>
          <a:p>
            <a:pPr>
              <a:buNone/>
            </a:pPr>
            <a:endParaRPr lang="en-US" altLang="ja-JP" sz="2400" dirty="0" smtClean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505883" y="248220"/>
            <a:ext cx="588324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 smtClean="0"/>
              <a:t>Remarks on “two-meson theory”</a:t>
            </a:r>
            <a:r>
              <a:rPr kumimoji="1" lang="en-US" altLang="ja-JP" sz="3200" dirty="0" smtClean="0"/>
              <a:t>  </a:t>
            </a:r>
            <a:endParaRPr kumimoji="1" lang="ja-JP" altLang="en-US" sz="3200" dirty="0"/>
          </a:p>
        </p:txBody>
      </p:sp>
      <p:graphicFrame>
        <p:nvGraphicFramePr>
          <p:cNvPr id="19464" name="Object 8"/>
          <p:cNvGraphicFramePr>
            <a:graphicFrameLocks noChangeAspect="1"/>
          </p:cNvGraphicFramePr>
          <p:nvPr/>
        </p:nvGraphicFramePr>
        <p:xfrm>
          <a:off x="6374274" y="1025748"/>
          <a:ext cx="341114" cy="409022"/>
        </p:xfrm>
        <a:graphic>
          <a:graphicData uri="http://schemas.openxmlformats.org/presentationml/2006/ole">
            <p:oleObj spid="_x0000_s27652" name="数式" r:id="rId3" imgW="127000" imgH="152400" progId="Equation.3">
              <p:embed/>
            </p:oleObj>
          </a:graphicData>
        </a:graphic>
      </p:graphicFrame>
      <p:graphicFrame>
        <p:nvGraphicFramePr>
          <p:cNvPr id="19465" name="Object 9"/>
          <p:cNvGraphicFramePr>
            <a:graphicFrameLocks noChangeAspect="1"/>
          </p:cNvGraphicFramePr>
          <p:nvPr/>
        </p:nvGraphicFramePr>
        <p:xfrm>
          <a:off x="7389130" y="920420"/>
          <a:ext cx="479425" cy="514350"/>
        </p:xfrm>
        <a:graphic>
          <a:graphicData uri="http://schemas.openxmlformats.org/presentationml/2006/ole">
            <p:oleObj spid="_x0000_s27653" name="数式" r:id="rId4" imgW="177800" imgH="190500" progId="Equation.3">
              <p:embed/>
            </p:oleObj>
          </a:graphicData>
        </a:graphic>
      </p:graphicFrame>
      <p:graphicFrame>
        <p:nvGraphicFramePr>
          <p:cNvPr id="27654" name="Object 6"/>
          <p:cNvGraphicFramePr>
            <a:graphicFrameLocks noChangeAspect="1"/>
          </p:cNvGraphicFramePr>
          <p:nvPr/>
        </p:nvGraphicFramePr>
        <p:xfrm>
          <a:off x="5291915" y="1587500"/>
          <a:ext cx="479425" cy="514350"/>
        </p:xfrm>
        <a:graphic>
          <a:graphicData uri="http://schemas.openxmlformats.org/presentationml/2006/ole">
            <p:oleObj spid="_x0000_s27654" name="数式" r:id="rId5" imgW="177800" imgH="190500" progId="Equation.3">
              <p:embed/>
            </p:oleObj>
          </a:graphicData>
        </a:graphic>
      </p:graphicFrame>
      <p:sp>
        <p:nvSpPr>
          <p:cNvPr id="16" name="コンテンツ プレースホルダ 2"/>
          <p:cNvSpPr txBox="1">
            <a:spLocks/>
          </p:cNvSpPr>
          <p:nvPr/>
        </p:nvSpPr>
        <p:spPr>
          <a:xfrm>
            <a:off x="609600" y="4383124"/>
            <a:ext cx="8045154" cy="564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altLang="ja-JP" sz="2400" dirty="0" smtClean="0"/>
              <a:t>An alternative scenario was discussed by Y. </a:t>
            </a:r>
            <a:r>
              <a:rPr lang="en-US" altLang="ja-JP" sz="2400" dirty="0" err="1" smtClean="0"/>
              <a:t>Tanikawa</a:t>
            </a:r>
            <a:r>
              <a:rPr lang="en-US" altLang="ja-JP" sz="2400" dirty="0" smtClean="0"/>
              <a:t>.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5200" y="2730500"/>
            <a:ext cx="4673600" cy="139700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2088" y="4947550"/>
            <a:ext cx="4813300" cy="54610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9588" y="5622487"/>
            <a:ext cx="4495800" cy="330200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6908800" y="2436813"/>
            <a:ext cx="1494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PTP 1 </a:t>
            </a:r>
            <a:r>
              <a:rPr lang="en-US" altLang="ja-JP" sz="1400" smtClean="0"/>
              <a:t>(1946)</a:t>
            </a:r>
            <a:r>
              <a:rPr lang="ja-JP" altLang="en-US" sz="1400" dirty="0" smtClean="0"/>
              <a:t>　</a:t>
            </a:r>
            <a:r>
              <a:rPr lang="en-US" altLang="ja-JP" sz="1400" dirty="0" smtClean="0"/>
              <a:t>143</a:t>
            </a:r>
            <a:endParaRPr kumimoji="1" lang="ja-JP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-12-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76089" y="0"/>
            <a:ext cx="5167911" cy="6890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635710" y="1359800"/>
            <a:ext cx="7319906" cy="1750992"/>
          </a:xfrm>
        </p:spPr>
        <p:txBody>
          <a:bodyPr/>
          <a:lstStyle/>
          <a:p>
            <a:r>
              <a:rPr lang="en-US" altLang="ja-JP" dirty="0" smtClean="0"/>
              <a:t>Renormalization of QFT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37110" y="3429000"/>
            <a:ext cx="4853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C-meson theory / non-</a:t>
            </a:r>
            <a:r>
              <a:rPr lang="en-US" altLang="ja-JP" dirty="0" err="1" smtClean="0"/>
              <a:t>renormalizable</a:t>
            </a:r>
            <a:r>
              <a:rPr lang="en-US" altLang="ja-JP" dirty="0" smtClean="0"/>
              <a:t> field theory </a:t>
            </a:r>
          </a:p>
          <a:p>
            <a:r>
              <a:rPr lang="en-US" altLang="ja-JP" dirty="0" smtClean="0"/>
              <a:t> 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C-meson theory (Cohesive field)</a:t>
            </a:r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71550" y="3429000"/>
            <a:ext cx="18835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Sakata and Hara</a:t>
            </a:r>
          </a:p>
          <a:p>
            <a:r>
              <a:rPr kumimoji="1" lang="en-US" altLang="ja-JP" sz="1400" dirty="0" smtClean="0"/>
              <a:t>Kagaku,  February 1947</a:t>
            </a:r>
          </a:p>
          <a:p>
            <a:r>
              <a:rPr lang="en-US" altLang="ja-JP" sz="1400" dirty="0" smtClean="0"/>
              <a:t>46 02 RE 02 (SMAL)</a:t>
            </a:r>
            <a:endParaRPr kumimoji="1" lang="ja-JP" altLang="en-US" sz="1400" dirty="0"/>
          </a:p>
        </p:txBody>
      </p:sp>
      <p:sp>
        <p:nvSpPr>
          <p:cNvPr id="1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731280"/>
            <a:ext cx="8045154" cy="1411065"/>
          </a:xfrm>
        </p:spPr>
        <p:txBody>
          <a:bodyPr>
            <a:normAutofit lnSpcReduction="10000"/>
          </a:bodyPr>
          <a:lstStyle/>
          <a:p>
            <a:r>
              <a:rPr lang="en-US" altLang="ja-JP" sz="2400" dirty="0" smtClean="0"/>
              <a:t>1947: Sakata and Hara proposed the C-meson (Cohesive field) theory, in which they tried to resolve the UV-divergence of electron self energy by introducing a new meson (C-meson).</a:t>
            </a:r>
          </a:p>
          <a:p>
            <a:pPr>
              <a:buNone/>
            </a:pPr>
            <a:endParaRPr lang="en-US" altLang="ja-JP" sz="2400" dirty="0" smtClean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4173511"/>
            <a:ext cx="2400300" cy="146050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" y="5793057"/>
            <a:ext cx="2273300" cy="34290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8754" y="3429000"/>
            <a:ext cx="4673600" cy="177800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6854" y="5361257"/>
            <a:ext cx="2095500" cy="774700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4560888" y="5531447"/>
            <a:ext cx="1358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Sakata and Hara</a:t>
            </a:r>
          </a:p>
          <a:p>
            <a:r>
              <a:rPr lang="en-US" altLang="ja-JP" sz="1400" dirty="0" smtClean="0"/>
              <a:t>PTP 2 (1947) 30</a:t>
            </a:r>
            <a:endParaRPr kumimoji="1" lang="en-US" altLang="ja-JP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Idea of C-meson</a:t>
            </a:r>
            <a:endParaRPr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57200" y="1417638"/>
            <a:ext cx="5060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 </a:t>
            </a:r>
            <a:r>
              <a:rPr lang="en-US" altLang="ja-JP" sz="2400" dirty="0" smtClean="0"/>
              <a:t>photon contrib. to electron self-energy</a:t>
            </a:r>
            <a:endParaRPr kumimoji="1" lang="en-US" altLang="ja-JP" sz="2400" dirty="0" smtClean="0"/>
          </a:p>
        </p:txBody>
      </p:sp>
      <p:graphicFrame>
        <p:nvGraphicFramePr>
          <p:cNvPr id="64514" name="Object 2"/>
          <p:cNvGraphicFramePr>
            <a:graphicFrameLocks noChangeAspect="1"/>
          </p:cNvGraphicFramePr>
          <p:nvPr/>
        </p:nvGraphicFramePr>
        <p:xfrm>
          <a:off x="1073515" y="2101509"/>
          <a:ext cx="6242810" cy="1036723"/>
        </p:xfrm>
        <a:graphic>
          <a:graphicData uri="http://schemas.openxmlformats.org/presentationml/2006/ole">
            <p:oleObj spid="_x0000_s64514" name="数式" r:id="rId3" imgW="2451100" imgH="406400" progId="Equation.3">
              <p:embed/>
            </p:oleObj>
          </a:graphicData>
        </a:graphic>
      </p:graphicFrame>
      <p:sp>
        <p:nvSpPr>
          <p:cNvPr id="12" name="テキスト ボックス 11"/>
          <p:cNvSpPr txBox="1"/>
          <p:nvPr/>
        </p:nvSpPr>
        <p:spPr>
          <a:xfrm>
            <a:off x="457200" y="3429000"/>
            <a:ext cx="5252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 </a:t>
            </a:r>
            <a:r>
              <a:rPr lang="en-US" altLang="ja-JP" sz="2400" dirty="0" smtClean="0"/>
              <a:t>C-meson contrib. to electron self-energy</a:t>
            </a:r>
            <a:endParaRPr kumimoji="1" lang="en-US" altLang="ja-JP" sz="2400" dirty="0" smtClean="0"/>
          </a:p>
        </p:txBody>
      </p:sp>
      <p:graphicFrame>
        <p:nvGraphicFramePr>
          <p:cNvPr id="64515" name="Object 3"/>
          <p:cNvGraphicFramePr>
            <a:graphicFrameLocks noChangeAspect="1"/>
          </p:cNvGraphicFramePr>
          <p:nvPr/>
        </p:nvGraphicFramePr>
        <p:xfrm>
          <a:off x="1119781" y="4146828"/>
          <a:ext cx="8024219" cy="992805"/>
        </p:xfrm>
        <a:graphic>
          <a:graphicData uri="http://schemas.openxmlformats.org/presentationml/2006/ole">
            <p:oleObj spid="_x0000_s64515" name="数式" r:id="rId4" imgW="3289300" imgH="406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49927" cy="1143000"/>
          </a:xfrm>
        </p:spPr>
        <p:txBody>
          <a:bodyPr/>
          <a:lstStyle/>
          <a:p>
            <a:r>
              <a:rPr lang="en-US" altLang="ja-JP" dirty="0" smtClean="0"/>
              <a:t>Purpose of this symposium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66144" y="1600201"/>
            <a:ext cx="6649927" cy="18288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altLang="ja-JP" dirty="0" smtClean="0"/>
              <a:t>    To discuss the perspective of modern particle physics in the light of physics of Sakata and Sakata school. </a:t>
            </a:r>
            <a:endParaRPr lang="ja-JP" altLang="en-US" dirty="0"/>
          </a:p>
        </p:txBody>
      </p:sp>
      <p:pic>
        <p:nvPicPr>
          <p:cNvPr id="104451" name="Picture 3" descr="A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4474" y="3757003"/>
            <a:ext cx="4699526" cy="310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0" name="Picture 2" descr="坂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07127" y="328004"/>
            <a:ext cx="2036873" cy="310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1" name="Picture 3" descr="C-16-6-5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3757002"/>
            <a:ext cx="4462859" cy="310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Idea of C-meson</a:t>
            </a:r>
            <a:endParaRPr lang="ja-JP" altLang="en-US" dirty="0"/>
          </a:p>
        </p:txBody>
      </p:sp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3810183" y="2006362"/>
          <a:ext cx="1849438" cy="617538"/>
        </p:xfrm>
        <a:graphic>
          <a:graphicData uri="http://schemas.openxmlformats.org/presentationml/2006/ole">
            <p:oleObj spid="_x0000_s31746" name="数式" r:id="rId3" imgW="685800" imgH="228600" progId="Equation.3">
              <p:embed/>
            </p:oleObj>
          </a:graphicData>
        </a:graphic>
      </p:graphicFrame>
      <p:sp>
        <p:nvSpPr>
          <p:cNvPr id="15" name="テキスト ボックス 14"/>
          <p:cNvSpPr txBox="1"/>
          <p:nvPr/>
        </p:nvSpPr>
        <p:spPr>
          <a:xfrm>
            <a:off x="1227616" y="1417638"/>
            <a:ext cx="6888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If we assume a relation among the coupling constants</a:t>
            </a:r>
            <a:endParaRPr kumimoji="1" lang="ja-JP" altLang="en-US" sz="2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380016" y="2747393"/>
            <a:ext cx="76676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the electron self-energy divergence problem can be avoided</a:t>
            </a:r>
          </a:p>
          <a:p>
            <a:r>
              <a:rPr lang="en-US" altLang="ja-JP" sz="2400" dirty="0" smtClean="0"/>
              <a:t>at one-loop level.</a:t>
            </a:r>
            <a:endParaRPr kumimoji="1" lang="ja-JP" altLang="en-US" sz="2400" dirty="0"/>
          </a:p>
        </p:txBody>
      </p:sp>
      <p:graphicFrame>
        <p:nvGraphicFramePr>
          <p:cNvPr id="31749" name="Object 5"/>
          <p:cNvGraphicFramePr>
            <a:graphicFrameLocks noChangeAspect="1"/>
          </p:cNvGraphicFramePr>
          <p:nvPr/>
        </p:nvGraphicFramePr>
        <p:xfrm>
          <a:off x="1670050" y="4146550"/>
          <a:ext cx="6691313" cy="993775"/>
        </p:xfrm>
        <a:graphic>
          <a:graphicData uri="http://schemas.openxmlformats.org/presentationml/2006/ole">
            <p:oleObj spid="_x0000_s31749" name="数式" r:id="rId4" imgW="2743200" imgH="406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ボックス 13"/>
          <p:cNvSpPr txBox="1"/>
          <p:nvPr/>
        </p:nvSpPr>
        <p:spPr>
          <a:xfrm>
            <a:off x="432173" y="388043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 smtClean="0"/>
              <a:t>Although the idea of C-meson eventually failed….</a:t>
            </a:r>
            <a:r>
              <a:rPr kumimoji="1" lang="en-US" altLang="ja-JP" sz="3200" dirty="0" smtClean="0"/>
              <a:t>  </a:t>
            </a:r>
            <a:endParaRPr kumimoji="1" lang="ja-JP" altLang="en-US" sz="3200" dirty="0"/>
          </a:p>
        </p:txBody>
      </p:sp>
      <p:sp>
        <p:nvSpPr>
          <p:cNvPr id="13" name="コンテンツ プレースホルダ 2"/>
          <p:cNvSpPr txBox="1">
            <a:spLocks/>
          </p:cNvSpPr>
          <p:nvPr/>
        </p:nvSpPr>
        <p:spPr>
          <a:xfrm>
            <a:off x="609600" y="1178149"/>
            <a:ext cx="8045154" cy="1449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altLang="ja-JP" sz="2400" dirty="0" smtClean="0"/>
              <a:t>Sakata’s C-meson idea inspired </a:t>
            </a:r>
            <a:r>
              <a:rPr lang="en-US" altLang="ja-JP" sz="2400" dirty="0" err="1" smtClean="0"/>
              <a:t>Tomonaga’s</a:t>
            </a:r>
            <a:r>
              <a:rPr lang="en-US" altLang="ja-JP" sz="2400" dirty="0" smtClean="0"/>
              <a:t> development of renormalization theory.  (Kinoshita’s recollections stated at pnL50 symposium: PTP suppl. 167 (2007) 62)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1" lang="ja-JP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628111"/>
            <a:ext cx="5486400" cy="317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128" y="1445695"/>
            <a:ext cx="5676900" cy="322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ja-JP" dirty="0" smtClean="0"/>
              <a:t>Non-</a:t>
            </a:r>
            <a:r>
              <a:rPr lang="en-US" altLang="ja-JP" dirty="0" err="1" smtClean="0"/>
              <a:t>renormalizable</a:t>
            </a:r>
            <a:r>
              <a:rPr lang="en-US" altLang="ja-JP" dirty="0" smtClean="0"/>
              <a:t> theories</a:t>
            </a:r>
            <a:endParaRPr lang="ja-JP" altLang="en-US" dirty="0"/>
          </a:p>
        </p:txBody>
      </p:sp>
      <p:sp>
        <p:nvSpPr>
          <p:cNvPr id="1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143000"/>
            <a:ext cx="8045154" cy="735481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sz="2400" dirty="0" smtClean="0"/>
              <a:t>1952: Sakata, </a:t>
            </a:r>
            <a:r>
              <a:rPr lang="en-US" altLang="ja-JP" sz="2400" dirty="0" err="1" smtClean="0"/>
              <a:t>Umezawa</a:t>
            </a:r>
            <a:r>
              <a:rPr lang="en-US" altLang="ja-JP" sz="2400" dirty="0" smtClean="0"/>
              <a:t> and </a:t>
            </a:r>
            <a:r>
              <a:rPr lang="en-US" altLang="ja-JP" sz="2400" dirty="0" err="1" smtClean="0"/>
              <a:t>Kamefuchi</a:t>
            </a:r>
            <a:r>
              <a:rPr lang="en-US" altLang="ja-JP" sz="2400" dirty="0" smtClean="0"/>
              <a:t> noted that the non-</a:t>
            </a:r>
            <a:r>
              <a:rPr lang="en-US" altLang="ja-JP" sz="2400" dirty="0" err="1" smtClean="0"/>
              <a:t>renormalizable</a:t>
            </a:r>
            <a:r>
              <a:rPr lang="en-US" altLang="ja-JP" sz="2400" dirty="0" smtClean="0"/>
              <a:t> theories are those whose coupling constants have negative dimensionality.</a:t>
            </a:r>
          </a:p>
          <a:p>
            <a:endParaRPr lang="en-US" altLang="ja-JP" sz="2400" dirty="0" smtClean="0"/>
          </a:p>
          <a:p>
            <a:pPr>
              <a:buNone/>
            </a:pPr>
            <a:endParaRPr lang="en-US" altLang="ja-JP" sz="2400" dirty="0" smtClean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973094" y="5668796"/>
            <a:ext cx="3170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typed manuscript:  52 01 WP 01 (SMAL)</a:t>
            </a:r>
          </a:p>
          <a:p>
            <a:r>
              <a:rPr lang="en-US" altLang="ja-JP" sz="1400" dirty="0" smtClean="0"/>
              <a:t>p</a:t>
            </a:r>
            <a:r>
              <a:rPr kumimoji="1" lang="en-US" altLang="ja-JP" sz="1400" dirty="0" smtClean="0"/>
              <a:t>ublished in PTP 7(1952)377</a:t>
            </a:r>
            <a:endParaRPr kumimoji="1" lang="ja-JP" altLang="en-US" sz="1400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750" y="1873250"/>
            <a:ext cx="5270500" cy="311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235" y="1247390"/>
            <a:ext cx="6781800" cy="49911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16073" y="-221483"/>
            <a:ext cx="8229600" cy="1143000"/>
          </a:xfrm>
        </p:spPr>
        <p:txBody>
          <a:bodyPr/>
          <a:lstStyle/>
          <a:p>
            <a:r>
              <a:rPr lang="en-US" altLang="ja-JP" dirty="0" smtClean="0"/>
              <a:t>Non-</a:t>
            </a:r>
            <a:r>
              <a:rPr lang="en-US" altLang="ja-JP" dirty="0" err="1" smtClean="0"/>
              <a:t>renormalizable</a:t>
            </a:r>
            <a:r>
              <a:rPr lang="en-US" altLang="ja-JP" dirty="0" smtClean="0"/>
              <a:t> theories</a:t>
            </a:r>
            <a:endParaRPr lang="ja-JP" altLang="en-US" dirty="0"/>
          </a:p>
        </p:txBody>
      </p:sp>
      <p:sp>
        <p:nvSpPr>
          <p:cNvPr id="13" name="コンテンツ プレースホルダ 2"/>
          <p:cNvSpPr>
            <a:spLocks noGrp="1"/>
          </p:cNvSpPr>
          <p:nvPr>
            <p:ph idx="1"/>
          </p:nvPr>
        </p:nvSpPr>
        <p:spPr>
          <a:xfrm>
            <a:off x="764224" y="1064315"/>
            <a:ext cx="8045154" cy="735481"/>
          </a:xfrm>
        </p:spPr>
        <p:txBody>
          <a:bodyPr>
            <a:normAutofit fontScale="85000" lnSpcReduction="10000"/>
          </a:bodyPr>
          <a:lstStyle/>
          <a:p>
            <a:r>
              <a:rPr lang="en-US" altLang="ja-JP" sz="2400" dirty="0" smtClean="0"/>
              <a:t>In their 1952 paper, Sakata, </a:t>
            </a:r>
            <a:r>
              <a:rPr lang="en-US" altLang="ja-JP" sz="2400" dirty="0" err="1" smtClean="0"/>
              <a:t>Umezawa</a:t>
            </a:r>
            <a:r>
              <a:rPr lang="en-US" altLang="ja-JP" sz="2400" dirty="0" smtClean="0"/>
              <a:t> and </a:t>
            </a:r>
            <a:r>
              <a:rPr lang="en-US" altLang="ja-JP" sz="2400" dirty="0" err="1" smtClean="0"/>
              <a:t>Kamefuchi</a:t>
            </a:r>
            <a:r>
              <a:rPr lang="en-US" altLang="ja-JP" sz="2400" dirty="0" smtClean="0"/>
              <a:t> tried to understand the deep “structure” behind the </a:t>
            </a:r>
            <a:r>
              <a:rPr lang="en-US" altLang="ja-JP" sz="2400" dirty="0" err="1" smtClean="0"/>
              <a:t>renormalizable</a:t>
            </a:r>
            <a:r>
              <a:rPr lang="en-US" altLang="ja-JP" sz="2400" dirty="0" smtClean="0"/>
              <a:t> field theory.</a:t>
            </a:r>
          </a:p>
          <a:p>
            <a:endParaRPr lang="en-US" altLang="ja-JP" sz="2400" dirty="0" smtClean="0"/>
          </a:p>
          <a:p>
            <a:pPr>
              <a:buNone/>
            </a:pPr>
            <a:endParaRPr lang="en-US" altLang="ja-JP" sz="2400" dirty="0" smtClean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060493" y="6238490"/>
            <a:ext cx="2146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51 01 WP 01 (SMAL)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95" y="475734"/>
            <a:ext cx="5918200" cy="61976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“On the closeness of the renormalization theory and the Structure of elementary particles”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997822" y="475734"/>
            <a:ext cx="2146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51 01 WP 01 (SMAL)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760531" y="1077320"/>
            <a:ext cx="736998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Sakata-</a:t>
            </a:r>
            <a:r>
              <a:rPr lang="en-US" altLang="ja-JP" sz="2400" dirty="0" err="1" smtClean="0"/>
              <a:t>Umezawa-Kamefuchi</a:t>
            </a:r>
            <a:r>
              <a:rPr lang="en-US" altLang="ja-JP" sz="2400" dirty="0" smtClean="0"/>
              <a:t> emphasized the importance of “non-</a:t>
            </a:r>
            <a:r>
              <a:rPr lang="en-US" altLang="ja-JP" sz="2400" dirty="0" err="1" smtClean="0"/>
              <a:t>renormalizable</a:t>
            </a:r>
            <a:r>
              <a:rPr lang="en-US" altLang="ja-JP" sz="2400" dirty="0" smtClean="0"/>
              <a:t>” field theory, </a:t>
            </a:r>
          </a:p>
          <a:p>
            <a:r>
              <a:rPr lang="en-US" altLang="ja-JP" sz="2400" dirty="0" smtClean="0"/>
              <a:t>because it may clarify the applicability of the “</a:t>
            </a:r>
            <a:r>
              <a:rPr lang="en-US" altLang="ja-JP" sz="2400" dirty="0" err="1" smtClean="0"/>
              <a:t>renormalizable</a:t>
            </a:r>
            <a:r>
              <a:rPr lang="en-US" altLang="ja-JP" sz="2400" dirty="0" smtClean="0"/>
              <a:t>” field theories. </a:t>
            </a:r>
          </a:p>
          <a:p>
            <a:endParaRPr lang="en-US" altLang="ja-JP" sz="2400" dirty="0" smtClean="0"/>
          </a:p>
          <a:p>
            <a:r>
              <a:rPr lang="en-US" altLang="ja-JP" sz="2400" dirty="0" smtClean="0"/>
              <a:t>In the light of modern quantum field theory, their  work can be understood as an early attempt to think about the effective field theories.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204790"/>
            <a:ext cx="8229600" cy="1975493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Sakata Model</a:t>
            </a:r>
            <a:br>
              <a:rPr lang="en-US" altLang="ja-JP" dirty="0" smtClean="0"/>
            </a:br>
            <a:r>
              <a:rPr lang="en-US" altLang="ja-JP" dirty="0" smtClean="0"/>
              <a:t>-A precursor to the quark model-</a:t>
            </a:r>
            <a:endParaRPr lang="ja-JP" altLang="en-US" dirty="0"/>
          </a:p>
        </p:txBody>
      </p:sp>
      <p:pic>
        <p:nvPicPr>
          <p:cNvPr id="4" name="図 3"/>
          <p:cNvPicPr/>
          <p:nvPr/>
        </p:nvPicPr>
        <mc:AlternateContent xmlns:ma="http://schemas.microsoft.com/office/mac/drawingml/2008/main">
          <mc:Choice Requires="ma">
            <p:blipFill>
              <a:blip r:embed="rId2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1873885" y="4373054"/>
            <a:ext cx="5396230" cy="1146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2382582" y="5519209"/>
            <a:ext cx="1456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Sakata Model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506910" y="5513009"/>
            <a:ext cx="1417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Quark </a:t>
            </a:r>
            <a:r>
              <a:rPr lang="en-US" altLang="ja-JP" dirty="0" smtClean="0"/>
              <a:t>Model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7219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Birth of Sakata Model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02" y="1600200"/>
            <a:ext cx="8787995" cy="4822803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893719" y="6488668"/>
            <a:ext cx="5006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55 01 NB 02 (SMAL) Sakata’s handwritten notebook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535933" y="1168043"/>
            <a:ext cx="6176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Composite model of hadrons:                     as elementary particles</a:t>
            </a:r>
            <a:endParaRPr kumimoji="1" lang="ja-JP" altLang="en-US" dirty="0"/>
          </a:p>
        </p:txBody>
      </p:sp>
      <p:graphicFrame>
        <p:nvGraphicFramePr>
          <p:cNvPr id="82946" name="Object 2"/>
          <p:cNvGraphicFramePr>
            <a:graphicFrameLocks noChangeAspect="1"/>
          </p:cNvGraphicFramePr>
          <p:nvPr/>
        </p:nvGraphicFramePr>
        <p:xfrm>
          <a:off x="4428326" y="1200547"/>
          <a:ext cx="981900" cy="399653"/>
        </p:xfrm>
        <a:graphic>
          <a:graphicData uri="http://schemas.openxmlformats.org/presentationml/2006/ole">
            <p:oleObj spid="_x0000_s82946" name="数式" r:id="rId4" imgW="406400" imgH="165100" progId="Equation.3">
              <p:embed/>
            </p:oleObj>
          </a:graphicData>
        </a:graphic>
      </p:graphicFrame>
      <p:cxnSp>
        <p:nvCxnSpPr>
          <p:cNvPr id="9" name="直線コネクタ 8"/>
          <p:cNvCxnSpPr/>
          <p:nvPr/>
        </p:nvCxnSpPr>
        <p:spPr>
          <a:xfrm flipV="1">
            <a:off x="6023886" y="1809321"/>
            <a:ext cx="2360104" cy="224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7967282" cy="913752"/>
          </a:xfrm>
        </p:spPr>
        <p:txBody>
          <a:bodyPr/>
          <a:lstStyle/>
          <a:p>
            <a:r>
              <a:rPr lang="en-US" altLang="ja-JP" dirty="0" smtClean="0"/>
              <a:t> Fermi-Yang theory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94882" y="3568053"/>
            <a:ext cx="8229600" cy="134296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ja-JP" sz="1800" dirty="0" smtClean="0"/>
              <a:t>      The hypothesis that     -meson may be composite particles by the association of a nucleon with an anti-nucleon is discussed.  From an extremely crude discussion of  the model it appear such a meson would have in most respects properties similar to those of meson of the Yukawa theory. </a:t>
            </a:r>
            <a:endParaRPr lang="ja-JP" altLang="en-US" sz="18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44" y="774700"/>
            <a:ext cx="6896100" cy="2654300"/>
          </a:xfrm>
          <a:prstGeom prst="rect">
            <a:avLst/>
          </a:prstGeom>
        </p:spPr>
      </p:pic>
      <p:graphicFrame>
        <p:nvGraphicFramePr>
          <p:cNvPr id="84994" name="Object 2"/>
          <p:cNvGraphicFramePr>
            <a:graphicFrameLocks noChangeAspect="1"/>
          </p:cNvGraphicFramePr>
          <p:nvPr/>
        </p:nvGraphicFramePr>
        <p:xfrm>
          <a:off x="2494968" y="3714596"/>
          <a:ext cx="232958" cy="184996"/>
        </p:xfrm>
        <a:graphic>
          <a:graphicData uri="http://schemas.openxmlformats.org/presentationml/2006/ole">
            <p:oleObj spid="_x0000_s108546" name="数式" r:id="rId4" imgW="127000" imgH="101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E-22-1-6-1-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568" y="0"/>
            <a:ext cx="86206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71450" y="2196521"/>
            <a:ext cx="8378876" cy="2464957"/>
          </a:xfrm>
        </p:spPr>
        <p:txBody>
          <a:bodyPr>
            <a:normAutofit/>
          </a:bodyPr>
          <a:lstStyle/>
          <a:p>
            <a:r>
              <a:rPr lang="en-US" altLang="ja-JP" dirty="0" err="1" smtClean="0"/>
              <a:t>Shoichi</a:t>
            </a:r>
            <a:r>
              <a:rPr lang="en-US" altLang="ja-JP" dirty="0" smtClean="0"/>
              <a:t> Sakata: </a:t>
            </a:r>
            <a:br>
              <a:rPr lang="en-US" altLang="ja-JP" dirty="0" smtClean="0"/>
            </a:br>
            <a:r>
              <a:rPr lang="en-US" altLang="ja-JP" dirty="0" smtClean="0"/>
              <a:t>His Life and Physics</a:t>
            </a:r>
            <a:br>
              <a:rPr lang="en-US" altLang="ja-JP" dirty="0" smtClean="0"/>
            </a:br>
            <a:r>
              <a:rPr lang="en-US" altLang="ja-JP" sz="2667" dirty="0" smtClean="0"/>
              <a:t>Collections of Sakata Memorial Archival Library (SMAL) </a:t>
            </a:r>
            <a:endParaRPr lang="ja-JP" altLang="en-US" sz="2667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16195" y="4717533"/>
            <a:ext cx="8780071" cy="2472415"/>
          </a:xfrm>
        </p:spPr>
        <p:txBody>
          <a:bodyPr>
            <a:normAutofit/>
          </a:bodyPr>
          <a:lstStyle/>
          <a:p>
            <a:r>
              <a:rPr lang="en-US" altLang="ja-JP" sz="2400" dirty="0" err="1" smtClean="0">
                <a:solidFill>
                  <a:schemeClr val="bg2"/>
                </a:solidFill>
              </a:rPr>
              <a:t>Masaharu</a:t>
            </a:r>
            <a:r>
              <a:rPr lang="en-US" altLang="ja-JP" sz="2400" dirty="0" smtClean="0">
                <a:solidFill>
                  <a:schemeClr val="bg2"/>
                </a:solidFill>
              </a:rPr>
              <a:t> </a:t>
            </a:r>
            <a:r>
              <a:rPr lang="en-US" altLang="ja-JP" sz="2400" dirty="0" err="1" smtClean="0">
                <a:solidFill>
                  <a:schemeClr val="bg2"/>
                </a:solidFill>
              </a:rPr>
              <a:t>Tanabashi</a:t>
            </a:r>
            <a:endParaRPr lang="en-US" altLang="ja-JP" sz="2400" dirty="0" smtClean="0">
              <a:solidFill>
                <a:schemeClr val="bg2"/>
              </a:solidFill>
            </a:endParaRPr>
          </a:p>
          <a:p>
            <a:r>
              <a:rPr lang="en-US" altLang="ja-JP" sz="2400" dirty="0" smtClean="0">
                <a:solidFill>
                  <a:schemeClr val="bg2"/>
                </a:solidFill>
              </a:rPr>
              <a:t>Department of Physics, Nagoya University</a:t>
            </a:r>
          </a:p>
          <a:p>
            <a:r>
              <a:rPr lang="en-US" altLang="ja-JP" sz="2400" dirty="0" smtClean="0">
                <a:solidFill>
                  <a:schemeClr val="bg2"/>
                </a:solidFill>
              </a:rPr>
              <a:t>and</a:t>
            </a:r>
          </a:p>
          <a:p>
            <a:r>
              <a:rPr lang="en-US" altLang="ja-JP" sz="2400" dirty="0" smtClean="0">
                <a:solidFill>
                  <a:schemeClr val="bg2"/>
                </a:solidFill>
              </a:rPr>
              <a:t>Kobayashi-</a:t>
            </a:r>
            <a:r>
              <a:rPr lang="en-US" altLang="ja-JP" sz="2400" dirty="0" err="1" smtClean="0">
                <a:solidFill>
                  <a:schemeClr val="bg2"/>
                </a:solidFill>
              </a:rPr>
              <a:t>Maskawa</a:t>
            </a:r>
            <a:r>
              <a:rPr lang="en-US" altLang="ja-JP" sz="2400" dirty="0" smtClean="0">
                <a:solidFill>
                  <a:schemeClr val="bg2"/>
                </a:solidFill>
              </a:rPr>
              <a:t> Institute, Nagoya University</a:t>
            </a:r>
          </a:p>
          <a:p>
            <a:endParaRPr lang="en-US" altLang="ja-JP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7967282" cy="913752"/>
          </a:xfrm>
        </p:spPr>
        <p:txBody>
          <a:bodyPr/>
          <a:lstStyle/>
          <a:p>
            <a:r>
              <a:rPr lang="en-US" altLang="ja-JP" dirty="0" smtClean="0"/>
              <a:t> Fermi-Yang theory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44" y="1038021"/>
            <a:ext cx="8852511" cy="5577479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893719" y="6488668"/>
            <a:ext cx="5006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55 01 NB 02 (SMAL) Sakata’s handwritten notebook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53" y="865842"/>
            <a:ext cx="4136180" cy="599215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861812" y="6488668"/>
            <a:ext cx="2093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06 01 WP 02 (SMAL)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865841"/>
            <a:ext cx="3887369" cy="542919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575243" y="6126163"/>
            <a:ext cx="1884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PTP 16 (1956) 686</a:t>
            </a:r>
            <a:endParaRPr kumimoji="1" lang="ja-JP" altLang="en-US" dirty="0"/>
          </a:p>
        </p:txBody>
      </p:sp>
      <p:cxnSp>
        <p:nvCxnSpPr>
          <p:cNvPr id="9" name="直線コネクタ 8"/>
          <p:cNvCxnSpPr/>
          <p:nvPr/>
        </p:nvCxnSpPr>
        <p:spPr>
          <a:xfrm>
            <a:off x="5945216" y="3596166"/>
            <a:ext cx="1876845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3752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 Nakano-</a:t>
            </a:r>
            <a:r>
              <a:rPr lang="en-US" altLang="ja-JP" dirty="0" err="1" smtClean="0"/>
              <a:t>Nishijima</a:t>
            </a:r>
            <a:r>
              <a:rPr lang="en-US" altLang="ja-JP" dirty="0" smtClean="0"/>
              <a:t>-Gell-Mann</a:t>
            </a:r>
            <a:endParaRPr lang="ja-JP" altLang="en-US" dirty="0"/>
          </a:p>
        </p:txBody>
      </p:sp>
      <p:graphicFrame>
        <p:nvGraphicFramePr>
          <p:cNvPr id="87043" name="Object 3"/>
          <p:cNvGraphicFramePr>
            <a:graphicFrameLocks noChangeAspect="1"/>
          </p:cNvGraphicFramePr>
          <p:nvPr/>
        </p:nvGraphicFramePr>
        <p:xfrm>
          <a:off x="3266013" y="1129216"/>
          <a:ext cx="2611974" cy="733482"/>
        </p:xfrm>
        <a:graphic>
          <a:graphicData uri="http://schemas.openxmlformats.org/presentationml/2006/ole">
            <p:oleObj spid="_x0000_s87043" name="数式" r:id="rId3" imgW="635000" imgH="177800" progId="Equation.3">
              <p:embed/>
            </p:oleObj>
          </a:graphicData>
        </a:graphic>
      </p:graphicFrame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350" y="2237035"/>
            <a:ext cx="6083300" cy="2882900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1054586" y="5454647"/>
            <a:ext cx="7115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Sakata’s talk at Bohr Inst. </a:t>
            </a:r>
            <a:r>
              <a:rPr lang="en-US" altLang="ja-JP" dirty="0" smtClean="0"/>
              <a:t>Copenhagen, 1954, titled “Some recent research</a:t>
            </a:r>
          </a:p>
          <a:p>
            <a:r>
              <a:rPr lang="en-US" altLang="ja-JP" dirty="0" smtClean="0"/>
              <a:t>work in Japan” (54 01 WP 01) SMAL</a:t>
            </a:r>
            <a:endParaRPr kumimoji="1" lang="ja-JP" altLang="en-US" dirty="0"/>
          </a:p>
        </p:txBody>
      </p:sp>
      <p:cxnSp>
        <p:nvCxnSpPr>
          <p:cNvPr id="13" name="直線コネクタ 12"/>
          <p:cNvCxnSpPr/>
          <p:nvPr/>
        </p:nvCxnSpPr>
        <p:spPr>
          <a:xfrm>
            <a:off x="3708061" y="2971138"/>
            <a:ext cx="1610229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3266013" y="4604131"/>
            <a:ext cx="1553333" cy="113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947" y="0"/>
            <a:ext cx="4495882" cy="6284132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893719" y="6488668"/>
            <a:ext cx="5006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55 01 NB 02 (SMAL) Sakata’s handwritten notebook</a:t>
            </a:r>
            <a:endParaRPr kumimoji="1" lang="ja-JP" altLang="en-US" dirty="0"/>
          </a:p>
        </p:txBody>
      </p:sp>
      <p:cxnSp>
        <p:nvCxnSpPr>
          <p:cNvPr id="7" name="直線コネクタ 6"/>
          <p:cNvCxnSpPr/>
          <p:nvPr/>
        </p:nvCxnSpPr>
        <p:spPr>
          <a:xfrm flipV="1">
            <a:off x="2584876" y="5191964"/>
            <a:ext cx="1976012" cy="224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2764694" y="5967387"/>
            <a:ext cx="22589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83506"/>
            <a:ext cx="8229600" cy="772868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 Discovery of U(3) symmetry</a:t>
            </a:r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88" y="1202468"/>
            <a:ext cx="7264400" cy="4152900"/>
          </a:xfrm>
          <a:prstGeom prst="rect">
            <a:avLst/>
          </a:prstGeom>
        </p:spPr>
      </p:pic>
      <p:sp>
        <p:nvSpPr>
          <p:cNvPr id="4" name="右矢印 3"/>
          <p:cNvSpPr/>
          <p:nvPr/>
        </p:nvSpPr>
        <p:spPr>
          <a:xfrm>
            <a:off x="1483494" y="5831134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235608" y="5669435"/>
            <a:ext cx="2650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/>
              <a:t>Quark Model</a:t>
            </a:r>
            <a:endParaRPr kumimoji="1" lang="ja-JP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204790"/>
            <a:ext cx="8229600" cy="1975493"/>
          </a:xfrm>
        </p:spPr>
        <p:txBody>
          <a:bodyPr/>
          <a:lstStyle/>
          <a:p>
            <a:r>
              <a:rPr lang="en-US" altLang="ja-JP" dirty="0" smtClean="0"/>
              <a:t>Neutrino Mixings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119834" y="4180283"/>
            <a:ext cx="4904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Maki-Nakagawa-Sakata theory of neutrino mixings</a:t>
            </a:r>
            <a:endParaRPr kumimoji="1" lang="ja-JP" altLang="en-US" dirty="0"/>
          </a:p>
        </p:txBody>
      </p:sp>
      <p:pic>
        <p:nvPicPr>
          <p:cNvPr id="5" name="図 4"/>
          <p:cNvPicPr/>
          <p:nvPr/>
        </p:nvPicPr>
        <mc:AlternateContent xmlns:ma="http://schemas.microsoft.com/office/mac/drawingml/2008/main">
          <mc:Choice Requires="ma">
            <p:blipFill>
              <a:blip r:embed="rId2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2480733" y="4863939"/>
            <a:ext cx="4182534" cy="1175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2236365"/>
            <a:ext cx="8229600" cy="1607037"/>
          </a:xfrm>
        </p:spPr>
        <p:txBody>
          <a:bodyPr>
            <a:normAutofit/>
          </a:bodyPr>
          <a:lstStyle/>
          <a:p>
            <a:r>
              <a:rPr lang="en-US" altLang="ja-JP" sz="2000" dirty="0" smtClean="0"/>
              <a:t>A particle mixture theory of neutrino is proposed assuming the existence of two kinds of neutrinos. Based on the neutrino-mixture theory, a possible unified model of elementary particles is constructed by generalizing the Sakata-Nagoya model.</a:t>
            </a:r>
            <a:endParaRPr lang="ja-JP" altLang="en-US" sz="20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649" y="0"/>
            <a:ext cx="5054600" cy="20574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125033" y="1539608"/>
            <a:ext cx="1884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PTP 28 (1962) 870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0969" y="3843402"/>
            <a:ext cx="5092700" cy="723900"/>
          </a:xfrm>
          <a:prstGeom prst="rect">
            <a:avLst/>
          </a:prstGeom>
        </p:spPr>
      </p:pic>
      <p:graphicFrame>
        <p:nvGraphicFramePr>
          <p:cNvPr id="88066" name="Object 2"/>
          <p:cNvGraphicFramePr>
            <a:graphicFrameLocks noChangeAspect="1"/>
          </p:cNvGraphicFramePr>
          <p:nvPr/>
        </p:nvGraphicFramePr>
        <p:xfrm>
          <a:off x="1710969" y="4735809"/>
          <a:ext cx="4648747" cy="639583"/>
        </p:xfrm>
        <a:graphic>
          <a:graphicData uri="http://schemas.openxmlformats.org/presentationml/2006/ole">
            <p:oleObj spid="_x0000_s88066" name="数式" r:id="rId5" imgW="1295400" imgH="177800" progId="Equation.3">
              <p:embed/>
            </p:oleObj>
          </a:graphicData>
        </a:graphic>
      </p:graphicFrame>
      <p:graphicFrame>
        <p:nvGraphicFramePr>
          <p:cNvPr id="88067" name="Object 3"/>
          <p:cNvGraphicFramePr>
            <a:graphicFrameLocks noChangeAspect="1"/>
          </p:cNvGraphicFramePr>
          <p:nvPr/>
        </p:nvGraphicFramePr>
        <p:xfrm>
          <a:off x="1710969" y="5353050"/>
          <a:ext cx="4692650" cy="685800"/>
        </p:xfrm>
        <a:graphic>
          <a:graphicData uri="http://schemas.openxmlformats.org/presentationml/2006/ole">
            <p:oleObj spid="_x0000_s88067" name="数式" r:id="rId6" imgW="1308100" imgH="1905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/>
          <a:lstStyle/>
          <a:p>
            <a:r>
              <a:rPr lang="en-US" altLang="ja-JP" dirty="0" smtClean="0"/>
              <a:t>Remarks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46088" y="1168754"/>
            <a:ext cx="8229600" cy="5461676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dirty="0" smtClean="0"/>
              <a:t>The original motivation of MNS paper comes from their composite model unifying both baryons and leptons </a:t>
            </a:r>
          </a:p>
          <a:p>
            <a:pPr>
              <a:buNone/>
            </a:pPr>
            <a:r>
              <a:rPr lang="en-US" altLang="ja-JP" dirty="0" smtClean="0"/>
              <a:t>                   </a:t>
            </a:r>
          </a:p>
          <a:p>
            <a:pPr>
              <a:buNone/>
            </a:pPr>
            <a:r>
              <a:rPr lang="en-US" altLang="ja-JP" dirty="0" smtClean="0"/>
              <a:t>                                 “Nagoya Model”</a:t>
            </a:r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                             “New Nagoya Model”</a:t>
            </a:r>
          </a:p>
          <a:p>
            <a:pPr>
              <a:buNone/>
            </a:pPr>
            <a:endParaRPr lang="en-US" altLang="ja-JP" dirty="0" smtClean="0"/>
          </a:p>
          <a:p>
            <a:r>
              <a:rPr lang="en-US" altLang="ja-JP" dirty="0" smtClean="0"/>
              <a:t>Even though the original model eventually turned out to fail,  their deep consideration leads to a correct idea of neutrino mixing.  </a:t>
            </a:r>
          </a:p>
          <a:p>
            <a:pPr>
              <a:buNone/>
            </a:pPr>
            <a:r>
              <a:rPr lang="en-US" altLang="ja-JP" dirty="0" smtClean="0"/>
              <a:t> </a:t>
            </a:r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</p:txBody>
      </p:sp>
      <p:sp>
        <p:nvSpPr>
          <p:cNvPr id="5" name="下矢印 4"/>
          <p:cNvSpPr/>
          <p:nvPr/>
        </p:nvSpPr>
        <p:spPr>
          <a:xfrm>
            <a:off x="4318572" y="3429000"/>
            <a:ext cx="484632" cy="32028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203772" y="25754"/>
            <a:ext cx="8229600" cy="1143000"/>
          </a:xfrm>
        </p:spPr>
        <p:txBody>
          <a:bodyPr/>
          <a:lstStyle/>
          <a:p>
            <a:r>
              <a:rPr lang="en-US" altLang="ja-JP" dirty="0" smtClean="0"/>
              <a:t>Deep consideration 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592063" y="988946"/>
            <a:ext cx="8229600" cy="2121299"/>
          </a:xfrm>
        </p:spPr>
        <p:txBody>
          <a:bodyPr/>
          <a:lstStyle/>
          <a:p>
            <a:r>
              <a:rPr lang="en-US" altLang="ja-JP" dirty="0" smtClean="0"/>
              <a:t>Lederman’s paper on “the existence of two kinds of neutrinos”:                    June 15, 1962.</a:t>
            </a:r>
          </a:p>
          <a:p>
            <a:r>
              <a:rPr lang="en-US" altLang="ja-JP" dirty="0" smtClean="0"/>
              <a:t>Maki-Nakagawa-Sakata paper: June 25, 1962. </a:t>
            </a:r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11895"/>
            <a:ext cx="7048500" cy="34036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400" y="4483127"/>
            <a:ext cx="5054600" cy="2057400"/>
          </a:xfrm>
          <a:prstGeom prst="rect">
            <a:avLst/>
          </a:prstGeom>
        </p:spPr>
      </p:pic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203772" y="25754"/>
            <a:ext cx="8229600" cy="1143000"/>
          </a:xfrm>
        </p:spPr>
        <p:txBody>
          <a:bodyPr/>
          <a:lstStyle/>
          <a:p>
            <a:r>
              <a:rPr lang="en-US" altLang="ja-JP" dirty="0" smtClean="0"/>
              <a:t>Received Dates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46088" y="1236182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2400" dirty="0" smtClean="0"/>
              <a:t>What is SMAL (Sakata Memorial Archival Library)?</a:t>
            </a:r>
            <a:endParaRPr lang="ja-JP" altLang="en-US" sz="24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2135223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en-US" altLang="ja-JP" sz="2400" dirty="0" smtClean="0"/>
              <a:t>Department of Physics decided to preserve Sakata’s former office (Building-B, 4</a:t>
            </a:r>
            <a:r>
              <a:rPr lang="en-US" altLang="ja-JP" sz="2400" baseline="30000" dirty="0" smtClean="0"/>
              <a:t>th</a:t>
            </a:r>
            <a:r>
              <a:rPr lang="en-US" altLang="ja-JP" sz="2400" dirty="0" smtClean="0"/>
              <a:t> Floor) in 1973, after the death of Sakata in 1970.</a:t>
            </a:r>
          </a:p>
          <a:p>
            <a:r>
              <a:rPr lang="en-US" altLang="ja-JP" sz="2400" dirty="0" smtClean="0"/>
              <a:t>The SMAL committee  was established in 1986 to put into order and to preserve  various materials relating to Sakata’s achievements, as well as historical materials of Department of Physics.</a:t>
            </a:r>
          </a:p>
          <a:p>
            <a:r>
              <a:rPr lang="en-US" altLang="ja-JP" sz="2400" dirty="0" smtClean="0"/>
              <a:t>The SMAL was operated under the supervision of  the SMAL committee chaired by </a:t>
            </a:r>
            <a:r>
              <a:rPr lang="en-US" altLang="ja-JP" sz="2400" dirty="0" err="1" smtClean="0"/>
              <a:t>S.Ogawa</a:t>
            </a:r>
            <a:r>
              <a:rPr lang="en-US" altLang="ja-JP" sz="2400" dirty="0" smtClean="0"/>
              <a:t>, </a:t>
            </a:r>
            <a:r>
              <a:rPr lang="en-US" altLang="ja-JP" sz="2400" dirty="0" err="1" smtClean="0"/>
              <a:t>Y.Ohnuki</a:t>
            </a:r>
            <a:r>
              <a:rPr lang="en-US" altLang="ja-JP" sz="2400" dirty="0" smtClean="0"/>
              <a:t>, </a:t>
            </a:r>
            <a:r>
              <a:rPr lang="en-US" altLang="ja-JP" sz="2400" dirty="0" err="1" smtClean="0"/>
              <a:t>M.Yasuno</a:t>
            </a:r>
            <a:r>
              <a:rPr lang="en-US" altLang="ja-JP" sz="2400" dirty="0" smtClean="0"/>
              <a:t>, and then M. </a:t>
            </a:r>
            <a:r>
              <a:rPr lang="en-US" altLang="ja-JP" sz="2400" dirty="0" err="1" smtClean="0"/>
              <a:t>Aramaki</a:t>
            </a:r>
            <a:r>
              <a:rPr lang="en-US" altLang="ja-JP" sz="2400" dirty="0" smtClean="0"/>
              <a:t> (1986—2000).</a:t>
            </a:r>
          </a:p>
          <a:p>
            <a:r>
              <a:rPr lang="en-US" altLang="ja-JP" sz="2400" dirty="0" smtClean="0"/>
              <a:t>It became difficult to maintain the committee system and the SMAL committee was dissolved around 2000.</a:t>
            </a:r>
          </a:p>
          <a:p>
            <a:r>
              <a:rPr lang="en-US" altLang="ja-JP" sz="2400" dirty="0" smtClean="0"/>
              <a:t>Persons in charge after 2000 include A.I. </a:t>
            </a:r>
            <a:r>
              <a:rPr lang="en-US" altLang="ja-JP" sz="2400" dirty="0" err="1" smtClean="0"/>
              <a:t>Sanda</a:t>
            </a:r>
            <a:r>
              <a:rPr lang="en-US" altLang="ja-JP" sz="2400" dirty="0" smtClean="0"/>
              <a:t>, K. Yamashita, S. Sato, K. </a:t>
            </a:r>
            <a:r>
              <a:rPr lang="en-US" altLang="ja-JP" sz="2400" dirty="0" err="1" smtClean="0"/>
              <a:t>Yamawaki</a:t>
            </a:r>
            <a:r>
              <a:rPr lang="en-US" altLang="ja-JP" sz="2400" dirty="0" smtClean="0"/>
              <a:t>, and M. </a:t>
            </a:r>
            <a:r>
              <a:rPr lang="en-US" altLang="ja-JP" sz="2400" dirty="0" err="1" smtClean="0"/>
              <a:t>Tanabashi</a:t>
            </a:r>
            <a:r>
              <a:rPr lang="en-US" altLang="ja-JP" sz="2400" dirty="0" smtClean="0"/>
              <a:t> (2008~)</a:t>
            </a: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400" dirty="0" smtClean="0">
                <a:latin typeface="+mj-lt"/>
                <a:ea typeface="+mj-ea"/>
                <a:cs typeface="+mj-cs"/>
              </a:rPr>
              <a:t>I plan to introduce Sakata’s achievements by using SMAL archived documents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138" y="1846758"/>
            <a:ext cx="5143500" cy="24003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67459" y="606853"/>
            <a:ext cx="81441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Maki, Nakagawa</a:t>
            </a:r>
            <a:r>
              <a:rPr lang="en-US" altLang="ja-JP" sz="2400" dirty="0" smtClean="0"/>
              <a:t>, and </a:t>
            </a:r>
            <a:r>
              <a:rPr kumimoji="1" lang="en-US" altLang="ja-JP" sz="2400" dirty="0" smtClean="0"/>
              <a:t>Sakata wrote their paper </a:t>
            </a:r>
            <a:r>
              <a:rPr lang="en-US" altLang="ja-JP" sz="2400" dirty="0" smtClean="0"/>
              <a:t>prior to</a:t>
            </a:r>
            <a:r>
              <a:rPr kumimoji="1" lang="en-US" altLang="ja-JP" sz="2400" dirty="0" smtClean="0"/>
              <a:t> knowing</a:t>
            </a:r>
          </a:p>
          <a:p>
            <a:r>
              <a:rPr kumimoji="1" lang="en-US" altLang="ja-JP" sz="2400" dirty="0" smtClean="0"/>
              <a:t> the result </a:t>
            </a:r>
            <a:r>
              <a:rPr lang="en-US" altLang="ja-JP" sz="2400" dirty="0" smtClean="0"/>
              <a:t>of Lederman’s experiment!</a:t>
            </a:r>
            <a:endParaRPr kumimoji="1" lang="ja-JP" altLang="en-US" sz="24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138" y="4797260"/>
            <a:ext cx="50292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Deep consideration</a:t>
            </a:r>
            <a:br>
              <a:rPr lang="en-US" altLang="ja-JP" dirty="0" smtClean="0"/>
            </a:br>
            <a:r>
              <a:rPr lang="en-US" altLang="ja-JP" dirty="0" smtClean="0"/>
              <a:t>discussion about of lepton flavor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600" y="3429000"/>
            <a:ext cx="5283200" cy="24257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58856" y="5670034"/>
            <a:ext cx="6610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62</a:t>
            </a:r>
            <a:r>
              <a:rPr kumimoji="1" lang="en-US" altLang="ja-JP" dirty="0" smtClean="0"/>
              <a:t> 01 </a:t>
            </a:r>
            <a:r>
              <a:rPr lang="en-US" altLang="ja-JP" dirty="0" smtClean="0"/>
              <a:t>FL</a:t>
            </a:r>
            <a:r>
              <a:rPr kumimoji="1" lang="en-US" altLang="ja-JP" dirty="0" smtClean="0"/>
              <a:t> 01 p.81 (SMAL) Sakata’s handwritten notebook</a:t>
            </a:r>
          </a:p>
          <a:p>
            <a:r>
              <a:rPr lang="en-US" altLang="ja-JP" dirty="0" smtClean="0"/>
              <a:t>See also, Nakagawa, </a:t>
            </a:r>
            <a:r>
              <a:rPr lang="en-US" altLang="ja-JP" dirty="0" err="1" smtClean="0"/>
              <a:t>Okonogi</a:t>
            </a:r>
            <a:r>
              <a:rPr lang="en-US" altLang="ja-JP" dirty="0" smtClean="0"/>
              <a:t>, Sakata, and Toyoda, PTP 30 (1963) 727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17638"/>
            <a:ext cx="5499100" cy="2451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188" y="587854"/>
            <a:ext cx="5613400" cy="52070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862166" y="6126163"/>
            <a:ext cx="539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62</a:t>
            </a:r>
            <a:r>
              <a:rPr kumimoji="1" lang="en-US" altLang="ja-JP" dirty="0" smtClean="0"/>
              <a:t> 01 </a:t>
            </a:r>
            <a:r>
              <a:rPr lang="en-US" altLang="ja-JP" dirty="0" smtClean="0"/>
              <a:t>FL</a:t>
            </a:r>
            <a:r>
              <a:rPr kumimoji="1" lang="en-US" altLang="ja-JP" dirty="0" smtClean="0"/>
              <a:t> 01 p.84 (SMAL) Sakata’s handwritten notebook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873197"/>
            <a:ext cx="8229600" cy="1975493"/>
          </a:xfrm>
        </p:spPr>
        <p:txBody>
          <a:bodyPr/>
          <a:lstStyle/>
          <a:p>
            <a:r>
              <a:rPr lang="en-US" altLang="ja-JP" dirty="0" smtClean="0"/>
              <a:t>Turning points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09027"/>
            <a:ext cx="8229600" cy="1143000"/>
          </a:xfrm>
        </p:spPr>
        <p:txBody>
          <a:bodyPr>
            <a:noAutofit/>
          </a:bodyPr>
          <a:lstStyle/>
          <a:p>
            <a:r>
              <a:rPr lang="en-US" altLang="ja-JP" sz="3200" dirty="0" smtClean="0"/>
              <a:t>Graduation Thesis </a:t>
            </a:r>
            <a:endParaRPr lang="ja-JP" altLang="en-US" sz="32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061125"/>
            <a:ext cx="8045154" cy="2263699"/>
          </a:xfrm>
        </p:spPr>
        <p:txBody>
          <a:bodyPr>
            <a:normAutofit/>
          </a:bodyPr>
          <a:lstStyle/>
          <a:p>
            <a:r>
              <a:rPr lang="en-US" altLang="ja-JP" sz="2400" dirty="0" smtClean="0"/>
              <a:t>1933: Wrote a graduation thesis on theoretical study of nucleus, under the suggestion by </a:t>
            </a:r>
            <a:r>
              <a:rPr lang="en-US" altLang="ja-JP" sz="2400" dirty="0" err="1" smtClean="0"/>
              <a:t>H.Yukawa</a:t>
            </a:r>
            <a:r>
              <a:rPr lang="en-US" altLang="ja-JP" sz="2400" dirty="0" smtClean="0"/>
              <a:t>. The moment was the discovery of neutron by </a:t>
            </a:r>
            <a:r>
              <a:rPr lang="en-US" altLang="ja-JP" sz="2400" dirty="0" err="1" smtClean="0"/>
              <a:t>J.Chadwick</a:t>
            </a:r>
            <a:r>
              <a:rPr lang="en-US" altLang="ja-JP" sz="2400" dirty="0" smtClean="0"/>
              <a:t> and the introduction of neutrino by </a:t>
            </a:r>
            <a:r>
              <a:rPr lang="en-US" altLang="ja-JP" sz="2400" dirty="0" err="1" smtClean="0"/>
              <a:t>W.Pauli</a:t>
            </a:r>
            <a:r>
              <a:rPr lang="en-US" altLang="ja-JP" sz="2400" dirty="0" smtClean="0"/>
              <a:t>. Sakata seems to be deeply impressed by this.  </a:t>
            </a:r>
            <a:endParaRPr lang="ja-JP" altLang="en-US" sz="24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79213" y="2974457"/>
            <a:ext cx="5672826" cy="401527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195" y="3089308"/>
            <a:ext cx="3095134" cy="376869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1328" y="3089308"/>
            <a:ext cx="2901939" cy="3900424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6682508" y="5116196"/>
            <a:ext cx="2512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Primar</a:t>
            </a:r>
            <a:r>
              <a:rPr lang="en-US" altLang="ja-JP" dirty="0" smtClean="0"/>
              <a:t>y i</a:t>
            </a:r>
            <a:r>
              <a:rPr kumimoji="1" lang="en-US" altLang="ja-JP" dirty="0" smtClean="0"/>
              <a:t>mportance </a:t>
            </a:r>
            <a:r>
              <a:rPr lang="en-US" altLang="ja-JP" dirty="0" smtClean="0"/>
              <a:t>to</a:t>
            </a:r>
            <a:r>
              <a:rPr kumimoji="1" lang="en-US" altLang="ja-JP" dirty="0" smtClean="0"/>
              <a:t> </a:t>
            </a:r>
            <a:r>
              <a:rPr lang="en-US" altLang="ja-JP" dirty="0" smtClean="0"/>
              <a:t>disclose the “structure” of the object.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cxnSp>
        <p:nvCxnSpPr>
          <p:cNvPr id="11" name="直線コネクタ 10"/>
          <p:cNvCxnSpPr/>
          <p:nvPr/>
        </p:nvCxnSpPr>
        <p:spPr>
          <a:xfrm>
            <a:off x="3917892" y="6386238"/>
            <a:ext cx="208053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09027"/>
            <a:ext cx="8229600" cy="1143000"/>
          </a:xfrm>
        </p:spPr>
        <p:txBody>
          <a:bodyPr>
            <a:noAutofit/>
          </a:bodyPr>
          <a:lstStyle/>
          <a:p>
            <a:r>
              <a:rPr lang="en-US" altLang="ja-JP" sz="3200" dirty="0" smtClean="0"/>
              <a:t>Stay at Bohr Institute in Copenhagen </a:t>
            </a:r>
            <a:endParaRPr lang="ja-JP" altLang="en-US" sz="32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09147" y="3080527"/>
            <a:ext cx="4521772" cy="3093508"/>
          </a:xfrm>
        </p:spPr>
        <p:txBody>
          <a:bodyPr>
            <a:normAutofit/>
          </a:bodyPr>
          <a:lstStyle/>
          <a:p>
            <a:r>
              <a:rPr lang="en-US" altLang="ja-JP" sz="2400" dirty="0" smtClean="0"/>
              <a:t>In the essay of Professor </a:t>
            </a:r>
            <a:r>
              <a:rPr lang="en-US" altLang="ja-JP" sz="2400" dirty="0" err="1" smtClean="0"/>
              <a:t>Kamefuchi</a:t>
            </a:r>
            <a:r>
              <a:rPr lang="en-US" altLang="ja-JP" sz="2400" dirty="0" smtClean="0"/>
              <a:t> contained in this book, he vividly describes Sakata’s “metamorphosis”:</a:t>
            </a:r>
          </a:p>
          <a:p>
            <a:pPr>
              <a:buNone/>
            </a:pPr>
            <a:r>
              <a:rPr lang="en-US" altLang="ja-JP" sz="2400" dirty="0" smtClean="0"/>
              <a:t>          “Formalist -&gt; Realist”</a:t>
            </a:r>
          </a:p>
        </p:txBody>
      </p:sp>
      <p:graphicFrame>
        <p:nvGraphicFramePr>
          <p:cNvPr id="48130" name="Object 2"/>
          <p:cNvGraphicFramePr>
            <a:graphicFrameLocks noChangeAspect="1"/>
          </p:cNvGraphicFramePr>
          <p:nvPr/>
        </p:nvGraphicFramePr>
        <p:xfrm>
          <a:off x="114947" y="2962834"/>
          <a:ext cx="4394200" cy="3454400"/>
        </p:xfrm>
        <a:graphic>
          <a:graphicData uri="http://schemas.openxmlformats.org/presentationml/2006/ole">
            <p:oleObj spid="_x0000_s48130" name="Word 文書" r:id="rId3" imgW="4394200" imgH="3454400" progId="Word.Document.12">
              <p:link updateAutomatic="1"/>
            </p:oleObj>
          </a:graphicData>
        </a:graphic>
      </p:graphicFrame>
      <p:sp>
        <p:nvSpPr>
          <p:cNvPr id="12" name="コンテンツ プレースホルダ 2"/>
          <p:cNvSpPr txBox="1">
            <a:spLocks/>
          </p:cNvSpPr>
          <p:nvPr/>
        </p:nvSpPr>
        <p:spPr>
          <a:xfrm>
            <a:off x="609600" y="1213525"/>
            <a:ext cx="8045154" cy="17401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1954: Sakata stayed at Bohr Institute in Copenhagen half a year.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Sakata’s Diary during </a:t>
            </a:r>
            <a:r>
              <a:rPr lang="en-US" altLang="ja-JP" sz="2400" dirty="0" smtClean="0"/>
              <a:t>this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stay is published recently as you find it in your conference bag. (Publication </a:t>
            </a:r>
            <a:r>
              <a:rPr lang="en-US" altLang="ja-JP" sz="2400" dirty="0" smtClean="0"/>
              <a:t>C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ommittee</a:t>
            </a:r>
            <a:r>
              <a:rPr kumimoji="1" lang="en-US" altLang="ja-JP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altLang="ja-JP" sz="2400" dirty="0" smtClean="0"/>
              <a:t>for Sakata’s Copenhagen Diary.)</a:t>
            </a:r>
            <a:r>
              <a:rPr kumimoji="1" lang="en-US" altLang="ja-JP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46088" y="1453507"/>
            <a:ext cx="8229600" cy="1975493"/>
          </a:xfrm>
        </p:spPr>
        <p:txBody>
          <a:bodyPr/>
          <a:lstStyle/>
          <a:p>
            <a:r>
              <a:rPr lang="en-US" altLang="ja-JP" dirty="0" smtClean="0"/>
              <a:t>Sakata’s leadership in E-ken</a:t>
            </a:r>
            <a:endParaRPr lang="ja-JP" altLang="en-US" dirty="0"/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446088" y="3429000"/>
            <a:ext cx="8229600" cy="197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ja-JP" sz="3200" dirty="0" smtClean="0"/>
              <a:t>–</a:t>
            </a:r>
            <a:r>
              <a:rPr lang="en-US" altLang="ja-JP" sz="3200" dirty="0" smtClean="0">
                <a:latin typeface="+mj-lt"/>
                <a:ea typeface="+mj-ea"/>
                <a:cs typeface="+mj-cs"/>
              </a:rPr>
              <a:t> </a:t>
            </a:r>
            <a:r>
              <a:rPr lang="ja-JP" altLang="en-US" sz="3200" dirty="0" smtClean="0">
                <a:latin typeface="+mj-lt"/>
                <a:ea typeface="+mj-ea"/>
                <a:cs typeface="+mj-cs"/>
              </a:rPr>
              <a:t>最良の組織と最高の哲学</a:t>
            </a:r>
            <a:r>
              <a:rPr lang="en-US" altLang="ja-JP" sz="3200" dirty="0" smtClean="0">
                <a:latin typeface="+mj-lt"/>
                <a:ea typeface="+mj-ea"/>
                <a:cs typeface="+mj-cs"/>
              </a:rPr>
              <a:t> –</a:t>
            </a:r>
          </a:p>
          <a:p>
            <a:pPr algn="ctr">
              <a:spcBef>
                <a:spcPct val="0"/>
              </a:spcBef>
              <a:defRPr/>
            </a:pPr>
            <a:r>
              <a:rPr lang="en-US" altLang="ja-JP" sz="3200" dirty="0" smtClean="0"/>
              <a:t>The best organization and </a:t>
            </a:r>
          </a:p>
          <a:p>
            <a:pPr algn="ctr">
              <a:spcBef>
                <a:spcPct val="0"/>
              </a:spcBef>
              <a:defRPr/>
            </a:pPr>
            <a:r>
              <a:rPr lang="en-US" altLang="ja-JP" sz="3200" dirty="0" smtClean="0"/>
              <a:t>the highest philosophy </a:t>
            </a:r>
            <a:endParaRPr lang="en-US" altLang="ja-JP" sz="3200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3200" dirty="0" smtClean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NO NAME:46_01_NB_01_color000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619" y="1956858"/>
            <a:ext cx="3515659" cy="4901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Sakata took the leadership in setting up new democratic administration system in E-</a:t>
            </a:r>
            <a:r>
              <a:rPr lang="en-US" altLang="ja-JP" dirty="0" err="1" smtClean="0"/>
              <a:t>ken(particle</a:t>
            </a:r>
            <a:r>
              <a:rPr lang="en-US" altLang="ja-JP" dirty="0" smtClean="0"/>
              <a:t> theory lab)</a:t>
            </a:r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8619" y="6488668"/>
            <a:ext cx="1317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46 01 NB 01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684278" y="2180175"/>
            <a:ext cx="564375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Address at the </a:t>
            </a:r>
            <a:r>
              <a:rPr lang="en-US" altLang="ja-JP" dirty="0" err="1" smtClean="0"/>
              <a:t>I</a:t>
            </a:r>
            <a:r>
              <a:rPr kumimoji="1" lang="en-US" altLang="ja-JP" dirty="0" err="1" smtClean="0"/>
              <a:t>naguaral</a:t>
            </a:r>
            <a:r>
              <a:rPr kumimoji="1" lang="en-US" altLang="ja-JP" dirty="0" smtClean="0"/>
              <a:t> Meeting of “Laboratory Council”</a:t>
            </a:r>
          </a:p>
          <a:p>
            <a:r>
              <a:rPr lang="en-US" altLang="ja-JP" dirty="0" smtClean="0"/>
              <a:t>                                                             Jan 24, 1946 10pm</a:t>
            </a:r>
          </a:p>
          <a:p>
            <a:endParaRPr kumimoji="1" lang="en-US" altLang="ja-JP" dirty="0" smtClean="0"/>
          </a:p>
          <a:p>
            <a:r>
              <a:rPr lang="en-US" altLang="ja-JP" dirty="0" smtClean="0"/>
              <a:t> ... At this moment of democratic revolution in Japan, we </a:t>
            </a:r>
          </a:p>
          <a:p>
            <a:r>
              <a:rPr lang="en-US" altLang="ja-JP" dirty="0" smtClean="0"/>
              <a:t> want to set up “Laboratory Council” in which we discuss</a:t>
            </a:r>
          </a:p>
          <a:p>
            <a:r>
              <a:rPr lang="en-US" altLang="ja-JP" dirty="0" smtClean="0"/>
              <a:t> the organization of our Lab and the future plan of our </a:t>
            </a:r>
          </a:p>
          <a:p>
            <a:r>
              <a:rPr lang="en-US" altLang="ja-JP" dirty="0" smtClean="0"/>
              <a:t> research....  </a:t>
            </a:r>
          </a:p>
          <a:p>
            <a:r>
              <a:rPr lang="en-US" altLang="ja-JP" dirty="0" smtClean="0"/>
              <a:t>... There are two important principles for the organization </a:t>
            </a:r>
          </a:p>
          <a:p>
            <a:r>
              <a:rPr lang="en-US" altLang="ja-JP" dirty="0" smtClean="0"/>
              <a:t> of our Lab: 1) perfect freedom in the research of each</a:t>
            </a:r>
          </a:p>
          <a:p>
            <a:r>
              <a:rPr lang="en-US" altLang="ja-JP" dirty="0" smtClean="0"/>
              <a:t> member of our Lab.  2) the output of our Lab should be more than the simple sum of activities of individual members.</a:t>
            </a:r>
          </a:p>
          <a:p>
            <a:r>
              <a:rPr lang="en-US" altLang="ja-JP" dirty="0" smtClean="0"/>
              <a:t>...</a:t>
            </a:r>
          </a:p>
          <a:p>
            <a:r>
              <a:rPr lang="en-US" altLang="ja-JP" dirty="0" smtClean="0"/>
              <a:t> I believe that the “Laboratory Democracy”  is the</a:t>
            </a:r>
          </a:p>
          <a:p>
            <a:r>
              <a:rPr lang="en-US" altLang="ja-JP" dirty="0" smtClean="0"/>
              <a:t> best system to solve the problem...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Charter of Physics Department</a:t>
            </a:r>
            <a:endParaRPr lang="ja-JP" altLang="en-US" dirty="0"/>
          </a:p>
        </p:txBody>
      </p:sp>
      <p:pic>
        <p:nvPicPr>
          <p:cNvPr id="4" name="図 3" descr="NO NAME:img-128105053-000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00200"/>
            <a:ext cx="3413166" cy="4833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3870366" y="1600200"/>
            <a:ext cx="507555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Sakata setup similar system in the administration of entire Physics Department, as described in the Charter of physics department (established June 13, 1946).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Perfect democracy among faculty members  and students are stated in the Charter.   Many glorious students of Sakata attained their high scientific skills  in this democratic atmosphere.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Every year, on June 13, we celebrate “the Charter Day”  in the Physics Department.</a:t>
            </a:r>
          </a:p>
          <a:p>
            <a:r>
              <a:rPr lang="en-US" altLang="ja-JP" dirty="0" smtClean="0"/>
              <a:t> 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204790"/>
            <a:ext cx="8229600" cy="1975493"/>
          </a:xfrm>
        </p:spPr>
        <p:txBody>
          <a:bodyPr/>
          <a:lstStyle/>
          <a:p>
            <a:r>
              <a:rPr lang="en-US" altLang="ja-JP" dirty="0" smtClean="0"/>
              <a:t>Sakata’s Political Activities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6043044" cy="1143000"/>
          </a:xfrm>
        </p:spPr>
        <p:txBody>
          <a:bodyPr/>
          <a:lstStyle/>
          <a:p>
            <a:r>
              <a:rPr lang="en-US" altLang="ja-JP" dirty="0" smtClean="0"/>
              <a:t>Now, SMAL is located at</a:t>
            </a:r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976" y="1417638"/>
            <a:ext cx="3352800" cy="24384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838" y="1417638"/>
            <a:ext cx="3124200" cy="24384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005" y="465138"/>
            <a:ext cx="1612900" cy="9525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7838" y="4260850"/>
            <a:ext cx="3606800" cy="16637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813992" y="3933882"/>
            <a:ext cx="3470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2008 </a:t>
            </a:r>
            <a:r>
              <a:rPr lang="en-US" altLang="ja-JP" dirty="0" smtClean="0"/>
              <a:t>Nobel Prize Exhibition Gallery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209188" y="5142644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SMAL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57200" y="4480134"/>
            <a:ext cx="415859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SMAL was forced to move out from </a:t>
            </a:r>
          </a:p>
          <a:p>
            <a:r>
              <a:rPr lang="en-US" altLang="ja-JP" dirty="0" smtClean="0"/>
              <a:t>Building-B due to its anti-quake </a:t>
            </a:r>
          </a:p>
          <a:p>
            <a:r>
              <a:rPr lang="en-US" altLang="ja-JP" dirty="0" smtClean="0"/>
              <a:t> reinforcement.  It is </a:t>
            </a:r>
            <a:r>
              <a:rPr kumimoji="1" lang="en-US" altLang="ja-JP" dirty="0" smtClean="0"/>
              <a:t>now located </a:t>
            </a:r>
            <a:r>
              <a:rPr lang="en-US" altLang="ja-JP" dirty="0" smtClean="0"/>
              <a:t>at a </a:t>
            </a:r>
          </a:p>
          <a:p>
            <a:r>
              <a:rPr lang="en-US" altLang="ja-JP" dirty="0" smtClean="0"/>
              <a:t>corner</a:t>
            </a:r>
            <a:r>
              <a:rPr kumimoji="1" lang="en-US" altLang="ja-JP" dirty="0" smtClean="0"/>
              <a:t>  of 2008 Nobel </a:t>
            </a:r>
            <a:r>
              <a:rPr lang="en-US" altLang="ja-JP" dirty="0" smtClean="0"/>
              <a:t>Prize Exhibition </a:t>
            </a:r>
          </a:p>
          <a:p>
            <a:r>
              <a:rPr lang="en-US" altLang="ja-JP" dirty="0" smtClean="0"/>
              <a:t>Gallery  (2</a:t>
            </a:r>
            <a:r>
              <a:rPr lang="en-US" altLang="ja-JP" baseline="30000" dirty="0" smtClean="0"/>
              <a:t>nd</a:t>
            </a:r>
            <a:r>
              <a:rPr lang="en-US" altLang="ja-JP" dirty="0" smtClean="0"/>
              <a:t> Floor, ES-building, Nagoya U.).</a:t>
            </a:r>
          </a:p>
          <a:p>
            <a:r>
              <a:rPr lang="en-US" altLang="ja-JP" dirty="0" smtClean="0"/>
              <a:t> Several research materials of Sakata</a:t>
            </a:r>
          </a:p>
          <a:p>
            <a:r>
              <a:rPr lang="en-US" altLang="ja-JP" dirty="0" smtClean="0"/>
              <a:t> are exhibited in the Gallery.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46088" y="370855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en-US" altLang="ja-JP" dirty="0" smtClean="0"/>
              <a:t>Member of Science Council of Japan (1949-1970)</a:t>
            </a:r>
          </a:p>
          <a:p>
            <a:r>
              <a:rPr lang="en-US" altLang="ja-JP" dirty="0" smtClean="0"/>
              <a:t>Chair  the Committee for Atomic Energy Problems</a:t>
            </a:r>
          </a:p>
          <a:p>
            <a:r>
              <a:rPr lang="en-US" altLang="ja-JP" dirty="0" smtClean="0"/>
              <a:t>Chair  the Special Committee for Nuclear Research</a:t>
            </a:r>
          </a:p>
          <a:p>
            <a:r>
              <a:rPr lang="en-US" altLang="ja-JP" dirty="0" smtClean="0"/>
              <a:t>With </a:t>
            </a:r>
            <a:r>
              <a:rPr lang="en-US" altLang="ja-JP" dirty="0" err="1" smtClean="0"/>
              <a:t>Tomonaga</a:t>
            </a:r>
            <a:r>
              <a:rPr lang="en-US" altLang="ja-JP" dirty="0" smtClean="0"/>
              <a:t> and Yukawa, Sakata proposed a Japanese version of the </a:t>
            </a:r>
            <a:r>
              <a:rPr lang="en-US" altLang="ja-JP" dirty="0" err="1" smtClean="0"/>
              <a:t>Pugwash</a:t>
            </a:r>
            <a:r>
              <a:rPr lang="en-US" altLang="ja-JP" dirty="0" smtClean="0"/>
              <a:t> Conference. The first was in May 1962 Kyoto Conference of Scientists (</a:t>
            </a:r>
            <a:r>
              <a:rPr lang="ja-JP" altLang="en-US" dirty="0" smtClean="0"/>
              <a:t>科学者京都会議）</a:t>
            </a:r>
            <a:r>
              <a:rPr lang="en-US" altLang="ja-JP" dirty="0" smtClean="0"/>
              <a:t>.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09179" y="5652723"/>
            <a:ext cx="7289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 Sorry, bu</a:t>
            </a:r>
            <a:r>
              <a:rPr lang="en-US" altLang="ja-JP" dirty="0" smtClean="0"/>
              <a:t>t I’m not so familiar with these activities.  We have huge amount of </a:t>
            </a:r>
          </a:p>
          <a:p>
            <a:r>
              <a:rPr lang="en-US" altLang="ja-JP" dirty="0" smtClean="0"/>
              <a:t> documents related with Sakata’s political activities  in SMAL, though. 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204790"/>
            <a:ext cx="8229600" cy="1975493"/>
          </a:xfrm>
        </p:spPr>
        <p:txBody>
          <a:bodyPr/>
          <a:lstStyle/>
          <a:p>
            <a:r>
              <a:rPr lang="en-US" altLang="ja-JP" dirty="0" smtClean="0"/>
              <a:t>Modern Particle Physics in the Light of Sakata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12" y="1204175"/>
            <a:ext cx="9144000" cy="278609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900403" y="3990273"/>
            <a:ext cx="52814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Higgs? </a:t>
            </a:r>
            <a:r>
              <a:rPr lang="en-US" altLang="ja-JP" sz="2400" dirty="0" smtClean="0"/>
              <a:t>Extra-D? </a:t>
            </a:r>
            <a:r>
              <a:rPr kumimoji="1" lang="en-US" altLang="ja-JP" sz="2400" dirty="0" smtClean="0"/>
              <a:t>SUSY? </a:t>
            </a:r>
            <a:r>
              <a:rPr lang="en-US" altLang="ja-JP" sz="2400" dirty="0" smtClean="0"/>
              <a:t>GUT?</a:t>
            </a:r>
          </a:p>
          <a:p>
            <a:r>
              <a:rPr kumimoji="1" lang="en-US" altLang="ja-JP" sz="2400" dirty="0" err="1" smtClean="0"/>
              <a:t>WIMPs</a:t>
            </a:r>
            <a:r>
              <a:rPr lang="en-US" altLang="ja-JP" sz="2400" dirty="0" smtClean="0"/>
              <a:t>?  </a:t>
            </a:r>
            <a:r>
              <a:rPr kumimoji="1" lang="en-US" altLang="ja-JP" sz="2400" dirty="0" err="1" smtClean="0"/>
              <a:t>SuperWIMPs</a:t>
            </a:r>
            <a:r>
              <a:rPr kumimoji="1" lang="en-US" altLang="ja-JP" sz="2400" dirty="0" smtClean="0"/>
              <a:t>?  </a:t>
            </a:r>
            <a:r>
              <a:rPr lang="en-US" altLang="ja-JP" sz="2400" dirty="0" err="1" smtClean="0"/>
              <a:t>Inflaton</a:t>
            </a:r>
            <a:r>
              <a:rPr lang="en-US" altLang="ja-JP" sz="2400" dirty="0" smtClean="0"/>
              <a:t>? </a:t>
            </a:r>
            <a:r>
              <a:rPr kumimoji="1" lang="en-US" altLang="ja-JP" sz="2400" dirty="0" err="1" smtClean="0"/>
              <a:t>Axion</a:t>
            </a:r>
            <a:r>
              <a:rPr kumimoji="1" lang="en-US" altLang="ja-JP" sz="2400" dirty="0" smtClean="0"/>
              <a:t>?</a:t>
            </a:r>
          </a:p>
          <a:p>
            <a:r>
              <a:rPr lang="en-US" altLang="ja-JP" sz="2400" dirty="0" err="1" smtClean="0"/>
              <a:t>Baryogenesis</a:t>
            </a:r>
            <a:r>
              <a:rPr lang="en-US" altLang="ja-JP" sz="2400" dirty="0" smtClean="0"/>
              <a:t>? </a:t>
            </a:r>
            <a:r>
              <a:rPr lang="en-US" altLang="ja-JP" sz="2400" dirty="0" err="1" smtClean="0"/>
              <a:t>Leptogenesis</a:t>
            </a:r>
            <a:r>
              <a:rPr lang="en-US" altLang="ja-JP" sz="2400" dirty="0" smtClean="0"/>
              <a:t>?</a:t>
            </a:r>
            <a:endParaRPr kumimoji="1" lang="en-US" altLang="ja-JP" sz="2400" dirty="0" smtClean="0"/>
          </a:p>
          <a:p>
            <a:r>
              <a:rPr kumimoji="1" lang="en-US" altLang="ja-JP" sz="2400" dirty="0" smtClean="0"/>
              <a:t>Cosmological Constant? Quintessence?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93901" y="5559933"/>
            <a:ext cx="78812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We need new degree of freedom (“structure”) </a:t>
            </a:r>
          </a:p>
          <a:p>
            <a:r>
              <a:rPr lang="en-US" altLang="ja-JP" sz="3200" dirty="0" smtClean="0"/>
              <a:t>             </a:t>
            </a:r>
            <a:r>
              <a:rPr kumimoji="1" lang="en-US" altLang="ja-JP" sz="3200" dirty="0" smtClean="0"/>
              <a:t>as emphasized by Sakata!!</a:t>
            </a:r>
            <a:endParaRPr kumimoji="1" lang="ja-JP" altLang="en-US" sz="32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142823" y="325902"/>
            <a:ext cx="48361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/>
              <a:t>Mysteries in the particle physics</a:t>
            </a:r>
            <a:endParaRPr kumimoji="1" lang="ja-JP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To hear all and any makes you </a:t>
            </a:r>
            <a:r>
              <a:rPr lang="en-US" altLang="ja-JP" dirty="0" err="1" smtClean="0"/>
              <a:t>enlighted</a:t>
            </a:r>
            <a:r>
              <a:rPr lang="en-US" altLang="ja-JP" dirty="0" smtClean="0"/>
              <a:t>,</a:t>
            </a:r>
            <a:br>
              <a:rPr lang="en-US" altLang="ja-JP" dirty="0" smtClean="0"/>
            </a:br>
            <a:r>
              <a:rPr lang="en-US" altLang="ja-JP" dirty="0" smtClean="0"/>
              <a:t>to hear one and only makes you benighted</a:t>
            </a:r>
            <a:br>
              <a:rPr lang="en-US" altLang="ja-JP" dirty="0" smtClean="0"/>
            </a:br>
            <a:endParaRPr lang="ja-JP" altLang="en-US" dirty="0"/>
          </a:p>
        </p:txBody>
      </p:sp>
      <p:pic>
        <p:nvPicPr>
          <p:cNvPr id="4" name="コンテンツ プレースホルダ 3" descr="000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1246" r="-51246"/>
          <a:stretch>
            <a:fillRect/>
          </a:stretch>
        </p:blipFill>
        <p:spPr>
          <a:xfrm>
            <a:off x="446088" y="1417638"/>
            <a:ext cx="8229600" cy="4525963"/>
          </a:xfrm>
        </p:spPr>
      </p:pic>
      <p:sp>
        <p:nvSpPr>
          <p:cNvPr id="5" name="テキスト ボックス 4"/>
          <p:cNvSpPr txBox="1"/>
          <p:nvPr/>
        </p:nvSpPr>
        <p:spPr>
          <a:xfrm>
            <a:off x="6388280" y="1417638"/>
            <a:ext cx="2755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March 1969, </a:t>
            </a:r>
            <a:r>
              <a:rPr lang="en-US" altLang="ja-JP" dirty="0" err="1" smtClean="0"/>
              <a:t>Shoichi</a:t>
            </a:r>
            <a:r>
              <a:rPr lang="en-US" altLang="ja-JP" dirty="0" smtClean="0"/>
              <a:t> Sakata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29376" y="6135957"/>
            <a:ext cx="8663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I hope this </a:t>
            </a:r>
            <a:r>
              <a:rPr lang="en-US" altLang="ja-JP" sz="2800" dirty="0" smtClean="0"/>
              <a:t>symposium can provide us such an opportunity</a:t>
            </a:r>
            <a:endParaRPr kumimoji="1" lang="ja-JP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Summary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ja-JP" dirty="0" smtClean="0"/>
              <a:t>Sakata made a lot of great achievements in the developments of the modern particle theory. </a:t>
            </a:r>
          </a:p>
          <a:p>
            <a:r>
              <a:rPr lang="en-US" altLang="ja-JP" dirty="0" smtClean="0"/>
              <a:t>Two-meson theory introduced the 2</a:t>
            </a:r>
            <a:r>
              <a:rPr lang="en-US" altLang="ja-JP" baseline="30000" dirty="0" smtClean="0"/>
              <a:t>nd</a:t>
            </a:r>
            <a:r>
              <a:rPr lang="en-US" altLang="ja-JP" dirty="0" smtClean="0"/>
              <a:t> generation first.</a:t>
            </a:r>
          </a:p>
          <a:p>
            <a:r>
              <a:rPr lang="en-US" altLang="ja-JP" dirty="0" smtClean="0"/>
              <a:t>C-meson theory made impacts on  </a:t>
            </a:r>
            <a:r>
              <a:rPr lang="en-US" altLang="ja-JP" dirty="0" err="1" smtClean="0"/>
              <a:t>Tomonaga’s</a:t>
            </a:r>
            <a:r>
              <a:rPr lang="en-US" altLang="ja-JP" dirty="0" smtClean="0"/>
              <a:t> invention of the renormalization theory. </a:t>
            </a:r>
          </a:p>
          <a:p>
            <a:r>
              <a:rPr lang="en-US" altLang="ja-JP" dirty="0" smtClean="0"/>
              <a:t>Sakata-</a:t>
            </a:r>
            <a:r>
              <a:rPr lang="en-US" altLang="ja-JP" dirty="0" err="1" smtClean="0"/>
              <a:t>Umezawa-Kamefuchi</a:t>
            </a:r>
            <a:r>
              <a:rPr lang="en-US" altLang="ja-JP" dirty="0" smtClean="0"/>
              <a:t> clarified the applicability of the renormalization theory.</a:t>
            </a:r>
          </a:p>
          <a:p>
            <a:r>
              <a:rPr lang="en-US" altLang="ja-JP" dirty="0" smtClean="0"/>
              <a:t>The flavor SU(3) symmetry was first discovered in the context of the Sakata model.</a:t>
            </a:r>
          </a:p>
          <a:p>
            <a:r>
              <a:rPr lang="en-US" altLang="ja-JP" dirty="0" smtClean="0"/>
              <a:t>Sakata pointed out the MNS mixing of neutrinos in the context of Sakata’s New Nagoya Model.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58" y="-1131857"/>
            <a:ext cx="4937052" cy="701428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888" y="0"/>
            <a:ext cx="5599112" cy="7985151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108363" y="5941497"/>
            <a:ext cx="47246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SMAL Catalogues (digitized by </a:t>
            </a:r>
            <a:r>
              <a:rPr kumimoji="1" lang="en-US" altLang="ja-JP" dirty="0" err="1" smtClean="0"/>
              <a:t>T.Nishitani</a:t>
            </a:r>
            <a:r>
              <a:rPr kumimoji="1" lang="en-US" altLang="ja-JP" dirty="0" smtClean="0"/>
              <a:t> in PDF)</a:t>
            </a:r>
          </a:p>
          <a:p>
            <a:r>
              <a:rPr lang="en-US" altLang="ja-JP" dirty="0" smtClean="0"/>
              <a:t>CD-R in your conference bag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72754" y="250514"/>
            <a:ext cx="8229600" cy="1143000"/>
          </a:xfrm>
        </p:spPr>
        <p:txBody>
          <a:bodyPr>
            <a:noAutofit/>
          </a:bodyPr>
          <a:lstStyle/>
          <a:p>
            <a:r>
              <a:rPr lang="en-US" altLang="ja-JP" sz="3200" dirty="0" smtClean="0"/>
              <a:t>Brief Chronological Record of </a:t>
            </a:r>
            <a:br>
              <a:rPr lang="en-US" altLang="ja-JP" sz="3200" dirty="0" smtClean="0"/>
            </a:br>
            <a:r>
              <a:rPr lang="en-US" altLang="ja-JP" sz="3200" dirty="0" err="1" smtClean="0"/>
              <a:t>Shoichi</a:t>
            </a:r>
            <a:r>
              <a:rPr lang="en-US" altLang="ja-JP" sz="3200" dirty="0" smtClean="0"/>
              <a:t> Sakata’s Career</a:t>
            </a:r>
            <a:endParaRPr lang="ja-JP" altLang="en-US" sz="32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393514"/>
            <a:ext cx="8045154" cy="5156383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sz="2400" dirty="0" smtClean="0"/>
              <a:t>1911: Born on Jan. 18, 1911.  The name “</a:t>
            </a:r>
            <a:r>
              <a:rPr lang="en-US" altLang="ja-JP" sz="2400" dirty="0" err="1" smtClean="0"/>
              <a:t>Shoichi</a:t>
            </a:r>
            <a:r>
              <a:rPr lang="en-US" altLang="ja-JP" sz="2400" dirty="0" smtClean="0"/>
              <a:t>” was given by Taro </a:t>
            </a:r>
            <a:r>
              <a:rPr lang="en-US" altLang="ja-JP" sz="2400" dirty="0" err="1" smtClean="0"/>
              <a:t>Katsura</a:t>
            </a:r>
            <a:r>
              <a:rPr lang="en-US" altLang="ja-JP" sz="2400" dirty="0" smtClean="0"/>
              <a:t> (Prime Minister, Japan), for whom </a:t>
            </a:r>
            <a:r>
              <a:rPr lang="en-US" altLang="ja-JP" sz="2400" dirty="0" err="1" smtClean="0"/>
              <a:t>Shoichi’s</a:t>
            </a:r>
            <a:r>
              <a:rPr lang="en-US" altLang="ja-JP" sz="2400" dirty="0" smtClean="0"/>
              <a:t> father </a:t>
            </a:r>
            <a:r>
              <a:rPr lang="en-US" altLang="ja-JP" sz="2400" dirty="0" err="1" smtClean="0"/>
              <a:t>Mikita</a:t>
            </a:r>
            <a:r>
              <a:rPr lang="en-US" altLang="ja-JP" sz="2400" dirty="0" smtClean="0"/>
              <a:t> served as a secretary. </a:t>
            </a:r>
          </a:p>
          <a:p>
            <a:r>
              <a:rPr lang="en-US" altLang="ja-JP" sz="2400" dirty="0" smtClean="0"/>
              <a:t>1930: Entered physics course, Kyoto Imperial University</a:t>
            </a:r>
          </a:p>
          <a:p>
            <a:r>
              <a:rPr lang="en-US" altLang="ja-JP" sz="2400" dirty="0" smtClean="0"/>
              <a:t>1933: Wrote a graduation thesis on theoretical study of nucleus, under the suggestion by </a:t>
            </a:r>
            <a:r>
              <a:rPr lang="en-US" altLang="ja-JP" sz="2400" dirty="0" err="1" smtClean="0"/>
              <a:t>H.Yukawa</a:t>
            </a:r>
            <a:r>
              <a:rPr lang="en-US" altLang="ja-JP" sz="2400" dirty="0" smtClean="0"/>
              <a:t>.</a:t>
            </a:r>
          </a:p>
          <a:p>
            <a:r>
              <a:rPr lang="en-US" altLang="ja-JP" sz="2400" dirty="0" smtClean="0"/>
              <a:t>1933: Research associate at </a:t>
            </a:r>
            <a:r>
              <a:rPr lang="en-US" altLang="ja-JP" sz="2400" dirty="0" err="1" smtClean="0"/>
              <a:t>Nishina</a:t>
            </a:r>
            <a:r>
              <a:rPr lang="en-US" altLang="ja-JP" sz="2400" dirty="0" smtClean="0"/>
              <a:t> Lab.  In collaboration with Y. </a:t>
            </a:r>
            <a:r>
              <a:rPr lang="en-US" altLang="ja-JP" sz="2400" dirty="0" err="1" smtClean="0"/>
              <a:t>Nishina</a:t>
            </a:r>
            <a:r>
              <a:rPr lang="en-US" altLang="ja-JP" sz="2400" dirty="0" smtClean="0"/>
              <a:t> and S. </a:t>
            </a:r>
            <a:r>
              <a:rPr lang="en-US" altLang="ja-JP" sz="2400" dirty="0" err="1" smtClean="0"/>
              <a:t>Tomonaga</a:t>
            </a:r>
            <a:r>
              <a:rPr lang="en-US" altLang="ja-JP" sz="2400" dirty="0" smtClean="0"/>
              <a:t>, Sakata studied the electron pair creation by gamma ray.</a:t>
            </a:r>
          </a:p>
          <a:p>
            <a:r>
              <a:rPr lang="en-US" altLang="ja-JP" sz="2400" dirty="0" smtClean="0"/>
              <a:t>1934: Assistant professor of Yukawa’s group at Osaka Imperial University.</a:t>
            </a:r>
          </a:p>
          <a:p>
            <a:r>
              <a:rPr lang="en-US" altLang="ja-JP" sz="2400" dirty="0" smtClean="0"/>
              <a:t>1937: In collaboration with H. Yukawa, Sakata wrote a paper of meson theory (the second paper of a series of Yukawa’s meson theory papers).  He also advocated the necessity of neutral Yukawa’s meson (pi0).</a:t>
            </a:r>
          </a:p>
          <a:p>
            <a:r>
              <a:rPr lang="en-US" altLang="ja-JP" sz="2400" dirty="0" smtClean="0"/>
              <a:t>1939: Moved to Kyoto Imperial University with H. Yukawa.</a:t>
            </a:r>
          </a:p>
          <a:p>
            <a:r>
              <a:rPr lang="en-US" altLang="ja-JP" sz="2400" dirty="0" smtClean="0"/>
              <a:t>1940: Sakata and </a:t>
            </a:r>
            <a:r>
              <a:rPr lang="en-US" altLang="ja-JP" sz="2400" dirty="0" err="1" smtClean="0"/>
              <a:t>Tanikawa</a:t>
            </a:r>
            <a:r>
              <a:rPr lang="en-US" altLang="ja-JP" sz="2400" dirty="0" smtClean="0"/>
              <a:t> made prediction of pi0 -&gt; gamma, gamma</a:t>
            </a:r>
          </a:p>
          <a:p>
            <a:r>
              <a:rPr lang="en-US" altLang="ja-JP" sz="2400" dirty="0" smtClean="0"/>
              <a:t>1942: Sakata and Inoue advocated “two-meson theory”</a:t>
            </a:r>
          </a:p>
          <a:p>
            <a:r>
              <a:rPr lang="en-US" altLang="ja-JP" sz="2400" dirty="0" smtClean="0"/>
              <a:t>1942: Appointed Professor of Nagoya Imperial University.</a:t>
            </a:r>
          </a:p>
          <a:p>
            <a:r>
              <a:rPr lang="en-US" altLang="ja-JP" sz="2400" dirty="0" smtClean="0"/>
              <a:t>1946: Developed the C-meson theory with O. Hara.</a:t>
            </a:r>
          </a:p>
          <a:p>
            <a:r>
              <a:rPr lang="en-US" altLang="ja-JP" sz="2400" dirty="0" smtClean="0"/>
              <a:t>1946: Took initiative in reconstructing the Physics Department according to democracy principle.</a:t>
            </a:r>
          </a:p>
          <a:p>
            <a:endParaRPr lang="en-US" altLang="ja-JP" sz="2400" dirty="0" smtClean="0"/>
          </a:p>
          <a:p>
            <a:endParaRPr lang="en-US" altLang="ja-JP" sz="2400" dirty="0" smtClean="0"/>
          </a:p>
          <a:p>
            <a:endParaRPr lang="en-US" altLang="ja-JP" sz="2400" dirty="0" smtClean="0"/>
          </a:p>
          <a:p>
            <a:endParaRPr lang="en-US" altLang="ja-JP" sz="2400" dirty="0" smtClean="0"/>
          </a:p>
          <a:p>
            <a:endParaRPr lang="en-US" altLang="ja-JP" sz="2400" dirty="0" smtClean="0">
              <a:solidFill>
                <a:srgbClr val="FF0000"/>
              </a:solidFill>
            </a:endParaRPr>
          </a:p>
          <a:p>
            <a:endParaRPr lang="en-US" altLang="ja-JP" sz="24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39276"/>
            <a:ext cx="8229600" cy="1143000"/>
          </a:xfrm>
        </p:spPr>
        <p:txBody>
          <a:bodyPr>
            <a:noAutofit/>
          </a:bodyPr>
          <a:lstStyle/>
          <a:p>
            <a:r>
              <a:rPr lang="en-US" altLang="ja-JP" sz="3200" dirty="0" smtClean="0"/>
              <a:t>Brief Chronological Record of </a:t>
            </a:r>
            <a:br>
              <a:rPr lang="en-US" altLang="ja-JP" sz="3200" dirty="0" smtClean="0"/>
            </a:br>
            <a:r>
              <a:rPr lang="en-US" altLang="ja-JP" sz="3200" dirty="0" err="1" smtClean="0"/>
              <a:t>Shoichi</a:t>
            </a:r>
            <a:r>
              <a:rPr lang="en-US" altLang="ja-JP" sz="3200" dirty="0" smtClean="0"/>
              <a:t> Sakata’s Career</a:t>
            </a:r>
            <a:endParaRPr lang="ja-JP" altLang="en-US" sz="32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382276"/>
            <a:ext cx="8045154" cy="5156383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sz="2400" dirty="0" smtClean="0"/>
              <a:t>1949: Member of the Science Council of Japan at its start</a:t>
            </a:r>
          </a:p>
          <a:p>
            <a:r>
              <a:rPr lang="en-US" altLang="ja-JP" sz="2400" dirty="0" smtClean="0"/>
              <a:t>1951: Applicability of the renormalization theory (Sakata, </a:t>
            </a:r>
            <a:r>
              <a:rPr lang="en-US" altLang="ja-JP" sz="2400" dirty="0" err="1" smtClean="0"/>
              <a:t>Umezawa</a:t>
            </a:r>
            <a:r>
              <a:rPr lang="en-US" altLang="ja-JP" sz="2400" dirty="0" smtClean="0"/>
              <a:t> and </a:t>
            </a:r>
            <a:r>
              <a:rPr lang="en-US" altLang="ja-JP" sz="2400" dirty="0" err="1" smtClean="0"/>
              <a:t>Kamefuchi</a:t>
            </a:r>
            <a:r>
              <a:rPr lang="en-US" altLang="ja-JP" sz="2400" dirty="0" smtClean="0"/>
              <a:t>).</a:t>
            </a:r>
          </a:p>
          <a:p>
            <a:r>
              <a:rPr lang="en-US" altLang="ja-JP" sz="2400" dirty="0" smtClean="0"/>
              <a:t>1954: Stayed at Bohr Institute in Copenhagen half a year.</a:t>
            </a:r>
          </a:p>
          <a:p>
            <a:r>
              <a:rPr lang="en-US" altLang="ja-JP" sz="2400" dirty="0" smtClean="0"/>
              <a:t>1955: The Sakata Model</a:t>
            </a:r>
          </a:p>
          <a:p>
            <a:r>
              <a:rPr lang="en-US" altLang="ja-JP" sz="2400" dirty="0" smtClean="0"/>
              <a:t>1956: Attended the meeting of World Peace Council held at Stockholm.</a:t>
            </a:r>
          </a:p>
          <a:p>
            <a:r>
              <a:rPr lang="en-US" altLang="ja-JP" sz="2400" dirty="0" smtClean="0"/>
              <a:t>1957: Chairman of the Committee of Atomic Energy Problem and also of the Special Committee of Nuclear Physics in Science Council of Japan</a:t>
            </a:r>
          </a:p>
          <a:p>
            <a:r>
              <a:rPr lang="en-US" altLang="ja-JP" sz="2400" dirty="0" smtClean="0"/>
              <a:t>1958: Attended the 3</a:t>
            </a:r>
            <a:r>
              <a:rPr lang="en-US" altLang="ja-JP" sz="2400" baseline="30000" dirty="0" smtClean="0"/>
              <a:t>rd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Pugwash</a:t>
            </a:r>
            <a:r>
              <a:rPr lang="en-US" altLang="ja-JP" sz="2400" dirty="0" smtClean="0"/>
              <a:t> Conference </a:t>
            </a:r>
          </a:p>
          <a:p>
            <a:r>
              <a:rPr lang="en-US" altLang="ja-JP" sz="2400" dirty="0" smtClean="0"/>
              <a:t>1961: Proposed “Nagoya Model” with </a:t>
            </a:r>
            <a:r>
              <a:rPr lang="en-US" altLang="ja-JP" sz="2400" dirty="0" err="1" smtClean="0"/>
              <a:t>Z.Maki</a:t>
            </a:r>
            <a:r>
              <a:rPr lang="en-US" altLang="ja-JP" sz="2400" dirty="0" smtClean="0"/>
              <a:t>, </a:t>
            </a:r>
            <a:r>
              <a:rPr lang="en-US" altLang="ja-JP" sz="2400" dirty="0" err="1" smtClean="0"/>
              <a:t>M.Nakagawa</a:t>
            </a:r>
            <a:r>
              <a:rPr lang="en-US" altLang="ja-JP" sz="2400" dirty="0" smtClean="0"/>
              <a:t> and </a:t>
            </a:r>
            <a:r>
              <a:rPr lang="en-US" altLang="ja-JP" sz="2400" dirty="0" err="1" smtClean="0"/>
              <a:t>Y.Ohnuki</a:t>
            </a:r>
            <a:endParaRPr lang="en-US" altLang="ja-JP" sz="2400" dirty="0" smtClean="0"/>
          </a:p>
          <a:p>
            <a:r>
              <a:rPr lang="en-US" altLang="ja-JP" sz="2400" dirty="0" smtClean="0"/>
              <a:t>1962: “New Nagoya Model” paper with </a:t>
            </a:r>
            <a:r>
              <a:rPr lang="en-US" altLang="ja-JP" sz="2400" dirty="0" err="1" smtClean="0"/>
              <a:t>Z.Maki</a:t>
            </a:r>
            <a:r>
              <a:rPr lang="en-US" altLang="ja-JP" sz="2400" dirty="0" smtClean="0"/>
              <a:t> and M. Nakagawa, in which the possibility of neutrino mixing (MNS mixing) was described.</a:t>
            </a:r>
          </a:p>
          <a:p>
            <a:r>
              <a:rPr lang="en-US" altLang="ja-JP" sz="2400" dirty="0" smtClean="0"/>
              <a:t>1964: Attended Peking Symposium of Science as the head of Japanese delegation</a:t>
            </a:r>
          </a:p>
          <a:p>
            <a:r>
              <a:rPr lang="en-US" altLang="ja-JP" sz="2400" dirty="0" smtClean="0"/>
              <a:t>1966: Dean of Faculty of Science, Nagoya University</a:t>
            </a:r>
          </a:p>
          <a:p>
            <a:r>
              <a:rPr lang="en-US" altLang="ja-JP" sz="2400" dirty="0" smtClean="0"/>
              <a:t>1967: Attended </a:t>
            </a:r>
            <a:r>
              <a:rPr lang="en-US" altLang="ja-JP" sz="2400" dirty="0" err="1" smtClean="0"/>
              <a:t>Solvey</a:t>
            </a:r>
            <a:r>
              <a:rPr lang="en-US" altLang="ja-JP" sz="2400" dirty="0" smtClean="0"/>
              <a:t> Conference at </a:t>
            </a:r>
            <a:r>
              <a:rPr lang="en-US" altLang="ja-JP" sz="2400" dirty="0" err="1" smtClean="0"/>
              <a:t>Brussel</a:t>
            </a:r>
            <a:endParaRPr lang="en-US" altLang="ja-JP" sz="2400" dirty="0" smtClean="0"/>
          </a:p>
          <a:p>
            <a:r>
              <a:rPr lang="en-US" altLang="ja-JP" sz="2400" dirty="0" smtClean="0"/>
              <a:t>1968: Got ill and hospitalized for the first time.</a:t>
            </a:r>
          </a:p>
          <a:p>
            <a:r>
              <a:rPr lang="en-US" altLang="ja-JP" sz="2400" dirty="0" smtClean="0"/>
              <a:t>1970: Passed away on October 16. </a:t>
            </a:r>
          </a:p>
          <a:p>
            <a:endParaRPr lang="en-US" altLang="ja-JP" sz="2400" dirty="0" smtClean="0"/>
          </a:p>
          <a:p>
            <a:endParaRPr lang="en-US" altLang="ja-JP" sz="2400" dirty="0" smtClean="0"/>
          </a:p>
          <a:p>
            <a:endParaRPr lang="en-US" altLang="ja-JP" sz="2400" dirty="0" smtClean="0"/>
          </a:p>
          <a:p>
            <a:endParaRPr lang="en-US" altLang="ja-JP" sz="2400" dirty="0" smtClean="0">
              <a:solidFill>
                <a:srgbClr val="FF0000"/>
              </a:solidFill>
            </a:endParaRPr>
          </a:p>
          <a:p>
            <a:endParaRPr lang="en-US" altLang="ja-JP" sz="24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204790"/>
            <a:ext cx="8229600" cy="1975493"/>
          </a:xfrm>
        </p:spPr>
        <p:txBody>
          <a:bodyPr/>
          <a:lstStyle/>
          <a:p>
            <a:r>
              <a:rPr lang="en-US" altLang="ja-JP" dirty="0" smtClean="0"/>
              <a:t>Sakata’s Achievements in Physics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2295</TotalTime>
  <Words>2551</Words>
  <Application>Microsoft Macintosh PowerPoint</Application>
  <PresentationFormat>画面に合わせる (4:3)</PresentationFormat>
  <Paragraphs>238</Paragraphs>
  <Slides>54</Slides>
  <Notes>0</Notes>
  <HiddenSlides>0</HiddenSlides>
  <MMClips>0</MMClips>
  <ScaleCrop>false</ScaleCrop>
  <HeadingPairs>
    <vt:vector size="8" baseType="variant">
      <vt:variant>
        <vt:lpstr>デザイン テンプレート</vt:lpstr>
      </vt:variant>
      <vt:variant>
        <vt:i4>1</vt:i4>
      </vt:variant>
      <vt:variant>
        <vt:lpstr>リンクの設定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54</vt:i4>
      </vt:variant>
    </vt:vector>
  </HeadingPairs>
  <TitlesOfParts>
    <vt:vector size="58" baseType="lpstr">
      <vt:lpstr>Office テーマ</vt:lpstr>
      <vt:lpstr>Macintosh HD:Users:tanabash:Desktop:Shoichi Sakata Copenhagen Diary-withphoto .doc!OLE_LINK1</vt:lpstr>
      <vt:lpstr>数式</vt:lpstr>
      <vt:lpstr>Microsoft 数式</vt:lpstr>
      <vt:lpstr>スライド 1</vt:lpstr>
      <vt:lpstr>Purpose of this symposium</vt:lpstr>
      <vt:lpstr>Shoichi Sakata:  His Life and Physics Collections of Sakata Memorial Archival Library (SMAL) </vt:lpstr>
      <vt:lpstr>What is SMAL (Sakata Memorial Archival Library)?</vt:lpstr>
      <vt:lpstr>Now, SMAL is located at</vt:lpstr>
      <vt:lpstr>スライド 6</vt:lpstr>
      <vt:lpstr>Brief Chronological Record of  Shoichi Sakata’s Career</vt:lpstr>
      <vt:lpstr>Brief Chronological Record of  Shoichi Sakata’s Career</vt:lpstr>
      <vt:lpstr>Sakata’s Achievements in Physics</vt:lpstr>
      <vt:lpstr>Developments in  Yukawa’s meson theory</vt:lpstr>
      <vt:lpstr>スライド 11</vt:lpstr>
      <vt:lpstr>スライド 12</vt:lpstr>
      <vt:lpstr>2nd generation leptons</vt:lpstr>
      <vt:lpstr>スライド 14</vt:lpstr>
      <vt:lpstr>スライド 15</vt:lpstr>
      <vt:lpstr>スライド 16</vt:lpstr>
      <vt:lpstr>Renormalization of QFT</vt:lpstr>
      <vt:lpstr>C-meson theory (Cohesive field)</vt:lpstr>
      <vt:lpstr>Idea of C-meson</vt:lpstr>
      <vt:lpstr>Idea of C-meson</vt:lpstr>
      <vt:lpstr>スライド 21</vt:lpstr>
      <vt:lpstr>スライド 22</vt:lpstr>
      <vt:lpstr>Non-renormalizable theories</vt:lpstr>
      <vt:lpstr>Non-renormalizable theories</vt:lpstr>
      <vt:lpstr>スライド 25</vt:lpstr>
      <vt:lpstr>スライド 26</vt:lpstr>
      <vt:lpstr>Sakata Model -A precursor to the quark model-</vt:lpstr>
      <vt:lpstr>Birth of Sakata Model</vt:lpstr>
      <vt:lpstr> Fermi-Yang theory</vt:lpstr>
      <vt:lpstr> Fermi-Yang theory</vt:lpstr>
      <vt:lpstr>スライド 31</vt:lpstr>
      <vt:lpstr> Nakano-Nishijima-Gell-Mann</vt:lpstr>
      <vt:lpstr>スライド 33</vt:lpstr>
      <vt:lpstr>  Discovery of U(3) symmetry</vt:lpstr>
      <vt:lpstr>Neutrino Mixings</vt:lpstr>
      <vt:lpstr>スライド 36</vt:lpstr>
      <vt:lpstr>Remarks</vt:lpstr>
      <vt:lpstr>Deep consideration </vt:lpstr>
      <vt:lpstr>Received Dates</vt:lpstr>
      <vt:lpstr>スライド 40</vt:lpstr>
      <vt:lpstr>Deep consideration discussion about of lepton flavor</vt:lpstr>
      <vt:lpstr>スライド 42</vt:lpstr>
      <vt:lpstr>Turning points</vt:lpstr>
      <vt:lpstr>Graduation Thesis </vt:lpstr>
      <vt:lpstr>Stay at Bohr Institute in Copenhagen </vt:lpstr>
      <vt:lpstr>Sakata’s leadership in E-ken</vt:lpstr>
      <vt:lpstr>Sakata took the leadership in setting up new democratic administration system in E-ken(particle theory lab)</vt:lpstr>
      <vt:lpstr>Charter of Physics Department</vt:lpstr>
      <vt:lpstr>Sakata’s Political Activities</vt:lpstr>
      <vt:lpstr>スライド 50</vt:lpstr>
      <vt:lpstr>Modern Particle Physics in the Light of Sakata</vt:lpstr>
      <vt:lpstr>スライド 52</vt:lpstr>
      <vt:lpstr>To hear all and any makes you enlighted, to hear one and only makes you benighted </vt:lpstr>
      <vt:lpstr>Summary</vt:lpstr>
    </vt:vector>
  </TitlesOfParts>
  <Company>名古屋大学大学院理学研究科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Shoichi Sakata:  His Achievements in Particle Physics </dc:title>
  <dc:creator>棚橋 誠治</dc:creator>
  <cp:lastModifiedBy>棚橋 誠治</cp:lastModifiedBy>
  <cp:revision>49</cp:revision>
  <dcterms:created xsi:type="dcterms:W3CDTF">2011-10-27T20:29:07Z</dcterms:created>
  <dcterms:modified xsi:type="dcterms:W3CDTF">2011-10-27T20:33:31Z</dcterms:modified>
</cp:coreProperties>
</file>