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image" Target="../media/image32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12" Type="http://schemas.openxmlformats.org/officeDocument/2006/relationships/image" Target="../media/image31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11" Type="http://schemas.openxmlformats.org/officeDocument/2006/relationships/image" Target="../media/image30.wmf"/><Relationship Id="rId5" Type="http://schemas.openxmlformats.org/officeDocument/2006/relationships/image" Target="../media/image24.wmf"/><Relationship Id="rId15" Type="http://schemas.openxmlformats.org/officeDocument/2006/relationships/image" Target="../media/image3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Relationship Id="rId14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4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240E3-5D1C-49A4-904B-C1B3A66BE229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B1B37A-D951-4397-9CFA-F34D6891CF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7FEDACE-FC6E-4021-B6B5-9340107684A4}" type="slidenum">
              <a:rPr lang="ja-JP" altLang="en-US" smtClean="0">
                <a:ea typeface="ＭＳ Ｐゴシック" charset="-128"/>
              </a:rPr>
              <a:pPr/>
              <a:t>3</a:t>
            </a:fld>
            <a:endParaRPr lang="ja-JP" altLang="en-US" smtClean="0">
              <a:ea typeface="ＭＳ Ｐゴシック" charset="-128"/>
            </a:endParaRPr>
          </a:p>
        </p:txBody>
      </p:sp>
      <p:sp>
        <p:nvSpPr>
          <p:cNvPr id="18436" name="ノート プレースホルダ 4"/>
          <p:cNvSpPr>
            <a:spLocks noGrp="1"/>
          </p:cNvSpPr>
          <p:nvPr/>
        </p:nvSpPr>
        <p:spPr bwMode="auto">
          <a:xfrm>
            <a:off x="681039" y="4721225"/>
            <a:ext cx="5443537" cy="4471988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30000"/>
              </a:spcBef>
            </a:pPr>
            <a:endParaRPr lang="ja-JP" alt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4ED6A3-ED46-4AEF-B3C6-2EAA97FC3534}" type="slidenum">
              <a:rPr lang="ja-JP" altLang="en-US" smtClean="0">
                <a:ea typeface="ＭＳ Ｐゴシック" charset="-128"/>
              </a:rPr>
              <a:pPr/>
              <a:t>4</a:t>
            </a:fld>
            <a:endParaRPr lang="ja-JP" altLang="en-US" smtClean="0">
              <a:ea typeface="ＭＳ Ｐゴシック" charset="-128"/>
            </a:endParaRPr>
          </a:p>
        </p:txBody>
      </p:sp>
      <p:sp>
        <p:nvSpPr>
          <p:cNvPr id="22532" name="ノート プレースホルダ 4"/>
          <p:cNvSpPr>
            <a:spLocks noGrp="1"/>
          </p:cNvSpPr>
          <p:nvPr/>
        </p:nvSpPr>
        <p:spPr bwMode="auto">
          <a:xfrm>
            <a:off x="681039" y="4721225"/>
            <a:ext cx="5443537" cy="4471988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30000"/>
              </a:spcBef>
            </a:pPr>
            <a:endParaRPr lang="ja-JP" alt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85957EE-6A96-4BA3-90A6-7528F76B6030}" type="slidenum">
              <a:rPr lang="ja-JP" altLang="en-US" smtClean="0">
                <a:ea typeface="ＭＳ Ｐゴシック" charset="-128"/>
              </a:rPr>
              <a:pPr/>
              <a:t>5</a:t>
            </a:fld>
            <a:endParaRPr lang="ja-JP" altLang="en-US" smtClean="0">
              <a:ea typeface="ＭＳ Ｐゴシック" charset="-128"/>
            </a:endParaRPr>
          </a:p>
        </p:txBody>
      </p:sp>
      <p:sp>
        <p:nvSpPr>
          <p:cNvPr id="23556" name="ノート プレースホルダ 4"/>
          <p:cNvSpPr>
            <a:spLocks noGrp="1"/>
          </p:cNvSpPr>
          <p:nvPr/>
        </p:nvSpPr>
        <p:spPr bwMode="auto">
          <a:xfrm>
            <a:off x="681039" y="4721225"/>
            <a:ext cx="5443537" cy="4471988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30000"/>
              </a:spcBef>
            </a:pPr>
            <a:endParaRPr lang="ja-JP" alt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D24D52F-1494-46B3-8A7A-3AB41BE31F97}" type="slidenum">
              <a:rPr lang="ja-JP" altLang="en-US" smtClean="0">
                <a:ea typeface="ＭＳ Ｐゴシック" charset="-128"/>
              </a:rPr>
              <a:pPr/>
              <a:t>7</a:t>
            </a:fld>
            <a:endParaRPr lang="ja-JP" altLang="en-US" smtClean="0">
              <a:ea typeface="ＭＳ Ｐゴシック" charset="-128"/>
            </a:endParaRPr>
          </a:p>
        </p:txBody>
      </p:sp>
      <p:sp>
        <p:nvSpPr>
          <p:cNvPr id="25604" name="ノート プレースホルダ 4"/>
          <p:cNvSpPr>
            <a:spLocks noGrp="1"/>
          </p:cNvSpPr>
          <p:nvPr/>
        </p:nvSpPr>
        <p:spPr bwMode="auto">
          <a:xfrm>
            <a:off x="681039" y="4721225"/>
            <a:ext cx="5443537" cy="4471988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30000"/>
              </a:spcBef>
            </a:pPr>
            <a:endParaRPr lang="ja-JP" alt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AB8D69-5442-4BAB-ADD7-15FC65A3EEBC}" type="slidenum">
              <a:rPr lang="ja-JP" altLang="en-US" smtClean="0">
                <a:ea typeface="ＭＳ Ｐゴシック" charset="-128"/>
              </a:rPr>
              <a:pPr/>
              <a:t>8</a:t>
            </a:fld>
            <a:endParaRPr lang="ja-JP" altLang="en-US" smtClean="0">
              <a:ea typeface="ＭＳ Ｐゴシック" charset="-128"/>
            </a:endParaRPr>
          </a:p>
        </p:txBody>
      </p:sp>
      <p:sp>
        <p:nvSpPr>
          <p:cNvPr id="26628" name="ノート プレースホルダ 4"/>
          <p:cNvSpPr>
            <a:spLocks noGrp="1"/>
          </p:cNvSpPr>
          <p:nvPr/>
        </p:nvSpPr>
        <p:spPr bwMode="auto">
          <a:xfrm>
            <a:off x="681039" y="4721225"/>
            <a:ext cx="5443537" cy="4471988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30000"/>
              </a:spcBef>
            </a:pPr>
            <a:endParaRPr lang="ja-JP" alt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832CF6-C9DE-4BF3-AB1B-92E04E6922DB}" type="slidenum">
              <a:rPr lang="ja-JP" altLang="en-US" smtClean="0">
                <a:ea typeface="ＭＳ Ｐゴシック" charset="-128"/>
              </a:rPr>
              <a:pPr/>
              <a:t>9</a:t>
            </a:fld>
            <a:endParaRPr lang="ja-JP" altLang="en-US" smtClean="0">
              <a:ea typeface="ＭＳ Ｐゴシック" charset="-128"/>
            </a:endParaRPr>
          </a:p>
        </p:txBody>
      </p:sp>
      <p:sp>
        <p:nvSpPr>
          <p:cNvPr id="27652" name="ノート プレースホルダ 4"/>
          <p:cNvSpPr>
            <a:spLocks noGrp="1"/>
          </p:cNvSpPr>
          <p:nvPr/>
        </p:nvSpPr>
        <p:spPr bwMode="auto">
          <a:xfrm>
            <a:off x="681039" y="4721225"/>
            <a:ext cx="5443537" cy="4471988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30000"/>
              </a:spcBef>
            </a:pPr>
            <a:endParaRPr lang="ja-JP" alt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E9B412-1F4A-44F5-AEAF-102FC10DCE9C}" type="slidenum">
              <a:rPr lang="ja-JP" altLang="en-US" smtClean="0">
                <a:ea typeface="ＭＳ Ｐゴシック" charset="-128"/>
              </a:rPr>
              <a:pPr/>
              <a:t>10</a:t>
            </a:fld>
            <a:endParaRPr lang="ja-JP" altLang="en-US" smtClean="0">
              <a:ea typeface="ＭＳ Ｐゴシック" charset="-128"/>
            </a:endParaRPr>
          </a:p>
        </p:txBody>
      </p:sp>
      <p:sp>
        <p:nvSpPr>
          <p:cNvPr id="29700" name="ノート プレースホルダ 4"/>
          <p:cNvSpPr>
            <a:spLocks noGrp="1"/>
          </p:cNvSpPr>
          <p:nvPr/>
        </p:nvSpPr>
        <p:spPr bwMode="auto">
          <a:xfrm>
            <a:off x="681039" y="4721225"/>
            <a:ext cx="5443537" cy="4471988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30000"/>
              </a:spcBef>
            </a:pPr>
            <a:endParaRPr lang="ja-JP" alt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E52BF4-69A9-423B-90DE-6ECF167787BD}" type="slidenum">
              <a:rPr lang="ja-JP" altLang="en-US" smtClean="0">
                <a:ea typeface="ＭＳ Ｐゴシック" charset="-128"/>
              </a:rPr>
              <a:pPr/>
              <a:t>11</a:t>
            </a:fld>
            <a:endParaRPr lang="ja-JP" altLang="en-US" smtClean="0">
              <a:ea typeface="ＭＳ Ｐゴシック" charset="-128"/>
            </a:endParaRPr>
          </a:p>
        </p:txBody>
      </p:sp>
      <p:sp>
        <p:nvSpPr>
          <p:cNvPr id="30724" name="ノート プレースホルダ 4"/>
          <p:cNvSpPr>
            <a:spLocks noGrp="1"/>
          </p:cNvSpPr>
          <p:nvPr/>
        </p:nvSpPr>
        <p:spPr bwMode="auto">
          <a:xfrm>
            <a:off x="681039" y="4721225"/>
            <a:ext cx="5443537" cy="4471988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30000"/>
              </a:spcBef>
            </a:pPr>
            <a:endParaRPr lang="ja-JP" alt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AD2C-CE8C-4067-ABAE-775DA1D12A5F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B878-2EF2-4B05-86E8-E5EC26BB222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AD2C-CE8C-4067-ABAE-775DA1D12A5F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B878-2EF2-4B05-86E8-E5EC26BB222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AD2C-CE8C-4067-ABAE-775DA1D12A5F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B878-2EF2-4B05-86E8-E5EC26BB222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D2D82-CD28-452B-A48C-4B116F40F82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AD2C-CE8C-4067-ABAE-775DA1D12A5F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B878-2EF2-4B05-86E8-E5EC26BB222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AD2C-CE8C-4067-ABAE-775DA1D12A5F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B878-2EF2-4B05-86E8-E5EC26BB222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AD2C-CE8C-4067-ABAE-775DA1D12A5F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B878-2EF2-4B05-86E8-E5EC26BB222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AD2C-CE8C-4067-ABAE-775DA1D12A5F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B878-2EF2-4B05-86E8-E5EC26BB222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AD2C-CE8C-4067-ABAE-775DA1D12A5F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B878-2EF2-4B05-86E8-E5EC26BB222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AD2C-CE8C-4067-ABAE-775DA1D12A5F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B878-2EF2-4B05-86E8-E5EC26BB222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AD2C-CE8C-4067-ABAE-775DA1D12A5F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B878-2EF2-4B05-86E8-E5EC26BB222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AD2C-CE8C-4067-ABAE-775DA1D12A5F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B878-2EF2-4B05-86E8-E5EC26BB222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5AD2C-CE8C-4067-ABAE-775DA1D12A5F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2B878-2EF2-4B05-86E8-E5EC26BB222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1.bin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Relationship Id="rId9" Type="http://schemas.openxmlformats.org/officeDocument/2006/relationships/oleObject" Target="../embeddings/oleObject6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oleObject" Target="../embeddings/oleObject30.bin"/><Relationship Id="rId18" Type="http://schemas.openxmlformats.org/officeDocument/2006/relationships/oleObject" Target="../embeddings/oleObject3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9.bin"/><Relationship Id="rId1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3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32.bin"/><Relationship Id="rId10" Type="http://schemas.openxmlformats.org/officeDocument/2006/relationships/oleObject" Target="../embeddings/oleObject27.bin"/><Relationship Id="rId19" Type="http://schemas.openxmlformats.org/officeDocument/2006/relationships/oleObject" Target="../embeddings/oleObject36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Relationship Id="rId14" Type="http://schemas.openxmlformats.org/officeDocument/2006/relationships/oleObject" Target="../embeddings/oleObject3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4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2118097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Dipole Moment of </a:t>
            </a:r>
            <a:r>
              <a:rPr lang="en-US" altLang="ja-JP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Solitons</a:t>
            </a: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400800" cy="1080120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Makoto Kobayashi</a:t>
            </a:r>
          </a:p>
          <a:p>
            <a:r>
              <a:rPr lang="en-US" altLang="ja-JP" dirty="0" smtClean="0"/>
              <a:t>KEK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516216" y="620688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2011/10/27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メモ 9"/>
          <p:cNvSpPr/>
          <p:nvPr/>
        </p:nvSpPr>
        <p:spPr>
          <a:xfrm>
            <a:off x="2916238" y="5878513"/>
            <a:ext cx="3024187" cy="863600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296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613" cy="417512"/>
          </a:xfrm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en-US" altLang="ja-JP" sz="2800" u="sng" dirty="0" smtClean="0"/>
              <a:t>Duality(2)</a:t>
            </a:r>
            <a:endParaRPr lang="ja-JP" altLang="en-US" sz="2800" u="sng" dirty="0" smtClean="0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547813" y="836613"/>
          <a:ext cx="5519737" cy="715962"/>
        </p:xfrm>
        <a:graphic>
          <a:graphicData uri="http://schemas.openxmlformats.org/presentationml/2006/ole">
            <p:oleObj spid="_x0000_s27650" name="数式" r:id="rId4" imgW="3136680" imgH="406080" progId="Equation.3">
              <p:embed/>
            </p:oleObj>
          </a:graphicData>
        </a:graphic>
      </p:graphicFrame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611188" y="1628775"/>
            <a:ext cx="3217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Dyon in dual variables</a:t>
            </a:r>
            <a:endParaRPr lang="ja-JP" altLang="en-US" sz="2400"/>
          </a:p>
        </p:txBody>
      </p:sp>
      <p:sp>
        <p:nvSpPr>
          <p:cNvPr id="13321" name="テキスト ボックス 4"/>
          <p:cNvSpPr txBox="1">
            <a:spLocks noChangeArrowheads="1"/>
          </p:cNvSpPr>
          <p:nvPr/>
        </p:nvSpPr>
        <p:spPr bwMode="auto">
          <a:xfrm>
            <a:off x="900113" y="2060575"/>
            <a:ext cx="1884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000"/>
              <a:t> Coulomb part</a:t>
            </a:r>
            <a:endParaRPr lang="ja-JP" altLang="en-US" sz="2000"/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1370013" y="2420938"/>
          <a:ext cx="4786312" cy="1490662"/>
        </p:xfrm>
        <a:graphic>
          <a:graphicData uri="http://schemas.openxmlformats.org/presentationml/2006/ole">
            <p:oleObj spid="_x0000_s27651" name="数式" r:id="rId5" imgW="3098520" imgH="965160" progId="Equation.3">
              <p:embed/>
            </p:oleObj>
          </a:graphicData>
        </a:graphic>
      </p:graphicFrame>
      <p:sp>
        <p:nvSpPr>
          <p:cNvPr id="13322" name="テキスト ボックス 6"/>
          <p:cNvSpPr txBox="1">
            <a:spLocks noChangeArrowheads="1"/>
          </p:cNvSpPr>
          <p:nvPr/>
        </p:nvSpPr>
        <p:spPr bwMode="auto">
          <a:xfrm>
            <a:off x="898525" y="3933825"/>
            <a:ext cx="1585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000"/>
              <a:t> Dipole part</a:t>
            </a:r>
            <a:endParaRPr lang="ja-JP" altLang="en-US" sz="2000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343025" y="4365625"/>
          <a:ext cx="5100638" cy="1393825"/>
        </p:xfrm>
        <a:graphic>
          <a:graphicData uri="http://schemas.openxmlformats.org/presentationml/2006/ole">
            <p:oleObj spid="_x0000_s27652" name="数式" r:id="rId6" imgW="3301920" imgH="901440" progId="Equation.3">
              <p:embed/>
            </p:oleObj>
          </a:graphicData>
        </a:graphic>
      </p:graphicFrame>
      <p:graphicFrame>
        <p:nvGraphicFramePr>
          <p:cNvPr id="13317" name="Object 9"/>
          <p:cNvGraphicFramePr>
            <a:graphicFrameLocks noChangeAspect="1"/>
          </p:cNvGraphicFramePr>
          <p:nvPr/>
        </p:nvGraphicFramePr>
        <p:xfrm>
          <a:off x="3203575" y="5938838"/>
          <a:ext cx="2489200" cy="658812"/>
        </p:xfrm>
        <a:graphic>
          <a:graphicData uri="http://schemas.openxmlformats.org/presentationml/2006/ole">
            <p:oleObj spid="_x0000_s27653" name="数式" r:id="rId7" imgW="1536480" imgH="406080" progId="Equation.3">
              <p:embed/>
            </p:oleObj>
          </a:graphicData>
        </a:graphic>
      </p:graphicFrame>
      <p:graphicFrame>
        <p:nvGraphicFramePr>
          <p:cNvPr id="11" name="Object 11"/>
          <p:cNvGraphicFramePr>
            <a:graphicFrameLocks noChangeAspect="1"/>
          </p:cNvGraphicFramePr>
          <p:nvPr/>
        </p:nvGraphicFramePr>
        <p:xfrm>
          <a:off x="7235825" y="5229225"/>
          <a:ext cx="865188" cy="431800"/>
        </p:xfrm>
        <a:graphic>
          <a:graphicData uri="http://schemas.openxmlformats.org/presentationml/2006/ole">
            <p:oleObj spid="_x0000_s27654" name="数式" r:id="rId8" imgW="457200" imgH="228600" progId="Equation.3">
              <p:embed/>
            </p:oleObj>
          </a:graphicData>
        </a:graphic>
      </p:graphicFrame>
      <p:sp>
        <p:nvSpPr>
          <p:cNvPr id="12" name="右矢印 11"/>
          <p:cNvSpPr/>
          <p:nvPr/>
        </p:nvSpPr>
        <p:spPr>
          <a:xfrm>
            <a:off x="6659563" y="5445125"/>
            <a:ext cx="504825" cy="71438"/>
          </a:xfrm>
          <a:prstGeom prst="right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  <p:bldP spid="13321" grpId="0"/>
      <p:bldP spid="13322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タイトル 1"/>
          <p:cNvSpPr>
            <a:spLocks noGrp="1"/>
          </p:cNvSpPr>
          <p:nvPr>
            <p:ph type="title"/>
          </p:nvPr>
        </p:nvSpPr>
        <p:spPr>
          <a:xfrm>
            <a:off x="395288" y="287338"/>
            <a:ext cx="8229600" cy="477837"/>
          </a:xfrm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en-US" altLang="ja-JP" sz="2800" smtClean="0"/>
              <a:t>Summary</a:t>
            </a:r>
            <a:endParaRPr lang="ja-JP" altLang="en-US" sz="2800" smtClean="0"/>
          </a:p>
        </p:txBody>
      </p:sp>
      <p:sp>
        <p:nvSpPr>
          <p:cNvPr id="13321" name="テキスト ボックス 2"/>
          <p:cNvSpPr txBox="1">
            <a:spLocks noChangeArrowheads="1"/>
          </p:cNvSpPr>
          <p:nvPr/>
        </p:nvSpPr>
        <p:spPr bwMode="auto">
          <a:xfrm>
            <a:off x="611188" y="3284538"/>
            <a:ext cx="67375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400" dirty="0"/>
              <a:t> </a:t>
            </a:r>
            <a:r>
              <a:rPr lang="en-US" altLang="ja-JP" sz="2400" dirty="0" err="1"/>
              <a:t>Dyon</a:t>
            </a:r>
            <a:r>
              <a:rPr lang="en-US" altLang="ja-JP" sz="2400" dirty="0"/>
              <a:t> looks like ‘electron’ in the dual </a:t>
            </a:r>
            <a:r>
              <a:rPr lang="en-US" altLang="ja-JP" sz="2400" dirty="0" err="1" smtClean="0"/>
              <a:t>discription</a:t>
            </a:r>
            <a:endParaRPr lang="ja-JP" altLang="en-US" sz="2400" dirty="0"/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1619250" y="3768725"/>
          <a:ext cx="2089150" cy="452438"/>
        </p:xfrm>
        <a:graphic>
          <a:graphicData uri="http://schemas.openxmlformats.org/presentationml/2006/ole">
            <p:oleObj spid="_x0000_s28674" name="数式" r:id="rId4" imgW="1054080" imgH="228600" progId="Equation.3">
              <p:embed/>
            </p:oleObj>
          </a:graphicData>
        </a:graphic>
      </p:graphicFrame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3721100" y="4149725"/>
          <a:ext cx="2435225" cy="1492250"/>
        </p:xfrm>
        <a:graphic>
          <a:graphicData uri="http://schemas.openxmlformats.org/presentationml/2006/ole">
            <p:oleObj spid="_x0000_s28675" name="数式" r:id="rId5" imgW="1346040" imgH="825480" progId="Equation.3">
              <p:embed/>
            </p:oleObj>
          </a:graphicData>
        </a:graphic>
      </p:graphicFrame>
      <p:sp>
        <p:nvSpPr>
          <p:cNvPr id="13322" name="テキスト ボックス 6"/>
          <p:cNvSpPr txBox="1">
            <a:spLocks noChangeArrowheads="1"/>
          </p:cNvSpPr>
          <p:nvPr/>
        </p:nvSpPr>
        <p:spPr bwMode="auto">
          <a:xfrm>
            <a:off x="1258888" y="5876925"/>
            <a:ext cx="6986587" cy="4619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 EDM of ‘electron is calculated non-perturbatively.</a:t>
            </a:r>
            <a:endParaRPr lang="ja-JP" altLang="en-US" sz="2400"/>
          </a:p>
        </p:txBody>
      </p:sp>
      <p:sp>
        <p:nvSpPr>
          <p:cNvPr id="13323" name="テキスト ボックス 8"/>
          <p:cNvSpPr txBox="1">
            <a:spLocks noChangeArrowheads="1"/>
          </p:cNvSpPr>
          <p:nvPr/>
        </p:nvSpPr>
        <p:spPr bwMode="auto">
          <a:xfrm>
            <a:off x="611188" y="735013"/>
            <a:ext cx="4489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400"/>
              <a:t> Dyon in the original discription</a:t>
            </a:r>
            <a:endParaRPr lang="ja-JP" altLang="en-US" sz="2400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484313" y="1187450"/>
          <a:ext cx="1398587" cy="668338"/>
        </p:xfrm>
        <a:graphic>
          <a:graphicData uri="http://schemas.openxmlformats.org/presentationml/2006/ole">
            <p:oleObj spid="_x0000_s28676" name="数式" r:id="rId6" imgW="850680" imgH="406080" progId="Equation.3">
              <p:embed/>
            </p:oleObj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3276600" y="1196975"/>
          <a:ext cx="1046163" cy="677863"/>
        </p:xfrm>
        <a:graphic>
          <a:graphicData uri="http://schemas.openxmlformats.org/presentationml/2006/ole">
            <p:oleObj spid="_x0000_s28677" name="数式" r:id="rId7" imgW="571320" imgH="393480" progId="Equation.3">
              <p:embed/>
            </p:oleObj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3405188" y="2205038"/>
          <a:ext cx="4767262" cy="854075"/>
        </p:xfrm>
        <a:graphic>
          <a:graphicData uri="http://schemas.openxmlformats.org/presentationml/2006/ole">
            <p:oleObj spid="_x0000_s28678" name="数式" r:id="rId8" imgW="2908080" imgH="520560" progId="Equation.3">
              <p:embed/>
            </p:oleObj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3635375" y="1916113"/>
          <a:ext cx="785813" cy="420687"/>
        </p:xfrm>
        <a:graphic>
          <a:graphicData uri="http://schemas.openxmlformats.org/presentationml/2006/ole">
            <p:oleObj spid="_x0000_s28679" name="数式" r:id="rId9" imgW="380880" imgH="203040" progId="Equation.3">
              <p:embed/>
            </p:oleObj>
          </a:graphicData>
        </a:graphic>
      </p:graphicFrame>
      <p:sp>
        <p:nvSpPr>
          <p:cNvPr id="13324" name="テキスト ボックス 13"/>
          <p:cNvSpPr txBox="1">
            <a:spLocks noChangeArrowheads="1"/>
          </p:cNvSpPr>
          <p:nvPr/>
        </p:nvSpPr>
        <p:spPr bwMode="auto">
          <a:xfrm>
            <a:off x="1116013" y="1876425"/>
            <a:ext cx="2290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/>
              <a:t>Magnetic  moment</a:t>
            </a:r>
            <a:endParaRPr lang="ja-JP" altLang="en-US" sz="2000"/>
          </a:p>
        </p:txBody>
      </p:sp>
      <p:sp>
        <p:nvSpPr>
          <p:cNvPr id="13325" name="テキスト ボックス 15"/>
          <p:cNvSpPr txBox="1">
            <a:spLocks noChangeArrowheads="1"/>
          </p:cNvSpPr>
          <p:nvPr/>
        </p:nvSpPr>
        <p:spPr bwMode="auto">
          <a:xfrm>
            <a:off x="1116013" y="2452688"/>
            <a:ext cx="2092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/>
              <a:t>Electric  moment</a:t>
            </a:r>
            <a:endParaRPr lang="ja-JP" altLang="en-US" sz="2000"/>
          </a:p>
        </p:txBody>
      </p:sp>
      <p:sp>
        <p:nvSpPr>
          <p:cNvPr id="13326" name="テキスト ボックス 16"/>
          <p:cNvSpPr txBox="1">
            <a:spLocks noChangeArrowheads="1"/>
          </p:cNvSpPr>
          <p:nvPr/>
        </p:nvSpPr>
        <p:spPr bwMode="auto">
          <a:xfrm>
            <a:off x="1116013" y="4292600"/>
            <a:ext cx="2290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/>
              <a:t>Magnetic  moment</a:t>
            </a:r>
            <a:endParaRPr lang="ja-JP" altLang="en-US" sz="2000"/>
          </a:p>
        </p:txBody>
      </p:sp>
      <p:sp>
        <p:nvSpPr>
          <p:cNvPr id="13327" name="テキスト ボックス 17"/>
          <p:cNvSpPr txBox="1">
            <a:spLocks noChangeArrowheads="1"/>
          </p:cNvSpPr>
          <p:nvPr/>
        </p:nvSpPr>
        <p:spPr bwMode="auto">
          <a:xfrm>
            <a:off x="1116013" y="5116513"/>
            <a:ext cx="2092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/>
              <a:t>Electric  moment</a:t>
            </a:r>
            <a:endParaRPr lang="ja-JP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99592" y="980728"/>
            <a:ext cx="3845925" cy="46166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400" u="sng" dirty="0" smtClean="0"/>
              <a:t>Recollections of Nagoya Univ.</a:t>
            </a:r>
            <a:endParaRPr kumimoji="1" lang="ja-JP" altLang="en-US" sz="2400" u="sng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75656" y="1844824"/>
            <a:ext cx="38590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Under graduate     1963-1967</a:t>
            </a:r>
          </a:p>
          <a:p>
            <a:r>
              <a:rPr kumimoji="1" lang="en-US" altLang="ja-JP" sz="2400" dirty="0" smtClean="0"/>
              <a:t>Graduate                 1967-1972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03648" y="2996952"/>
            <a:ext cx="39419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2400" dirty="0" smtClean="0"/>
              <a:t> </a:t>
            </a:r>
            <a:r>
              <a:rPr kumimoji="1" lang="en-US" altLang="ja-JP" sz="2400" dirty="0" err="1" smtClean="0"/>
              <a:t>Chiral</a:t>
            </a:r>
            <a:r>
              <a:rPr kumimoji="1" lang="en-US" altLang="ja-JP" sz="2400" dirty="0" smtClean="0"/>
              <a:t> </a:t>
            </a:r>
            <a:r>
              <a:rPr lang="en-US" altLang="ja-JP" sz="2400" dirty="0" smtClean="0"/>
              <a:t>s</a:t>
            </a:r>
            <a:r>
              <a:rPr kumimoji="1" lang="en-US" altLang="ja-JP" sz="2400" dirty="0" smtClean="0"/>
              <a:t>ymmetry</a:t>
            </a:r>
          </a:p>
          <a:p>
            <a:r>
              <a:rPr lang="en-US" altLang="ja-JP" sz="2400" dirty="0" smtClean="0"/>
              <a:t>        </a:t>
            </a:r>
            <a:r>
              <a:rPr lang="en-US" altLang="ja-JP" sz="2400" dirty="0" err="1" smtClean="0"/>
              <a:t>Maskawa</a:t>
            </a:r>
            <a:r>
              <a:rPr lang="en-US" altLang="ja-JP" sz="2400" dirty="0" smtClean="0"/>
              <a:t>,  Kondo, Hattori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3648" y="3933056"/>
            <a:ext cx="36050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2400" dirty="0" smtClean="0"/>
              <a:t> Deep inelastic  scattering</a:t>
            </a:r>
          </a:p>
          <a:p>
            <a:r>
              <a:rPr lang="en-US" altLang="ja-JP" sz="2400" dirty="0" smtClean="0"/>
              <a:t>        </a:t>
            </a:r>
            <a:r>
              <a:rPr lang="en-US" altLang="ja-JP" sz="2400" dirty="0" err="1" smtClean="0"/>
              <a:t>Iizuka</a:t>
            </a:r>
            <a:r>
              <a:rPr lang="en-US" altLang="ja-JP" sz="2400" dirty="0" smtClean="0"/>
              <a:t>, Nitto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03648" y="4902259"/>
            <a:ext cx="27864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2400" dirty="0" smtClean="0"/>
              <a:t> Cosmic ray events</a:t>
            </a:r>
          </a:p>
          <a:p>
            <a:r>
              <a:rPr lang="en-US" altLang="ja-JP" sz="2400" dirty="0" smtClean="0"/>
              <a:t>        Nakagawa, Nitto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642938" y="836613"/>
            <a:ext cx="7705725" cy="863600"/>
            <a:chOff x="385" y="1525"/>
            <a:chExt cx="4854" cy="544"/>
          </a:xfrm>
        </p:grpSpPr>
        <p:sp>
          <p:nvSpPr>
            <p:cNvPr id="1038" name="Rectangle 12"/>
            <p:cNvSpPr>
              <a:spLocks noChangeArrowheads="1"/>
            </p:cNvSpPr>
            <p:nvPr/>
          </p:nvSpPr>
          <p:spPr bwMode="auto">
            <a:xfrm>
              <a:off x="385" y="1525"/>
              <a:ext cx="4854" cy="5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9" name="Text Box 6"/>
            <p:cNvSpPr txBox="1">
              <a:spLocks noChangeArrowheads="1"/>
            </p:cNvSpPr>
            <p:nvPr/>
          </p:nvSpPr>
          <p:spPr bwMode="auto">
            <a:xfrm>
              <a:off x="431" y="1564"/>
              <a:ext cx="224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3200"/>
                <a:t>elec. charge x spin</a:t>
              </a:r>
            </a:p>
          </p:txBody>
        </p:sp>
        <p:sp>
          <p:nvSpPr>
            <p:cNvPr id="1040" name="Text Box 7"/>
            <p:cNvSpPr txBox="1">
              <a:spLocks noChangeArrowheads="1"/>
            </p:cNvSpPr>
            <p:nvPr/>
          </p:nvSpPr>
          <p:spPr bwMode="auto">
            <a:xfrm>
              <a:off x="3425" y="1570"/>
              <a:ext cx="167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3200"/>
                <a:t>mag. moment</a:t>
              </a:r>
            </a:p>
          </p:txBody>
        </p:sp>
        <p:sp>
          <p:nvSpPr>
            <p:cNvPr id="1041" name="Line 9"/>
            <p:cNvSpPr>
              <a:spLocks noChangeShapeType="1"/>
            </p:cNvSpPr>
            <p:nvPr/>
          </p:nvSpPr>
          <p:spPr bwMode="auto">
            <a:xfrm>
              <a:off x="2744" y="1797"/>
              <a:ext cx="68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055" name="Line 14"/>
          <p:cNvSpPr>
            <a:spLocks noChangeShapeType="1"/>
          </p:cNvSpPr>
          <p:nvPr/>
        </p:nvSpPr>
        <p:spPr bwMode="auto">
          <a:xfrm>
            <a:off x="4356100" y="1773238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71500" y="2349500"/>
            <a:ext cx="7920038" cy="936625"/>
            <a:chOff x="340" y="754"/>
            <a:chExt cx="4989" cy="590"/>
          </a:xfrm>
        </p:grpSpPr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340" y="754"/>
              <a:ext cx="4989" cy="590"/>
            </a:xfrm>
            <a:prstGeom prst="rect">
              <a:avLst/>
            </a:prstGeom>
            <a:solidFill>
              <a:srgbClr val="FDFF9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5" name="Text Box 4"/>
            <p:cNvSpPr txBox="1">
              <a:spLocks noChangeArrowheads="1"/>
            </p:cNvSpPr>
            <p:nvPr/>
          </p:nvSpPr>
          <p:spPr bwMode="auto">
            <a:xfrm>
              <a:off x="476" y="845"/>
              <a:ext cx="26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3200"/>
                <a:t>mag. monopole x spin</a:t>
              </a:r>
            </a:p>
          </p:txBody>
        </p:sp>
        <p:sp>
          <p:nvSpPr>
            <p:cNvPr id="1036" name="Text Box 5"/>
            <p:cNvSpPr txBox="1">
              <a:spLocks noChangeArrowheads="1"/>
            </p:cNvSpPr>
            <p:nvPr/>
          </p:nvSpPr>
          <p:spPr bwMode="auto">
            <a:xfrm>
              <a:off x="4014" y="845"/>
              <a:ext cx="111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3200"/>
                <a:t>e.d.m.  ?</a:t>
              </a:r>
            </a:p>
          </p:txBody>
        </p:sp>
        <p:sp>
          <p:nvSpPr>
            <p:cNvPr id="1037" name="Line 8"/>
            <p:cNvSpPr>
              <a:spLocks noChangeShapeType="1"/>
            </p:cNvSpPr>
            <p:nvPr/>
          </p:nvSpPr>
          <p:spPr bwMode="auto">
            <a:xfrm>
              <a:off x="3243" y="1071"/>
              <a:ext cx="68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76375" y="3789363"/>
          <a:ext cx="2386013" cy="1012825"/>
        </p:xfrm>
        <a:graphic>
          <a:graphicData uri="http://schemas.openxmlformats.org/presentationml/2006/ole">
            <p:oleObj spid="_x0000_s1026" name="数式" r:id="rId4" imgW="927000" imgH="39348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763688" y="5661248"/>
          <a:ext cx="2187575" cy="787400"/>
        </p:xfrm>
        <a:graphic>
          <a:graphicData uri="http://schemas.openxmlformats.org/presentationml/2006/ole">
            <p:oleObj spid="_x0000_s1027" name="数式" r:id="rId5" imgW="634680" imgH="22860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643438" y="4005263"/>
          <a:ext cx="2995612" cy="490537"/>
        </p:xfrm>
        <a:graphic>
          <a:graphicData uri="http://schemas.openxmlformats.org/presentationml/2006/ole">
            <p:oleObj spid="_x0000_s1028" name="数式" r:id="rId6" imgW="1396800" imgH="228600" progId="Equation.3">
              <p:embed/>
            </p:oleObj>
          </a:graphicData>
        </a:graphic>
      </p:graphicFrame>
      <p:graphicFrame>
        <p:nvGraphicFramePr>
          <p:cNvPr id="16" name="Object 16"/>
          <p:cNvGraphicFramePr>
            <a:graphicFrameLocks noChangeAspect="1"/>
          </p:cNvGraphicFramePr>
          <p:nvPr/>
        </p:nvGraphicFramePr>
        <p:xfrm>
          <a:off x="4356100" y="4724400"/>
          <a:ext cx="1755775" cy="839788"/>
        </p:xfrm>
        <a:graphic>
          <a:graphicData uri="http://schemas.openxmlformats.org/presentationml/2006/ole">
            <p:oleObj spid="_x0000_s1029" name="数式" r:id="rId7" imgW="850680" imgH="406080" progId="Equation.3">
              <p:embed/>
            </p:oleObj>
          </a:graphicData>
        </a:graphic>
      </p:graphicFrame>
      <p:cxnSp>
        <p:nvCxnSpPr>
          <p:cNvPr id="18" name="直線矢印コネクタ 17"/>
          <p:cNvCxnSpPr/>
          <p:nvPr/>
        </p:nvCxnSpPr>
        <p:spPr>
          <a:xfrm>
            <a:off x="3203575" y="5157788"/>
            <a:ext cx="792163" cy="1587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755576" y="2636912"/>
            <a:ext cx="4464496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915000" cy="561975"/>
          </a:xfrm>
          <a:ln>
            <a:noFill/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2800" u="sng" dirty="0" smtClean="0"/>
              <a:t>N=2</a:t>
            </a:r>
            <a:r>
              <a:rPr lang="ja-JP" altLang="en-US" sz="2800" u="sng" dirty="0" smtClean="0"/>
              <a:t>　</a:t>
            </a:r>
            <a:r>
              <a:rPr lang="en-US" altLang="ja-JP" sz="2800" u="sng" dirty="0" err="1" smtClean="0"/>
              <a:t>Supersymmetric</a:t>
            </a:r>
            <a:r>
              <a:rPr lang="en-US" altLang="ja-JP" sz="2800" u="sng" dirty="0" smtClean="0"/>
              <a:t> SU(2) Gauge Model</a:t>
            </a:r>
          </a:p>
        </p:txBody>
      </p:sp>
      <p:sp>
        <p:nvSpPr>
          <p:cNvPr id="5129" name="Text Box 13"/>
          <p:cNvSpPr txBox="1">
            <a:spLocks noChangeArrowheads="1"/>
          </p:cNvSpPr>
          <p:nvPr/>
        </p:nvSpPr>
        <p:spPr bwMode="auto">
          <a:xfrm>
            <a:off x="683568" y="2060848"/>
            <a:ext cx="295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N=2 </a:t>
            </a:r>
            <a:r>
              <a:rPr lang="en-US" altLang="ja-JP" sz="2400" dirty="0" err="1"/>
              <a:t>Supermultiplet</a:t>
            </a:r>
            <a:r>
              <a:rPr lang="en-US" altLang="ja-JP" sz="2400" dirty="0"/>
              <a:t> :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491880" y="2060848"/>
          <a:ext cx="5073517" cy="504056"/>
        </p:xfrm>
        <a:graphic>
          <a:graphicData uri="http://schemas.openxmlformats.org/presentationml/2006/ole">
            <p:oleObj spid="_x0000_s2050" name="数式" r:id="rId4" imgW="2552400" imgH="25380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259632" y="908720"/>
          <a:ext cx="5662613" cy="928688"/>
        </p:xfrm>
        <a:graphic>
          <a:graphicData uri="http://schemas.openxmlformats.org/presentationml/2006/ole">
            <p:oleObj spid="_x0000_s2051" name="数式" r:id="rId5" imgW="3251160" imgH="533160" progId="Equation.3">
              <p:embed/>
            </p:oleObj>
          </a:graphicData>
        </a:graphic>
      </p:graphicFrame>
      <p:sp>
        <p:nvSpPr>
          <p:cNvPr id="6155" name="テキスト ボックス 16"/>
          <p:cNvSpPr txBox="1">
            <a:spLocks noChangeArrowheads="1"/>
          </p:cNvSpPr>
          <p:nvPr/>
        </p:nvSpPr>
        <p:spPr bwMode="auto">
          <a:xfrm>
            <a:off x="827584" y="2636912"/>
            <a:ext cx="2520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400" dirty="0"/>
              <a:t> BPS solution with                          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3491880" y="2709168"/>
          <a:ext cx="1350963" cy="431800"/>
        </p:xfrm>
        <a:graphic>
          <a:graphicData uri="http://schemas.openxmlformats.org/presentationml/2006/ole">
            <p:oleObj spid="_x0000_s2052" name="数式" r:id="rId6" imgW="634680" imgH="20304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374775" y="3357563"/>
          <a:ext cx="2909193" cy="1582737"/>
        </p:xfrm>
        <a:graphic>
          <a:graphicData uri="http://schemas.openxmlformats.org/presentationml/2006/ole">
            <p:oleObj spid="_x0000_s2056" name="数式" r:id="rId7" imgW="1384200" imgH="76176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5029150" y="3573016"/>
          <a:ext cx="2443601" cy="1080120"/>
        </p:xfrm>
        <a:graphic>
          <a:graphicData uri="http://schemas.openxmlformats.org/presentationml/2006/ole">
            <p:oleObj spid="_x0000_s2057" name="数式" r:id="rId8" imgW="1257120" imgH="571320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2195513" y="5386388"/>
          <a:ext cx="1730375" cy="635000"/>
        </p:xfrm>
        <a:graphic>
          <a:graphicData uri="http://schemas.openxmlformats.org/presentationml/2006/ole">
            <p:oleObj spid="_x0000_s2058" name="数式" r:id="rId9" imgW="1104840" imgH="406080" progId="Equation.3">
              <p:embed/>
            </p:oleObj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/>
        </p:nvGraphicFramePr>
        <p:xfrm>
          <a:off x="5324475" y="5373688"/>
          <a:ext cx="931863" cy="528637"/>
        </p:xfrm>
        <a:graphic>
          <a:graphicData uri="http://schemas.openxmlformats.org/presentationml/2006/ole">
            <p:oleObj spid="_x0000_s2059" name="数式" r:id="rId10" imgW="380880" imgH="215640" progId="Equation.3">
              <p:embed/>
            </p:oleObj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4500003" y="5487615"/>
            <a:ext cx="801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Spin:</a:t>
            </a:r>
            <a:endParaRPr kumimoji="1"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87624" y="5445224"/>
            <a:ext cx="91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Mass:</a:t>
            </a:r>
            <a:endParaRPr kumimoji="1" lang="ja-JP" altLang="en-US" sz="2400" dirty="0"/>
          </a:p>
        </p:txBody>
      </p:sp>
      <p:graphicFrame>
        <p:nvGraphicFramePr>
          <p:cNvPr id="19" name="オブジェクト 18"/>
          <p:cNvGraphicFramePr>
            <a:graphicFrameLocks noChangeAspect="1"/>
          </p:cNvGraphicFramePr>
          <p:nvPr/>
        </p:nvGraphicFramePr>
        <p:xfrm>
          <a:off x="5376863" y="6021388"/>
          <a:ext cx="1343025" cy="438150"/>
        </p:xfrm>
        <a:graphic>
          <a:graphicData uri="http://schemas.openxmlformats.org/presentationml/2006/ole">
            <p:oleObj spid="_x0000_s2060" name="数式" r:id="rId11" imgW="6602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15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メモ 16"/>
          <p:cNvSpPr/>
          <p:nvPr/>
        </p:nvSpPr>
        <p:spPr>
          <a:xfrm>
            <a:off x="7812360" y="1052736"/>
            <a:ext cx="936104" cy="720080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54" name="Text Box 17"/>
          <p:cNvSpPr txBox="1">
            <a:spLocks noChangeArrowheads="1"/>
          </p:cNvSpPr>
          <p:nvPr/>
        </p:nvSpPr>
        <p:spPr bwMode="auto">
          <a:xfrm>
            <a:off x="827088" y="404813"/>
            <a:ext cx="2343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Spin ½ monopole</a:t>
            </a:r>
          </a:p>
        </p:txBody>
      </p:sp>
      <p:sp>
        <p:nvSpPr>
          <p:cNvPr id="6155" name="Text Box 23"/>
          <p:cNvSpPr txBox="1">
            <a:spLocks noChangeArrowheads="1"/>
          </p:cNvSpPr>
          <p:nvPr/>
        </p:nvSpPr>
        <p:spPr bwMode="auto">
          <a:xfrm>
            <a:off x="2627313" y="2636838"/>
            <a:ext cx="2375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 </a:t>
            </a:r>
            <a:endParaRPr lang="en-US" altLang="ja-JP" dirty="0"/>
          </a:p>
        </p:txBody>
      </p:sp>
      <p:sp>
        <p:nvSpPr>
          <p:cNvPr id="7180" name="Text Box 27"/>
          <p:cNvSpPr txBox="1">
            <a:spLocks noChangeArrowheads="1"/>
          </p:cNvSpPr>
          <p:nvPr/>
        </p:nvSpPr>
        <p:spPr bwMode="auto">
          <a:xfrm>
            <a:off x="899592" y="3573016"/>
            <a:ext cx="6424612" cy="401638"/>
          </a:xfrm>
          <a:prstGeom prst="rect">
            <a:avLst/>
          </a:prstGeom>
          <a:solidFill>
            <a:srgbClr val="FDFF9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/>
              <a:t>Electric dipole moment from the long distance behavior</a:t>
            </a:r>
          </a:p>
        </p:txBody>
      </p:sp>
      <p:sp>
        <p:nvSpPr>
          <p:cNvPr id="6159" name="Text Box 31"/>
          <p:cNvSpPr txBox="1">
            <a:spLocks noChangeArrowheads="1"/>
          </p:cNvSpPr>
          <p:nvPr/>
        </p:nvSpPr>
        <p:spPr bwMode="auto">
          <a:xfrm>
            <a:off x="3563888" y="5661248"/>
            <a:ext cx="424847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 err="1">
                <a:solidFill>
                  <a:srgbClr val="0070C0"/>
                </a:solidFill>
              </a:rPr>
              <a:t>Kastnor</a:t>
            </a:r>
            <a:r>
              <a:rPr lang="en-US" altLang="ja-JP" sz="2000" dirty="0">
                <a:solidFill>
                  <a:srgbClr val="0070C0"/>
                </a:solidFill>
              </a:rPr>
              <a:t>, Na; P.R. D60(1999), 025002</a:t>
            </a:r>
          </a:p>
          <a:p>
            <a:r>
              <a:rPr lang="en-US" altLang="ja-JP" sz="2000" dirty="0">
                <a:solidFill>
                  <a:srgbClr val="0070C0"/>
                </a:solidFill>
              </a:rPr>
              <a:t>Kobayashi; P.T.P. 117(2007), 479 </a:t>
            </a:r>
          </a:p>
        </p:txBody>
      </p:sp>
      <p:graphicFrame>
        <p:nvGraphicFramePr>
          <p:cNvPr id="6146" name="Object 15"/>
          <p:cNvGraphicFramePr>
            <a:graphicFrameLocks noChangeAspect="1"/>
          </p:cNvGraphicFramePr>
          <p:nvPr/>
        </p:nvGraphicFramePr>
        <p:xfrm>
          <a:off x="1339850" y="908050"/>
          <a:ext cx="2771775" cy="1728788"/>
        </p:xfrm>
        <a:graphic>
          <a:graphicData uri="http://schemas.openxmlformats.org/presentationml/2006/ole">
            <p:oleObj spid="_x0000_s3074" name="数式" r:id="rId4" imgW="1587240" imgH="990360" progId="Equation.3">
              <p:embed/>
            </p:oleObj>
          </a:graphicData>
        </a:graphic>
      </p:graphicFrame>
      <p:sp>
        <p:nvSpPr>
          <p:cNvPr id="6160" name="テキスト ボックス 16"/>
          <p:cNvSpPr txBox="1">
            <a:spLocks noChangeArrowheads="1"/>
          </p:cNvSpPr>
          <p:nvPr/>
        </p:nvSpPr>
        <p:spPr bwMode="auto">
          <a:xfrm>
            <a:off x="1043608" y="2852936"/>
            <a:ext cx="36274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Spin angular momentum:</a:t>
            </a:r>
          </a:p>
        </p:txBody>
      </p:sp>
      <p:graphicFrame>
        <p:nvGraphicFramePr>
          <p:cNvPr id="6148" name="Object 17"/>
          <p:cNvGraphicFramePr>
            <a:graphicFrameLocks noChangeAspect="1"/>
          </p:cNvGraphicFramePr>
          <p:nvPr/>
        </p:nvGraphicFramePr>
        <p:xfrm>
          <a:off x="4427984" y="2852936"/>
          <a:ext cx="2305050" cy="503238"/>
        </p:xfrm>
        <a:graphic>
          <a:graphicData uri="http://schemas.openxmlformats.org/presentationml/2006/ole">
            <p:oleObj spid="_x0000_s3076" name="数式" r:id="rId5" imgW="1180800" imgH="228600" progId="Equation.3">
              <p:embed/>
            </p:oleObj>
          </a:graphicData>
        </a:graphic>
      </p:graphicFrame>
      <p:grpSp>
        <p:nvGrpSpPr>
          <p:cNvPr id="18" name="グループ化 17"/>
          <p:cNvGrpSpPr/>
          <p:nvPr/>
        </p:nvGrpSpPr>
        <p:grpSpPr>
          <a:xfrm>
            <a:off x="1260252" y="4005064"/>
            <a:ext cx="5688012" cy="1223988"/>
            <a:chOff x="900113" y="5229200"/>
            <a:chExt cx="5688012" cy="1223988"/>
          </a:xfrm>
        </p:grpSpPr>
        <p:sp>
          <p:nvSpPr>
            <p:cNvPr id="7181" name="Line 28"/>
            <p:cNvSpPr>
              <a:spLocks noChangeShapeType="1"/>
            </p:cNvSpPr>
            <p:nvPr/>
          </p:nvSpPr>
          <p:spPr bwMode="auto">
            <a:xfrm>
              <a:off x="2483768" y="6237312"/>
              <a:ext cx="1079500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82" name="Rectangle 29"/>
            <p:cNvSpPr>
              <a:spLocks noChangeArrowheads="1"/>
            </p:cNvSpPr>
            <p:nvPr/>
          </p:nvSpPr>
          <p:spPr bwMode="auto">
            <a:xfrm>
              <a:off x="900113" y="5229225"/>
              <a:ext cx="5688012" cy="1223963"/>
            </a:xfrm>
            <a:prstGeom prst="rect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aphicFrame>
          <p:nvGraphicFramePr>
            <p:cNvPr id="7173" name="Object 18"/>
            <p:cNvGraphicFramePr>
              <a:graphicFrameLocks noChangeAspect="1"/>
            </p:cNvGraphicFramePr>
            <p:nvPr/>
          </p:nvGraphicFramePr>
          <p:xfrm>
            <a:off x="1043608" y="5229200"/>
            <a:ext cx="5467350" cy="719138"/>
          </p:xfrm>
          <a:graphic>
            <a:graphicData uri="http://schemas.openxmlformats.org/presentationml/2006/ole">
              <p:oleObj spid="_x0000_s3077" name="数式" r:id="rId6" imgW="3085920" imgH="406080" progId="Equation.3">
                <p:embed/>
              </p:oleObj>
            </a:graphicData>
          </a:graphic>
        </p:graphicFrame>
        <p:graphicFrame>
          <p:nvGraphicFramePr>
            <p:cNvPr id="7174" name="Object 19"/>
            <p:cNvGraphicFramePr>
              <a:graphicFrameLocks noChangeAspect="1"/>
            </p:cNvGraphicFramePr>
            <p:nvPr/>
          </p:nvGraphicFramePr>
          <p:xfrm>
            <a:off x="3851920" y="5949280"/>
            <a:ext cx="815975" cy="431800"/>
          </p:xfrm>
          <a:graphic>
            <a:graphicData uri="http://schemas.openxmlformats.org/presentationml/2006/ole">
              <p:oleObj spid="_x0000_s3078" name="数式" r:id="rId7" imgW="431640" imgH="228600" progId="Equation.3">
                <p:embed/>
              </p:oleObj>
            </a:graphicData>
          </a:graphic>
        </p:graphicFrame>
      </p:grp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4860032" y="980728"/>
          <a:ext cx="2666131" cy="747103"/>
        </p:xfrm>
        <a:graphic>
          <a:graphicData uri="http://schemas.openxmlformats.org/presentationml/2006/ole">
            <p:oleObj spid="_x0000_s3081" name="数式" r:id="rId8" imgW="1498320" imgH="419040" progId="Equation.3">
              <p:embed/>
            </p:oleObj>
          </a:graphicData>
        </a:graphic>
      </p:graphicFrame>
      <p:graphicFrame>
        <p:nvGraphicFramePr>
          <p:cNvPr id="6151" name="Object 15"/>
          <p:cNvGraphicFramePr>
            <a:graphicFrameLocks noChangeAspect="1"/>
          </p:cNvGraphicFramePr>
          <p:nvPr/>
        </p:nvGraphicFramePr>
        <p:xfrm>
          <a:off x="4932040" y="1644030"/>
          <a:ext cx="1027113" cy="704850"/>
        </p:xfrm>
        <a:graphic>
          <a:graphicData uri="http://schemas.openxmlformats.org/presentationml/2006/ole">
            <p:oleObj spid="_x0000_s3082" name="数式" r:id="rId9" imgW="558720" imgH="469800" progId="Equation.3">
              <p:embed/>
            </p:oleObj>
          </a:graphicData>
        </a:graphic>
      </p:graphicFrame>
      <p:graphicFrame>
        <p:nvGraphicFramePr>
          <p:cNvPr id="3083" name="Object 10"/>
          <p:cNvGraphicFramePr>
            <a:graphicFrameLocks noChangeAspect="1"/>
          </p:cNvGraphicFramePr>
          <p:nvPr/>
        </p:nvGraphicFramePr>
        <p:xfrm>
          <a:off x="7884368" y="1052736"/>
          <a:ext cx="799962" cy="721323"/>
        </p:xfrm>
        <a:graphic>
          <a:graphicData uri="http://schemas.openxmlformats.org/presentationml/2006/ole">
            <p:oleObj spid="_x0000_s3083" name="数式" r:id="rId10" imgW="520560" imgH="46980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180" grpId="0" animBg="1"/>
      <p:bldP spid="6159" grpId="0"/>
      <p:bldP spid="61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5004048" y="3429000"/>
            <a:ext cx="3240360" cy="266429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1115616" y="3429000"/>
            <a:ext cx="3240360" cy="26642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508104" y="980728"/>
            <a:ext cx="1584176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611560" y="476672"/>
          <a:ext cx="6635750" cy="1193800"/>
        </p:xfrm>
        <a:graphic>
          <a:graphicData uri="http://schemas.openxmlformats.org/presentationml/2006/ole">
            <p:oleObj spid="_x0000_s23554" name="数式" r:id="rId3" imgW="3809880" imgH="685800" progId="Equation.3">
              <p:embed/>
            </p:oleObj>
          </a:graphicData>
        </a:graphic>
      </p:graphicFrame>
      <p:sp>
        <p:nvSpPr>
          <p:cNvPr id="7" name="テキスト ボックス 13"/>
          <p:cNvSpPr txBox="1">
            <a:spLocks noChangeArrowheads="1"/>
          </p:cNvSpPr>
          <p:nvPr/>
        </p:nvSpPr>
        <p:spPr bwMode="auto">
          <a:xfrm>
            <a:off x="899592" y="2132856"/>
            <a:ext cx="827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u="sng" dirty="0" err="1"/>
              <a:t>Dyon</a:t>
            </a:r>
            <a:endParaRPr lang="ja-JP" altLang="en-US" sz="2000" b="1" u="sng" dirty="0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2123728" y="2109862"/>
          <a:ext cx="798513" cy="527050"/>
        </p:xfrm>
        <a:graphic>
          <a:graphicData uri="http://schemas.openxmlformats.org/presentationml/2006/ole">
            <p:oleObj spid="_x0000_s23555" name="数式" r:id="rId4" imgW="596880" imgH="393480" progId="Equation.3">
              <p:embed/>
            </p:oleObj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3230761" y="2109862"/>
          <a:ext cx="765175" cy="527050"/>
        </p:xfrm>
        <a:graphic>
          <a:graphicData uri="http://schemas.openxmlformats.org/presentationml/2006/ole">
            <p:oleObj spid="_x0000_s23556" name="数式" r:id="rId5" imgW="571320" imgH="393480" progId="Equation.3">
              <p:embed/>
            </p:oleObj>
          </a:graphicData>
        </a:graphic>
      </p:graphicFrame>
      <p:graphicFrame>
        <p:nvGraphicFramePr>
          <p:cNvPr id="8198" name="Object 12"/>
          <p:cNvGraphicFramePr>
            <a:graphicFrameLocks noChangeAspect="1"/>
          </p:cNvGraphicFramePr>
          <p:nvPr/>
        </p:nvGraphicFramePr>
        <p:xfrm>
          <a:off x="2123728" y="2708920"/>
          <a:ext cx="1857375" cy="431800"/>
        </p:xfrm>
        <a:graphic>
          <a:graphicData uri="http://schemas.openxmlformats.org/presentationml/2006/ole">
            <p:oleObj spid="_x0000_s23557" name="数式" r:id="rId6" imgW="1257120" imgH="291960" progId="Equation.3">
              <p:embed/>
            </p:oleObj>
          </a:graphicData>
        </a:graphic>
      </p:graphicFrame>
      <p:sp>
        <p:nvSpPr>
          <p:cNvPr id="12" name="メモ 11"/>
          <p:cNvSpPr/>
          <p:nvPr/>
        </p:nvSpPr>
        <p:spPr bwMode="auto">
          <a:xfrm>
            <a:off x="4748534" y="1844824"/>
            <a:ext cx="4071938" cy="1287587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テキスト ボックス 8"/>
          <p:cNvSpPr txBox="1">
            <a:spLocks noChangeArrowheads="1"/>
          </p:cNvSpPr>
          <p:nvPr/>
        </p:nvSpPr>
        <p:spPr bwMode="auto">
          <a:xfrm>
            <a:off x="4788024" y="1844824"/>
            <a:ext cx="155201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dirty="0"/>
              <a:t>Witten 1979</a:t>
            </a:r>
            <a:endParaRPr lang="ja-JP" altLang="en-US" dirty="0"/>
          </a:p>
        </p:txBody>
      </p:sp>
      <p:graphicFrame>
        <p:nvGraphicFramePr>
          <p:cNvPr id="14" name="Object 5"/>
          <p:cNvGraphicFramePr>
            <a:graphicFrameLocks noChangeAspect="1"/>
          </p:cNvGraphicFramePr>
          <p:nvPr/>
        </p:nvGraphicFramePr>
        <p:xfrm>
          <a:off x="5148064" y="2204864"/>
          <a:ext cx="3210124" cy="481808"/>
        </p:xfrm>
        <a:graphic>
          <a:graphicData uri="http://schemas.openxmlformats.org/presentationml/2006/ole">
            <p:oleObj spid="_x0000_s23558" name="数式" r:id="rId7" imgW="2552400" imgH="444240" progId="Equation.3">
              <p:embed/>
            </p:oleObj>
          </a:graphicData>
        </a:graphic>
      </p:graphicFrame>
      <p:graphicFrame>
        <p:nvGraphicFramePr>
          <p:cNvPr id="23559" name="Object 6"/>
          <p:cNvGraphicFramePr>
            <a:graphicFrameLocks noChangeAspect="1"/>
          </p:cNvGraphicFramePr>
          <p:nvPr/>
        </p:nvGraphicFramePr>
        <p:xfrm>
          <a:off x="1538362" y="3578151"/>
          <a:ext cx="2241550" cy="642937"/>
        </p:xfrm>
        <a:graphic>
          <a:graphicData uri="http://schemas.openxmlformats.org/presentationml/2006/ole">
            <p:oleObj spid="_x0000_s23559" name="数式" r:id="rId8" imgW="1460160" imgH="419040" progId="Equation.3">
              <p:embed/>
            </p:oleObj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1583829" y="4193902"/>
          <a:ext cx="2124075" cy="603250"/>
        </p:xfrm>
        <a:graphic>
          <a:graphicData uri="http://schemas.openxmlformats.org/presentationml/2006/ole">
            <p:oleObj spid="_x0000_s23560" name="数式" r:id="rId9" imgW="1384200" imgH="393480" progId="Equation.3">
              <p:embed/>
            </p:oleObj>
          </a:graphicData>
        </a:graphic>
      </p:graphicFrame>
      <p:graphicFrame>
        <p:nvGraphicFramePr>
          <p:cNvPr id="23561" name="Object 7"/>
          <p:cNvGraphicFramePr>
            <a:graphicFrameLocks noChangeAspect="1"/>
          </p:cNvGraphicFramePr>
          <p:nvPr/>
        </p:nvGraphicFramePr>
        <p:xfrm>
          <a:off x="1619672" y="4730279"/>
          <a:ext cx="2260600" cy="642937"/>
        </p:xfrm>
        <a:graphic>
          <a:graphicData uri="http://schemas.openxmlformats.org/presentationml/2006/ole">
            <p:oleObj spid="_x0000_s23561" name="数式" r:id="rId10" imgW="1473120" imgH="419040" progId="Equation.3">
              <p:embed/>
            </p:oleObj>
          </a:graphicData>
        </a:graphic>
      </p:graphicFrame>
      <p:graphicFrame>
        <p:nvGraphicFramePr>
          <p:cNvPr id="23562" name="Object 9"/>
          <p:cNvGraphicFramePr>
            <a:graphicFrameLocks noChangeAspect="1"/>
          </p:cNvGraphicFramePr>
          <p:nvPr/>
        </p:nvGraphicFramePr>
        <p:xfrm>
          <a:off x="1619672" y="5445224"/>
          <a:ext cx="1268412" cy="350837"/>
        </p:xfrm>
        <a:graphic>
          <a:graphicData uri="http://schemas.openxmlformats.org/presentationml/2006/ole">
            <p:oleObj spid="_x0000_s23562" name="数式" r:id="rId11" imgW="825480" imgH="228600" progId="Equation.3">
              <p:embed/>
            </p:oleObj>
          </a:graphicData>
        </a:graphic>
      </p:graphicFrame>
      <p:graphicFrame>
        <p:nvGraphicFramePr>
          <p:cNvPr id="23563" name="Object 6"/>
          <p:cNvGraphicFramePr>
            <a:graphicFrameLocks noChangeAspect="1"/>
          </p:cNvGraphicFramePr>
          <p:nvPr/>
        </p:nvGraphicFramePr>
        <p:xfrm>
          <a:off x="5755804" y="3709988"/>
          <a:ext cx="760412" cy="369887"/>
        </p:xfrm>
        <a:graphic>
          <a:graphicData uri="http://schemas.openxmlformats.org/presentationml/2006/ole">
            <p:oleObj spid="_x0000_s23563" name="数式" r:id="rId12" imgW="495000" imgH="241200" progId="Equation.3">
              <p:embed/>
            </p:oleObj>
          </a:graphicData>
        </a:graphic>
      </p:graphicFrame>
      <p:graphicFrame>
        <p:nvGraphicFramePr>
          <p:cNvPr id="23564" name="Object 8"/>
          <p:cNvGraphicFramePr>
            <a:graphicFrameLocks noChangeAspect="1"/>
          </p:cNvGraphicFramePr>
          <p:nvPr/>
        </p:nvGraphicFramePr>
        <p:xfrm>
          <a:off x="5760293" y="4149080"/>
          <a:ext cx="2124075" cy="603250"/>
        </p:xfrm>
        <a:graphic>
          <a:graphicData uri="http://schemas.openxmlformats.org/presentationml/2006/ole">
            <p:oleObj spid="_x0000_s23564" name="数式" r:id="rId13" imgW="1384200" imgH="393480" progId="Equation.3">
              <p:embed/>
            </p:oleObj>
          </a:graphicData>
        </a:graphic>
      </p:graphicFrame>
      <p:graphicFrame>
        <p:nvGraphicFramePr>
          <p:cNvPr id="23565" name="Object 7"/>
          <p:cNvGraphicFramePr>
            <a:graphicFrameLocks noChangeAspect="1"/>
          </p:cNvGraphicFramePr>
          <p:nvPr/>
        </p:nvGraphicFramePr>
        <p:xfrm>
          <a:off x="5775920" y="4725988"/>
          <a:ext cx="1676400" cy="642937"/>
        </p:xfrm>
        <a:graphic>
          <a:graphicData uri="http://schemas.openxmlformats.org/presentationml/2006/ole">
            <p:oleObj spid="_x0000_s23565" name="数式" r:id="rId14" imgW="1091880" imgH="419040" progId="Equation.3">
              <p:embed/>
            </p:oleObj>
          </a:graphicData>
        </a:graphic>
      </p:graphicFrame>
      <p:graphicFrame>
        <p:nvGraphicFramePr>
          <p:cNvPr id="23566" name="Object 9"/>
          <p:cNvGraphicFramePr>
            <a:graphicFrameLocks noChangeAspect="1"/>
          </p:cNvGraphicFramePr>
          <p:nvPr/>
        </p:nvGraphicFramePr>
        <p:xfrm>
          <a:off x="5823867" y="5439916"/>
          <a:ext cx="1268413" cy="350838"/>
        </p:xfrm>
        <a:graphic>
          <a:graphicData uri="http://schemas.openxmlformats.org/presentationml/2006/ole">
            <p:oleObj spid="_x0000_s23566" name="数式" r:id="rId15" imgW="825480" imgH="228600" progId="Equation.3">
              <p:embed/>
            </p:oleObj>
          </a:graphicData>
        </a:graphic>
      </p:graphicFrame>
      <p:graphicFrame>
        <p:nvGraphicFramePr>
          <p:cNvPr id="26" name="オブジェクト 25"/>
          <p:cNvGraphicFramePr>
            <a:graphicFrameLocks noChangeAspect="1"/>
          </p:cNvGraphicFramePr>
          <p:nvPr/>
        </p:nvGraphicFramePr>
        <p:xfrm>
          <a:off x="5004048" y="3429000"/>
          <a:ext cx="609848" cy="304924"/>
        </p:xfrm>
        <a:graphic>
          <a:graphicData uri="http://schemas.openxmlformats.org/presentationml/2006/ole">
            <p:oleObj spid="_x0000_s23567" name="数式" r:id="rId16" imgW="355320" imgH="177480" progId="Equation.3">
              <p:embed/>
            </p:oleObj>
          </a:graphicData>
        </a:graphic>
      </p:graphicFrame>
      <p:sp>
        <p:nvSpPr>
          <p:cNvPr id="28" name="左右矢印 27"/>
          <p:cNvSpPr/>
          <p:nvPr/>
        </p:nvSpPr>
        <p:spPr>
          <a:xfrm>
            <a:off x="4427984" y="4653136"/>
            <a:ext cx="432048" cy="1440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8197" name="Object 11"/>
          <p:cNvGraphicFramePr>
            <a:graphicFrameLocks noChangeAspect="1"/>
          </p:cNvGraphicFramePr>
          <p:nvPr/>
        </p:nvGraphicFramePr>
        <p:xfrm>
          <a:off x="1619672" y="6119068"/>
          <a:ext cx="2044700" cy="622300"/>
        </p:xfrm>
        <a:graphic>
          <a:graphicData uri="http://schemas.openxmlformats.org/presentationml/2006/ole">
            <p:oleObj spid="_x0000_s23568" name="数式" r:id="rId17" imgW="1498320" imgH="457200" progId="Equation.3">
              <p:embed/>
            </p:oleObj>
          </a:graphicData>
        </a:graphic>
      </p:graphicFrame>
      <p:graphicFrame>
        <p:nvGraphicFramePr>
          <p:cNvPr id="8199" name="Object 13"/>
          <p:cNvGraphicFramePr>
            <a:graphicFrameLocks noChangeAspect="1"/>
          </p:cNvGraphicFramePr>
          <p:nvPr/>
        </p:nvGraphicFramePr>
        <p:xfrm>
          <a:off x="4283968" y="6322714"/>
          <a:ext cx="1030287" cy="274638"/>
        </p:xfrm>
        <a:graphic>
          <a:graphicData uri="http://schemas.openxmlformats.org/presentationml/2006/ole">
            <p:oleObj spid="_x0000_s23569" name="数式" r:id="rId18" imgW="761760" imgH="203040" progId="Equation.3">
              <p:embed/>
            </p:oleObj>
          </a:graphicData>
        </a:graphic>
      </p:graphicFrame>
      <p:graphicFrame>
        <p:nvGraphicFramePr>
          <p:cNvPr id="27" name="オブジェクト 26"/>
          <p:cNvGraphicFramePr>
            <a:graphicFrameLocks noChangeAspect="1"/>
          </p:cNvGraphicFramePr>
          <p:nvPr/>
        </p:nvGraphicFramePr>
        <p:xfrm>
          <a:off x="5491460" y="2708920"/>
          <a:ext cx="1312788" cy="288032"/>
        </p:xfrm>
        <a:graphic>
          <a:graphicData uri="http://schemas.openxmlformats.org/presentationml/2006/ole">
            <p:oleObj spid="_x0000_s23570" name="数式" r:id="rId19" imgW="10411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0" grpId="0" animBg="1"/>
      <p:bldP spid="7" grpId="0"/>
      <p:bldP spid="12" grpId="0" animBg="1"/>
      <p:bldP spid="13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810544" cy="439737"/>
          </a:xfrm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en-US" altLang="ja-JP" sz="2400" u="sng" dirty="0" smtClean="0"/>
              <a:t>Spin 1/2 </a:t>
            </a:r>
            <a:r>
              <a:rPr lang="en-US" altLang="ja-JP" sz="2400" u="sng" dirty="0" err="1" smtClean="0"/>
              <a:t>dyon</a:t>
            </a:r>
            <a:endParaRPr lang="ja-JP" altLang="en-US" sz="2400" u="sng" dirty="0" smtClean="0"/>
          </a:p>
        </p:txBody>
      </p:sp>
      <p:sp>
        <p:nvSpPr>
          <p:cNvPr id="8203" name="テキスト ボックス 3"/>
          <p:cNvSpPr txBox="1">
            <a:spLocks noChangeArrowheads="1"/>
          </p:cNvSpPr>
          <p:nvPr/>
        </p:nvSpPr>
        <p:spPr bwMode="auto">
          <a:xfrm>
            <a:off x="5220072" y="332656"/>
            <a:ext cx="337739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70C0"/>
                </a:solidFill>
              </a:rPr>
              <a:t>Kobayashi, </a:t>
            </a:r>
            <a:r>
              <a:rPr lang="en-US" altLang="ja-JP" dirty="0" err="1">
                <a:solidFill>
                  <a:srgbClr val="0070C0"/>
                </a:solidFill>
              </a:rPr>
              <a:t>Kugo</a:t>
            </a:r>
            <a:r>
              <a:rPr lang="en-US" altLang="ja-JP" dirty="0">
                <a:solidFill>
                  <a:srgbClr val="0070C0"/>
                </a:solidFill>
              </a:rPr>
              <a:t>, Tokunaga 2007</a:t>
            </a:r>
          </a:p>
          <a:p>
            <a:r>
              <a:rPr lang="en-US" altLang="ja-JP" dirty="0" err="1">
                <a:solidFill>
                  <a:srgbClr val="0070C0"/>
                </a:solidFill>
              </a:rPr>
              <a:t>Progr</a:t>
            </a:r>
            <a:r>
              <a:rPr lang="en-US" altLang="ja-JP" dirty="0">
                <a:solidFill>
                  <a:srgbClr val="0070C0"/>
                </a:solidFill>
              </a:rPr>
              <a:t>. </a:t>
            </a:r>
            <a:r>
              <a:rPr lang="en-US" altLang="ja-JP" dirty="0" err="1">
                <a:solidFill>
                  <a:srgbClr val="0070C0"/>
                </a:solidFill>
              </a:rPr>
              <a:t>Theor</a:t>
            </a:r>
            <a:r>
              <a:rPr lang="en-US" altLang="ja-JP" dirty="0">
                <a:solidFill>
                  <a:srgbClr val="0070C0"/>
                </a:solidFill>
              </a:rPr>
              <a:t>. Phys. </a:t>
            </a:r>
            <a:r>
              <a:rPr lang="en-US" altLang="ja-JP" u="sng" dirty="0" smtClean="0">
                <a:solidFill>
                  <a:srgbClr val="0070C0"/>
                </a:solidFill>
              </a:rPr>
              <a:t>118</a:t>
            </a:r>
            <a:r>
              <a:rPr lang="en-US" altLang="ja-JP" dirty="0" smtClean="0">
                <a:solidFill>
                  <a:srgbClr val="0070C0"/>
                </a:solidFill>
              </a:rPr>
              <a:t>(2007), </a:t>
            </a:r>
            <a:r>
              <a:rPr lang="en-US" altLang="ja-JP" dirty="0">
                <a:solidFill>
                  <a:srgbClr val="0070C0"/>
                </a:solidFill>
              </a:rPr>
              <a:t>921</a:t>
            </a:r>
            <a:endParaRPr lang="ja-JP" altLang="en-US" dirty="0">
              <a:solidFill>
                <a:srgbClr val="0070C0"/>
              </a:solidFill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906463" y="765175"/>
          <a:ext cx="4240212" cy="2513013"/>
        </p:xfrm>
        <a:graphic>
          <a:graphicData uri="http://schemas.openxmlformats.org/presentationml/2006/ole">
            <p:oleObj spid="_x0000_s24578" name="数式" r:id="rId4" imgW="2527200" imgH="1498320" progId="Equation.3">
              <p:embed/>
            </p:oleObj>
          </a:graphicData>
        </a:graphic>
      </p:graphicFrame>
      <p:grpSp>
        <p:nvGrpSpPr>
          <p:cNvPr id="2" name="グループ化 7"/>
          <p:cNvGrpSpPr>
            <a:grpSpLocks/>
          </p:cNvGrpSpPr>
          <p:nvPr/>
        </p:nvGrpSpPr>
        <p:grpSpPr bwMode="auto">
          <a:xfrm>
            <a:off x="857250" y="4286250"/>
            <a:ext cx="2286000" cy="400050"/>
            <a:chOff x="857224" y="4357694"/>
            <a:chExt cx="2286016" cy="400110"/>
          </a:xfrm>
        </p:grpSpPr>
        <p:sp>
          <p:nvSpPr>
            <p:cNvPr id="8206" name="テキスト ボックス 5"/>
            <p:cNvSpPr txBox="1">
              <a:spLocks noChangeArrowheads="1"/>
            </p:cNvSpPr>
            <p:nvPr/>
          </p:nvSpPr>
          <p:spPr bwMode="auto">
            <a:xfrm>
              <a:off x="857224" y="4357694"/>
              <a:ext cx="210826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/>
                <a:t>Normalization of </a:t>
              </a:r>
              <a:endParaRPr lang="ja-JP" altLang="en-US" sz="2000"/>
            </a:p>
          </p:txBody>
        </p:sp>
        <p:graphicFrame>
          <p:nvGraphicFramePr>
            <p:cNvPr id="8199" name="Object 3"/>
            <p:cNvGraphicFramePr>
              <a:graphicFrameLocks noChangeAspect="1"/>
            </p:cNvGraphicFramePr>
            <p:nvPr/>
          </p:nvGraphicFramePr>
          <p:xfrm>
            <a:off x="2857488" y="4405319"/>
            <a:ext cx="285752" cy="309565"/>
          </p:xfrm>
          <a:graphic>
            <a:graphicData uri="http://schemas.openxmlformats.org/presentationml/2006/ole">
              <p:oleObj spid="_x0000_s24583" name="数式" r:id="rId5" imgW="152280" imgH="164880" progId="Equation.3">
                <p:embed/>
              </p:oleObj>
            </a:graphicData>
          </a:graphic>
        </p:graphicFrame>
      </p:grpSp>
      <p:graphicFrame>
        <p:nvGraphicFramePr>
          <p:cNvPr id="9219" name="Object 4"/>
          <p:cNvGraphicFramePr>
            <a:graphicFrameLocks noChangeAspect="1"/>
          </p:cNvGraphicFramePr>
          <p:nvPr/>
        </p:nvGraphicFramePr>
        <p:xfrm>
          <a:off x="1571625" y="4643438"/>
          <a:ext cx="4540250" cy="642937"/>
        </p:xfrm>
        <a:graphic>
          <a:graphicData uri="http://schemas.openxmlformats.org/presentationml/2006/ole">
            <p:oleObj spid="_x0000_s24579" name="数式" r:id="rId6" imgW="2958840" imgH="419040" progId="Equation.3">
              <p:embed/>
            </p:oleObj>
          </a:graphicData>
        </a:graphic>
      </p:graphicFrame>
      <p:sp>
        <p:nvSpPr>
          <p:cNvPr id="9229" name="テキスト ボックス 9"/>
          <p:cNvSpPr txBox="1">
            <a:spLocks noChangeArrowheads="1"/>
          </p:cNvSpPr>
          <p:nvPr/>
        </p:nvSpPr>
        <p:spPr bwMode="auto">
          <a:xfrm>
            <a:off x="857250" y="5357813"/>
            <a:ext cx="2992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/>
              <a:t>Spin Angular Momentum</a:t>
            </a:r>
            <a:endParaRPr lang="ja-JP" altLang="en-US" sz="2000"/>
          </a:p>
        </p:txBody>
      </p:sp>
      <p:graphicFrame>
        <p:nvGraphicFramePr>
          <p:cNvPr id="9220" name="Object 5"/>
          <p:cNvGraphicFramePr>
            <a:graphicFrameLocks noChangeAspect="1"/>
          </p:cNvGraphicFramePr>
          <p:nvPr/>
        </p:nvGraphicFramePr>
        <p:xfrm>
          <a:off x="1643063" y="5857875"/>
          <a:ext cx="3429000" cy="642938"/>
        </p:xfrm>
        <a:graphic>
          <a:graphicData uri="http://schemas.openxmlformats.org/presentationml/2006/ole">
            <p:oleObj spid="_x0000_s24580" name="数式" r:id="rId7" imgW="2234880" imgH="419040" progId="Equation.3">
              <p:embed/>
            </p:oleObj>
          </a:graphicData>
        </a:graphic>
      </p:graphicFrame>
      <p:graphicFrame>
        <p:nvGraphicFramePr>
          <p:cNvPr id="9221" name="Object 12"/>
          <p:cNvGraphicFramePr>
            <a:graphicFrameLocks noChangeAspect="1"/>
          </p:cNvGraphicFramePr>
          <p:nvPr/>
        </p:nvGraphicFramePr>
        <p:xfrm>
          <a:off x="5292080" y="1484784"/>
          <a:ext cx="2001838" cy="747712"/>
        </p:xfrm>
        <a:graphic>
          <a:graphicData uri="http://schemas.openxmlformats.org/presentationml/2006/ole">
            <p:oleObj spid="_x0000_s24581" name="数式" r:id="rId8" imgW="1257120" imgH="469800" progId="Equation.3">
              <p:embed/>
            </p:oleObj>
          </a:graphicData>
        </a:graphic>
      </p:graphicFrame>
      <p:graphicFrame>
        <p:nvGraphicFramePr>
          <p:cNvPr id="9223" name="Object 13"/>
          <p:cNvGraphicFramePr>
            <a:graphicFrameLocks noChangeAspect="1"/>
          </p:cNvGraphicFramePr>
          <p:nvPr/>
        </p:nvGraphicFramePr>
        <p:xfrm>
          <a:off x="1741488" y="3421063"/>
          <a:ext cx="1701800" cy="582612"/>
        </p:xfrm>
        <a:graphic>
          <a:graphicData uri="http://schemas.openxmlformats.org/presentationml/2006/ole">
            <p:oleObj spid="_x0000_s24582" name="数式" r:id="rId9" imgW="137160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en-US" altLang="ja-JP" sz="2400" u="sng" dirty="0" smtClean="0"/>
              <a:t>Dipole Moment of </a:t>
            </a:r>
            <a:r>
              <a:rPr lang="en-US" altLang="ja-JP" sz="2400" u="sng" dirty="0" err="1" smtClean="0"/>
              <a:t>Dyon</a:t>
            </a:r>
            <a:endParaRPr lang="ja-JP" altLang="en-US" sz="2400" u="sng" dirty="0" smtClean="0"/>
          </a:p>
        </p:txBody>
      </p:sp>
      <p:sp>
        <p:nvSpPr>
          <p:cNvPr id="9224" name="テキスト ボックス 3"/>
          <p:cNvSpPr txBox="1">
            <a:spLocks noChangeArrowheads="1"/>
          </p:cNvSpPr>
          <p:nvPr/>
        </p:nvSpPr>
        <p:spPr bwMode="auto">
          <a:xfrm>
            <a:off x="500063" y="928688"/>
            <a:ext cx="2909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000"/>
              <a:t> electric dipole moment</a:t>
            </a:r>
            <a:endParaRPr lang="ja-JP" altLang="en-US" sz="200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000125" y="1428750"/>
          <a:ext cx="6384925" cy="1933575"/>
        </p:xfrm>
        <a:graphic>
          <a:graphicData uri="http://schemas.openxmlformats.org/presentationml/2006/ole">
            <p:oleObj spid="_x0000_s25602" name="数式" r:id="rId4" imgW="4025880" imgH="121896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979613" y="3284538"/>
          <a:ext cx="3803650" cy="1009650"/>
        </p:xfrm>
        <a:graphic>
          <a:graphicData uri="http://schemas.openxmlformats.org/presentationml/2006/ole">
            <p:oleObj spid="_x0000_s25603" name="数式" r:id="rId5" imgW="1917360" imgH="507960" progId="Equation.3">
              <p:embed/>
            </p:oleObj>
          </a:graphicData>
        </a:graphic>
      </p:graphicFrame>
      <p:sp>
        <p:nvSpPr>
          <p:cNvPr id="10249" name="テキスト ボックス 6"/>
          <p:cNvSpPr txBox="1">
            <a:spLocks noChangeArrowheads="1"/>
          </p:cNvSpPr>
          <p:nvPr/>
        </p:nvSpPr>
        <p:spPr bwMode="auto">
          <a:xfrm>
            <a:off x="500063" y="4672013"/>
            <a:ext cx="3136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000"/>
              <a:t> magnetic dipole moment</a:t>
            </a:r>
            <a:endParaRPr lang="ja-JP" altLang="en-US" sz="2000"/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1306513" y="5130800"/>
          <a:ext cx="1025525" cy="525463"/>
        </p:xfrm>
        <a:graphic>
          <a:graphicData uri="http://schemas.openxmlformats.org/presentationml/2006/ole">
            <p:oleObj spid="_x0000_s25604" name="数式" r:id="rId6" imgW="495000" imgH="253800" progId="Equation.3">
              <p:embed/>
            </p:oleObj>
          </a:graphicData>
        </a:graphic>
      </p:graphicFrame>
      <p:sp>
        <p:nvSpPr>
          <p:cNvPr id="10" name="右矢印 9"/>
          <p:cNvSpPr/>
          <p:nvPr/>
        </p:nvSpPr>
        <p:spPr>
          <a:xfrm>
            <a:off x="1714500" y="5929313"/>
            <a:ext cx="357188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251" name="テキスト ボックス 10"/>
          <p:cNvSpPr txBox="1">
            <a:spLocks noChangeArrowheads="1"/>
          </p:cNvSpPr>
          <p:nvPr/>
        </p:nvSpPr>
        <p:spPr bwMode="auto">
          <a:xfrm>
            <a:off x="2286000" y="5786438"/>
            <a:ext cx="4000500" cy="461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No</a:t>
            </a:r>
            <a:r>
              <a:rPr lang="ja-JP" altLang="en-US" sz="2400"/>
              <a:t> </a:t>
            </a:r>
            <a:r>
              <a:rPr lang="en-US" altLang="ja-JP" sz="2400"/>
              <a:t>magnetic dipole moment</a:t>
            </a:r>
          </a:p>
        </p:txBody>
      </p:sp>
      <p:sp>
        <p:nvSpPr>
          <p:cNvPr id="11" name="メモ 10"/>
          <p:cNvSpPr/>
          <p:nvPr/>
        </p:nvSpPr>
        <p:spPr>
          <a:xfrm>
            <a:off x="7019925" y="2708275"/>
            <a:ext cx="1584325" cy="1225550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aphicFrame>
        <p:nvGraphicFramePr>
          <p:cNvPr id="9221" name="Object 10"/>
          <p:cNvGraphicFramePr>
            <a:graphicFrameLocks noChangeAspect="1"/>
          </p:cNvGraphicFramePr>
          <p:nvPr/>
        </p:nvGraphicFramePr>
        <p:xfrm>
          <a:off x="7380288" y="2655888"/>
          <a:ext cx="936625" cy="844550"/>
        </p:xfrm>
        <a:graphic>
          <a:graphicData uri="http://schemas.openxmlformats.org/presentationml/2006/ole">
            <p:oleObj spid="_x0000_s25605" name="数式" r:id="rId7" imgW="520560" imgH="469800" progId="Equation.3">
              <p:embed/>
            </p:oleObj>
          </a:graphicData>
        </a:graphic>
      </p:graphicFrame>
      <p:graphicFrame>
        <p:nvGraphicFramePr>
          <p:cNvPr id="9222" name="Object 11"/>
          <p:cNvGraphicFramePr>
            <a:graphicFrameLocks noChangeAspect="1"/>
          </p:cNvGraphicFramePr>
          <p:nvPr/>
        </p:nvGraphicFramePr>
        <p:xfrm>
          <a:off x="7308850" y="3370263"/>
          <a:ext cx="1079500" cy="420687"/>
        </p:xfrm>
        <a:graphic>
          <a:graphicData uri="http://schemas.openxmlformats.org/presentationml/2006/ole">
            <p:oleObj spid="_x0000_s25606" name="数式" r:id="rId8" imgW="5205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" grpId="0" animBg="1"/>
      <p:bldP spid="102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メモ 13"/>
          <p:cNvSpPr/>
          <p:nvPr/>
        </p:nvSpPr>
        <p:spPr>
          <a:xfrm>
            <a:off x="6300788" y="2276475"/>
            <a:ext cx="2303462" cy="936625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247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738536" cy="561975"/>
          </a:xfrm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en-US" altLang="ja-JP" sz="3200" u="sng" dirty="0" smtClean="0"/>
              <a:t>Duality(1)</a:t>
            </a:r>
            <a:endParaRPr lang="ja-JP" altLang="en-US" sz="3200" u="sng" dirty="0" smtClean="0"/>
          </a:p>
        </p:txBody>
      </p:sp>
      <p:sp>
        <p:nvSpPr>
          <p:cNvPr id="10248" name="テキスト ボックス 2"/>
          <p:cNvSpPr txBox="1">
            <a:spLocks noChangeArrowheads="1"/>
          </p:cNvSpPr>
          <p:nvPr/>
        </p:nvSpPr>
        <p:spPr bwMode="auto">
          <a:xfrm>
            <a:off x="899592" y="980728"/>
            <a:ext cx="29702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N=2 SU(2) gauge theory</a:t>
            </a:r>
            <a:endParaRPr lang="ja-JP" altLang="en-US" sz="2000" dirty="0"/>
          </a:p>
        </p:txBody>
      </p:sp>
      <p:sp>
        <p:nvSpPr>
          <p:cNvPr id="4" name="右矢印 3"/>
          <p:cNvSpPr/>
          <p:nvPr/>
        </p:nvSpPr>
        <p:spPr>
          <a:xfrm>
            <a:off x="3779912" y="1196752"/>
            <a:ext cx="576262" cy="444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250" name="テキスト ボックス 4"/>
          <p:cNvSpPr txBox="1">
            <a:spLocks noChangeArrowheads="1"/>
          </p:cNvSpPr>
          <p:nvPr/>
        </p:nvSpPr>
        <p:spPr bwMode="auto">
          <a:xfrm>
            <a:off x="4572000" y="980728"/>
            <a:ext cx="3297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Effective U(1) gauge theory</a:t>
            </a:r>
            <a:endParaRPr lang="ja-JP" altLang="en-US" sz="2000" dirty="0"/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755576" y="1628800"/>
          <a:ext cx="5905500" cy="744537"/>
        </p:xfrm>
        <a:graphic>
          <a:graphicData uri="http://schemas.openxmlformats.org/presentationml/2006/ole">
            <p:oleObj spid="_x0000_s26626" name="数式" r:id="rId4" imgW="3530520" imgH="444240" progId="Equation.3">
              <p:embed/>
            </p:oleObj>
          </a:graphicData>
        </a:graphic>
      </p:graphicFrame>
      <p:graphicFrame>
        <p:nvGraphicFramePr>
          <p:cNvPr id="10243" name="Object 4"/>
          <p:cNvGraphicFramePr>
            <a:graphicFrameLocks noChangeAspect="1"/>
          </p:cNvGraphicFramePr>
          <p:nvPr/>
        </p:nvGraphicFramePr>
        <p:xfrm>
          <a:off x="6588125" y="2420938"/>
          <a:ext cx="1892300" cy="666750"/>
        </p:xfrm>
        <a:graphic>
          <a:graphicData uri="http://schemas.openxmlformats.org/presentationml/2006/ole">
            <p:oleObj spid="_x0000_s26627" name="数式" r:id="rId5" imgW="1333440" imgH="469800" progId="Equation.3">
              <p:embed/>
            </p:oleObj>
          </a:graphicData>
        </a:graphic>
      </p:graphicFrame>
      <p:graphicFrame>
        <p:nvGraphicFramePr>
          <p:cNvPr id="10244" name="Object 5"/>
          <p:cNvGraphicFramePr>
            <a:graphicFrameLocks noChangeAspect="1"/>
          </p:cNvGraphicFramePr>
          <p:nvPr/>
        </p:nvGraphicFramePr>
        <p:xfrm>
          <a:off x="1691680" y="2492896"/>
          <a:ext cx="1568450" cy="706437"/>
        </p:xfrm>
        <a:graphic>
          <a:graphicData uri="http://schemas.openxmlformats.org/presentationml/2006/ole">
            <p:oleObj spid="_x0000_s26628" name="数式" r:id="rId6" imgW="901440" imgH="406080" progId="Equation.3">
              <p:embed/>
            </p:oleObj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755576" y="3573016"/>
          <a:ext cx="4176464" cy="1520627"/>
        </p:xfrm>
        <a:graphic>
          <a:graphicData uri="http://schemas.openxmlformats.org/presentationml/2006/ole">
            <p:oleObj spid="_x0000_s26630" name="数式" r:id="rId7" imgW="2234880" imgH="812520" progId="Equation.3">
              <p:embed/>
            </p:oleObj>
          </a:graphicData>
        </a:graphic>
      </p:graphicFrame>
      <p:graphicFrame>
        <p:nvGraphicFramePr>
          <p:cNvPr id="26631" name="Object 8"/>
          <p:cNvGraphicFramePr>
            <a:graphicFrameLocks noChangeAspect="1"/>
          </p:cNvGraphicFramePr>
          <p:nvPr/>
        </p:nvGraphicFramePr>
        <p:xfrm>
          <a:off x="1652786" y="5229200"/>
          <a:ext cx="2343150" cy="773113"/>
        </p:xfrm>
        <a:graphic>
          <a:graphicData uri="http://schemas.openxmlformats.org/presentationml/2006/ole">
            <p:oleObj spid="_x0000_s26631" name="数式" r:id="rId8" imgW="1346040" imgH="444240" progId="Equation.3">
              <p:embed/>
            </p:oleObj>
          </a:graphicData>
        </a:graphic>
      </p:graphicFrame>
      <p:graphicFrame>
        <p:nvGraphicFramePr>
          <p:cNvPr id="26632" name="Object 13"/>
          <p:cNvGraphicFramePr>
            <a:graphicFrameLocks noChangeAspect="1"/>
          </p:cNvGraphicFramePr>
          <p:nvPr/>
        </p:nvGraphicFramePr>
        <p:xfrm>
          <a:off x="4644008" y="5301208"/>
          <a:ext cx="3482975" cy="569912"/>
        </p:xfrm>
        <a:graphic>
          <a:graphicData uri="http://schemas.openxmlformats.org/presentationml/2006/ole">
            <p:oleObj spid="_x0000_s26632" name="数式" r:id="rId9" imgW="1396800" imgH="228600" progId="Equation.3">
              <p:embed/>
            </p:oleObj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1907704" y="6165304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S-dual 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563888" y="6165304"/>
            <a:ext cx="1099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Electric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220072" y="6165304"/>
            <a:ext cx="1356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Magnetic</a:t>
            </a:r>
            <a:endParaRPr kumimoji="1" lang="ja-JP" altLang="en-US" sz="2400" dirty="0"/>
          </a:p>
        </p:txBody>
      </p:sp>
      <p:sp>
        <p:nvSpPr>
          <p:cNvPr id="18" name="左右矢印 17"/>
          <p:cNvSpPr/>
          <p:nvPr/>
        </p:nvSpPr>
        <p:spPr>
          <a:xfrm>
            <a:off x="4788024" y="6381328"/>
            <a:ext cx="360040" cy="720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215</Words>
  <Application>Microsoft Office PowerPoint</Application>
  <PresentationFormat>画面に合わせる (4:3)</PresentationFormat>
  <Paragraphs>65</Paragraphs>
  <Slides>11</Slides>
  <Notes>8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Office テーマ</vt:lpstr>
      <vt:lpstr>数式</vt:lpstr>
      <vt:lpstr>Dipole Moment of Solitons</vt:lpstr>
      <vt:lpstr>スライド 2</vt:lpstr>
      <vt:lpstr>スライド 3</vt:lpstr>
      <vt:lpstr>N=2　Supersymmetric SU(2) Gauge Model</vt:lpstr>
      <vt:lpstr>スライド 5</vt:lpstr>
      <vt:lpstr>スライド 6</vt:lpstr>
      <vt:lpstr>Spin 1/2 dyon</vt:lpstr>
      <vt:lpstr>Dipole Moment of Dyon</vt:lpstr>
      <vt:lpstr>Duality(1)</vt:lpstr>
      <vt:lpstr>Duality(2)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Dipole Moment and  Duality</dc:title>
  <dc:creator>Kobayashi</dc:creator>
  <cp:lastModifiedBy>Kobayashi</cp:lastModifiedBy>
  <cp:revision>28</cp:revision>
  <dcterms:created xsi:type="dcterms:W3CDTF">2011-09-25T06:53:45Z</dcterms:created>
  <dcterms:modified xsi:type="dcterms:W3CDTF">2011-10-22T16:01:47Z</dcterms:modified>
</cp:coreProperties>
</file>