
<file path=[Content_Types].xml><?xml version="1.0" encoding="utf-8"?>
<Types xmlns="http://schemas.openxmlformats.org/package/2006/content-types">
  <Override PartName="/ppt/slides/slide44.xml" ContentType="application/vnd.openxmlformats-officedocument.presentationml.slide+xml"/>
  <Override PartName="/ppt/tableStyles.xml" ContentType="application/vnd.openxmlformats-officedocument.presentationml.tableStyles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Layouts/slideLayout21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s/slide10.xml" ContentType="application/vnd.openxmlformats-officedocument.presentationml.slide+xml"/>
  <Override PartName="/ppt/slides/slide27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Override PartName="/ppt/slideLayouts/slideLayout14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23.xml" ContentType="application/vnd.openxmlformats-officedocument.presentationml.slideLayout+xml"/>
  <Default Extension="jpeg" ContentType="image/jpeg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notesSlides/notesSlide1.xml" ContentType="application/vnd.openxmlformats-officedocument.presentationml.notesSlide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43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docProps/core.xml" ContentType="application/vnd.openxmlformats-package.core-properties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2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viewProps.xml" ContentType="application/vnd.openxmlformats-officedocument.presentationml.viewProps+xml"/>
  <Default Extension="pdf" ContentType="application/pdf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42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Layouts/slideLayout3.xml" ContentType="application/vnd.openxmlformats-officedocument.presentationml.slideLayout+xml"/>
  <Override PartName="/ppt/slides/slide13.xml" ContentType="application/vnd.openxmlformats-officedocument.presentationml.slide+xml"/>
  <Override PartName="/ppt/slides/slide32.xml" ContentType="application/vnd.openxmlformats-officedocument.presentationml.slide+xml"/>
  <Override PartName="/docProps/app.xml" ContentType="application/vnd.openxmlformats-officedocument.extended-properties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305" r:id="rId4"/>
    <p:sldId id="298" r:id="rId5"/>
    <p:sldId id="299" r:id="rId6"/>
    <p:sldId id="300" r:id="rId7"/>
    <p:sldId id="289" r:id="rId8"/>
    <p:sldId id="290" r:id="rId9"/>
    <p:sldId id="292" r:id="rId10"/>
    <p:sldId id="293" r:id="rId11"/>
    <p:sldId id="294" r:id="rId12"/>
    <p:sldId id="301" r:id="rId13"/>
    <p:sldId id="302" r:id="rId14"/>
    <p:sldId id="303" r:id="rId15"/>
    <p:sldId id="288" r:id="rId16"/>
    <p:sldId id="258" r:id="rId17"/>
    <p:sldId id="260" r:id="rId18"/>
    <p:sldId id="261" r:id="rId19"/>
    <p:sldId id="262" r:id="rId20"/>
    <p:sldId id="263" r:id="rId21"/>
    <p:sldId id="264" r:id="rId22"/>
    <p:sldId id="273" r:id="rId23"/>
    <p:sldId id="276" r:id="rId24"/>
    <p:sldId id="268" r:id="rId25"/>
    <p:sldId id="272" r:id="rId26"/>
    <p:sldId id="269" r:id="rId27"/>
    <p:sldId id="274" r:id="rId28"/>
    <p:sldId id="275" r:id="rId29"/>
    <p:sldId id="277" r:id="rId30"/>
    <p:sldId id="278" r:id="rId31"/>
    <p:sldId id="282" r:id="rId32"/>
    <p:sldId id="287" r:id="rId33"/>
    <p:sldId id="284" r:id="rId34"/>
    <p:sldId id="310" r:id="rId35"/>
    <p:sldId id="306" r:id="rId36"/>
    <p:sldId id="307" r:id="rId37"/>
    <p:sldId id="283" r:id="rId38"/>
    <p:sldId id="308" r:id="rId39"/>
    <p:sldId id="309" r:id="rId40"/>
    <p:sldId id="285" r:id="rId41"/>
    <p:sldId id="286" r:id="rId42"/>
    <p:sldId id="304" r:id="rId43"/>
    <p:sldId id="281" r:id="rId44"/>
    <p:sldId id="280" r:id="rId45"/>
    <p:sldId id="27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86C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57205-606C-454D-BFAE-2B8EDFE73EBD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0F4CF-E33A-0B4F-A51F-2E0A0898F3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0F4CF-E33A-0B4F-A51F-2E0A0898F35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FDE4E6-844E-494F-87CD-BBB25312F51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A5D2C8-B94C-0549-9463-CD48964E54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0DE5B-0C58-AF4B-8F17-C2908E26F4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AE76C-C7B1-E344-802C-704C76BFF2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BE62E-113E-CE4C-A52A-5D64091902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E28E2-B5B9-9A49-BC77-01E26F3B98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8C105-4E41-EE48-8924-2EB6317709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4D8A2-ED37-F54B-B41C-7647E9006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6AE6-0368-7340-A6D0-4B66A3699F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BCEB8-E100-4D43-8CB5-5645FF190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57146-595D-FC49-A817-844EE2510E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204F4-B041-8B4E-BA85-37F9C6828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A92A2-F829-A548-ABF9-BF90CCE1C251}" type="datetimeFigureOut">
              <a:rPr lang="en-US" smtClean="0"/>
              <a:pPr/>
              <a:t>10/23/11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A0B0E-F09A-0947-9CCA-7A684A8EEC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</a:defRPr>
            </a:lvl1pPr>
          </a:lstStyle>
          <a:p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</a:defRPr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</a:defRPr>
            </a:lvl1pPr>
          </a:lstStyle>
          <a:p>
            <a:fld id="{8E61BC76-223C-6F4F-AC2A-0389E53C9E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-106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-106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06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1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1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1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1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6" Type="http://schemas.openxmlformats.org/officeDocument/2006/relationships/image" Target="../media/image27.pdf"/><Relationship Id="rId7" Type="http://schemas.openxmlformats.org/officeDocument/2006/relationships/image" Target="../media/image28.png"/><Relationship Id="rId8" Type="http://schemas.openxmlformats.org/officeDocument/2006/relationships/image" Target="../media/image29.pdf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df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Relationship Id="rId4" Type="http://schemas.openxmlformats.org/officeDocument/2006/relationships/image" Target="../media/image43.pdf"/><Relationship Id="rId5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Relationship Id="rId4" Type="http://schemas.openxmlformats.org/officeDocument/2006/relationships/image" Target="../media/image47.pdf"/><Relationship Id="rId5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spires.fnal.gov/spires/find/wwwhepau/wwwscan?rawcmd=fin+%22Crichigno,%20Marcos%20P.%22" TargetMode="External"/><Relationship Id="rId3" Type="http://schemas.openxmlformats.org/officeDocument/2006/relationships/hyperlink" Target="http://www-spires.fnal.gov/spires/find/wwwhepau/wwwscan?rawcmd=fin+%22Flambaum,%20Victor%20V.%22" TargetMode="External"/><Relationship Id="rId4" Type="http://schemas.openxmlformats.org/officeDocument/2006/relationships/hyperlink" Target="http://www-spires.fnal.gov/spires/find/wwwhepau/wwwscan?rawcmd=fin+%22Kuchiev,%20Michael%20Yu.%22" TargetMode="External"/><Relationship Id="rId5" Type="http://schemas.openxmlformats.org/officeDocument/2006/relationships/hyperlink" Target="http://www-spires.fnal.gov/spires/hep/te.shtml" TargetMode="External"/><Relationship Id="rId6" Type="http://schemas.openxmlformats.org/officeDocument/2006/relationships/hyperlink" Target="http://www.slac.stanford.edu/spires/find/wwwhepau/wwwscan?rawcmd=fin+%22Crichigno,%20Marcos%20P.%22" TargetMode="External"/><Relationship Id="rId7" Type="http://schemas.openxmlformats.org/officeDocument/2006/relationships/hyperlink" Target="http://www.slac.stanford.edu/spires/find/inst/www?icncp=SUNY,+Stony+Brook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df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df"/><Relationship Id="rId3" Type="http://schemas.openxmlformats.org/officeDocument/2006/relationships/image" Target="../media/image52.png"/><Relationship Id="rId4" Type="http://schemas.openxmlformats.org/officeDocument/2006/relationships/image" Target="../media/image53.pdf"/><Relationship Id="rId5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47.pdf"/><Relationship Id="rId6" Type="http://schemas.openxmlformats.org/officeDocument/2006/relationships/image" Target="../media/image48.png"/><Relationship Id="rId7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df"/><Relationship Id="rId3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df"/><Relationship Id="rId3" Type="http://schemas.openxmlformats.org/officeDocument/2006/relationships/image" Target="../media/image65.png"/><Relationship Id="rId4" Type="http://schemas.openxmlformats.org/officeDocument/2006/relationships/image" Target="../media/image66.pdf"/><Relationship Id="rId5" Type="http://schemas.openxmlformats.org/officeDocument/2006/relationships/image" Target="../media/image67.png"/><Relationship Id="rId6" Type="http://schemas.openxmlformats.org/officeDocument/2006/relationships/image" Target="../media/image68.pdf"/><Relationship Id="rId7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df"/><Relationship Id="rId3" Type="http://schemas.openxmlformats.org/officeDocument/2006/relationships/image" Target="../media/image71.png"/><Relationship Id="rId4" Type="http://schemas.openxmlformats.org/officeDocument/2006/relationships/image" Target="../media/image72.pdf"/><Relationship Id="rId5" Type="http://schemas.openxmlformats.org/officeDocument/2006/relationships/image" Target="../media/image73.png"/><Relationship Id="rId6" Type="http://schemas.openxmlformats.org/officeDocument/2006/relationships/image" Target="../media/image74.pdf"/><Relationship Id="rId7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df"/><Relationship Id="rId3" Type="http://schemas.openxmlformats.org/officeDocument/2006/relationships/image" Target="../media/image77.png"/><Relationship Id="rId4" Type="http://schemas.openxmlformats.org/officeDocument/2006/relationships/image" Target="../media/image78.pdf"/><Relationship Id="rId5" Type="http://schemas.openxmlformats.org/officeDocument/2006/relationships/image" Target="../media/image79.png"/><Relationship Id="rId6" Type="http://schemas.openxmlformats.org/officeDocument/2006/relationships/image" Target="../media/image80.pdf"/><Relationship Id="rId7" Type="http://schemas.openxmlformats.org/officeDocument/2006/relationships/image" Target="../media/image81.png"/><Relationship Id="rId8" Type="http://schemas.openxmlformats.org/officeDocument/2006/relationships/image" Target="../media/image82.pdf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df"/><Relationship Id="rId3" Type="http://schemas.openxmlformats.org/officeDocument/2006/relationships/image" Target="../media/image85.png"/><Relationship Id="rId4" Type="http://schemas.openxmlformats.org/officeDocument/2006/relationships/image" Target="../media/image86.pdf"/><Relationship Id="rId5" Type="http://schemas.openxmlformats.org/officeDocument/2006/relationships/image" Target="../media/image87.png"/><Relationship Id="rId6" Type="http://schemas.openxmlformats.org/officeDocument/2006/relationships/image" Target="../media/image88.pdf"/><Relationship Id="rId7" Type="http://schemas.openxmlformats.org/officeDocument/2006/relationships/image" Target="../media/image89.png"/><Relationship Id="rId8" Type="http://schemas.openxmlformats.org/officeDocument/2006/relationships/image" Target="../media/image90.pdf"/><Relationship Id="rId9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df"/><Relationship Id="rId3" Type="http://schemas.openxmlformats.org/officeDocument/2006/relationships/image" Target="../media/image93.png"/><Relationship Id="rId4" Type="http://schemas.openxmlformats.org/officeDocument/2006/relationships/image" Target="../media/image94.pdf"/><Relationship Id="rId5" Type="http://schemas.openxmlformats.org/officeDocument/2006/relationships/image" Target="../media/image95.png"/><Relationship Id="rId6" Type="http://schemas.openxmlformats.org/officeDocument/2006/relationships/image" Target="../media/image96.pdf"/><Relationship Id="rId7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8.pdf"/><Relationship Id="rId3" Type="http://schemas.openxmlformats.org/officeDocument/2006/relationships/image" Target="../media/image99.png"/><Relationship Id="rId4" Type="http://schemas.openxmlformats.org/officeDocument/2006/relationships/image" Target="../media/image100.pdf"/><Relationship Id="rId5" Type="http://schemas.openxmlformats.org/officeDocument/2006/relationships/image" Target="../media/image101.png"/><Relationship Id="rId6" Type="http://schemas.openxmlformats.org/officeDocument/2006/relationships/image" Target="../media/image102.pdf"/><Relationship Id="rId7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df"/><Relationship Id="rId3" Type="http://schemas.openxmlformats.org/officeDocument/2006/relationships/image" Target="../media/image105.png"/><Relationship Id="rId4" Type="http://schemas.openxmlformats.org/officeDocument/2006/relationships/image" Target="../media/image106.pdf"/><Relationship Id="rId5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pdf"/><Relationship Id="rId3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df"/><Relationship Id="rId3" Type="http://schemas.openxmlformats.org/officeDocument/2006/relationships/image" Target="../media/image111.png"/><Relationship Id="rId4" Type="http://schemas.openxmlformats.org/officeDocument/2006/relationships/image" Target="../media/image112.pdf"/><Relationship Id="rId5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df"/><Relationship Id="rId3" Type="http://schemas.openxmlformats.org/officeDocument/2006/relationships/image" Target="../media/image115.png"/><Relationship Id="rId4" Type="http://schemas.openxmlformats.org/officeDocument/2006/relationships/image" Target="../media/image116.pdf"/><Relationship Id="rId5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df"/><Relationship Id="rId3" Type="http://schemas.openxmlformats.org/officeDocument/2006/relationships/image" Target="../media/image119.png"/><Relationship Id="rId4" Type="http://schemas.openxmlformats.org/officeDocument/2006/relationships/image" Target="../media/image120.pdf"/><Relationship Id="rId5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2.pdf"/><Relationship Id="rId3" Type="http://schemas.openxmlformats.org/officeDocument/2006/relationships/image" Target="../media/image123.png"/><Relationship Id="rId4" Type="http://schemas.openxmlformats.org/officeDocument/2006/relationships/image" Target="../media/image124.pdf"/><Relationship Id="rId5" Type="http://schemas.openxmlformats.org/officeDocument/2006/relationships/image" Target="../media/image125.png"/><Relationship Id="rId6" Type="http://schemas.openxmlformats.org/officeDocument/2006/relationships/image" Target="../media/image126.pdf"/><Relationship Id="rId7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df"/><Relationship Id="rId3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pdf"/><Relationship Id="rId3" Type="http://schemas.openxmlformats.org/officeDocument/2006/relationships/image" Target="../media/image131.png"/><Relationship Id="rId4" Type="http://schemas.openxmlformats.org/officeDocument/2006/relationships/image" Target="../media/image132.pdf"/><Relationship Id="rId5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pdf"/><Relationship Id="rId3" Type="http://schemas.openxmlformats.org/officeDocument/2006/relationships/image" Target="../media/image135.png"/><Relationship Id="rId4" Type="http://schemas.openxmlformats.org/officeDocument/2006/relationships/image" Target="../media/image136.pdf"/><Relationship Id="rId5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4" Type="http://schemas.openxmlformats.org/officeDocument/2006/relationships/image" Target="../media/image3.pdf"/><Relationship Id="rId5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4" Type="http://schemas.openxmlformats.org/officeDocument/2006/relationships/image" Target="../media/image7.pdf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6" Type="http://schemas.openxmlformats.org/officeDocument/2006/relationships/image" Target="../media/image15.pdf"/><Relationship Id="rId7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Relationship Id="rId4" Type="http://schemas.openxmlformats.org/officeDocument/2006/relationships/image" Target="../media/image19.pdf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377"/>
            <a:ext cx="7772400" cy="169749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Can </a:t>
            </a:r>
            <a:r>
              <a:rPr lang="en-US" sz="3200" dirty="0" err="1" smtClean="0">
                <a:solidFill>
                  <a:srgbClr val="FFFF00"/>
                </a:solidFill>
              </a:rPr>
              <a:t>Multiquanta</a:t>
            </a:r>
            <a:r>
              <a:rPr lang="en-US" sz="3200" dirty="0" smtClean="0">
                <a:solidFill>
                  <a:srgbClr val="FFFF00"/>
                </a:solidFill>
              </a:rPr>
              <a:t> Bags, </a:t>
            </a:r>
            <a:r>
              <a:rPr lang="en-US" sz="3200" dirty="0" err="1" smtClean="0">
                <a:solidFill>
                  <a:srgbClr val="FFFF00"/>
                </a:solidFill>
              </a:rPr>
              <a:t>Sphalerons</a:t>
            </a:r>
            <a:r>
              <a:rPr lang="en-US" sz="3200" dirty="0" smtClean="0">
                <a:solidFill>
                  <a:srgbClr val="FFFF00"/>
                </a:solidFill>
              </a:rPr>
              <a:t> and the CP Violation </a:t>
            </a:r>
            <a:r>
              <a:rPr lang="en-US" sz="3200" b="1" dirty="0" smtClean="0">
                <a:solidFill>
                  <a:srgbClr val="FFFF00"/>
                </a:solidFill>
              </a:rPr>
              <a:t>inside the Standard Model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 explain </a:t>
            </a:r>
            <a:r>
              <a:rPr lang="en-US" sz="3200" dirty="0" err="1" smtClean="0">
                <a:solidFill>
                  <a:srgbClr val="FFFF00"/>
                </a:solidFill>
              </a:rPr>
              <a:t>Baryogenesis</a:t>
            </a:r>
            <a:r>
              <a:rPr lang="en-US" sz="3200" dirty="0" smtClean="0">
                <a:solidFill>
                  <a:srgbClr val="FFFF00"/>
                </a:solidFill>
              </a:rPr>
              <a:t>?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94986"/>
            <a:ext cx="6400800" cy="117211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E.Shuryak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Stony Brook University  (New York)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998" y="758679"/>
            <a:ext cx="20564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Nagoya, Oct.2011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9661" y="3122869"/>
            <a:ext cx="241604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Yes, in cold electroweak </a:t>
            </a:r>
          </a:p>
          <a:p>
            <a:r>
              <a:rPr lang="en-US" dirty="0" smtClean="0"/>
              <a:t>cosmological scenario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1d kinks, an approximation </a:t>
            </a:r>
            <a:r>
              <a:rPr lang="en-US" dirty="0" smtClean="0">
                <a:solidFill>
                  <a:srgbClr val="0000FF"/>
                </a:solidFill>
              </a:rPr>
              <a:t>for very large inverted </a:t>
            </a:r>
            <a:r>
              <a:rPr lang="en-US" dirty="0" smtClean="0"/>
              <a:t>spherical bags </a:t>
            </a:r>
            <a:r>
              <a:rPr lang="en-US" sz="2222" dirty="0" smtClean="0"/>
              <a:t>with zero of phi</a:t>
            </a:r>
            <a:endParaRPr lang="en-US" sz="2222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Qualitative argument: fermions have </a:t>
            </a:r>
            <a:r>
              <a:rPr lang="en-US" b="1" dirty="0" smtClean="0">
                <a:solidFill>
                  <a:srgbClr val="FF0000"/>
                </a:solidFill>
              </a:rPr>
              <a:t>zero mode for topological reasons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Scalars,M</a:t>
            </a:r>
            <a:r>
              <a:rPr lang="en-US" b="1" dirty="0" smtClean="0">
                <a:solidFill>
                  <a:srgbClr val="0000FF"/>
                </a:solidFill>
              </a:rPr>
              <a:t> and E have </a:t>
            </a:r>
            <a:r>
              <a:rPr lang="en-US" b="1" dirty="0" err="1" smtClean="0">
                <a:solidFill>
                  <a:srgbClr val="0000FF"/>
                </a:solidFill>
              </a:rPr>
              <a:t>osc.potential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</a:rPr>
              <a:t>And thus an oscillator level &gt;0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But where are the  L modes? Very high. The zero of phi is an </a:t>
            </a:r>
            <a:r>
              <a:rPr lang="en-US" b="1" dirty="0" err="1" smtClean="0">
                <a:solidFill>
                  <a:srgbClr val="0000FF"/>
                </a:solidFill>
              </a:rPr>
              <a:t>inpenetrable</a:t>
            </a:r>
            <a:r>
              <a:rPr lang="en-US" b="1" dirty="0" smtClean="0">
                <a:solidFill>
                  <a:srgbClr val="0000FF"/>
                </a:solidFill>
              </a:rPr>
              <a:t> barrier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73500" y="3970338"/>
            <a:ext cx="37338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6837" r="-16837"/>
              <a:stretch>
                <a:fillRect/>
              </a:stretch>
            </p:blipFill>
          </mc:Choice>
          <mc:Fallback>
            <p:blipFill>
              <a:blip r:embed="rId3"/>
              <a:srcRect l="-16837" r="-16837"/>
              <a:stretch>
                <a:fillRect/>
              </a:stretch>
            </p:blipFill>
          </mc:Fallback>
        </mc:AlternateContent>
        <p:spPr>
          <a:xfrm>
            <a:off x="-37620" y="4568563"/>
            <a:ext cx="4367368" cy="1935425"/>
          </a:xfrm>
        </p:spPr>
      </p:pic>
      <p:pic>
        <p:nvPicPr>
          <p:cNvPr id="4" name="Picture 3" descr="p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>
                <a:lum bright="-43000" contrast="58000"/>
              </a:blip>
              <a:stretch>
                <a:fillRect/>
              </a:stretch>
            </p:blipFill>
          </mc:Choice>
          <mc:Fallback>
            <p:blipFill>
              <a:blip r:embed="rId5">
                <a:lum bright="-43000" contrast="58000"/>
              </a:blip>
              <a:stretch>
                <a:fillRect/>
              </a:stretch>
            </p:blipFill>
          </mc:Fallback>
        </mc:AlternateContent>
        <p:spPr>
          <a:xfrm>
            <a:off x="457200" y="-427518"/>
            <a:ext cx="8686800" cy="4038601"/>
          </a:xfrm>
          <a:prstGeom prst="rect">
            <a:avLst/>
          </a:prstGeom>
        </p:spPr>
      </p:pic>
      <p:pic>
        <p:nvPicPr>
          <p:cNvPr id="6" name="Picture 5" descr="p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202174" y="3722688"/>
            <a:ext cx="26289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55401" y="3722689"/>
            <a:ext cx="17208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Higgs goes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through</a:t>
            </a:r>
            <a:r>
              <a:rPr lang="en-US" dirty="0" smtClean="0"/>
              <a:t> zero, </a:t>
            </a:r>
          </a:p>
          <a:p>
            <a:r>
              <a:rPr lang="en-US" dirty="0" smtClean="0"/>
              <a:t>there is a quasi-</a:t>
            </a:r>
          </a:p>
          <a:p>
            <a:r>
              <a:rPr lang="en-US" dirty="0" smtClean="0"/>
              <a:t>Zero mode for</a:t>
            </a:r>
          </a:p>
          <a:p>
            <a:r>
              <a:rPr lang="en-US" dirty="0" smtClean="0"/>
              <a:t> large bags and </a:t>
            </a:r>
          </a:p>
          <a:p>
            <a:r>
              <a:rPr lang="en-US" dirty="0" smtClean="0"/>
              <a:t>analytic solution</a:t>
            </a:r>
            <a:endParaRPr lang="en-US" dirty="0"/>
          </a:p>
        </p:txBody>
      </p:sp>
      <p:pic>
        <p:nvPicPr>
          <p:cNvPr id="8" name="Picture 7" descr="a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7199" y="3722688"/>
            <a:ext cx="3245759" cy="845875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7316882" y="6190389"/>
            <a:ext cx="462562" cy="17188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numbers and levels</a:t>
            </a:r>
            <a:endParaRPr lang="en-US" dirty="0"/>
          </a:p>
        </p:txBody>
      </p:sp>
      <p:pic>
        <p:nvPicPr>
          <p:cNvPr id="4" name="Content Placeholder 3" descr="p5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941" r="-3017"/>
              <a:stretch>
                <a:fillRect/>
              </a:stretch>
            </p:blipFill>
          </mc:Choice>
          <mc:Fallback>
            <p:blipFill>
              <a:blip r:embed="rId3"/>
              <a:srcRect l="-1941" r="-3017"/>
              <a:stretch>
                <a:fillRect/>
              </a:stretch>
            </p:blipFill>
          </mc:Fallback>
        </mc:AlternateContent>
        <p:spPr>
          <a:xfrm>
            <a:off x="164978" y="1600200"/>
            <a:ext cx="4222528" cy="4525963"/>
          </a:xfrm>
        </p:spPr>
      </p:pic>
      <p:pic>
        <p:nvPicPr>
          <p:cNvPr id="5" name="Picture 4" descr="p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46625" y="1766888"/>
            <a:ext cx="2959100" cy="3771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724" y="5995209"/>
            <a:ext cx="678875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At a realistic </a:t>
            </a:r>
            <a:r>
              <a:rPr lang="en-US" dirty="0" err="1" smtClean="0"/>
              <a:t>higgs</a:t>
            </a:r>
            <a:r>
              <a:rPr lang="en-US" dirty="0" smtClean="0"/>
              <a:t> mass, there are no stable pure top bags at any N </a:t>
            </a:r>
          </a:p>
          <a:p>
            <a:r>
              <a:rPr lang="en-US" dirty="0" smtClean="0"/>
              <a:t>But if be lighter (say 50 </a:t>
            </a:r>
            <a:r>
              <a:rPr lang="en-US" dirty="0" err="1" smtClean="0"/>
              <a:t>GeV</a:t>
            </a:r>
            <a:r>
              <a:rPr lang="en-US" dirty="0" smtClean="0"/>
              <a:t>) there would be “another nuclear physics”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Comparing </a:t>
            </a:r>
            <a:r>
              <a:rPr lang="en-US" dirty="0" smtClean="0">
                <a:solidFill>
                  <a:srgbClr val="FF0000"/>
                </a:solidFill>
              </a:rPr>
              <a:t>M mode of W </a:t>
            </a:r>
            <a:r>
              <a:rPr lang="en-US" dirty="0" smtClean="0"/>
              <a:t>to tops</a:t>
            </a:r>
            <a:endParaRPr lang="en-US" dirty="0"/>
          </a:p>
        </p:txBody>
      </p:sp>
      <p:pic>
        <p:nvPicPr>
          <p:cNvPr id="4" name="Content Placeholder 3" descr="p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362" b="-362"/>
              <a:stretch>
                <a:fillRect/>
              </a:stretch>
            </p:blipFill>
          </mc:Choice>
          <mc:Fallback>
            <p:blipFill>
              <a:blip r:embed="rId3"/>
              <a:srcRect t="-362" b="-362"/>
              <a:stretch>
                <a:fillRect/>
              </a:stretch>
            </p:blipFill>
          </mc:Fallback>
        </mc:AlternateContent>
        <p:spPr>
          <a:xfrm>
            <a:off x="5229225" y="1600200"/>
            <a:ext cx="3457575" cy="4525963"/>
          </a:xfrm>
        </p:spPr>
      </p:pic>
      <p:sp>
        <p:nvSpPr>
          <p:cNvPr id="5" name="TextBox 4"/>
          <p:cNvSpPr txBox="1"/>
          <p:nvPr/>
        </p:nvSpPr>
        <p:spPr>
          <a:xfrm>
            <a:off x="808219" y="1723520"/>
            <a:ext cx="3752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In general, due to existence of the zero mode,</a:t>
            </a:r>
          </a:p>
          <a:p>
            <a:r>
              <a:rPr lang="en-US" sz="2400" dirty="0" smtClean="0"/>
              <a:t>the lowest top levels are below the W modes for large bags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So, up to 12+24=36 tops on those 2 levels cannot decay into </a:t>
            </a:r>
            <a:r>
              <a:rPr lang="en-US" sz="2400" dirty="0" err="1" smtClean="0"/>
              <a:t>W+b</a:t>
            </a:r>
            <a:r>
              <a:rPr lang="en-US" sz="2400" dirty="0" smtClean="0"/>
              <a:t>, and</a:t>
            </a:r>
          </a:p>
          <a:p>
            <a:r>
              <a:rPr lang="en-US" sz="2400" dirty="0" smtClean="0"/>
              <a:t>have much longer lifetime than W,Z themselves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513882" y="3809640"/>
            <a:ext cx="43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W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Baryogenesis</a:t>
            </a:r>
            <a:r>
              <a:rPr lang="en-US" dirty="0" smtClean="0">
                <a:solidFill>
                  <a:srgbClr val="FFFF00"/>
                </a:solidFill>
              </a:rPr>
              <a:t> in the </a:t>
            </a:r>
            <a:r>
              <a:rPr lang="en-US" dirty="0" err="1" smtClean="0">
                <a:solidFill>
                  <a:srgbClr val="FFFF00"/>
                </a:solidFill>
              </a:rPr>
              <a:t>hydbrid</a:t>
            </a:r>
            <a:r>
              <a:rPr lang="en-US" dirty="0" smtClean="0">
                <a:solidFill>
                  <a:srgbClr val="FFFF00"/>
                </a:solidFill>
              </a:rPr>
              <a:t> model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Baryogenesis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Sakharov (1967) had formulated 3 conditions  =&gt; </a:t>
            </a:r>
            <a:r>
              <a:rPr lang="en-US" b="1" dirty="0" smtClean="0">
                <a:solidFill>
                  <a:srgbClr val="FF0000"/>
                </a:solidFill>
              </a:rPr>
              <a:t>B-violation, CP-violation, non-equilibrium</a:t>
            </a:r>
          </a:p>
          <a:p>
            <a:r>
              <a:rPr lang="en-US" dirty="0" smtClean="0"/>
              <a:t>All 3 are there in the Standard Model (SM)</a:t>
            </a:r>
          </a:p>
          <a:p>
            <a:r>
              <a:rPr lang="en-US" dirty="0" smtClean="0"/>
              <a:t>And yet we do not know how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err="1" smtClean="0"/>
              <a:t>/n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=6*10</a:t>
            </a:r>
            <a:r>
              <a:rPr lang="en-US" baseline="30000" dirty="0" smtClean="0">
                <a:latin typeface="Symbol" charset="2"/>
                <a:cs typeface="Symbol" charset="2"/>
              </a:rPr>
              <a:t>-10 </a:t>
            </a:r>
            <a:r>
              <a:rPr lang="en-US" dirty="0" smtClean="0">
                <a:cs typeface="Symbol" charset="2"/>
              </a:rPr>
              <a:t>has been obtained… as way too small numbers are obtained</a:t>
            </a: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beyond the SM? (very popular)                         </a:t>
            </a:r>
            <a:r>
              <a:rPr lang="en-US" b="1" dirty="0" smtClean="0">
                <a:solidFill>
                  <a:srgbClr val="FF0000"/>
                </a:solidFill>
                <a:cs typeface="Symbol" charset="2"/>
              </a:rPr>
              <a:t>or beyond the standard cosmology instead?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530105" cy="16431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 (cold) scenario</a:t>
            </a:r>
            <a:br>
              <a:rPr lang="en-US" dirty="0" smtClean="0"/>
            </a:br>
            <a:r>
              <a:rPr lang="en-US" sz="2222" dirty="0" smtClean="0"/>
              <a:t>combines </a:t>
            </a:r>
            <a:r>
              <a:rPr lang="en-US" sz="2222" dirty="0" err="1" smtClean="0"/>
              <a:t>establisment</a:t>
            </a:r>
            <a:r>
              <a:rPr lang="en-US" sz="2222" dirty="0" smtClean="0"/>
              <a:t> of the  EW broken phase with the end of inflation             </a:t>
            </a:r>
            <a:r>
              <a:rPr lang="en-US" sz="2000" dirty="0" smtClean="0"/>
              <a:t>J. Garcia-</a:t>
            </a:r>
            <a:r>
              <a:rPr lang="en-US" sz="2000" dirty="0" err="1" smtClean="0"/>
              <a:t>Bellido</a:t>
            </a:r>
            <a:r>
              <a:rPr lang="en-US" sz="2000" dirty="0" smtClean="0"/>
              <a:t>, D.Y. </a:t>
            </a:r>
            <a:r>
              <a:rPr lang="en-US" sz="2000" dirty="0" err="1" smtClean="0"/>
              <a:t>Grigoriev</a:t>
            </a:r>
            <a:r>
              <a:rPr lang="en-US" sz="2000" dirty="0" smtClean="0"/>
              <a:t>, A. </a:t>
            </a:r>
            <a:r>
              <a:rPr lang="en-US" sz="2000" dirty="0" err="1" smtClean="0"/>
              <a:t>Kusenko</a:t>
            </a:r>
            <a:r>
              <a:rPr lang="en-US" sz="2000" dirty="0" smtClean="0"/>
              <a:t> and M.E. </a:t>
            </a:r>
            <a:r>
              <a:rPr lang="en-US" sz="2000" dirty="0" err="1" smtClean="0"/>
              <a:t>Shaposhnikov</a:t>
            </a:r>
            <a:r>
              <a:rPr lang="en-US" sz="2000" dirty="0" smtClean="0"/>
              <a:t>,  Phys. Rev. D 60 (1999) 123504 [hep-ph/9902449].  L.M. Krauss and M. Trodden, PRL 83 (1999) 1502 [hep-ph/9902420]. </a:t>
            </a:r>
            <a:r>
              <a:rPr lang="en-US" sz="2222" dirty="0" smtClean="0"/>
              <a:t>        </a:t>
            </a:r>
            <a:br>
              <a:rPr lang="en-US" sz="2222" dirty="0" smtClean="0"/>
            </a:br>
            <a:endParaRPr lang="en-US" sz="311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2147"/>
            <a:ext cx="8229600" cy="40140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Real-time lattice simulations</a:t>
            </a:r>
          </a:p>
          <a:p>
            <a:endParaRPr lang="en-US" dirty="0" smtClean="0"/>
          </a:p>
          <a:p>
            <a:r>
              <a:rPr lang="en-US" dirty="0" smtClean="0"/>
              <a:t>Only bosons:  2 scalars (Higgs and </a:t>
            </a:r>
            <a:r>
              <a:rPr lang="en-US" dirty="0" err="1" smtClean="0"/>
              <a:t>inflaton</a:t>
            </a:r>
            <a:r>
              <a:rPr lang="en-US" dirty="0" smtClean="0"/>
              <a:t>) and the gauge fields (photons, W,Z)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Mostly focused on generation of primordial magnetic field (not to be discussed in this talk)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diffusion in the 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hern</a:t>
            </a:r>
            <a:r>
              <a:rPr lang="en-US" dirty="0" smtClean="0">
                <a:solidFill>
                  <a:srgbClr val="FF0000"/>
                </a:solidFill>
              </a:rPr>
              <a:t>-Simons number =&gt; the rate of the </a:t>
            </a:r>
            <a:r>
              <a:rPr lang="en-US" b="1" dirty="0" smtClean="0">
                <a:solidFill>
                  <a:srgbClr val="FF0000"/>
                </a:solidFill>
              </a:rPr>
              <a:t>B violation 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Untitled Imag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7967" y="1758435"/>
            <a:ext cx="3552846" cy="1066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(cold) scenario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207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Subsequent time snapshots of the </a:t>
            </a:r>
            <a:r>
              <a:rPr lang="en-US" b="1" dirty="0" smtClean="0">
                <a:solidFill>
                  <a:srgbClr val="0000FF"/>
                </a:solidFill>
              </a:rPr>
              <a:t>Higgs VEV modulus </a:t>
            </a:r>
            <a:r>
              <a:rPr lang="en-US" dirty="0" smtClean="0"/>
              <a:t>shows appearance of the </a:t>
            </a:r>
            <a:r>
              <a:rPr lang="en-US" b="1" dirty="0" smtClean="0">
                <a:solidFill>
                  <a:srgbClr val="FF0000"/>
                </a:solidFill>
              </a:rPr>
              <a:t>``hot spots”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(red) which </a:t>
            </a:r>
            <a:r>
              <a:rPr lang="en-US" dirty="0" smtClean="0"/>
              <a:t>have near-zero Higgs VEV</a:t>
            </a:r>
          </a:p>
          <a:p>
            <a:pPr>
              <a:buNone/>
            </a:pPr>
            <a:r>
              <a:rPr lang="en-US" dirty="0" smtClean="0"/>
              <a:t>They remain till time </a:t>
            </a:r>
          </a:p>
          <a:p>
            <a:pPr>
              <a:buNone/>
            </a:pPr>
            <a:r>
              <a:rPr lang="en-US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dirty="0" smtClean="0"/>
              <a:t> about 20</a:t>
            </a:r>
          </a:p>
          <a:p>
            <a:pPr>
              <a:buNone/>
            </a:pPr>
            <a:r>
              <a:rPr lang="en-US" sz="2595" dirty="0" smtClean="0"/>
              <a:t>(</a:t>
            </a:r>
            <a:r>
              <a:rPr lang="en-US" sz="2595" dirty="0" err="1" smtClean="0"/>
              <a:t>m</a:t>
            </a:r>
            <a:r>
              <a:rPr lang="en-US" sz="2595" dirty="0" smtClean="0"/>
              <a:t> is the mass scale, in this simulation it is 240 </a:t>
            </a:r>
            <a:r>
              <a:rPr lang="en-US" sz="2595" dirty="0" err="1" smtClean="0"/>
              <a:t>GeV</a:t>
            </a:r>
            <a:r>
              <a:rPr lang="en-US" sz="2595" dirty="0" smtClean="0"/>
              <a:t>) </a:t>
            </a:r>
            <a:endParaRPr lang="en-US" sz="2595" dirty="0"/>
          </a:p>
        </p:txBody>
      </p:sp>
      <p:pic>
        <p:nvPicPr>
          <p:cNvPr id="4" name="Picture 3" descr="contour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684588" y="942116"/>
            <a:ext cx="52990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(cold) scenario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35443" cy="531153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Topological charge          Q </a:t>
            </a:r>
            <a:r>
              <a:rPr lang="en-US" dirty="0" smtClean="0"/>
              <a:t>= </a:t>
            </a:r>
            <a:r>
              <a:rPr lang="en-US" dirty="0" err="1" smtClean="0"/>
              <a:t>GG</a:t>
            </a:r>
            <a:r>
              <a:rPr lang="en-US" baseline="-25000" dirty="0" err="1" smtClean="0"/>
              <a:t>dual</a:t>
            </a:r>
            <a:r>
              <a:rPr lang="en-US" baseline="-25000" dirty="0" smtClean="0"/>
              <a:t> </a:t>
            </a:r>
            <a:r>
              <a:rPr lang="en-US" dirty="0" smtClean="0"/>
              <a:t>is also localized </a:t>
            </a:r>
          </a:p>
          <a:p>
            <a:r>
              <a:rPr lang="en-US" dirty="0" smtClean="0"/>
              <a:t>The topological transitions happen </a:t>
            </a:r>
            <a:r>
              <a:rPr lang="en-US" b="1" dirty="0" smtClean="0">
                <a:solidFill>
                  <a:srgbClr val="FF0000"/>
                </a:solidFill>
              </a:rPr>
              <a:t>only inside (some of) the “hot spots”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Hot spots take volume fraction of few </a:t>
            </a:r>
            <a:r>
              <a:rPr lang="en-US" b="1" dirty="0" smtClean="0">
                <a:solidFill>
                  <a:srgbClr val="FF0000"/>
                </a:solidFill>
              </a:rPr>
              <a:t>percents, </a:t>
            </a:r>
            <a:r>
              <a:rPr lang="en-US" b="1" dirty="0" err="1" smtClean="0">
                <a:solidFill>
                  <a:srgbClr val="FF0000"/>
                </a:solidFill>
              </a:rPr>
              <a:t>sphalerons</a:t>
            </a:r>
            <a:r>
              <a:rPr lang="en-US" b="1" dirty="0" smtClean="0">
                <a:solidFill>
                  <a:srgbClr val="FF0000"/>
                </a:solidFill>
              </a:rPr>
              <a:t> in them also have P of few percents</a:t>
            </a:r>
            <a:endParaRPr lang="en-US" b="1" baseline="300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=&gt;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/T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about 10</a:t>
            </a:r>
            <a:r>
              <a:rPr lang="en-US" baseline="30000" dirty="0" smtClean="0">
                <a:solidFill>
                  <a:srgbClr val="FF0000"/>
                </a:solidFill>
              </a:rPr>
              <a:t>-4,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Integrated in time 10</a:t>
            </a:r>
            <a:r>
              <a:rPr lang="en-US" baseline="30000" dirty="0" smtClean="0">
                <a:solidFill>
                  <a:srgbClr val="FF0000"/>
                </a:solidFill>
              </a:rPr>
              <a:t>-3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4" name="Picture 3" descr="contour1_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51681" y="1073259"/>
            <a:ext cx="3117427" cy="3082980"/>
          </a:xfrm>
          <a:prstGeom prst="rect">
            <a:avLst/>
          </a:prstGeom>
        </p:spPr>
      </p:pic>
      <p:pic>
        <p:nvPicPr>
          <p:cNvPr id="5" name="Picture 4" descr="contour2_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12213" y="3756276"/>
            <a:ext cx="3051433" cy="3155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8476" y="2185324"/>
            <a:ext cx="1085566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 </a:t>
            </a:r>
            <a:r>
              <a:rPr lang="en-US" dirty="0" err="1" smtClean="0">
                <a:solidFill>
                  <a:srgbClr val="000090"/>
                </a:solidFill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=19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same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Time and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place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467" y="4601550"/>
            <a:ext cx="711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Q(x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45085" y="1600200"/>
            <a:ext cx="698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| </a:t>
            </a:r>
            <a:r>
              <a:rPr lang="en-US" sz="2400" dirty="0" err="1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/>
              <a:t>|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(cold) scenario (cont)</a:t>
            </a:r>
            <a:endParaRPr lang="en-US" dirty="0"/>
          </a:p>
        </p:txBody>
      </p:sp>
      <p:pic>
        <p:nvPicPr>
          <p:cNvPr id="4" name="Content Placeholder 3" descr="ebt18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20712" r="-20712"/>
              <a:stretch>
                <a:fillRect/>
              </a:stretch>
            </p:blipFill>
          </mc:Choice>
          <mc:Fallback>
            <p:blipFill>
              <a:blip r:embed="rId3"/>
              <a:srcRect l="-20712" r="-20712"/>
              <a:stretch>
                <a:fillRect/>
              </a:stretch>
            </p:blipFill>
          </mc:Fallback>
        </mc:AlternateContent>
        <p:spPr>
          <a:xfrm>
            <a:off x="4148304" y="1616694"/>
            <a:ext cx="4538495" cy="2668351"/>
          </a:xfrm>
        </p:spPr>
      </p:pic>
      <p:pic>
        <p:nvPicPr>
          <p:cNvPr id="5" name="Picture 4" descr="ebt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60782" y="3792298"/>
            <a:ext cx="36576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7902" y="2218309"/>
            <a:ext cx="257310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Topological charge </a:t>
            </a:r>
          </a:p>
          <a:p>
            <a:r>
              <a:rPr lang="en-US" sz="2800" dirty="0" smtClean="0"/>
              <a:t>explodes after a peak  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Then spherical explosion with an empty shell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and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The W-Z-Top </a:t>
            </a:r>
            <a:r>
              <a:rPr lang="en-US" b="1" dirty="0" err="1" smtClean="0"/>
              <a:t>Bags. </a:t>
            </a:r>
            <a:r>
              <a:rPr lang="en-US" b="1" dirty="0" err="1" smtClean="0">
                <a:hlinkClick r:id="rId2"/>
              </a:rPr>
              <a:t>Marcos</a:t>
            </a:r>
            <a:r>
              <a:rPr lang="en-US" b="1" dirty="0" smtClean="0">
                <a:hlinkClick r:id="rId2"/>
              </a:rPr>
              <a:t>  Crichigno, </a:t>
            </a:r>
            <a:r>
              <a:rPr lang="en-US" b="1" dirty="0" smtClean="0">
                <a:hlinkClick r:id="rId3"/>
              </a:rPr>
              <a:t>Victor  Flambaum, </a:t>
            </a:r>
            <a:r>
              <a:rPr lang="en-US" b="1" dirty="0" smtClean="0">
                <a:hlinkClick r:id="rId4"/>
              </a:rPr>
              <a:t>Michael  Kuchiev, </a:t>
            </a:r>
            <a:r>
              <a:rPr lang="en-US" b="1" dirty="0" smtClean="0"/>
              <a:t>ES </a:t>
            </a:r>
            <a:r>
              <a:rPr lang="en-US" b="1" u="sng" dirty="0" smtClean="0">
                <a:hlinkClick r:id="rId5"/>
              </a:rPr>
              <a:t>arXiv:1006.0645</a:t>
            </a:r>
            <a:endParaRPr lang="en-US" b="1" u="sng" dirty="0" smtClean="0"/>
          </a:p>
          <a:p>
            <a:r>
              <a:rPr lang="en-US" b="1" dirty="0" smtClean="0"/>
              <a:t>Quantum Corrections to Multi-Quanta Higgs-Bags in the Standard Model.  </a:t>
            </a:r>
            <a:r>
              <a:rPr lang="en-US" b="1" dirty="0" smtClean="0">
                <a:hlinkClick r:id="rId6"/>
              </a:rPr>
              <a:t>Marcos P. Crichigno, </a:t>
            </a:r>
            <a:r>
              <a:rPr lang="en-US" b="1" dirty="0" smtClean="0"/>
              <a:t>ES </a:t>
            </a:r>
            <a:r>
              <a:rPr lang="en-US" b="1" dirty="0" smtClean="0">
                <a:hlinkClick r:id="rId7"/>
              </a:rPr>
              <a:t>arXiv:0909.5629 </a:t>
            </a:r>
            <a:r>
              <a:rPr lang="en-US" b="1" dirty="0" smtClean="0"/>
              <a:t>,PRD</a:t>
            </a:r>
          </a:p>
          <a:p>
            <a:r>
              <a:rPr lang="en-US" b="1" u="sng" dirty="0" smtClean="0"/>
              <a:t>  Possible Role of the WZ-Top-Quark Bags in </a:t>
            </a:r>
            <a:r>
              <a:rPr lang="en-US" b="1" u="sng" dirty="0" err="1" smtClean="0"/>
              <a:t>Baryogenesis. </a:t>
            </a:r>
            <a:r>
              <a:rPr lang="en-US" b="1" u="sng" dirty="0" err="1" smtClean="0">
                <a:hlinkClick r:id="rId3"/>
              </a:rPr>
              <a:t>Victor</a:t>
            </a:r>
            <a:r>
              <a:rPr lang="en-US" b="1" u="sng" dirty="0" smtClean="0">
                <a:hlinkClick r:id="rId3"/>
              </a:rPr>
              <a:t> V. Flambaum, ES, </a:t>
            </a:r>
            <a:r>
              <a:rPr lang="en-US" b="1" u="sng" dirty="0" smtClean="0">
                <a:hlinkClick r:id="rId5"/>
              </a:rPr>
              <a:t>arXiv:1006.0249</a:t>
            </a:r>
            <a:r>
              <a:rPr lang="en-US" b="1" u="sng" dirty="0" smtClean="0"/>
              <a:t>,PRD</a:t>
            </a:r>
          </a:p>
          <a:p>
            <a:r>
              <a:rPr lang="en-US" dirty="0" smtClean="0"/>
              <a:t>The Standard Model CP Violation near the W -bags and </a:t>
            </a:r>
            <a:r>
              <a:rPr lang="en-US" dirty="0" err="1" smtClean="0"/>
              <a:t>Baryogenesis</a:t>
            </a:r>
            <a:r>
              <a:rPr lang="en-US" b="1" u="sng" dirty="0" smtClean="0"/>
              <a:t>, </a:t>
            </a:r>
            <a:r>
              <a:rPr lang="en-US" b="1" u="sng" dirty="0" err="1" smtClean="0">
                <a:solidFill>
                  <a:srgbClr val="0000FF"/>
                </a:solidFill>
              </a:rPr>
              <a:t>Yannis</a:t>
            </a:r>
            <a:r>
              <a:rPr lang="en-US" b="1" u="sng" dirty="0" smtClean="0">
                <a:solidFill>
                  <a:srgbClr val="0000FF"/>
                </a:solidFill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</a:rPr>
              <a:t>Burnier</a:t>
            </a:r>
            <a:r>
              <a:rPr lang="en-US" b="1" u="sng" dirty="0" smtClean="0">
                <a:solidFill>
                  <a:srgbClr val="0000FF"/>
                </a:solidFill>
              </a:rPr>
              <a:t> +ES</a:t>
            </a:r>
            <a:r>
              <a:rPr lang="en-US" b="1" u="sng" dirty="0" smtClean="0"/>
              <a:t>, arXive:1107.4060, PRD in press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(cold) scenario (cont)</a:t>
            </a:r>
            <a:endParaRPr lang="en-US" dirty="0"/>
          </a:p>
        </p:txBody>
      </p:sp>
      <p:pic>
        <p:nvPicPr>
          <p:cNvPr id="5" name="Picture 4" descr="sph_histo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36953" y="1417638"/>
            <a:ext cx="4511175" cy="501132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3979753" cy="4525963"/>
          </a:xfrm>
        </p:spPr>
        <p:txBody>
          <a:bodyPr/>
          <a:lstStyle/>
          <a:p>
            <a:r>
              <a:rPr lang="en-US" dirty="0" smtClean="0"/>
              <a:t>Further details: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Magnetic field B first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Then electric E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Note that topology has sign inversion, before it comes back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6342039" y="5607624"/>
            <a:ext cx="181435" cy="67621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239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Explaining numerical results,                  for (</a:t>
            </a:r>
            <a:r>
              <a:rPr lang="en-US" dirty="0" err="1" smtClean="0">
                <a:solidFill>
                  <a:srgbClr val="FFFF00"/>
                </a:solidFill>
              </a:rPr>
              <a:t>bosonic</a:t>
            </a:r>
            <a:r>
              <a:rPr lang="en-US" dirty="0" smtClean="0">
                <a:solidFill>
                  <a:srgbClr val="FFFF00"/>
                </a:solidFill>
              </a:rPr>
              <a:t>) hybrid cosmology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Hot spots as thermal W bags                      </a:t>
            </a:r>
            <a:r>
              <a:rPr lang="en-US" sz="3111" dirty="0" smtClean="0"/>
              <a:t>(mechanically but not thermally equilibrated)</a:t>
            </a:r>
            <a:endParaRPr lang="en-US" sz="3111" dirty="0"/>
          </a:p>
        </p:txBody>
      </p:sp>
      <p:pic>
        <p:nvPicPr>
          <p:cNvPr id="4" name="Content Placeholder 3" descr="Untitled Image 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4278" r="4077"/>
              <a:stretch>
                <a:fillRect/>
              </a:stretch>
            </p:blipFill>
          </mc:Choice>
          <mc:Fallback>
            <p:blipFill>
              <a:blip r:embed="rId3"/>
              <a:srcRect l="-4278" r="4077"/>
              <a:stretch>
                <a:fillRect/>
              </a:stretch>
            </p:blipFill>
          </mc:Fallback>
        </mc:AlternateContent>
        <p:spPr>
          <a:xfrm>
            <a:off x="511339" y="1600200"/>
            <a:ext cx="3505028" cy="4525963"/>
          </a:xfrm>
        </p:spPr>
      </p:pic>
      <p:pic>
        <p:nvPicPr>
          <p:cNvPr id="5" name="Picture 4" descr="Untitled Imag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52747" y="1775086"/>
            <a:ext cx="3187700" cy="189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4167" y="4618043"/>
            <a:ext cx="459983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r>
              <a:rPr lang="en-US" sz="2400" baseline="-25000" dirty="0" smtClean="0"/>
              <a:t>in</a:t>
            </a:r>
            <a:r>
              <a:rPr lang="en-US" sz="2400" dirty="0" smtClean="0"/>
              <a:t> = 174 </a:t>
            </a:r>
            <a:r>
              <a:rPr lang="en-US" sz="2400" dirty="0" err="1" smtClean="0"/>
              <a:t>GeV</a:t>
            </a:r>
            <a:r>
              <a:rPr lang="en-US" sz="2400" dirty="0" smtClean="0"/>
              <a:t> &gt; </a:t>
            </a:r>
            <a:r>
              <a:rPr lang="en-US" sz="2400" dirty="0" err="1" smtClean="0"/>
              <a:t>Tc</a:t>
            </a:r>
            <a:r>
              <a:rPr lang="en-US" sz="2400" dirty="0" smtClean="0"/>
              <a:t> &gt;&gt;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bulk</a:t>
            </a:r>
            <a:r>
              <a:rPr lang="en-US" sz="2400" dirty="0" smtClean="0"/>
              <a:t> = 50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1207" y="4172732"/>
            <a:ext cx="1954568" cy="82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19094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COS </a:t>
            </a:r>
            <a:r>
              <a:rPr lang="en-US" dirty="0" err="1" smtClean="0">
                <a:ea typeface="ＭＳ Ｐゴシック" pitchFamily="-106" charset="-128"/>
                <a:cs typeface="ＭＳ Ｐゴシック" pitchFamily="-106" charset="-128"/>
              </a:rPr>
              <a:t>sphalerons</a:t>
            </a:r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 </a:t>
            </a:r>
            <a:b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2400" dirty="0" smtClean="0">
                <a:ea typeface="ＭＳ Ｐゴシック" pitchFamily="-106" charset="-128"/>
                <a:cs typeface="ＭＳ Ｐゴシック" pitchFamily="-106" charset="-128"/>
              </a:rPr>
              <a:t>(</a:t>
            </a:r>
            <a:r>
              <a:rPr lang="en-US" sz="2400" dirty="0" err="1" smtClean="0">
                <a:ea typeface="ＭＳ Ｐゴシック" pitchFamily="-106" charset="-128"/>
                <a:cs typeface="ＭＳ Ｐゴシック" pitchFamily="-106" charset="-128"/>
              </a:rPr>
              <a:t>Carter,Ostrovsky,Shuryak</a:t>
            </a:r>
            <a:r>
              <a:rPr lang="en-US" sz="2400" dirty="0" smtClean="0">
                <a:ea typeface="ＭＳ Ｐゴシック" pitchFamily="-106" charset="-128"/>
                <a:cs typeface="ＭＳ Ｐゴシック" pitchFamily="-106" charset="-128"/>
              </a:rPr>
              <a:t>, </a:t>
            </a:r>
            <a:r>
              <a:rPr lang="en-US" sz="2400" dirty="0" err="1" smtClean="0">
                <a:ea typeface="ＭＳ Ｐゴシック" pitchFamily="-106" charset="-128"/>
                <a:cs typeface="ＭＳ Ｐゴシック" pitchFamily="-106" charset="-128"/>
              </a:rPr>
              <a:t>Phys.</a:t>
            </a:r>
            <a:r>
              <a:rPr lang="en-US" sz="2400" dirty="0" err="1" smtClean="0"/>
              <a:t>Rev</a:t>
            </a:r>
            <a:r>
              <a:rPr lang="en-US" sz="2400" dirty="0" smtClean="0"/>
              <a:t>. D 66, 036004 (2002)</a:t>
            </a:r>
            <a:endParaRPr lang="en-US" sz="24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>
          <a:xfrm>
            <a:off x="152400" y="1467887"/>
            <a:ext cx="8456269" cy="50880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36000" contrast="48000"/>
          </a:blip>
          <a:srcRect/>
          <a:stretch>
            <a:fillRect/>
          </a:stretch>
        </p:blipFill>
        <p:spPr>
          <a:xfrm>
            <a:off x="457200" y="3424238"/>
            <a:ext cx="4038600" cy="1074737"/>
          </a:xfrm>
          <a:noFill/>
        </p:spPr>
      </p:pic>
      <p:pic>
        <p:nvPicPr>
          <p:cNvPr id="4403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lum bright="-24000" contrast="44000"/>
          </a:blip>
          <a:srcRect b="6029"/>
          <a:stretch>
            <a:fillRect/>
          </a:stretch>
        </p:blipFill>
        <p:spPr>
          <a:xfrm>
            <a:off x="457200" y="2260920"/>
            <a:ext cx="5978526" cy="2340630"/>
          </a:xfrm>
        </p:spPr>
      </p:pic>
      <p:pic>
        <p:nvPicPr>
          <p:cNvPr id="44038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-36000" contrast="52000"/>
          </a:blip>
          <a:srcRect/>
          <a:stretch>
            <a:fillRect/>
          </a:stretch>
        </p:blipFill>
        <p:spPr>
          <a:xfrm>
            <a:off x="2993706" y="4876800"/>
            <a:ext cx="5845494" cy="1981200"/>
          </a:xfrm>
          <a:noFill/>
        </p:spPr>
      </p:pic>
      <p:pic>
        <p:nvPicPr>
          <p:cNvPr id="7" name="Picture 6" descr="ebt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531720" y="239134"/>
            <a:ext cx="1984590" cy="188841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92100"/>
            <a:ext cx="3666363" cy="1384300"/>
          </a:xfrm>
        </p:spPr>
        <p:txBody>
          <a:bodyPr/>
          <a:lstStyle/>
          <a:p>
            <a:r>
              <a:rPr lang="en-US" sz="2400" dirty="0" smtClean="0"/>
              <a:t>COS </a:t>
            </a:r>
            <a:r>
              <a:rPr lang="en-US" sz="2400" dirty="0" err="1" smtClean="0"/>
              <a:t>sphaleron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explosion</a:t>
            </a:r>
            <a:endParaRPr 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lum bright="-36000" contrast="58000"/>
          </a:blip>
          <a:srcRect r="52643"/>
          <a:stretch>
            <a:fillRect/>
          </a:stretch>
        </p:blipFill>
        <p:spPr bwMode="auto">
          <a:xfrm>
            <a:off x="2989411" y="152400"/>
            <a:ext cx="3047485" cy="19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lum bright="-36000" contrast="58000"/>
          </a:blip>
          <a:srcRect l="46150"/>
          <a:stretch>
            <a:fillRect/>
          </a:stretch>
        </p:blipFill>
        <p:spPr bwMode="auto">
          <a:xfrm>
            <a:off x="354626" y="4601550"/>
            <a:ext cx="2531868" cy="214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430660" y="1905000"/>
            <a:ext cx="1256140" cy="1981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COS </a:t>
            </a:r>
            <a:r>
              <a:rPr lang="en-US" dirty="0" err="1" smtClean="0">
                <a:ea typeface="ＭＳ Ｐゴシック" pitchFamily="-106" charset="-128"/>
                <a:cs typeface="ＭＳ Ｐゴシック" pitchFamily="-106" charset="-128"/>
              </a:rPr>
              <a:t>sphalerons</a:t>
            </a:r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 in QCD</a:t>
            </a: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36000" contrast="60000"/>
          </a:blip>
          <a:srcRect/>
          <a:stretch>
            <a:fillRect/>
          </a:stretch>
        </p:blipFill>
        <p:spPr>
          <a:xfrm>
            <a:off x="381000" y="1447800"/>
            <a:ext cx="8763000" cy="4114800"/>
          </a:xfrm>
        </p:spPr>
      </p:pic>
      <p:pic>
        <p:nvPicPr>
          <p:cNvPr id="409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5553075"/>
            <a:ext cx="8763000" cy="1228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686800" cy="1384300"/>
          </a:xfrm>
        </p:spPr>
        <p:txBody>
          <a:bodyPr/>
          <a:lstStyle/>
          <a:p>
            <a:r>
              <a:rPr lang="en-US" sz="3200" dirty="0" smtClean="0"/>
              <a:t>Can numerically observed topological fluctuations  be described by COS </a:t>
            </a:r>
            <a:r>
              <a:rPr lang="en-US" sz="3200" dirty="0" err="1" smtClean="0"/>
              <a:t>sphalerons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6751" y="1905000"/>
            <a:ext cx="1756637" cy="4114800"/>
          </a:xfrm>
        </p:spPr>
        <p:txBody>
          <a:bodyPr/>
          <a:lstStyle/>
          <a:p>
            <a:r>
              <a:rPr lang="en-US" dirty="0" smtClean="0"/>
              <a:t>The shape and the size =&gt; the barrier height </a:t>
            </a:r>
            <a:endParaRPr lang="en-US" dirty="0"/>
          </a:p>
        </p:txBody>
      </p:sp>
      <p:pic>
        <p:nvPicPr>
          <p:cNvPr id="4" name="Picture 3" descr="Untitled Imag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54569" y="1982307"/>
            <a:ext cx="4581592" cy="382657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5022497" y="4090268"/>
            <a:ext cx="684512" cy="1649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3166896" y="4844700"/>
            <a:ext cx="1678132" cy="1649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1954569" y="5409708"/>
            <a:ext cx="2935976" cy="1649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723501" y="5203273"/>
            <a:ext cx="544314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Can numerically observed topological fluctuations  be described by COS </a:t>
            </a:r>
            <a:r>
              <a:rPr lang="en-US" sz="2800" dirty="0" err="1" smtClean="0"/>
              <a:t>sphalerons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6436" y="1905000"/>
            <a:ext cx="4502929" cy="915305"/>
          </a:xfrm>
        </p:spPr>
        <p:txBody>
          <a:bodyPr/>
          <a:lstStyle/>
          <a:p>
            <a:r>
              <a:rPr lang="en-US" sz="2400" dirty="0" smtClean="0"/>
              <a:t>Now let us evaluate the optimal size from the rate</a:t>
            </a:r>
            <a:endParaRPr lang="en-US" sz="2400" dirty="0"/>
          </a:p>
        </p:txBody>
      </p:sp>
      <p:pic>
        <p:nvPicPr>
          <p:cNvPr id="4" name="Picture 3" descr="Untitled Image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7112" y="1706622"/>
            <a:ext cx="3225800" cy="4140200"/>
          </a:xfrm>
          <a:prstGeom prst="rect">
            <a:avLst/>
          </a:prstGeom>
        </p:spPr>
      </p:pic>
      <p:pic>
        <p:nvPicPr>
          <p:cNvPr id="6" name="Picture 5" descr="Untitled Ima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12987" y="3037797"/>
            <a:ext cx="3901490" cy="780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6608" y="5079847"/>
            <a:ext cx="3541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is about 4/m,  numerically</a:t>
            </a:r>
          </a:p>
          <a:p>
            <a:r>
              <a:rPr lang="en-US" dirty="0" smtClean="0"/>
              <a:t>observed.</a:t>
            </a:r>
          </a:p>
          <a:p>
            <a:r>
              <a:rPr lang="en-US" dirty="0" smtClean="0"/>
              <a:t>The rate also crudely works!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94225" y="3694113"/>
            <a:ext cx="3479800" cy="104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Adding (top) quarks to the hybrid cosmology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the tops and their collection into the “spots”</a:t>
            </a:r>
            <a:endParaRPr lang="en-US" dirty="0"/>
          </a:p>
        </p:txBody>
      </p:sp>
      <p:pic>
        <p:nvPicPr>
          <p:cNvPr id="4" name="Content Placeholder 3" descr="Untitled Image 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>
                <a:lum bright="-31000" contrast="47000"/>
              </a:blip>
              <a:srcRect t="-16667" b="-16667"/>
              <a:stretch>
                <a:fillRect/>
              </a:stretch>
            </p:blipFill>
          </mc:Choice>
          <mc:Fallback>
            <p:blipFill>
              <a:blip r:embed="rId3">
                <a:lum bright="-31000" contrast="47000"/>
              </a:blip>
              <a:srcRect t="-16667" b="-16667"/>
              <a:stretch>
                <a:fillRect/>
              </a:stretch>
            </p:blipFill>
          </mc:Fallback>
        </mc:AlternateContent>
        <p:spPr>
          <a:xfrm>
            <a:off x="151018" y="1451291"/>
            <a:ext cx="3523564" cy="2630730"/>
          </a:xfrm>
        </p:spPr>
      </p:pic>
      <p:pic>
        <p:nvPicPr>
          <p:cNvPr id="5" name="Picture 4" descr="Untitled Imag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25730" y="1905000"/>
            <a:ext cx="4546137" cy="2064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49" y="4082020"/>
            <a:ext cx="3570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in equilibrium broken phase bulk density is small,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bulk</a:t>
            </a:r>
            <a:r>
              <a:rPr lang="en-US" dirty="0" smtClean="0"/>
              <a:t> =n</a:t>
            </a:r>
            <a:r>
              <a:rPr lang="en-US" baseline="-25000" dirty="0" smtClean="0"/>
              <a:t>in</a:t>
            </a:r>
            <a:r>
              <a:rPr lang="en-US" dirty="0" smtClean="0"/>
              <a:t>/300, compared to their thermal density </a:t>
            </a:r>
            <a:r>
              <a:rPr lang="en-US" b="1" dirty="0" smtClean="0">
                <a:solidFill>
                  <a:srgbClr val="FF0000"/>
                </a:solidFill>
              </a:rPr>
              <a:t>inside</a:t>
            </a:r>
            <a:r>
              <a:rPr lang="en-US" dirty="0" smtClean="0"/>
              <a:t> the hot spots.</a:t>
            </a:r>
          </a:p>
          <a:p>
            <a:pPr>
              <a:buFont typeface="Symbol" pitchFamily="-106" charset="2"/>
              <a:buChar char=""/>
            </a:pPr>
            <a:r>
              <a:rPr lang="en-US" dirty="0" smtClean="0"/>
              <a:t>99% should either be annihilated or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collected into the spots!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Untitled Image 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85065" y="4287837"/>
            <a:ext cx="4895934" cy="1996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Can Higgs-mediated attraction lead to </a:t>
            </a:r>
            <a:r>
              <a:rPr lang="en-US" dirty="0" err="1" smtClean="0"/>
              <a:t>multiquanta</a:t>
            </a:r>
            <a:r>
              <a:rPr lang="en-US" dirty="0" smtClean="0"/>
              <a:t> bound states? –  recent  history</a:t>
            </a:r>
          </a:p>
          <a:p>
            <a:r>
              <a:rPr lang="en-US" dirty="0" smtClean="0"/>
              <a:t>W-Z bags: 3 polarizations, E-L mix, L repelled, M simple</a:t>
            </a:r>
          </a:p>
          <a:p>
            <a:r>
              <a:rPr lang="en-US" dirty="0" smtClean="0"/>
              <a:t>Adding the top/</a:t>
            </a:r>
            <a:r>
              <a:rPr lang="en-US" dirty="0" err="1" smtClean="0"/>
              <a:t>antitops</a:t>
            </a:r>
            <a:r>
              <a:rPr lang="en-US" dirty="0" smtClean="0"/>
              <a:t>: “no-Higgs” </a:t>
            </a:r>
            <a:r>
              <a:rPr lang="en-US" dirty="0" err="1" smtClean="0"/>
              <a:t>vs</a:t>
            </a:r>
            <a:r>
              <a:rPr lang="en-US" dirty="0" smtClean="0"/>
              <a:t> “inverted” bags</a:t>
            </a:r>
          </a:p>
          <a:p>
            <a:r>
              <a:rPr lang="en-US" dirty="0" err="1" smtClean="0"/>
              <a:t>Baryogenesis</a:t>
            </a:r>
            <a:r>
              <a:rPr lang="en-US" dirty="0" smtClean="0"/>
              <a:t> and hybrid cosmological scenario </a:t>
            </a:r>
          </a:p>
          <a:p>
            <a:r>
              <a:rPr lang="en-US" dirty="0" smtClean="0"/>
              <a:t>Hot spots = W bags, COS (finite size) </a:t>
            </a:r>
            <a:r>
              <a:rPr lang="en-US" dirty="0" err="1" smtClean="0"/>
              <a:t>sphalerons</a:t>
            </a:r>
            <a:endParaRPr lang="en-US" dirty="0" smtClean="0"/>
          </a:p>
          <a:p>
            <a:r>
              <a:rPr lang="en-US" dirty="0" smtClean="0"/>
              <a:t>Adding the tops: their recycling by </a:t>
            </a:r>
            <a:r>
              <a:rPr lang="en-US" dirty="0" err="1" smtClean="0"/>
              <a:t>sphalerons</a:t>
            </a:r>
            <a:r>
              <a:rPr lang="en-US" dirty="0" smtClean="0"/>
              <a:t>  </a:t>
            </a:r>
          </a:p>
          <a:p>
            <a:r>
              <a:rPr lang="en-US" dirty="0" smtClean="0"/>
              <a:t>Estimates for </a:t>
            </a:r>
            <a:r>
              <a:rPr lang="en-US" b="1" dirty="0" smtClean="0">
                <a:solidFill>
                  <a:srgbClr val="FF0000"/>
                </a:solidFill>
              </a:rPr>
              <a:t>the standard model (CKM) CP violation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42"/>
            <a:ext cx="8229600" cy="13843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sphalerons</a:t>
            </a:r>
            <a:r>
              <a:rPr lang="en-US" dirty="0" smtClean="0"/>
              <a:t> badly need the tops!   (top recycling)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2610731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Untitled Image 1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6216" y="1630362"/>
            <a:ext cx="4792777" cy="4043234"/>
          </a:xfrm>
          <a:prstGeom prst="rect">
            <a:avLst/>
          </a:prstGeom>
        </p:spPr>
      </p:pic>
      <p:pic>
        <p:nvPicPr>
          <p:cNvPr id="5" name="Picture 4" descr="Untitled Image 1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07228" y="971430"/>
            <a:ext cx="2820533" cy="1257339"/>
          </a:xfrm>
          <a:prstGeom prst="rect">
            <a:avLst/>
          </a:prstGeom>
        </p:spPr>
      </p:pic>
      <p:pic>
        <p:nvPicPr>
          <p:cNvPr id="6" name="Picture 5" descr="Untitled Image 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38993" y="2462013"/>
            <a:ext cx="4017103" cy="20487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Picture 6" descr="Untitled Image 1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038993" y="4605115"/>
            <a:ext cx="3988769" cy="2133528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1212327" y="4271690"/>
            <a:ext cx="24742" cy="247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1212327" y="4296429"/>
            <a:ext cx="3826666" cy="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7201" y="6019800"/>
            <a:ext cx="488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CP violation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010848"/>
          </a:xfrm>
        </p:spPr>
        <p:txBody>
          <a:bodyPr/>
          <a:lstStyle/>
          <a:p>
            <a:r>
              <a:rPr lang="en-US" dirty="0" smtClean="0"/>
              <a:t>CP violation in the 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69437" cy="242217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effectLst/>
              </a:rPr>
              <a:t>Jarlskog</a:t>
            </a:r>
            <a:r>
              <a:rPr lang="en-US" dirty="0" smtClean="0">
                <a:effectLst/>
              </a:rPr>
              <a:t> factor J appears </a:t>
            </a:r>
            <a:r>
              <a:rPr lang="en-US" sz="2000" dirty="0" smtClean="0">
                <a:effectLst/>
              </a:rPr>
              <a:t>(for 4 Ws) which gives the area of unitary triangles of CKM</a:t>
            </a:r>
          </a:p>
          <a:p>
            <a:r>
              <a:rPr lang="en-US" sz="2800" dirty="0" smtClean="0">
                <a:effectLst/>
              </a:rPr>
              <a:t>If any two masses of upper or lower quarks </a:t>
            </a:r>
            <a:r>
              <a:rPr lang="en-US" sz="2800" dirty="0" err="1" smtClean="0">
                <a:effectLst/>
              </a:rPr>
              <a:t>coinside</a:t>
            </a:r>
            <a:r>
              <a:rPr lang="en-US" sz="2800" dirty="0" smtClean="0">
                <a:effectLst/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  <a:effectLst/>
              </a:rPr>
              <a:t>no CP =&gt; </a:t>
            </a:r>
            <a:r>
              <a:rPr lang="en-US" sz="2800" dirty="0" smtClean="0">
                <a:effectLst/>
              </a:rPr>
              <a:t>? </a:t>
            </a:r>
          </a:p>
        </p:txBody>
      </p:sp>
      <p:pic>
        <p:nvPicPr>
          <p:cNvPr id="4" name="Picture 3" descr="Untitled Image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69942" y="3007134"/>
            <a:ext cx="4353264" cy="942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5" name="Picture 4" descr="Untitled Imag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11881" y="1707028"/>
            <a:ext cx="3146848" cy="783418"/>
          </a:xfrm>
          <a:prstGeom prst="rect">
            <a:avLst/>
          </a:prstGeom>
        </p:spPr>
      </p:pic>
      <p:pic>
        <p:nvPicPr>
          <p:cNvPr id="6" name="Picture 5" descr="Untitled Image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r="45591"/>
              <a:stretch>
                <a:fillRect/>
              </a:stretch>
            </p:blipFill>
          </mc:Choice>
          <mc:Fallback>
            <p:blipFill>
              <a:blip r:embed="rId7"/>
              <a:srcRect r="45591"/>
              <a:stretch>
                <a:fillRect/>
              </a:stretch>
            </p:blipFill>
          </mc:Fallback>
        </mc:AlternateContent>
        <p:spPr>
          <a:xfrm>
            <a:off x="4626637" y="2218310"/>
            <a:ext cx="1956395" cy="634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2040" y="4576809"/>
            <a:ext cx="214806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If so, forget the SM</a:t>
            </a:r>
          </a:p>
          <a:p>
            <a:r>
              <a:rPr lang="en-US" dirty="0" err="1" smtClean="0"/>
              <a:t>Baryogenesis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8" name="Picture 7" descr="Untitled Image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946203" y="4022376"/>
            <a:ext cx="2489200" cy="31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662" y="4022377"/>
            <a:ext cx="5690542" cy="24929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Not true in general, only if </a:t>
            </a:r>
            <a:r>
              <a:rPr lang="en-US" sz="2400" b="1" dirty="0" smtClean="0">
                <a:solidFill>
                  <a:srgbClr val="FF0000"/>
                </a:solidFill>
              </a:rPr>
              <a:t>the scale is above all masses</a:t>
            </a:r>
            <a:r>
              <a:rPr lang="en-US" sz="2400" dirty="0" smtClean="0"/>
              <a:t>, in denominators </a:t>
            </a:r>
          </a:p>
          <a:p>
            <a:r>
              <a:rPr lang="en-US" sz="2400" dirty="0" smtClean="0"/>
              <a:t>Not so for K and B decays!</a:t>
            </a:r>
          </a:p>
          <a:p>
            <a:r>
              <a:rPr lang="en-US" sz="2400" dirty="0" smtClean="0"/>
              <a:t>Loops at </a:t>
            </a:r>
            <a:r>
              <a:rPr lang="en-US" sz="2400" dirty="0" smtClean="0">
                <a:solidFill>
                  <a:srgbClr val="3366FF"/>
                </a:solidFill>
              </a:rPr>
              <a:t>intermediate scales have other way to vanish    </a:t>
            </a:r>
            <a:r>
              <a:rPr lang="en-US" sz="2400" dirty="0" smtClean="0"/>
              <a:t>=&gt; e.g. </a:t>
            </a:r>
            <a:r>
              <a:rPr lang="en-US" sz="2400" dirty="0" err="1" smtClean="0"/>
              <a:t>log(m_i/m_j</a:t>
            </a:r>
            <a:r>
              <a:rPr lang="en-US" sz="2400" dirty="0" smtClean="0"/>
              <a:t>)=0</a:t>
            </a:r>
          </a:p>
          <a:p>
            <a:r>
              <a:rPr lang="en-US" dirty="0" smtClean="0"/>
              <a:t> for equal masses as well, no need to have a difference as a factor…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81084" y="1417638"/>
            <a:ext cx="1554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No summation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2505" y="2490446"/>
            <a:ext cx="112082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CKM part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titled Image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3377" r="-15926"/>
              <a:stretch>
                <a:fillRect/>
              </a:stretch>
            </p:blipFill>
          </mc:Choice>
          <mc:Fallback>
            <p:blipFill>
              <a:blip r:embed="rId3"/>
              <a:srcRect l="3377" r="-15926"/>
              <a:stretch>
                <a:fillRect/>
              </a:stretch>
            </p:blipFill>
          </mc:Fallback>
        </mc:AlternateContent>
        <p:spPr>
          <a:xfrm>
            <a:off x="388678" y="1905000"/>
            <a:ext cx="557225" cy="4114800"/>
          </a:xfrm>
        </p:spPr>
      </p:pic>
      <p:pic>
        <p:nvPicPr>
          <p:cNvPr id="4" name="Picture 3" descr="Untitled Ima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15605" y="338116"/>
            <a:ext cx="8071195" cy="1484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905" y="1905000"/>
            <a:ext cx="2663570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Consider a process, 4-th order in weak  interaction, describing interferences  between various paths by which </a:t>
            </a:r>
            <a:r>
              <a:rPr lang="en-US" dirty="0" err="1" smtClean="0"/>
              <a:t>t</a:t>
            </a:r>
            <a:r>
              <a:rPr lang="en-US" dirty="0" smtClean="0"/>
              <a:t> quark (or anti-top) leaves the W bag.</a:t>
            </a:r>
          </a:p>
          <a:p>
            <a:endParaRPr lang="en-US" dirty="0" smtClean="0"/>
          </a:p>
          <a:p>
            <a:r>
              <a:rPr lang="en-US" dirty="0" smtClean="0"/>
              <a:t> CP violation =&gt; </a:t>
            </a:r>
          </a:p>
          <a:p>
            <a:r>
              <a:rPr lang="en-US" dirty="0" smtClean="0"/>
              <a:t>top-</a:t>
            </a:r>
            <a:r>
              <a:rPr lang="en-US" dirty="0" err="1" smtClean="0"/>
              <a:t>antitop</a:t>
            </a:r>
            <a:r>
              <a:rPr lang="en-US" dirty="0" smtClean="0"/>
              <a:t> population difference in the bag</a:t>
            </a:r>
          </a:p>
          <a:p>
            <a:endParaRPr lang="en-US" dirty="0"/>
          </a:p>
        </p:txBody>
      </p:sp>
      <p:pic>
        <p:nvPicPr>
          <p:cNvPr id="7" name="Picture 6" descr="Untitled Imag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809992" y="2045387"/>
            <a:ext cx="4866105" cy="3547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7828" y="1720334"/>
            <a:ext cx="149273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unitarity</a:t>
            </a:r>
            <a:r>
              <a:rPr lang="en-US" dirty="0" smtClean="0"/>
              <a:t> cut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flavor trace part of the  CP Violation</a:t>
            </a:r>
            <a:endParaRPr lang="en-US" sz="1600" dirty="0"/>
          </a:p>
        </p:txBody>
      </p:sp>
      <p:pic>
        <p:nvPicPr>
          <p:cNvPr id="7" name="Picture 6" descr="Untitled Image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31692" y="1470595"/>
            <a:ext cx="4697094" cy="1400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7664" y="1347629"/>
            <a:ext cx="315486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Flavor-independent part of S cancels out,</a:t>
            </a:r>
          </a:p>
          <a:p>
            <a:r>
              <a:rPr lang="en-US" dirty="0" smtClean="0"/>
              <a:t> small flavor-dependent phases remain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7664" y="4999789"/>
            <a:ext cx="8622547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Everything cancels till the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order in phases, </a:t>
            </a:r>
          </a:p>
          <a:p>
            <a:r>
              <a:rPr lang="en-US" sz="2800" dirty="0" smtClean="0"/>
              <a:t> the remaining expression has </a:t>
            </a:r>
            <a:r>
              <a:rPr lang="en-US" sz="2800" b="1" dirty="0" smtClean="0">
                <a:solidFill>
                  <a:srgbClr val="FFFF00"/>
                </a:solidFill>
              </a:rPr>
              <a:t>definite </a:t>
            </a:r>
            <a:r>
              <a:rPr lang="en-US" sz="2800" b="1" dirty="0" smtClean="0">
                <a:solidFill>
                  <a:srgbClr val="FFFF00"/>
                </a:solidFill>
              </a:rPr>
              <a:t>sign which is correct! More </a:t>
            </a:r>
            <a:r>
              <a:rPr lang="en-US" sz="2800" b="1" dirty="0" err="1" smtClean="0">
                <a:solidFill>
                  <a:srgbClr val="FFFF00"/>
                </a:solidFill>
              </a:rPr>
              <a:t>t</a:t>
            </a:r>
            <a:r>
              <a:rPr lang="en-US" sz="2800" b="1" dirty="0" smtClean="0">
                <a:solidFill>
                  <a:srgbClr val="FFFF00"/>
                </a:solidFill>
              </a:rPr>
              <a:t> leave, more bar-</a:t>
            </a:r>
            <a:r>
              <a:rPr lang="en-US" sz="2800" b="1" dirty="0" err="1" smtClean="0">
                <a:solidFill>
                  <a:srgbClr val="FFFF00"/>
                </a:solidFill>
              </a:rPr>
              <a:t>t</a:t>
            </a:r>
            <a:r>
              <a:rPr lang="en-US" sz="2800" b="1" dirty="0" smtClean="0">
                <a:solidFill>
                  <a:srgbClr val="FFFF00"/>
                </a:solidFill>
              </a:rPr>
              <a:t> in the bag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1040" y="2994611"/>
            <a:ext cx="4558644" cy="773864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 flipH="1">
            <a:off x="8686799" y="1905000"/>
            <a:ext cx="45719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Untitled Imag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333522" y="3876832"/>
            <a:ext cx="6200937" cy="925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464" y="292100"/>
            <a:ext cx="695336" cy="1384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132" y="292100"/>
            <a:ext cx="8115171" cy="28007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 use </a:t>
            </a:r>
            <a:r>
              <a:rPr lang="en-US" sz="2400" b="1" dirty="0" smtClean="0">
                <a:solidFill>
                  <a:srgbClr val="FF0000"/>
                </a:solidFill>
              </a:rPr>
              <a:t>E as small as possible </a:t>
            </a:r>
            <a:r>
              <a:rPr lang="en-US" sz="2400" dirty="0" smtClean="0"/>
              <a:t>&lt;= plasma mass 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w</a:t>
            </a:r>
            <a:r>
              <a:rPr lang="en-US" sz="2400" dirty="0" err="1" smtClean="0"/>
              <a:t>T</a:t>
            </a:r>
            <a:r>
              <a:rPr lang="en-US" sz="2400" dirty="0" smtClean="0"/>
              <a:t> or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scale of few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r>
              <a:rPr lang="en-US" sz="2400" dirty="0" smtClean="0"/>
              <a:t>All </a:t>
            </a:r>
            <a:r>
              <a:rPr lang="en-US" sz="2400" b="1" dirty="0" err="1" smtClean="0">
                <a:solidFill>
                  <a:srgbClr val="FF0000"/>
                </a:solidFill>
              </a:rPr>
              <a:t>r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ij</a:t>
            </a:r>
            <a:r>
              <a:rPr lang="en-US" sz="2400" b="1" dirty="0" smtClean="0">
                <a:solidFill>
                  <a:srgbClr val="FF0000"/>
                </a:solidFill>
              </a:rPr>
              <a:t> are as large as possible </a:t>
            </a:r>
            <a:r>
              <a:rPr lang="en-US" sz="2400" dirty="0" smtClean="0"/>
              <a:t>&lt;= limited by phases not larger than 1,</a:t>
            </a:r>
          </a:p>
          <a:p>
            <a:r>
              <a:rPr lang="en-US" sz="2400" baseline="-25000" dirty="0" smtClean="0"/>
              <a:t>One point in the bag, one as far possible consistent with exponential fall  of with W mass</a:t>
            </a:r>
          </a:p>
          <a:p>
            <a:endParaRPr lang="en-US" baseline="-25000" dirty="0" smtClean="0"/>
          </a:p>
          <a:p>
            <a:r>
              <a:rPr lang="en-US" dirty="0" smtClean="0"/>
              <a:t> If so, the CP difference in </a:t>
            </a:r>
            <a:r>
              <a:rPr lang="en-US" dirty="0" err="1" smtClean="0"/>
              <a:t>t</a:t>
            </a:r>
            <a:r>
              <a:rPr lang="en-US" dirty="0" smtClean="0"/>
              <a:t> and anti-</a:t>
            </a:r>
            <a:r>
              <a:rPr lang="en-US" dirty="0" err="1" smtClean="0"/>
              <a:t>t</a:t>
            </a:r>
            <a:r>
              <a:rPr lang="en-US" dirty="0" smtClean="0"/>
              <a:t> is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 flipH="1">
            <a:off x="8686799" y="4794980"/>
            <a:ext cx="33735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453302" y="1905000"/>
            <a:ext cx="233497" cy="411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Untitled Image 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3199" y="3360333"/>
            <a:ext cx="6975934" cy="1060856"/>
          </a:xfrm>
          <a:prstGeom prst="rect">
            <a:avLst/>
          </a:prstGeom>
        </p:spPr>
      </p:pic>
      <p:pic>
        <p:nvPicPr>
          <p:cNvPr id="10" name="Picture 9" descr="Untitled Image 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33028" y="4319032"/>
            <a:ext cx="7058436" cy="25165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4569" y="6019800"/>
            <a:ext cx="259558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No numbers tuned, just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As in numerical works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5603"/>
            <a:ext cx="8229600" cy="4494197"/>
          </a:xfrm>
        </p:spPr>
        <p:txBody>
          <a:bodyPr/>
          <a:lstStyle/>
          <a:p>
            <a:r>
              <a:rPr lang="en-US" sz="2400" b="1" dirty="0" smtClean="0">
                <a:effectLst/>
              </a:rPr>
              <a:t>Numerical studies of hybrid cosmology can be explained by COS </a:t>
            </a:r>
            <a:r>
              <a:rPr lang="en-US" sz="2400" b="1" dirty="0" err="1" smtClean="0">
                <a:effectLst/>
              </a:rPr>
              <a:t>sphalerons</a:t>
            </a:r>
            <a:r>
              <a:rPr lang="en-US" sz="2400" b="1" dirty="0" smtClean="0">
                <a:effectLst/>
              </a:rPr>
              <a:t> inside the “hot spots”: </a:t>
            </a:r>
            <a:r>
              <a:rPr lang="en-US" sz="2400" b="1" dirty="0" smtClean="0">
                <a:solidFill>
                  <a:srgbClr val="008000"/>
                </a:solidFill>
                <a:effectLst/>
              </a:rPr>
              <a:t>size, rates…</a:t>
            </a:r>
          </a:p>
          <a:p>
            <a:r>
              <a:rPr lang="en-US" sz="2400" b="1" dirty="0" smtClean="0">
                <a:effectLst/>
              </a:rPr>
              <a:t>Tops have stronger coupling than Ws and produced more copiously: they will be </a:t>
            </a:r>
            <a:r>
              <a:rPr lang="en-US" sz="2400" b="1" dirty="0" smtClean="0">
                <a:solidFill>
                  <a:srgbClr val="FF0000"/>
                </a:solidFill>
                <a:effectLst/>
              </a:rPr>
              <a:t>collected into spots and help to stabilize them</a:t>
            </a:r>
          </a:p>
          <a:p>
            <a:r>
              <a:rPr lang="en-US" sz="2400" b="1" dirty="0" smtClean="0">
                <a:effectLst/>
              </a:rPr>
              <a:t>Lifetime and top recycling increase the </a:t>
            </a:r>
            <a:r>
              <a:rPr lang="en-US" sz="2400" b="1" dirty="0" err="1" smtClean="0">
                <a:effectLst/>
              </a:rPr>
              <a:t>sphaleron</a:t>
            </a:r>
            <a:r>
              <a:rPr lang="en-US" sz="2400" b="1" dirty="0" smtClean="0">
                <a:effectLst/>
              </a:rPr>
              <a:t> rate by about O(10), from 10</a:t>
            </a:r>
            <a:r>
              <a:rPr lang="en-US" sz="2400" b="1" baseline="30000" dirty="0" smtClean="0">
                <a:effectLst/>
              </a:rPr>
              <a:t>-3 </a:t>
            </a:r>
            <a:r>
              <a:rPr lang="en-US" sz="2400" b="1" dirty="0" smtClean="0">
                <a:effectLst/>
              </a:rPr>
              <a:t>to </a:t>
            </a:r>
            <a:r>
              <a:rPr lang="en-US" sz="2400" b="1" dirty="0" smtClean="0">
                <a:solidFill>
                  <a:srgbClr val="FF0000"/>
                </a:solidFill>
                <a:effectLst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effectLst/>
              </a:rPr>
              <a:t>-2</a:t>
            </a:r>
          </a:p>
          <a:p>
            <a:r>
              <a:rPr lang="en-US" sz="2400" b="1" dirty="0" smtClean="0">
                <a:effectLst/>
              </a:rPr>
              <a:t>  CP violation: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seem to be doable in the SM, after all!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 The sign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and magnitude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effectLst/>
              </a:rPr>
              <a:t>can be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effectLst/>
              </a:rPr>
              <a:t> explained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(subject to Higgs discovery (!) and further scrutiny of many details…)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Deriving EOM</a:t>
            </a:r>
            <a:endParaRPr lang="en-US" dirty="0"/>
          </a:p>
        </p:txBody>
      </p:sp>
      <p:pic>
        <p:nvPicPr>
          <p:cNvPr id="4" name="Content Placeholder 3" descr="Untitled Image 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543" r="-1543"/>
              <a:stretch>
                <a:fillRect/>
              </a:stretch>
            </p:blipFill>
          </mc:Choice>
          <mc:Fallback>
            <p:blipFill>
              <a:blip r:embed="rId3"/>
              <a:srcRect l="-1543" r="-1543"/>
              <a:stretch>
                <a:fillRect/>
              </a:stretch>
            </p:blipFill>
          </mc:Fallback>
        </mc:AlternateContent>
        <p:spPr/>
      </p:pic>
      <p:sp>
        <p:nvSpPr>
          <p:cNvPr id="5" name="TextBox 4"/>
          <p:cNvSpPr txBox="1"/>
          <p:nvPr/>
        </p:nvSpPr>
        <p:spPr>
          <a:xfrm>
            <a:off x="4872480" y="6349400"/>
            <a:ext cx="294934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Singular near zero of Higgs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B-violation in SM/SC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Electroweak </a:t>
            </a:r>
            <a:r>
              <a:rPr lang="en-US" b="1" dirty="0" err="1" smtClean="0">
                <a:solidFill>
                  <a:srgbClr val="FF0000"/>
                </a:solidFill>
              </a:rPr>
              <a:t>instantons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Electroweak </a:t>
            </a:r>
            <a:r>
              <a:rPr lang="en-US" b="1" dirty="0" err="1" smtClean="0">
                <a:solidFill>
                  <a:srgbClr val="FF0000"/>
                </a:solidFill>
              </a:rPr>
              <a:t>sphalerons</a:t>
            </a:r>
            <a:r>
              <a:rPr lang="en-US" dirty="0" smtClean="0"/>
              <a:t> by </a:t>
            </a:r>
            <a:r>
              <a:rPr lang="en-US" dirty="0" err="1" smtClean="0"/>
              <a:t>Klinkhammer</a:t>
            </a:r>
            <a:r>
              <a:rPr lang="en-US" dirty="0" smtClean="0"/>
              <a:t>-Manton, the barrier’s height in the broken vacuum E</a:t>
            </a:r>
            <a:r>
              <a:rPr lang="en-US" baseline="-25000" dirty="0" smtClean="0"/>
              <a:t>KM</a:t>
            </a:r>
            <a:r>
              <a:rPr lang="en-US" dirty="0" smtClean="0"/>
              <a:t>=14 </a:t>
            </a:r>
            <a:r>
              <a:rPr lang="en-US" dirty="0" err="1" smtClean="0"/>
              <a:t>TeV</a:t>
            </a:r>
            <a:r>
              <a:rPr lang="en-US" dirty="0" smtClean="0"/>
              <a:t> &gt;&gt; </a:t>
            </a:r>
            <a:r>
              <a:rPr lang="en-US" dirty="0" err="1" smtClean="0"/>
              <a:t>Tc</a:t>
            </a:r>
            <a:r>
              <a:rPr lang="en-US" dirty="0" smtClean="0"/>
              <a:t> (about .1 </a:t>
            </a:r>
            <a:r>
              <a:rPr lang="en-US" dirty="0" err="1" smtClean="0"/>
              <a:t>TeV</a:t>
            </a:r>
            <a:r>
              <a:rPr lang="en-US" dirty="0" smtClean="0"/>
              <a:t>): too high to climb!  </a:t>
            </a:r>
          </a:p>
          <a:p>
            <a:r>
              <a:rPr lang="en-US" dirty="0" smtClean="0"/>
              <a:t>corrected to T&lt;</a:t>
            </a:r>
            <a:r>
              <a:rPr lang="en-US" dirty="0" err="1" smtClean="0"/>
              <a:t>Tc</a:t>
            </a:r>
            <a:r>
              <a:rPr lang="en-US" dirty="0" smtClean="0"/>
              <a:t> gives rates</a:t>
            </a:r>
          </a:p>
          <a:p>
            <a:r>
              <a:rPr lang="en-US" dirty="0" smtClean="0"/>
              <a:t>In the symmetric phase T&gt;</a:t>
            </a:r>
            <a:r>
              <a:rPr lang="en-US" dirty="0" err="1" smtClean="0"/>
              <a:t>Tc</a:t>
            </a:r>
            <a:r>
              <a:rPr lang="en-US" dirty="0" smtClean="0"/>
              <a:t> rate is too large and </a:t>
            </a:r>
            <a:r>
              <a:rPr lang="en-US" dirty="0" smtClean="0">
                <a:solidFill>
                  <a:srgbClr val="0000FF"/>
                </a:solidFill>
              </a:rPr>
              <a:t>can erase </a:t>
            </a:r>
            <a:r>
              <a:rPr lang="en-US" dirty="0" smtClean="0"/>
              <a:t>any prior asymmetry =&gt; </a:t>
            </a:r>
            <a:r>
              <a:rPr lang="en-US" dirty="0" smtClean="0">
                <a:solidFill>
                  <a:srgbClr val="FF0000"/>
                </a:solidFill>
              </a:rPr>
              <a:t>bubbles at </a:t>
            </a:r>
            <a:r>
              <a:rPr lang="en-US" dirty="0" err="1" smtClean="0">
                <a:solidFill>
                  <a:srgbClr val="FF0000"/>
                </a:solidFill>
              </a:rPr>
              <a:t>Tc</a:t>
            </a:r>
            <a:r>
              <a:rPr lang="en-US" dirty="0" smtClean="0">
                <a:solidFill>
                  <a:srgbClr val="FF0000"/>
                </a:solidFill>
              </a:rPr>
              <a:t> then?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 bubbles</a:t>
            </a:r>
            <a:r>
              <a:rPr lang="en-US" dirty="0" smtClean="0"/>
              <a:t>, as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higgs</a:t>
            </a:r>
            <a:r>
              <a:rPr lang="en-US" dirty="0" smtClean="0"/>
              <a:t>&gt;80 </a:t>
            </a:r>
            <a:r>
              <a:rPr lang="en-US" dirty="0" err="1" smtClean="0"/>
              <a:t>GeV</a:t>
            </a:r>
            <a:r>
              <a:rPr lang="en-US" dirty="0" smtClean="0"/>
              <a:t> electroweak transition is NOT the 1</a:t>
            </a:r>
            <a:r>
              <a:rPr lang="en-US" baseline="30000" dirty="0" smtClean="0"/>
              <a:t>st</a:t>
            </a:r>
            <a:r>
              <a:rPr lang="en-US" dirty="0" smtClean="0"/>
              <a:t> order (lattice) </a:t>
            </a:r>
          </a:p>
          <a:p>
            <a:r>
              <a:rPr lang="en-US" sz="2581" dirty="0" smtClean="0">
                <a:solidFill>
                  <a:srgbClr val="0000FF"/>
                </a:solidFill>
              </a:rPr>
              <a:t>(Experimentally Higgs mass is  likely to be in the window around 120 </a:t>
            </a:r>
            <a:r>
              <a:rPr lang="en-US" sz="2581" dirty="0" err="1" smtClean="0">
                <a:solidFill>
                  <a:srgbClr val="0000FF"/>
                </a:solidFill>
              </a:rPr>
              <a:t>GeV</a:t>
            </a:r>
            <a:r>
              <a:rPr lang="en-US" sz="2581" dirty="0" smtClean="0">
                <a:solidFill>
                  <a:srgbClr val="0000FF"/>
                </a:solidFill>
              </a:rPr>
              <a:t> or </a:t>
            </a:r>
            <a:r>
              <a:rPr lang="en-US" sz="2581" dirty="0" err="1" smtClean="0">
                <a:solidFill>
                  <a:srgbClr val="0000FF"/>
                </a:solidFill>
              </a:rPr>
              <a:t>M</a:t>
            </a:r>
            <a:r>
              <a:rPr lang="en-US" sz="2581" baseline="-25000" dirty="0" err="1" smtClean="0">
                <a:solidFill>
                  <a:srgbClr val="0000FF"/>
                </a:solidFill>
              </a:rPr>
              <a:t>higgs</a:t>
            </a:r>
            <a:r>
              <a:rPr lang="en-US" sz="2581" dirty="0" smtClean="0">
                <a:solidFill>
                  <a:srgbClr val="0000FF"/>
                </a:solidFill>
              </a:rPr>
              <a:t>&gt;160 </a:t>
            </a:r>
            <a:r>
              <a:rPr lang="en-US" sz="2581" dirty="0" err="1" smtClean="0">
                <a:solidFill>
                  <a:srgbClr val="0000FF"/>
                </a:solidFill>
              </a:rPr>
              <a:t>GeV</a:t>
            </a:r>
            <a:r>
              <a:rPr lang="en-US" sz="2581" dirty="0" smtClean="0">
                <a:solidFill>
                  <a:srgbClr val="0000FF"/>
                </a:solidFill>
              </a:rPr>
              <a:t> )</a:t>
            </a:r>
            <a:endParaRPr lang="en-US" sz="2581" dirty="0">
              <a:solidFill>
                <a:srgbClr val="0000FF"/>
              </a:solidFill>
            </a:endParaRPr>
          </a:p>
        </p:txBody>
      </p:sp>
      <p:pic>
        <p:nvPicPr>
          <p:cNvPr id="4" name="Picture 3" descr="Untitled Image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97299" y="2014387"/>
            <a:ext cx="5627622" cy="748181"/>
          </a:xfrm>
          <a:prstGeom prst="rect">
            <a:avLst/>
          </a:prstGeom>
        </p:spPr>
      </p:pic>
      <p:pic>
        <p:nvPicPr>
          <p:cNvPr id="5" name="Picture 4" descr="Untitled Imag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02095" y="3249059"/>
            <a:ext cx="2634715" cy="593733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468432" cy="1143000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Recent development  </a:t>
            </a:r>
            <a:r>
              <a:rPr lang="en-US" dirty="0" smtClean="0"/>
              <a:t>in CP</a:t>
            </a:r>
            <a:endParaRPr lang="en-US" dirty="0"/>
          </a:p>
        </p:txBody>
      </p:sp>
      <p:pic>
        <p:nvPicPr>
          <p:cNvPr id="5" name="Content Placeholder 4" descr="Untitled Image 8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36698" b="-136698"/>
              <a:stretch>
                <a:fillRect/>
              </a:stretch>
            </p:blipFill>
          </mc:Choice>
          <mc:Fallback>
            <p:blipFill>
              <a:blip r:embed="rId3"/>
              <a:srcRect t="-136698" b="-136698"/>
              <a:stretch>
                <a:fillRect/>
              </a:stretch>
            </p:blipFill>
          </mc:Fallback>
        </mc:AlternateContent>
        <p:spPr>
          <a:xfrm>
            <a:off x="457200" y="-247128"/>
            <a:ext cx="8229600" cy="4525963"/>
          </a:xfrm>
        </p:spPr>
      </p:pic>
      <p:pic>
        <p:nvPicPr>
          <p:cNvPr id="4" name="Picture 3" descr="Untitled Imag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92698" y="231675"/>
            <a:ext cx="4984590" cy="906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534" y="3108933"/>
            <a:ext cx="79949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authors claim that this dim-6 next-to-leading order effective action </a:t>
            </a:r>
          </a:p>
          <a:p>
            <a:r>
              <a:rPr lang="en-US" dirty="0" smtClean="0"/>
              <a:t>1) has </a:t>
            </a:r>
            <a:r>
              <a:rPr lang="en-US" b="1" dirty="0" smtClean="0">
                <a:solidFill>
                  <a:srgbClr val="008000"/>
                </a:solidFill>
              </a:rPr>
              <a:t>J from 4 Ws </a:t>
            </a:r>
            <a:r>
              <a:rPr lang="en-US" dirty="0" smtClean="0"/>
              <a:t>as expected, and </a:t>
            </a:r>
            <a:r>
              <a:rPr lang="en-US" dirty="0" err="1" smtClean="0"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/>
              <a:t>CP</a:t>
            </a:r>
            <a:r>
              <a:rPr lang="en-US" dirty="0" err="1" smtClean="0"/>
              <a:t>(all</a:t>
            </a:r>
            <a:r>
              <a:rPr lang="en-US" dirty="0" smtClean="0"/>
              <a:t> m’s) vanishes for equal masses</a:t>
            </a:r>
          </a:p>
          <a:p>
            <a:r>
              <a:rPr lang="en-US" dirty="0" smtClean="0"/>
              <a:t>2) But converges at the low scale of only the 2nd generations =&gt;</a:t>
            </a:r>
          </a:p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=m</a:t>
            </a:r>
            <a:r>
              <a:rPr lang="en-US" baseline="-25000" dirty="0" smtClean="0"/>
              <a:t>c</a:t>
            </a:r>
            <a:r>
              <a:rPr lang="en-US" baseline="30000" dirty="0" smtClean="0"/>
              <a:t>2 </a:t>
            </a:r>
            <a:r>
              <a:rPr lang="en-US" dirty="0" smtClean="0"/>
              <a:t>and it </a:t>
            </a:r>
            <a:r>
              <a:rPr lang="en-US" dirty="0" smtClean="0">
                <a:solidFill>
                  <a:srgbClr val="0000FF"/>
                </a:solidFill>
              </a:rPr>
              <a:t>has no other small factors (?!?)</a:t>
            </a:r>
          </a:p>
          <a:p>
            <a:r>
              <a:rPr lang="en-US" dirty="0" smtClean="0"/>
              <a:t>The second paper then finds (in real time simulation for the hybrid scenario)</a:t>
            </a:r>
          </a:p>
          <a:p>
            <a:r>
              <a:rPr lang="en-US" dirty="0" smtClean="0"/>
              <a:t> the overall  </a:t>
            </a:r>
            <a:r>
              <a:rPr lang="en-US" sz="2400" b="1" dirty="0" smtClean="0">
                <a:solidFill>
                  <a:srgbClr val="FF0000"/>
                </a:solidFill>
              </a:rPr>
              <a:t>baryon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asymmetry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-6</a:t>
            </a:r>
          </a:p>
          <a:p>
            <a:r>
              <a:rPr lang="en-US" sz="24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(or 4 orders larger than needed!)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661" y="1715272"/>
            <a:ext cx="258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</a:t>
            </a:r>
            <a:endParaRPr lang="en-US" sz="2800" dirty="0"/>
          </a:p>
        </p:txBody>
      </p:sp>
      <p:sp>
        <p:nvSpPr>
          <p:cNvPr id="8" name="Regular Pentagon 7"/>
          <p:cNvSpPr/>
          <p:nvPr/>
        </p:nvSpPr>
        <p:spPr bwMode="auto">
          <a:xfrm>
            <a:off x="6523476" y="5324924"/>
            <a:ext cx="1220575" cy="983653"/>
          </a:xfrm>
          <a:prstGeom prst="pentag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5344" y="5541652"/>
            <a:ext cx="48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3476" y="6308577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33734" y="5426201"/>
            <a:ext cx="32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95603" y="6308577"/>
            <a:ext cx="33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Higgs-mediated forces lead to many-quanta bound states?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Scalar is like gravity (spins 0 and 2): no screening, </a:t>
            </a:r>
            <a:r>
              <a:rPr lang="en-US" b="1" dirty="0" smtClean="0">
                <a:solidFill>
                  <a:srgbClr val="0000FF"/>
                </a:solidFill>
              </a:rPr>
              <a:t>universal attraction proportional to mass, </a:t>
            </a:r>
            <a:r>
              <a:rPr lang="en-US" b="1" dirty="0" smtClean="0">
                <a:solidFill>
                  <a:srgbClr val="FF0000"/>
                </a:solidFill>
              </a:rPr>
              <a:t>so for large enough particle number it becomes strong</a:t>
            </a:r>
            <a:r>
              <a:rPr lang="en-US" dirty="0" smtClean="0"/>
              <a:t>. Gravity is very weak yet it makes planets, stars and black holes!</a:t>
            </a:r>
          </a:p>
          <a:p>
            <a:r>
              <a:rPr lang="en-US" dirty="0" smtClean="0"/>
              <a:t>``strong interaction Higgs” is the sigma meson. It may even gets </a:t>
            </a:r>
            <a:r>
              <a:rPr lang="en-US" dirty="0" err="1" smtClean="0"/>
              <a:t>massless</a:t>
            </a:r>
            <a:r>
              <a:rPr lang="en-US" dirty="0" smtClean="0"/>
              <a:t> at QCD critical point (if reachable)</a:t>
            </a:r>
          </a:p>
          <a:p>
            <a:pPr>
              <a:buNone/>
            </a:pPr>
            <a:r>
              <a:rPr lang="en-US" b="1" dirty="0" smtClean="0">
                <a:solidFill>
                  <a:srgbClr val="000090"/>
                </a:solidFill>
              </a:rPr>
              <a:t>(reminder: nuclear physics has a separate scale, distinct from </a:t>
            </a:r>
            <a:r>
              <a:rPr lang="en-US" b="1" dirty="0" err="1" smtClean="0">
                <a:solidFill>
                  <a:srgbClr val="000090"/>
                </a:solidFill>
              </a:rPr>
              <a:t>hadronic</a:t>
            </a:r>
            <a:r>
              <a:rPr lang="en-US" b="1" dirty="0" smtClean="0">
                <a:solidFill>
                  <a:srgbClr val="000090"/>
                </a:solidFill>
              </a:rPr>
              <a:t> physics, because sigma attraction is </a:t>
            </a:r>
            <a:r>
              <a:rPr lang="en-US" b="1" dirty="0" smtClean="0">
                <a:solidFill>
                  <a:srgbClr val="800000"/>
                </a:solidFill>
              </a:rPr>
              <a:t>nearly exactly canceled </a:t>
            </a:r>
            <a:r>
              <a:rPr lang="en-US" b="1" dirty="0" smtClean="0">
                <a:solidFill>
                  <a:srgbClr val="000090"/>
                </a:solidFill>
              </a:rPr>
              <a:t>by omega repulsion)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existing ``theories” (e.g. </a:t>
            </a:r>
            <a:r>
              <a:rPr lang="en-US" dirty="0" err="1" smtClean="0"/>
              <a:t>technicolor</a:t>
            </a:r>
            <a:r>
              <a:rPr lang="en-US" dirty="0" smtClean="0"/>
              <a:t>) predict vectors much  heavier then Higgs ( 1-2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.1 </a:t>
            </a:r>
            <a:r>
              <a:rPr lang="en-US" dirty="0" err="1" smtClean="0"/>
              <a:t>TeV</a:t>
            </a:r>
            <a:r>
              <a:rPr lang="en-US" dirty="0" smtClean="0"/>
              <a:t>) thus we </a:t>
            </a:r>
            <a:r>
              <a:rPr lang="en-US" b="1" dirty="0" smtClean="0">
                <a:solidFill>
                  <a:srgbClr val="FF0000"/>
                </a:solidFill>
              </a:rPr>
              <a:t>do not expect such cancellations </a:t>
            </a:r>
            <a:r>
              <a:rPr lang="en-US" dirty="0" smtClean="0"/>
              <a:t>(LHC will soon tell)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CP violation in hybrid scenario:           (my comments)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 smtClean="0">
                <a:effectLst/>
              </a:rPr>
              <a:t>W</a:t>
            </a:r>
            <a:r>
              <a:rPr lang="en-US" sz="1600" b="1" baseline="30000" dirty="0" smtClean="0">
                <a:effectLst/>
              </a:rPr>
              <a:t>4</a:t>
            </a:r>
            <a:r>
              <a:rPr lang="en-US" sz="1600" b="1" dirty="0" smtClean="0">
                <a:effectLst/>
              </a:rPr>
              <a:t>Z operator, dim 6. The field is much larger  inside the </a:t>
            </a:r>
            <a:r>
              <a:rPr lang="en-US" sz="1600" b="1" dirty="0" err="1" smtClean="0">
                <a:effectLst/>
              </a:rPr>
              <a:t>sphalerons</a:t>
            </a:r>
            <a:r>
              <a:rPr lang="en-US" sz="1600" b="1" dirty="0" smtClean="0">
                <a:effectLst/>
              </a:rPr>
              <a:t> than anywhere else =&gt; should be happening </a:t>
            </a:r>
            <a:r>
              <a:rPr lang="en-US" sz="1600" b="1" dirty="0" smtClean="0">
                <a:solidFill>
                  <a:srgbClr val="FF0000"/>
                </a:solidFill>
                <a:effectLst/>
              </a:rPr>
              <a:t>in </a:t>
            </a:r>
            <a:r>
              <a:rPr lang="en-US" sz="1600" b="1" dirty="0" err="1" smtClean="0">
                <a:solidFill>
                  <a:srgbClr val="FF0000"/>
                </a:solidFill>
                <a:effectLst/>
              </a:rPr>
              <a:t>sphalerons</a:t>
            </a:r>
            <a:r>
              <a:rPr lang="en-US" sz="1600" b="1" dirty="0" smtClean="0">
                <a:effectLst/>
              </a:rPr>
              <a:t>? </a:t>
            </a:r>
          </a:p>
          <a:p>
            <a:r>
              <a:rPr lang="en-US" sz="2000" b="1" dirty="0" smtClean="0">
                <a:solidFill>
                  <a:srgbClr val="FF0000"/>
                </a:solidFill>
                <a:effectLst/>
              </a:rPr>
              <a:t>No,  it was not derived for a strong scale field!</a:t>
            </a:r>
          </a:p>
        </p:txBody>
      </p:sp>
      <p:pic>
        <p:nvPicPr>
          <p:cNvPr id="4" name="Picture 3" descr="cp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8869" y="2919263"/>
            <a:ext cx="3467101" cy="1377166"/>
          </a:xfrm>
          <a:prstGeom prst="rect">
            <a:avLst/>
          </a:prstGeom>
        </p:spPr>
      </p:pic>
      <p:pic>
        <p:nvPicPr>
          <p:cNvPr id="5" name="Picture 4" descr="cp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96923" y="4446588"/>
            <a:ext cx="2908300" cy="128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6557" y="3669696"/>
            <a:ext cx="493589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&lt;=at strong field there is </a:t>
            </a:r>
            <a:r>
              <a:rPr lang="en-US" dirty="0" err="1" smtClean="0"/>
              <a:t>Jarlskog</a:t>
            </a:r>
            <a:r>
              <a:rPr lang="en-US" dirty="0" smtClean="0"/>
              <a:t> suppression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&lt;=The (LL) </a:t>
            </a:r>
            <a:r>
              <a:rPr lang="en-US" dirty="0" err="1" smtClean="0"/>
              <a:t>fermion</a:t>
            </a:r>
            <a:r>
              <a:rPr lang="en-US" dirty="0" smtClean="0"/>
              <a:t> mass at T=50 </a:t>
            </a:r>
            <a:r>
              <a:rPr lang="en-US" dirty="0" err="1" smtClean="0"/>
              <a:t>GeV</a:t>
            </a:r>
            <a:r>
              <a:rPr lang="en-US" dirty="0" smtClean="0"/>
              <a:t> is</a:t>
            </a:r>
          </a:p>
          <a:p>
            <a:r>
              <a:rPr lang="en-US" dirty="0" smtClean="0"/>
              <a:t> about (5 GeV)</a:t>
            </a:r>
            <a:r>
              <a:rPr lang="en-US" baseline="30000" dirty="0" smtClean="0"/>
              <a:t>2 </a:t>
            </a:r>
            <a:r>
              <a:rPr lang="en-US" dirty="0" smtClean="0"/>
              <a:t>or 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</a:t>
            </a:r>
            <a:r>
              <a:rPr lang="en-US" dirty="0" smtClean="0"/>
              <a:t> scale </a:t>
            </a:r>
          </a:p>
          <a:p>
            <a:endParaRPr lang="en-US" dirty="0" smtClean="0"/>
          </a:p>
          <a:p>
            <a:r>
              <a:rPr lang="en-US" dirty="0" smtClean="0"/>
              <a:t>outside the ``spots”  when gauge field is of </a:t>
            </a:r>
            <a:r>
              <a:rPr lang="en-US" dirty="0" err="1" smtClean="0"/>
              <a:t>mb</a:t>
            </a:r>
            <a:r>
              <a:rPr lang="en-US" dirty="0" smtClean="0"/>
              <a:t> scale, one can generate CP</a:t>
            </a:r>
          </a:p>
          <a:p>
            <a:r>
              <a:rPr lang="en-US" dirty="0" smtClean="0"/>
              <a:t>of the right magnitude 10^(-7) or so (also </a:t>
            </a:r>
            <a:r>
              <a:rPr lang="en-US" dirty="0" err="1" smtClean="0"/>
              <a:t>Tranberg</a:t>
            </a:r>
            <a:r>
              <a:rPr lang="en-US" dirty="0" smtClean="0"/>
              <a:t>, private communication)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1d kinks, an approximation for very large spherical bags with zero</a:t>
            </a:r>
            <a:endParaRPr lang="en-US" dirty="0"/>
          </a:p>
        </p:txBody>
      </p:sp>
      <p:pic>
        <p:nvPicPr>
          <p:cNvPr id="4" name="Content Placeholder 3" descr="Untitled Image 7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889" b="-4308"/>
              <a:stretch>
                <a:fillRect/>
              </a:stretch>
            </p:blipFill>
          </mc:Choice>
          <mc:Fallback>
            <p:blipFill>
              <a:blip r:embed="rId3"/>
              <a:srcRect t="-889" b="-4308"/>
              <a:stretch>
                <a:fillRect/>
              </a:stretch>
            </p:blipFill>
          </mc:Fallback>
        </mc:AlternateContent>
        <p:spPr>
          <a:xfrm>
            <a:off x="94508" y="1509521"/>
            <a:ext cx="3870862" cy="4710300"/>
          </a:xfrm>
        </p:spPr>
      </p:pic>
      <p:pic>
        <p:nvPicPr>
          <p:cNvPr id="5" name="Picture 4" descr="Untitled Image 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83729" y="1658613"/>
            <a:ext cx="4395183" cy="17640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6" name="Picture 5" descr="Untitled Image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096786" y="3422113"/>
            <a:ext cx="4590014" cy="328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lifetime of the top bags: weak decays</a:t>
            </a:r>
            <a:endParaRPr lang="en-US" dirty="0"/>
          </a:p>
        </p:txBody>
      </p:sp>
      <p:pic>
        <p:nvPicPr>
          <p:cNvPr id="4" name="Content Placeholder 3" descr="Untitled Image 9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1570" t="3606" r="3063"/>
              <a:stretch>
                <a:fillRect/>
              </a:stretch>
            </p:blipFill>
          </mc:Choice>
          <mc:Fallback>
            <p:blipFill>
              <a:blip r:embed="rId3"/>
              <a:srcRect l="1570" t="3606" r="3063"/>
              <a:stretch>
                <a:fillRect/>
              </a:stretch>
            </p:blipFill>
          </mc:Fallback>
        </mc:AlternateContent>
        <p:spPr>
          <a:xfrm>
            <a:off x="5367678" y="1253421"/>
            <a:ext cx="2953645" cy="2869784"/>
          </a:xfrm>
        </p:spPr>
      </p:pic>
      <p:sp>
        <p:nvSpPr>
          <p:cNvPr id="5" name="TextBox 4"/>
          <p:cNvSpPr txBox="1"/>
          <p:nvPr/>
        </p:nvSpPr>
        <p:spPr>
          <a:xfrm>
            <a:off x="5822470" y="4345908"/>
            <a:ext cx="29643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Flambaum,ES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“Ws in the top bags”</a:t>
            </a:r>
          </a:p>
          <a:p>
            <a:endParaRPr lang="en-US" dirty="0" smtClean="0"/>
          </a:p>
          <a:p>
            <a:r>
              <a:rPr lang="en-US" dirty="0" smtClean="0"/>
              <a:t>The levels </a:t>
            </a:r>
            <a:r>
              <a:rPr lang="en-US" dirty="0" err="1" smtClean="0"/>
              <a:t>vs</a:t>
            </a:r>
            <a:r>
              <a:rPr lang="en-US" dirty="0" smtClean="0"/>
              <a:t> the bag size.</a:t>
            </a:r>
          </a:p>
          <a:p>
            <a:r>
              <a:rPr lang="en-US" dirty="0" smtClean="0"/>
              <a:t>Large boxes – W levels, </a:t>
            </a:r>
          </a:p>
          <a:p>
            <a:r>
              <a:rPr lang="en-US" dirty="0" smtClean="0"/>
              <a:t>small circles – the </a:t>
            </a:r>
            <a:r>
              <a:rPr lang="en-US" dirty="0" err="1" smtClean="0"/>
              <a:t>t</a:t>
            </a:r>
            <a:r>
              <a:rPr lang="en-US" dirty="0" smtClean="0"/>
              <a:t> levels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8736" y="2226556"/>
            <a:ext cx="344866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dirty="0" smtClean="0"/>
              <a:t>=&gt; </a:t>
            </a:r>
            <a:r>
              <a:rPr lang="en-US" dirty="0" err="1" smtClean="0"/>
              <a:t>b</a:t>
            </a:r>
            <a:r>
              <a:rPr lang="en-US" dirty="0" smtClean="0"/>
              <a:t> W  in vacuum is possible,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=172 </a:t>
            </a:r>
            <a:r>
              <a:rPr lang="en-US" dirty="0" err="1" smtClean="0"/>
              <a:t>GeV</a:t>
            </a:r>
            <a:r>
              <a:rPr lang="en-US" dirty="0" smtClean="0"/>
              <a:t> &gt;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W</a:t>
            </a:r>
            <a:r>
              <a:rPr lang="en-US" dirty="0" smtClean="0"/>
              <a:t>=80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But is it so in the bag?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Not always!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The reason is fermions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prefer to have surface bags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And they have zero mode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While the Ws do not!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038994" y="2725104"/>
            <a:ext cx="320437" cy="1446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042948" y="1203363"/>
            <a:ext cx="320437" cy="1446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-11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1781" y="1203363"/>
            <a:ext cx="42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48271" y="2869781"/>
            <a:ext cx="8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lifetime of the top bags: strong annihilation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352972" cy="2828494"/>
          </a:xfrm>
        </p:spPr>
        <p:txBody>
          <a:bodyPr/>
          <a:lstStyle/>
          <a:p>
            <a:r>
              <a:rPr lang="en-US" dirty="0" smtClean="0"/>
              <a:t>Calculate assuming thermal bag</a:t>
            </a:r>
          </a:p>
          <a:p>
            <a:r>
              <a:rPr lang="en-US" dirty="0" smtClean="0"/>
              <a:t>Regulate angular logs</a:t>
            </a:r>
          </a:p>
        </p:txBody>
      </p:sp>
      <p:pic>
        <p:nvPicPr>
          <p:cNvPr id="4" name="Picture 3" descr="Untitled Image 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157787" y="2154238"/>
            <a:ext cx="3366289" cy="1597922"/>
          </a:xfrm>
          <a:prstGeom prst="rect">
            <a:avLst/>
          </a:prstGeom>
        </p:spPr>
      </p:pic>
      <p:pic>
        <p:nvPicPr>
          <p:cNvPr id="5" name="Picture 4" descr="Untitled Image 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61665" y="3863369"/>
            <a:ext cx="2993707" cy="8701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371826" y="4733495"/>
            <a:ext cx="83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time is about 10 times the lifetime of W hot spots in simulations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tops change the </a:t>
            </a:r>
            <a:r>
              <a:rPr lang="en-US" dirty="0" err="1" smtClean="0"/>
              <a:t>sphalerons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(the exponent)</a:t>
            </a:r>
            <a:endParaRPr lang="en-US" dirty="0"/>
          </a:p>
        </p:txBody>
      </p:sp>
      <p:pic>
        <p:nvPicPr>
          <p:cNvPr id="4" name="Content Placeholder 3" descr="Untitled Image 1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3491" b="-14889"/>
              <a:stretch>
                <a:fillRect/>
              </a:stretch>
            </p:blipFill>
          </mc:Choice>
          <mc:Fallback>
            <p:blipFill>
              <a:blip r:embed="rId3"/>
              <a:srcRect t="-13491" b="-14889"/>
              <a:stretch>
                <a:fillRect/>
              </a:stretch>
            </p:blipFill>
          </mc:Fallback>
        </mc:AlternateContent>
        <p:spPr>
          <a:xfrm>
            <a:off x="457200" y="1987375"/>
            <a:ext cx="8229600" cy="1121524"/>
          </a:xfrm>
        </p:spPr>
      </p:pic>
      <p:pic>
        <p:nvPicPr>
          <p:cNvPr id="5" name="Picture 4" descr="Untitled Image 1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5256" y="3250726"/>
            <a:ext cx="5847501" cy="2608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4079" y="3372821"/>
            <a:ext cx="14679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Kappa is a parameter,</a:t>
            </a:r>
          </a:p>
          <a:p>
            <a:r>
              <a:rPr lang="en-US" sz="1600" dirty="0" smtClean="0"/>
              <a:t>the ratio of trapped </a:t>
            </a:r>
            <a:r>
              <a:rPr lang="en-US" sz="1600" dirty="0" err="1" smtClean="0"/>
              <a:t>t</a:t>
            </a:r>
            <a:endParaRPr lang="en-US" sz="1600" dirty="0" smtClean="0"/>
          </a:p>
          <a:p>
            <a:r>
              <a:rPr lang="en-US" sz="1600" dirty="0" smtClean="0"/>
              <a:t>in units of trapped W,</a:t>
            </a:r>
          </a:p>
          <a:p>
            <a:r>
              <a:rPr lang="en-US" sz="1600" dirty="0" smtClean="0"/>
              <a:t>In “hot spots”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781379" y="4848945"/>
            <a:ext cx="4041091" cy="164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History, starting with the 12,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C. D. </a:t>
            </a:r>
            <a:r>
              <a:rPr lang="en-US" sz="2000" dirty="0" err="1" smtClean="0"/>
              <a:t>Froggatt</a:t>
            </a:r>
            <a:r>
              <a:rPr lang="en-US" sz="2000" dirty="0" smtClean="0"/>
              <a:t> and H. B. Nielsen, Surveys High </a:t>
            </a:r>
            <a:r>
              <a:rPr lang="en-US" sz="2000" dirty="0" err="1" smtClean="0"/>
              <a:t>Energ</a:t>
            </a:r>
            <a:r>
              <a:rPr lang="en-US" sz="2000" dirty="0" smtClean="0"/>
              <a:t>. Phys. 18, 55 (2003) suggested 6 t+6 anti-</a:t>
            </a:r>
            <a:r>
              <a:rPr lang="en-US" sz="2000" dirty="0" err="1" smtClean="0"/>
              <a:t>t</a:t>
            </a:r>
            <a:r>
              <a:rPr lang="en-US" sz="2000" dirty="0" smtClean="0"/>
              <a:t> are </a:t>
            </a:r>
            <a:r>
              <a:rPr lang="en-US" sz="2000" b="1" dirty="0" smtClean="0">
                <a:solidFill>
                  <a:srgbClr val="0000FF"/>
                </a:solidFill>
              </a:rPr>
              <a:t>deeply bound</a:t>
            </a:r>
            <a:r>
              <a:rPr lang="en-US" sz="2000" dirty="0" smtClean="0"/>
              <a:t> by                                                             </a:t>
            </a:r>
          </a:p>
          <a:p>
            <a:pPr>
              <a:buNone/>
            </a:pPr>
            <a:r>
              <a:rPr lang="en-US" sz="2000" dirty="0" smtClean="0"/>
              <a:t>       Higgs mediated attraction</a:t>
            </a:r>
          </a:p>
          <a:p>
            <a:r>
              <a:rPr lang="en-US" sz="2000" dirty="0" smtClean="0"/>
              <a:t>M. Y. </a:t>
            </a:r>
            <a:r>
              <a:rPr lang="en-US" sz="2000" dirty="0" err="1" smtClean="0"/>
              <a:t>Kuchiev</a:t>
            </a:r>
            <a:r>
              <a:rPr lang="en-US" sz="2000" dirty="0" smtClean="0"/>
              <a:t>, V. V. </a:t>
            </a:r>
            <a:r>
              <a:rPr lang="en-US" sz="2000" dirty="0" err="1" smtClean="0"/>
              <a:t>Flambaum</a:t>
            </a:r>
            <a:r>
              <a:rPr lang="en-US" sz="2000" dirty="0" smtClean="0"/>
              <a:t> and E. Shuryak, Phys. Rev. D 78, 077502 (2008) [arXiv:0808.3632]: </a:t>
            </a:r>
            <a:r>
              <a:rPr lang="en-US" sz="2000" b="1" dirty="0" smtClean="0">
                <a:solidFill>
                  <a:srgbClr val="FF0000"/>
                </a:solidFill>
              </a:rPr>
              <a:t>no,  weakly bound for </a:t>
            </a:r>
            <a:r>
              <a:rPr lang="en-US" sz="2000" b="1" dirty="0" err="1" smtClean="0">
                <a:solidFill>
                  <a:srgbClr val="FF0000"/>
                </a:solidFill>
              </a:rPr>
              <a:t>massless</a:t>
            </a:r>
            <a:r>
              <a:rPr lang="en-US" sz="2000" b="1" dirty="0" smtClean="0">
                <a:solidFill>
                  <a:srgbClr val="FF0000"/>
                </a:solidFill>
              </a:rPr>
              <a:t> or light Higgs, but not bound at all for “real” mass </a:t>
            </a:r>
            <a:r>
              <a:rPr lang="en-US" sz="2000" dirty="0" smtClean="0"/>
              <a:t>(&gt; 116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J. M. Richard, Few Body Syst. 45, 65 (2009) [arXiv:0811.2711] confirmed our conclusions and improved binding a bit by a more sophisticated trial function, no binding for M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&gt;50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954403" y="2027002"/>
            <a:ext cx="1956305" cy="5521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753058" y="658097"/>
            <a:ext cx="9525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Untitled Ima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20875" y="795338"/>
            <a:ext cx="5410200" cy="2400300"/>
          </a:xfrm>
          <a:prstGeom prst="rect">
            <a:avLst/>
          </a:prstGeom>
        </p:spPr>
      </p:pic>
      <p:pic>
        <p:nvPicPr>
          <p:cNvPr id="5" name="Picture 4" descr="Untitled Ima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4370" y="153674"/>
            <a:ext cx="8342104" cy="37010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6" name="Picture 5" descr="kiw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2960" y="3886200"/>
            <a:ext cx="3456140" cy="2790730"/>
          </a:xfrm>
          <a:prstGeom prst="rect">
            <a:avLst/>
          </a:prstGeom>
        </p:spPr>
      </p:pic>
      <p:pic>
        <p:nvPicPr>
          <p:cNvPr id="7" name="Picture 6" descr="Kiwi frui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70" y="3854748"/>
            <a:ext cx="3271841" cy="282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Which modes are the lowest, M, E or L?</a:t>
            </a:r>
          </a:p>
          <a:p>
            <a:r>
              <a:rPr lang="en-US" dirty="0" smtClean="0"/>
              <a:t>What are the smallest number which can be bound, how does it depend on M</a:t>
            </a:r>
            <a:r>
              <a:rPr lang="en-US" baseline="-25000" dirty="0" smtClean="0"/>
              <a:t>H</a:t>
            </a:r>
            <a:r>
              <a:rPr lang="en-US" dirty="0" smtClean="0"/>
              <a:t>?                         </a:t>
            </a:r>
            <a:r>
              <a:rPr lang="en-US" sz="2000" dirty="0" smtClean="0">
                <a:solidFill>
                  <a:srgbClr val="0000FF"/>
                </a:solidFill>
              </a:rPr>
              <a:t>(O(1000) if M</a:t>
            </a:r>
            <a:r>
              <a:rPr lang="en-US" sz="2000" baseline="-25000" dirty="0" smtClean="0">
                <a:solidFill>
                  <a:srgbClr val="0000FF"/>
                </a:solidFill>
              </a:rPr>
              <a:t>H</a:t>
            </a:r>
            <a:r>
              <a:rPr lang="en-US" sz="2000" dirty="0" smtClean="0">
                <a:solidFill>
                  <a:srgbClr val="0000FF"/>
                </a:solidFill>
              </a:rPr>
              <a:t>&gt;100 </a:t>
            </a:r>
            <a:r>
              <a:rPr lang="en-US" sz="2000" dirty="0" err="1" smtClean="0">
                <a:solidFill>
                  <a:srgbClr val="0000FF"/>
                </a:solidFill>
              </a:rPr>
              <a:t>GeV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baseline="-25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How those levels are related with those of the tops in the bag?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 kinds of bags:</a:t>
            </a: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</a:rPr>
              <a:t>“No-Higgs” </a:t>
            </a:r>
            <a:r>
              <a:rPr lang="en-US" dirty="0" smtClean="0"/>
              <a:t>(phi=0 inside)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“inverted” </a:t>
            </a:r>
            <a:r>
              <a:rPr lang="en-US" dirty="0" smtClean="0"/>
              <a:t>(phi changes sign on the boundary)  </a:t>
            </a:r>
            <a:r>
              <a:rPr lang="en-US" sz="2000" dirty="0" smtClean="0">
                <a:solidFill>
                  <a:srgbClr val="0000FF"/>
                </a:solidFill>
              </a:rPr>
              <a:t>(inverted)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Magnetic, electric and longitudinal</a:t>
            </a:r>
            <a:endParaRPr lang="en-US" dirty="0"/>
          </a:p>
        </p:txBody>
      </p:sp>
      <p:pic>
        <p:nvPicPr>
          <p:cNvPr id="4" name="Content Placeholder 3" descr="Untitled Image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7631" b="9370"/>
              <a:stretch>
                <a:fillRect/>
              </a:stretch>
            </p:blipFill>
          </mc:Choice>
          <mc:Fallback>
            <p:blipFill>
              <a:blip r:embed="rId3"/>
              <a:srcRect t="-7631" b="9370"/>
              <a:stretch>
                <a:fillRect/>
              </a:stretch>
            </p:blipFill>
          </mc:Fallback>
        </mc:AlternateContent>
        <p:spPr>
          <a:xfrm>
            <a:off x="457200" y="1425370"/>
            <a:ext cx="3495675" cy="1218048"/>
          </a:xfrm>
        </p:spPr>
      </p:pic>
      <p:pic>
        <p:nvPicPr>
          <p:cNvPr id="5" name="Picture 4" descr="Untitled Imag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84357" y="1527236"/>
            <a:ext cx="4959644" cy="1403213"/>
          </a:xfrm>
          <a:prstGeom prst="rect">
            <a:avLst/>
          </a:prstGeom>
        </p:spPr>
      </p:pic>
      <p:pic>
        <p:nvPicPr>
          <p:cNvPr id="6" name="Picture 5" descr="Untitled Image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-36450" y="2720942"/>
            <a:ext cx="4461376" cy="39384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>
            <a:off x="3328738" y="4879475"/>
            <a:ext cx="1443789" cy="93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3569369" y="4973055"/>
            <a:ext cx="1203159" cy="1082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86421" y="4678947"/>
            <a:ext cx="113448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E-</a:t>
            </a:r>
            <a:r>
              <a:rPr lang="en-US" dirty="0"/>
              <a:t>L</a:t>
            </a:r>
            <a:r>
              <a:rPr lang="en-US" dirty="0" smtClean="0"/>
              <a:t> mixing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2098843" y="6247700"/>
            <a:ext cx="3101476" cy="158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00316" y="5601369"/>
            <a:ext cx="39677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New term for L which is singular</a:t>
            </a:r>
          </a:p>
          <a:p>
            <a:r>
              <a:rPr lang="en-US" dirty="0" smtClean="0"/>
              <a:t> at zeros of Higgs! Indeed, where W is</a:t>
            </a:r>
          </a:p>
          <a:p>
            <a:r>
              <a:rPr lang="en-US" dirty="0" err="1"/>
              <a:t>m</a:t>
            </a:r>
            <a:r>
              <a:rPr lang="en-US" dirty="0" err="1" smtClean="0"/>
              <a:t>assless</a:t>
            </a:r>
            <a:r>
              <a:rPr lang="en-US" dirty="0" smtClean="0"/>
              <a:t>, there should not be any L modes…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72527" y="3075946"/>
            <a:ext cx="351618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 has </a:t>
            </a:r>
            <a:r>
              <a:rPr lang="en-US" dirty="0" err="1" smtClean="0"/>
              <a:t>eqn</a:t>
            </a:r>
            <a:r>
              <a:rPr lang="en-US" dirty="0" smtClean="0"/>
              <a:t> as a scalar except </a:t>
            </a:r>
            <a:r>
              <a:rPr lang="en-US" dirty="0" err="1" smtClean="0"/>
              <a:t>j</a:t>
            </a:r>
            <a:r>
              <a:rPr lang="en-US" dirty="0" smtClean="0"/>
              <a:t>=1,2…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Bags without zero</a:t>
            </a:r>
            <a:endParaRPr lang="en-US" dirty="0"/>
          </a:p>
        </p:txBody>
      </p:sp>
      <p:pic>
        <p:nvPicPr>
          <p:cNvPr id="5" name="Content Placeholder 4" descr="Untitled Image 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>
                <a:lum bright="-54000" contrast="23000"/>
              </a:blip>
              <a:srcRect t="-9663" b="-9663"/>
              <a:stretch>
                <a:fillRect/>
              </a:stretch>
            </p:blipFill>
          </mc:Choice>
          <mc:Fallback>
            <p:blipFill>
              <a:blip r:embed="rId3">
                <a:lum bright="-54000" contrast="23000"/>
              </a:blip>
              <a:srcRect t="-9663" b="-9663"/>
              <a:stretch>
                <a:fillRect/>
              </a:stretch>
            </p:blipFill>
          </mc:Fallback>
        </mc:AlternateContent>
        <p:spPr>
          <a:xfrm>
            <a:off x="4697987" y="698500"/>
            <a:ext cx="3988813" cy="5793438"/>
          </a:xfrm>
        </p:spPr>
      </p:pic>
      <p:pic>
        <p:nvPicPr>
          <p:cNvPr id="4" name="Picture 3" descr="Untitled Image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0976" y="1190903"/>
            <a:ext cx="4372529" cy="8953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97987" y="5975208"/>
            <a:ext cx="25459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935096" y="5740376"/>
            <a:ext cx="2578786" cy="12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45560" y="2112147"/>
            <a:ext cx="67382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&lt;1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976" y="3498649"/>
            <a:ext cx="456701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j</a:t>
            </a:r>
            <a:r>
              <a:rPr lang="en-US" sz="2400" dirty="0" smtClean="0"/>
              <a:t>=0 L is already higher than </a:t>
            </a:r>
            <a:r>
              <a:rPr lang="en-US" sz="2400" dirty="0" err="1" smtClean="0"/>
              <a:t>j</a:t>
            </a:r>
            <a:r>
              <a:rPr lang="en-US" sz="2400" dirty="0" smtClean="0"/>
              <a:t>=1 M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J=1 M is very close to the lowest </a:t>
            </a:r>
          </a:p>
          <a:p>
            <a:r>
              <a:rPr lang="en-US" sz="2400" dirty="0" smtClean="0"/>
              <a:t>levels of the tops, in spite of large mass difference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4516561" y="1301016"/>
            <a:ext cx="705801" cy="2021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490643" y="2954415"/>
            <a:ext cx="705801" cy="1814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48228" y="1301016"/>
            <a:ext cx="11619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t</a:t>
            </a:r>
            <a:r>
              <a:rPr lang="en-US" dirty="0" smtClean="0"/>
              <a:t>=1.73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61725" y="2845044"/>
            <a:ext cx="9484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W</a:t>
            </a:r>
            <a:r>
              <a:rPr lang="en-US" dirty="0" smtClean="0"/>
              <a:t>=0.8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33734" y="3892351"/>
            <a:ext cx="44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97642" y="349864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2413</Words>
  <Application>Microsoft Macintosh PowerPoint</Application>
  <PresentationFormat>On-screen Show (4:3)</PresentationFormat>
  <Paragraphs>231</Paragraphs>
  <Slides>44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Ocean</vt:lpstr>
      <vt:lpstr>Can Multiquanta Bags, Sphalerons and the CP Violation inside the Standard Model  explain Baryogenesis?   </vt:lpstr>
      <vt:lpstr>Papers and collaborators</vt:lpstr>
      <vt:lpstr>outline</vt:lpstr>
      <vt:lpstr>Can Higgs-mediated forces lead to many-quanta bound states? </vt:lpstr>
      <vt:lpstr>History, starting with the 12,  </vt:lpstr>
      <vt:lpstr>Slide 6</vt:lpstr>
      <vt:lpstr>The main questions:</vt:lpstr>
      <vt:lpstr>Magnetic, electric and longitudinal</vt:lpstr>
      <vt:lpstr>Bags without zero</vt:lpstr>
      <vt:lpstr>1d kinks, an approximation for very large inverted spherical bags with zero of phi</vt:lpstr>
      <vt:lpstr>Slide 11</vt:lpstr>
      <vt:lpstr>Magic numbers and levels</vt:lpstr>
      <vt:lpstr>Comparing M mode of W to tops</vt:lpstr>
      <vt:lpstr>Baryogenesis in the hydbrid model</vt:lpstr>
      <vt:lpstr>Baryogenesis</vt:lpstr>
      <vt:lpstr>Hybrid (cold) scenario combines establisment of the  EW broken phase with the end of inflation             J. Garcia-Bellido, D.Y. Grigoriev, A. Kusenko and M.E. Shaposhnikov,  Phys. Rev. D 60 (1999) 123504 [hep-ph/9902449].  L.M. Krauss and M. Trodden, PRL 83 (1999) 1502 [hep-ph/9902420].          </vt:lpstr>
      <vt:lpstr>Hybrid (cold) scenario (cont)</vt:lpstr>
      <vt:lpstr>Hybrid (cold) scenario (cont)</vt:lpstr>
      <vt:lpstr>Hybrid (cold) scenario (cont)</vt:lpstr>
      <vt:lpstr>Hybrid (cold) scenario (cont)</vt:lpstr>
      <vt:lpstr>Explaining numerical results,                  for (bosonic) hybrid cosmology</vt:lpstr>
      <vt:lpstr>Hot spots as thermal W bags                      (mechanically but not thermally equilibrated)</vt:lpstr>
      <vt:lpstr>COS sphalerons  (Carter,Ostrovsky,Shuryak, Phys.Rev. D 66, 036004 (2002)</vt:lpstr>
      <vt:lpstr>COS sphaleron  explosion</vt:lpstr>
      <vt:lpstr>COS sphalerons in QCD</vt:lpstr>
      <vt:lpstr>Can numerically observed topological fluctuations  be described by COS sphalerons?</vt:lpstr>
      <vt:lpstr>Can numerically observed topological fluctuations  be described by COS sphalerons?</vt:lpstr>
      <vt:lpstr>Adding (top) quarks to the hybrid cosmology</vt:lpstr>
      <vt:lpstr>Production of the tops and their collection into the “spots”</vt:lpstr>
      <vt:lpstr> sphalerons badly need the tops!   (top recycling)</vt:lpstr>
      <vt:lpstr>The CP violation</vt:lpstr>
      <vt:lpstr>CP violation in the SM </vt:lpstr>
      <vt:lpstr>Slide 33</vt:lpstr>
      <vt:lpstr>The flavor trace part of the  CP Violation</vt:lpstr>
      <vt:lpstr>Slide 35</vt:lpstr>
      <vt:lpstr>Summary:</vt:lpstr>
      <vt:lpstr>Deriving EOM</vt:lpstr>
      <vt:lpstr>B-violation in SM/SC</vt:lpstr>
      <vt:lpstr>Recent development  in CP</vt:lpstr>
      <vt:lpstr>CP violation in hybrid scenario:           (my comments)</vt:lpstr>
      <vt:lpstr>1d kinks, an approximation for very large spherical bags with zero</vt:lpstr>
      <vt:lpstr>The lifetime of the top bags: weak decays</vt:lpstr>
      <vt:lpstr>The lifetime of the top bags: strong annihilation</vt:lpstr>
      <vt:lpstr>Do tops change the sphalerons? (the exponent)</vt:lpstr>
    </vt:vector>
  </TitlesOfParts>
  <Company>University at Stony Brook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t-bags and baryogenesis</dc:title>
  <dc:creator>Edward Shuryak</dc:creator>
  <cp:lastModifiedBy>Edward Shuryak</cp:lastModifiedBy>
  <cp:revision>46</cp:revision>
  <dcterms:created xsi:type="dcterms:W3CDTF">2011-10-23T22:07:36Z</dcterms:created>
  <dcterms:modified xsi:type="dcterms:W3CDTF">2011-10-23T22:20:44Z</dcterms:modified>
</cp:coreProperties>
</file>