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2" r:id="rId9"/>
    <p:sldId id="265" r:id="rId10"/>
    <p:sldId id="267" r:id="rId11"/>
    <p:sldId id="266" r:id="rId12"/>
    <p:sldId id="268" r:id="rId13"/>
    <p:sldId id="269" r:id="rId14"/>
    <p:sldId id="270" r:id="rId15"/>
    <p:sldId id="275" r:id="rId16"/>
    <p:sldId id="277" r:id="rId17"/>
    <p:sldId id="278" r:id="rId18"/>
    <p:sldId id="279" r:id="rId19"/>
    <p:sldId id="276" r:id="rId20"/>
    <p:sldId id="280" r:id="rId21"/>
    <p:sldId id="281" r:id="rId22"/>
    <p:sldId id="282" r:id="rId23"/>
    <p:sldId id="283" r:id="rId24"/>
    <p:sldId id="284" r:id="rId25"/>
    <p:sldId id="285" r:id="rId26"/>
    <p:sldId id="271" r:id="rId27"/>
    <p:sldId id="261" r:id="rId28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6" autoAdjust="0"/>
  </p:normalViewPr>
  <p:slideViewPr>
    <p:cSldViewPr>
      <p:cViewPr>
        <p:scale>
          <a:sx n="70" d="100"/>
          <a:sy n="70" d="100"/>
        </p:scale>
        <p:origin x="-318" y="-6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42646-C30D-4987-9E37-B1A0AB972636}" type="datetimeFigureOut">
              <a:rPr kumimoji="1" lang="ja-JP" altLang="en-US" smtClean="0"/>
              <a:t>2011/10/22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7CC7B-2C19-4009-B371-3EC6A0CCB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0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68ACC-386E-4BC7-BB56-8592780138CF}" type="datetimeFigureOut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39D73-84CB-4C2C-AEE0-3299030B65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63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6B63-2F3E-4F4D-A622-EB832FB0876E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2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D641-0C45-4386-B824-0FFA224A949F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55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8FE8-3377-48DA-85B8-5B0BBB8E835C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70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96E5-8057-47D2-86D4-FBF5D6D286F1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08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9C6D-F18F-4251-8A66-CCF422F3A5B1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7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7BB2-AB50-465B-905B-A9784616619F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75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5B28-3FAD-4997-97DF-4A60EC5CFA60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26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1CD4-549A-4EA9-A0C3-97DC513753B0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48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D118-43B5-453E-B839-CB555D7C3BC4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16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B2E8-B82A-4BE1-BE55-59D9C3ECDB11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69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7AD1-AFAF-4B6A-AA59-087B19F8D291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2219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124744"/>
            <a:ext cx="8915400" cy="500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5C7D6-D17E-4E17-BD59-BFA074B5EEBD}" type="datetime1">
              <a:rPr kumimoji="1" lang="ja-JP" altLang="en-US" smtClean="0"/>
              <a:pPr/>
              <a:t>2011/10/22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55" y="6284168"/>
            <a:ext cx="492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743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4488" y="1124744"/>
            <a:ext cx="9289032" cy="26642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kumimoji="1" lang="en-US" altLang="ja-JP" sz="6600" dirty="0" smtClean="0">
                <a:solidFill>
                  <a:schemeClr val="bg1"/>
                </a:solidFill>
              </a:rPr>
              <a:t>X-ray observations of </a:t>
            </a:r>
            <a:br>
              <a:rPr kumimoji="1" lang="en-US" altLang="ja-JP" sz="6600" dirty="0" smtClean="0">
                <a:solidFill>
                  <a:schemeClr val="bg1"/>
                </a:solidFill>
              </a:rPr>
            </a:br>
            <a:r>
              <a:rPr kumimoji="1" lang="en-US" altLang="ja-JP" sz="6600" dirty="0" smtClean="0">
                <a:solidFill>
                  <a:schemeClr val="bg1"/>
                </a:solidFill>
              </a:rPr>
              <a:t>Dark Particle Accelerators</a:t>
            </a:r>
            <a:endParaRPr kumimoji="1" lang="ja-JP" altLang="en-US" sz="66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 err="1" smtClean="0"/>
              <a:t>Hiro</a:t>
            </a:r>
            <a:r>
              <a:rPr lang="en-US" altLang="ja-JP" sz="4400" dirty="0" smtClean="0"/>
              <a:t> </a:t>
            </a:r>
            <a:r>
              <a:rPr lang="en-US" altLang="ja-JP" sz="4400" dirty="0" smtClean="0"/>
              <a:t>Matsumoto</a:t>
            </a:r>
          </a:p>
          <a:p>
            <a:r>
              <a:rPr kumimoji="1" lang="en-US" altLang="ja-JP" sz="4400" dirty="0" smtClean="0"/>
              <a:t>(KMI, Nagoya University)</a:t>
            </a:r>
            <a:endParaRPr kumimoji="1" lang="ja-JP" altLang="en-US" sz="4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9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22196" cy="72008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X-ray spectrum of the counterpart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07" y="908719"/>
            <a:ext cx="6596161" cy="532672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206685" y="1764105"/>
            <a:ext cx="3554627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</a:rPr>
              <a:t>What can we know?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22196" cy="79208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Power-law emission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937304"/>
            <a:ext cx="6552728" cy="52916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84584" y="1412776"/>
            <a:ext cx="2792752" cy="13234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</a:rPr>
              <a:t>Flux </a:t>
            </a:r>
            <a:r>
              <a:rPr lang="ja-JP" altLang="en-US" sz="4000" dirty="0" smtClean="0">
                <a:solidFill>
                  <a:schemeClr val="bg1"/>
                </a:solidFill>
              </a:rPr>
              <a:t>∝ </a:t>
            </a:r>
            <a:r>
              <a:rPr lang="en-US" altLang="ja-JP" sz="4000" dirty="0" smtClean="0">
                <a:solidFill>
                  <a:schemeClr val="bg1"/>
                </a:solidFill>
              </a:rPr>
              <a:t>E^-Γ</a:t>
            </a:r>
          </a:p>
          <a:p>
            <a:r>
              <a:rPr kumimoji="1" lang="en-US" altLang="ja-JP" sz="4000" dirty="0" smtClean="0">
                <a:solidFill>
                  <a:schemeClr val="bg1"/>
                </a:solidFill>
              </a:rPr>
              <a:t>Γ=1.7 +/- 0.1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0592" y="4869160"/>
            <a:ext cx="7366697" cy="1200329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6600"/>
                </a:solidFill>
              </a:rPr>
              <a:t>Particle distribution is not </a:t>
            </a:r>
            <a:r>
              <a:rPr lang="en-US" altLang="ja-JP" sz="3600" dirty="0" err="1" smtClean="0">
                <a:solidFill>
                  <a:srgbClr val="FF6600"/>
                </a:solidFill>
              </a:rPr>
              <a:t>Maxwellian</a:t>
            </a:r>
            <a:r>
              <a:rPr lang="en-US" altLang="ja-JP" sz="3600" dirty="0" smtClean="0">
                <a:solidFill>
                  <a:srgbClr val="FF6600"/>
                </a:solidFill>
              </a:rPr>
              <a:t>.</a:t>
            </a:r>
          </a:p>
          <a:p>
            <a:r>
              <a:rPr kumimoji="1" lang="en-US" altLang="ja-JP" sz="3600" dirty="0" smtClean="0">
                <a:solidFill>
                  <a:srgbClr val="FF6600"/>
                </a:solidFill>
                <a:sym typeface="Wingdings" pitchFamily="2" charset="2"/>
              </a:rPr>
              <a:t> Non-thermal X-ray emission.</a:t>
            </a:r>
            <a:endParaRPr kumimoji="1" lang="ja-JP" altLang="en-US" sz="3600" dirty="0">
              <a:solidFill>
                <a:srgbClr val="FF66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7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22196" cy="792088"/>
          </a:xfrm>
        </p:spPr>
        <p:txBody>
          <a:bodyPr/>
          <a:lstStyle/>
          <a:p>
            <a:r>
              <a:rPr kumimoji="1" lang="en-US" altLang="ja-JP" dirty="0" smtClean="0"/>
              <a:t>Interstellar extinction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46175"/>
            <a:ext cx="6553200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2576736" y="2742828"/>
            <a:ext cx="5256584" cy="18722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961112" y="4653136"/>
            <a:ext cx="1794081" cy="52322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F </a:t>
            </a:r>
            <a:r>
              <a:rPr lang="ja-JP" altLang="en-US" sz="2800" dirty="0" smtClean="0">
                <a:solidFill>
                  <a:schemeClr val="bg1"/>
                </a:solidFill>
              </a:rPr>
              <a:t>∝ </a:t>
            </a:r>
            <a:r>
              <a:rPr lang="en-US" altLang="ja-JP" sz="2800" dirty="0" smtClean="0">
                <a:solidFill>
                  <a:schemeClr val="bg1"/>
                </a:solidFill>
              </a:rPr>
              <a:t>E^-1.7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224808" y="3068960"/>
            <a:ext cx="0" cy="86409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936776" y="1628800"/>
            <a:ext cx="6614311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Interstellar extinction</a:t>
            </a:r>
          </a:p>
          <a:p>
            <a:r>
              <a:rPr lang="en-US" altLang="ja-JP" sz="2800" dirty="0" smtClean="0">
                <a:solidFill>
                  <a:schemeClr val="bg1"/>
                </a:solidFill>
              </a:rPr>
              <a:t>Column density N_H = (1.2+/-0.4)e22 cm^-2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6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836712"/>
            <a:ext cx="5449788" cy="54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Distance to HESSJ1614</a:t>
            </a:r>
            <a:endParaRPr kumimoji="1" lang="ja-JP" altLang="en-US" dirty="0"/>
          </a:p>
        </p:txBody>
      </p:sp>
      <p:pic>
        <p:nvPicPr>
          <p:cNvPr id="4103" name="Picture 7" descr="C:\Users\matumoto\AppData\Local\Microsoft\Windows\Temporary Internet Files\Content.IE5\U85IWOGU\MC9002991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49" y="4293096"/>
            <a:ext cx="691975" cy="604172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16496" y="1052736"/>
            <a:ext cx="3325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Milky way galaxy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85738" y="3645024"/>
            <a:ext cx="3554178" cy="1200329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</a:rPr>
              <a:t>HESSJ1614</a:t>
            </a:r>
          </a:p>
          <a:p>
            <a:r>
              <a:rPr kumimoji="1" lang="en-US" altLang="ja-JP" sz="3600" dirty="0" smtClean="0">
                <a:solidFill>
                  <a:schemeClr val="bg1"/>
                </a:solidFill>
              </a:rPr>
              <a:t>NH~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1.2e22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cm^-2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17096" y="4953362"/>
            <a:ext cx="3136821" cy="707886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</a:rPr>
              <a:t>D ~ </a:t>
            </a:r>
            <a:r>
              <a:rPr kumimoji="1" lang="en-US" altLang="ja-JP" sz="4000" dirty="0" smtClean="0">
                <a:solidFill>
                  <a:schemeClr val="bg1"/>
                </a:solidFill>
              </a:rPr>
              <a:t>30,000 </a:t>
            </a:r>
            <a:r>
              <a:rPr kumimoji="1" lang="en-US" altLang="ja-JP" sz="4000" dirty="0" err="1" smtClean="0">
                <a:solidFill>
                  <a:schemeClr val="bg1"/>
                </a:solidFill>
              </a:rPr>
              <a:t>Lyr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867272" y="1628800"/>
            <a:ext cx="1525888" cy="28803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81192" y="908720"/>
            <a:ext cx="3185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Column density</a:t>
            </a:r>
          </a:p>
          <a:p>
            <a:r>
              <a:rPr lang="en-US" altLang="ja-JP" sz="3200" dirty="0" smtClean="0">
                <a:solidFill>
                  <a:srgbClr val="FFFF00"/>
                </a:solidFill>
              </a:rPr>
              <a:t>NH~2.2e22 cm^-2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924944"/>
            <a:ext cx="699360" cy="6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4823036" y="3140968"/>
            <a:ext cx="778036" cy="1454214"/>
          </a:xfrm>
          <a:prstGeom prst="straightConnector1">
            <a:avLst/>
          </a:prstGeom>
          <a:ln w="76200">
            <a:solidFill>
              <a:srgbClr val="00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X-ray Flux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4167"/>
            <a:ext cx="6553200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495834" y="1537628"/>
            <a:ext cx="5409494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Flux(2-10keV) = 5.3e-13 erg/s/cm^2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図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745" y="980728"/>
            <a:ext cx="3522663" cy="3167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Very Dim in X-ray</a:t>
            </a:r>
            <a:endParaRPr lang="ja-JP" altLang="en-US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7257C-2B4B-4BA2-9EC0-4DCD7D593520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17415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1017240"/>
            <a:ext cx="3384376" cy="313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6126832" y="2082453"/>
            <a:ext cx="914400" cy="914400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9" name="直線矢印コネクタ 8"/>
          <p:cNvCxnSpPr>
            <a:endCxn id="7" idx="2"/>
          </p:cNvCxnSpPr>
          <p:nvPr/>
        </p:nvCxnSpPr>
        <p:spPr>
          <a:xfrm>
            <a:off x="1928664" y="2276202"/>
            <a:ext cx="4198168" cy="263451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04528" y="4149080"/>
            <a:ext cx="4106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Flux(1-10TeV)</a:t>
            </a:r>
          </a:p>
          <a:p>
            <a:r>
              <a:rPr kumimoji="1" lang="en-US" altLang="ja-JP" sz="3600" dirty="0" smtClean="0"/>
              <a:t>=1.8e-11 erg/s/cm^2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79620" y="4149080"/>
            <a:ext cx="4106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Flux(2-10keV)</a:t>
            </a:r>
          </a:p>
          <a:p>
            <a:r>
              <a:rPr kumimoji="1" lang="en-US" altLang="ja-JP" sz="3600" dirty="0" smtClean="0"/>
              <a:t>=5.3e-13 erg/s/cm^2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78818" y="5301208"/>
            <a:ext cx="5315429" cy="1446550"/>
          </a:xfrm>
          <a:prstGeom prst="rect">
            <a:avLst/>
          </a:prstGeom>
          <a:solidFill>
            <a:srgbClr val="00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rgbClr val="FFC000"/>
                </a:solidFill>
              </a:rPr>
              <a:t>F(</a:t>
            </a:r>
            <a:r>
              <a:rPr kumimoji="1" lang="en-US" altLang="ja-JP" sz="4400" dirty="0" err="1" smtClean="0">
                <a:solidFill>
                  <a:srgbClr val="FFC000"/>
                </a:solidFill>
              </a:rPr>
              <a:t>TeV</a:t>
            </a:r>
            <a:r>
              <a:rPr lang="en-US" altLang="ja-JP" sz="4400" dirty="0" smtClean="0">
                <a:solidFill>
                  <a:srgbClr val="FFC000"/>
                </a:solidFill>
              </a:rPr>
              <a:t>)/F(X-ray)=34</a:t>
            </a:r>
          </a:p>
          <a:p>
            <a:pPr algn="ctr"/>
            <a:r>
              <a:rPr lang="en-US" altLang="ja-JP" sz="4400" dirty="0" smtClean="0">
                <a:solidFill>
                  <a:srgbClr val="FFC000"/>
                </a:solidFill>
              </a:rPr>
              <a:t>What does this mean?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Two scenarios of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gamma-ray</a:t>
            </a: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C24C2-C0E9-49C6-A057-33C318FDD34A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3050" y="1701006"/>
            <a:ext cx="4392613" cy="39592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" name="雲 5"/>
          <p:cNvSpPr/>
          <p:nvPr/>
        </p:nvSpPr>
        <p:spPr>
          <a:xfrm>
            <a:off x="1036638" y="1988344"/>
            <a:ext cx="3484562" cy="3168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88950" y="4010819"/>
            <a:ext cx="140335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55625" y="3169444"/>
            <a:ext cx="125095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88950" y="3640931"/>
            <a:ext cx="140335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2073275" y="3398044"/>
            <a:ext cx="728663" cy="606425"/>
            <a:chOff x="2072680" y="3830710"/>
            <a:chExt cx="729687" cy="606402"/>
          </a:xfrm>
        </p:grpSpPr>
        <p:sp>
          <p:nvSpPr>
            <p:cNvPr id="15" name="円/楕円 14"/>
            <p:cNvSpPr/>
            <p:nvPr/>
          </p:nvSpPr>
          <p:spPr>
            <a:xfrm>
              <a:off x="2191910" y="3830710"/>
              <a:ext cx="600918" cy="6064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470" name="テキスト ボックス 15"/>
            <p:cNvSpPr txBox="1">
              <a:spLocks noChangeArrowheads="1"/>
            </p:cNvSpPr>
            <p:nvPr/>
          </p:nvSpPr>
          <p:spPr bwMode="auto">
            <a:xfrm>
              <a:off x="2072680" y="3841884"/>
              <a:ext cx="729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>
                  <a:solidFill>
                    <a:schemeClr val="bg1"/>
                  </a:solidFill>
                  <a:latin typeface="HGS明朝E" pitchFamily="18" charset="-128"/>
                  <a:ea typeface="HGS明朝E" pitchFamily="18" charset="-128"/>
                </a:rPr>
                <a:t>π0</a:t>
              </a:r>
              <a:endParaRPr lang="ja-JP" altLang="en-US" sz="2800">
                <a:solidFill>
                  <a:schemeClr val="bg1"/>
                </a:solidFill>
                <a:latin typeface="HGS明朝E" pitchFamily="18" charset="-128"/>
                <a:ea typeface="HGS明朝E" pitchFamily="18" charset="-128"/>
              </a:endParaRPr>
            </a:p>
          </p:txBody>
        </p:sp>
      </p:grpSp>
      <p:cxnSp>
        <p:nvCxnSpPr>
          <p:cNvPr id="19" name="直線矢印コネクタ 18"/>
          <p:cNvCxnSpPr/>
          <p:nvPr/>
        </p:nvCxnSpPr>
        <p:spPr>
          <a:xfrm>
            <a:off x="2852738" y="3860006"/>
            <a:ext cx="1042987" cy="282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2865438" y="3555206"/>
            <a:ext cx="1030287" cy="88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3"/>
          <p:cNvGrpSpPr>
            <a:grpSpLocks/>
          </p:cNvGrpSpPr>
          <p:nvPr/>
        </p:nvGrpSpPr>
        <p:grpSpPr bwMode="auto">
          <a:xfrm>
            <a:off x="2865438" y="2564606"/>
            <a:ext cx="728662" cy="606425"/>
            <a:chOff x="2072680" y="3830710"/>
            <a:chExt cx="729687" cy="606402"/>
          </a:xfrm>
        </p:grpSpPr>
        <p:sp>
          <p:nvSpPr>
            <p:cNvPr id="25" name="円/楕円 24"/>
            <p:cNvSpPr/>
            <p:nvPr/>
          </p:nvSpPr>
          <p:spPr>
            <a:xfrm>
              <a:off x="2191909" y="3830710"/>
              <a:ext cx="600919" cy="6064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468" name="テキスト ボックス 25"/>
            <p:cNvSpPr txBox="1">
              <a:spLocks noChangeArrowheads="1"/>
            </p:cNvSpPr>
            <p:nvPr/>
          </p:nvSpPr>
          <p:spPr bwMode="auto">
            <a:xfrm>
              <a:off x="2072680" y="3841884"/>
              <a:ext cx="729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dirty="0">
                  <a:solidFill>
                    <a:schemeClr val="bg1"/>
                  </a:solidFill>
                  <a:latin typeface="HGS明朝E" pitchFamily="18" charset="-128"/>
                  <a:ea typeface="HGS明朝E" pitchFamily="18" charset="-128"/>
                </a:rPr>
                <a:t>π0</a:t>
              </a:r>
              <a:endParaRPr lang="ja-JP" altLang="en-US" sz="2800" dirty="0">
                <a:solidFill>
                  <a:schemeClr val="bg1"/>
                </a:solidFill>
                <a:latin typeface="HGS明朝E" pitchFamily="18" charset="-128"/>
                <a:ea typeface="HGS明朝E" pitchFamily="18" charset="-128"/>
              </a:endParaRPr>
            </a:p>
          </p:txBody>
        </p:sp>
      </p:grpSp>
      <p:cxnSp>
        <p:nvCxnSpPr>
          <p:cNvPr id="37" name="直線矢印コネクタ 36"/>
          <p:cNvCxnSpPr/>
          <p:nvPr/>
        </p:nvCxnSpPr>
        <p:spPr>
          <a:xfrm>
            <a:off x="3513138" y="3067844"/>
            <a:ext cx="1042987" cy="282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3478213" y="2564606"/>
            <a:ext cx="1042987" cy="1444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1701006"/>
            <a:ext cx="44132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直線矢印コネクタ 41"/>
          <p:cNvCxnSpPr/>
          <p:nvPr/>
        </p:nvCxnSpPr>
        <p:spPr>
          <a:xfrm flipV="1">
            <a:off x="6392863" y="2436019"/>
            <a:ext cx="0" cy="21447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681788" y="2436019"/>
            <a:ext cx="0" cy="21447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リーフォーム 42"/>
          <p:cNvSpPr/>
          <p:nvPr/>
        </p:nvSpPr>
        <p:spPr>
          <a:xfrm>
            <a:off x="6172200" y="2724944"/>
            <a:ext cx="785813" cy="1571625"/>
          </a:xfrm>
          <a:custGeom>
            <a:avLst/>
            <a:gdLst>
              <a:gd name="connsiteX0" fmla="*/ 15075 w 786600"/>
              <a:gd name="connsiteY0" fmla="*/ 1571625 h 1571625"/>
              <a:gd name="connsiteX1" fmla="*/ 186525 w 786600"/>
              <a:gd name="connsiteY1" fmla="*/ 1557337 h 1571625"/>
              <a:gd name="connsiteX2" fmla="*/ 243675 w 786600"/>
              <a:gd name="connsiteY2" fmla="*/ 1543050 h 1571625"/>
              <a:gd name="connsiteX3" fmla="*/ 329400 w 786600"/>
              <a:gd name="connsiteY3" fmla="*/ 1528762 h 1571625"/>
              <a:gd name="connsiteX4" fmla="*/ 372262 w 786600"/>
              <a:gd name="connsiteY4" fmla="*/ 1500187 h 1571625"/>
              <a:gd name="connsiteX5" fmla="*/ 558000 w 786600"/>
              <a:gd name="connsiteY5" fmla="*/ 1385887 h 1571625"/>
              <a:gd name="connsiteX6" fmla="*/ 615150 w 786600"/>
              <a:gd name="connsiteY6" fmla="*/ 1300162 h 1571625"/>
              <a:gd name="connsiteX7" fmla="*/ 629437 w 786600"/>
              <a:gd name="connsiteY7" fmla="*/ 1257300 h 1571625"/>
              <a:gd name="connsiteX8" fmla="*/ 672300 w 786600"/>
              <a:gd name="connsiteY8" fmla="*/ 1157287 h 1571625"/>
              <a:gd name="connsiteX9" fmla="*/ 658012 w 786600"/>
              <a:gd name="connsiteY9" fmla="*/ 985837 h 1571625"/>
              <a:gd name="connsiteX10" fmla="*/ 615150 w 786600"/>
              <a:gd name="connsiteY10" fmla="*/ 971550 h 1571625"/>
              <a:gd name="connsiteX11" fmla="*/ 600862 w 786600"/>
              <a:gd name="connsiteY11" fmla="*/ 928687 h 1571625"/>
              <a:gd name="connsiteX12" fmla="*/ 486562 w 786600"/>
              <a:gd name="connsiteY12" fmla="*/ 885825 h 1571625"/>
              <a:gd name="connsiteX13" fmla="*/ 400837 w 786600"/>
              <a:gd name="connsiteY13" fmla="*/ 857250 h 1571625"/>
              <a:gd name="connsiteX14" fmla="*/ 343687 w 786600"/>
              <a:gd name="connsiteY14" fmla="*/ 842962 h 1571625"/>
              <a:gd name="connsiteX15" fmla="*/ 300825 w 786600"/>
              <a:gd name="connsiteY15" fmla="*/ 828675 h 1571625"/>
              <a:gd name="connsiteX16" fmla="*/ 186525 w 786600"/>
              <a:gd name="connsiteY16" fmla="*/ 814387 h 1571625"/>
              <a:gd name="connsiteX17" fmla="*/ 72225 w 786600"/>
              <a:gd name="connsiteY17" fmla="*/ 842962 h 1571625"/>
              <a:gd name="connsiteX18" fmla="*/ 29362 w 786600"/>
              <a:gd name="connsiteY18" fmla="*/ 928687 h 1571625"/>
              <a:gd name="connsiteX19" fmla="*/ 100800 w 786600"/>
              <a:gd name="connsiteY19" fmla="*/ 1071562 h 1571625"/>
              <a:gd name="connsiteX20" fmla="*/ 215100 w 786600"/>
              <a:gd name="connsiteY20" fmla="*/ 1100137 h 1571625"/>
              <a:gd name="connsiteX21" fmla="*/ 543712 w 786600"/>
              <a:gd name="connsiteY21" fmla="*/ 1085850 h 1571625"/>
              <a:gd name="connsiteX22" fmla="*/ 600862 w 786600"/>
              <a:gd name="connsiteY22" fmla="*/ 971550 h 1571625"/>
              <a:gd name="connsiteX23" fmla="*/ 672300 w 786600"/>
              <a:gd name="connsiteY23" fmla="*/ 885825 h 1571625"/>
              <a:gd name="connsiteX24" fmla="*/ 715162 w 786600"/>
              <a:gd name="connsiteY24" fmla="*/ 757237 h 1571625"/>
              <a:gd name="connsiteX25" fmla="*/ 729450 w 786600"/>
              <a:gd name="connsiteY25" fmla="*/ 714375 h 1571625"/>
              <a:gd name="connsiteX26" fmla="*/ 758025 w 786600"/>
              <a:gd name="connsiteY26" fmla="*/ 585787 h 1571625"/>
              <a:gd name="connsiteX27" fmla="*/ 743737 w 786600"/>
              <a:gd name="connsiteY27" fmla="*/ 471487 h 1571625"/>
              <a:gd name="connsiteX28" fmla="*/ 729450 w 786600"/>
              <a:gd name="connsiteY28" fmla="*/ 428625 h 1571625"/>
              <a:gd name="connsiteX29" fmla="*/ 600862 w 786600"/>
              <a:gd name="connsiteY29" fmla="*/ 357187 h 1571625"/>
              <a:gd name="connsiteX30" fmla="*/ 500850 w 786600"/>
              <a:gd name="connsiteY30" fmla="*/ 314325 h 1571625"/>
              <a:gd name="connsiteX31" fmla="*/ 457987 w 786600"/>
              <a:gd name="connsiteY31" fmla="*/ 285750 h 1571625"/>
              <a:gd name="connsiteX32" fmla="*/ 372262 w 786600"/>
              <a:gd name="connsiteY32" fmla="*/ 271462 h 1571625"/>
              <a:gd name="connsiteX33" fmla="*/ 315112 w 786600"/>
              <a:gd name="connsiteY33" fmla="*/ 257175 h 1571625"/>
              <a:gd name="connsiteX34" fmla="*/ 172237 w 786600"/>
              <a:gd name="connsiteY34" fmla="*/ 271462 h 1571625"/>
              <a:gd name="connsiteX35" fmla="*/ 86512 w 786600"/>
              <a:gd name="connsiteY35" fmla="*/ 314325 h 1571625"/>
              <a:gd name="connsiteX36" fmla="*/ 43650 w 786600"/>
              <a:gd name="connsiteY36" fmla="*/ 328612 h 1571625"/>
              <a:gd name="connsiteX37" fmla="*/ 15075 w 786600"/>
              <a:gd name="connsiteY37" fmla="*/ 371475 h 1571625"/>
              <a:gd name="connsiteX38" fmla="*/ 29362 w 786600"/>
              <a:gd name="connsiteY38" fmla="*/ 514350 h 1571625"/>
              <a:gd name="connsiteX39" fmla="*/ 157950 w 786600"/>
              <a:gd name="connsiteY39" fmla="*/ 585787 h 1571625"/>
              <a:gd name="connsiteX40" fmla="*/ 200812 w 786600"/>
              <a:gd name="connsiteY40" fmla="*/ 600075 h 1571625"/>
              <a:gd name="connsiteX41" fmla="*/ 572287 w 786600"/>
              <a:gd name="connsiteY41" fmla="*/ 585787 h 1571625"/>
              <a:gd name="connsiteX42" fmla="*/ 629437 w 786600"/>
              <a:gd name="connsiteY42" fmla="*/ 542925 h 1571625"/>
              <a:gd name="connsiteX43" fmla="*/ 672300 w 786600"/>
              <a:gd name="connsiteY43" fmla="*/ 428625 h 1571625"/>
              <a:gd name="connsiteX44" fmla="*/ 715162 w 786600"/>
              <a:gd name="connsiteY44" fmla="*/ 342900 h 1571625"/>
              <a:gd name="connsiteX45" fmla="*/ 758025 w 786600"/>
              <a:gd name="connsiteY45" fmla="*/ 171450 h 1571625"/>
              <a:gd name="connsiteX46" fmla="*/ 772312 w 786600"/>
              <a:gd name="connsiteY46" fmla="*/ 128587 h 1571625"/>
              <a:gd name="connsiteX47" fmla="*/ 786600 w 786600"/>
              <a:gd name="connsiteY47" fmla="*/ 85725 h 1571625"/>
              <a:gd name="connsiteX48" fmla="*/ 772312 w 786600"/>
              <a:gd name="connsiteY48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86600" h="1571625">
                <a:moveTo>
                  <a:pt x="15075" y="1571625"/>
                </a:moveTo>
                <a:cubicBezTo>
                  <a:pt x="72225" y="1566862"/>
                  <a:pt x="129620" y="1564450"/>
                  <a:pt x="186525" y="1557337"/>
                </a:cubicBezTo>
                <a:cubicBezTo>
                  <a:pt x="206010" y="1554901"/>
                  <a:pt x="224420" y="1546901"/>
                  <a:pt x="243675" y="1543050"/>
                </a:cubicBezTo>
                <a:cubicBezTo>
                  <a:pt x="272082" y="1537369"/>
                  <a:pt x="300825" y="1533525"/>
                  <a:pt x="329400" y="1528762"/>
                </a:cubicBezTo>
                <a:cubicBezTo>
                  <a:pt x="343687" y="1519237"/>
                  <a:pt x="357187" y="1508410"/>
                  <a:pt x="372262" y="1500187"/>
                </a:cubicBezTo>
                <a:cubicBezTo>
                  <a:pt x="444775" y="1460634"/>
                  <a:pt x="502741" y="1447286"/>
                  <a:pt x="558000" y="1385887"/>
                </a:cubicBezTo>
                <a:cubicBezTo>
                  <a:pt x="580974" y="1360360"/>
                  <a:pt x="615150" y="1300162"/>
                  <a:pt x="615150" y="1300162"/>
                </a:cubicBezTo>
                <a:cubicBezTo>
                  <a:pt x="619912" y="1285875"/>
                  <a:pt x="623505" y="1271142"/>
                  <a:pt x="629437" y="1257300"/>
                </a:cubicBezTo>
                <a:cubicBezTo>
                  <a:pt x="682406" y="1133706"/>
                  <a:pt x="638790" y="1257814"/>
                  <a:pt x="672300" y="1157287"/>
                </a:cubicBezTo>
                <a:cubicBezTo>
                  <a:pt x="667537" y="1100137"/>
                  <a:pt x="674877" y="1040649"/>
                  <a:pt x="658012" y="985837"/>
                </a:cubicBezTo>
                <a:cubicBezTo>
                  <a:pt x="653583" y="971443"/>
                  <a:pt x="625799" y="982199"/>
                  <a:pt x="615150" y="971550"/>
                </a:cubicBezTo>
                <a:cubicBezTo>
                  <a:pt x="604501" y="960901"/>
                  <a:pt x="610270" y="940447"/>
                  <a:pt x="600862" y="928687"/>
                </a:cubicBezTo>
                <a:cubicBezTo>
                  <a:pt x="570794" y="891101"/>
                  <a:pt x="528169" y="897172"/>
                  <a:pt x="486562" y="885825"/>
                </a:cubicBezTo>
                <a:cubicBezTo>
                  <a:pt x="457503" y="877900"/>
                  <a:pt x="430058" y="864556"/>
                  <a:pt x="400837" y="857250"/>
                </a:cubicBezTo>
                <a:cubicBezTo>
                  <a:pt x="381787" y="852487"/>
                  <a:pt x="362568" y="848357"/>
                  <a:pt x="343687" y="842962"/>
                </a:cubicBezTo>
                <a:cubicBezTo>
                  <a:pt x="329206" y="838825"/>
                  <a:pt x="315642" y="831369"/>
                  <a:pt x="300825" y="828675"/>
                </a:cubicBezTo>
                <a:cubicBezTo>
                  <a:pt x="263048" y="821806"/>
                  <a:pt x="224625" y="819150"/>
                  <a:pt x="186525" y="814387"/>
                </a:cubicBezTo>
                <a:cubicBezTo>
                  <a:pt x="182971" y="815098"/>
                  <a:pt x="86868" y="831248"/>
                  <a:pt x="72225" y="842962"/>
                </a:cubicBezTo>
                <a:cubicBezTo>
                  <a:pt x="47047" y="863104"/>
                  <a:pt x="38774" y="900452"/>
                  <a:pt x="29362" y="928687"/>
                </a:cubicBezTo>
                <a:cubicBezTo>
                  <a:pt x="40996" y="1010124"/>
                  <a:pt x="20967" y="1038298"/>
                  <a:pt x="100800" y="1071562"/>
                </a:cubicBezTo>
                <a:cubicBezTo>
                  <a:pt x="137052" y="1086667"/>
                  <a:pt x="215100" y="1100137"/>
                  <a:pt x="215100" y="1100137"/>
                </a:cubicBezTo>
                <a:cubicBezTo>
                  <a:pt x="324637" y="1095375"/>
                  <a:pt x="439698" y="1120521"/>
                  <a:pt x="543712" y="1085850"/>
                </a:cubicBezTo>
                <a:cubicBezTo>
                  <a:pt x="584123" y="1072380"/>
                  <a:pt x="570741" y="1001671"/>
                  <a:pt x="600862" y="971550"/>
                </a:cubicBezTo>
                <a:cubicBezTo>
                  <a:pt x="655867" y="916545"/>
                  <a:pt x="632517" y="945499"/>
                  <a:pt x="672300" y="885825"/>
                </a:cubicBezTo>
                <a:lnTo>
                  <a:pt x="715162" y="757237"/>
                </a:lnTo>
                <a:cubicBezTo>
                  <a:pt x="719924" y="742950"/>
                  <a:pt x="726497" y="729143"/>
                  <a:pt x="729450" y="714375"/>
                </a:cubicBezTo>
                <a:cubicBezTo>
                  <a:pt x="747588" y="623682"/>
                  <a:pt x="737847" y="666496"/>
                  <a:pt x="758025" y="585787"/>
                </a:cubicBezTo>
                <a:cubicBezTo>
                  <a:pt x="753262" y="547687"/>
                  <a:pt x="750606" y="509264"/>
                  <a:pt x="743737" y="471487"/>
                </a:cubicBezTo>
                <a:cubicBezTo>
                  <a:pt x="741043" y="456670"/>
                  <a:pt x="740099" y="439274"/>
                  <a:pt x="729450" y="428625"/>
                </a:cubicBezTo>
                <a:cubicBezTo>
                  <a:pt x="659839" y="359014"/>
                  <a:pt x="663744" y="384136"/>
                  <a:pt x="600862" y="357187"/>
                </a:cubicBezTo>
                <a:cubicBezTo>
                  <a:pt x="477285" y="304225"/>
                  <a:pt x="601363" y="347829"/>
                  <a:pt x="500850" y="314325"/>
                </a:cubicBezTo>
                <a:cubicBezTo>
                  <a:pt x="486562" y="304800"/>
                  <a:pt x="474277" y="291180"/>
                  <a:pt x="457987" y="285750"/>
                </a:cubicBezTo>
                <a:cubicBezTo>
                  <a:pt x="430504" y="276589"/>
                  <a:pt x="400669" y="277143"/>
                  <a:pt x="372262" y="271462"/>
                </a:cubicBezTo>
                <a:cubicBezTo>
                  <a:pt x="353007" y="267611"/>
                  <a:pt x="334162" y="261937"/>
                  <a:pt x="315112" y="257175"/>
                </a:cubicBezTo>
                <a:cubicBezTo>
                  <a:pt x="267487" y="261937"/>
                  <a:pt x="219543" y="264184"/>
                  <a:pt x="172237" y="271462"/>
                </a:cubicBezTo>
                <a:cubicBezTo>
                  <a:pt x="120367" y="279442"/>
                  <a:pt x="133602" y="290780"/>
                  <a:pt x="86512" y="314325"/>
                </a:cubicBezTo>
                <a:cubicBezTo>
                  <a:pt x="73042" y="321060"/>
                  <a:pt x="57937" y="323850"/>
                  <a:pt x="43650" y="328612"/>
                </a:cubicBezTo>
                <a:cubicBezTo>
                  <a:pt x="34125" y="342900"/>
                  <a:pt x="22754" y="356116"/>
                  <a:pt x="15075" y="371475"/>
                </a:cubicBezTo>
                <a:cubicBezTo>
                  <a:pt x="-11161" y="423947"/>
                  <a:pt x="-1085" y="453456"/>
                  <a:pt x="29362" y="514350"/>
                </a:cubicBezTo>
                <a:cubicBezTo>
                  <a:pt x="55026" y="565678"/>
                  <a:pt x="110445" y="569952"/>
                  <a:pt x="157950" y="585787"/>
                </a:cubicBezTo>
                <a:lnTo>
                  <a:pt x="200812" y="600075"/>
                </a:lnTo>
                <a:cubicBezTo>
                  <a:pt x="324637" y="595312"/>
                  <a:pt x="449457" y="602164"/>
                  <a:pt x="572287" y="585787"/>
                </a:cubicBezTo>
                <a:cubicBezTo>
                  <a:pt x="595891" y="582640"/>
                  <a:pt x="613940" y="561005"/>
                  <a:pt x="629437" y="542925"/>
                </a:cubicBezTo>
                <a:cubicBezTo>
                  <a:pt x="657972" y="509634"/>
                  <a:pt x="660979" y="468248"/>
                  <a:pt x="672300" y="428625"/>
                </a:cubicBezTo>
                <a:cubicBezTo>
                  <a:pt x="687089" y="376864"/>
                  <a:pt x="683851" y="389865"/>
                  <a:pt x="715162" y="342900"/>
                </a:cubicBezTo>
                <a:cubicBezTo>
                  <a:pt x="734403" y="227461"/>
                  <a:pt x="720289" y="284661"/>
                  <a:pt x="758025" y="171450"/>
                </a:cubicBezTo>
                <a:lnTo>
                  <a:pt x="772312" y="128587"/>
                </a:lnTo>
                <a:lnTo>
                  <a:pt x="786600" y="85725"/>
                </a:lnTo>
                <a:lnTo>
                  <a:pt x="772312" y="0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6958013" y="4148931"/>
            <a:ext cx="1090612" cy="2619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6897216" y="4005064"/>
            <a:ext cx="1152128" cy="14401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6899275" y="2488406"/>
            <a:ext cx="1065213" cy="606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6915150" y="3067844"/>
            <a:ext cx="1365250" cy="1412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6897688" y="2750344"/>
            <a:ext cx="1065212" cy="606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6969125" y="3358356"/>
            <a:ext cx="1365250" cy="142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848544" y="980728"/>
            <a:ext cx="336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High-E Proton</a:t>
            </a:r>
            <a:endParaRPr kumimoji="1" lang="ja-JP" altLang="en-US" sz="4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12284" y="1052736"/>
            <a:ext cx="3589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High–E Electron</a:t>
            </a:r>
            <a:endParaRPr kumimoji="1" lang="ja-JP" altLang="en-US" sz="4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6186" y="2412177"/>
            <a:ext cx="163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protons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638514" y="4149080"/>
            <a:ext cx="188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FF0000"/>
                </a:solidFill>
              </a:rPr>
              <a:t>TeV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 γ-ray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2520" y="5013176"/>
            <a:ext cx="3976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accent1">
                    <a:lumMod val="75000"/>
                  </a:schemeClr>
                </a:solidFill>
              </a:rPr>
              <a:t>Interstellar matter</a:t>
            </a:r>
            <a:endParaRPr kumimoji="1" lang="ja-JP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41032" y="4438853"/>
            <a:ext cx="191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B050"/>
                </a:solidFill>
              </a:rPr>
              <a:t>electrons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679074" y="3430741"/>
            <a:ext cx="188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FF0000"/>
                </a:solidFill>
              </a:rPr>
              <a:t>TeV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 γ-ray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57256" y="4365104"/>
            <a:ext cx="2467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6600"/>
                </a:solidFill>
              </a:rPr>
              <a:t>Synchrotron</a:t>
            </a:r>
          </a:p>
          <a:p>
            <a:r>
              <a:rPr kumimoji="1" lang="en-US" altLang="ja-JP" sz="3600" dirty="0" smtClean="0">
                <a:solidFill>
                  <a:srgbClr val="FF6600"/>
                </a:solidFill>
              </a:rPr>
              <a:t>X-ray</a:t>
            </a:r>
            <a:endParaRPr kumimoji="1" lang="ja-JP" altLang="en-US" sz="3600" dirty="0">
              <a:solidFill>
                <a:srgbClr val="FF66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385048" y="1772816"/>
            <a:ext cx="1942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Magnetic</a:t>
            </a:r>
          </a:p>
          <a:p>
            <a:r>
              <a:rPr kumimoji="1" lang="en-US" altLang="ja-JP" sz="3600" dirty="0" smtClean="0">
                <a:solidFill>
                  <a:schemeClr val="bg1"/>
                </a:solidFill>
              </a:rPr>
              <a:t>field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564740" y="1988840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75000"/>
                  </a:schemeClr>
                </a:solidFill>
              </a:rPr>
              <a:t>3K CMB</a:t>
            </a:r>
            <a:endParaRPr kumimoji="1" lang="ja-JP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4953000" y="1052736"/>
            <a:ext cx="0" cy="5472608"/>
          </a:xfrm>
          <a:prstGeom prst="line">
            <a:avLst/>
          </a:prstGeom>
          <a:ln w="762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" grpId="0" animBg="1"/>
      <p:bldP spid="41" grpId="0"/>
      <p:bldP spid="45" grpId="0"/>
      <p:bldP spid="47" grpId="0"/>
      <p:bldP spid="48" grpId="0"/>
      <p:bldP spid="51" grpId="0"/>
      <p:bldP spid="53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If electron origin…</a:t>
            </a: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C24C2-C0E9-49C6-A057-33C318FDD34A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pic>
        <p:nvPicPr>
          <p:cNvPr id="18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1701006"/>
            <a:ext cx="44132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直線矢印コネクタ 41"/>
          <p:cNvCxnSpPr/>
          <p:nvPr/>
        </p:nvCxnSpPr>
        <p:spPr>
          <a:xfrm flipV="1">
            <a:off x="6392863" y="2436019"/>
            <a:ext cx="0" cy="21447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681788" y="2436019"/>
            <a:ext cx="0" cy="21447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リーフォーム 42"/>
          <p:cNvSpPr/>
          <p:nvPr/>
        </p:nvSpPr>
        <p:spPr>
          <a:xfrm>
            <a:off x="6172200" y="2724944"/>
            <a:ext cx="785813" cy="1571625"/>
          </a:xfrm>
          <a:custGeom>
            <a:avLst/>
            <a:gdLst>
              <a:gd name="connsiteX0" fmla="*/ 15075 w 786600"/>
              <a:gd name="connsiteY0" fmla="*/ 1571625 h 1571625"/>
              <a:gd name="connsiteX1" fmla="*/ 186525 w 786600"/>
              <a:gd name="connsiteY1" fmla="*/ 1557337 h 1571625"/>
              <a:gd name="connsiteX2" fmla="*/ 243675 w 786600"/>
              <a:gd name="connsiteY2" fmla="*/ 1543050 h 1571625"/>
              <a:gd name="connsiteX3" fmla="*/ 329400 w 786600"/>
              <a:gd name="connsiteY3" fmla="*/ 1528762 h 1571625"/>
              <a:gd name="connsiteX4" fmla="*/ 372262 w 786600"/>
              <a:gd name="connsiteY4" fmla="*/ 1500187 h 1571625"/>
              <a:gd name="connsiteX5" fmla="*/ 558000 w 786600"/>
              <a:gd name="connsiteY5" fmla="*/ 1385887 h 1571625"/>
              <a:gd name="connsiteX6" fmla="*/ 615150 w 786600"/>
              <a:gd name="connsiteY6" fmla="*/ 1300162 h 1571625"/>
              <a:gd name="connsiteX7" fmla="*/ 629437 w 786600"/>
              <a:gd name="connsiteY7" fmla="*/ 1257300 h 1571625"/>
              <a:gd name="connsiteX8" fmla="*/ 672300 w 786600"/>
              <a:gd name="connsiteY8" fmla="*/ 1157287 h 1571625"/>
              <a:gd name="connsiteX9" fmla="*/ 658012 w 786600"/>
              <a:gd name="connsiteY9" fmla="*/ 985837 h 1571625"/>
              <a:gd name="connsiteX10" fmla="*/ 615150 w 786600"/>
              <a:gd name="connsiteY10" fmla="*/ 971550 h 1571625"/>
              <a:gd name="connsiteX11" fmla="*/ 600862 w 786600"/>
              <a:gd name="connsiteY11" fmla="*/ 928687 h 1571625"/>
              <a:gd name="connsiteX12" fmla="*/ 486562 w 786600"/>
              <a:gd name="connsiteY12" fmla="*/ 885825 h 1571625"/>
              <a:gd name="connsiteX13" fmla="*/ 400837 w 786600"/>
              <a:gd name="connsiteY13" fmla="*/ 857250 h 1571625"/>
              <a:gd name="connsiteX14" fmla="*/ 343687 w 786600"/>
              <a:gd name="connsiteY14" fmla="*/ 842962 h 1571625"/>
              <a:gd name="connsiteX15" fmla="*/ 300825 w 786600"/>
              <a:gd name="connsiteY15" fmla="*/ 828675 h 1571625"/>
              <a:gd name="connsiteX16" fmla="*/ 186525 w 786600"/>
              <a:gd name="connsiteY16" fmla="*/ 814387 h 1571625"/>
              <a:gd name="connsiteX17" fmla="*/ 72225 w 786600"/>
              <a:gd name="connsiteY17" fmla="*/ 842962 h 1571625"/>
              <a:gd name="connsiteX18" fmla="*/ 29362 w 786600"/>
              <a:gd name="connsiteY18" fmla="*/ 928687 h 1571625"/>
              <a:gd name="connsiteX19" fmla="*/ 100800 w 786600"/>
              <a:gd name="connsiteY19" fmla="*/ 1071562 h 1571625"/>
              <a:gd name="connsiteX20" fmla="*/ 215100 w 786600"/>
              <a:gd name="connsiteY20" fmla="*/ 1100137 h 1571625"/>
              <a:gd name="connsiteX21" fmla="*/ 543712 w 786600"/>
              <a:gd name="connsiteY21" fmla="*/ 1085850 h 1571625"/>
              <a:gd name="connsiteX22" fmla="*/ 600862 w 786600"/>
              <a:gd name="connsiteY22" fmla="*/ 971550 h 1571625"/>
              <a:gd name="connsiteX23" fmla="*/ 672300 w 786600"/>
              <a:gd name="connsiteY23" fmla="*/ 885825 h 1571625"/>
              <a:gd name="connsiteX24" fmla="*/ 715162 w 786600"/>
              <a:gd name="connsiteY24" fmla="*/ 757237 h 1571625"/>
              <a:gd name="connsiteX25" fmla="*/ 729450 w 786600"/>
              <a:gd name="connsiteY25" fmla="*/ 714375 h 1571625"/>
              <a:gd name="connsiteX26" fmla="*/ 758025 w 786600"/>
              <a:gd name="connsiteY26" fmla="*/ 585787 h 1571625"/>
              <a:gd name="connsiteX27" fmla="*/ 743737 w 786600"/>
              <a:gd name="connsiteY27" fmla="*/ 471487 h 1571625"/>
              <a:gd name="connsiteX28" fmla="*/ 729450 w 786600"/>
              <a:gd name="connsiteY28" fmla="*/ 428625 h 1571625"/>
              <a:gd name="connsiteX29" fmla="*/ 600862 w 786600"/>
              <a:gd name="connsiteY29" fmla="*/ 357187 h 1571625"/>
              <a:gd name="connsiteX30" fmla="*/ 500850 w 786600"/>
              <a:gd name="connsiteY30" fmla="*/ 314325 h 1571625"/>
              <a:gd name="connsiteX31" fmla="*/ 457987 w 786600"/>
              <a:gd name="connsiteY31" fmla="*/ 285750 h 1571625"/>
              <a:gd name="connsiteX32" fmla="*/ 372262 w 786600"/>
              <a:gd name="connsiteY32" fmla="*/ 271462 h 1571625"/>
              <a:gd name="connsiteX33" fmla="*/ 315112 w 786600"/>
              <a:gd name="connsiteY33" fmla="*/ 257175 h 1571625"/>
              <a:gd name="connsiteX34" fmla="*/ 172237 w 786600"/>
              <a:gd name="connsiteY34" fmla="*/ 271462 h 1571625"/>
              <a:gd name="connsiteX35" fmla="*/ 86512 w 786600"/>
              <a:gd name="connsiteY35" fmla="*/ 314325 h 1571625"/>
              <a:gd name="connsiteX36" fmla="*/ 43650 w 786600"/>
              <a:gd name="connsiteY36" fmla="*/ 328612 h 1571625"/>
              <a:gd name="connsiteX37" fmla="*/ 15075 w 786600"/>
              <a:gd name="connsiteY37" fmla="*/ 371475 h 1571625"/>
              <a:gd name="connsiteX38" fmla="*/ 29362 w 786600"/>
              <a:gd name="connsiteY38" fmla="*/ 514350 h 1571625"/>
              <a:gd name="connsiteX39" fmla="*/ 157950 w 786600"/>
              <a:gd name="connsiteY39" fmla="*/ 585787 h 1571625"/>
              <a:gd name="connsiteX40" fmla="*/ 200812 w 786600"/>
              <a:gd name="connsiteY40" fmla="*/ 600075 h 1571625"/>
              <a:gd name="connsiteX41" fmla="*/ 572287 w 786600"/>
              <a:gd name="connsiteY41" fmla="*/ 585787 h 1571625"/>
              <a:gd name="connsiteX42" fmla="*/ 629437 w 786600"/>
              <a:gd name="connsiteY42" fmla="*/ 542925 h 1571625"/>
              <a:gd name="connsiteX43" fmla="*/ 672300 w 786600"/>
              <a:gd name="connsiteY43" fmla="*/ 428625 h 1571625"/>
              <a:gd name="connsiteX44" fmla="*/ 715162 w 786600"/>
              <a:gd name="connsiteY44" fmla="*/ 342900 h 1571625"/>
              <a:gd name="connsiteX45" fmla="*/ 758025 w 786600"/>
              <a:gd name="connsiteY45" fmla="*/ 171450 h 1571625"/>
              <a:gd name="connsiteX46" fmla="*/ 772312 w 786600"/>
              <a:gd name="connsiteY46" fmla="*/ 128587 h 1571625"/>
              <a:gd name="connsiteX47" fmla="*/ 786600 w 786600"/>
              <a:gd name="connsiteY47" fmla="*/ 85725 h 1571625"/>
              <a:gd name="connsiteX48" fmla="*/ 772312 w 786600"/>
              <a:gd name="connsiteY48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86600" h="1571625">
                <a:moveTo>
                  <a:pt x="15075" y="1571625"/>
                </a:moveTo>
                <a:cubicBezTo>
                  <a:pt x="72225" y="1566862"/>
                  <a:pt x="129620" y="1564450"/>
                  <a:pt x="186525" y="1557337"/>
                </a:cubicBezTo>
                <a:cubicBezTo>
                  <a:pt x="206010" y="1554901"/>
                  <a:pt x="224420" y="1546901"/>
                  <a:pt x="243675" y="1543050"/>
                </a:cubicBezTo>
                <a:cubicBezTo>
                  <a:pt x="272082" y="1537369"/>
                  <a:pt x="300825" y="1533525"/>
                  <a:pt x="329400" y="1528762"/>
                </a:cubicBezTo>
                <a:cubicBezTo>
                  <a:pt x="343687" y="1519237"/>
                  <a:pt x="357187" y="1508410"/>
                  <a:pt x="372262" y="1500187"/>
                </a:cubicBezTo>
                <a:cubicBezTo>
                  <a:pt x="444775" y="1460634"/>
                  <a:pt x="502741" y="1447286"/>
                  <a:pt x="558000" y="1385887"/>
                </a:cubicBezTo>
                <a:cubicBezTo>
                  <a:pt x="580974" y="1360360"/>
                  <a:pt x="615150" y="1300162"/>
                  <a:pt x="615150" y="1300162"/>
                </a:cubicBezTo>
                <a:cubicBezTo>
                  <a:pt x="619912" y="1285875"/>
                  <a:pt x="623505" y="1271142"/>
                  <a:pt x="629437" y="1257300"/>
                </a:cubicBezTo>
                <a:cubicBezTo>
                  <a:pt x="682406" y="1133706"/>
                  <a:pt x="638790" y="1257814"/>
                  <a:pt x="672300" y="1157287"/>
                </a:cubicBezTo>
                <a:cubicBezTo>
                  <a:pt x="667537" y="1100137"/>
                  <a:pt x="674877" y="1040649"/>
                  <a:pt x="658012" y="985837"/>
                </a:cubicBezTo>
                <a:cubicBezTo>
                  <a:pt x="653583" y="971443"/>
                  <a:pt x="625799" y="982199"/>
                  <a:pt x="615150" y="971550"/>
                </a:cubicBezTo>
                <a:cubicBezTo>
                  <a:pt x="604501" y="960901"/>
                  <a:pt x="610270" y="940447"/>
                  <a:pt x="600862" y="928687"/>
                </a:cubicBezTo>
                <a:cubicBezTo>
                  <a:pt x="570794" y="891101"/>
                  <a:pt x="528169" y="897172"/>
                  <a:pt x="486562" y="885825"/>
                </a:cubicBezTo>
                <a:cubicBezTo>
                  <a:pt x="457503" y="877900"/>
                  <a:pt x="430058" y="864556"/>
                  <a:pt x="400837" y="857250"/>
                </a:cubicBezTo>
                <a:cubicBezTo>
                  <a:pt x="381787" y="852487"/>
                  <a:pt x="362568" y="848357"/>
                  <a:pt x="343687" y="842962"/>
                </a:cubicBezTo>
                <a:cubicBezTo>
                  <a:pt x="329206" y="838825"/>
                  <a:pt x="315642" y="831369"/>
                  <a:pt x="300825" y="828675"/>
                </a:cubicBezTo>
                <a:cubicBezTo>
                  <a:pt x="263048" y="821806"/>
                  <a:pt x="224625" y="819150"/>
                  <a:pt x="186525" y="814387"/>
                </a:cubicBezTo>
                <a:cubicBezTo>
                  <a:pt x="182971" y="815098"/>
                  <a:pt x="86868" y="831248"/>
                  <a:pt x="72225" y="842962"/>
                </a:cubicBezTo>
                <a:cubicBezTo>
                  <a:pt x="47047" y="863104"/>
                  <a:pt x="38774" y="900452"/>
                  <a:pt x="29362" y="928687"/>
                </a:cubicBezTo>
                <a:cubicBezTo>
                  <a:pt x="40996" y="1010124"/>
                  <a:pt x="20967" y="1038298"/>
                  <a:pt x="100800" y="1071562"/>
                </a:cubicBezTo>
                <a:cubicBezTo>
                  <a:pt x="137052" y="1086667"/>
                  <a:pt x="215100" y="1100137"/>
                  <a:pt x="215100" y="1100137"/>
                </a:cubicBezTo>
                <a:cubicBezTo>
                  <a:pt x="324637" y="1095375"/>
                  <a:pt x="439698" y="1120521"/>
                  <a:pt x="543712" y="1085850"/>
                </a:cubicBezTo>
                <a:cubicBezTo>
                  <a:pt x="584123" y="1072380"/>
                  <a:pt x="570741" y="1001671"/>
                  <a:pt x="600862" y="971550"/>
                </a:cubicBezTo>
                <a:cubicBezTo>
                  <a:pt x="655867" y="916545"/>
                  <a:pt x="632517" y="945499"/>
                  <a:pt x="672300" y="885825"/>
                </a:cubicBezTo>
                <a:lnTo>
                  <a:pt x="715162" y="757237"/>
                </a:lnTo>
                <a:cubicBezTo>
                  <a:pt x="719924" y="742950"/>
                  <a:pt x="726497" y="729143"/>
                  <a:pt x="729450" y="714375"/>
                </a:cubicBezTo>
                <a:cubicBezTo>
                  <a:pt x="747588" y="623682"/>
                  <a:pt x="737847" y="666496"/>
                  <a:pt x="758025" y="585787"/>
                </a:cubicBezTo>
                <a:cubicBezTo>
                  <a:pt x="753262" y="547687"/>
                  <a:pt x="750606" y="509264"/>
                  <a:pt x="743737" y="471487"/>
                </a:cubicBezTo>
                <a:cubicBezTo>
                  <a:pt x="741043" y="456670"/>
                  <a:pt x="740099" y="439274"/>
                  <a:pt x="729450" y="428625"/>
                </a:cubicBezTo>
                <a:cubicBezTo>
                  <a:pt x="659839" y="359014"/>
                  <a:pt x="663744" y="384136"/>
                  <a:pt x="600862" y="357187"/>
                </a:cubicBezTo>
                <a:cubicBezTo>
                  <a:pt x="477285" y="304225"/>
                  <a:pt x="601363" y="347829"/>
                  <a:pt x="500850" y="314325"/>
                </a:cubicBezTo>
                <a:cubicBezTo>
                  <a:pt x="486562" y="304800"/>
                  <a:pt x="474277" y="291180"/>
                  <a:pt x="457987" y="285750"/>
                </a:cubicBezTo>
                <a:cubicBezTo>
                  <a:pt x="430504" y="276589"/>
                  <a:pt x="400669" y="277143"/>
                  <a:pt x="372262" y="271462"/>
                </a:cubicBezTo>
                <a:cubicBezTo>
                  <a:pt x="353007" y="267611"/>
                  <a:pt x="334162" y="261937"/>
                  <a:pt x="315112" y="257175"/>
                </a:cubicBezTo>
                <a:cubicBezTo>
                  <a:pt x="267487" y="261937"/>
                  <a:pt x="219543" y="264184"/>
                  <a:pt x="172237" y="271462"/>
                </a:cubicBezTo>
                <a:cubicBezTo>
                  <a:pt x="120367" y="279442"/>
                  <a:pt x="133602" y="290780"/>
                  <a:pt x="86512" y="314325"/>
                </a:cubicBezTo>
                <a:cubicBezTo>
                  <a:pt x="73042" y="321060"/>
                  <a:pt x="57937" y="323850"/>
                  <a:pt x="43650" y="328612"/>
                </a:cubicBezTo>
                <a:cubicBezTo>
                  <a:pt x="34125" y="342900"/>
                  <a:pt x="22754" y="356116"/>
                  <a:pt x="15075" y="371475"/>
                </a:cubicBezTo>
                <a:cubicBezTo>
                  <a:pt x="-11161" y="423947"/>
                  <a:pt x="-1085" y="453456"/>
                  <a:pt x="29362" y="514350"/>
                </a:cubicBezTo>
                <a:cubicBezTo>
                  <a:pt x="55026" y="565678"/>
                  <a:pt x="110445" y="569952"/>
                  <a:pt x="157950" y="585787"/>
                </a:cubicBezTo>
                <a:lnTo>
                  <a:pt x="200812" y="600075"/>
                </a:lnTo>
                <a:cubicBezTo>
                  <a:pt x="324637" y="595312"/>
                  <a:pt x="449457" y="602164"/>
                  <a:pt x="572287" y="585787"/>
                </a:cubicBezTo>
                <a:cubicBezTo>
                  <a:pt x="595891" y="582640"/>
                  <a:pt x="613940" y="561005"/>
                  <a:pt x="629437" y="542925"/>
                </a:cubicBezTo>
                <a:cubicBezTo>
                  <a:pt x="657972" y="509634"/>
                  <a:pt x="660979" y="468248"/>
                  <a:pt x="672300" y="428625"/>
                </a:cubicBezTo>
                <a:cubicBezTo>
                  <a:pt x="687089" y="376864"/>
                  <a:pt x="683851" y="389865"/>
                  <a:pt x="715162" y="342900"/>
                </a:cubicBezTo>
                <a:cubicBezTo>
                  <a:pt x="734403" y="227461"/>
                  <a:pt x="720289" y="284661"/>
                  <a:pt x="758025" y="171450"/>
                </a:cubicBezTo>
                <a:lnTo>
                  <a:pt x="772312" y="128587"/>
                </a:lnTo>
                <a:lnTo>
                  <a:pt x="786600" y="85725"/>
                </a:lnTo>
                <a:lnTo>
                  <a:pt x="772312" y="0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6958013" y="4148931"/>
            <a:ext cx="1090612" cy="2619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6897216" y="4005064"/>
            <a:ext cx="1152128" cy="14401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6899275" y="2488406"/>
            <a:ext cx="1065213" cy="606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6915150" y="3067844"/>
            <a:ext cx="1365250" cy="1412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6897688" y="2750344"/>
            <a:ext cx="1065212" cy="606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6969125" y="3358356"/>
            <a:ext cx="1365250" cy="142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612284" y="1052736"/>
            <a:ext cx="3589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High–E Electron</a:t>
            </a:r>
            <a:endParaRPr kumimoji="1" lang="ja-JP" altLang="en-US" sz="4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41032" y="4438853"/>
            <a:ext cx="191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B050"/>
                </a:solidFill>
              </a:rPr>
              <a:t>electrons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679074" y="3430741"/>
            <a:ext cx="188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FF0000"/>
                </a:solidFill>
              </a:rPr>
              <a:t>TeV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 γ-ray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57256" y="4365104"/>
            <a:ext cx="2467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6600"/>
                </a:solidFill>
              </a:rPr>
              <a:t>Synchrotron</a:t>
            </a:r>
          </a:p>
          <a:p>
            <a:r>
              <a:rPr kumimoji="1" lang="en-US" altLang="ja-JP" sz="3600" dirty="0" smtClean="0">
                <a:solidFill>
                  <a:srgbClr val="FF6600"/>
                </a:solidFill>
              </a:rPr>
              <a:t>X-ray</a:t>
            </a:r>
            <a:endParaRPr kumimoji="1" lang="ja-JP" altLang="en-US" sz="3600" dirty="0">
              <a:solidFill>
                <a:srgbClr val="FF66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385048" y="1772816"/>
            <a:ext cx="1942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Magnetic</a:t>
            </a:r>
          </a:p>
          <a:p>
            <a:r>
              <a:rPr kumimoji="1" lang="en-US" altLang="ja-JP" sz="3600" dirty="0" smtClean="0">
                <a:solidFill>
                  <a:schemeClr val="bg1"/>
                </a:solidFill>
              </a:rPr>
              <a:t>field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564740" y="1988840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>
                    <a:lumMod val="75000"/>
                  </a:schemeClr>
                </a:solidFill>
              </a:rPr>
              <a:t>3K CMB</a:t>
            </a:r>
            <a:endParaRPr kumimoji="1" lang="ja-JP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4953000" y="1052736"/>
            <a:ext cx="0" cy="5472608"/>
          </a:xfrm>
          <a:prstGeom prst="line">
            <a:avLst/>
          </a:prstGeom>
          <a:ln w="762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704528" y="1484784"/>
            <a:ext cx="39352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400" dirty="0" smtClean="0"/>
              <a:t>X-ray … B + e-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4400" dirty="0" err="1" smtClean="0"/>
              <a:t>TeV</a:t>
            </a:r>
            <a:r>
              <a:rPr kumimoji="1" lang="en-US" altLang="ja-JP" sz="4400" dirty="0" smtClean="0"/>
              <a:t> … CMB + e-</a:t>
            </a:r>
            <a:endParaRPr kumimoji="1" lang="ja-JP" altLang="en-US" sz="4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24295" y="3068960"/>
            <a:ext cx="4766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F(</a:t>
            </a:r>
            <a:r>
              <a:rPr kumimoji="1" lang="en-US" altLang="ja-JP" sz="4000" dirty="0" err="1" smtClean="0"/>
              <a:t>TeV</a:t>
            </a:r>
            <a:r>
              <a:rPr kumimoji="1" lang="en-US" altLang="ja-JP" sz="4000" dirty="0" smtClean="0"/>
              <a:t>)/F(X-ray) </a:t>
            </a:r>
          </a:p>
          <a:p>
            <a:r>
              <a:rPr kumimoji="1" lang="en-US" altLang="ja-JP" sz="4000" dirty="0" smtClean="0"/>
              <a:t>= U(CMB)/U(B)</a:t>
            </a:r>
          </a:p>
          <a:p>
            <a:r>
              <a:rPr kumimoji="1" lang="en-US" altLang="ja-JP" sz="4000" dirty="0" smtClean="0"/>
              <a:t>&lt; 1 (B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&gt; </a:t>
            </a:r>
            <a:r>
              <a:rPr kumimoji="1" lang="en-US" altLang="ja-JP" sz="4000" dirty="0" smtClean="0"/>
              <a:t>a few </a:t>
            </a:r>
            <a:r>
              <a:rPr kumimoji="1" lang="en-US" altLang="ja-JP" sz="4000" dirty="0" err="1" smtClean="0"/>
              <a:t>μGauss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04528" y="5229200"/>
            <a:ext cx="387497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HESSJ1614</a:t>
            </a:r>
          </a:p>
          <a:p>
            <a:r>
              <a:rPr kumimoji="1" lang="en-US" altLang="ja-JP" sz="3600" dirty="0" smtClean="0">
                <a:solidFill>
                  <a:schemeClr val="bg1"/>
                </a:solidFill>
              </a:rPr>
              <a:t>F(</a:t>
            </a:r>
            <a:r>
              <a:rPr kumimoji="1" lang="en-US" altLang="ja-JP" sz="3600" dirty="0" err="1" smtClean="0">
                <a:solidFill>
                  <a:schemeClr val="bg1"/>
                </a:solidFill>
              </a:rPr>
              <a:t>TeV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)/F(X-ray)=34  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>
            <a:off x="5241032" y="1124744"/>
            <a:ext cx="4464496" cy="50405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>
            <a:off x="5313040" y="980728"/>
            <a:ext cx="4320480" cy="52565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Support proton origin of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gamma-ray</a:t>
            </a: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C24C2-C0E9-49C6-A057-33C318FDD34A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3050" y="1701006"/>
            <a:ext cx="4392613" cy="39592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" name="雲 5"/>
          <p:cNvSpPr/>
          <p:nvPr/>
        </p:nvSpPr>
        <p:spPr>
          <a:xfrm>
            <a:off x="1036638" y="1988344"/>
            <a:ext cx="3484562" cy="3168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88950" y="4010819"/>
            <a:ext cx="140335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55625" y="3169444"/>
            <a:ext cx="125095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88950" y="3640931"/>
            <a:ext cx="140335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6"/>
          <p:cNvGrpSpPr>
            <a:grpSpLocks/>
          </p:cNvGrpSpPr>
          <p:nvPr/>
        </p:nvGrpSpPr>
        <p:grpSpPr bwMode="auto">
          <a:xfrm>
            <a:off x="2073275" y="3398044"/>
            <a:ext cx="728663" cy="606425"/>
            <a:chOff x="2072680" y="3830710"/>
            <a:chExt cx="729687" cy="606402"/>
          </a:xfrm>
        </p:grpSpPr>
        <p:sp>
          <p:nvSpPr>
            <p:cNvPr id="15" name="円/楕円 14"/>
            <p:cNvSpPr/>
            <p:nvPr/>
          </p:nvSpPr>
          <p:spPr>
            <a:xfrm>
              <a:off x="2191910" y="3830710"/>
              <a:ext cx="600918" cy="6064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470" name="テキスト ボックス 15"/>
            <p:cNvSpPr txBox="1">
              <a:spLocks noChangeArrowheads="1"/>
            </p:cNvSpPr>
            <p:nvPr/>
          </p:nvSpPr>
          <p:spPr bwMode="auto">
            <a:xfrm>
              <a:off x="2072680" y="3841884"/>
              <a:ext cx="729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>
                  <a:solidFill>
                    <a:schemeClr val="bg1"/>
                  </a:solidFill>
                  <a:latin typeface="HGS明朝E" pitchFamily="18" charset="-128"/>
                  <a:ea typeface="HGS明朝E" pitchFamily="18" charset="-128"/>
                </a:rPr>
                <a:t>π0</a:t>
              </a:r>
              <a:endParaRPr lang="ja-JP" altLang="en-US" sz="2800">
                <a:solidFill>
                  <a:schemeClr val="bg1"/>
                </a:solidFill>
                <a:latin typeface="HGS明朝E" pitchFamily="18" charset="-128"/>
                <a:ea typeface="HGS明朝E" pitchFamily="18" charset="-128"/>
              </a:endParaRPr>
            </a:p>
          </p:txBody>
        </p:sp>
      </p:grpSp>
      <p:cxnSp>
        <p:nvCxnSpPr>
          <p:cNvPr id="19" name="直線矢印コネクタ 18"/>
          <p:cNvCxnSpPr/>
          <p:nvPr/>
        </p:nvCxnSpPr>
        <p:spPr>
          <a:xfrm>
            <a:off x="2852738" y="3860006"/>
            <a:ext cx="1042987" cy="282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2865438" y="3555206"/>
            <a:ext cx="1030287" cy="88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3"/>
          <p:cNvGrpSpPr>
            <a:grpSpLocks/>
          </p:cNvGrpSpPr>
          <p:nvPr/>
        </p:nvGrpSpPr>
        <p:grpSpPr bwMode="auto">
          <a:xfrm>
            <a:off x="2865438" y="2564606"/>
            <a:ext cx="728662" cy="606425"/>
            <a:chOff x="2072680" y="3830710"/>
            <a:chExt cx="729687" cy="606402"/>
          </a:xfrm>
        </p:grpSpPr>
        <p:sp>
          <p:nvSpPr>
            <p:cNvPr id="25" name="円/楕円 24"/>
            <p:cNvSpPr/>
            <p:nvPr/>
          </p:nvSpPr>
          <p:spPr>
            <a:xfrm>
              <a:off x="2191909" y="3830710"/>
              <a:ext cx="600919" cy="60640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468" name="テキスト ボックス 25"/>
            <p:cNvSpPr txBox="1">
              <a:spLocks noChangeArrowheads="1"/>
            </p:cNvSpPr>
            <p:nvPr/>
          </p:nvSpPr>
          <p:spPr bwMode="auto">
            <a:xfrm>
              <a:off x="2072680" y="3841884"/>
              <a:ext cx="7296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>
                  <a:solidFill>
                    <a:schemeClr val="bg1"/>
                  </a:solidFill>
                  <a:latin typeface="HGS明朝E" pitchFamily="18" charset="-128"/>
                  <a:ea typeface="HGS明朝E" pitchFamily="18" charset="-128"/>
                </a:rPr>
                <a:t>π0</a:t>
              </a:r>
              <a:endParaRPr lang="ja-JP" altLang="en-US" sz="2800">
                <a:solidFill>
                  <a:schemeClr val="bg1"/>
                </a:solidFill>
                <a:latin typeface="HGS明朝E" pitchFamily="18" charset="-128"/>
                <a:ea typeface="HGS明朝E" pitchFamily="18" charset="-128"/>
              </a:endParaRPr>
            </a:p>
          </p:txBody>
        </p:sp>
      </p:grpSp>
      <p:cxnSp>
        <p:nvCxnSpPr>
          <p:cNvPr id="37" name="直線矢印コネクタ 36"/>
          <p:cNvCxnSpPr/>
          <p:nvPr/>
        </p:nvCxnSpPr>
        <p:spPr>
          <a:xfrm>
            <a:off x="3513138" y="3067844"/>
            <a:ext cx="1042987" cy="282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3478213" y="2564606"/>
            <a:ext cx="1042987" cy="1444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848544" y="980728"/>
            <a:ext cx="336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High-E Proton</a:t>
            </a:r>
            <a:endParaRPr kumimoji="1" lang="ja-JP" altLang="en-US" sz="4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6186" y="2412177"/>
            <a:ext cx="163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protons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638514" y="4149080"/>
            <a:ext cx="1882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FF0000"/>
                </a:solidFill>
              </a:rPr>
              <a:t>TeV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 γ-ray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2520" y="5013176"/>
            <a:ext cx="3976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accent1">
                    <a:lumMod val="75000"/>
                  </a:schemeClr>
                </a:solidFill>
              </a:rPr>
              <a:t>Interstellar matter</a:t>
            </a:r>
            <a:endParaRPr kumimoji="1" lang="ja-JP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4953000" y="1052736"/>
            <a:ext cx="0" cy="5472608"/>
          </a:xfrm>
          <a:prstGeom prst="line">
            <a:avLst/>
          </a:prstGeom>
          <a:ln w="762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097016" y="1556792"/>
            <a:ext cx="47099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HESSJ1614</a:t>
            </a:r>
          </a:p>
          <a:p>
            <a:r>
              <a:rPr kumimoji="1" lang="en-US" altLang="ja-JP" sz="4400" dirty="0" smtClean="0"/>
              <a:t>F(</a:t>
            </a:r>
            <a:r>
              <a:rPr kumimoji="1" lang="en-US" altLang="ja-JP" sz="4400" dirty="0" err="1" smtClean="0"/>
              <a:t>TeV</a:t>
            </a:r>
            <a:r>
              <a:rPr kumimoji="1" lang="en-US" altLang="ja-JP" sz="4400" dirty="0" smtClean="0"/>
              <a:t>)/F(X-ray)=34  </a:t>
            </a:r>
            <a:endParaRPr kumimoji="1" lang="ja-JP" altLang="en-US" sz="4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241032" y="3573016"/>
            <a:ext cx="4032448" cy="2554545"/>
          </a:xfrm>
          <a:prstGeom prst="rect">
            <a:avLst/>
          </a:prstGeom>
          <a:solidFill>
            <a:srgbClr val="000066"/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6600"/>
                </a:solidFill>
              </a:rPr>
              <a:t>Dark Particle Accelerators  are </a:t>
            </a:r>
            <a:r>
              <a:rPr kumimoji="1" lang="en-US" altLang="ja-JP" sz="4000" dirty="0" smtClean="0">
                <a:solidFill>
                  <a:srgbClr val="FF6600"/>
                </a:solidFill>
              </a:rPr>
              <a:t>a possible </a:t>
            </a:r>
            <a:r>
              <a:rPr kumimoji="1" lang="en-US" altLang="ja-JP" sz="4000" dirty="0" smtClean="0">
                <a:solidFill>
                  <a:srgbClr val="FF6600"/>
                </a:solidFill>
              </a:rPr>
              <a:t>origin of cosmic-rays.</a:t>
            </a:r>
            <a:endParaRPr kumimoji="1" lang="ja-JP" altLang="en-US" sz="4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9" grpId="0"/>
      <p:bldP spid="41" grpId="0"/>
      <p:bldP spid="45" grpId="0"/>
      <p:bldP spid="47" grpId="0"/>
      <p:bldP spid="50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HESSJ1614-518?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4" name="図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4" y="2191419"/>
            <a:ext cx="4313238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309" y="2038821"/>
            <a:ext cx="43846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 flipH="1">
            <a:off x="2504730" y="3767013"/>
            <a:ext cx="4824534" cy="288032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951261" y="2030110"/>
            <a:ext cx="385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TeV</a:t>
            </a:r>
            <a:r>
              <a:rPr kumimoji="1" lang="en-US" altLang="ja-JP" sz="3200" dirty="0" smtClean="0"/>
              <a:t> gamma-ray image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29064" y="2038821"/>
            <a:ext cx="3388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Suzaku</a:t>
            </a:r>
            <a:r>
              <a:rPr kumimoji="1" lang="en-US" altLang="ja-JP" sz="3200" dirty="0" smtClean="0"/>
              <a:t> X-ray image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9357" y="980728"/>
            <a:ext cx="8888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Hint: X-ray object at the gamma-ray valley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95300" y="1124744"/>
            <a:ext cx="8922196" cy="5001425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What is Dark Particle Accelerators? </a:t>
            </a:r>
          </a:p>
          <a:p>
            <a:pPr marL="457200" lvl="1" indent="0">
              <a:buNone/>
            </a:pPr>
            <a:r>
              <a:rPr kumimoji="1" lang="en-US" altLang="ja-JP" sz="4000" dirty="0" smtClean="0"/>
              <a:t>= </a:t>
            </a:r>
            <a:r>
              <a:rPr kumimoji="1" lang="en-US" altLang="ja-JP" sz="4000" dirty="0" err="1" smtClean="0"/>
              <a:t>TeV</a:t>
            </a:r>
            <a:r>
              <a:rPr kumimoji="1" lang="en-US" altLang="ja-JP" sz="4000" dirty="0" smtClean="0"/>
              <a:t> gamma-ray </a:t>
            </a:r>
            <a:r>
              <a:rPr kumimoji="1" lang="en-US" altLang="ja-JP" sz="4000" dirty="0" err="1" smtClean="0"/>
              <a:t>unID</a:t>
            </a:r>
            <a:r>
              <a:rPr kumimoji="1" lang="en-US" altLang="ja-JP" sz="4000" dirty="0" smtClean="0"/>
              <a:t> objects</a:t>
            </a:r>
          </a:p>
          <a:p>
            <a:r>
              <a:rPr kumimoji="1" lang="en-US" altLang="ja-JP" sz="4400" dirty="0" err="1" smtClean="0"/>
              <a:t>Suzaku</a:t>
            </a:r>
            <a:r>
              <a:rPr kumimoji="1" lang="en-US" altLang="ja-JP" sz="4400" dirty="0" smtClean="0"/>
              <a:t> X-ray observation</a:t>
            </a:r>
          </a:p>
          <a:p>
            <a:pPr lvl="1"/>
            <a:r>
              <a:rPr lang="en-US" altLang="ja-JP" sz="4000" dirty="0" smtClean="0"/>
              <a:t>Gamma-ray brightest: HESS J1614-518</a:t>
            </a:r>
          </a:p>
          <a:p>
            <a:r>
              <a:rPr kumimoji="1" lang="en-US" altLang="ja-JP" sz="4400" dirty="0" smtClean="0"/>
              <a:t>Discussion</a:t>
            </a:r>
            <a:endParaRPr kumimoji="1" lang="ja-JP" altLang="en-US" sz="4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81" y="980728"/>
            <a:ext cx="6193763" cy="50017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X-ray Spectrum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4354" y="3897630"/>
            <a:ext cx="5900974" cy="2123658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FF6600"/>
                </a:solidFill>
              </a:rPr>
              <a:t>F</a:t>
            </a:r>
            <a:r>
              <a:rPr lang="ja-JP" altLang="en-US" sz="4400" dirty="0" smtClean="0">
                <a:solidFill>
                  <a:srgbClr val="FF6600"/>
                </a:solidFill>
              </a:rPr>
              <a:t>∝</a:t>
            </a:r>
            <a:r>
              <a:rPr lang="en-US" altLang="ja-JP" sz="4400" dirty="0" smtClean="0">
                <a:solidFill>
                  <a:srgbClr val="FF6600"/>
                </a:solidFill>
              </a:rPr>
              <a:t>E^-Γ</a:t>
            </a:r>
          </a:p>
          <a:p>
            <a:r>
              <a:rPr kumimoji="1" lang="en-US" altLang="ja-JP" sz="4400" dirty="0" smtClean="0">
                <a:solidFill>
                  <a:srgbClr val="FF6600"/>
                </a:solidFill>
              </a:rPr>
              <a:t>Γ=3.6+/-0.2</a:t>
            </a:r>
            <a:endParaRPr kumimoji="1" lang="en-US" altLang="ja-JP" sz="4400" dirty="0" smtClean="0">
              <a:solidFill>
                <a:srgbClr val="FF6600"/>
              </a:solidFill>
            </a:endParaRPr>
          </a:p>
          <a:p>
            <a:r>
              <a:rPr lang="en-US" altLang="ja-JP" sz="4400" dirty="0" smtClean="0">
                <a:solidFill>
                  <a:srgbClr val="FF6600"/>
                </a:solidFill>
              </a:rPr>
              <a:t>NH=(1.2+/-0.1)e22cm</a:t>
            </a:r>
            <a:r>
              <a:rPr lang="en-US" altLang="ja-JP" sz="4400" dirty="0" smtClean="0">
                <a:solidFill>
                  <a:srgbClr val="FF6600"/>
                </a:solidFill>
              </a:rPr>
              <a:t>^-2</a:t>
            </a:r>
            <a:endParaRPr kumimoji="1" lang="ja-JP" altLang="en-US" sz="4400" dirty="0">
              <a:solidFill>
                <a:srgbClr val="FF66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09" y="6093296"/>
            <a:ext cx="8527463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See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Sakai’s poster (#</a:t>
            </a:r>
            <a:r>
              <a:rPr lang="en-US" altLang="ja-JP" sz="3600" dirty="0" smtClean="0">
                <a:solidFill>
                  <a:schemeClr val="bg1"/>
                </a:solidFill>
              </a:rPr>
              <a:t>31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) 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for detailed analysis.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Distance to the valley object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96" y="1556792"/>
            <a:ext cx="43433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/>
              <a:t>X-ray counterpart </a:t>
            </a:r>
          </a:p>
          <a:p>
            <a:r>
              <a:rPr kumimoji="1" lang="en-US" altLang="ja-JP" sz="4400" dirty="0" smtClean="0"/>
              <a:t>NH~1.2e21cm^-2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13040" y="1556792"/>
            <a:ext cx="41729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Valley object</a:t>
            </a:r>
          </a:p>
          <a:p>
            <a:r>
              <a:rPr lang="en-US" altLang="ja-JP" sz="4400" dirty="0" smtClean="0"/>
              <a:t>NH~1.2e21cm</a:t>
            </a:r>
            <a:r>
              <a:rPr lang="en-US" altLang="ja-JP" sz="4400" dirty="0" smtClean="0"/>
              <a:t>^-2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09176" y="3789040"/>
            <a:ext cx="42320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Same distance</a:t>
            </a:r>
          </a:p>
          <a:p>
            <a:r>
              <a:rPr lang="en-US" altLang="ja-JP" sz="5400" dirty="0" smtClean="0"/>
              <a:t>D~30,000 </a:t>
            </a:r>
            <a:r>
              <a:rPr lang="en-US" altLang="ja-JP" sz="5400" dirty="0" err="1" smtClean="0"/>
              <a:t>Lyr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Photon index </a:t>
            </a:r>
            <a:r>
              <a:rPr kumimoji="1" lang="en-US" altLang="ja-JP" dirty="0" smtClean="0"/>
              <a:t>Γ~3.6: </a:t>
            </a:r>
            <a:r>
              <a:rPr kumimoji="1" lang="en-US" altLang="ja-JP" dirty="0" smtClean="0"/>
              <a:t>very large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0512" y="908720"/>
            <a:ext cx="8714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Candidate: Anomalous X-ray Pulsar (AXP)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0552" y="1556792"/>
            <a:ext cx="80788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Kind of a pulsar (neutron star)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 smtClean="0"/>
              <a:t>X-ray bright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4000" dirty="0" smtClean="0"/>
              <a:t>Slow </a:t>
            </a:r>
            <a:r>
              <a:rPr kumimoji="1" lang="en-US" altLang="ja-JP" sz="4000" dirty="0" smtClean="0"/>
              <a:t>spin (P=2~12s)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000" dirty="0"/>
              <a:t>S</a:t>
            </a:r>
            <a:r>
              <a:rPr kumimoji="1" lang="en-US" altLang="ja-JP" sz="4000" dirty="0" smtClean="0"/>
              <a:t>low </a:t>
            </a:r>
            <a:r>
              <a:rPr kumimoji="1" lang="en-US" altLang="ja-JP" sz="4000" dirty="0" smtClean="0"/>
              <a:t>spin </a:t>
            </a:r>
            <a:r>
              <a:rPr kumimoji="1" lang="en-US" altLang="ja-JP" sz="4000" dirty="0" smtClean="0"/>
              <a:t>down (</a:t>
            </a:r>
            <a:r>
              <a:rPr kumimoji="1" lang="en-US" altLang="ja-JP" sz="4000" dirty="0" err="1" smtClean="0"/>
              <a:t>dP</a:t>
            </a:r>
            <a:r>
              <a:rPr kumimoji="1" lang="en-US" altLang="ja-JP" sz="4000" dirty="0" smtClean="0"/>
              <a:t>/</a:t>
            </a:r>
            <a:r>
              <a:rPr kumimoji="1" lang="en-US" altLang="ja-JP" sz="4000" dirty="0" err="1" smtClean="0"/>
              <a:t>dt</a:t>
            </a:r>
            <a:r>
              <a:rPr kumimoji="1" lang="en-US" altLang="ja-JP" sz="4000" dirty="0" smtClean="0"/>
              <a:t>=1e-13~1e-10)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08584" y="4122946"/>
            <a:ext cx="75351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Energy source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3600" dirty="0" smtClean="0"/>
              <a:t>Cannot be spin.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3600" dirty="0" smtClean="0"/>
              <a:t>May be extremely strong B (&gt;10^15 G)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8536" y="5899919"/>
            <a:ext cx="6230808" cy="769441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FF6600"/>
                </a:solidFill>
              </a:rPr>
              <a:t>AXPs may be “</a:t>
            </a:r>
            <a:r>
              <a:rPr lang="en-US" altLang="ja-JP" sz="4400" dirty="0" err="1" smtClean="0">
                <a:solidFill>
                  <a:srgbClr val="FF6600"/>
                </a:solidFill>
              </a:rPr>
              <a:t>magneters</a:t>
            </a:r>
            <a:r>
              <a:rPr lang="en-US" altLang="ja-JP" sz="4400" dirty="0" smtClean="0">
                <a:solidFill>
                  <a:srgbClr val="FF6600"/>
                </a:solidFill>
              </a:rPr>
              <a:t>”.</a:t>
            </a:r>
            <a:endParaRPr kumimoji="1" lang="ja-JP" altLang="en-US" sz="4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HESSJ1614-518?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4568" y="106725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/>
              <a:t>Maybe a remnant of peculiar supernova producing an AXP.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048" y="2924944"/>
            <a:ext cx="9057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Similar </a:t>
            </a:r>
            <a:r>
              <a:rPr kumimoji="1" lang="en-US" altLang="ja-JP" sz="4000" dirty="0" smtClean="0"/>
              <a:t>results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kumimoji="1" lang="en-US" altLang="ja-JP" sz="4000" dirty="0" smtClean="0"/>
              <a:t>CTB37B (Nakamura et al. 2009)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kumimoji="1" lang="en-US" altLang="ja-JP" sz="4000" dirty="0" smtClean="0"/>
              <a:t>HESSJ1427-608 (</a:t>
            </a:r>
            <a:r>
              <a:rPr kumimoji="1" lang="en-US" altLang="ja-JP" sz="4000" dirty="0" err="1" smtClean="0"/>
              <a:t>Fujinaga</a:t>
            </a:r>
            <a:r>
              <a:rPr kumimoji="1" lang="en-US" altLang="ja-JP" sz="4000" dirty="0" smtClean="0"/>
              <a:t> et al. 2011).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69974" y="4985881"/>
            <a:ext cx="7355434" cy="1323439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6600"/>
                </a:solidFill>
              </a:rPr>
              <a:t>Some of Dark </a:t>
            </a:r>
            <a:r>
              <a:rPr kumimoji="1" lang="en-US" altLang="ja-JP" sz="4000" dirty="0" smtClean="0">
                <a:solidFill>
                  <a:srgbClr val="FF6600"/>
                </a:solidFill>
              </a:rPr>
              <a:t>particle accelerators =  </a:t>
            </a:r>
            <a:r>
              <a:rPr lang="en-US" altLang="ja-JP" sz="4000" dirty="0" smtClean="0">
                <a:solidFill>
                  <a:srgbClr val="FF6600"/>
                </a:solidFill>
              </a:rPr>
              <a:t>Peculiar supernova remnants?</a:t>
            </a:r>
            <a:endParaRPr kumimoji="1" lang="ja-JP" altLang="en-US" sz="4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400600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X-ray counterpart of HESSJ1614-518 was discovered.</a:t>
            </a:r>
          </a:p>
          <a:p>
            <a:r>
              <a:rPr kumimoji="1" lang="en-US" altLang="ja-JP" sz="4000" dirty="0" smtClean="0"/>
              <a:t>F(</a:t>
            </a:r>
            <a:r>
              <a:rPr kumimoji="1" lang="en-US" altLang="ja-JP" sz="4000" dirty="0" err="1" smtClean="0"/>
              <a:t>TeV</a:t>
            </a:r>
            <a:r>
              <a:rPr kumimoji="1" lang="en-US" altLang="ja-JP" sz="4000" dirty="0" smtClean="0"/>
              <a:t>)/F(X-ray) =34</a:t>
            </a:r>
          </a:p>
          <a:p>
            <a:pPr lvl="1"/>
            <a:r>
              <a:rPr kumimoji="1" lang="en-US" altLang="ja-JP" sz="3600" dirty="0" smtClean="0"/>
              <a:t>Origin of </a:t>
            </a:r>
            <a:r>
              <a:rPr kumimoji="1" lang="en-US" altLang="ja-JP" sz="3600" dirty="0" err="1" smtClean="0"/>
              <a:t>TeV</a:t>
            </a:r>
            <a:r>
              <a:rPr kumimoji="1" lang="en-US" altLang="ja-JP" sz="3600" dirty="0" smtClean="0"/>
              <a:t> gamma-ray is protons.</a:t>
            </a:r>
          </a:p>
          <a:p>
            <a:pPr lvl="1"/>
            <a:r>
              <a:rPr lang="en-US" altLang="ja-JP" sz="3600" dirty="0" smtClean="0"/>
              <a:t>May be origin of cosmic-rays.</a:t>
            </a:r>
          </a:p>
          <a:p>
            <a:r>
              <a:rPr lang="en-US" altLang="ja-JP" sz="4000" dirty="0" smtClean="0"/>
              <a:t>Some of Dark </a:t>
            </a:r>
            <a:r>
              <a:rPr lang="en-US" altLang="ja-JP" sz="4000" dirty="0" smtClean="0"/>
              <a:t>particle accelerators  may be remnants of peculiar supernovae </a:t>
            </a:r>
            <a:r>
              <a:rPr lang="en-US" altLang="ja-JP" sz="4000" dirty="0" smtClean="0"/>
              <a:t>producing AXPs.</a:t>
            </a:r>
            <a:endParaRPr kumimoji="1" lang="ja-JP" altLang="en-US" sz="4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8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gamma-ray peak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414463"/>
            <a:ext cx="43592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1394644"/>
            <a:ext cx="4354914" cy="422108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 rot="1935018">
            <a:off x="6004247" y="1887763"/>
            <a:ext cx="2876847" cy="284215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2792760" y="1394644"/>
            <a:ext cx="4176464" cy="17463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080792" y="4509120"/>
            <a:ext cx="4824536" cy="7691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32520" y="908720"/>
            <a:ext cx="338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TeV</a:t>
            </a:r>
            <a:r>
              <a:rPr kumimoji="1" lang="en-US" altLang="ja-JP" sz="2800" dirty="0" smtClean="0"/>
              <a:t> gamma-ray image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13040" y="836712"/>
            <a:ext cx="447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Suzaku</a:t>
            </a:r>
            <a:r>
              <a:rPr kumimoji="1" lang="en-US" altLang="ja-JP" sz="2800" dirty="0" smtClean="0"/>
              <a:t> X-ray image (3-10keV)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93060" y="5589240"/>
            <a:ext cx="3918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No X-ray emission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478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emits </a:t>
            </a:r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 gamma-ray?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 gamma-ray  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err="1" smtClean="0">
                <a:sym typeface="Wingdings" pitchFamily="2" charset="2"/>
              </a:rPr>
              <a:t>E_particle</a:t>
            </a:r>
            <a:r>
              <a:rPr kumimoji="1" lang="en-US" altLang="ja-JP" dirty="0" smtClean="0">
                <a:sym typeface="Wingdings" pitchFamily="2" charset="2"/>
              </a:rPr>
              <a:t> = 10^12 </a:t>
            </a:r>
            <a:r>
              <a:rPr kumimoji="1" lang="en-US" altLang="ja-JP" dirty="0" err="1" smtClean="0">
                <a:sym typeface="Wingdings" pitchFamily="2" charset="2"/>
              </a:rPr>
              <a:t>eV</a:t>
            </a:r>
            <a:endParaRPr kumimoji="1" lang="en-US" altLang="ja-JP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Electron?</a:t>
            </a:r>
          </a:p>
          <a:p>
            <a:r>
              <a:rPr lang="en-US" altLang="ja-JP" dirty="0" smtClean="0">
                <a:sym typeface="Wingdings" pitchFamily="2" charset="2"/>
              </a:rPr>
              <a:t>Proton?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7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842962"/>
          </a:xfrm>
        </p:spPr>
        <p:txBody>
          <a:bodyPr/>
          <a:lstStyle/>
          <a:p>
            <a:r>
              <a:rPr kumimoji="1" lang="en-US" altLang="ja-JP" dirty="0" err="1" smtClean="0"/>
              <a:t>TeV</a:t>
            </a:r>
            <a:r>
              <a:rPr kumimoji="1" lang="en-US" altLang="ja-JP" dirty="0" smtClean="0"/>
              <a:t> gamma-ray view of Milky way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8760"/>
            <a:ext cx="85344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1568624" y="1916832"/>
            <a:ext cx="792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525870" y="1484784"/>
            <a:ext cx="9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2400 </a:t>
            </a:r>
            <a:r>
              <a:rPr kumimoji="1" lang="en-US" altLang="ja-JP" dirty="0" err="1" smtClean="0"/>
              <a:t>Lyr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82319" y="3140968"/>
            <a:ext cx="1426865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Galactic Center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7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are they?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816230"/>
            <a:ext cx="8915400" cy="3052930"/>
          </a:xfrm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Pulsar , Pulsar Wind Nebula (33)</a:t>
            </a:r>
          </a:p>
          <a:p>
            <a:r>
              <a:rPr lang="en-US" altLang="ja-JP" sz="4400" dirty="0" smtClean="0"/>
              <a:t>Supernova Remnant (22)</a:t>
            </a:r>
          </a:p>
          <a:p>
            <a:r>
              <a:rPr kumimoji="1" lang="en-US" altLang="ja-JP" sz="4400" dirty="0" smtClean="0"/>
              <a:t>Others (4) (binaries etc.)</a:t>
            </a:r>
          </a:p>
          <a:p>
            <a:r>
              <a:rPr kumimoji="1" lang="en-US" altLang="ja-JP" sz="4400" dirty="0" smtClean="0"/>
              <a:t>Unidentified (28</a:t>
            </a:r>
            <a:r>
              <a:rPr kumimoji="1" lang="en-US" altLang="ja-JP" sz="4400" dirty="0" smtClean="0"/>
              <a:t>)</a:t>
            </a:r>
            <a:endParaRPr kumimoji="1" lang="en-US" altLang="ja-JP" sz="4400" dirty="0" smtClean="0"/>
          </a:p>
          <a:p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70848" y="901242"/>
            <a:ext cx="3826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</a:t>
            </a:r>
            <a:r>
              <a:rPr kumimoji="1" lang="en-US" altLang="ja-JP" sz="2400" dirty="0" err="1" smtClean="0"/>
              <a:t>TeV</a:t>
            </a:r>
            <a:r>
              <a:rPr lang="en-US" altLang="ja-JP" sz="2400" dirty="0" err="1" smtClean="0"/>
              <a:t>Cat</a:t>
            </a:r>
            <a:endParaRPr lang="en-US" altLang="ja-JP" sz="2400" dirty="0" smtClean="0"/>
          </a:p>
          <a:p>
            <a:r>
              <a:rPr lang="en-US" altLang="ja-JP" sz="2400" dirty="0"/>
              <a:t>(http://tevcat.uchicago.edu</a:t>
            </a:r>
            <a:r>
              <a:rPr lang="en-US" altLang="ja-JP" sz="2400" dirty="0" smtClean="0"/>
              <a:t>/)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36142" y="5179839"/>
            <a:ext cx="6385210" cy="1446550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 smtClean="0">
                <a:solidFill>
                  <a:srgbClr val="FF6600"/>
                </a:solidFill>
              </a:rPr>
              <a:t>TeV</a:t>
            </a:r>
            <a:r>
              <a:rPr kumimoji="1" lang="en-US" altLang="ja-JP" sz="4400" dirty="0" smtClean="0">
                <a:solidFill>
                  <a:srgbClr val="FF6600"/>
                </a:solidFill>
              </a:rPr>
              <a:t> </a:t>
            </a:r>
            <a:r>
              <a:rPr kumimoji="1" lang="en-US" altLang="ja-JP" sz="4400" dirty="0" err="1" smtClean="0">
                <a:solidFill>
                  <a:srgbClr val="FF6600"/>
                </a:solidFill>
              </a:rPr>
              <a:t>unID</a:t>
            </a:r>
            <a:r>
              <a:rPr kumimoji="1" lang="en-US" altLang="ja-JP" sz="4400" dirty="0" smtClean="0">
                <a:solidFill>
                  <a:srgbClr val="FF6600"/>
                </a:solidFill>
              </a:rPr>
              <a:t> objects </a:t>
            </a:r>
          </a:p>
          <a:p>
            <a:r>
              <a:rPr kumimoji="1" lang="en-US" altLang="ja-JP" sz="4400" dirty="0" smtClean="0">
                <a:solidFill>
                  <a:srgbClr val="FF6600"/>
                </a:solidFill>
              </a:rPr>
              <a:t>= dark particle accelerators</a:t>
            </a:r>
            <a:endParaRPr kumimoji="1" lang="ja-JP" altLang="en-US" sz="4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5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Many of them are </a:t>
            </a:r>
            <a:r>
              <a:rPr lang="en-US" altLang="ja-JP" dirty="0"/>
              <a:t>u</a:t>
            </a:r>
            <a:r>
              <a:rPr kumimoji="1" lang="en-US" altLang="ja-JP" dirty="0" smtClean="0"/>
              <a:t>nidentified.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3486718"/>
          </a:xfrm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Observe them in other wavelengths.</a:t>
            </a:r>
          </a:p>
          <a:p>
            <a:r>
              <a:rPr lang="en-US" altLang="ja-JP" sz="4400" dirty="0" smtClean="0"/>
              <a:t>But, in the Galactic </a:t>
            </a:r>
            <a:r>
              <a:rPr lang="en-US" altLang="ja-JP" sz="4400" dirty="0" smtClean="0"/>
              <a:t>plane </a:t>
            </a:r>
            <a:r>
              <a:rPr lang="en-US" altLang="ja-JP" sz="4400" dirty="0" smtClean="0"/>
              <a:t>region.</a:t>
            </a:r>
          </a:p>
          <a:p>
            <a:pPr lvl="1"/>
            <a:r>
              <a:rPr kumimoji="1" lang="en-US" altLang="ja-JP" sz="4000" dirty="0" smtClean="0"/>
              <a:t>interstellar medium </a:t>
            </a:r>
          </a:p>
          <a:p>
            <a:pPr marL="457200" lvl="1" indent="0">
              <a:buNone/>
            </a:pPr>
            <a:r>
              <a:rPr kumimoji="1" lang="en-US" altLang="ja-JP" sz="4000" dirty="0" smtClean="0">
                <a:sym typeface="Wingdings" pitchFamily="2" charset="2"/>
              </a:rPr>
              <a:t>        Heavy extinction.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08584" y="5035823"/>
            <a:ext cx="7408182" cy="769441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FF6600"/>
                </a:solidFill>
              </a:rPr>
              <a:t>Let’s observe in the X-ray band!</a:t>
            </a:r>
            <a:endParaRPr kumimoji="1" lang="ja-JP" altLang="en-US" sz="4400" dirty="0">
              <a:solidFill>
                <a:srgbClr val="FF66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8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X-ray observatory: </a:t>
            </a:r>
            <a:r>
              <a:rPr kumimoji="1" lang="en-US" altLang="ja-JP" dirty="0" err="1" smtClean="0"/>
              <a:t>Suzaku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268760"/>
            <a:ext cx="3065949" cy="462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088904" y="980728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X-ray telescope (developed by Nagoya Univ.) + X-ray CCD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3600" dirty="0" smtClean="0"/>
              <a:t>High sensitivity in the high-energy band (E&gt;2keV)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ja-JP" sz="3600" dirty="0" smtClean="0"/>
              <a:t>Little extinction.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0912" y="4944070"/>
            <a:ext cx="5528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Ideal  for obs. </a:t>
            </a:r>
            <a:r>
              <a:rPr lang="en-US" altLang="ja-JP" sz="3600" dirty="0" smtClean="0"/>
              <a:t>of </a:t>
            </a:r>
            <a:r>
              <a:rPr kumimoji="1" lang="en-US" altLang="ja-JP" sz="3600" dirty="0" smtClean="0"/>
              <a:t>dark particle accelerators</a:t>
            </a:r>
            <a:endParaRPr kumimoji="1" lang="ja-JP" altLang="en-US" sz="3600" dirty="0"/>
          </a:p>
        </p:txBody>
      </p:sp>
      <p:sp>
        <p:nvSpPr>
          <p:cNvPr id="7" name="円/楕円 6"/>
          <p:cNvSpPr/>
          <p:nvPr/>
        </p:nvSpPr>
        <p:spPr>
          <a:xfrm>
            <a:off x="1352600" y="1340768"/>
            <a:ext cx="1800200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1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4"/>
          <p:cNvSpPr>
            <a:spLocks noGrp="1"/>
          </p:cNvSpPr>
          <p:nvPr>
            <p:ph type="title"/>
          </p:nvPr>
        </p:nvSpPr>
        <p:spPr>
          <a:xfrm>
            <a:off x="415925" y="188913"/>
            <a:ext cx="9066213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Gamma-ray brightest dark particle accelerator: HESS J1614-518</a:t>
            </a:r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9C437-F321-4360-9E96-1868265037BD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15364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85875"/>
            <a:ext cx="5976937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テキスト ボックス 7"/>
          <p:cNvSpPr txBox="1">
            <a:spLocks noChangeArrowheads="1"/>
          </p:cNvSpPr>
          <p:nvPr/>
        </p:nvSpPr>
        <p:spPr bwMode="auto">
          <a:xfrm>
            <a:off x="6681192" y="4005064"/>
            <a:ext cx="30164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600" dirty="0" smtClean="0">
                <a:latin typeface="HGS明朝E" pitchFamily="18" charset="-128"/>
                <a:ea typeface="HGS明朝E" pitchFamily="18" charset="-128"/>
              </a:rPr>
              <a:t>Squares</a:t>
            </a:r>
          </a:p>
          <a:p>
            <a:pPr eaLnBrk="1" hangingPunct="1"/>
            <a:r>
              <a:rPr lang="en-US" altLang="ja-JP" sz="3600" dirty="0" smtClean="0">
                <a:latin typeface="HGS明朝E" pitchFamily="18" charset="-128"/>
                <a:ea typeface="HGS明朝E" pitchFamily="18" charset="-128"/>
              </a:rPr>
              <a:t>=</a:t>
            </a:r>
            <a:r>
              <a:rPr lang="en-US" altLang="ja-JP" sz="3600" dirty="0" err="1" smtClean="0">
                <a:latin typeface="HGS明朝E" pitchFamily="18" charset="-128"/>
                <a:ea typeface="HGS明朝E" pitchFamily="18" charset="-128"/>
              </a:rPr>
              <a:t>Suzaku</a:t>
            </a:r>
            <a:r>
              <a:rPr lang="en-US" altLang="ja-JP" sz="3600" dirty="0" smtClean="0">
                <a:latin typeface="HGS明朝E" pitchFamily="18" charset="-128"/>
                <a:ea typeface="HGS明朝E" pitchFamily="18" charset="-128"/>
              </a:rPr>
              <a:t> field of view</a:t>
            </a:r>
            <a:endParaRPr lang="ja-JP" altLang="en-US" sz="3600" dirty="0">
              <a:latin typeface="HGS明朝E" pitchFamily="18" charset="-128"/>
              <a:ea typeface="HGS明朝E" pitchFamily="18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7400925" y="2852738"/>
            <a:ext cx="0" cy="1008062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テキスト ボックス 10"/>
          <p:cNvSpPr txBox="1">
            <a:spLocks noChangeArrowheads="1"/>
          </p:cNvSpPr>
          <p:nvPr/>
        </p:nvSpPr>
        <p:spPr bwMode="auto">
          <a:xfrm>
            <a:off x="7400925" y="3121025"/>
            <a:ext cx="204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600" dirty="0">
                <a:latin typeface="HGS明朝E" pitchFamily="18" charset="-128"/>
                <a:ea typeface="HGS明朝E" pitchFamily="18" charset="-128"/>
              </a:rPr>
              <a:t>～</a:t>
            </a:r>
            <a:r>
              <a:rPr lang="en-US" altLang="ja-JP" sz="3600" dirty="0" smtClean="0">
                <a:latin typeface="HGS明朝E" pitchFamily="18" charset="-128"/>
                <a:ea typeface="HGS明朝E" pitchFamily="18" charset="-128"/>
              </a:rPr>
              <a:t>100Lyr</a:t>
            </a:r>
            <a:endParaRPr lang="ja-JP" altLang="en-US" sz="36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15369" name="テキスト ボックス 12"/>
          <p:cNvSpPr txBox="1">
            <a:spLocks noChangeArrowheads="1"/>
          </p:cNvSpPr>
          <p:nvPr/>
        </p:nvSpPr>
        <p:spPr bwMode="auto">
          <a:xfrm>
            <a:off x="4808984" y="1628800"/>
            <a:ext cx="4774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600" dirty="0" err="1" smtClean="0">
                <a:latin typeface="HGS明朝E" pitchFamily="18" charset="-128"/>
                <a:ea typeface="HGS明朝E" pitchFamily="18" charset="-128"/>
              </a:rPr>
              <a:t>TeV</a:t>
            </a:r>
            <a:r>
              <a:rPr lang="en-US" altLang="ja-JP" sz="3600" dirty="0" smtClean="0">
                <a:latin typeface="HGS明朝E" pitchFamily="18" charset="-128"/>
                <a:ea typeface="HGS明朝E" pitchFamily="18" charset="-128"/>
              </a:rPr>
              <a:t> gamma-ray image</a:t>
            </a:r>
            <a:endParaRPr lang="ja-JP" altLang="en-US" sz="3600" dirty="0">
              <a:latin typeface="HGS明朝E" pitchFamily="18" charset="-128"/>
              <a:ea typeface="HGS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2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  <p:bldP spid="153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Suzaku</a:t>
            </a:r>
            <a:r>
              <a:rPr lang="en-US" altLang="ja-JP" dirty="0" smtClean="0"/>
              <a:t> X-ray image (3-10keV band)</a:t>
            </a:r>
            <a:endParaRPr lang="ja-JP" altLang="en-US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E7F31-4817-4DE4-8DE0-7791B1E4D414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16388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1412875"/>
            <a:ext cx="8769350" cy="3090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350" y="4691063"/>
            <a:ext cx="22161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1255713" y="2420938"/>
            <a:ext cx="914400" cy="914400"/>
          </a:xfrm>
          <a:prstGeom prst="ellipse">
            <a:avLst/>
          </a:prstGeom>
          <a:noFill/>
          <a:ln w="762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2576513" y="4221163"/>
            <a:ext cx="1944687" cy="10795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4924425" y="3335338"/>
            <a:ext cx="28575" cy="2109787"/>
          </a:xfrm>
          <a:prstGeom prst="straightConnector1">
            <a:avLst/>
          </a:prstGeom>
          <a:ln w="381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5457825" y="4221163"/>
            <a:ext cx="1943100" cy="14954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テキスト ボックス 15"/>
          <p:cNvSpPr txBox="1">
            <a:spLocks noChangeArrowheads="1"/>
          </p:cNvSpPr>
          <p:nvPr/>
        </p:nvSpPr>
        <p:spPr bwMode="auto">
          <a:xfrm>
            <a:off x="740494" y="1343670"/>
            <a:ext cx="2700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 smtClean="0">
                <a:latin typeface="HGS明朝E" pitchFamily="18" charset="-128"/>
                <a:ea typeface="HGS明朝E" pitchFamily="18" charset="-128"/>
              </a:rPr>
              <a:t>X-ray counterpart</a:t>
            </a:r>
            <a:endParaRPr lang="ja-JP" altLang="en-US" sz="28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16395" name="テキスト ボックス 16"/>
          <p:cNvSpPr txBox="1">
            <a:spLocks noChangeArrowheads="1"/>
          </p:cNvSpPr>
          <p:nvPr/>
        </p:nvSpPr>
        <p:spPr bwMode="auto">
          <a:xfrm>
            <a:off x="3512840" y="1373188"/>
            <a:ext cx="2808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latin typeface="HGS明朝E" pitchFamily="18" charset="-128"/>
                <a:ea typeface="HGS明朝E" pitchFamily="18" charset="-128"/>
              </a:rPr>
              <a:t>X-ray object at γ-ray valley</a:t>
            </a:r>
            <a:endParaRPr lang="ja-JP" altLang="en-US" sz="280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16396" name="テキスト ボックス 17"/>
          <p:cNvSpPr txBox="1">
            <a:spLocks noChangeArrowheads="1"/>
          </p:cNvSpPr>
          <p:nvPr/>
        </p:nvSpPr>
        <p:spPr bwMode="auto">
          <a:xfrm>
            <a:off x="6635750" y="1382713"/>
            <a:ext cx="2735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HGS明朝E" pitchFamily="18" charset="-128"/>
                <a:ea typeface="HGS明朝E" pitchFamily="18" charset="-128"/>
              </a:rPr>
              <a:t>No X-ray object</a:t>
            </a:r>
            <a:endParaRPr lang="ja-JP" altLang="en-US" sz="2800" dirty="0">
              <a:latin typeface="HGS明朝E" pitchFamily="18" charset="-128"/>
              <a:ea typeface="HGS明朝E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394" grpId="0"/>
      <p:bldP spid="16395" grpId="0"/>
      <p:bldP spid="163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86409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gamma-ray</a:t>
            </a:r>
            <a:r>
              <a:rPr kumimoji="1" lang="en-US" altLang="ja-JP" dirty="0" smtClean="0"/>
              <a:t> peak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84784"/>
            <a:ext cx="43612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556792"/>
            <a:ext cx="4232998" cy="381642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 rot="2016196">
            <a:off x="6276035" y="2269117"/>
            <a:ext cx="2302291" cy="2353673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856656" y="1828689"/>
            <a:ext cx="5328592" cy="520191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144688" y="3789040"/>
            <a:ext cx="5616624" cy="1274178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36576" y="980728"/>
            <a:ext cx="293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TeV</a:t>
            </a:r>
            <a:r>
              <a:rPr kumimoji="1" lang="en-US" altLang="ja-JP" sz="2400" dirty="0" smtClean="0"/>
              <a:t> gamma-ray image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1032" y="980728"/>
            <a:ext cx="447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Suzaku</a:t>
            </a:r>
            <a:r>
              <a:rPr kumimoji="1" lang="en-US" altLang="ja-JP" sz="2800" dirty="0" smtClean="0"/>
              <a:t> X-ray image (3-10keV)</a:t>
            </a:r>
            <a:endParaRPr kumimoji="1" lang="ja-JP" altLang="en-US" sz="2800" dirty="0"/>
          </a:p>
        </p:txBody>
      </p:sp>
      <p:sp>
        <p:nvSpPr>
          <p:cNvPr id="12" name="円/楕円 11"/>
          <p:cNvSpPr/>
          <p:nvPr/>
        </p:nvSpPr>
        <p:spPr>
          <a:xfrm rot="1800000">
            <a:off x="6439807" y="3016122"/>
            <a:ext cx="1197683" cy="81620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7016" y="5517232"/>
            <a:ext cx="407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Discover X-ray counterpart</a:t>
            </a:r>
            <a:endParaRPr kumimoji="1" lang="ja-JP" altLang="en-US" sz="2800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753200" y="3861048"/>
            <a:ext cx="216024" cy="172819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1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674</Words>
  <Application>Microsoft Office PowerPoint</Application>
  <PresentationFormat>A4 210 x 297 mm</PresentationFormat>
  <Paragraphs>186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​​テーマ</vt:lpstr>
      <vt:lpstr>X-ray observations of  Dark Particle Accelerators</vt:lpstr>
      <vt:lpstr>Contents</vt:lpstr>
      <vt:lpstr>TeV gamma-ray view of Milky way</vt:lpstr>
      <vt:lpstr>What are they?</vt:lpstr>
      <vt:lpstr>Many of them are unidentified.</vt:lpstr>
      <vt:lpstr>X-ray observatory: Suzaku</vt:lpstr>
      <vt:lpstr>Gamma-ray brightest dark particle accelerator: HESS J1614-518</vt:lpstr>
      <vt:lpstr>Suzaku X-ray image (3-10keV band)</vt:lpstr>
      <vt:lpstr>1st gamma-ray peak</vt:lpstr>
      <vt:lpstr>X-ray spectrum of the counterpart</vt:lpstr>
      <vt:lpstr>Power-law emission</vt:lpstr>
      <vt:lpstr>Interstellar extinction</vt:lpstr>
      <vt:lpstr>Distance to HESSJ1614</vt:lpstr>
      <vt:lpstr>X-ray Flux</vt:lpstr>
      <vt:lpstr>Very Dim in X-ray</vt:lpstr>
      <vt:lpstr>Two scenarios of TeV gamma-ray</vt:lpstr>
      <vt:lpstr>If electron origin…</vt:lpstr>
      <vt:lpstr>Support proton origin of TeV gamma-ray</vt:lpstr>
      <vt:lpstr>What is HESSJ1614-518?</vt:lpstr>
      <vt:lpstr>X-ray Spectrum</vt:lpstr>
      <vt:lpstr>Distance to the valley object</vt:lpstr>
      <vt:lpstr>Photon index Γ~3.6: very large</vt:lpstr>
      <vt:lpstr>What is HESSJ1614-518?</vt:lpstr>
      <vt:lpstr>Summary</vt:lpstr>
      <vt:lpstr>PowerPoint プレゼンテーション</vt:lpstr>
      <vt:lpstr>2nd gamma-ray peak</vt:lpstr>
      <vt:lpstr>What emits TeV gamma-ray?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observations of  Dark Particle Accelerators</dc:title>
  <dc:creator>matumoto</dc:creator>
  <cp:lastModifiedBy>Matsumoto Hironori</cp:lastModifiedBy>
  <cp:revision>43</cp:revision>
  <cp:lastPrinted>2011-10-22T03:05:14Z</cp:lastPrinted>
  <dcterms:created xsi:type="dcterms:W3CDTF">2011-10-18T06:18:40Z</dcterms:created>
  <dcterms:modified xsi:type="dcterms:W3CDTF">2011-10-23T06:59:24Z</dcterms:modified>
</cp:coreProperties>
</file>