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39"/>
  </p:notesMasterIdLst>
  <p:handoutMasterIdLst>
    <p:handoutMasterId r:id="rId40"/>
  </p:handoutMasterIdLst>
  <p:sldIdLst>
    <p:sldId id="597" r:id="rId2"/>
    <p:sldId id="552" r:id="rId3"/>
    <p:sldId id="631" r:id="rId4"/>
    <p:sldId id="639" r:id="rId5"/>
    <p:sldId id="604" r:id="rId6"/>
    <p:sldId id="605" r:id="rId7"/>
    <p:sldId id="599" r:id="rId8"/>
    <p:sldId id="607" r:id="rId9"/>
    <p:sldId id="600" r:id="rId10"/>
    <p:sldId id="609" r:id="rId11"/>
    <p:sldId id="608" r:id="rId12"/>
    <p:sldId id="601" r:id="rId13"/>
    <p:sldId id="611" r:id="rId14"/>
    <p:sldId id="640" r:id="rId15"/>
    <p:sldId id="643" r:id="rId16"/>
    <p:sldId id="666" r:id="rId17"/>
    <p:sldId id="667" r:id="rId18"/>
    <p:sldId id="648" r:id="rId19"/>
    <p:sldId id="644" r:id="rId20"/>
    <p:sldId id="658" r:id="rId21"/>
    <p:sldId id="661" r:id="rId22"/>
    <p:sldId id="659" r:id="rId23"/>
    <p:sldId id="670" r:id="rId24"/>
    <p:sldId id="671" r:id="rId25"/>
    <p:sldId id="673" r:id="rId26"/>
    <p:sldId id="603" r:id="rId27"/>
    <p:sldId id="624" r:id="rId28"/>
    <p:sldId id="654" r:id="rId29"/>
    <p:sldId id="647" r:id="rId30"/>
    <p:sldId id="662" r:id="rId31"/>
    <p:sldId id="663" r:id="rId32"/>
    <p:sldId id="655" r:id="rId33"/>
    <p:sldId id="665" r:id="rId34"/>
    <p:sldId id="656" r:id="rId35"/>
    <p:sldId id="668" r:id="rId36"/>
    <p:sldId id="669" r:id="rId37"/>
    <p:sldId id="660" r:id="rId38"/>
  </p:sldIdLst>
  <p:sldSz cx="9144000" cy="6858000" type="screen4x3"/>
  <p:notesSz cx="6735763" cy="9869488"/>
  <p:custDataLst>
    <p:tags r:id="rId41"/>
  </p:custDataLst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33CC"/>
    <a:srgbClr val="FF0000"/>
    <a:srgbClr val="FFFF00"/>
    <a:srgbClr val="CC0066"/>
    <a:srgbClr val="CC0000"/>
    <a:srgbClr val="FFFFFF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50" autoAdjust="0"/>
    <p:restoredTop sz="86396" autoAdjust="0"/>
  </p:normalViewPr>
  <p:slideViewPr>
    <p:cSldViewPr snapToGrid="0">
      <p:cViewPr varScale="1">
        <p:scale>
          <a:sx n="74" d="100"/>
          <a:sy n="74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0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 snapToGrid="0">
      <p:cViewPr varScale="1">
        <p:scale>
          <a:sx n="55" d="100"/>
          <a:sy n="55" d="100"/>
        </p:scale>
        <p:origin x="-1482" y="-96"/>
      </p:cViewPr>
      <p:guideLst>
        <p:guide orient="horz" pos="3109"/>
        <p:guide pos="2122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8383" y="0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5232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8383" y="9375232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B28794B1-DAB2-49CE-8952-67C79043CE13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383" y="0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8916" name="Rectangle 1028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410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895" y="4687616"/>
            <a:ext cx="4939974" cy="444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マスターテキストの書式設定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232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0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383" y="9375232"/>
            <a:ext cx="2917381" cy="49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1" sz="1200">
                <a:latin typeface="Times New Roman" pitchFamily="18" charset="0"/>
              </a:defRPr>
            </a:lvl1pPr>
          </a:lstStyle>
          <a:p>
            <a:pPr>
              <a:defRPr/>
            </a:pPr>
            <a:fld id="{DFCC597D-4428-4309-BE5F-5B105FC10EE4}" type="slidenum">
              <a:rPr lang="en-US" altLang="ja-JP"/>
              <a:pPr>
                <a:defRPr/>
              </a:pPr>
              <a:t>&lt;#&gt;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422275" y="6418263"/>
            <a:ext cx="12588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ja-JP" altLang="ja-JP" sz="1400" b="1" i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1827213" y="6380163"/>
            <a:ext cx="639921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kumimoji="1" lang="en-US" altLang="ja-JP" sz="1600" i="1" dirty="0">
              <a:solidFill>
                <a:schemeClr val="bg2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8256588" y="6351588"/>
            <a:ext cx="6127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21AC569-799B-432C-9A48-8536E7945BEC}" type="slidenum">
              <a:rPr kumimoji="1" lang="en-US" altLang="ja-JP" sz="1400" b="1" i="1">
                <a:solidFill>
                  <a:schemeClr val="bg2"/>
                </a:solidFill>
                <a:latin typeface="Times New Roman" pitchFamily="18" charset="0"/>
              </a:rPr>
              <a:pPr algn="r">
                <a:defRPr/>
              </a:pPr>
              <a:t>&lt;#&gt;</a:t>
            </a:fld>
            <a:endParaRPr kumimoji="1" lang="en-US" altLang="ja-JP" sz="1400" b="1" i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56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69100" y="274638"/>
            <a:ext cx="2122488" cy="6065837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01638" y="274638"/>
            <a:ext cx="6215062" cy="6065837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862013"/>
            <a:ext cx="4140200" cy="547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49800" y="862013"/>
            <a:ext cx="4141788" cy="5478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1638" y="274638"/>
            <a:ext cx="82851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62013"/>
            <a:ext cx="8434388" cy="54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</a:t>
            </a:r>
          </a:p>
          <a:p>
            <a:pPr lvl="3"/>
            <a:endParaRPr lang="en-US" altLang="ja-JP" smtClean="0"/>
          </a:p>
        </p:txBody>
      </p:sp>
      <p:sp>
        <p:nvSpPr>
          <p:cNvPr id="1055751" name="Line 7"/>
          <p:cNvSpPr>
            <a:spLocks noChangeShapeType="1"/>
          </p:cNvSpPr>
          <p:nvPr/>
        </p:nvSpPr>
        <p:spPr bwMode="auto">
          <a:xfrm>
            <a:off x="465138" y="836613"/>
            <a:ext cx="82931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ja-JP" altLang="en-US"/>
          </a:p>
        </p:txBody>
      </p:sp>
      <p:sp>
        <p:nvSpPr>
          <p:cNvPr id="1055752" name="Rectangle 8"/>
          <p:cNvSpPr>
            <a:spLocks noChangeArrowheads="1"/>
          </p:cNvSpPr>
          <p:nvPr/>
        </p:nvSpPr>
        <p:spPr bwMode="auto">
          <a:xfrm>
            <a:off x="422275" y="6418263"/>
            <a:ext cx="1258888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kumimoji="1" lang="ja-JP" altLang="ja-JP" sz="1400" b="1" i="1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1055753" name="Rectangle 9"/>
          <p:cNvSpPr>
            <a:spLocks noChangeArrowheads="1"/>
          </p:cNvSpPr>
          <p:nvPr/>
        </p:nvSpPr>
        <p:spPr bwMode="auto">
          <a:xfrm>
            <a:off x="1827213" y="6380163"/>
            <a:ext cx="6399212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kumimoji="1" lang="ja-JP" altLang="en-US" dirty="0"/>
          </a:p>
        </p:txBody>
      </p:sp>
      <p:sp>
        <p:nvSpPr>
          <p:cNvPr id="1055754" name="Rectangle 10"/>
          <p:cNvSpPr>
            <a:spLocks noChangeArrowheads="1"/>
          </p:cNvSpPr>
          <p:nvPr/>
        </p:nvSpPr>
        <p:spPr bwMode="auto">
          <a:xfrm>
            <a:off x="8256588" y="6351588"/>
            <a:ext cx="612775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C90F6C1F-21C9-4390-8B68-4B6F5135BAF4}" type="slidenum">
              <a:rPr kumimoji="1" lang="en-US" altLang="ja-JP" sz="1400" b="1" i="1">
                <a:solidFill>
                  <a:schemeClr val="bg2"/>
                </a:solidFill>
                <a:latin typeface="Times New Roman" pitchFamily="18" charset="0"/>
              </a:rPr>
              <a:pPr algn="r">
                <a:defRPr/>
              </a:pPr>
              <a:t>&lt;#&gt;</a:t>
            </a:fld>
            <a:endParaRPr kumimoji="1" lang="en-US" altLang="ja-JP" sz="1400" b="1" i="1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chemeClr val="bg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274638" algn="l"/>
        </a:tabLst>
        <a:defRPr kumimoji="1" sz="2400" b="1">
          <a:solidFill>
            <a:srgbClr val="0000FF"/>
          </a:solidFill>
          <a:latin typeface="+mn-lt"/>
          <a:ea typeface="+mn-ea"/>
          <a:cs typeface="+mn-cs"/>
        </a:defRPr>
      </a:lvl1pPr>
      <a:lvl2pPr marL="179388" indent="3175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tabLst>
          <a:tab pos="274638" algn="l"/>
        </a:tabLst>
        <a:defRPr kumimoji="1" sz="2000" b="1">
          <a:solidFill>
            <a:schemeClr val="tx1"/>
          </a:solidFill>
          <a:latin typeface="+mn-lt"/>
          <a:ea typeface="+mn-ea"/>
        </a:defRPr>
      </a:lvl2pPr>
      <a:lvl3pPr marL="361950" indent="3175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tabLst>
          <a:tab pos="274638" algn="l"/>
        </a:tabLst>
        <a:defRPr kumimoji="1" sz="2000">
          <a:solidFill>
            <a:schemeClr val="tx1"/>
          </a:solidFill>
          <a:latin typeface="+mn-lt"/>
          <a:ea typeface="+mn-ea"/>
        </a:defRPr>
      </a:lvl3pPr>
      <a:lvl4pPr marL="544513" indent="827088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tabLst>
          <a:tab pos="274638" algn="l"/>
        </a:tabLst>
        <a:defRPr kumimoji="1">
          <a:solidFill>
            <a:schemeClr val="tx1"/>
          </a:solidFill>
          <a:latin typeface="+mn-lt"/>
          <a:ea typeface="+mn-ea"/>
        </a:defRPr>
      </a:lvl4pPr>
      <a:lvl5pPr marL="221615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74638" algn="l"/>
        </a:tabLst>
        <a:defRPr kumimoji="1" sz="2000">
          <a:solidFill>
            <a:schemeClr val="tx1"/>
          </a:solidFill>
          <a:latin typeface="+mn-lt"/>
          <a:ea typeface="+mn-ea"/>
        </a:defRPr>
      </a:lvl5pPr>
      <a:lvl6pPr marL="2673350" indent="-228600" algn="l" rtl="0" fontAlgn="base">
        <a:spcBef>
          <a:spcPct val="20000"/>
        </a:spcBef>
        <a:spcAft>
          <a:spcPct val="0"/>
        </a:spcAft>
        <a:buChar char="»"/>
        <a:tabLst>
          <a:tab pos="274638" algn="l"/>
        </a:tabLst>
        <a:defRPr kumimoji="1" sz="2000">
          <a:solidFill>
            <a:schemeClr val="tx1"/>
          </a:solidFill>
          <a:latin typeface="+mn-lt"/>
          <a:ea typeface="+mn-ea"/>
        </a:defRPr>
      </a:lvl6pPr>
      <a:lvl7pPr marL="3130550" indent="-228600" algn="l" rtl="0" fontAlgn="base">
        <a:spcBef>
          <a:spcPct val="20000"/>
        </a:spcBef>
        <a:spcAft>
          <a:spcPct val="0"/>
        </a:spcAft>
        <a:buChar char="»"/>
        <a:tabLst>
          <a:tab pos="274638" algn="l"/>
        </a:tabLst>
        <a:defRPr kumimoji="1" sz="2000">
          <a:solidFill>
            <a:schemeClr val="tx1"/>
          </a:solidFill>
          <a:latin typeface="+mn-lt"/>
          <a:ea typeface="+mn-ea"/>
        </a:defRPr>
      </a:lvl7pPr>
      <a:lvl8pPr marL="3587750" indent="-228600" algn="l" rtl="0" fontAlgn="base">
        <a:spcBef>
          <a:spcPct val="20000"/>
        </a:spcBef>
        <a:spcAft>
          <a:spcPct val="0"/>
        </a:spcAft>
        <a:buChar char="»"/>
        <a:tabLst>
          <a:tab pos="274638" algn="l"/>
        </a:tabLst>
        <a:defRPr kumimoji="1" sz="2000">
          <a:solidFill>
            <a:schemeClr val="tx1"/>
          </a:solidFill>
          <a:latin typeface="+mn-lt"/>
          <a:ea typeface="+mn-ea"/>
        </a:defRPr>
      </a:lvl8pPr>
      <a:lvl9pPr marL="4044950" indent="-228600" algn="l" rtl="0" fontAlgn="base">
        <a:spcBef>
          <a:spcPct val="20000"/>
        </a:spcBef>
        <a:spcAft>
          <a:spcPct val="0"/>
        </a:spcAft>
        <a:buChar char="»"/>
        <a:tabLst>
          <a:tab pos="274638" algn="l"/>
        </a:tabLst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hyperlink" Target="http://maru.bonyari.jp/texclip/texclip.php?s=\begin%7balign*%7d%0d%0aN_c%20g_%7bS(V)%7d\rightarrow%20g_%7bS(V)%7d,~%0d%0aN_c%5e2%20g_%7bV1(V2)%7d\rightarrow%20g_%7bV1(V2)%7d,~%0d%0aN_c%20\alpha_g%20\rightarrow%20\alpha_g%0d%0a\end%7balign*%7d" TargetMode="External"/><Relationship Id="rId2" Type="http://schemas.openxmlformats.org/officeDocument/2006/relationships/hyperlink" Target="http://maru.bonyari.jp/texclip/texclip.php?s=\begin%7balign*%7d%0d%0a\textcolor%5brgb%5d%7b0,0.6,0%7d%7b(r=N_f/N_c~:~%7b\rm%20fixed%7d)%7d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maru.bonyari.jp/texclip/texclip.php?s=\begin%7beqnarray*%7d%0d%0a&amp;%20&amp;%0d%0a\Lambda%20\frac%7bd%20g_S%7d%7bd%20\Lambda%7d=%0d%0a2%20g_S%20-%202%20g_S%5e2%20+%202r%20g_S%20g_V%20-%206g_S%20\alpha_g%0d%0a-\frac%7b9%7d%7b2%7d\alpha_g%5e2%20\\%0d%0a&amp;%20&amp;%0d%0a\Lambda%20\frac%7bd%20g_V%7d%7bd%20\Lambda%7d=%0d%0a2%20g_V%20+%20\frac%7br%7d%7b4%7d%20g_S%5e2%20+%20(1+r)%20g_V%5e2%20%0d%0a-\frac%7b3%7d%7b4%7d\alpha_g%5e2%20\\%0d%0a\end%7beqnarray*%7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hyperlink" Target="http://maru.bonyari.jp/texclip/texclip.php?s=\begin%7beqnarray*%7d%0d%0a\Lambda%20\frac%7bd%20g_S%7d%7bd%20\Lambda%7d&amp;=&amp;%202%20g_S%20-%202%20g_S%5e2%20\\%0d%0a\Lambda%20\frac%7bd%20\alpha_g%7d%7bd%20\Lambda%7d%20&amp;=&amp;%20\beta_g%5e%7b%5b2%5d%7d%0d%0a\end%7beqnarray*%7d" TargetMode="External"/><Relationship Id="rId2" Type="http://schemas.openxmlformats.org/officeDocument/2006/relationships/hyperlink" Target="http://maru.bonyari.jp/texclip/texclip.php?s=\begin%7balign*%7d%0d%0a\beta_g%5e%7b%5b2%5d%7d%20=%20-%20\frac%7b2%7d%7b3%7d(11-2r)\alpha_g%5e2%0d%0a-%20\frac%7b2%7d%7b3%7d(34-13r)\alpha_g%5e3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maru.bonyari.jp/texclip/texclip.php?s=\begin%7balign*%7d%0d%0a\Lambda%20\frac%7bd%20\alpha_g%7d%7bd%20\Lambda%7d=\beta_g%5e%7b%5b2%5d%7d+%202r%20g_V%20\alpha_g%5e2%0d%0a\end%7balign*%7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maru.bonyari.jp/texclip/texclip.php?s=\begin%7balign*%7d%0d%0a(\alpha_g,%20g_V,%20g_S)%0d%0a\end%7balign*%7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hyperlink" Target="http://maru.bonyari.jp/texclip/texclip.php?s=\begin%7balign*%7d%0d%0aN_f=13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://maru.bonyari.jp/texclip/texclip.php?s=\begin%7balign*%7d%0d%0aN_f=12%0d%0a\end%7balign*%7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align*%7d%0d%0aN_f=15%0d%0a\end%7balign*%7d" TargetMode="Externa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png"/><Relationship Id="rId5" Type="http://schemas.openxmlformats.org/officeDocument/2006/relationships/hyperlink" Target="http://maru.bonyari.jp/texclip/texclip.php?s=\newcommand%7b\ag%7d%7b\alpha_g%7d%0d%0a\begin%7beqnarray*%7d%0d%0ag_S%5e*%20&amp;=&amp;%0d%0a\frac%7b9%7d%7b4%7d%20\ag%5e2%20-\frac%7b9%7d%7b4%7d(-3%20+%202%20b_0)\ag%5e3%20%0d%0a+\frac%7b9%7d%7b32%7d%20%20(90%20-%20120%20b_0%20+%2048%20b_0%5e2%20-%2016%20b_1%20-%203%20r)%20\ag%5e4%20+\cdots,%20\\%0d%0ag_V%5e*%20&amp;=&amp;%0d%0a\frac%7b3%7d%7b8%7d\ag%5e2%20-\frac%7b3%7d%7b4%7d%20b_0%20\ag%5e3%20%0d%0a+\frac%7b3%7d%7b128%7d%20%20(-3%20+%2096%20b_0%5e2%20-%2032%20b_1%20-%2030%20r)\ag%5e4%20+\cdots.%0d%0a\end%7beqnarray*%7d" TargetMode="External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60.png"/><Relationship Id="rId2" Type="http://schemas.openxmlformats.org/officeDocument/2006/relationships/hyperlink" Target="http://maru.bonyari.jp/texclip/texclip.php?s=\begin%7balign*%7d%0d%0aN_f=13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hyperlink" Target="http://maru.bonyari.jp/texclip/texclip.php?s=\begin%7balign*%7d%0d%0aN_f=12%0d%0a\end%7balign*%7d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g_-%0d%0a\end%7balign*%7d" TargetMode="External"/><Relationship Id="rId13" Type="http://schemas.openxmlformats.org/officeDocument/2006/relationships/image" Target="../media/image67.png"/><Relationship Id="rId18" Type="http://schemas.openxmlformats.org/officeDocument/2006/relationships/image" Target="../media/image70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12" Type="http://schemas.openxmlformats.org/officeDocument/2006/relationships/hyperlink" Target="http://maru.bonyari.jp/texclip/texclip.php?s=\begin%7balign*%7d%0d%0ag_%7b\pm%7d=g_*%20\pm%0d%0a\sqrt%7bc-c_%7b\rm%20cr%7d%7d%0d%0a\end%7balign*%7d" TargetMode="External"/><Relationship Id="rId17" Type="http://schemas.openxmlformats.org/officeDocument/2006/relationships/image" Target="../media/image69.png"/><Relationship Id="rId2" Type="http://schemas.openxmlformats.org/officeDocument/2006/relationships/hyperlink" Target="http://maru.bonyari.jp/texclip/texclip.php?s=\begin%7balign*%7d%0d%0a\large%7bm_f%7d%20\sim%20%0d%0aM%20e%5e%7b-\frac%7bC%7d%7b\sqrt%7bN_%7b\rm%20cr%7d-N_f%7d%7d%7d%20%0d%0a\end%7balign*%7d" TargetMode="External"/><Relationship Id="rId16" Type="http://schemas.openxmlformats.org/officeDocument/2006/relationships/hyperlink" Target="http://maru.bonyari.jp/texclip/texclip.php?s=\begin%7beqnarray*%7d%0d%0a\frac%7b\Lambda_%7b\rm%20IR%7d%7d%7b\Lambda_%7b\rm%20UV%7d%7d%0d%0a=%20\exp\left(%0d%0a\int_%7bg_%7b\rm%20UV%7d%7d%5e%7bg_%7b\rm%20IR%7d%7d~\frac%7bdg%7d%7b\beta(g;c)%7d%0d%0a\right)%0d%0a\simeq%20\exp%20\left(%0d%0a\frac%7b\pi%7d%7b\sqrt%7bc_%7b\rm%20cr%7d-c%7d%7d%0d%0a\right)%0d%0a\end%7beqnarray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g_+%0d%0a\end%7balign*%7d" TargetMode="External"/><Relationship Id="rId11" Type="http://schemas.openxmlformats.org/officeDocument/2006/relationships/image" Target="../media/image66.png"/><Relationship Id="rId5" Type="http://schemas.openxmlformats.org/officeDocument/2006/relationships/image" Target="../media/image63.png"/><Relationship Id="rId15" Type="http://schemas.openxmlformats.org/officeDocument/2006/relationships/image" Target="../media/image68.png"/><Relationship Id="rId10" Type="http://schemas.openxmlformats.org/officeDocument/2006/relationships/hyperlink" Target="http://maru.bonyari.jp/texclip/texclip.php?s=\begin%7balign*%7d%0d%0a\beta(g;c)=%0d%0a\Lambda%20\frac%7bdg%7d%7bd\Lambda%7d%0d%0a=%20(c-c_%7b\rm%20cr%7d)-(g-g_%7b*%7d)%5e2%0d%0a\end%7balign*%7d" TargetMode="External"/><Relationship Id="rId4" Type="http://schemas.openxmlformats.org/officeDocument/2006/relationships/hyperlink" Target="http://maru.bonyari.jp/texclip/texclip.php?s=\begin%7balign*%7d%0d%0aN_f%20\leq%20N_%7b\rm%20cr%7d%0d%0a\end%7balign*%7d" TargetMode="External"/><Relationship Id="rId9" Type="http://schemas.openxmlformats.org/officeDocument/2006/relationships/image" Target="../media/image65.png"/><Relationship Id="rId14" Type="http://schemas.openxmlformats.org/officeDocument/2006/relationships/hyperlink" Target="http://maru.bonyari.jp/texclip/texclip.php?s=\begin%7balign*%7d%0d%0ac=c_%7b\rm%20cr%7d-\epsilon%0d%0a\end%7balign*%7d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hyperlink" Target="http://maru.bonyari.jp/texclip/texclip.php?s=\begin%7balign*%7d%0d%0aN_%7bf%20%7b\rm%20cr%7d%7d\simeq%2012.78~~\mbox%7b(2-loop)%7d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N_%7bf%20%7b\rm%20cr%7d%7d\simeq%2011.58~~\mbox%7b(4-loop)%7d%0d%0a\end%7balign*%7d" TargetMode="External"/><Relationship Id="rId5" Type="http://schemas.openxmlformats.org/officeDocument/2006/relationships/image" Target="../media/image72.png"/><Relationship Id="rId10" Type="http://schemas.openxmlformats.org/officeDocument/2006/relationships/image" Target="../media/image75.png"/><Relationship Id="rId4" Type="http://schemas.openxmlformats.org/officeDocument/2006/relationships/hyperlink" Target="http://maru.bonyari.jp/texclip/texclip.php?s=\begin%7balign*%7d%0d%0aN_%7bf%20%7b\rm%20cr%7d%7d\simeq%2011.24~~\mbox%7b(3-loop)%7d%0d%0a\end%7balign*%7d" TargetMode="External"/><Relationship Id="rId9" Type="http://schemas.openxmlformats.org/officeDocument/2006/relationships/hyperlink" Target="http://maru.bonyari.jp/texclip/texclip.php?s=\begin%7balign*%7d%0d%0a\beta_g(\alpha_g)=\beta_g%5e%7b%5bl%5d%7d(\alpha_g)+2N_f%20g_%7bV*%7d(\alpha_g)\alpha_g%5e2%0d%0a\end%7balign*%7d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\gamma_%7bm*%7d\simeq%200.386\pm0.010~~(N_f=12)%0d%0a\end%7balign*%7d" TargetMode="External"/><Relationship Id="rId3" Type="http://schemas.openxmlformats.org/officeDocument/2006/relationships/image" Target="../media/image76.png"/><Relationship Id="rId7" Type="http://schemas.openxmlformats.org/officeDocument/2006/relationships/image" Target="../media/image78.png"/><Relationship Id="rId2" Type="http://schemas.openxmlformats.org/officeDocument/2006/relationships/hyperlink" Target="http://maru.bonyari.jp/texclip/texclip.php?s=\begin%7balign*%7d%0d%0a\bar%7b\psi%7d\psi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eqnarray*%7d%0d%0a&amp;%20&amp;=%20-6%20C_2(F)%20\alpha_g%20-%202%20N_c%20g_S%20+%204g_%7bV1%7d\\%0d%0a&amp;%20&amp;\equiv%20-\gamma_m%0d%0a\end%7beqnarray*%7d" TargetMode="External"/><Relationship Id="rId11" Type="http://schemas.openxmlformats.org/officeDocument/2006/relationships/image" Target="../media/image81.png"/><Relationship Id="rId5" Type="http://schemas.openxmlformats.org/officeDocument/2006/relationships/image" Target="../media/image77.png"/><Relationship Id="rId10" Type="http://schemas.openxmlformats.org/officeDocument/2006/relationships/image" Target="../media/image80.png"/><Relationship Id="rId4" Type="http://schemas.openxmlformats.org/officeDocument/2006/relationships/hyperlink" Target="http://maru.bonyari.jp/texclip/texclip.php?s=\begin%7balign*%7d%0d%0a\gamma_%7b\bar%7b\psi%7d\psi%7d~=~%0d%0a\end%7balign*%7d" TargetMode="External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maru.bonyari.jp/texclip/texclip.php?s=\begin%7balign*%7d%0d%0a\alpha_g%20=%20g%5e2/(4\pi)%5e2%0d%0a\end%7balign*%7d" TargetMode="External"/><Relationship Id="rId7" Type="http://schemas.openxmlformats.org/officeDocument/2006/relationships/hyperlink" Target="http://maru.bonyari.jp/texclip/texclip.php?s=\begin%7balign*%7d%0d%0aN_f%5e%7b\rm%20cr%7d%20%3c%20N_f%20%3c%20(11/2)N_c%0d%0a\end%7balign*%7d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hyperlink" Target="http://maru.bonyari.jp/texclip/texclip.php?s=\begin%7balign*%7d%0d%0a\alpha_%7bg*%7d%20%3e%20\alpha_g%5e%7b\rm%20cr%7d%0d%0a\end%7balign*%7d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%7b\cal%20L%7d=i\sum%5e%7bN_f%7d_%7bf=1%7d(\xi%5e%7b\dagger%20f%7d_a\bar%7b\sigma%7d%5e%7b\mu%7d%20D%5ea_%7b\mu%20b%7d\xi%5e%7bbf%7d%0d%0a+\chi%5e%7b\dagger%20f%7d_a\bar%7b\sigma%7d%5e%7b\mu%7dD%5ea_%7b\mu%20b%7d\chi%5e%7bbf%7d)%0d%0a=i\sum%5e%7b2N_f%7d_%7bi=1%7dw%5e%7b\dagger%7d_%7bai%7d\bar%7b\sigma%7d%5e%7b\mu%7dD%5ea_%7b\mu%20b%7dw%5e%7bbi%7d%0d%0a\end%7balign*%7d" TargetMode="External"/><Relationship Id="rId13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hyperlink" Target="http://maru.bonyari.jp/texclip/texclip.php?s=\begin%7balign*%7d%0d%0aI_%7bij%7d%20=%20\left(%0d%0a\begin%7barray%7d%7bcc%7d%0d%0a0&amp;%20%7b\bf%201%7d%20%20%20\\%0d%0a-%7b\bf%201%7d&amp;0%20%0d%0a\end%7barray%7d%0d%0a\right)%0d%0a\end%7balign*%7d" TargetMode="External"/><Relationship Id="rId17" Type="http://schemas.openxmlformats.org/officeDocument/2006/relationships/image" Target="../media/image89.png"/><Relationship Id="rId2" Type="http://schemas.openxmlformats.org/officeDocument/2006/relationships/hyperlink" Target="http://maru.bonyari.jp/texclip/texclip.php?s=\begin%7balign*%7d%0d%0aw%5e%7bai%7d=(\xi%5e%7baf%7d,\chi%5e%7baf%7d)%20~~~\textcolor%5brgb%5d%7b0,0.6,0%7d%7b(f=1%20\sim%20N_f,%20i=1%20\sim%202N_f)%7d%0d%0a\end%7balign*%7d" TargetMode="External"/><Relationship Id="rId16" Type="http://schemas.openxmlformats.org/officeDocument/2006/relationships/hyperlink" Target="http://maru.bonyari.jp/texclip/texclip.php?s=\begin%7beqnarray*%7d%0d%0a%7b\cal%20L%7d_%7b\rm%204fermi%7d%0d%0a=\frac%7bG_S%7d%7b\Lambda%5e2%7d\epsilon%5e%7bab%7dw%5e%7b\dagger%7d_%7bai%7dw%5e%7b\dagger%7d_%7bbj%7d\epsilon_%7bcd%7dw%5e%7bci%7dw%5e%7bdj%7d%0d%0a+\frac%7bG_V%7d%7b\Lambda%5e2%7dw%5e%7b\dagger%7d_%7bai%7d%7b\bar%7b\sigma%7d%7d%5e%7b\mu%7dw%5e%7baj%7d%0d%0aw%5e%7b\dagger%7d_%7bbj%7d%7b\bar%7b\sigma%7d%7d_%7b\mu%7dw%5e%7bbi%7d%0d%0a\end%7beqnarray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%7b\bf%202%7d%5e*%20\equiv%20%7b\bf%202%7d%0d%0a~~%7b\rm%20or%7d~~%0d%0aL%20\equiv%20R%0d%0a\end%7balign*%7d" TargetMode="External"/><Relationship Id="rId11" Type="http://schemas.openxmlformats.org/officeDocument/2006/relationships/image" Target="../media/image86.png"/><Relationship Id="rId5" Type="http://schemas.openxmlformats.org/officeDocument/2006/relationships/image" Target="../media/image83.png"/><Relationship Id="rId15" Type="http://schemas.openxmlformats.org/officeDocument/2006/relationships/image" Target="../media/image88.png"/><Relationship Id="rId10" Type="http://schemas.openxmlformats.org/officeDocument/2006/relationships/hyperlink" Target="http://maru.bonyari.jp/texclip/texclip.php?s=\begin%7balign*%7d%0d%0am%7b\bar%7b\psi%7d%7d%5ef_a\psi%5e%7baf%7d%0d%0a=%0d%0a\frac%7b1%7d%7b2%7dm(\epsilon_%7bab%7dw%5e%7bai%7dw%5e%7bbj%7d+\epsilon%5e%7bab%7dw%5e%7b\dagger%20i%7d_a%20w%5e%7b\dagger%20j%7d_b)I_%7bij%7d%0d%0a\end%7balign*%7d" TargetMode="External"/><Relationship Id="rId4" Type="http://schemas.openxmlformats.org/officeDocument/2006/relationships/hyperlink" Target="http://maru.bonyari.jp/texclip/texclip.php?s=\begin%7bequation%7d%0d%0a\psi%5e%7ba%7d=%0d%0a\left(%0d%0a\begin%7barray%7d%7bc%7d%0d%0a\xi%5e%7ba%7d_%7b\alpha%7d%20%20\\%0d%0a\eta%5e%7ba%20\dot%7b\alpha%7d%7d%0d%0a\end%7barray%7d%0d%0a\right)%20%0d%0a=%0d%0a\left(%0d%0a\begin%7barray%7d%7bc%7d%0d%0a\xi%5e%7ba%7d_%7b\alpha%7d%20%20\\%0d%0a\epsilon%5e%7bab%7d\epsilon%5e%7b\dot%7b\alpha%7d%20\dot%7b\beta%7d%7d%20\chi%5e%7b\dagger%7d_%7bb\dot%7b\beta%7d%7d%0d%0a\end%7barray%7d%0d%0a\right)%20%0d%0a\nonumber%0d%0a\end%7bequation%7d%0d%0a" TargetMode="External"/><Relationship Id="rId9" Type="http://schemas.openxmlformats.org/officeDocument/2006/relationships/image" Target="../media/image85.png"/><Relationship Id="rId14" Type="http://schemas.openxmlformats.org/officeDocument/2006/relationships/hyperlink" Target="http://maru.bonyari.jp/texclip/texclip.php?s=\begin%7balign*%7d%0d%0a\textcolor%5brgb%5d%7b0.2,0.2,2%7d%7b%0d%0aSU(2N_f)~~\rightarrow%20~~%20Sp(2N_f)%0d%0a%7d%0d%0a\end%7balign*%7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eqnarray*%7d%0d%0a\Lambda\frac%7bd%20g_S%7d%7bd\Lambda%7d&amp;=&amp;%0d%0a2%20g_S-\frac%7b9%7d%7b2%7d%7bg_S%7d%5e2+4%20%7bg_V%7d%5e2+4(N_f+1)g_S%20g_V%0d%0a-9%20g_S\alpha_g%20-12%20g_V\alpha_g%20-6%7b\alpha_g%7d%5e2%20%0d%0a%20\\%0d%0a\Lambda\frac%7bd%20g_V%7d%7bd\Lambda%7d&amp;=&amp;%0d%0a2%20g_V+\frac%7bN_f-1%7d%7b2%7d%7bg_S%7d%5e2+2%20N_f%20%7bg_V%7d%5e2+2%20g_S%20g_V%20+3%20g_V\alpha_g%20%0d%0a-\frac%7b3%7d%7b2%7d%7b\alpha_g%7d%5e2%0d%0a\\%0d%0a\Lambda\frac%7bd%20\alpha_g%7d%7bd\Lambda%7d&amp;=&amp;%0d%0a\beta_g%5e%7b%5bl%5d%7d%20+%204%20N_f%20g_V%7b\alpha_g%7d%5e2%0d%0a\end%7beqnarray*%7d%0d%0a" TargetMode="External"/><Relationship Id="rId7" Type="http://schemas.openxmlformats.org/officeDocument/2006/relationships/image" Target="../media/image9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eqnarray*%7d%0d%0a\gamma_m%20&amp;=&amp;%E3%80%80(9/2)%20\alpha_%7bg*%7d%20-%204%20g_%7bS*%7d%20-%204%20g_%7bV*%7d\\%0d%0a&amp;\simeq&amp;%0d%0a0.3%20\sim%200.35~~%7b\rm%20for%7d~N_f=8%20%0d%0a\end%7beqnarray*%7d" TargetMode="Externa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hyperlink" Target="http://maru.bonyari.jp/texclip/texclip.php?s=\begin%7balign*%7d%0d%0am%7b\bar%7b\psi%7d%7d%5e%7bAf%7d%20\psi%5e%7bAf%7d%0d%0a=%0d%0a\frac%7b1%7d%7b2%7dm(w%5e%7bAi%7dw%5e%7bBj%7d+w%5e%7b\dagger%20Ai%7d%20w%5e%7b\dagger%20Bj%7d)\delta_%7bij%7d%0d%0a\end%7balign*%7d" TargetMode="External"/><Relationship Id="rId7" Type="http://schemas.openxmlformats.org/officeDocument/2006/relationships/hyperlink" Target="http://maru.bonyari.jp/texclip/texclip.php?s=\begin%7beqnarray*%7d%0d%0a%7b\cal%20L%7d_%7b\rm%204fermi%7d=%0d%0a\frac%7bG_S%7d%7b\Lambda%5e2%7dw%5e%7bA\dagger%7d_i%20w%5e%7bA\dagger%7d_j%20w%5e%7bBi%7dw%5e%7bBj%7d%0d%0a+\frac%7bG_V%7d%7b\Lambda%5e2%7d%0d%0aw%5e%7bA\dagger%7d_i%7b\bar%7b\sigma%7d%7d%5e%7b\mu%7dw%5e%7bAj%7dw%5e%7bB\dagger%7d_j%20%7b\bar%7b\sigma%7d%7d_%7b\mu%7dw%5e%7bBi%7d%20%0d%0a+\frac%7bG_%7bVS%7d%7d%7b\Lambda%5e2%7d%0d%0aw%5e%7bA\dagger%7d_i%7b\bar%7b\sigma%7d%7d%5e%7b\mu%7dw%5e%7bAi%7dw%5e%7bB\dagger%7d_j%20%7b\bar%7b\sigma%7d%7d_%7b\mu%7dw%5e%7bBj%7d%0d%0a\end%7beqnarray*%7d%0d%0a" TargetMode="External"/><Relationship Id="rId12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png"/><Relationship Id="rId11" Type="http://schemas.openxmlformats.org/officeDocument/2006/relationships/hyperlink" Target="http://maru.bonyari.jp/texclip/texclip.php?s=\begin%7balign*%7d%0d%0a\gamma_m%20=%200.31(6)~~%7b\rm%20for%7d~N_f=2%0d%0a\end%7balign*%7d" TargetMode="External"/><Relationship Id="rId5" Type="http://schemas.openxmlformats.org/officeDocument/2006/relationships/hyperlink" Target="http://maru.bonyari.jp/texclip/texclip.php?s=\begin%7balign*%7d%0d%0a\textcolor%5brgb%5d%7b0.2,0.2,2%7d%7b%0d%0aSU(2N_f)~~\rightarrow%20~~%20SO(2N_f)%0d%0a%7d%0d%0a\end%7balign*%7d" TargetMode="External"/><Relationship Id="rId10" Type="http://schemas.openxmlformats.org/officeDocument/2006/relationships/image" Target="../media/image98.png"/><Relationship Id="rId4" Type="http://schemas.openxmlformats.org/officeDocument/2006/relationships/image" Target="../media/image95.png"/><Relationship Id="rId9" Type="http://schemas.openxmlformats.org/officeDocument/2006/relationships/hyperlink" Target="http://maru.bonyari.jp/texclip/texclip.php?s=\begin%7beqnarray*%7d%0d%0a\gamma_m%20&amp;=&amp;%E3%80%8012%20\alpha_%7bg*%7d%20-%204%20g_%7bS*%7d%20-%204%20g_%7bV*%7d%20-%204%20g_%7bVS*%7d%20\\%0d%0a&amp;\simeq&amp;%0d%0a0.64~~%7b\rm%20for%7d~N_f=2%0d%0a\end%7beqnarray*%7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\tilde%7bm%7d_f(\Lambda)%0d%0a=\left(\frac%7b\Lambda%7d%7b\Lambda_0%7d\right)%5e%7b-(1+\gamma_%7bm*%7d)%7d%0d%0a\tilde%7bm%7d_0%0d%0a-\frac%7b\gamma_%7bm*%7d%7d%7b2(1+\gamma_%7bm*%7d)%7d\left%5b%0d%0a\left(\frac%7b\Lambda%7d%7b\Lambda_0%7d\right)%5e%7b-3(1+\gamma_%7bm*%7d)%7d%0d%0a-1\right%5d%0d%0a\tilde%7bm%7d_0%5e3+%20\cdots%0d%0a\end%7balign*%7d" TargetMode="External"/><Relationship Id="rId13" Type="http://schemas.openxmlformats.org/officeDocument/2006/relationships/image" Target="../media/image105.png"/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12" Type="http://schemas.openxmlformats.org/officeDocument/2006/relationships/hyperlink" Target="http://maru.bonyari.jp/texclip/texclip.php?s=\begin%7balign*%7d%0d%0a\textcolor%5brgb%5d%7b0,0.6,0%7d%7b%0d%0aA=-\frac%7b\gamma_%7bm*%7d%7d%7b2(1+\gamma_%7bm*%7d)%7d%0d%0a%7d%0d%0a\end%7balign*%7d" TargetMode="External"/><Relationship Id="rId2" Type="http://schemas.openxmlformats.org/officeDocument/2006/relationships/hyperlink" Target="http://maru.bonyari.jp/texclip/texclip.php?s=\begin%7balign*%7d%0d%0a\textcolor%5brgb%5d%7b0,0.6,0%7d%7b%0d%0a\tilde%7bm%7d_f%20=%20m_f/\Lambda_0%0d%0a%7d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\Lambda\frac%7bd%20\tilde%7bm%7d_f%7d%7bd%20\Lambda%7d%20%0d%0a=%20-\tilde%7bm%7d_f%0d%0a-\gamma_%7bm*%7d%20\frac%7b\tilde%7bm%7d_f%7d%7b1+\tilde%7bm%7d_f%5e2%7d%0d%0a\end%7balign*%7d" TargetMode="External"/><Relationship Id="rId11" Type="http://schemas.openxmlformats.org/officeDocument/2006/relationships/image" Target="../media/image104.png"/><Relationship Id="rId5" Type="http://schemas.openxmlformats.org/officeDocument/2006/relationships/image" Target="../media/image101.png"/><Relationship Id="rId10" Type="http://schemas.openxmlformats.org/officeDocument/2006/relationships/hyperlink" Target="http://maru.bonyari.jp/texclip/texclip.php?s=\begin%7balign*%7d%0d%0a\tilde%7bm%7d_f%20=%20\left(\frac%7b\tilde%7bm%7d_0%7d%7b1-A%7d\right)%5e%7b\frac%7b1%7d%7b1+\gamma_%7bm*%7d%7d%7d%0d%0a\left%5b1%20-%20C%20\tilde%7bm%7d_0%5e3%20+\cdots\right%5d%0d%0a\end%7balign*%7d" TargetMode="External"/><Relationship Id="rId4" Type="http://schemas.openxmlformats.org/officeDocument/2006/relationships/hyperlink" Target="http://maru.bonyari.jp/texclip/texclip.php?s=\begin%7balign*%7d%0d%0am(\Lambda=m_f)=m_f%0d%0a\end%7balign*%7d" TargetMode="External"/><Relationship Id="rId9" Type="http://schemas.openxmlformats.org/officeDocument/2006/relationships/image" Target="../media/image10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\Lambda=m_f%20%0d%0a\end%7balign*%7d" TargetMode="External"/><Relationship Id="rId13" Type="http://schemas.openxmlformats.org/officeDocument/2006/relationships/image" Target="../media/image113.png"/><Relationship Id="rId3" Type="http://schemas.openxmlformats.org/officeDocument/2006/relationships/image" Target="../media/image108.png"/><Relationship Id="rId7" Type="http://schemas.openxmlformats.org/officeDocument/2006/relationships/image" Target="../media/image110.png"/><Relationship Id="rId12" Type="http://schemas.openxmlformats.org/officeDocument/2006/relationships/hyperlink" Target="http://maru.bonyari.jp/texclip/texclip.php?s=\begin%7balign*%7d%0d%0a\Lambda%20\frac%7bdV_0%7d%7bd\Lambda%7d%0d%0a=\frac%7bN_c%20N_f%7d%7b4\pi%5e2%7d\Lambda%5e4\ln(\Lambda%5e2%20+%20m_f%5e2)%0d%0a\simeq%20%0d%0a\frac%7bN_c%20N_f%7d%7b4\pi%5e2%7d\Lambda%5e2%20m_f%5e2%0d%0a\end%7balign*%7d" TargetMode="External"/><Relationship Id="rId2" Type="http://schemas.openxmlformats.org/officeDocument/2006/relationships/hyperlink" Target="http://maru.bonyari.jp/texclip/texclip.php?s=\begin%7balign*%7d%0d%0a\frac%7b\langle%20\bar%7b\psi%7d\psi\rangle%7d%7b\Lambda_0%5e3%7d=%0d%0a\frac%7bN_cN_f%7d%7b4\pi%5e2(1-\gamma_%7bm*%7d)%7d\left(%0d%0a\tilde%7bm%7d_0%20-%20\frac%7b2%7d%7b1+\gamma_%7bm*%7d%7d\tilde%7bm%7d_0%5e%7b\eta_*%7d%0d%0a\right)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\langle%20\bar%7b\psi%7d\psi%20\rangle%20=\left.%0d%0a\frac%7b\partial%20V_%7b\rm%20eff%7d(\psi,%20\bar%7b\psi%7d)%7d%7b\partial%20m_0%7d\right|_%7b\psi=\bar%7b\psi%7d=0%7d%0d%0a=%20\frac%7b\partial%20V_0%7d%7b\partial%20m_0%7d%0d%0a%20\end%7balign*%7d" TargetMode="External"/><Relationship Id="rId11" Type="http://schemas.openxmlformats.org/officeDocument/2006/relationships/image" Target="../media/image112.png"/><Relationship Id="rId5" Type="http://schemas.openxmlformats.org/officeDocument/2006/relationships/image" Target="../media/image109.png"/><Relationship Id="rId15" Type="http://schemas.openxmlformats.org/officeDocument/2006/relationships/image" Target="../media/image114.png"/><Relationship Id="rId10" Type="http://schemas.openxmlformats.org/officeDocument/2006/relationships/hyperlink" Target="http://maru.bonyari.jp/texclip/texclip.php?s=\begin%7balign*%7d%0d%0aV_%7b\rm%20eff%7d(\psi,\bar%7b\psi%7d;\Lambda)%0d%0a=V_0(\Lambda)%20+%20m_f(\Lambda)\bar%7b\psi%7d\psi%20+%20\mbox%7b(4-fermi%20operators)%7d%20+%20\cdots%0d%0a\end%7balign*%7d" TargetMode="External"/><Relationship Id="rId4" Type="http://schemas.openxmlformats.org/officeDocument/2006/relationships/hyperlink" Target="http://maru.bonyari.jp/texclip/texclip.php?s=\begin%7balign*%7d%0d%0a\eta_*%20=%20\frac%7b3-\gamma_%7bm*%7d%7d%7b1+\gamma_%7bm*%7d%7d%0d%0a\end%7balign*%7d" TargetMode="External"/><Relationship Id="rId9" Type="http://schemas.openxmlformats.org/officeDocument/2006/relationships/image" Target="../media/image111.png"/><Relationship Id="rId14" Type="http://schemas.openxmlformats.org/officeDocument/2006/relationships/hyperlink" Target="http://maru.bonyari.jp/texclip/texclip.php?s=\begin%7balign*%7d%0d%0a\gamma_%7bm*%7d%20%3c%201%0d%0a\end%7balign*%7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hyperlink" Target="http://maru.bonyari.jp/texclip/texclip.php?s=\begin%7balign*%7d%0d%0a\Gamma_%7b\Lambda%7d%5b\phi%5d%20\rightarrow%20%0d%0a\Gamma%5b\phi%5d~~\mbox%7b\La%20(1PI%20effective%20action)%7d%20%0d%0a~~~\mbox%7b\La%20as%7d~~~\Lambda%20\rightarrow%200\end%7balign*%7d" TargetMode="External"/><Relationship Id="rId3" Type="http://schemas.openxmlformats.org/officeDocument/2006/relationships/hyperlink" Target="http://maru.bonyari.jp/texclip/texclip.php?s=\begin%7balign*%7d%0d%0aZ_%7b\Lambda%7d%5bJ%5d%0d%0a=e%5e%7bW_%7b\Lambda%7d%5bJ%5d%7d%0d%0a=\int%20%7b\cal%20D%7d\phi%20\exp%20\left(%20%0d%0a-\frac%7b1%7d%7b2%7d\phi%20\cdot%20R%20\cdot%20\phi%20-S%5b\phi%5d+%20J\cdot\phi%0d%0a\right)%0d%0a\end%7balign*%7d" TargetMode="External"/><Relationship Id="rId7" Type="http://schemas.openxmlformats.org/officeDocument/2006/relationships/hyperlink" Target="http://maru.bonyari.jp/texclip/texclip.php?s=\begin%7balign*%7d%0d%0a\Delta(p)=\frac%7b1%7d%7bp%5e2%20+%20R(p%5e2;%20\Lambda%5e2)%7d=%0d%0a\frac%7b1%7d%7bp%5e2%7d\theta\left(\frac%7bp%5e2%7d%7b\Lambda%5e2%7d\right)%0d%0a\end%7balign*%7d" TargetMode="External"/><Relationship Id="rId12" Type="http://schemas.openxmlformats.org/officeDocument/2006/relationships/image" Target="../media/image120.png"/><Relationship Id="rId2" Type="http://schemas.openxmlformats.org/officeDocument/2006/relationships/image" Target="../media/image115.emf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11" Type="http://schemas.openxmlformats.org/officeDocument/2006/relationships/hyperlink" Target="http://maru.bonyari.jp/texclip/texclip.php?s=\begin%7balign*%7d%0d%0a\phi_p=%20\frac%7b\delta%20W_%7b\Lambda%7d%5bJ%5d%7d%7b\delta%20J_%7b-p%7d%7d%0d%0a\end%7balign*%7d" TargetMode="External"/><Relationship Id="rId5" Type="http://schemas.openxmlformats.org/officeDocument/2006/relationships/hyperlink" Target="http://maru.bonyari.jp/texclip/texclip.php?s=\begin%7balign*%7d%0d%0aR(p%5e2;\Lambda%5e2)=\Lambda%5e2%20\left(\frac%7b\Lambda%5e2%7d%7bp%5e2%7d\right)%5e%7bk%7d%0d%0a\end%7balign*%7d" TargetMode="External"/><Relationship Id="rId15" Type="http://schemas.openxmlformats.org/officeDocument/2006/relationships/hyperlink" Target="http://maru.bonyari.jp/texclip/texclip.php?s=\begin%7balign*%7d%0d%0a\frac%7b\partial%20\Gamma_%7b\Lambda%7d%7d%7b\partial%20\Lambda%7d%0d%0a=\frac%7b1%7d%7b2%7d\int_p~\mbox%7b\sf%20tr%7d%0d%0a\left%5b%0d%0a\frac%7b\partial%20R%7d%7b\partial%20\Lambda%7d%0d%0a\cdot%0d%0a\left(%20R%20+%0d%0a\frac%7b\delta%5e2%20\Gamma_%7b\Lambda%7d%7d%7b\delta%20\phi_p%20\delta%20\phi_%7b-p%7d%7d%0d%0a\right)%5e%7b-1%7d%0d%0a\right%5d%0d%0a\end%7balign*%7d" TargetMode="External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hyperlink" Target="http://maru.bonyari.jp/texclip/texclip.php?s=\begin%7balign*%7d%0d%0a\tilde%7b\Gamma%7d_%7b\Lambda%7d%5b\phi%5d%0d%0a=\frac%7b1%7d%7b2%7d\phi%20\cdot%20R%20\cdot%20\phi%20+%20\Gamma_%7b\Lambda%7d%5b\phi%5d%0d%0a=-W_%7b\Lambda%7d%5bJ%5d%20+%20J%20\cdot%20\phi%0d%0a\end%7balign*%7d" TargetMode="External"/><Relationship Id="rId14" Type="http://schemas.openxmlformats.org/officeDocument/2006/relationships/image" Target="../media/image1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eqnarray*%7d%0d%0a%202\bar%7bL%7d_%7bai%7d\gamma%5e%7b\mu%7dL%5e%7bbi%7d%0d%0a\bar%7bR%7d_%7bbj%7d\gamma_%7b\mu%7dR%5e%7baj%7d%0d%0a=%20\frac%7b1%7d%7b2%7d\left%5b%0d%0a\bar%7b\psi%7d_%7bai%7d\gamma%5e%7b\mu%7d\psi%5e%7bbi%7d%0d%0a\bar%7b\psi%7d_%7bbj%7d\gamma_%7b\mu%7d\psi%5e%7baj%7d%0d%0a-\bar%7b\psi%7d_%7bai%7d\gamma%5e%7b\mu%7d\gamma_5\psi%5e%7bbi%7d%0d%0a\bar%7b\psi%7d_%7bbj%7d\gamma_%7b\mu%7d\gamma_5\psi%5e%7baj%7d%0d%0a\right%5d%0d%0a\end%7beqnarray*%7d" TargetMode="External"/><Relationship Id="rId13" Type="http://schemas.openxmlformats.org/officeDocument/2006/relationships/image" Target="../media/image128.png"/><Relationship Id="rId3" Type="http://schemas.openxmlformats.org/officeDocument/2006/relationships/image" Target="../media/image28.png"/><Relationship Id="rId7" Type="http://schemas.openxmlformats.org/officeDocument/2006/relationships/image" Target="../media/image125.png"/><Relationship Id="rId12" Type="http://schemas.openxmlformats.org/officeDocument/2006/relationships/hyperlink" Target="http://maru.bonyari.jp/texclip/texclip.php?s=\begin%7beqnarray*%7d%0d%0a&amp;&amp;\bar%7bL%7d_%7bai%7d\gamma%5e%7b\mu%7dL%5e%7bbi%7d%0d%0a\bar%7bL%7d_%7bbj%7d\gamma_%7b\mu%7dL%5e%7baj%7d+%20(L%20\leftrightarrow%20R)\\%0d%0a&amp;%20&amp;~~~~~~~~~~~~~~~~~~~~~~~~%0d%0a=%20\frac%7b1%7d%7b2%7d\left%5b%0d%0a\bar%7b\psi%7d_%7bai%7d\gamma%5e%7b\mu%7d\psi%5e%7bbi%7d%0d%0a\bar%7b\psi%7d_%7bbj%7d\gamma_%7b\mu%7d\psi%5e%7baj%7d%0d%0a+%0d%0a\bar%7b\psi%7d_%7bai%7d\gamma%5e%7b\mu%7d\gamma_5\psi%5e%7bbi%7d%0d%0a\bar%7b\psi%7d_%7bbj%7d\gamma_%7b\mu%7d\gamma_5\psi%5e%7baj%7d%0d%0a\right%5d%0d%0a\end%7beqnarray*%7d" TargetMode="External"/><Relationship Id="rId17" Type="http://schemas.openxmlformats.org/officeDocument/2006/relationships/image" Target="../media/image130.png"/><Relationship Id="rId2" Type="http://schemas.openxmlformats.org/officeDocument/2006/relationships/hyperlink" Target="http://maru.bonyari.jp/texclip/texclip.php?s=\begin%7balign*%7d%0d%0a\psi_L%5e%7bai%7d=L%5e%7bai%7d,%20\psi_R%5e%7bai%7d=R%5e%7bai%7d%0d%0a\end%7balign*%7d" TargetMode="External"/><Relationship Id="rId16" Type="http://schemas.openxmlformats.org/officeDocument/2006/relationships/hyperlink" Target="http://maru.bonyari.jp/texclip/texclip.php?s=\begin%7beqnarray*%7d%0d%0a&amp;&amp;\bar%7bL%7d_%7bai%7d\gamma%5e%7b\mu%7dL%5e%7bbj%7d%0d%0a\bar%7bL%7d_%7bbj%7d\gamma_%7b\mu%7dL%5e%7bai%7d+%20(L%20\leftrightarrow%20R)\\%0d%0a&amp;%20&amp;~~~~~~~~~~~~~~~~~~~~~~~~%0d%0a=%20\frac%7b1%7d%7b2%7d\left%5b%0d%0a\bar%7b\psi%7d_%7bai%7d\gamma%5e%7b\mu%7d\psi%5e%7bbj%7d%0d%0a\bar%7b\psi%7d_%7bbj%7d\gamma_%7b\mu%7d\psi%5e%7bai%7d%0d%0a+%0d%0a\bar%7b\psi%7d_%7bai%7d\gamma%5e%7b\mu%7d\gamma_5\psi%5e%7bbj%7d%0d%0a\bar%7b\psi%7d_%7bbj%7d\gamma_%7b\mu%7d\gamma_5\psi%5e%7bai%7d%0d%0a\right%5d%0d%0a\end%7beqnarray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eqnarray*%7d%0d%0a%202\bar%7bL%7d_%7bai%7d\gamma%5e%7b\mu%7dL%5e%7bai%7d%0d%0a\bar%7bR%7d_%7bbj%7d\gamma_%7b\mu%7dR%5e%7bbj%7d%0d%0a=%20\frac%7b1%7d%7b2%7d\left%5b%0d%0a(\bar%7b\psi%7d_%7bai%7d\gamma%5e%7b\mu%7d\psi%5e%7bai%7d)%5e2%0d%0a-(\bar%7b\psi%7d_%7bai%7d\gamma%5e%7b\mu%7d\gamma_5\psi%5e%7bai%7d)%5e2%0d%0a\right%5d%0d%0a\end%7beqnarray*%7d" TargetMode="External"/><Relationship Id="rId11" Type="http://schemas.openxmlformats.org/officeDocument/2006/relationships/image" Target="../media/image127.png"/><Relationship Id="rId5" Type="http://schemas.openxmlformats.org/officeDocument/2006/relationships/image" Target="../media/image29.png"/><Relationship Id="rId15" Type="http://schemas.openxmlformats.org/officeDocument/2006/relationships/image" Target="../media/image129.png"/><Relationship Id="rId10" Type="http://schemas.openxmlformats.org/officeDocument/2006/relationships/hyperlink" Target="http://maru.bonyari.jp/texclip/texclip.php?s=\begin%7beqnarray*%7d%0d%0a%20\bar%7bL%7d_%7bai%7d\gamma%5e%7b\mu%7dL%5e%7bai%7d%0d%0a\bar%7bL%7d_%7bbj%7d\gamma_%7b\mu%7dL%5e%7bbj%7d%20+%20(L%20\leftrightarrow%20R)%0d%0a=%20\frac%7b1%7d%7b2%7d\left%5b%0d%0a(\bar%7b\psi%7d_%7bai%7d\gamma%5e%7b\mu%7d\psi%5e%7bai%7d)%5e2%0d%0a+%0d%0a(\bar%7b\psi%7d_%7bai%7d\gamma%5e%7b\mu%7d\gamma_5\psi%5e%7bai%7d)%5e2%0d%0a\right%5d%0d%0a\end%7beqnarray*%7d" TargetMode="External"/><Relationship Id="rId4" Type="http://schemas.openxmlformats.org/officeDocument/2006/relationships/hyperlink" Target="http://maru.bonyari.jp/texclip/texclip.php?s=\begin%7balign*%7d%0d%0a(a=1,\cdots,N_c)\\%0d%0a(i=1,%20\cdots,%20N_f)%0d%0a\end%7balign*%7d" TargetMode="External"/><Relationship Id="rId9" Type="http://schemas.openxmlformats.org/officeDocument/2006/relationships/image" Target="../media/image126.png"/><Relationship Id="rId14" Type="http://schemas.openxmlformats.org/officeDocument/2006/relationships/hyperlink" Target="http://maru.bonyari.jp/texclip/texclip.php?s=\begin%7beqnarray*%7d%0d%0a&amp;&amp;\bar%7bL%7d_%7bai%7d\gamma%5e%7b\mu%7dL%5e%7baj%7d%0d%0a\bar%7bL%7d_%7bbj%7d\gamma_%7b\mu%7dL%5e%7bbi%7d+%20(L%20\leftrightarrow%20R)\\%0d%0a&amp;%20&amp;~~~~~~~~~~~~~~~~~~~~~~~~%0d%0a=%20\frac%7b1%7d%7b2%7d\left%5b%0d%0a\bar%7b\psi%7d_%7bai%7d\gamma%5e%7b\mu%7d\psi%5e%7baj%7d%0d%0a\bar%7b\psi%7d_%7bbj%7d\gamma_%7b\mu%7d\psi%5e%7bai%7d%0d%0a+%0d%0a\bar%7b\psi%7d_%7bai%7d\gamma%5e%7b\mu%7d\gamma_5\psi%5e%7baj%7d%0d%0a\bar%7b\psi%7d_%7bbj%7d\gamma_%7b\mu%7d\gamma_5\psi%5e%7bbi%7d%0d%0a\right%5d%0d%0a\end%7beqnarray*%7d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%20\sum_A~\bar%7bL%7d_i%20T%5eA%20\gamma%5e%7b\mu%7d%20L%5ei~%0d%0a\bar%7bL%7d_j%20T%5eA%20\gamma_%7b\mu%7d%20L%5ej%20+(L\leftrightarrow%20R)%0d%0a=%20\frac%7b1%7d%7b2%7d%7b\cal%20O%7d_V%20-%20\frac%7b1%7d%7b2N_c%7d%7b\cal%20O%7d_%7bV2%7d%0d%0a\end%7balign*%7d" TargetMode="External"/><Relationship Id="rId13" Type="http://schemas.openxmlformats.org/officeDocument/2006/relationships/image" Target="../media/image136.png"/><Relationship Id="rId3" Type="http://schemas.openxmlformats.org/officeDocument/2006/relationships/image" Target="../media/image131.png"/><Relationship Id="rId7" Type="http://schemas.openxmlformats.org/officeDocument/2006/relationships/image" Target="../media/image133.png"/><Relationship Id="rId12" Type="http://schemas.openxmlformats.org/officeDocument/2006/relationships/hyperlink" Target="http://maru.bonyari.jp/texclip/texclip.php?s=\begin%7balign*%7d%0d%0a\textcolor%5brgb%5d%7b0.2,0.8,0%7d%7b%0d%0a2%20\sum_%7bA=1%7d%5e%7b%7b\rm%20dim%7dG%7d%0d%0a\left(T%5eA\right)_d%5ea~\left(T%5eA\right)_b%5ec%0d%0a=%20\delta%5ea_b~\delta%5ec_d%20-%20\frac%7b1%7d%7bN_c%7d%0d%0a\delta%5ea_d~\delta%5ec_b%0d%0a%7d%0d%0a\end%7balign*%7d" TargetMode="External"/><Relationship Id="rId2" Type="http://schemas.openxmlformats.org/officeDocument/2006/relationships/hyperlink" Target="http://maru.bonyari.jp/texclip/texclip.php?s=\begin%7beqnarray*%7d%0d%0a&amp;&amp;%0d%0a\bar%7b\psi%7d_1\gamma%5e%7b\mu%7d\psi_2~%0d%0a\bar%7b\psi%7d_3\gamma_%7b\mu%7d\psi_4%0d%0a+%0d%0a\bar%7b\psi%7d_1\gamma%5e%7b\mu%7d\gamma_5\psi_2~%0d%0a\bar%7b\psi%7d_3\gamma_%7b\mu%7d\gamma_5\psi_4%20\\%0d%0a&amp;=&amp;%0d%0a\bar%7b\psi%7d_1\gamma%5e%7b\mu%7d\psi_4~%0d%0a\bar%7b\psi%7d_3\gamma_%7b\mu%7d\psi_2%0d%0a+%0d%0a\bar%7b\psi%7d_1\gamma%5e%7b\mu%7d\gamma_5\psi_4~%0d%0a\bar%7b\psi%7d_3\gamma_%7b\mu%7d\gamma_5\psi_2%20%0d%0a\end%7beqnarray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2%20\sum_A~\bar%7bL%7d_i%20T%5eA%20\gamma%5e%7b\mu%7d%20L%5ei~%0d%0a\bar%7bR%7d_j%20T%5eA%20\gamma_%7b\mu%7d%20R%5ej%0d%0a=%20-%7b\cal%20O%7d_S%20-%20\frac%7b1%7d%7b2N_c%7d%7b\cal%20O%7d_%7bV1%7d%0d%0a\end%7balign*%7d" TargetMode="External"/><Relationship Id="rId11" Type="http://schemas.openxmlformats.org/officeDocument/2006/relationships/image" Target="../media/image135.png"/><Relationship Id="rId5" Type="http://schemas.openxmlformats.org/officeDocument/2006/relationships/image" Target="../media/image132.png"/><Relationship Id="rId10" Type="http://schemas.openxmlformats.org/officeDocument/2006/relationships/hyperlink" Target="http://maru.bonyari.jp/texclip/texclip.php?s=\begin%7balign*%7d%0d%0a%20\sum_A~\bar%7bL%7d_i%20T%5eA%20\gamma%5e%7b\mu%7d%20L%5ej~%0d%0a\bar%7bL%7d_j%20T%5eA%20\gamma_%7b\mu%7d%20L%5ei%20+(L\leftrightarrow%20R)%0d%0a=%20\frac%7b1%7d%7b2%7d%7b\cal%20O%7d_%7bV2%7d%20-%20\frac%7b1%7d%7b2N_c%7d%7b\cal%20O%7d_V%0d%0a\end%7balign*%7d" TargetMode="External"/><Relationship Id="rId4" Type="http://schemas.openxmlformats.org/officeDocument/2006/relationships/hyperlink" Target="http://maru.bonyari.jp/texclip/texclip.php?s=\begin%7beqnarray*%7d%0d%0a&amp;&amp;%0d%0a\bar%7b\psi%7d_1\psi_2~%0d%0a\bar%7b\psi%7d_3\psi_4%0d%0a-%0d%0a\bar%7b\psi%7d_1\gamma_5\psi_2~%0d%0a\bar%7b\psi%7d_3\gamma_5\psi_4%20\\%0d%0a&amp;=&amp;%0d%0a-\frac%7b1%7d%7b2%7d\left%5b%0d%0a\bar%7b\psi%7d_1\gamma%5e%7b\mu%7d\psi_4~%0d%0a\bar%7b\psi%7d_3\gamma_%7b\mu%7d\psi_2%0d%0a-%0d%0a\bar%7b\psi%7d_1\gamma%5e%7b\mu%7d\gamma_5\psi_4~%0d%0a\bar%7b\psi%7d_3\gamma_%7b\mu%7d\gamma_5\psi_2%20%0d%0a\right%5d%0d%0a\end%7beqnarray*%7d" TargetMode="External"/><Relationship Id="rId9" Type="http://schemas.openxmlformats.org/officeDocument/2006/relationships/image" Target="../media/image13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43.png"/><Relationship Id="rId7" Type="http://schemas.openxmlformats.org/officeDocument/2006/relationships/hyperlink" Target="http://maru.bonyari.jp/texclip/texclip.php?s=\begin%7balign*%7d%0d%0a%7b\cal%20L%7d_%7b\rm%20eff%7d%20\simeq%0d%0a\frac%7b2G_V%7d%7b\Lambda%5e2%7d%20\left%5b%0d%0a\bar%7bL%7d_i%20\gamma%5e%7b\mu%7dT%5eAL%5ei%0d%0a\bar%7bL%7d_j%20\gamma_%7b\mu%7dT%5eAL%5ej%20+%20(L\leftrightarrow%20R)%0d%0a\right%5d%0d%0a\end%7balign*%7d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5" Type="http://schemas.openxmlformats.org/officeDocument/2006/relationships/hyperlink" Target="http://maru.bonyari.jp/texclip/texclip.php?s=\begin%7balign*%7d%0d%0aG_V%20=%20-%20\frac%7b3N_c%7d%7b16%7d\alpha_g%5e2%0d%0a\end%7balign*%7d" TargetMode="External"/><Relationship Id="rId4" Type="http://schemas.openxmlformats.org/officeDocument/2006/relationships/image" Target="../media/image137.png"/><Relationship Id="rId9" Type="http://schemas.openxmlformats.org/officeDocument/2006/relationships/image" Target="../media/image1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141.png"/><Relationship Id="rId2" Type="http://schemas.openxmlformats.org/officeDocument/2006/relationships/hyperlink" Target="http://maru.bonyari.jp/texclip/texclip.php?s=\begin%7balign*%7d%0d%0a\beta_g%5e%7b%5b2%5d%7d%20=%20-%20\frac%7b2%7d%7b3%7d(11-2r)\alpha_g%5e2%0d%0a-%20\frac%7b2%7d%7b3%7d(34-13r)\alpha_g%5e3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://maru.bonyari.jp/texclip/texclip.php?s=\begin%7balign*%7d%0d%0a\Lambda%20\frac%7bd%20\alpha_g%7d%7bd%20\Lambda%7d=\beta_g%5e%7b%5b2%5d%7d+%202r%20g_V%20\alpha_g%5e2%0d%0a\end%7balign*%7d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hyperlink" Target="http://maru.bonyari.jp/texclip/texclip.php?s=\begin%7balign*%7d%0d%0a\Pi_%7b\mu\nu%7d(q)%20=%20-N_f%0d%0a\left%5b%0d%0a\frac%7b4%7d%7b3%7d\alpha_g%20+%202%20\alpha_g%5e2%20+%20\alpha_g%20g_V%0d%0a\right%5d\log%20\Lambda\left(%0d%0aq%5e2g_%7b\mu\nu%7d%20-%20q_%7b\mu%7dq_%7b\nu%7d%0d%0a\right)%0d%0a\end%7balign*%7d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3.png"/><Relationship Id="rId4" Type="http://schemas.openxmlformats.org/officeDocument/2006/relationships/hyperlink" Target="http://maru.bonyari.jp/texclip/texclip.php?s=\begin%7beqnarray*%7d%0d%0a\beta_g%20&amp;=&amp;%20\Lambda\frac%7bd\alpha_g%7d%7bd%20\Lambda%7d=\eta_A%20\alpha_g%20\\%0d%0a\eta_A%20&amp;=&amp;%20-2b_0%20-2%20b_1%20\alpha_g%5e2%20+%202%20N_f%20\alpha_g%20g_V%0d%0a\end%7beqnarray*%7d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M%5bx_*%5d_i%5ek%20=%0d%0a\frac%7b\partial%20\beta%5ek%7d%7b\partial%20x%5ei%7d%5bx_*%5d%0d%0a\end%7balign*%7d" TargetMode="External"/><Relationship Id="rId13" Type="http://schemas.openxmlformats.org/officeDocument/2006/relationships/image" Target="../media/image149.png"/><Relationship Id="rId18" Type="http://schemas.openxmlformats.org/officeDocument/2006/relationships/hyperlink" Target="http://maru.bonyari.jp/texclip/texclip.php?s=\begin%7balign*%7d%0d%0a\alpha_%7bg*1,2%7d%0d%0a\end%7balign*%7d" TargetMode="External"/><Relationship Id="rId3" Type="http://schemas.openxmlformats.org/officeDocument/2006/relationships/image" Target="../media/image144.png"/><Relationship Id="rId21" Type="http://schemas.openxmlformats.org/officeDocument/2006/relationships/image" Target="../media/image153.png"/><Relationship Id="rId7" Type="http://schemas.openxmlformats.org/officeDocument/2006/relationships/image" Target="../media/image146.png"/><Relationship Id="rId12" Type="http://schemas.openxmlformats.org/officeDocument/2006/relationships/hyperlink" Target="http://maru.bonyari.jp/texclip/texclip.php?s=\begin%7balign*%7d%0d%0a\tilde%7bx%7d%5ei=\tilde%7b\alpha%7d_g%20u%5ei%0d%0a\end%7balign*%7d" TargetMode="External"/><Relationship Id="rId17" Type="http://schemas.openxmlformats.org/officeDocument/2006/relationships/image" Target="../media/image151.png"/><Relationship Id="rId2" Type="http://schemas.openxmlformats.org/officeDocument/2006/relationships/hyperlink" Target="http://maru.bonyari.jp/texclip/texclip.php?s=\begin%7balign*%7d%0d%0ax%5ei=x_*%5ei%20+%20\tilde%7bx%7d%5ei%0d%0a\end%7balign*%7d" TargetMode="External"/><Relationship Id="rId16" Type="http://schemas.openxmlformats.org/officeDocument/2006/relationships/hyperlink" Target="http://maru.bonyari.jp/texclip/texclip.php?s=\begin%7balign*%7d%0d%0a\Rightarrow%0d%0a\end%7balign*%7d" TargetMode="External"/><Relationship Id="rId20" Type="http://schemas.openxmlformats.org/officeDocument/2006/relationships/hyperlink" Target="http://maru.bonyari.jp/texclip/texclip.php?s=\begin%7balign*%7d%0d%0a\beta_g=-A(\alpha_g-\alpha_%7bg*1%7d)(\alpha_g-\alpha_%7bg*2%7d)%0d%0a+\cdots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\Lambda\frac%7bd%20\tilde%7bx%7d%5ek%7d%7bd\Lambda%7d=%0d%0aM%5bx_*%5d_i%5ek%20\tilde%7bx%7d%5ei%20%0d%0a+%20\frac%7b1%7d%7b2%7d%0d%0a\frac%7b\partial%5e2%20\beta%5ek%7d%7b\partial%20x%5ei%20\partial%20x%5ej%7d%0d%0a%5bx_*%5d%20\tilde%7bx%7d%5ei%20\tilde%7bx%7d%5ej%0d%0a+%20\cdots%0d%0a\end%7balign*%7d" TargetMode="External"/><Relationship Id="rId11" Type="http://schemas.openxmlformats.org/officeDocument/2006/relationships/image" Target="../media/image148.png"/><Relationship Id="rId5" Type="http://schemas.openxmlformats.org/officeDocument/2006/relationships/image" Target="../media/image145.png"/><Relationship Id="rId15" Type="http://schemas.openxmlformats.org/officeDocument/2006/relationships/image" Target="../media/image150.png"/><Relationship Id="rId10" Type="http://schemas.openxmlformats.org/officeDocument/2006/relationships/hyperlink" Target="http://maru.bonyari.jp/texclip/texclip.php?s=\begin%7balign*%7d%0d%0aM%5bx_%7b\rm%20cr%7d%5d%5ek_i%20u%5ei%20=%200%0d%0a\end%7balign*%7d" TargetMode="External"/><Relationship Id="rId19" Type="http://schemas.openxmlformats.org/officeDocument/2006/relationships/image" Target="../media/image152.png"/><Relationship Id="rId4" Type="http://schemas.openxmlformats.org/officeDocument/2006/relationships/hyperlink" Target="http://maru.bonyari.jp/texclip/texclip.php?s=\begin%7balign*%7d%0d%0ax_*%5ei%20%0d%0a\end%7balign*%7d" TargetMode="External"/><Relationship Id="rId9" Type="http://schemas.openxmlformats.org/officeDocument/2006/relationships/image" Target="../media/image147.png"/><Relationship Id="rId14" Type="http://schemas.openxmlformats.org/officeDocument/2006/relationships/hyperlink" Target="http://maru.bonyari.jp/texclip/texclip.php?s=\begin%7balign*%7d%0d%0a\Lambda\frac%7bd%20\alpha_g%7d%7bd\Lambda%7d=%0d%0a-A%20(\alpha_g%20-%20\alpha_%7bg%20%7b\rm%20cr%7d%7d)%5e2+\cdots%0d%0a\end%7balign*%7d" TargetMode="External"/><Relationship Id="rId22" Type="http://schemas.openxmlformats.org/officeDocument/2006/relationships/image" Target="../media/image1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hyperlink" Target="http://maru.bonyari.jp/texclip/texclip.php?s=\begin%7balign*%7d%0d%0a\Lambda_%7b\rm%20SB%7d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hyperlink" Target="http://maru.bonyari.jp/texclip/texclip.php?s=\begin%7balign*%7d%0d%0a\Lambda_%7b\rm%20QCD%7d%0d%0a\end%7balign*%7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://maru.bonyari.jp/texclip/texclip.php?s=\begin%7beqnarray*%7d%0d%0aZ&amp;=&amp;\int_%7b|p|%3c\Lambda_0%7d%20%7b\cal%20D%7d\phi(p)%20\exp(-S_0%5b\phi%20;%20\Lambda_0%5d)%20\\%0d%0a&amp;=&amp;\int_%7b|p|%3c\Lambda%7d%20%7b\cal%20D%7d\phi(p)%20\exp(-S_%7b\rm%20eff%7d%5b\phi%20;%20\Lambda%5d)%20%0d%0a\end%7beqnarray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\newcommand%7b\Seff%7d%7bS_%7b\mbox%7b\rm%20eff%7d%7d%7d%20%0d%0a\Lambda%20\frac%7bd\Seff%7d%7bd\Lambda%7d=%7b\cal%20F%7d%5b\Seff%5d,%0d%0a\hspace%7b10mm%7d\mbox%7b\Large%20\sf%20or%7d%20\hspace%7b10mm%7d%0d%0a\Lambda%20\frac%7bd%20g_i%7d%7bd%20\Lambda%7d=\beta_i(\%7b%20g%20\%7d)%0d%0a\end%7balign*%7d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hyperlink" Target="http://maru.bonyari.jp/texclip/texclip.php?s=\begin%7balign*%7d%0d%0aS_%7b\rm%20eff%7d%5b\phi%20;\Lambda%5d=\int%20d%5eD%20x%20\sum_i%20\frac%7bg_i%7d%7b\Lambda%5e%7bd_i%7d%7d%0d%0a%7b\cal%20O%7d_%7bi%7d%20%5b\phi%5d%0d%0a\end%7balign*%7d" TargetMode="External"/><Relationship Id="rId9" Type="http://schemas.openxmlformats.org/officeDocument/2006/relationships/hyperlink" Target="http://maru.bonyari.jp/texclip/texclip.php?s=\begin%7balign*%7d%0d%0aS_%7b\rm%20eff%7d%0d%0a\end%7balign*%7d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%7b\cal%20L%7d_%7b\rm%20eff%7d%20=%20%0d%0a\frac%7b1%7d%7b2%7d(\partial_%7b\mu%7d\phi)%5e2%0d%0a-%20\frac%7b\lambda_4%7d%7b2!%7d\left(\frac%7b\phi%5e2%7d%7b2%7d\right)%5e2%0d%0a-%20\frac%7b\lambda_6%7d%7b3!\Lambda%5e2%7d\left(\frac%7b\phi%5e2%7d%7b2%7d\right)%5e3%0d%0a\end%7balign*%7d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0.png"/><Relationship Id="rId2" Type="http://schemas.openxmlformats.org/officeDocument/2006/relationships/hyperlink" Target="http://maru.bonyari.jp/texclip/texclip.php?s=\begin%7balign*%7d%0d%0a(\lambda_4,%20\lambda_6)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(A=2/(4\pi)%5e2)%0d%0a\end%7balign*%7d" TargetMode="External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hyperlink" Target="http://maru.bonyari.jp/texclip/texclip.php?s=\begin%7beqnarray*%7d%0d%0a&amp;&amp;a=9A,%20~~b=10A\\%0d%0a&amp;&amp;c=27A,~~d=(45/2)A%0d%0a\end%7beqnarray*%7d" TargetMode="External"/><Relationship Id="rId4" Type="http://schemas.openxmlformats.org/officeDocument/2006/relationships/hyperlink" Target="http://maru.bonyari.jp/texclip/texclip.php?s=\begin%7beqnarray*%7d%0d%0a&amp;%20&amp;\Lambda%20\frac%7bd\lambda_4%7d%7bd\Lambda%7d%20=%20a%20\lambda_4%5e2%20-%20b%20\lambda_6%20\\%0d%0a&amp;%20&amp;\Lambda%20\frac%7bd%20\lambda_6%7d%7bd\Lambda%7d%20=%202%20\lambda_6%20-%20c%20\lambda_4%5e3%20+%202d%20\lambda_4%20\lambda_6%0d%0a\end%7beqnarray*%7d" TargetMode="Externa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://maru.bonyari.jp/texclip/texclip.php?s=\begin%7balign*%7d%0d%0a\lambda_6%20=%20\lambda_6%5e*(\lambda_4)%0d%0a\end%7balign*%7d" TargetMode="External"/><Relationship Id="rId7" Type="http://schemas.openxmlformats.org/officeDocument/2006/relationships/hyperlink" Target="http://maru.bonyari.jp/texclip/texclip.php?s=\begin%7balign*%7d%0d%0a\lambda_6%5e*%20=%20\frac%7bc%7d%7b2%7d%20\lambda_4%5e3%20+\frac%7bc%7d%7b4%7d(3a-2d)%20\lambda_4%5e4%20%20%0d%0a-%20\frac%7bc%7d%7b8%7d(-12%20a%5e2%20+%203%20b%20c%20+%2014%20a%20d%20-%204%20d%5e2)\lambda_4%5e5%0d%0a+%20\cdots.\end%7balign*%7d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hyperlink" Target="http://maru.bonyari.jp/texclip/texclip.php?s=\begin%7beqnarray*%7d%0d%0a\beta_4(\lambda_4)%20%0d%0a&amp;=&amp;%20a%20\lambda_4%5e2%20-%20b%20\lambda_6%5e*(\lambda_4)%20\\%0d%0a&amp;=&amp;%20a\lambda_4%5e2%20-%20\frac%7bbc%7d%7b2%7d\lambda_4%5e3%0d%0a-\frac%7bbc%7d%7b4%7d(3a-2d)\lambda_4%5e4%20+%20\cdots%0d%0a\end%7beqnarray*%7d" TargetMode="Externa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maru.bonyari.jp/texclip/texclip.php?s=\begin%7balign*%7d%0d%0a\psi_L%5e%7bai%7d=L%5e%7bai%7d,%20\psi_R%5e%7bai%7d=R%5e%7bai%7d%0d%0a\end%7balign*%7d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hyperlink" Target="http://maru.bonyari.jp/texclip/texclip.php?s=\begin%7beqnarray*%7d%0d%0a%7b\cal%20O%7d_S&amp;=&amp;%0d%0a2%20\bar%7bL%7d_i%20R%5ej%20\bar%7bR%7d_j%20L%5ei%0d%0a=%20\frac%7b1%7d%7b2%7d\left%5b%0d%0a\bar%7b\psi%7d_i%20\psi%5ej\bar%7b\psi%7d_j%20\psi%5ei%0d%0a-%20\bar%7b\psi%7d_i%20\gamma_5%20\psi%5ej%20\bar%7b\psi%7d_j%20\gamma_5%20\psi%5ei%20%0d%0a\right%5d%20\\%0d%0a%7b\cal%20O%7d_V&amp;=&amp;%0d%0a\bar%7bL%7d_i%20\gamma%5e%7b\mu%7d%20L%5ej%20\bar%7bL%7d_j%20\gamma_%7b\mu%7d%20L%5ei%20+%20(L%20\leftrightarrow%20R)%20\nn%20\\%0d%0a&amp;=&amp;%20\frac%7b1%7d%7b2%7d\left%5b%0d%0a\bar%7b\psi%7d_i%20\gamma%5e%7b\mu%7d\psi%5ej%0d%0a\bar%7b\psi%7d_j%20\gamma_%7b\mu%7d\psi%5ei%0d%0a+%0d%0a\bar%7b\psi%7d_i%20\gamma%5e%7b\mu%7d\gamma_5%20\psi%5ej%0d%0a\bar%7b\psi%7d_j%20\gamma_%7b\mu%7d\gamma_5%20\psi%5ei%0d%0a\right%5d%20\end%7beqnarray*%7d" TargetMode="External"/><Relationship Id="rId17" Type="http://schemas.openxmlformats.org/officeDocument/2006/relationships/image" Target="../media/image32.png"/><Relationship Id="rId2" Type="http://schemas.openxmlformats.org/officeDocument/2006/relationships/hyperlink" Target="http://maru.bonyari.jp/texclip/texclip.php?s=\begin%7balign*%7d%0d%0a%7b\cal%20L%7d_%7b\rm%204f%7d=%0d%0a\frac%7bG_S%7d%7b\Lambda%5e2%7d%7b\cal%20O%7d_S%0d%0a+\frac%7bG_V%7d%7b\Lambda%5e2%7d%7b\cal%20O%7d_V%0d%0a+\frac%7bG_%7bV1%7d%7d%7b\Lambda%5e2%7d%7b\cal%20O%7d_%7bV1%7d%0d%0a+\frac%7bG_%7bV2%7d%7d%7b\Lambda%5e2%7d%7b\cal%20O%7d_%7bV2%7d%0d%0a\end%7balign*%7d" TargetMode="External"/><Relationship Id="rId16" Type="http://schemas.openxmlformats.org/officeDocument/2006/relationships/hyperlink" Target="http://maru.bonyari.jp/texclip/texclip.php?s=\begin%7balign*%7d%0d%0a\psi_L%20\leftrightarrow%20\psi_R%0d%0a\end%7balign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align*%7d%0d%0aSU(N_f)_L%20\times%20SU(N_f)_R%0d%0a\end%7balign*%7d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hyperlink" Target="http://maru.bonyari.jp/texclip/texclip.php?s=\begin%7balign*%7d%0d%0a(a=1,\cdots,N_c)\\%0d%0a(i=1,%20\cdots,%20N_f)%0d%0a\end%7balign*%7d" TargetMode="External"/><Relationship Id="rId4" Type="http://schemas.openxmlformats.org/officeDocument/2006/relationships/hyperlink" Target="http://maru.bonyari.jp/texclip/texclip.php?s=\begin%7balign*%7d%0d%0aSU(N_c)%0d%0a\end%7balign*%7d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maru.bonyari.jp/texclip/texclip.php?s=\begin%7beqnarray*%7d%0d%0a%7b\cal%20O%7d_%7bV1%7d&amp;=&amp;%0d%0a2%20\bar%7bL%7d_i%20\gamma%5e%7b\mu%7d%20L%5ei%20\bar%7bR%7d_j%20\gamma_%7b\mu%7d%20R%5ej%0d%0a=%20\frac%7b1%7d%7b2%7d\left%5b%0d%0a(\bar%7b\psi%7d_i%20\gamma%5e%7b\mu%7d%20\psi%5ei)%5e2%0d%0a-%0d%0a(\bar%7b\psi%7d_i%20\gamma%5e%7b\mu%7d\gamma_5%20\psi%5ei)%5e2%0d%0a\right%5d%20\\%0d%0a%7b\cal%20O%7d_%7bV2%7d&amp;=&amp;%0d%0a(\bar%7bL%7d_i%20\gamma%5e%7b\mu%7d%20L%5ei)%5e2%20+%20(L%20\leftrightarrow%20R)%0d%0a=%20\frac%7b1%7d%7b2%7d\left%5b%0d%0a(\bar%7b\psi%7d_i%20\gamma%5e%7b\mu%7d%20\psi%5ei)%5e2%0d%0a+%0d%0a(\bar%7b\psi%7d_i%20\gamma%5e%7b\mu%7d\gamma_5%20\psi%5ei)%5e2%0d%0a\right%5d%20%0d%0a\end%7beqnarray*%7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hyperlink" Target="http://maru.bonyari.jp/texclip/texclip.php?s=\begin%7beqnarray*%7d%0d%0aG_S%20\rightarrow%20\infty%0d%0a\end%7beqnarray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maru.bonyari.jp/texclip/texclip.php?s=\begin%7beqnarray*%7d%0d%0a%7b\cal%20L%7d_%7b\rm%20eff%7d%20=%20-\frac%7b1%7d%7b4g%5e2%7dF%5eA_%7b\mu\nu%7d%20F%5e%7bA\mu\nu%7d%20%0d%0a+%20\bar%7b\psi%7d_f%20iD%20\hspace%7b-7pt%7d/~%20\psi%5ef%0d%0a+%20%7b\cal%20L%7d_%7b\rm%204f%7d%0d%0a\end%7beqnarray*%7d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://maru.bonyari.jp/texclip/texclip.php?s=\begin%7beqnarray*%7d%0d%0a\langle%20\bar%7b\psi_i%7d\psi%5ej%20\rangle%20=%20M%5e3%20\delta_i%5ej%20~~%0d%0a\Rightarrow~~SU(N_f)_L%20\times%20SU(N_f)_R%20\rightarrow%20SU(N_f)_V%0d%0a\end%7beqnarray*%7d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hyperlink" Target="http://maru.bonyari.jp/texclip/texclip.php?s=\begin%7beqnarray*%7d%0d%0a\Lambda%20\frac%7bd%20g_S%7d%7bd%20\Lambda%7d&amp;=&amp;%0d%0a2%20g_S%20-%202%20N_c%20g_S%5e2%20+%202N_f%20g_S%20g_V%20+%206%20g_S%20g_%7bV1%7d%0d%0a+2g_S%20g_%7bV2%7d%20\\%0d%0a&amp;%20&amp;%0d%0a-%2012%20C_2(F)g_S%20\alpha_g%20+%2012g_%7bV1%7d\alpha_g%0d%0a-%20\frac%7b3%7d%7b2%7d\left(%0d%0a3N_c%20-%20\frac%7b4%7d%7bN_c%7d-\frac%7b1%7d%7bN_c%5e2%7d%0d%0a\right)\alpha_g%5e2%0d%0a\end%7beqnarray*%7d" TargetMode="External"/><Relationship Id="rId7" Type="http://schemas.openxmlformats.org/officeDocument/2006/relationships/hyperlink" Target="http://maru.bonyari.jp/texclip/texclip.php?s=\begin%7beqnarray*%7d%0d%0a\Lambda%20\frac%7bd%20g_%7bV2%7d%7d%7bd%20\Lambda%7d&amp;=&amp;%0d%0a2%20g_%7bV2%7d%20-%203%20g_V%5e2%20-%20N_c%20N_f%20g_%7bV1%7d%5e2%20+%20(N_c%20N_f-2)%20g_%7bV2%7d%5e2%0d%0a-%20N_f%20g_S%20g_%7bV1%7d%20\\%0d%0a&amp;%20&amp;+2(N_cN_f+1)g_%7bV%7d%20g_%7bV2%7d%20%0d%0a+%206%20(g_%7bV%7d+g_%7bV2%7d)%20\alpha_g%20%0d%0a-%20\frac%7b3%7d%7b4%7d\left(%0d%0a3+\frac%7b1%7d%7bN_c%5e2%7d%0d%0a\right)\alpha_g%5e2%0d%0a\end%7beqnarray*%7d" TargetMode="External"/><Relationship Id="rId12" Type="http://schemas.openxmlformats.org/officeDocument/2006/relationships/image" Target="../media/image40.png"/><Relationship Id="rId2" Type="http://schemas.openxmlformats.org/officeDocument/2006/relationships/hyperlink" Target="http://maru.bonyari.jp/texclip/texclip.php?s=\begin%7beqnarray*%7d%0d%0a\Lambda%20\frac%7bd%20g_V%7d%7bd%20\Lambda%7d&amp;=&amp;%0d%0a2%20g_V%20-%20(N_f/4)%20g_S%5e2%20+%20(N_c+N_f)%20g_V%5e2%20-%206%20g_V%20g_%7bV2%7d\\%0d%0a&amp;%20&amp;%20%0d%0a-%20\frac%7b6%7d%7bN_c%7d(g_V%20+%20g_%7bV2%7d)\alpha_g%20%0d%0a-%20\frac%7b3%7d%7b4%7d\left(%0d%0aN_c%20-%20\frac%7b8%7d%7bN_c%7d+\frac%7b3%7d%7bN_c%5e2%7d%0d%0a\right)\alpha_g%5e2%0d%0a\end%7beqnarray*%7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hyperlink" Target="http://maru.bonyari.jp/texclip/texclip.php?s=\begin%7balign*%7d%0d%0a(g_i=G_i/4\pi%5e2,~\alpha_g=g%5e2/(4\pi)%5e2)%0d%0a\end%7balign*%7d" TargetMode="External"/><Relationship Id="rId5" Type="http://schemas.openxmlformats.org/officeDocument/2006/relationships/hyperlink" Target="http://maru.bonyari.jp/texclip/texclip.php?s=\begin%7beqnarray*%7d%0d%0a\Lambda%20\frac%7bd%20g_%7bV1%7d%7d%7bd%20\Lambda%7d&amp;=&amp;%0d%0a2%20g_%7bV1%7d%20-%20(1/4)%20g_S%5e2%20-g_Sg_V-%203%20g_%7bV1%7d%5e2%20-%20N_f%20g_S%20g_%7bV2%7d%0d%0a+2(N_c+N_f)g_V%20g_%7bV1%7d\\%0d%0a&amp;%20&amp;+2(N_cN_f+1)g_%7bV1%7d%20g_%7bV2%7d%20%0d%0a+%20\frac%7b6%7d%7bN_c%7dg_%7bV1%7d\alpha_g%20%0d%0a+%20\frac%7b3%7d%7b4%7d\left(%0d%0a1+\frac%7b3%7d%7bN_c%5e2%7d%0d%0a\right)\alpha_g%5e2%0d%0a\end%7beqnarray*%7d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6.png"/><Relationship Id="rId9" Type="http://schemas.openxmlformats.org/officeDocument/2006/relationships/hyperlink" Target="http://maru.bonyari.jp/texclip/texclip.php?s=\begin%7beqnarray*%7d%0d%0a\Lambda%20\frac%7bd%20g_V%7d%7bd%20\Lambda%7d&amp;=&amp;%0d%0a2%20g_V%20+%20(N_f/4)%20g_S%5e2%20+%20(N_c+N_f)%20g_V%5e2%20-%206%20g_V%20g_%7bV2%7d\\%0d%0a&amp;%20&amp;%20%0d%0a-%20\frac%7b6%7d%7bN_c%7d(g_V%20+%20g_%7bV2%7d)\alpha_g%20%0d%0a-%20\frac%7b3%7d%7b4%7d\left(%0d%0aN_c%20-%20\frac%7b8%7d%7bN_c%7d+\frac%7b3%7d%7bN_c%5e2%7d%0d%0a\right)\alpha_g%5e2%0d%0a\end%7beqnarray*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>
          <a:xfrm>
            <a:off x="650875" y="604838"/>
            <a:ext cx="7772400" cy="114458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ja-JP" dirty="0" smtClean="0">
                <a:solidFill>
                  <a:schemeClr val="accent2"/>
                </a:solidFill>
                <a:latin typeface="+mj-ea"/>
              </a:rPr>
              <a:t>Non-</a:t>
            </a:r>
            <a:r>
              <a:rPr lang="en-US" altLang="ja-JP" dirty="0" err="1" smtClean="0">
                <a:solidFill>
                  <a:schemeClr val="accent2"/>
                </a:solidFill>
                <a:latin typeface="+mj-ea"/>
              </a:rPr>
              <a:t>perturbative</a:t>
            </a:r>
            <a:r>
              <a:rPr lang="en-US" altLang="ja-JP" dirty="0" smtClean="0">
                <a:solidFill>
                  <a:schemeClr val="accent2"/>
                </a:solidFill>
                <a:latin typeface="+mj-ea"/>
              </a:rPr>
              <a:t> beta functions and </a:t>
            </a:r>
            <a:br>
              <a:rPr lang="en-US" altLang="ja-JP" dirty="0" smtClean="0">
                <a:solidFill>
                  <a:schemeClr val="accent2"/>
                </a:solidFill>
                <a:latin typeface="+mj-ea"/>
              </a:rPr>
            </a:br>
            <a:r>
              <a:rPr lang="en-US" altLang="ja-JP" dirty="0" err="1" smtClean="0">
                <a:solidFill>
                  <a:schemeClr val="accent2"/>
                </a:solidFill>
                <a:latin typeface="+mj-ea"/>
              </a:rPr>
              <a:t>Conformality</a:t>
            </a:r>
            <a:r>
              <a:rPr lang="en-US" altLang="ja-JP" dirty="0" smtClean="0">
                <a:solidFill>
                  <a:schemeClr val="accent2"/>
                </a:solidFill>
                <a:latin typeface="+mj-ea"/>
              </a:rPr>
              <a:t> lost in gauge theories</a:t>
            </a:r>
            <a:endParaRPr lang="ja-JP" altLang="en-US" dirty="0" smtClean="0">
              <a:solidFill>
                <a:schemeClr val="accent2"/>
              </a:solidFill>
              <a:latin typeface="+mj-ea"/>
            </a:endParaRPr>
          </a:p>
        </p:txBody>
      </p:sp>
      <p:sp>
        <p:nvSpPr>
          <p:cNvPr id="4" name="サブタイトル 2"/>
          <p:cNvSpPr txBox="1">
            <a:spLocks/>
          </p:cNvSpPr>
          <p:nvPr/>
        </p:nvSpPr>
        <p:spPr bwMode="auto">
          <a:xfrm>
            <a:off x="719138" y="2386013"/>
            <a:ext cx="7929562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sz="2000" kern="0" dirty="0">
                <a:solidFill>
                  <a:srgbClr val="00B050"/>
                </a:solidFill>
                <a:latin typeface="+mn-lt"/>
                <a:ea typeface="+mn-ea"/>
              </a:rPr>
              <a:t>Contents:</a:t>
            </a:r>
            <a:endParaRPr kumimoji="1" lang="en-US" altLang="ja-JP" sz="2000" b="1" kern="0" dirty="0">
              <a:solidFill>
                <a:srgbClr val="0000FF"/>
              </a:solidFill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1. Introduction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2. Non-</a:t>
            </a:r>
            <a:r>
              <a:rPr kumimoji="1" lang="en-US" altLang="ja-JP" kern="0" dirty="0" err="1">
                <a:solidFill>
                  <a:srgbClr val="002060"/>
                </a:solidFill>
                <a:latin typeface="+mn-lt"/>
                <a:ea typeface="+mn-ea"/>
              </a:rPr>
              <a:t>perturbative</a:t>
            </a: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 beta function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3. RG flow equations for </a:t>
            </a:r>
            <a:r>
              <a:rPr kumimoji="1" lang="en-US" altLang="ja-JP" kern="0" dirty="0" smtClean="0">
                <a:solidFill>
                  <a:srgbClr val="002060"/>
                </a:solidFill>
                <a:latin typeface="+mn-lt"/>
                <a:ea typeface="+mn-ea"/>
              </a:rPr>
              <a:t>the SU(N</a:t>
            </a: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) gauge theories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4. Aspects of the RG flows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5. “Non-</a:t>
            </a:r>
            <a:r>
              <a:rPr kumimoji="1" lang="en-US" altLang="ja-JP" kern="0" dirty="0" err="1">
                <a:solidFill>
                  <a:srgbClr val="002060"/>
                </a:solidFill>
                <a:latin typeface="+mn-lt"/>
                <a:ea typeface="+mn-ea"/>
              </a:rPr>
              <a:t>perturbative</a:t>
            </a: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” gauge beta functions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6. Anomalous dimensions </a:t>
            </a:r>
            <a:r>
              <a:rPr kumimoji="1" lang="en-US" altLang="ja-JP" kern="0" dirty="0" smtClean="0">
                <a:solidFill>
                  <a:srgbClr val="002060"/>
                </a:solidFill>
                <a:latin typeface="+mn-lt"/>
                <a:ea typeface="+mn-ea"/>
              </a:rPr>
              <a:t>of the SU(3) gauge theories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 smtClean="0">
                <a:solidFill>
                  <a:srgbClr val="002060"/>
                </a:solidFill>
                <a:latin typeface="+mn-lt"/>
                <a:ea typeface="+mn-ea"/>
              </a:rPr>
              <a:t>7. SU(2) gauge theories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 smtClean="0">
                <a:solidFill>
                  <a:srgbClr val="002060"/>
                </a:solidFill>
                <a:latin typeface="+mn-lt"/>
                <a:ea typeface="+mn-ea"/>
              </a:rPr>
              <a:t>8. </a:t>
            </a:r>
            <a:r>
              <a:rPr kumimoji="1" lang="en-US" altLang="ja-JP" kern="0" dirty="0" smtClean="0">
                <a:solidFill>
                  <a:srgbClr val="002060"/>
                </a:solidFill>
              </a:rPr>
              <a:t>Hyper scaling </a:t>
            </a:r>
            <a:r>
              <a:rPr kumimoji="1" lang="en-US" altLang="ja-JP" kern="0" dirty="0" smtClean="0">
                <a:solidFill>
                  <a:srgbClr val="002060"/>
                </a:solidFill>
              </a:rPr>
              <a:t>in the mass deformed theories</a:t>
            </a:r>
            <a:endParaRPr kumimoji="1" lang="en-US" altLang="ja-JP" kern="0" dirty="0">
              <a:solidFill>
                <a:srgbClr val="002060"/>
              </a:solidFill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9</a:t>
            </a:r>
            <a:r>
              <a:rPr kumimoji="1" lang="en-US" altLang="ja-JP" kern="0" dirty="0" smtClean="0">
                <a:solidFill>
                  <a:srgbClr val="002060"/>
                </a:solidFill>
                <a:latin typeface="+mn-lt"/>
                <a:ea typeface="+mn-ea"/>
              </a:rPr>
              <a:t>. </a:t>
            </a:r>
            <a:r>
              <a:rPr kumimoji="1" lang="en-US" altLang="ja-JP" kern="0" dirty="0">
                <a:solidFill>
                  <a:srgbClr val="002060"/>
                </a:solidFill>
                <a:latin typeface="+mn-lt"/>
                <a:ea typeface="+mn-ea"/>
              </a:rPr>
              <a:t>Summary and discussions</a:t>
            </a:r>
          </a:p>
          <a:p>
            <a:pPr algn="r"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sz="1600" kern="0" dirty="0">
                <a:solidFill>
                  <a:srgbClr val="339933"/>
                </a:solidFill>
                <a:latin typeface="+mn-ea"/>
                <a:ea typeface="+mn-ea"/>
              </a:rPr>
              <a:t>Based on </a:t>
            </a:r>
            <a:r>
              <a:rPr kumimoji="1" lang="en-US" altLang="ja-JP" sz="1600" kern="0" dirty="0" err="1">
                <a:solidFill>
                  <a:srgbClr val="339933"/>
                </a:solidFill>
                <a:latin typeface="+mn-ea"/>
                <a:ea typeface="+mn-ea"/>
              </a:rPr>
              <a:t>Y.Kusafuka</a:t>
            </a:r>
            <a:r>
              <a:rPr kumimoji="1" lang="en-US" altLang="ja-JP" sz="1600" kern="0" dirty="0">
                <a:solidFill>
                  <a:srgbClr val="339933"/>
                </a:solidFill>
                <a:latin typeface="+mn-ea"/>
                <a:ea typeface="+mn-ea"/>
              </a:rPr>
              <a:t>, H.T., </a:t>
            </a:r>
            <a:r>
              <a:rPr kumimoji="1" lang="en-US" altLang="ja-JP" sz="1600" kern="0" dirty="0" smtClean="0">
                <a:solidFill>
                  <a:srgbClr val="339933"/>
                </a:solidFill>
                <a:latin typeface="+mn-ea"/>
                <a:ea typeface="+mn-ea"/>
              </a:rPr>
              <a:t>PRD </a:t>
            </a:r>
            <a:r>
              <a:rPr kumimoji="1" lang="en-US" altLang="ja-JP" sz="1600" b="1" kern="0" dirty="0" smtClean="0">
                <a:solidFill>
                  <a:srgbClr val="339933"/>
                </a:solidFill>
                <a:latin typeface="+mn-ea"/>
                <a:ea typeface="+mn-ea"/>
              </a:rPr>
              <a:t>84</a:t>
            </a:r>
            <a:r>
              <a:rPr kumimoji="1" lang="en-US" altLang="ja-JP" sz="1600" kern="0" dirty="0" smtClean="0">
                <a:solidFill>
                  <a:srgbClr val="339933"/>
                </a:solidFill>
                <a:latin typeface="+mn-ea"/>
                <a:ea typeface="+mn-ea"/>
              </a:rPr>
              <a:t> 125006 (2011)</a:t>
            </a:r>
            <a:endParaRPr kumimoji="1" lang="en-US" altLang="ja-JP" sz="1600" kern="0" dirty="0">
              <a:solidFill>
                <a:srgbClr val="339933"/>
              </a:solidFill>
              <a:latin typeface="+mn-ea"/>
              <a:ea typeface="+mn-ea"/>
            </a:endParaRPr>
          </a:p>
          <a:p>
            <a:pPr algn="r"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sz="1600" kern="0" dirty="0" err="1" smtClean="0">
                <a:solidFill>
                  <a:srgbClr val="339933"/>
                </a:solidFill>
                <a:latin typeface="+mn-ea"/>
                <a:ea typeface="+mn-ea"/>
              </a:rPr>
              <a:t>Y.Kusafuka</a:t>
            </a:r>
            <a:r>
              <a:rPr kumimoji="1" lang="en-US" altLang="ja-JP" sz="1600" kern="0" dirty="0">
                <a:solidFill>
                  <a:srgbClr val="339933"/>
                </a:solidFill>
                <a:latin typeface="+mn-ea"/>
                <a:ea typeface="+mn-ea"/>
              </a:rPr>
              <a:t>, </a:t>
            </a:r>
            <a:r>
              <a:rPr kumimoji="1" lang="en-US" altLang="ja-JP" sz="1600" kern="0" dirty="0" err="1">
                <a:solidFill>
                  <a:srgbClr val="339933"/>
                </a:solidFill>
                <a:latin typeface="+mn-ea"/>
                <a:ea typeface="+mn-ea"/>
              </a:rPr>
              <a:t>E.Ueno</a:t>
            </a:r>
            <a:r>
              <a:rPr kumimoji="1" lang="en-US" altLang="ja-JP" sz="1600" kern="0" dirty="0">
                <a:solidFill>
                  <a:srgbClr val="339933"/>
                </a:solidFill>
                <a:latin typeface="+mn-ea"/>
                <a:ea typeface="+mn-ea"/>
              </a:rPr>
              <a:t>, H.T., in </a:t>
            </a:r>
            <a:r>
              <a:rPr kumimoji="1" lang="en-US" altLang="ja-JP" sz="1600" kern="0" dirty="0" smtClean="0">
                <a:solidFill>
                  <a:srgbClr val="339933"/>
                </a:solidFill>
                <a:latin typeface="+mn-ea"/>
                <a:ea typeface="+mn-ea"/>
              </a:rPr>
              <a:t>preparation     </a:t>
            </a:r>
            <a:endParaRPr kumimoji="1" lang="en-US" altLang="ja-JP" sz="1600" kern="0" dirty="0">
              <a:solidFill>
                <a:srgbClr val="339933"/>
              </a:solidFill>
              <a:latin typeface="+mn-ea"/>
              <a:ea typeface="+mn-ea"/>
            </a:endParaRP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r>
              <a:rPr kumimoji="1" lang="en-US" altLang="ja-JP" kern="0" dirty="0">
                <a:solidFill>
                  <a:srgbClr val="339933"/>
                </a:solidFill>
                <a:latin typeface="+mn-ea"/>
                <a:ea typeface="+mn-ea"/>
              </a:rPr>
              <a:t> </a:t>
            </a:r>
          </a:p>
          <a:p>
            <a:pPr eaLnBrk="1" hangingPunct="1">
              <a:spcBef>
                <a:spcPct val="20000"/>
              </a:spcBef>
              <a:tabLst>
                <a:tab pos="274638" algn="l"/>
              </a:tabLst>
              <a:defRPr/>
            </a:pPr>
            <a:endParaRPr kumimoji="1" lang="en-US" altLang="ja-JP" sz="2000" kern="0" dirty="0">
              <a:solidFill>
                <a:srgbClr val="0000FF"/>
              </a:solidFill>
              <a:latin typeface="+mn-lt"/>
              <a:ea typeface="+mn-ea"/>
            </a:endParaRPr>
          </a:p>
        </p:txBody>
      </p:sp>
      <p:sp>
        <p:nvSpPr>
          <p:cNvPr id="3075" name="サブタイトル 2"/>
          <p:cNvSpPr>
            <a:spLocks noGrp="1"/>
          </p:cNvSpPr>
          <p:nvPr>
            <p:ph type="subTitle" idx="1"/>
          </p:nvPr>
        </p:nvSpPr>
        <p:spPr>
          <a:xfrm>
            <a:off x="4672013" y="1785938"/>
            <a:ext cx="4041775" cy="1960562"/>
          </a:xfrm>
        </p:spPr>
        <p:txBody>
          <a:bodyPr/>
          <a:lstStyle/>
          <a:p>
            <a:pPr marL="0" indent="0" algn="r" eaLnBrk="1" hangingPunct="1">
              <a:defRPr/>
            </a:pPr>
            <a:r>
              <a:rPr lang="en-US" altLang="ja-JP" sz="1800" b="0" dirty="0" smtClean="0">
                <a:solidFill>
                  <a:srgbClr val="00B050"/>
                </a:solidFill>
                <a:latin typeface="+mj-ea"/>
                <a:ea typeface="+mj-ea"/>
              </a:rPr>
              <a:t>SCGT12Mini @KMI, Nagoya</a:t>
            </a:r>
          </a:p>
          <a:p>
            <a:pPr marL="0" indent="0" algn="r" eaLnBrk="1" hangingPunct="1">
              <a:defRPr/>
            </a:pPr>
            <a:r>
              <a:rPr lang="en-US" altLang="ja-JP" sz="1800" b="0" dirty="0" smtClean="0">
                <a:solidFill>
                  <a:srgbClr val="00B050"/>
                </a:solidFill>
                <a:latin typeface="+mj-ea"/>
                <a:ea typeface="+mj-ea"/>
              </a:rPr>
              <a:t>March. 20, 2012</a:t>
            </a:r>
            <a:endParaRPr lang="en-US" altLang="ja-JP" sz="1800" b="0" dirty="0" smtClean="0">
              <a:latin typeface="+mj-ea"/>
              <a:ea typeface="+mj-ea"/>
            </a:endParaRPr>
          </a:p>
          <a:p>
            <a:pPr marL="0" indent="0" algn="r" eaLnBrk="1" hangingPunct="1">
              <a:defRPr/>
            </a:pPr>
            <a:r>
              <a:rPr lang="en-US" altLang="ja-JP" sz="1800" b="0" dirty="0" smtClean="0">
                <a:latin typeface="+mj-ea"/>
                <a:ea typeface="+mj-ea"/>
              </a:rPr>
              <a:t>H. </a:t>
            </a:r>
            <a:r>
              <a:rPr lang="en-US" altLang="ja-JP" sz="1800" b="0" dirty="0" err="1" smtClean="0">
                <a:latin typeface="+mj-ea"/>
                <a:ea typeface="+mj-ea"/>
              </a:rPr>
              <a:t>Terao</a:t>
            </a:r>
            <a:r>
              <a:rPr lang="en-US" altLang="ja-JP" sz="1800" b="0" dirty="0" smtClean="0">
                <a:latin typeface="+mj-ea"/>
                <a:ea typeface="+mj-ea"/>
              </a:rPr>
              <a:t>. (Nara Women’s Univ.)</a:t>
            </a:r>
            <a:endParaRPr lang="ja-JP" altLang="en-US" sz="1800" b="0" dirty="0" smtClean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equations for SU(N) gauge theories</a:t>
            </a:r>
            <a:endParaRPr lang="ja-JP" altLang="en-US" dirty="0" smtClean="0"/>
          </a:p>
        </p:txBody>
      </p:sp>
      <p:sp>
        <p:nvSpPr>
          <p:cNvPr id="18435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Loop corrections for the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operators</a:t>
            </a: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Large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c</a:t>
            </a:r>
            <a:r>
              <a:rPr lang="en-US" altLang="ja-JP" dirty="0" smtClean="0">
                <a:latin typeface="+mn-ea"/>
              </a:rPr>
              <a:t>,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f</a:t>
            </a:r>
            <a:r>
              <a:rPr lang="en-US" altLang="ja-JP" dirty="0" smtClean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limit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rescale as</a:t>
            </a: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lnSpc>
                <a:spcPct val="150000"/>
              </a:lnSpc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Note: 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The four-</a:t>
            </a:r>
            <a:r>
              <a:rPr lang="en-US" altLang="ja-JP" dirty="0" err="1" smtClean="0">
                <a:solidFill>
                  <a:srgbClr val="0070C0"/>
                </a:solidFill>
                <a:latin typeface="+mn-ea"/>
              </a:rPr>
              <a:t>fermi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couplings g</a:t>
            </a:r>
            <a:r>
              <a:rPr lang="en-US" altLang="ja-JP" sz="1400" dirty="0" smtClean="0">
                <a:solidFill>
                  <a:srgbClr val="0070C0"/>
                </a:solidFill>
                <a:latin typeface="+mn-ea"/>
              </a:rPr>
              <a:t>V1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, g</a:t>
            </a:r>
            <a:r>
              <a:rPr lang="en-US" altLang="ja-JP" sz="1400" dirty="0" smtClean="0">
                <a:solidFill>
                  <a:srgbClr val="0070C0"/>
                </a:solidFill>
                <a:latin typeface="+mn-ea"/>
              </a:rPr>
              <a:t>V2 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do not involve in the large </a:t>
            </a:r>
            <a:r>
              <a:rPr lang="en-US" altLang="ja-JP" dirty="0" err="1" smtClean="0">
                <a:solidFill>
                  <a:srgbClr val="0070C0"/>
                </a:solidFill>
                <a:latin typeface="+mn-ea"/>
              </a:rPr>
              <a:t>N</a:t>
            </a:r>
            <a:r>
              <a:rPr lang="en-US" altLang="ja-JP" sz="1600" dirty="0" err="1" smtClean="0">
                <a:solidFill>
                  <a:srgbClr val="0070C0"/>
                </a:solidFill>
                <a:latin typeface="+mn-ea"/>
              </a:rPr>
              <a:t>c</a:t>
            </a:r>
            <a:endParaRPr lang="en-US" altLang="ja-JP" sz="1600" dirty="0" smtClean="0">
              <a:solidFill>
                <a:srgbClr val="0070C0"/>
              </a:solidFill>
              <a:latin typeface="+mn-ea"/>
            </a:endParaRP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  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        and </a:t>
            </a:r>
            <a:r>
              <a:rPr lang="en-US" altLang="ja-JP" dirty="0" err="1" smtClean="0">
                <a:solidFill>
                  <a:srgbClr val="0070C0"/>
                </a:solidFill>
                <a:latin typeface="+mn-ea"/>
              </a:rPr>
              <a:t>N</a:t>
            </a:r>
            <a:r>
              <a:rPr lang="en-US" altLang="ja-JP" sz="1600" dirty="0" err="1" smtClean="0">
                <a:solidFill>
                  <a:srgbClr val="0070C0"/>
                </a:solidFill>
                <a:latin typeface="+mn-ea"/>
              </a:rPr>
              <a:t>f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limit. </a:t>
            </a:r>
          </a:p>
          <a:p>
            <a:pPr lvl="2"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 Note: The large </a:t>
            </a:r>
            <a:r>
              <a:rPr lang="en-US" altLang="ja-JP" dirty="0" err="1" smtClean="0">
                <a:solidFill>
                  <a:srgbClr val="00B050"/>
                </a:solidFill>
                <a:latin typeface="+mn-ea"/>
              </a:rPr>
              <a:t>N</a:t>
            </a: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c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corrections contain only the ladder diagrams.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   </a:t>
            </a: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         But </a:t>
            </a: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the non-ladder ones come through the large </a:t>
            </a:r>
            <a:r>
              <a:rPr lang="en-US" altLang="ja-JP" dirty="0" err="1" smtClean="0">
                <a:solidFill>
                  <a:srgbClr val="00B050"/>
                </a:solidFill>
                <a:latin typeface="+mn-ea"/>
              </a:rPr>
              <a:t>N</a:t>
            </a: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f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part. </a:t>
            </a:r>
          </a:p>
        </p:txBody>
      </p:sp>
      <p:pic>
        <p:nvPicPr>
          <p:cNvPr id="16389" name="Picture 12" descr="\begin{align*}&#10;\textcolor[rgb]{0,0.6,0}{(r=N_f/N_c~:~{\rm fixed})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1513" y="2464908"/>
            <a:ext cx="1927157" cy="22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グループ化 34"/>
          <p:cNvGrpSpPr/>
          <p:nvPr/>
        </p:nvGrpSpPr>
        <p:grpSpPr>
          <a:xfrm>
            <a:off x="1370908" y="3244781"/>
            <a:ext cx="4488980" cy="1224187"/>
            <a:chOff x="2066367" y="3128872"/>
            <a:chExt cx="4488980" cy="1224187"/>
          </a:xfrm>
        </p:grpSpPr>
        <p:sp>
          <p:nvSpPr>
            <p:cNvPr id="16417" name="正方形/長方形 7"/>
            <p:cNvSpPr>
              <a:spLocks noChangeArrowheads="1"/>
            </p:cNvSpPr>
            <p:nvPr/>
          </p:nvSpPr>
          <p:spPr bwMode="auto">
            <a:xfrm>
              <a:off x="2066367" y="3128872"/>
              <a:ext cx="4488980" cy="1224187"/>
            </a:xfrm>
            <a:prstGeom prst="rect">
              <a:avLst/>
            </a:prstGeom>
            <a:noFill/>
            <a:ln w="1270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6418" name="Picture 10" descr="\begin{eqnarray*}&#10;&amp; &amp;&#10;\Lambda \frac{d g_S}{d \Lambda}=&#10;2 g_S - 2 g_S^2 + 2r g_S g_V - 6g_S \alpha_g&#10;-\frac{9}{2}\alpha_g^2 \\&#10;&amp; &amp;&#10;\Lambda \frac{d g_V}{d \Lambda}=&#10;2 g_V + \frac{r}{4} g_S^2 + (1+r) g_V^2 &#10;-\frac{3}{4}\alpha_g^2 \\&#10;\end{eqnarray*}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97443" y="3199884"/>
              <a:ext cx="4216236" cy="1037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91" name="グループ化 8"/>
          <p:cNvGrpSpPr>
            <a:grpSpLocks/>
          </p:cNvGrpSpPr>
          <p:nvPr/>
        </p:nvGrpSpPr>
        <p:grpSpPr bwMode="auto">
          <a:xfrm>
            <a:off x="1615204" y="1468191"/>
            <a:ext cx="4206048" cy="777741"/>
            <a:chOff x="635726" y="1658982"/>
            <a:chExt cx="7567748" cy="1421674"/>
          </a:xfrm>
        </p:grpSpPr>
        <p:grpSp>
          <p:nvGrpSpPr>
            <p:cNvPr id="16392" name="グループ化 14"/>
            <p:cNvGrpSpPr>
              <a:grpSpLocks/>
            </p:cNvGrpSpPr>
            <p:nvPr/>
          </p:nvGrpSpPr>
          <p:grpSpPr bwMode="auto">
            <a:xfrm>
              <a:off x="635724" y="1867990"/>
              <a:ext cx="1519646" cy="942704"/>
              <a:chOff x="1706880" y="1354181"/>
              <a:chExt cx="2299063" cy="1404258"/>
            </a:xfrm>
          </p:grpSpPr>
          <p:sp>
            <p:nvSpPr>
              <p:cNvPr id="16410" name="円/楕円 6"/>
              <p:cNvSpPr>
                <a:spLocks noChangeArrowheads="1"/>
              </p:cNvSpPr>
              <p:nvPr/>
            </p:nvSpPr>
            <p:spPr bwMode="auto">
              <a:xfrm>
                <a:off x="2246811" y="1423851"/>
                <a:ext cx="1214846" cy="1188720"/>
              </a:xfrm>
              <a:prstGeom prst="ellipse">
                <a:avLst/>
              </a:prstGeom>
              <a:noFill/>
              <a:ln w="25400" algn="ctr">
                <a:solidFill>
                  <a:srgbClr val="0070C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grpSp>
            <p:nvGrpSpPr>
              <p:cNvPr id="16411" name="グループ化 10"/>
              <p:cNvGrpSpPr>
                <a:grpSpLocks/>
              </p:cNvGrpSpPr>
              <p:nvPr/>
            </p:nvGrpSpPr>
            <p:grpSpPr bwMode="auto">
              <a:xfrm>
                <a:off x="3461657" y="1358536"/>
                <a:ext cx="544286" cy="1399903"/>
                <a:chOff x="3892731" y="1397725"/>
                <a:chExt cx="544286" cy="1399903"/>
              </a:xfrm>
            </p:grpSpPr>
            <p:cxnSp>
              <p:nvCxnSpPr>
                <p:cNvPr id="16415" name="直線コネクタ 32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92731" y="1397725"/>
                  <a:ext cx="522514" cy="698862"/>
                </a:xfrm>
                <a:prstGeom prst="line">
                  <a:avLst/>
                </a:prstGeom>
                <a:noFill/>
                <a:ln w="2222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6" name="直線コネクタ 33"/>
                <p:cNvCxnSpPr>
                  <a:cxnSpLocks noChangeShapeType="1"/>
                </p:cNvCxnSpPr>
                <p:nvPr/>
              </p:nvCxnSpPr>
              <p:spPr bwMode="auto">
                <a:xfrm>
                  <a:off x="3914503" y="2098766"/>
                  <a:ext cx="522514" cy="698862"/>
                </a:xfrm>
                <a:prstGeom prst="line">
                  <a:avLst/>
                </a:prstGeom>
                <a:noFill/>
                <a:ln w="2222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</p:grpSp>
          <p:grpSp>
            <p:nvGrpSpPr>
              <p:cNvPr id="16412" name="グループ化 11"/>
              <p:cNvGrpSpPr>
                <a:grpSpLocks/>
              </p:cNvGrpSpPr>
              <p:nvPr/>
            </p:nvGrpSpPr>
            <p:grpSpPr bwMode="auto">
              <a:xfrm flipH="1">
                <a:off x="1706880" y="1354181"/>
                <a:ext cx="544286" cy="1399903"/>
                <a:chOff x="3892731" y="1397725"/>
                <a:chExt cx="544286" cy="1399903"/>
              </a:xfrm>
            </p:grpSpPr>
            <p:cxnSp>
              <p:nvCxnSpPr>
                <p:cNvPr id="16413" name="直線コネクタ 30"/>
                <p:cNvCxnSpPr>
                  <a:cxnSpLocks noChangeShapeType="1"/>
                </p:cNvCxnSpPr>
                <p:nvPr/>
              </p:nvCxnSpPr>
              <p:spPr bwMode="auto">
                <a:xfrm flipV="1">
                  <a:off x="3892731" y="1397725"/>
                  <a:ext cx="522514" cy="698862"/>
                </a:xfrm>
                <a:prstGeom prst="line">
                  <a:avLst/>
                </a:prstGeom>
                <a:noFill/>
                <a:ln w="2222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14" name="直線コネクタ 31"/>
                <p:cNvCxnSpPr>
                  <a:cxnSpLocks noChangeShapeType="1"/>
                </p:cNvCxnSpPr>
                <p:nvPr/>
              </p:nvCxnSpPr>
              <p:spPr bwMode="auto">
                <a:xfrm>
                  <a:off x="3914503" y="2098766"/>
                  <a:ext cx="522514" cy="698862"/>
                </a:xfrm>
                <a:prstGeom prst="line">
                  <a:avLst/>
                </a:prstGeom>
                <a:noFill/>
                <a:ln w="2222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</p:grpSp>
        </p:grpSp>
        <p:pic>
          <p:nvPicPr>
            <p:cNvPr id="1639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96789" y="1957443"/>
              <a:ext cx="143692" cy="75687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grpSp>
          <p:nvGrpSpPr>
            <p:cNvPr id="16394" name="グループ化 20"/>
            <p:cNvGrpSpPr>
              <a:grpSpLocks/>
            </p:cNvGrpSpPr>
            <p:nvPr/>
          </p:nvGrpSpPr>
          <p:grpSpPr bwMode="auto">
            <a:xfrm rot="2700000">
              <a:off x="2740173" y="1696913"/>
              <a:ext cx="1347653" cy="1271315"/>
              <a:chOff x="3927567" y="4034248"/>
              <a:chExt cx="1976845" cy="1976845"/>
            </a:xfrm>
          </p:grpSpPr>
          <p:cxnSp>
            <p:nvCxnSpPr>
              <p:cNvPr id="16408" name="直線コネクタ 25"/>
              <p:cNvCxnSpPr>
                <a:cxnSpLocks noChangeShapeType="1"/>
              </p:cNvCxnSpPr>
              <p:nvPr/>
            </p:nvCxnSpPr>
            <p:spPr bwMode="auto">
              <a:xfrm rot="10800000">
                <a:off x="3927567" y="5024847"/>
                <a:ext cx="1976845" cy="4357"/>
              </a:xfrm>
              <a:prstGeom prst="line">
                <a:avLst/>
              </a:prstGeom>
              <a:noFill/>
              <a:ln w="22225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409" name="直線コネクタ 26"/>
              <p:cNvCxnSpPr>
                <a:cxnSpLocks noChangeShapeType="1"/>
              </p:cNvCxnSpPr>
              <p:nvPr/>
            </p:nvCxnSpPr>
            <p:spPr bwMode="auto">
              <a:xfrm rot="-5400000">
                <a:off x="3923212" y="5020492"/>
                <a:ext cx="1976845" cy="4357"/>
              </a:xfrm>
              <a:prstGeom prst="line">
                <a:avLst/>
              </a:prstGeom>
              <a:noFill/>
              <a:ln w="22225" algn="ctr">
                <a:solidFill>
                  <a:srgbClr val="0070C0"/>
                </a:solidFill>
                <a:round/>
                <a:headEnd/>
                <a:tailEnd/>
              </a:ln>
            </p:spPr>
          </p:cxnSp>
        </p:grpSp>
        <p:grpSp>
          <p:nvGrpSpPr>
            <p:cNvPr id="16395" name="グループ化 31"/>
            <p:cNvGrpSpPr>
              <a:grpSpLocks/>
            </p:cNvGrpSpPr>
            <p:nvPr/>
          </p:nvGrpSpPr>
          <p:grpSpPr bwMode="auto">
            <a:xfrm>
              <a:off x="4637310" y="1894114"/>
              <a:ext cx="1332411" cy="945423"/>
              <a:chOff x="5094514" y="1365114"/>
              <a:chExt cx="1719944" cy="1187041"/>
            </a:xfrm>
          </p:grpSpPr>
          <p:pic>
            <p:nvPicPr>
              <p:cNvPr id="16404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70183" y="1369468"/>
                <a:ext cx="237989" cy="11826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6405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50045" y="1365114"/>
                <a:ext cx="237989" cy="118268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cxnSp>
            <p:nvCxnSpPr>
              <p:cNvPr id="16406" name="直線コネクタ 23"/>
              <p:cNvCxnSpPr>
                <a:cxnSpLocks noChangeShapeType="1"/>
              </p:cNvCxnSpPr>
              <p:nvPr/>
            </p:nvCxnSpPr>
            <p:spPr bwMode="auto">
              <a:xfrm flipV="1">
                <a:off x="5094514" y="1397726"/>
                <a:ext cx="1698172" cy="1"/>
              </a:xfrm>
              <a:prstGeom prst="line">
                <a:avLst/>
              </a:prstGeom>
              <a:noFill/>
              <a:ln w="22225" algn="ctr">
                <a:solidFill>
                  <a:srgbClr val="0070C0"/>
                </a:solidFill>
                <a:round/>
                <a:headEnd/>
                <a:tailEnd/>
              </a:ln>
            </p:spPr>
          </p:cxnSp>
          <p:cxnSp>
            <p:nvCxnSpPr>
              <p:cNvPr id="16407" name="直線コネクタ 24"/>
              <p:cNvCxnSpPr>
                <a:cxnSpLocks noChangeShapeType="1"/>
              </p:cNvCxnSpPr>
              <p:nvPr/>
            </p:nvCxnSpPr>
            <p:spPr bwMode="auto">
              <a:xfrm flipV="1">
                <a:off x="5116286" y="2529840"/>
                <a:ext cx="1698172" cy="1"/>
              </a:xfrm>
              <a:prstGeom prst="line">
                <a:avLst/>
              </a:prstGeom>
              <a:noFill/>
              <a:ln w="22225" algn="ctr">
                <a:solidFill>
                  <a:srgbClr val="0070C0"/>
                </a:solidFill>
                <a:round/>
                <a:headEnd/>
                <a:tailEnd/>
              </a:ln>
            </p:spPr>
          </p:cxnSp>
        </p:grpSp>
        <p:grpSp>
          <p:nvGrpSpPr>
            <p:cNvPr id="16396" name="グループ化 33"/>
            <p:cNvGrpSpPr>
              <a:grpSpLocks/>
            </p:cNvGrpSpPr>
            <p:nvPr/>
          </p:nvGrpSpPr>
          <p:grpSpPr bwMode="auto">
            <a:xfrm>
              <a:off x="6823169" y="1711234"/>
              <a:ext cx="1380305" cy="1369422"/>
              <a:chOff x="5229500" y="3024051"/>
              <a:chExt cx="1976845" cy="1976845"/>
            </a:xfrm>
          </p:grpSpPr>
          <p:grpSp>
            <p:nvGrpSpPr>
              <p:cNvPr id="16400" name="グループ化 27"/>
              <p:cNvGrpSpPr>
                <a:grpSpLocks/>
              </p:cNvGrpSpPr>
              <p:nvPr/>
            </p:nvGrpSpPr>
            <p:grpSpPr bwMode="auto">
              <a:xfrm rot="2700000">
                <a:off x="5229500" y="3024051"/>
                <a:ext cx="1976845" cy="1976845"/>
                <a:chOff x="3927567" y="4034248"/>
                <a:chExt cx="1976845" cy="1976845"/>
              </a:xfrm>
            </p:grpSpPr>
            <p:cxnSp>
              <p:nvCxnSpPr>
                <p:cNvPr id="16402" name="直線コネクタ 19"/>
                <p:cNvCxnSpPr>
                  <a:cxnSpLocks noChangeShapeType="1"/>
                </p:cNvCxnSpPr>
                <p:nvPr/>
              </p:nvCxnSpPr>
              <p:spPr bwMode="auto">
                <a:xfrm rot="10800000">
                  <a:off x="3927567" y="5024847"/>
                  <a:ext cx="1976845" cy="4357"/>
                </a:xfrm>
                <a:prstGeom prst="line">
                  <a:avLst/>
                </a:prstGeom>
                <a:noFill/>
                <a:ln w="2222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6403" name="直線コネクタ 20"/>
                <p:cNvCxnSpPr>
                  <a:cxnSpLocks noChangeShapeType="1"/>
                </p:cNvCxnSpPr>
                <p:nvPr/>
              </p:nvCxnSpPr>
              <p:spPr bwMode="auto">
                <a:xfrm rot="-5400000">
                  <a:off x="3923212" y="5020492"/>
                  <a:ext cx="1976845" cy="4357"/>
                </a:xfrm>
                <a:prstGeom prst="line">
                  <a:avLst/>
                </a:prstGeom>
                <a:noFill/>
                <a:ln w="22225" algn="ctr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401" name="円/楕円 18"/>
              <p:cNvSpPr>
                <a:spLocks noChangeArrowheads="1"/>
              </p:cNvSpPr>
              <p:nvPr/>
            </p:nvSpPr>
            <p:spPr bwMode="auto">
              <a:xfrm>
                <a:off x="6087292" y="3879668"/>
                <a:ext cx="235131" cy="235131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5" name="加算記号 14"/>
            <p:cNvSpPr/>
            <p:nvPr/>
          </p:nvSpPr>
          <p:spPr bwMode="auto">
            <a:xfrm>
              <a:off x="2376815" y="2156119"/>
              <a:ext cx="366181" cy="364416"/>
            </a:xfrm>
            <a:prstGeom prst="mathPlus">
              <a:avLst>
                <a:gd name="adj1" fmla="val 9234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加算記号 15"/>
            <p:cNvSpPr/>
            <p:nvPr/>
          </p:nvSpPr>
          <p:spPr bwMode="auto">
            <a:xfrm>
              <a:off x="4136328" y="2151620"/>
              <a:ext cx="366181" cy="364416"/>
            </a:xfrm>
            <a:prstGeom prst="mathPlus">
              <a:avLst>
                <a:gd name="adj1" fmla="val 9234"/>
              </a:avLst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399" name="右矢印 16"/>
            <p:cNvSpPr>
              <a:spLocks noChangeArrowheads="1"/>
            </p:cNvSpPr>
            <p:nvPr/>
          </p:nvSpPr>
          <p:spPr bwMode="auto">
            <a:xfrm>
              <a:off x="6244046" y="2194560"/>
              <a:ext cx="627017" cy="41801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27650" name="Picture 2" descr="\begin{align*}&#10;N_c g_{S(V)}\rightarrow g_{S(V)},~&#10;N_c^2 g_{V1(V2)}\rightarrow g_{V1(V2)},~&#10;N_c \alpha_g \rightarrow \alpha_g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1228" y="2802618"/>
            <a:ext cx="5228824" cy="281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equations for SU(N) gauge theories</a:t>
            </a:r>
            <a:endParaRPr lang="ja-JP" altLang="en-US" dirty="0" smtClean="0"/>
          </a:p>
        </p:txBody>
      </p:sp>
      <p:sp>
        <p:nvSpPr>
          <p:cNvPr id="19459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Gauge coupling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We use the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beta functions in the large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c</a:t>
            </a:r>
            <a:r>
              <a:rPr lang="en-US" altLang="ja-JP" dirty="0" smtClean="0">
                <a:latin typeface="+mn-ea"/>
              </a:rPr>
              <a:t>,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f</a:t>
            </a:r>
            <a:r>
              <a:rPr lang="en-US" altLang="ja-JP" sz="1600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limit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and 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add a part of higher order corrections via the four-</a:t>
            </a:r>
            <a:r>
              <a:rPr lang="en-US" altLang="ja-JP" b="1" dirty="0" err="1" smtClean="0">
                <a:solidFill>
                  <a:srgbClr val="0033CC"/>
                </a:solidFill>
                <a:latin typeface="+mn-ea"/>
              </a:rPr>
              <a:t>fermi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 </a:t>
            </a:r>
            <a:br>
              <a:rPr lang="en-US" altLang="ja-JP" b="1" dirty="0" smtClean="0">
                <a:solidFill>
                  <a:srgbClr val="0033CC"/>
                </a:solidFill>
                <a:latin typeface="+mn-ea"/>
              </a:rPr>
            </a:b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   effective couplings. </a:t>
            </a:r>
          </a:p>
          <a:p>
            <a:pPr lvl="2" eaLnBrk="1" hangingPunct="1">
              <a:defRPr/>
            </a:pP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 </a:t>
            </a:r>
            <a:r>
              <a:rPr lang="en-US" altLang="ja-JP" dirty="0" smtClean="0">
                <a:latin typeface="+mn-ea"/>
              </a:rPr>
              <a:t>The higher order corrections via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effective operators should be incorporated 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into the vacuum polarization.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endParaRPr lang="en-US" altLang="ja-JP" dirty="0" smtClean="0">
              <a:latin typeface="+mn-ea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Note: </a:t>
            </a:r>
            <a:r>
              <a:rPr lang="en-US" altLang="ja-JP" dirty="0" smtClean="0">
                <a:latin typeface="+mn-ea"/>
              </a:rPr>
              <a:t>The improved ladder approximation is found to be equivalent to</a:t>
            </a:r>
          </a:p>
          <a:p>
            <a:pPr lvl="1" eaLnBrk="1" hangingPunct="1">
              <a:buNone/>
              <a:defRPr/>
            </a:pPr>
            <a:endParaRPr lang="en-US" altLang="ja-JP" dirty="0" smtClean="0">
              <a:latin typeface="+mn-ea"/>
            </a:endParaRPr>
          </a:p>
        </p:txBody>
      </p:sp>
      <p:pic>
        <p:nvPicPr>
          <p:cNvPr id="17412" name="Picture 7" descr="\begin{align*}&#10;\beta_g^{[2]} = - \frac{2}{3}(11-2r)\alpha_g^2&#10;- \frac{2}{3}(34-13r)\alpha_g^3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0273" y="3335628"/>
            <a:ext cx="3608688" cy="4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グループ化 11"/>
          <p:cNvGrpSpPr/>
          <p:nvPr/>
        </p:nvGrpSpPr>
        <p:grpSpPr>
          <a:xfrm>
            <a:off x="1478878" y="4005330"/>
            <a:ext cx="2333267" cy="531411"/>
            <a:chOff x="1478878" y="4005330"/>
            <a:chExt cx="2333267" cy="531411"/>
          </a:xfrm>
        </p:grpSpPr>
        <p:sp>
          <p:nvSpPr>
            <p:cNvPr id="17416" name="正方形/長方形 7"/>
            <p:cNvSpPr>
              <a:spLocks noChangeArrowheads="1"/>
            </p:cNvSpPr>
            <p:nvPr/>
          </p:nvSpPr>
          <p:spPr bwMode="auto">
            <a:xfrm>
              <a:off x="1478878" y="4005330"/>
              <a:ext cx="2333267" cy="531411"/>
            </a:xfrm>
            <a:prstGeom prst="rect">
              <a:avLst/>
            </a:prstGeom>
            <a:noFill/>
            <a:ln w="1270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7417" name="Picture 9" descr="\begin{align*}&#10;\Lambda \frac{d \alpha_g}{d \Lambda}=\beta_g^{[2]}+ 2r g_V \alpha_g^2&#10;\end{align*}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91726" y="4053629"/>
              <a:ext cx="2154157" cy="451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4232" y="2310013"/>
            <a:ext cx="1866900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3" name="グループ化 12"/>
          <p:cNvGrpSpPr/>
          <p:nvPr/>
        </p:nvGrpSpPr>
        <p:grpSpPr>
          <a:xfrm>
            <a:off x="1442435" y="5241703"/>
            <a:ext cx="2318196" cy="1107582"/>
            <a:chOff x="1416677" y="5241703"/>
            <a:chExt cx="2318196" cy="1107582"/>
          </a:xfrm>
        </p:grpSpPr>
        <p:pic>
          <p:nvPicPr>
            <p:cNvPr id="26626" name="Picture 2" descr="\begin{eqnarray*}&#10;\Lambda \frac{d g_S}{d \Lambda}&amp;=&amp; 2 g_S - 2 g_S^2 \\&#10;\Lambda \frac{d \alpha_g}{d \Lambda} &amp;=&amp; \beta_g^{[2]}&#10;\end{eqnarray*}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33614" y="5306095"/>
              <a:ext cx="2068013" cy="976851"/>
            </a:xfrm>
            <a:prstGeom prst="rect">
              <a:avLst/>
            </a:prstGeom>
            <a:noFill/>
          </p:spPr>
        </p:pic>
        <p:sp>
          <p:nvSpPr>
            <p:cNvPr id="11" name="正方形/長方形 10"/>
            <p:cNvSpPr/>
            <p:nvPr/>
          </p:nvSpPr>
          <p:spPr bwMode="auto">
            <a:xfrm>
              <a:off x="1416677" y="5241703"/>
              <a:ext cx="2318196" cy="1107582"/>
            </a:xfrm>
            <a:prstGeom prst="rect">
              <a:avLst/>
            </a:prstGeom>
            <a:noFill/>
            <a:ln w="1270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Aspect of RG flows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22531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altLang="ja-JP" b="0" dirty="0" smtClean="0">
                <a:latin typeface="+mn-ea"/>
              </a:rPr>
              <a:t>Numerical analysis of the flow equations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RG flows in large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c</a:t>
            </a:r>
            <a:r>
              <a:rPr lang="en-US" altLang="ja-JP" dirty="0" smtClean="0">
                <a:latin typeface="+mn-ea"/>
              </a:rPr>
              <a:t> and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f</a:t>
            </a:r>
            <a:endParaRPr lang="en-US" altLang="ja-JP" sz="1600" dirty="0" smtClean="0"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RG flows are given in 3 dimensional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coupling space of                 .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Fixed points in the conformal window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A UV fixed point exists as well as the IR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fixed point. 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The UV fixed point and the IR fixed point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merge with each other at r = 4.05. 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RG flows in (</a:t>
            </a:r>
            <a:r>
              <a:rPr lang="en-US" altLang="ja-JP" dirty="0" err="1" smtClean="0">
                <a:latin typeface="+mn-ea"/>
              </a:rPr>
              <a:t>g</a:t>
            </a:r>
            <a:r>
              <a:rPr lang="en-US" altLang="ja-JP" sz="1400" dirty="0" err="1" smtClean="0">
                <a:latin typeface="+mn-ea"/>
              </a:rPr>
              <a:t>S</a:t>
            </a:r>
            <a:r>
              <a:rPr lang="en-US" altLang="ja-JP" dirty="0" smtClean="0">
                <a:latin typeface="+mn-ea"/>
              </a:rPr>
              <a:t>, </a:t>
            </a:r>
            <a:r>
              <a:rPr lang="en-US" altLang="ja-JP" dirty="0" err="1" smtClean="0">
                <a:latin typeface="+mn-ea"/>
              </a:rPr>
              <a:t>g</a:t>
            </a:r>
            <a:r>
              <a:rPr lang="en-US" altLang="ja-JP" sz="1400" dirty="0" err="1" smtClean="0">
                <a:latin typeface="+mn-ea"/>
              </a:rPr>
              <a:t>V</a:t>
            </a:r>
            <a:r>
              <a:rPr lang="en-US" altLang="ja-JP" dirty="0" smtClean="0">
                <a:latin typeface="+mn-ea"/>
              </a:rPr>
              <a:t>) space</a:t>
            </a:r>
          </a:p>
          <a:p>
            <a:pPr lvl="1" eaLnBrk="1" hangingPunct="1">
              <a:buNone/>
              <a:defRPr/>
            </a:pPr>
            <a:r>
              <a:rPr lang="en-US" altLang="ja-JP" dirty="0" smtClean="0">
                <a:latin typeface="+mn-ea"/>
              </a:rPr>
              <a:t>   = generalized NJL model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One linear combination of </a:t>
            </a:r>
            <a:r>
              <a:rPr lang="en-US" altLang="ja-JP" dirty="0" err="1" smtClean="0">
                <a:latin typeface="+mn-ea"/>
              </a:rPr>
              <a:t>g</a:t>
            </a:r>
            <a:r>
              <a:rPr lang="en-US" altLang="ja-JP" sz="1400" dirty="0" err="1" smtClean="0">
                <a:latin typeface="+mn-ea"/>
              </a:rPr>
              <a:t>S</a:t>
            </a:r>
            <a:r>
              <a:rPr lang="en-US" altLang="ja-JP" dirty="0" smtClean="0">
                <a:latin typeface="+mn-ea"/>
              </a:rPr>
              <a:t> and </a:t>
            </a:r>
            <a:r>
              <a:rPr lang="en-US" altLang="ja-JP" dirty="0" err="1" smtClean="0">
                <a:latin typeface="+mn-ea"/>
              </a:rPr>
              <a:t>g</a:t>
            </a:r>
            <a:r>
              <a:rPr lang="en-US" altLang="ja-JP" sz="1400" dirty="0" err="1" smtClean="0">
                <a:latin typeface="+mn-ea"/>
              </a:rPr>
              <a:t>V</a:t>
            </a:r>
            <a:r>
              <a:rPr lang="en-US" altLang="ja-JP" dirty="0" smtClean="0">
                <a:latin typeface="+mn-ea"/>
              </a:rPr>
              <a:t> gives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the relevant operator, which induces the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phase transition.  </a:t>
            </a:r>
          </a:p>
        </p:txBody>
      </p:sp>
      <p:pic>
        <p:nvPicPr>
          <p:cNvPr id="18438" name="Picture 13" descr="\begin{align*}&#10;(\alpha_g, g_V, g_S)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2763" y="2111375"/>
            <a:ext cx="1252537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18439" t="14000" r="26341" b="47241"/>
          <a:stretch>
            <a:fillRect/>
          </a:stretch>
        </p:blipFill>
        <p:spPr bwMode="auto">
          <a:xfrm>
            <a:off x="5895975" y="3914101"/>
            <a:ext cx="2600325" cy="258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l="19366" t="16276" r="29024" b="47931"/>
          <a:stretch>
            <a:fillRect/>
          </a:stretch>
        </p:blipFill>
        <p:spPr bwMode="auto">
          <a:xfrm>
            <a:off x="5800726" y="858079"/>
            <a:ext cx="3067049" cy="300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Aspect of RG flows</a:t>
            </a:r>
            <a:endParaRPr lang="ja-JP" altLang="en-US" dirty="0" smtClean="0"/>
          </a:p>
        </p:txBody>
      </p:sp>
      <p:sp>
        <p:nvSpPr>
          <p:cNvPr id="24579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RG flows in the 3D space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There is the phase boundary of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 symmetry and the UV fixed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point lies on the boundary. 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Flows in the unbroken phase approach towards the IR fixed point.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The phase boundary disappears for r &lt; 4.05 and the entire region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becomes the broken phase.</a:t>
            </a:r>
          </a:p>
          <a:p>
            <a:pPr>
              <a:defRPr/>
            </a:pPr>
            <a:endParaRPr lang="ja-JP" altLang="en-US" dirty="0" smtClean="0">
              <a:latin typeface="+mn-ea"/>
            </a:endParaRPr>
          </a:p>
        </p:txBody>
      </p:sp>
      <p:pic>
        <p:nvPicPr>
          <p:cNvPr id="19460" name="Picture 9" descr="\begin{align*}&#10;N_f=13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450" y="6315075"/>
            <a:ext cx="7858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 descr="\begin{align*}&#10;N_f=12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1913" y="6281738"/>
            <a:ext cx="75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 l="16527" t="18538" r="29151" b="47365"/>
          <a:stretch>
            <a:fillRect/>
          </a:stretch>
        </p:blipFill>
        <p:spPr bwMode="auto">
          <a:xfrm>
            <a:off x="834391" y="3246120"/>
            <a:ext cx="3359754" cy="298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 l="16624" t="18538" r="29054" b="47448"/>
          <a:stretch>
            <a:fillRect/>
          </a:stretch>
        </p:blipFill>
        <p:spPr bwMode="auto">
          <a:xfrm>
            <a:off x="4720590" y="3232524"/>
            <a:ext cx="3383279" cy="299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427038" y="846138"/>
            <a:ext cx="8434387" cy="5478462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altLang="ja-JP" b="0" dirty="0" smtClean="0">
                <a:latin typeface="+mn-ea"/>
              </a:rPr>
              <a:t>RT in the conformal window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RT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We may extract the RT by solving the truncated RG flow equations </a:t>
            </a:r>
            <a:r>
              <a:rPr lang="en-US" altLang="ja-JP" dirty="0" smtClean="0">
                <a:latin typeface="+mn-ea"/>
              </a:rPr>
              <a:t>with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expansion</a:t>
            </a:r>
            <a:r>
              <a:rPr lang="en-US" altLang="ja-JP" dirty="0" smtClean="0">
                <a:latin typeface="+mn-ea"/>
              </a:rPr>
              <a:t>, and find good convergence up to the IR </a:t>
            </a:r>
            <a:r>
              <a:rPr lang="en-US" altLang="ja-JP" dirty="0" err="1" smtClean="0">
                <a:latin typeface="+mn-ea"/>
              </a:rPr>
              <a:t>f.p</a:t>
            </a:r>
            <a:r>
              <a:rPr lang="en-US" altLang="ja-JP" dirty="0" smtClean="0">
                <a:latin typeface="+mn-ea"/>
              </a:rPr>
              <a:t>.</a:t>
            </a:r>
            <a:endParaRPr lang="en-US" altLang="ja-JP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</a:t>
            </a:r>
            <a:r>
              <a:rPr lang="en-US" altLang="ja-JP" sz="1800" dirty="0" smtClean="0">
                <a:solidFill>
                  <a:srgbClr val="339933"/>
                </a:solidFill>
                <a:latin typeface="+mn-ea"/>
              </a:rPr>
              <a:t>Note: These equations give continuum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sz="1800" dirty="0" smtClean="0">
                <a:solidFill>
                  <a:srgbClr val="339933"/>
                </a:solidFill>
                <a:latin typeface="+mn-ea"/>
              </a:rPr>
              <a:t>     limit of the truncated ERG equations,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sz="1800" dirty="0" smtClean="0">
                <a:solidFill>
                  <a:srgbClr val="339933"/>
                </a:solidFill>
                <a:latin typeface="+mn-ea"/>
              </a:rPr>
              <a:t>     not the full QCD.</a:t>
            </a: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This “RT” does not seem to give a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continuum </a:t>
            </a:r>
            <a:r>
              <a:rPr lang="en-US" altLang="ja-JP" dirty="0" smtClean="0">
                <a:latin typeface="+mn-ea"/>
              </a:rPr>
              <a:t>limit beyond the IR </a:t>
            </a:r>
            <a:r>
              <a:rPr lang="en-US" altLang="ja-JP" dirty="0" err="1" smtClean="0">
                <a:latin typeface="+mn-ea"/>
              </a:rPr>
              <a:t>f.p</a:t>
            </a:r>
            <a:r>
              <a:rPr lang="en-US" altLang="ja-JP" dirty="0" smtClean="0">
                <a:latin typeface="+mn-ea"/>
              </a:rPr>
              <a:t>..</a:t>
            </a: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However this “RT”  seems to survive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for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400" dirty="0" err="1" smtClean="0">
                <a:latin typeface="+mn-ea"/>
              </a:rPr>
              <a:t>f</a:t>
            </a:r>
            <a:r>
              <a:rPr lang="en-US" altLang="ja-JP" dirty="0" smtClean="0">
                <a:latin typeface="+mn-ea"/>
              </a:rPr>
              <a:t> &gt; (11/2)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400" dirty="0" err="1" smtClean="0">
                <a:latin typeface="+mn-ea"/>
              </a:rPr>
              <a:t>c</a:t>
            </a:r>
            <a:r>
              <a:rPr lang="en-US" altLang="ja-JP" dirty="0" smtClean="0">
                <a:latin typeface="+mn-ea"/>
              </a:rPr>
              <a:t>.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</a:t>
            </a:r>
            <a:r>
              <a:rPr lang="en-US" altLang="ja-JP" sz="1800" dirty="0" smtClean="0">
                <a:solidFill>
                  <a:srgbClr val="339933"/>
                </a:solidFill>
                <a:latin typeface="+mn-ea"/>
              </a:rPr>
              <a:t>Note: Related with absence of  the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sz="1800" dirty="0" smtClean="0">
                <a:solidFill>
                  <a:srgbClr val="339933"/>
                </a:solidFill>
                <a:latin typeface="+mn-ea"/>
              </a:rPr>
              <a:t>             continuum limit of QED?</a:t>
            </a: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 l="16976" t="17034" r="29659" b="46483"/>
          <a:stretch>
            <a:fillRect/>
          </a:stretch>
        </p:blipFill>
        <p:spPr bwMode="auto">
          <a:xfrm>
            <a:off x="5490211" y="3512957"/>
            <a:ext cx="2956559" cy="285926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048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“Non-</a:t>
            </a:r>
            <a:r>
              <a:rPr lang="en-US" altLang="ja-JP" dirty="0" err="1" smtClean="0">
                <a:solidFill>
                  <a:schemeClr val="accent2"/>
                </a:solidFill>
              </a:rPr>
              <a:t>perturbative</a:t>
            </a:r>
            <a:r>
              <a:rPr lang="en-US" altLang="ja-JP" dirty="0" smtClean="0">
                <a:solidFill>
                  <a:schemeClr val="accent2"/>
                </a:solidFill>
              </a:rPr>
              <a:t>” gauge beta functions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pic>
        <p:nvPicPr>
          <p:cNvPr id="20484" name="Picture 7" descr="\begin{align*}&#10;N_f=15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7988" y="6427788"/>
            <a:ext cx="7556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\newcommand{\ag}{\alpha_g}&#10;\begin{eqnarray*}&#10;g_S^* &amp;=&amp;&#10;\frac{9}{4} \ag^2 -\frac{9}{4}(-3 + 2 b_0)\ag^3 &#10;+\frac{9}{32}  (90 - 120 b_0 + 48 b_0^2 - 16 b_1 - 3 r) \ag^4 +\cdots, \\&#10;g_V^* &amp;=&amp;&#10;\frac{3}{8}\ag^2 -\frac{3}{4} b_0 \ag^3 &#10;+\frac{3}{128}  (-3 + 96 b_0^2 - 32 b_1 - 30 r)\ag^4 +\cdots.&#10;\end{eqnarray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8725" y="2451067"/>
            <a:ext cx="6562993" cy="91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“Non-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” gauge beta functions</a:t>
            </a:r>
            <a:endParaRPr lang="ja-JP" altLang="en-US" dirty="0" smtClean="0"/>
          </a:p>
        </p:txBody>
      </p:sp>
      <p:sp>
        <p:nvSpPr>
          <p:cNvPr id="27651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RTs near boundary of the conformal window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The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continuum limit lines </a:t>
            </a:r>
            <a:r>
              <a:rPr lang="en-US" altLang="ja-JP" dirty="0" smtClean="0">
                <a:latin typeface="+mn-ea"/>
              </a:rPr>
              <a:t>approach </a:t>
            </a:r>
            <a:r>
              <a:rPr lang="en-US" altLang="ja-JP" dirty="0" smtClean="0">
                <a:latin typeface="+mn-ea"/>
              </a:rPr>
              <a:t>towards the 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non-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RT as the flavor number is lowered.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Out of the window, the fixed points disappear. However the non-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RT survives as the RT of the asymptotically free QCD.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The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continuum limit seems to converge towards the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RT.</a:t>
            </a:r>
          </a:p>
          <a:p>
            <a:pPr lvl="1">
              <a:defRPr/>
            </a:pPr>
            <a:endParaRPr lang="ja-JP" altLang="en-US" dirty="0" smtClean="0">
              <a:latin typeface="+mn-ea"/>
            </a:endParaRPr>
          </a:p>
        </p:txBody>
      </p:sp>
      <p:pic>
        <p:nvPicPr>
          <p:cNvPr id="21508" name="Picture 9" descr="\begin{align*}&#10;N_f=13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7913" y="6207125"/>
            <a:ext cx="7858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7" descr="\begin{align*}&#10;N_f=12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800" y="6191250"/>
            <a:ext cx="758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/>
          <a:srcRect l="16624" t="16717" r="29171" b="46124"/>
          <a:stretch>
            <a:fillRect/>
          </a:stretch>
        </p:blipFill>
        <p:spPr bwMode="auto">
          <a:xfrm>
            <a:off x="1307528" y="3553854"/>
            <a:ext cx="2723560" cy="264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/>
          <a:srcRect l="16975" t="16883" r="30459" b="46456"/>
          <a:stretch>
            <a:fillRect/>
          </a:stretch>
        </p:blipFill>
        <p:spPr bwMode="auto">
          <a:xfrm>
            <a:off x="5132070" y="3567447"/>
            <a:ext cx="2600871" cy="256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 l="19317" t="17379" r="27707" b="48000"/>
          <a:stretch>
            <a:fillRect/>
          </a:stretch>
        </p:blipFill>
        <p:spPr bwMode="auto">
          <a:xfrm>
            <a:off x="4972050" y="2919982"/>
            <a:ext cx="3476625" cy="321411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2253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“Non-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” gauge beta functions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28675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Non-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gauge beta functions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We define the non-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gauge beta function by scale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transformation of the gauge coupling on the RTs.</a:t>
            </a:r>
          </a:p>
          <a:p>
            <a:pPr lvl="2" eaLnBrk="1" hangingPunct="1">
              <a:defRPr/>
            </a:pP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  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A UV fixed point appears </a:t>
            </a:r>
            <a:r>
              <a:rPr lang="en-US" altLang="ja-JP" dirty="0" smtClean="0">
                <a:latin typeface="+mn-ea"/>
              </a:rPr>
              <a:t>in the gauge beta function due to non-   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corrections induced through the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operators.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The UV fixed point gives the phase</a:t>
            </a:r>
          </a:p>
          <a:p>
            <a:pPr lvl="2" eaLnBrk="1" hangingPunct="1">
              <a:buNone/>
              <a:defRPr/>
            </a:pPr>
            <a:r>
              <a:rPr lang="en-US" altLang="ja-JP" dirty="0" smtClean="0">
                <a:latin typeface="+mn-ea"/>
              </a:rPr>
              <a:t>     boundary of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symmetry. 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The UV fixed point appears below</a:t>
            </a:r>
          </a:p>
          <a:p>
            <a:pPr lvl="2" eaLnBrk="1" hangingPunct="1">
              <a:buNone/>
              <a:defRPr/>
            </a:pPr>
            <a:r>
              <a:rPr lang="en-US" altLang="ja-JP" dirty="0" smtClean="0">
                <a:latin typeface="+mn-ea"/>
              </a:rPr>
              <a:t>     the critical gauge coupling.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Note :</a:t>
            </a: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Fermion</a:t>
            </a:r>
            <a:r>
              <a:rPr lang="en-US" altLang="ja-JP" dirty="0" smtClean="0">
                <a:latin typeface="+mn-ea"/>
              </a:rPr>
              <a:t> decoupling ?</a:t>
            </a:r>
          </a:p>
          <a:p>
            <a:pPr lvl="2" eaLnBrk="1" hangingPunct="1">
              <a:defRPr/>
            </a:pPr>
            <a:r>
              <a:rPr lang="en-US" altLang="ja-JP" b="1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The bending behavior of the beta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function in the symmetric phase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is 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not due to </a:t>
            </a:r>
            <a:r>
              <a:rPr lang="en-US" altLang="ja-JP" b="1" dirty="0" err="1" smtClean="0">
                <a:solidFill>
                  <a:srgbClr val="0033CC"/>
                </a:solidFill>
                <a:latin typeface="+mn-ea"/>
              </a:rPr>
              <a:t>fermion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decoupling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It is also so out of the conformal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window. </a:t>
            </a:r>
          </a:p>
        </p:txBody>
      </p:sp>
      <p:sp>
        <p:nvSpPr>
          <p:cNvPr id="22534" name="テキスト ボックス 16"/>
          <p:cNvSpPr txBox="1">
            <a:spLocks noChangeArrowheads="1"/>
          </p:cNvSpPr>
          <p:nvPr/>
        </p:nvSpPr>
        <p:spPr bwMode="auto">
          <a:xfrm>
            <a:off x="6930284" y="4832484"/>
            <a:ext cx="13315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1200" dirty="0">
                <a:solidFill>
                  <a:srgbClr val="00B050"/>
                </a:solidFill>
              </a:rPr>
              <a:t>Non-</a:t>
            </a:r>
            <a:r>
              <a:rPr kumimoji="1" lang="en-US" altLang="ja-JP" sz="1200" dirty="0" err="1">
                <a:solidFill>
                  <a:srgbClr val="00B050"/>
                </a:solidFill>
              </a:rPr>
              <a:t>perturbative</a:t>
            </a:r>
            <a:endParaRPr kumimoji="1" lang="en-US" altLang="ja-JP" sz="1200" dirty="0">
              <a:solidFill>
                <a:srgbClr val="00B050"/>
              </a:solidFill>
            </a:endParaRP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Beta function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  <p:sp>
        <p:nvSpPr>
          <p:cNvPr id="22535" name="テキスト ボックス 15"/>
          <p:cNvSpPr txBox="1">
            <a:spLocks noChangeArrowheads="1"/>
          </p:cNvSpPr>
          <p:nvPr/>
        </p:nvSpPr>
        <p:spPr bwMode="auto">
          <a:xfrm>
            <a:off x="7134536" y="3243780"/>
            <a:ext cx="11331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ja-JP" sz="1200" dirty="0" err="1">
                <a:solidFill>
                  <a:srgbClr val="00B050"/>
                </a:solidFill>
              </a:rPr>
              <a:t>Perturbative</a:t>
            </a:r>
            <a:endParaRPr kumimoji="1" lang="en-US" altLang="ja-JP" sz="1200" dirty="0">
              <a:solidFill>
                <a:srgbClr val="00B050"/>
              </a:solidFill>
            </a:endParaRPr>
          </a:p>
          <a:p>
            <a:r>
              <a:rPr kumimoji="1" lang="en-US" altLang="ja-JP" sz="1200" dirty="0">
                <a:solidFill>
                  <a:srgbClr val="00B050"/>
                </a:solidFill>
              </a:rPr>
              <a:t> beta function</a:t>
            </a:r>
            <a:endParaRPr kumimoji="1" lang="ja-JP" altLang="en-US" sz="1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  <a:tabLst>
                <a:tab pos="274638" algn="l"/>
              </a:tabLst>
            </a:pPr>
            <a:r>
              <a:rPr lang="en-US" altLang="ja-JP" dirty="0" smtClean="0"/>
              <a:t>“Non-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” gauge beta functions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29699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 err="1" smtClean="0">
                <a:latin typeface="+mn-ea"/>
              </a:rPr>
              <a:t>Conformality</a:t>
            </a:r>
            <a:r>
              <a:rPr lang="en-US" altLang="ja-JP" dirty="0" smtClean="0">
                <a:latin typeface="+mn-ea"/>
              </a:rPr>
              <a:t> lost and the </a:t>
            </a:r>
            <a:r>
              <a:rPr lang="en-US" altLang="ja-JP" dirty="0" err="1" smtClean="0">
                <a:latin typeface="+mn-ea"/>
              </a:rPr>
              <a:t>Miransky</a:t>
            </a:r>
            <a:r>
              <a:rPr lang="en-US" altLang="ja-JP" dirty="0" smtClean="0">
                <a:latin typeface="+mn-ea"/>
              </a:rPr>
              <a:t> scaling</a:t>
            </a:r>
            <a:r>
              <a:rPr lang="en-US" altLang="ja-JP" b="0" dirty="0" smtClean="0">
                <a:solidFill>
                  <a:srgbClr val="00B050"/>
                </a:solidFill>
                <a:latin typeface="+mn-ea"/>
              </a:rPr>
              <a:t>  </a:t>
            </a:r>
          </a:p>
          <a:p>
            <a:pPr algn="r">
              <a:defRPr/>
            </a:pPr>
            <a:r>
              <a:rPr lang="en-US" altLang="ja-JP" sz="1600" b="0" dirty="0" err="1" smtClean="0">
                <a:solidFill>
                  <a:srgbClr val="00B050"/>
                </a:solidFill>
                <a:latin typeface="+mn-ea"/>
              </a:rPr>
              <a:t>V.A.Miransky</a:t>
            </a:r>
            <a:r>
              <a:rPr lang="en-US" altLang="ja-JP" sz="1600" b="0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00B050"/>
                </a:solidFill>
                <a:latin typeface="+mn-ea"/>
              </a:rPr>
              <a:t>K.Yamawaki</a:t>
            </a:r>
            <a:r>
              <a:rPr lang="en-US" altLang="ja-JP" sz="1600" b="0" dirty="0" smtClean="0">
                <a:solidFill>
                  <a:srgbClr val="00B050"/>
                </a:solidFill>
                <a:latin typeface="+mn-ea"/>
              </a:rPr>
              <a:t> MPL A4 (1989); PRD 55 (1997)</a:t>
            </a:r>
          </a:p>
          <a:p>
            <a:pPr lvl="1" eaLnBrk="1" hangingPunct="1">
              <a:defRPr/>
            </a:pP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ja-JP" dirty="0" err="1" smtClean="0">
                <a:solidFill>
                  <a:srgbClr val="0070C0"/>
                </a:solidFill>
                <a:latin typeface="+mn-ea"/>
              </a:rPr>
              <a:t>Conformality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lost</a:t>
            </a:r>
            <a:r>
              <a:rPr lang="en-US" altLang="ja-JP" b="0" dirty="0" smtClean="0">
                <a:solidFill>
                  <a:srgbClr val="00B050"/>
                </a:solidFill>
                <a:latin typeface="+mn-ea"/>
              </a:rPr>
              <a:t>          </a:t>
            </a:r>
            <a:r>
              <a:rPr lang="en-US" altLang="ja-JP" sz="1600" b="0" dirty="0" err="1" smtClean="0">
                <a:solidFill>
                  <a:srgbClr val="00B050"/>
                </a:solidFill>
                <a:latin typeface="+mn-ea"/>
              </a:rPr>
              <a:t>D.B.Kaplan</a:t>
            </a:r>
            <a:r>
              <a:rPr lang="en-US" altLang="ja-JP" sz="1600" b="0" dirty="0" smtClean="0">
                <a:solidFill>
                  <a:srgbClr val="00B050"/>
                </a:solidFill>
                <a:latin typeface="+mn-ea"/>
              </a:rPr>
              <a:t>, J-</a:t>
            </a:r>
            <a:r>
              <a:rPr lang="en-US" altLang="ja-JP" sz="1600" b="0" dirty="0" err="1" smtClean="0">
                <a:solidFill>
                  <a:srgbClr val="00B050"/>
                </a:solidFill>
                <a:latin typeface="+mn-ea"/>
              </a:rPr>
              <a:t>W.Lee</a:t>
            </a:r>
            <a:r>
              <a:rPr lang="en-US" altLang="ja-JP" sz="1600" b="0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00B050"/>
                </a:solidFill>
                <a:latin typeface="+mn-ea"/>
              </a:rPr>
              <a:t>D.T.Son</a:t>
            </a:r>
            <a:r>
              <a:rPr lang="en-US" altLang="ja-JP" sz="1600" b="0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00B050"/>
                </a:solidFill>
                <a:latin typeface="+mn-ea"/>
              </a:rPr>
              <a:t>M.A.Stephanov</a:t>
            </a:r>
            <a:r>
              <a:rPr lang="en-US" altLang="ja-JP" sz="1600" b="0" dirty="0" smtClean="0">
                <a:solidFill>
                  <a:srgbClr val="00B050"/>
                </a:solidFill>
                <a:latin typeface="+mn-ea"/>
              </a:rPr>
              <a:t>, PRD 80 (2009)</a:t>
            </a:r>
            <a:endParaRPr lang="en-US" altLang="ja-JP" sz="1600" dirty="0" smtClean="0">
              <a:solidFill>
                <a:srgbClr val="0070C0"/>
              </a:solidFill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The IR fixed point merges with the UV fixed point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at the edge of conformal window.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Suppose the parabolic beta function given by </a:t>
            </a: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lnSpc>
                <a:spcPct val="200000"/>
              </a:lnSpc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Then the fixed point couplings are                              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BKT type phase transition for</a:t>
            </a:r>
          </a:p>
          <a:p>
            <a:pPr lvl="2">
              <a:lnSpc>
                <a:spcPct val="150000"/>
              </a:lnSpc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lnSpc>
                <a:spcPct val="150000"/>
              </a:lnSpc>
              <a:defRPr/>
            </a:pPr>
            <a:r>
              <a:rPr lang="en-US" altLang="ja-JP" dirty="0" smtClean="0">
                <a:latin typeface="+mn-ea"/>
              </a:rPr>
              <a:t> Dynamical mass scale 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                              </a:t>
            </a:r>
            <a:r>
              <a:rPr lang="en-US" altLang="ja-JP" b="1" dirty="0" smtClean="0">
                <a:solidFill>
                  <a:srgbClr val="0070C0"/>
                </a:solidFill>
                <a:latin typeface="+mn-ea"/>
              </a:rPr>
              <a:t>: </a:t>
            </a:r>
            <a:r>
              <a:rPr lang="en-US" altLang="ja-JP" b="1" dirty="0" err="1" smtClean="0">
                <a:solidFill>
                  <a:srgbClr val="0070C0"/>
                </a:solidFill>
                <a:latin typeface="+mn-ea"/>
              </a:rPr>
              <a:t>Miransky</a:t>
            </a:r>
            <a:r>
              <a:rPr lang="en-US" altLang="ja-JP" b="1" dirty="0" smtClean="0">
                <a:solidFill>
                  <a:srgbClr val="0070C0"/>
                </a:solidFill>
                <a:latin typeface="+mn-ea"/>
              </a:rPr>
              <a:t> scaling</a:t>
            </a:r>
          </a:p>
          <a:p>
            <a:pPr lvl="2">
              <a:lnSpc>
                <a:spcPct val="150000"/>
              </a:lnSpc>
              <a:defRPr/>
            </a:pPr>
            <a:r>
              <a:rPr lang="en-US" altLang="ja-JP" b="1" dirty="0" smtClean="0">
                <a:solidFill>
                  <a:srgbClr val="0070C0"/>
                </a:solidFill>
                <a:latin typeface="+mn-ea"/>
              </a:rPr>
              <a:t> Note: Running effect is sizeable !</a:t>
            </a: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/>
          </a:p>
          <a:p>
            <a:pPr lvl="2">
              <a:buFontTx/>
              <a:buNone/>
              <a:defRPr/>
            </a:pPr>
            <a:endParaRPr lang="en-US" altLang="ja-JP" dirty="0" smtClean="0"/>
          </a:p>
          <a:p>
            <a:pPr lvl="2">
              <a:buFontTx/>
              <a:buNone/>
              <a:defRPr/>
            </a:pPr>
            <a:endParaRPr lang="en-US" altLang="ja-JP" dirty="0" smtClean="0"/>
          </a:p>
        </p:txBody>
      </p:sp>
      <p:pic>
        <p:nvPicPr>
          <p:cNvPr id="25604" name="Picture 7" descr="\begin{align*}&#10;\large{m_f} \sim &#10;M e^{-\frac{C}{\sqrt{N_{\rm cr}-N_f}}} 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248" y="5456433"/>
            <a:ext cx="2009775" cy="39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\begin{align*}&#10;N_f \leq N_{\rm cr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7761" y="4167948"/>
            <a:ext cx="866775" cy="21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20"/>
          <p:cNvGrpSpPr>
            <a:grpSpLocks/>
          </p:cNvGrpSpPr>
          <p:nvPr/>
        </p:nvGrpSpPr>
        <p:grpSpPr bwMode="auto">
          <a:xfrm>
            <a:off x="7066097" y="2331076"/>
            <a:ext cx="1472596" cy="1259044"/>
            <a:chOff x="6371175" y="4298458"/>
            <a:chExt cx="1987550" cy="1635125"/>
          </a:xfrm>
        </p:grpSpPr>
        <p:sp>
          <p:nvSpPr>
            <p:cNvPr id="25611" name="フリーフォーム 7"/>
            <p:cNvSpPr>
              <a:spLocks/>
            </p:cNvSpPr>
            <p:nvPr/>
          </p:nvSpPr>
          <p:spPr bwMode="auto">
            <a:xfrm>
              <a:off x="6702434" y="4298458"/>
              <a:ext cx="1403904" cy="1056786"/>
            </a:xfrm>
            <a:custGeom>
              <a:avLst/>
              <a:gdLst>
                <a:gd name="T0" fmla="*/ 0 w 1403131"/>
                <a:gd name="T1" fmla="*/ 1058275 h 1056290"/>
                <a:gd name="T2" fmla="*/ 711012 w 1403131"/>
                <a:gd name="T3" fmla="*/ 0 h 1056290"/>
                <a:gd name="T4" fmla="*/ 1406225 w 1403131"/>
                <a:gd name="T5" fmla="*/ 1058275 h 1056290"/>
                <a:gd name="T6" fmla="*/ 1406225 w 1403131"/>
                <a:gd name="T7" fmla="*/ 1058275 h 10562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3131"/>
                <a:gd name="T13" fmla="*/ 0 h 1056290"/>
                <a:gd name="T14" fmla="*/ 1403131 w 1403131"/>
                <a:gd name="T15" fmla="*/ 1056290 h 10562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3131" h="1056290">
                  <a:moveTo>
                    <a:pt x="0" y="1056290"/>
                  </a:moveTo>
                  <a:cubicBezTo>
                    <a:pt x="237796" y="528145"/>
                    <a:pt x="475593" y="0"/>
                    <a:pt x="709448" y="0"/>
                  </a:cubicBezTo>
                  <a:cubicBezTo>
                    <a:pt x="943303" y="0"/>
                    <a:pt x="1403131" y="1056290"/>
                    <a:pt x="1403131" y="1056290"/>
                  </a:cubicBezTo>
                </a:path>
              </a:pathLst>
            </a:custGeom>
            <a:noFill/>
            <a:ln w="222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2" name="フリーフォーム 8"/>
            <p:cNvSpPr>
              <a:spLocks/>
            </p:cNvSpPr>
            <p:nvPr/>
          </p:nvSpPr>
          <p:spPr bwMode="auto">
            <a:xfrm>
              <a:off x="6681400" y="4876797"/>
              <a:ext cx="1403904" cy="1056786"/>
            </a:xfrm>
            <a:custGeom>
              <a:avLst/>
              <a:gdLst>
                <a:gd name="T0" fmla="*/ 0 w 1403131"/>
                <a:gd name="T1" fmla="*/ 1058275 h 1056290"/>
                <a:gd name="T2" fmla="*/ 711012 w 1403131"/>
                <a:gd name="T3" fmla="*/ 0 h 1056290"/>
                <a:gd name="T4" fmla="*/ 1406225 w 1403131"/>
                <a:gd name="T5" fmla="*/ 1058275 h 1056290"/>
                <a:gd name="T6" fmla="*/ 1406225 w 1403131"/>
                <a:gd name="T7" fmla="*/ 1058275 h 10562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03131"/>
                <a:gd name="T13" fmla="*/ 0 h 1056290"/>
                <a:gd name="T14" fmla="*/ 1403131 w 1403131"/>
                <a:gd name="T15" fmla="*/ 1056290 h 10562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03131" h="1056290">
                  <a:moveTo>
                    <a:pt x="0" y="1056290"/>
                  </a:moveTo>
                  <a:cubicBezTo>
                    <a:pt x="237796" y="528145"/>
                    <a:pt x="475593" y="0"/>
                    <a:pt x="709448" y="0"/>
                  </a:cubicBezTo>
                  <a:cubicBezTo>
                    <a:pt x="943303" y="0"/>
                    <a:pt x="1403131" y="1056290"/>
                    <a:pt x="1403131" y="1056290"/>
                  </a:cubicBezTo>
                </a:path>
              </a:pathLst>
            </a:custGeom>
            <a:noFill/>
            <a:ln w="222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5613" name="直線コネクタ 10"/>
            <p:cNvCxnSpPr>
              <a:cxnSpLocks noChangeShapeType="1"/>
            </p:cNvCxnSpPr>
            <p:nvPr/>
          </p:nvCxnSpPr>
          <p:spPr bwMode="auto">
            <a:xfrm flipV="1">
              <a:off x="6371175" y="4708553"/>
              <a:ext cx="1987550" cy="15773"/>
            </a:xfrm>
            <a:prstGeom prst="line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5614" name="下矢印 11"/>
            <p:cNvSpPr>
              <a:spLocks noChangeArrowheads="1"/>
            </p:cNvSpPr>
            <p:nvPr/>
          </p:nvSpPr>
          <p:spPr bwMode="auto">
            <a:xfrm>
              <a:off x="7317626" y="4361550"/>
              <a:ext cx="157742" cy="252366"/>
            </a:xfrm>
            <a:prstGeom prst="downArrow">
              <a:avLst>
                <a:gd name="adj1" fmla="val 50000"/>
                <a:gd name="adj2" fmla="val 5000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615" name="円/楕円 14"/>
            <p:cNvSpPr>
              <a:spLocks noChangeArrowheads="1"/>
            </p:cNvSpPr>
            <p:nvPr/>
          </p:nvSpPr>
          <p:spPr bwMode="auto">
            <a:xfrm>
              <a:off x="6954591" y="4662151"/>
              <a:ext cx="77274" cy="77273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25616" name="Picture 10" descr="\begin{align*}&#10;g_+&#10;\end{align*}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36096" y="4446010"/>
              <a:ext cx="270243" cy="171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7" name="Picture 12" descr="\begin{align*}&#10;g_-&#10;\end{align*}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747675" y="4394437"/>
              <a:ext cx="286018" cy="1729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8" name="円/楕円 14"/>
            <p:cNvSpPr>
              <a:spLocks noChangeArrowheads="1"/>
            </p:cNvSpPr>
            <p:nvPr/>
          </p:nvSpPr>
          <p:spPr bwMode="auto">
            <a:xfrm>
              <a:off x="7699420" y="4672884"/>
              <a:ext cx="77274" cy="77273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25607" name="Picture 23" descr="\begin{align*}&#10;\beta(g;c)=&#10;\Lambda \frac{dg}{d\Lambda}&#10;= (c-c_{\rm cr})-(g-g_{*})^2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53802" y="3072264"/>
            <a:ext cx="3604564" cy="460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7" descr="\begin{align*}&#10;g_{\pm}=g_* \pm&#10;\sqrt{c-c_{\rm cr}}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72406" y="3618964"/>
            <a:ext cx="2141346" cy="26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29" descr="\begin{align*}&#10;c=c_{\rm cr}-\epsilon&#10;\end{align*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409866" y="3280469"/>
            <a:ext cx="1247775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\begin{eqnarray*}&#10;\frac{\Lambda_{\rm IR}}{\Lambda_{\rm UV}}&#10;= \exp\left(&#10;\int_{g_{\rm UV}}^{g_{\rm IR}}~\frac{dg}{\beta(g;c)}&#10;\right)&#10;\simeq \exp \left(&#10;\frac{\pi}{\sqrt{c_{\rm cr}-c}}&#10;\right)&#10;\end{eqnarray*}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66189" y="4503418"/>
            <a:ext cx="4171727" cy="510424"/>
          </a:xfrm>
          <a:prstGeom prst="rect">
            <a:avLst/>
          </a:prstGeom>
          <a:noFill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18" cstate="print"/>
          <a:srcRect l="17799" t="25509" r="24559" b="47096"/>
          <a:stretch>
            <a:fillRect/>
          </a:stretch>
        </p:blipFill>
        <p:spPr bwMode="auto">
          <a:xfrm>
            <a:off x="5705339" y="4235876"/>
            <a:ext cx="3160170" cy="21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Anomalous dimensions in many flavor QCD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23555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ja-JP" b="0" dirty="0" smtClean="0">
                <a:latin typeface="+mn-ea"/>
              </a:rPr>
              <a:t>Critical flavor number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Quantitative analysis for the many flavor 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SU(3) QCD for comparison with the lattice. 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Solve the RG equations with a finite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400" dirty="0" err="1" smtClean="0">
                <a:latin typeface="+mn-ea"/>
              </a:rPr>
              <a:t>f</a:t>
            </a:r>
            <a:r>
              <a:rPr lang="en-US" altLang="ja-JP" dirty="0" smtClean="0">
                <a:latin typeface="+mn-ea"/>
              </a:rPr>
              <a:t>,. 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Use 2-, 3,- and 4-loop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beta functions in the flow equation.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endParaRPr lang="en-US" altLang="ja-JP" dirty="0" smtClean="0">
              <a:latin typeface="+mn-ea"/>
            </a:endParaRP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Critical flavor numbers</a:t>
            </a: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Note</a:t>
            </a:r>
            <a:r>
              <a:rPr lang="en-US" altLang="ja-JP" dirty="0" smtClean="0">
                <a:latin typeface="+mn-ea"/>
              </a:rPr>
              <a:t>: </a:t>
            </a:r>
            <a:r>
              <a:rPr lang="en-US" altLang="ja-JP" dirty="0" smtClean="0">
                <a:latin typeface="+mn-ea"/>
              </a:rPr>
              <a:t>Some </a:t>
            </a:r>
            <a:r>
              <a:rPr lang="en-US" altLang="ja-JP" dirty="0" smtClean="0">
                <a:latin typeface="+mn-ea"/>
              </a:rPr>
              <a:t>l</a:t>
            </a:r>
            <a:r>
              <a:rPr lang="en-US" altLang="ja-JP" dirty="0" smtClean="0">
                <a:latin typeface="+mn-ea"/>
              </a:rPr>
              <a:t>attice </a:t>
            </a:r>
            <a:r>
              <a:rPr lang="en-US" altLang="ja-JP" dirty="0" smtClean="0">
                <a:latin typeface="+mn-ea"/>
              </a:rPr>
              <a:t>analyses indicate that QCD with 12 flavors </a:t>
            </a:r>
            <a:r>
              <a:rPr lang="en-US" altLang="ja-JP" dirty="0" smtClean="0">
                <a:latin typeface="+mn-ea"/>
              </a:rPr>
              <a:t>has</a:t>
            </a:r>
            <a:r>
              <a:rPr lang="en-US" altLang="ja-JP" dirty="0" smtClean="0">
                <a:latin typeface="+mn-ea"/>
              </a:rPr>
              <a:t> 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      the IR fixed point.</a:t>
            </a:r>
            <a:endParaRPr lang="en-US" altLang="ja-JP" sz="1600" dirty="0" smtClean="0">
              <a:solidFill>
                <a:srgbClr val="339933"/>
              </a:solidFill>
              <a:latin typeface="+mn-ea"/>
            </a:endParaRPr>
          </a:p>
          <a:p>
            <a:pPr lvl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</a:t>
            </a:r>
          </a:p>
        </p:txBody>
      </p:sp>
      <p:pic>
        <p:nvPicPr>
          <p:cNvPr id="23556" name="Picture 8" descr="\begin{align*}&#10;N_{f {\rm cr}}\simeq 12.78~~\mbox{(2-loop)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865" y="4301367"/>
            <a:ext cx="2160359" cy="2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\begin{align*}&#10;N_{f {\rm cr}}\simeq 11.24~~\mbox{(3-loop)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015" y="4314244"/>
            <a:ext cx="2158572" cy="2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2" descr="\begin{align*}&#10;N_{f {\rm cr}}\simeq 11.58~~\mbox{(4-loop)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675" y="4327301"/>
            <a:ext cx="2160359" cy="23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8" cstate="print"/>
          <a:srcRect l="18688" t="16210" r="27939" b="46720"/>
          <a:stretch>
            <a:fillRect/>
          </a:stretch>
        </p:blipFill>
        <p:spPr bwMode="auto">
          <a:xfrm>
            <a:off x="5782614" y="1146220"/>
            <a:ext cx="2815889" cy="2768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\begin{align*}&#10;\beta_g(\alpha_g)=\beta_g^{[l]}(\alpha_g)+2N_f g_{V*}(\alpha_g)\alpha_g^2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14674" y="3201002"/>
            <a:ext cx="3386115" cy="30437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Anomalous dimensions in many flavor QCD</a:t>
            </a:r>
            <a:endParaRPr lang="ja-JP" altLang="en-US" dirty="0" smtClean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ja-JP" b="0" dirty="0" smtClean="0">
                <a:latin typeface="+mn-ea"/>
              </a:rPr>
              <a:t>Anomalous dimensions of </a:t>
            </a:r>
            <a:r>
              <a:rPr lang="en-US" altLang="ja-JP" b="0" dirty="0" err="1" smtClean="0">
                <a:latin typeface="+mn-ea"/>
              </a:rPr>
              <a:t>fermion</a:t>
            </a:r>
            <a:r>
              <a:rPr lang="en-US" altLang="ja-JP" b="0" dirty="0" smtClean="0">
                <a:latin typeface="+mn-ea"/>
              </a:rPr>
              <a:t> mass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Anomalous dimension of        in the ERG approach</a:t>
            </a: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RG scheme and gauge independent at the fixed points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Results by the RG equations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Note: the anomalous dimension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is fairly suppressed compared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with the conventional value in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the large N and ladder approx.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Lattice MC results</a:t>
            </a:r>
          </a:p>
          <a:p>
            <a:pPr lvl="2">
              <a:buFontTx/>
              <a:buNone/>
              <a:defRPr/>
            </a:pP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                   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e.g.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T.Appelquist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et.al. (2011)</a:t>
            </a: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The 3- and 4-loop results are close to the </a:t>
            </a:r>
            <a:r>
              <a:rPr lang="en-US" altLang="ja-JP" dirty="0" smtClean="0">
                <a:latin typeface="+mn-ea"/>
              </a:rPr>
              <a:t>lattice MC estimations</a:t>
            </a:r>
            <a:r>
              <a:rPr lang="en-US" altLang="ja-JP" dirty="0" smtClean="0">
                <a:latin typeface="+mn-ea"/>
              </a:rPr>
              <a:t>. </a:t>
            </a:r>
            <a:endParaRPr lang="ja-JP" altLang="en-US" dirty="0">
              <a:latin typeface="+mn-ea"/>
            </a:endParaRPr>
          </a:p>
        </p:txBody>
      </p:sp>
      <p:pic>
        <p:nvPicPr>
          <p:cNvPr id="24581" name="Picture 2" descr="\begin{align*}&#10;\bar{\psi}\psi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9988" y="1347788"/>
            <a:ext cx="360362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\begin{align*}&#10;\gamma_{\bar{\psi}\psi}~=~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7139" y="2122789"/>
            <a:ext cx="743330" cy="20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2" descr="\begin{eqnarray*}&#10;&amp; &amp;= -6 C_2(F) \alpha_g - 2 N_c g_S + 4g_{V1}\\&#10;&amp; &amp;\equiv -\gamma_m&#10;\end{eqnarray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9818" y="2048549"/>
            <a:ext cx="3136296" cy="57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0" descr="\begin{align*}&#10;\gamma_{m*}\simeq 0.386\pm0.010~~(N_f=12)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3163" y="5705475"/>
            <a:ext cx="32527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 l="16390" t="28966" r="30244" b="46966"/>
          <a:stretch>
            <a:fillRect/>
          </a:stretch>
        </p:blipFill>
        <p:spPr bwMode="auto">
          <a:xfrm>
            <a:off x="4619625" y="3343083"/>
            <a:ext cx="3762375" cy="240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/>
          <a:srcRect t="84965" r="47756"/>
          <a:stretch>
            <a:fillRect/>
          </a:stretch>
        </p:blipFill>
        <p:spPr bwMode="auto">
          <a:xfrm>
            <a:off x="2262187" y="1752599"/>
            <a:ext cx="212916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tabLst/>
              <a:defRPr/>
            </a:pPr>
            <a:r>
              <a:rPr lang="en-US" altLang="ja-JP" b="0" dirty="0" smtClean="0">
                <a:latin typeface="+mn-ea"/>
              </a:rPr>
              <a:t>Conformal window of the many flavor QCD</a:t>
            </a:r>
          </a:p>
          <a:p>
            <a:pPr lvl="1" eaLnBrk="1" hangingPunct="1">
              <a:tabLst/>
              <a:defRPr/>
            </a:pPr>
            <a:r>
              <a:rPr lang="en-US" altLang="ja-JP" dirty="0" smtClean="0">
                <a:latin typeface="+mn-ea"/>
              </a:rPr>
              <a:t> IR fixed point by the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beta function  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Caswell, Jones,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Belavin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Migdal</a:t>
            </a:r>
            <a:endParaRPr lang="en-US" altLang="ja-JP" sz="1600" b="0" dirty="0" smtClean="0">
              <a:solidFill>
                <a:srgbClr val="339933"/>
              </a:solidFill>
              <a:latin typeface="+mn-ea"/>
            </a:endParaRPr>
          </a:p>
          <a:p>
            <a:pPr lvl="2" eaLnBrk="1" hangingPunct="1">
              <a:tabLst/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The IR fixed point moves towards</a:t>
            </a: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            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T.Banks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A.Zaks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NP B 196 (1982) </a:t>
            </a:r>
            <a:endParaRPr lang="en-US" altLang="ja-JP" sz="1600" dirty="0" smtClean="0">
              <a:latin typeface="+mn-ea"/>
            </a:endParaRPr>
          </a:p>
          <a:p>
            <a:pPr lvl="2" eaLnBrk="1" hangingPunct="1">
              <a:buNone/>
              <a:tabLst/>
              <a:defRPr/>
            </a:pPr>
            <a:r>
              <a:rPr lang="en-US" altLang="ja-JP" dirty="0" smtClean="0">
                <a:latin typeface="+mn-ea"/>
              </a:rPr>
              <a:t>     strong coupling region as </a:t>
            </a:r>
            <a:r>
              <a:rPr lang="en-US" altLang="ja-JP" dirty="0" smtClean="0">
                <a:latin typeface="+mn-ea"/>
              </a:rPr>
              <a:t>the flavor number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f</a:t>
            </a: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decreases.</a:t>
            </a:r>
          </a:p>
          <a:p>
            <a:pPr lvl="1" eaLnBrk="1" hangingPunct="1">
              <a:tabLst/>
              <a:defRPr/>
            </a:pPr>
            <a:r>
              <a:rPr lang="ja-JP" altLang="en-US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Spontaneous breaking of the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</a:t>
            </a:r>
          </a:p>
          <a:p>
            <a:pPr lvl="2" eaLnBrk="1" hangingPunct="1">
              <a:tabLst/>
              <a:defRPr/>
            </a:pPr>
            <a:r>
              <a:rPr lang="en-US" altLang="ja-JP" dirty="0" smtClean="0">
                <a:latin typeface="+mn-ea"/>
              </a:rPr>
              <a:t>  Schwinger-Dyson </a:t>
            </a:r>
            <a:r>
              <a:rPr lang="en-US" altLang="ja-JP" dirty="0" err="1" smtClean="0">
                <a:latin typeface="+mn-ea"/>
              </a:rPr>
              <a:t>eqn</a:t>
            </a:r>
            <a:r>
              <a:rPr lang="en-US" altLang="ja-JP" dirty="0" smtClean="0">
                <a:latin typeface="+mn-ea"/>
              </a:rPr>
              <a:t> in the ladder approximation</a:t>
            </a:r>
            <a:endParaRPr lang="en-US" altLang="ja-JP" sz="1600" b="0" dirty="0" smtClean="0">
              <a:solidFill>
                <a:srgbClr val="339933"/>
              </a:solidFill>
              <a:latin typeface="+mn-ea"/>
            </a:endParaRPr>
          </a:p>
          <a:p>
            <a:pPr marL="0" lvl="1" indent="0" algn="r" eaLnBrk="1" hangingPunct="1">
              <a:buFontTx/>
              <a:buNone/>
              <a:tabLst/>
              <a:defRPr/>
            </a:pP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V.A.Miransky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K.Yamawaki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MPL A4 (1989); PRD 55 (1997)</a:t>
            </a:r>
          </a:p>
          <a:p>
            <a:pPr marL="0" lvl="1" indent="0" algn="r" eaLnBrk="1" hangingPunct="1">
              <a:buFontTx/>
              <a:buNone/>
              <a:tabLst/>
              <a:defRPr/>
            </a:pP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T.Appelquist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 et.al. PRL 77 (1996); PRD 58 (1998) </a:t>
            </a:r>
            <a:endParaRPr lang="en-US" altLang="ja-JP" dirty="0" smtClean="0">
              <a:latin typeface="+mn-ea"/>
            </a:endParaRPr>
          </a:p>
          <a:p>
            <a:pPr lvl="2" eaLnBrk="1" hangingPunct="1">
              <a:buNone/>
              <a:tabLst/>
              <a:defRPr/>
            </a:pPr>
            <a:r>
              <a:rPr lang="en-US" altLang="ja-JP" dirty="0" smtClean="0">
                <a:latin typeface="+mn-ea"/>
              </a:rPr>
              <a:t>    </a:t>
            </a:r>
            <a:r>
              <a:rPr lang="ja-JP" altLang="en-US" dirty="0" smtClean="0">
                <a:latin typeface="+mn-ea"/>
              </a:rPr>
              <a:t>⇒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 is spontaneously broken for              .  </a:t>
            </a:r>
          </a:p>
          <a:p>
            <a:pPr lvl="2" eaLnBrk="1" hangingPunct="1">
              <a:tabLst/>
              <a:defRPr/>
            </a:pPr>
            <a:r>
              <a:rPr lang="en-US" altLang="ja-JP" dirty="0" smtClean="0">
                <a:latin typeface="+mn-ea"/>
              </a:rPr>
              <a:t>  Scale invariance is lost there. </a:t>
            </a:r>
          </a:p>
          <a:p>
            <a:pPr lvl="2" eaLnBrk="1" hangingPunct="1">
              <a:buNone/>
              <a:tabLst/>
              <a:defRPr/>
            </a:pPr>
            <a:r>
              <a:rPr lang="en-US" altLang="ja-JP" dirty="0" smtClean="0">
                <a:latin typeface="+mn-ea"/>
              </a:rPr>
              <a:t>    </a:t>
            </a:r>
            <a:r>
              <a:rPr lang="ja-JP" altLang="en-US" dirty="0" smtClean="0">
                <a:solidFill>
                  <a:srgbClr val="0033CC"/>
                </a:solidFill>
                <a:latin typeface="+mn-ea"/>
              </a:rPr>
              <a:t>⇒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Fixed point cannot exist ! </a:t>
            </a:r>
          </a:p>
          <a:p>
            <a:pPr lvl="2" indent="269875" eaLnBrk="1" hangingPunct="1">
              <a:tabLst/>
              <a:defRPr/>
            </a:pP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dynamics determines the</a:t>
            </a:r>
          </a:p>
          <a:p>
            <a:pPr lvl="2" indent="269875" eaLnBrk="1" hangingPunct="1">
              <a:buNone/>
              <a:tabLst/>
              <a:defRPr/>
            </a:pPr>
            <a:r>
              <a:rPr lang="en-US" altLang="ja-JP" dirty="0" smtClean="0">
                <a:latin typeface="+mn-ea"/>
              </a:rPr>
              <a:t>boundary of the conformal window: </a:t>
            </a:r>
          </a:p>
          <a:p>
            <a:pPr lvl="1" indent="269875" eaLnBrk="1" hangingPunct="1">
              <a:buNone/>
              <a:tabLst/>
              <a:defRPr/>
            </a:pPr>
            <a:r>
              <a:rPr lang="ja-JP" altLang="en-US" dirty="0" smtClean="0">
                <a:latin typeface="+mn-ea"/>
              </a:rPr>
              <a:t>　　　　　　</a:t>
            </a:r>
            <a:endParaRPr lang="en-US" altLang="ja-JP" dirty="0" smtClean="0">
              <a:latin typeface="+mn-ea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 cstate="print"/>
          <a:srcRect l="19448" t="27552" r="27321" b="48133"/>
          <a:stretch>
            <a:fillRect/>
          </a:stretch>
        </p:blipFill>
        <p:spPr bwMode="auto">
          <a:xfrm>
            <a:off x="4893571" y="4160938"/>
            <a:ext cx="3632245" cy="234933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Introduction</a:t>
            </a:r>
          </a:p>
        </p:txBody>
      </p:sp>
      <p:pic>
        <p:nvPicPr>
          <p:cNvPr id="4100" name="Picture 36" descr="\begin{align*}&#10;\alpha_g = g^2/(4\pi)^2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3023" y="5014020"/>
            <a:ext cx="1138081" cy="21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 descr="\begin{align*}&#10;\alpha_{g*} &gt; \alpha_g^{\rm cr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555" y="3854784"/>
            <a:ext cx="900493" cy="242239"/>
          </a:xfrm>
          <a:prstGeom prst="rect">
            <a:avLst/>
          </a:prstGeom>
          <a:noFill/>
        </p:spPr>
      </p:pic>
      <p:pic>
        <p:nvPicPr>
          <p:cNvPr id="39940" name="Picture 4" descr="\begin{align*}&#10;N_f^{\rm cr} &lt; N_f &lt; (11/2)N_c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9065" y="5743977"/>
            <a:ext cx="1866337" cy="222070"/>
          </a:xfrm>
          <a:prstGeom prst="rect">
            <a:avLst/>
          </a:prstGeom>
          <a:noFill/>
        </p:spPr>
      </p:pic>
      <p:grpSp>
        <p:nvGrpSpPr>
          <p:cNvPr id="16" name="グループ化 15"/>
          <p:cNvGrpSpPr/>
          <p:nvPr/>
        </p:nvGrpSpPr>
        <p:grpSpPr>
          <a:xfrm>
            <a:off x="6575868" y="3991645"/>
            <a:ext cx="2037217" cy="2101381"/>
            <a:chOff x="6575868" y="3991645"/>
            <a:chExt cx="2037217" cy="2101381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740629" y="4507607"/>
              <a:ext cx="476092" cy="15854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2" name="テキスト ボックス 14"/>
            <p:cNvSpPr txBox="1">
              <a:spLocks noChangeArrowheads="1"/>
            </p:cNvSpPr>
            <p:nvPr/>
          </p:nvSpPr>
          <p:spPr bwMode="auto">
            <a:xfrm>
              <a:off x="6825325" y="4123361"/>
              <a:ext cx="1605137" cy="338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No fixed point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円形吹き出し 15"/>
            <p:cNvSpPr>
              <a:spLocks noChangeArrowheads="1"/>
            </p:cNvSpPr>
            <p:nvPr/>
          </p:nvSpPr>
          <p:spPr bwMode="auto">
            <a:xfrm>
              <a:off x="6575868" y="3991645"/>
              <a:ext cx="2037217" cy="598709"/>
            </a:xfrm>
            <a:prstGeom prst="wedgeEllipseCallout">
              <a:avLst>
                <a:gd name="adj1" fmla="val 17091"/>
                <a:gd name="adj2" fmla="val 113797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SU(2) gauge theories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kumimoji="1" lang="en-US" altLang="ja-JP" b="0" dirty="0" smtClean="0"/>
              <a:t>Fundamental quarks</a:t>
            </a:r>
          </a:p>
          <a:p>
            <a:pPr lvl="1"/>
            <a:r>
              <a:rPr lang="en-US" altLang="ja-JP" dirty="0" smtClean="0"/>
              <a:t> SU(2N</a:t>
            </a:r>
            <a:r>
              <a:rPr lang="en-US" altLang="ja-JP" sz="1400" dirty="0" smtClean="0"/>
              <a:t>f</a:t>
            </a:r>
            <a:r>
              <a:rPr lang="en-US" altLang="ja-JP" dirty="0" smtClean="0"/>
              <a:t>)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 lvl="2"/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Speciality</a:t>
            </a:r>
            <a:r>
              <a:rPr kumimoji="1" lang="en-US" altLang="ja-JP" dirty="0" smtClean="0"/>
              <a:t> of SU(2) </a:t>
            </a:r>
            <a:br>
              <a:rPr kumimoji="1" lang="en-US" altLang="ja-JP" dirty="0" smtClean="0"/>
            </a:br>
            <a:r>
              <a:rPr kumimoji="1" lang="en-US" altLang="ja-JP" dirty="0" smtClean="0"/>
              <a:t>             </a:t>
            </a:r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  Use of 2-component </a:t>
            </a:r>
            <a:r>
              <a:rPr kumimoji="1" lang="en-US" altLang="ja-JP" dirty="0" err="1" smtClean="0"/>
              <a:t>spinors</a:t>
            </a:r>
            <a:r>
              <a:rPr lang="en-US" altLang="ja-JP" dirty="0" smtClean="0"/>
              <a:t>:</a:t>
            </a:r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pPr lvl="2"/>
            <a:r>
              <a:rPr kumimoji="1" lang="en-US" altLang="ja-JP" dirty="0" smtClean="0"/>
              <a:t>  </a:t>
            </a:r>
            <a:r>
              <a:rPr kumimoji="1" lang="en-US" altLang="ja-JP" dirty="0" err="1" smtClean="0"/>
              <a:t>Chiral</a:t>
            </a:r>
            <a:r>
              <a:rPr kumimoji="1" lang="en-US" altLang="ja-JP" dirty="0" smtClean="0"/>
              <a:t> symmetry breaking:</a:t>
            </a:r>
          </a:p>
          <a:p>
            <a:pPr lvl="2">
              <a:buNone/>
            </a:pPr>
            <a:r>
              <a:rPr lang="en-US" altLang="ja-JP" dirty="0" smtClean="0"/>
              <a:t>     </a:t>
            </a:r>
            <a:r>
              <a:rPr lang="en-US" altLang="ja-JP" dirty="0" smtClean="0">
                <a:solidFill>
                  <a:srgbClr val="0070C0"/>
                </a:solidFill>
              </a:rPr>
              <a:t>mass term : </a:t>
            </a:r>
          </a:p>
          <a:p>
            <a:pPr lvl="1">
              <a:buNone/>
            </a:pP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 Invariant four-</a:t>
            </a:r>
            <a:r>
              <a:rPr kumimoji="1" lang="en-US" altLang="ja-JP" dirty="0" err="1" smtClean="0"/>
              <a:t>fermi</a:t>
            </a:r>
            <a:r>
              <a:rPr kumimoji="1" lang="en-US" altLang="ja-JP" dirty="0" smtClean="0"/>
              <a:t> operators</a:t>
            </a:r>
          </a:p>
          <a:p>
            <a:pPr lvl="2"/>
            <a:r>
              <a:rPr lang="en-US" altLang="ja-JP" dirty="0" smtClean="0"/>
              <a:t>  2 independent operators</a:t>
            </a:r>
            <a:endParaRPr kumimoji="1" lang="en-US" altLang="ja-JP" dirty="0" smtClean="0"/>
          </a:p>
          <a:p>
            <a:pPr lvl="2"/>
            <a:endParaRPr lang="en-US" altLang="ja-JP" dirty="0" smtClean="0"/>
          </a:p>
          <a:p>
            <a:pPr lvl="2"/>
            <a:endParaRPr kumimoji="1" lang="en-US" altLang="ja-JP" dirty="0" smtClean="0"/>
          </a:p>
          <a:p>
            <a:pPr lvl="2"/>
            <a:endParaRPr kumimoji="1" lang="ja-JP" altLang="en-US" dirty="0"/>
          </a:p>
        </p:txBody>
      </p:sp>
      <p:pic>
        <p:nvPicPr>
          <p:cNvPr id="11272" name="Picture 8" descr="\begin{align*}&#10;w^{ai}=(\xi^{af},\chi^{af}) ~~~\textcolor[rgb]{0,0.6,0}{(f=1 \sim N_f, i=1 \sim 2N_f)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846" y="2759377"/>
            <a:ext cx="4252114" cy="260866"/>
          </a:xfrm>
          <a:prstGeom prst="rect">
            <a:avLst/>
          </a:prstGeom>
          <a:noFill/>
        </p:spPr>
      </p:pic>
      <p:pic>
        <p:nvPicPr>
          <p:cNvPr id="11276" name="Picture 12" descr="\begin{equation}&#10;\psi^{a}=&#10;\left(&#10;\begin{array}{c}&#10;\xi^{a}_{\alpha}  \\&#10;\eta^{a \dot{\alpha}}&#10;\end{array}&#10;\right) &#10;=&#10;\left(&#10;\begin{array}{c}&#10;\xi^{a}_{\alpha}  \\&#10;\epsilon^{ab}\epsilon^{\dot{\alpha} \dot{\beta}} \chi^{\dagger}_{b\dot{\beta}}&#10;\end{array}&#10;\right) &#10;\nonumber&#10;\end{equation}&#10;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7478" y="1907965"/>
            <a:ext cx="2926815" cy="610772"/>
          </a:xfrm>
          <a:prstGeom prst="rect">
            <a:avLst/>
          </a:prstGeom>
          <a:noFill/>
        </p:spPr>
      </p:pic>
      <p:pic>
        <p:nvPicPr>
          <p:cNvPr id="11278" name="Picture 14" descr="\begin{align*}&#10;{\bf 2}^* \equiv {\bf 2}&#10;~~{\rm or}~~&#10;L \equiv R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3919" y="2235898"/>
            <a:ext cx="2307927" cy="217465"/>
          </a:xfrm>
          <a:prstGeom prst="rect">
            <a:avLst/>
          </a:prstGeom>
          <a:noFill/>
        </p:spPr>
      </p:pic>
      <p:sp>
        <p:nvSpPr>
          <p:cNvPr id="13" name="テキスト ボックス 12"/>
          <p:cNvSpPr txBox="1"/>
          <p:nvPr/>
        </p:nvSpPr>
        <p:spPr>
          <a:xfrm>
            <a:off x="6964650" y="3300072"/>
            <a:ext cx="18726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33CC"/>
                </a:solidFill>
              </a:rPr>
              <a:t>: SU(2N</a:t>
            </a:r>
            <a:r>
              <a:rPr kumimoji="1" lang="en-US" altLang="ja-JP" sz="1200" dirty="0" smtClean="0">
                <a:solidFill>
                  <a:srgbClr val="0033CC"/>
                </a:solidFill>
              </a:rPr>
              <a:t>f</a:t>
            </a:r>
            <a:r>
              <a:rPr kumimoji="1" lang="en-US" altLang="ja-JP" sz="1600" dirty="0" smtClean="0">
                <a:solidFill>
                  <a:srgbClr val="0033CC"/>
                </a:solidFill>
              </a:rPr>
              <a:t>) invariant</a:t>
            </a:r>
            <a:endParaRPr kumimoji="1" lang="ja-JP" altLang="en-US" sz="1600" dirty="0">
              <a:solidFill>
                <a:srgbClr val="0033CC"/>
              </a:solidFill>
            </a:endParaRPr>
          </a:p>
        </p:txBody>
      </p:sp>
      <p:pic>
        <p:nvPicPr>
          <p:cNvPr id="11282" name="Picture 18" descr="\begin{align*}&#10;{\cal L}=i\sum^{N_f}_{f=1}(\xi^{\dagger f}_a\bar{\sigma}^{\mu} D^a_{\mu b}\xi^{bf}&#10;+\chi^{\dagger f}_a\bar{\sigma}^{\mu}D^a_{\mu b}\chi^{bf})&#10;=i\sum^{2N_f}_{i=1}w^{\dagger}_{ai}\bar{\sigma}^{\mu}D^a_{\mu b}w^{bi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48220" y="3101691"/>
            <a:ext cx="5611893" cy="680537"/>
          </a:xfrm>
          <a:prstGeom prst="rect">
            <a:avLst/>
          </a:prstGeom>
          <a:noFill/>
        </p:spPr>
      </p:pic>
      <p:pic>
        <p:nvPicPr>
          <p:cNvPr id="11284" name="Picture 20" descr="\begin{align*}&#10;m{\bar{\psi}}^f_a\psi^{af}&#10;=&#10;\frac{1}{2}m(\epsilon_{ab}w^{ai}w^{bj}+\epsilon^{ab}w^{\dagger i}_a w^{\dagger j}_b)I_{ij}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97655" y="4321100"/>
            <a:ext cx="3852752" cy="428651"/>
          </a:xfrm>
          <a:prstGeom prst="rect">
            <a:avLst/>
          </a:prstGeom>
          <a:noFill/>
        </p:spPr>
      </p:pic>
      <p:pic>
        <p:nvPicPr>
          <p:cNvPr id="11286" name="Picture 22" descr="\begin{align*}&#10;I_{ij} = \left(&#10;\begin{array}{cc}&#10;0&amp; {\bf 1}   \\&#10;-{\bf 1}&amp;0 &#10;\end{array}&#10;\right)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67761" y="4310534"/>
            <a:ext cx="1472809" cy="464609"/>
          </a:xfrm>
          <a:prstGeom prst="rect">
            <a:avLst/>
          </a:prstGeom>
          <a:noFill/>
        </p:spPr>
      </p:pic>
      <p:pic>
        <p:nvPicPr>
          <p:cNvPr id="11288" name="Picture 24" descr="\begin{align*}&#10;\textcolor[rgb]{0.2,0.2,2}{&#10;SU(2N_f)~~\rightarrow ~~ Sp(2N_f)&#10;}&#10;\end{align*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03454" y="3934462"/>
            <a:ext cx="2575099" cy="251657"/>
          </a:xfrm>
          <a:prstGeom prst="rect">
            <a:avLst/>
          </a:prstGeom>
          <a:noFill/>
        </p:spPr>
      </p:pic>
      <p:pic>
        <p:nvPicPr>
          <p:cNvPr id="11292" name="Picture 28" descr="\begin{eqnarray*}&#10;{\cal L}_{\rm 4fermi}&#10;=\frac{G_S}{\Lambda^2}\epsilon^{ab}w^{\dagger}_{ai}w^{\dagger}_{bj}\epsilon_{cd}w^{ci}w^{dj}&#10;+\frac{G_V}{\Lambda^2}w^{\dagger}_{ai}{\bar{\sigma}}^{\mu}w^{aj}&#10;w^{\dagger}_{bj}{\bar{\sigma}}_{\mu}w^{bi}&#10;\end{eqnarray*}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339932" y="5751653"/>
            <a:ext cx="5285984" cy="427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SU(2) gauge theories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5590" t="28552" r="30322" b="45876"/>
          <a:stretch>
            <a:fillRect/>
          </a:stretch>
        </p:blipFill>
        <p:spPr bwMode="auto">
          <a:xfrm>
            <a:off x="876821" y="4040060"/>
            <a:ext cx="3951035" cy="264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プレースホルダ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 RG flow equations</a:t>
            </a:r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/>
              <a:t> Anomalous dimension</a:t>
            </a:r>
            <a:endParaRPr kumimoji="1" lang="ja-JP" altLang="en-US" dirty="0"/>
          </a:p>
        </p:txBody>
      </p:sp>
      <p:pic>
        <p:nvPicPr>
          <p:cNvPr id="55298" name="Picture 2" descr="\begin{eqnarray*}&#10;\Lambda\frac{d g_S}{d\Lambda}&amp;=&amp;&#10;2 g_S-\frac{9}{2}{g_S}^2+4 {g_V}^2+4(N_f+1)g_S g_V&#10;-9 g_S\alpha_g -12 g_V\alpha_g -6{\alpha_g}^2 &#10; \\&#10;\Lambda\frac{d g_V}{d\Lambda}&amp;=&amp;&#10;2 g_V+\frac{N_f-1}{2}{g_S}^2+2 N_f {g_V}^2+2 g_S g_V +3 g_V\alpha_g &#10;-\frac{3}{2}{\alpha_g}^2&#10;\\&#10;\Lambda\frac{d \alpha_g}{d\Lambda}&amp;=&amp;&#10;\beta_g^{[l]} + 4 N_f g_V{\alpha_g}^2&#10;\end{eqnarray*}&#10;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3272" y="1445264"/>
            <a:ext cx="6968333" cy="1470755"/>
          </a:xfrm>
          <a:prstGeom prst="rect">
            <a:avLst/>
          </a:prstGeom>
          <a:noFill/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5" cstate="print"/>
          <a:srcRect l="19245" t="17141" r="27639" b="47397"/>
          <a:stretch>
            <a:fillRect/>
          </a:stretch>
        </p:blipFill>
        <p:spPr bwMode="auto">
          <a:xfrm>
            <a:off x="5518823" y="2551135"/>
            <a:ext cx="2948772" cy="278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 descr="\begin{eqnarray*}&#10;\gamma_m &amp;=&amp;　(9/2) \alpha_{g*} - 4 g_{S*} - 4 g_{V*}\\&#10;&amp;\simeq&amp;&#10;0.3 \sim 0.35~~{\rm for}~N_f=8 &#10;\end{eqnarray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2917" y="3532340"/>
            <a:ext cx="3301610" cy="58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527" t="28138" r="29034" b="45959"/>
          <a:stretch>
            <a:fillRect/>
          </a:stretch>
        </p:blipFill>
        <p:spPr bwMode="auto">
          <a:xfrm>
            <a:off x="4897676" y="4096011"/>
            <a:ext cx="3879966" cy="261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SU(2) gauge theories</a:t>
            </a:r>
            <a:endParaRPr kumimoji="1"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457200" y="862012"/>
            <a:ext cx="8434388" cy="5689099"/>
          </a:xfrm>
        </p:spPr>
        <p:txBody>
          <a:bodyPr/>
          <a:lstStyle/>
          <a:p>
            <a:pPr lvl="0"/>
            <a:r>
              <a:rPr kumimoji="1" lang="en-US" altLang="ja-JP" b="0" dirty="0" err="1" smtClean="0"/>
              <a:t>Adjoint</a:t>
            </a:r>
            <a:r>
              <a:rPr kumimoji="1" lang="en-US" altLang="ja-JP" b="0" baseline="0" dirty="0" smtClean="0"/>
              <a:t> quarks</a:t>
            </a:r>
          </a:p>
          <a:p>
            <a:pPr lvl="1"/>
            <a:r>
              <a:rPr kumimoji="1" lang="en-US" altLang="ja-JP" dirty="0" smtClean="0"/>
              <a:t> </a:t>
            </a:r>
            <a:r>
              <a:rPr lang="en-US" altLang="ja-JP" dirty="0" smtClean="0"/>
              <a:t>SU(2N</a:t>
            </a:r>
            <a:r>
              <a:rPr lang="en-US" altLang="ja-JP" sz="1400" dirty="0" smtClean="0"/>
              <a:t>f</a:t>
            </a:r>
            <a:r>
              <a:rPr lang="en-US" altLang="ja-JP" dirty="0" smtClean="0"/>
              <a:t>)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</a:t>
            </a:r>
          </a:p>
          <a:p>
            <a:pPr lvl="2"/>
            <a:r>
              <a:rPr lang="en-US" altLang="ja-JP" dirty="0" smtClean="0"/>
              <a:t>  </a:t>
            </a:r>
            <a:r>
              <a:rPr lang="en-US" altLang="ja-JP" dirty="0" err="1" smtClean="0"/>
              <a:t>Chiral</a:t>
            </a:r>
            <a:r>
              <a:rPr lang="en-US" altLang="ja-JP" dirty="0" smtClean="0"/>
              <a:t> symmetry breaking:</a:t>
            </a:r>
          </a:p>
          <a:p>
            <a:pPr lvl="2">
              <a:buNone/>
            </a:pPr>
            <a:r>
              <a:rPr lang="en-US" altLang="ja-JP" dirty="0" smtClean="0"/>
              <a:t>    </a:t>
            </a:r>
            <a:r>
              <a:rPr lang="en-US" altLang="ja-JP" dirty="0" smtClean="0">
                <a:solidFill>
                  <a:srgbClr val="0070C0"/>
                </a:solidFill>
              </a:rPr>
              <a:t>mass term:</a:t>
            </a:r>
          </a:p>
          <a:p>
            <a:pPr lvl="2"/>
            <a:endParaRPr lang="en-US" altLang="ja-JP" dirty="0" smtClean="0"/>
          </a:p>
          <a:p>
            <a:pPr lvl="1"/>
            <a:r>
              <a:rPr lang="en-US" altLang="ja-JP" dirty="0" smtClean="0"/>
              <a:t> Invariant four-</a:t>
            </a:r>
            <a:r>
              <a:rPr lang="en-US" altLang="ja-JP" dirty="0" err="1" smtClean="0"/>
              <a:t>fermi</a:t>
            </a:r>
            <a:r>
              <a:rPr lang="en-US" altLang="ja-JP" dirty="0" smtClean="0"/>
              <a:t> operators</a:t>
            </a:r>
          </a:p>
          <a:p>
            <a:pPr lvl="2"/>
            <a:r>
              <a:rPr lang="en-US" altLang="ja-JP" dirty="0" smtClean="0"/>
              <a:t>  3 independent operators</a:t>
            </a:r>
          </a:p>
          <a:p>
            <a:pPr lvl="2"/>
            <a:endParaRPr lang="en-US" altLang="ja-JP" dirty="0" smtClean="0"/>
          </a:p>
          <a:p>
            <a:pPr lvl="2"/>
            <a:endParaRPr lang="en-US" altLang="ja-JP" dirty="0" smtClean="0"/>
          </a:p>
          <a:p>
            <a:pPr lvl="1"/>
            <a:r>
              <a:rPr lang="en-US" altLang="ja-JP" dirty="0" smtClean="0"/>
              <a:t> Anomalous dimension</a:t>
            </a:r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2"/>
            <a:r>
              <a:rPr lang="en-US" altLang="ja-JP" dirty="0" smtClean="0"/>
              <a:t>  MC simulation</a:t>
            </a:r>
          </a:p>
          <a:p>
            <a:pPr lvl="2">
              <a:buNone/>
            </a:pPr>
            <a:r>
              <a:rPr lang="en-US" altLang="ja-JP" dirty="0" smtClean="0"/>
              <a:t>    </a:t>
            </a:r>
            <a:r>
              <a:rPr lang="en-US" altLang="ja-JP" sz="1600" dirty="0" smtClean="0">
                <a:solidFill>
                  <a:srgbClr val="339933"/>
                </a:solidFill>
              </a:rPr>
              <a:t>e.g. </a:t>
            </a:r>
            <a:r>
              <a:rPr lang="en-US" altLang="ja-JP" sz="1600" dirty="0" err="1" smtClean="0">
                <a:solidFill>
                  <a:srgbClr val="339933"/>
                </a:solidFill>
              </a:rPr>
              <a:t>DeGrand</a:t>
            </a:r>
            <a:r>
              <a:rPr lang="en-US" altLang="ja-JP" sz="1600" dirty="0" smtClean="0">
                <a:solidFill>
                  <a:srgbClr val="339933"/>
                </a:solidFill>
              </a:rPr>
              <a:t> </a:t>
            </a:r>
            <a:r>
              <a:rPr lang="en-US" altLang="ja-JP" sz="1600" dirty="0" smtClean="0">
                <a:solidFill>
                  <a:srgbClr val="339933"/>
                </a:solidFill>
              </a:rPr>
              <a:t>et.al. PRD 83 074507 (2011)</a:t>
            </a:r>
          </a:p>
          <a:p>
            <a:pPr lvl="1"/>
            <a:endParaRPr kumimoji="1" lang="ja-JP" altLang="en-US" dirty="0"/>
          </a:p>
        </p:txBody>
      </p:sp>
      <p:pic>
        <p:nvPicPr>
          <p:cNvPr id="10244" name="Picture 4" descr="\begin{align*}&#10;m{\bar{\psi}}^{Af} \psi^{Af}&#10;=&#10;\frac{1}{2}m(w^{Ai}w^{Bj}+w^{\dagger Ai} w^{\dagger Bj})\delta_{ij}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5935" y="2214415"/>
            <a:ext cx="3815177" cy="425033"/>
          </a:xfrm>
          <a:prstGeom prst="rect">
            <a:avLst/>
          </a:prstGeom>
          <a:noFill/>
        </p:spPr>
      </p:pic>
      <p:pic>
        <p:nvPicPr>
          <p:cNvPr id="10246" name="Picture 6" descr="\begin{align*}&#10;\textcolor[rgb]{0.2,0.2,2}{&#10;SU(2N_f)~~\rightarrow ~~ SO(2N_f)&#10;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78403" y="1813590"/>
            <a:ext cx="2470128" cy="234990"/>
          </a:xfrm>
          <a:prstGeom prst="rect">
            <a:avLst/>
          </a:prstGeom>
          <a:noFill/>
        </p:spPr>
      </p:pic>
      <p:pic>
        <p:nvPicPr>
          <p:cNvPr id="10250" name="Picture 10" descr="\begin{eqnarray*}&#10;{\cal L}_{\rm 4fermi}=&#10;\frac{G_S}{\Lambda^2}w^{A\dagger}_i w^{A\dagger}_j w^{Bi}w^{Bj}&#10;+\frac{G_V}{\Lambda^2}&#10;w^{A\dagger}_i{\bar{\sigma}}^{\mu}w^{Aj}w^{B\dagger}_j {\bar{\sigma}}_{\mu}w^{Bi} &#10;+\frac{G_{VS}}{\Lambda^2}&#10;w^{A\dagger}_i{\bar{\sigma}}^{\mu}w^{Ai}w^{B\dagger}_j {\bar{\sigma}}_{\mu}w^{Bj}&#10;\end{eqnarray*}&#10;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27549" y="3636812"/>
            <a:ext cx="7709944" cy="417684"/>
          </a:xfrm>
          <a:prstGeom prst="rect">
            <a:avLst/>
          </a:prstGeom>
          <a:noFill/>
        </p:spPr>
      </p:pic>
      <p:pic>
        <p:nvPicPr>
          <p:cNvPr id="10258" name="Picture 18" descr="\begin{eqnarray*}&#10;\gamma_m &amp;=&amp;　12 \alpha_{g*} - 4 g_{S*} - 4 g_{V*} - 4 g_{VS*} \\&#10;&amp;\simeq&amp;&#10;0.64~~{\rm for}~N_f=2&#10;\end{eqnarray*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32605" y="4709990"/>
            <a:ext cx="3588419" cy="525889"/>
          </a:xfrm>
          <a:prstGeom prst="rect">
            <a:avLst/>
          </a:prstGeom>
          <a:noFill/>
        </p:spPr>
      </p:pic>
      <p:pic>
        <p:nvPicPr>
          <p:cNvPr id="10260" name="Picture 20" descr="\begin{align*}&#10;\gamma_m = 0.31(6)~~{\rm for}~N_f=2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3024" y="6144441"/>
            <a:ext cx="2374682" cy="22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Hyper scaling </a:t>
            </a:r>
            <a:r>
              <a:rPr lang="en-US" altLang="ja-JP" dirty="0" smtClean="0">
                <a:solidFill>
                  <a:schemeClr val="accent2"/>
                </a:solidFill>
              </a:rPr>
              <a:t>in the mass deformed theories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457200" y="862013"/>
            <a:ext cx="8434388" cy="5731970"/>
          </a:xfrm>
        </p:spPr>
        <p:txBody>
          <a:bodyPr/>
          <a:lstStyle/>
          <a:p>
            <a:pPr>
              <a:defRPr/>
            </a:pPr>
            <a:r>
              <a:rPr lang="en-US" altLang="ja-JP" b="0" dirty="0" smtClean="0">
                <a:latin typeface="+mn-ea"/>
              </a:rPr>
              <a:t>Scaling of the explicit </a:t>
            </a:r>
            <a:r>
              <a:rPr lang="en-US" altLang="ja-JP" b="0" dirty="0" err="1" smtClean="0">
                <a:latin typeface="+mn-ea"/>
              </a:rPr>
              <a:t>fermion</a:t>
            </a:r>
            <a:r>
              <a:rPr lang="en-US" altLang="ja-JP" b="0" dirty="0" smtClean="0">
                <a:latin typeface="+mn-ea"/>
              </a:rPr>
              <a:t> mass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Recent lattice analyses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MC simulations of mass deformed QCD (adding a bare </a:t>
            </a:r>
            <a:r>
              <a:rPr lang="en-US" altLang="ja-JP" dirty="0" err="1" smtClean="0">
                <a:latin typeface="+mn-ea"/>
              </a:rPr>
              <a:t>fermion</a:t>
            </a:r>
            <a:r>
              <a:rPr lang="en-US" altLang="ja-JP" dirty="0" smtClean="0">
                <a:latin typeface="+mn-ea"/>
              </a:rPr>
              <a:t> mass)</a:t>
            </a:r>
          </a:p>
          <a:p>
            <a:pPr lvl="3" algn="r">
              <a:buFont typeface="Arial" charset="0"/>
              <a:buNone/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L.Del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Debbio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R.Zwicky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PRD82 014502 (2010); arXiv:1009.2894</a:t>
            </a:r>
          </a:p>
          <a:p>
            <a:pPr lvl="3" algn="r">
              <a:buFont typeface="Arial" charset="0"/>
              <a:buNone/>
              <a:defRPr/>
            </a:pP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Z.Foder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et. al. arXiv:1104.3124</a:t>
            </a:r>
          </a:p>
          <a:p>
            <a:pPr lvl="3" algn="r">
              <a:buFont typeface="Arial" charset="0"/>
              <a:buNone/>
              <a:defRPr/>
            </a:pP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T.Applequist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et.al. arXiv:1106.2148</a:t>
            </a:r>
            <a:r>
              <a:rPr lang="en-US" altLang="ja-JP" dirty="0" smtClean="0">
                <a:latin typeface="+mn-ea"/>
              </a:rPr>
              <a:t> 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Scaling law on the fixed point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We consider the dimensionless mass parameter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The RG </a:t>
            </a:r>
            <a:r>
              <a:rPr lang="en-US" altLang="ja-JP" dirty="0" err="1" smtClean="0">
                <a:latin typeface="+mn-ea"/>
              </a:rPr>
              <a:t>eqn</a:t>
            </a:r>
            <a:r>
              <a:rPr lang="en-US" altLang="ja-JP" dirty="0" smtClean="0">
                <a:latin typeface="+mn-ea"/>
              </a:rPr>
              <a:t> for a </a:t>
            </a:r>
            <a:r>
              <a:rPr lang="en-US" altLang="ja-JP" dirty="0" err="1" smtClean="0">
                <a:latin typeface="+mn-ea"/>
              </a:rPr>
              <a:t>fermion</a:t>
            </a:r>
            <a:r>
              <a:rPr lang="en-US" altLang="ja-JP" dirty="0" smtClean="0">
                <a:latin typeface="+mn-ea"/>
              </a:rPr>
              <a:t> mass and IR enhancement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endParaRPr lang="en-US" altLang="ja-JP" dirty="0" smtClean="0">
              <a:latin typeface="+mn-ea"/>
            </a:endParaRPr>
          </a:p>
          <a:p>
            <a:pPr lvl="2"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Quark mass at the decoupling scale:  </a:t>
            </a: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         </a:t>
            </a:r>
          </a:p>
          <a:p>
            <a:pPr lvl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</p:txBody>
      </p:sp>
      <p:pic>
        <p:nvPicPr>
          <p:cNvPr id="28679" name="Picture 12" descr="\begin{align*}&#10;\textcolor[rgb]{0,0.6,0}{&#10;\tilde{m}_f = m_f/\Lambda_0&#10;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675" y="3461378"/>
            <a:ext cx="1408649" cy="2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9" descr="\begin{align*}&#10;m(\Lambda=m_f)=m_f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8922" y="5422298"/>
            <a:ext cx="19113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\begin{align*}&#10;\Lambda\frac{d \tilde{m}_f}{d \Lambda} &#10;= -\tilde{m}_f&#10;-\gamma_{m*} \frac{\tilde{m}_f}{1+\tilde{m}_f^2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17704" y="4121241"/>
            <a:ext cx="2719108" cy="544870"/>
          </a:xfrm>
          <a:prstGeom prst="rect">
            <a:avLst/>
          </a:prstGeom>
          <a:noFill/>
        </p:spPr>
      </p:pic>
      <p:pic>
        <p:nvPicPr>
          <p:cNvPr id="64516" name="Picture 4" descr="\begin{align*}&#10;\tilde{m}_f(\Lambda)&#10;=\left(\frac{\Lambda}{\Lambda_0}\right)^{-(1+\gamma_{m*})}&#10;\tilde{m}_0&#10;-\frac{\gamma_{m*}}{2(1+\gamma_{m*})}\left[&#10;\left(\frac{\Lambda}{\Lambda_0}\right)^{-3(1+\gamma_{m*})}&#10;-1\right]&#10;\tilde{m}_0^3+ \cdots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38327" y="4723044"/>
            <a:ext cx="6675364" cy="627215"/>
          </a:xfrm>
          <a:prstGeom prst="rect">
            <a:avLst/>
          </a:prstGeom>
          <a:noFill/>
        </p:spPr>
      </p:pic>
      <p:pic>
        <p:nvPicPr>
          <p:cNvPr id="64518" name="Picture 6" descr="\begin{align*}&#10;\tilde{m}_f = \left(\frac{\tilde{m}_0}{1-A}\right)^{\frac{1}{1+\gamma_{m*}}}&#10;\left[1 - C \tilde{m}_0^3 +\cdots\right]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56341" y="5730124"/>
            <a:ext cx="3991422" cy="659452"/>
          </a:xfrm>
          <a:prstGeom prst="rect">
            <a:avLst/>
          </a:prstGeom>
          <a:noFill/>
        </p:spPr>
      </p:pic>
      <p:pic>
        <p:nvPicPr>
          <p:cNvPr id="64520" name="Picture 8" descr="\begin{align*}&#10;\textcolor[rgb]{0,0.6,0}{&#10;A=-\frac{\gamma_{m*}}{2(1+\gamma_{m*})}&#10;}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6072" y="5885645"/>
            <a:ext cx="1781618" cy="470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Hyper scaling </a:t>
            </a:r>
            <a:r>
              <a:rPr lang="en-US" altLang="ja-JP" dirty="0" smtClean="0"/>
              <a:t>in the mass deformed theories</a:t>
            </a:r>
            <a:endParaRPr lang="ja-JP" altLang="en-US" dirty="0" smtClean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ja-JP" dirty="0" smtClean="0">
                <a:latin typeface="+mn-ea"/>
              </a:rPr>
              <a:t> Scaling laws in the vicinity the conformal window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We may solve the RG equations for the effective couplings including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the </a:t>
            </a:r>
            <a:r>
              <a:rPr lang="en-US" altLang="ja-JP" dirty="0" err="1" smtClean="0">
                <a:latin typeface="+mn-ea"/>
              </a:rPr>
              <a:t>fermion</a:t>
            </a:r>
            <a:r>
              <a:rPr lang="en-US" altLang="ja-JP" dirty="0" smtClean="0">
                <a:latin typeface="+mn-ea"/>
              </a:rPr>
              <a:t> mass m on the RT numerically. 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It seems to be difficult to distinguish whether the theory is conformal   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or </a:t>
            </a:r>
            <a:r>
              <a:rPr lang="en-US" altLang="ja-JP" dirty="0" err="1" smtClean="0">
                <a:latin typeface="+mn-ea"/>
              </a:rPr>
              <a:t>chirally</a:t>
            </a:r>
            <a:r>
              <a:rPr lang="en-US" altLang="ja-JP" dirty="0" smtClean="0">
                <a:latin typeface="+mn-ea"/>
              </a:rPr>
              <a:t> broken.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It is necessary to see dynamical mass generation  to future work 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001" t="17034" r="30341" b="46311"/>
          <a:stretch>
            <a:fillRect/>
          </a:stretch>
        </p:blipFill>
        <p:spPr bwMode="auto">
          <a:xfrm>
            <a:off x="4660809" y="3435304"/>
            <a:ext cx="2911967" cy="28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16000" t="16966" r="29366" b="46207"/>
          <a:stretch>
            <a:fillRect/>
          </a:stretch>
        </p:blipFill>
        <p:spPr bwMode="auto">
          <a:xfrm>
            <a:off x="957632" y="3434768"/>
            <a:ext cx="2988892" cy="285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Hyper scaling </a:t>
            </a:r>
            <a:r>
              <a:rPr lang="en-US" altLang="ja-JP" dirty="0" smtClean="0"/>
              <a:t>in the mass deformed theories</a:t>
            </a:r>
            <a:endParaRPr lang="ja-JP" altLang="en-US" dirty="0" smtClean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ja-JP" b="0" dirty="0" smtClean="0">
                <a:latin typeface="+mn-ea"/>
              </a:rPr>
              <a:t>Hyper scaling </a:t>
            </a:r>
            <a:r>
              <a:rPr lang="en-US" altLang="ja-JP" b="0" dirty="0" smtClean="0">
                <a:latin typeface="+mn-ea"/>
              </a:rPr>
              <a:t>of the </a:t>
            </a:r>
            <a:r>
              <a:rPr lang="en-US" altLang="ja-JP" b="0" dirty="0" err="1" smtClean="0">
                <a:latin typeface="+mn-ea"/>
              </a:rPr>
              <a:t>chiral</a:t>
            </a:r>
            <a:r>
              <a:rPr lang="en-US" altLang="ja-JP" b="0" dirty="0" smtClean="0">
                <a:latin typeface="+mn-ea"/>
              </a:rPr>
              <a:t> condensate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We may evaluate the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condensate from the </a:t>
            </a:r>
            <a:r>
              <a:rPr lang="en-US" altLang="ja-JP" dirty="0" err="1" smtClean="0">
                <a:latin typeface="+mn-ea"/>
              </a:rPr>
              <a:t>Wilsonian</a:t>
            </a:r>
            <a:r>
              <a:rPr lang="en-US" altLang="ja-JP" dirty="0" smtClean="0">
                <a:latin typeface="+mn-ea"/>
              </a:rPr>
              <a:t> effective 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potential as;</a:t>
            </a: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Evaluation by the ERG equations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>    by evaluating V</a:t>
            </a:r>
            <a:r>
              <a:rPr lang="en-US" altLang="ja-JP" sz="1200" dirty="0" smtClean="0">
                <a:latin typeface="+mn-ea"/>
              </a:rPr>
              <a:t>0</a:t>
            </a:r>
            <a:r>
              <a:rPr lang="en-US" altLang="ja-JP" dirty="0" smtClean="0">
                <a:latin typeface="+mn-ea"/>
              </a:rPr>
              <a:t> at the decoupling scale             , we obtain</a:t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r>
              <a:rPr lang="en-US" altLang="ja-JP" dirty="0" smtClean="0">
                <a:latin typeface="+mn-ea"/>
              </a:rPr>
              <a:t/>
            </a:r>
            <a:br>
              <a:rPr lang="en-US" altLang="ja-JP" dirty="0" smtClean="0">
                <a:latin typeface="+mn-ea"/>
              </a:rPr>
            </a:br>
            <a:endParaRPr lang="en-US" altLang="ja-JP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The linear term (contact term) is dominant for             .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</a:t>
            </a:r>
            <a:r>
              <a:rPr lang="ja-JP" altLang="en-US" dirty="0" smtClean="0">
                <a:latin typeface="+mn-ea"/>
              </a:rPr>
              <a:t>⇒ </a:t>
            </a:r>
            <a:r>
              <a:rPr lang="en-US" altLang="ja-JP" dirty="0" smtClean="0">
                <a:latin typeface="+mn-ea"/>
              </a:rPr>
              <a:t>Therefore, it seems to be difficult to see the </a:t>
            </a:r>
            <a:r>
              <a:rPr lang="en-US" altLang="ja-JP" dirty="0" err="1" smtClean="0">
                <a:latin typeface="+mn-ea"/>
              </a:rPr>
              <a:t>hyperscaling</a:t>
            </a:r>
            <a:r>
              <a:rPr lang="en-US" altLang="ja-JP" dirty="0" smtClean="0">
                <a:latin typeface="+mn-ea"/>
              </a:rPr>
              <a:t> relation.</a:t>
            </a:r>
          </a:p>
        </p:txBody>
      </p:sp>
      <p:pic>
        <p:nvPicPr>
          <p:cNvPr id="37892" name="Picture 4" descr="\begin{align*}&#10;\frac{\langle \bar{\psi}\psi\rangle}{\Lambda_0^3}=&#10;\frac{N_cN_f}{4\pi^2(1-\gamma_{m*})}\left(&#10;\tilde{m}_0 - \frac{2}{1+\gamma_{m*}}\tilde{m}_0^{\eta_*}&#10;\right)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0858" y="4913000"/>
            <a:ext cx="4092664" cy="53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6" descr="\begin{align*}&#10;\eta_* = \frac{3-\gamma_{m*}}{1+\gamma_{m*}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4736" y="4919729"/>
            <a:ext cx="1268229" cy="48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2" descr="\begin{align*}&#10;\langle \bar{\psi}\psi \rangle =\left.&#10;\frac{\partial V_{\rm eff}(\psi, \bar{\psi})}{\partial m_0}\right|_{\psi=\bar{\psi}=0}&#10;= \frac{\partial V_0}{\partial m_0}&#10; 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0494" y="2572343"/>
            <a:ext cx="3324538" cy="5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14" descr="\begin{align*}&#10;\Lambda=m_f 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0548" y="4477801"/>
            <a:ext cx="8255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 descr="\begin{align*}&#10;V_{\rm eff}(\psi,\bar{\psi};\Lambda)&#10;=V_0(\Lambda) + m_f(\Lambda)\bar{\psi}\psi + \mbox{(4-fermi operators)} + \cdots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7887" y="2197194"/>
            <a:ext cx="6027313" cy="264695"/>
          </a:xfrm>
          <a:prstGeom prst="rect">
            <a:avLst/>
          </a:prstGeom>
          <a:noFill/>
        </p:spPr>
      </p:pic>
      <p:pic>
        <p:nvPicPr>
          <p:cNvPr id="61444" name="Picture 4" descr="\begin{align*}&#10;\Lambda \frac{dV_0}{d\Lambda}&#10;=\frac{N_c N_f}{4\pi^2}\Lambda^4\ln(\Lambda^2 + m_f^2)&#10;\simeq &#10;\frac{N_c N_f}{4\pi^2}\Lambda^2 m_f^2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27553" y="3773511"/>
            <a:ext cx="4604415" cy="481728"/>
          </a:xfrm>
          <a:prstGeom prst="rect">
            <a:avLst/>
          </a:prstGeom>
          <a:noFill/>
        </p:spPr>
      </p:pic>
      <p:pic>
        <p:nvPicPr>
          <p:cNvPr id="13" name="Picture 7" descr="\begin{align*}&#10;\gamma_{m*} &lt; 1&#10;\end{align*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59142" y="5754084"/>
            <a:ext cx="866775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Summary and discussions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3072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Summary</a:t>
            </a:r>
          </a:p>
          <a:p>
            <a:pPr lvl="2" eaLnBrk="1" hangingPunct="1">
              <a:defRPr/>
            </a:pPr>
            <a:r>
              <a:rPr lang="en-US" altLang="ja-JP" b="0" dirty="0" smtClean="0">
                <a:latin typeface="+mn-ea"/>
              </a:rPr>
              <a:t> We extended the RG flow equation for the gauge coupling so as to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b="0" dirty="0" smtClean="0">
                <a:latin typeface="+mn-ea"/>
              </a:rPr>
              <a:t>   include the “non-</a:t>
            </a:r>
            <a:r>
              <a:rPr lang="en-US" altLang="ja-JP" b="0" dirty="0" err="1" smtClean="0">
                <a:latin typeface="+mn-ea"/>
              </a:rPr>
              <a:t>perturbative</a:t>
            </a:r>
            <a:r>
              <a:rPr lang="en-US" altLang="ja-JP" b="0" dirty="0" smtClean="0">
                <a:latin typeface="+mn-ea"/>
              </a:rPr>
              <a:t>” corrections through the effective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b="0" dirty="0" smtClean="0">
                <a:latin typeface="+mn-ea"/>
              </a:rPr>
              <a:t>   four-</a:t>
            </a:r>
            <a:r>
              <a:rPr lang="en-US" altLang="ja-JP" b="0" dirty="0" err="1" smtClean="0">
                <a:latin typeface="+mn-ea"/>
              </a:rPr>
              <a:t>fermi</a:t>
            </a:r>
            <a:r>
              <a:rPr lang="en-US" altLang="ja-JP" b="0" dirty="0" smtClean="0">
                <a:latin typeface="+mn-ea"/>
              </a:rPr>
              <a:t> operators.</a:t>
            </a:r>
          </a:p>
          <a:p>
            <a:pPr lvl="2" eaLnBrk="1" hangingPunct="1">
              <a:defRPr/>
            </a:pPr>
            <a:r>
              <a:rPr lang="en-US" altLang="ja-JP" b="0" dirty="0" smtClean="0">
                <a:latin typeface="+mn-ea"/>
              </a:rPr>
              <a:t> We gave the non-</a:t>
            </a:r>
            <a:r>
              <a:rPr lang="en-US" altLang="ja-JP" b="0" dirty="0" err="1" smtClean="0">
                <a:latin typeface="+mn-ea"/>
              </a:rPr>
              <a:t>perturbative</a:t>
            </a:r>
            <a:r>
              <a:rPr lang="en-US" altLang="ja-JP" b="0" dirty="0" smtClean="0">
                <a:latin typeface="+mn-ea"/>
              </a:rPr>
              <a:t> gauge beta functions by scale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b="0" dirty="0" smtClean="0">
                <a:latin typeface="+mn-ea"/>
              </a:rPr>
              <a:t>   transformation on the RT, which shows merge of the UV and the 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b="0" dirty="0" smtClean="0">
                <a:latin typeface="+mn-ea"/>
              </a:rPr>
              <a:t>   IR fixed points. </a:t>
            </a:r>
            <a:r>
              <a:rPr lang="ja-JP" altLang="en-US" b="0" dirty="0" smtClean="0">
                <a:solidFill>
                  <a:srgbClr val="0033CC"/>
                </a:solidFill>
                <a:latin typeface="+mn-ea"/>
              </a:rPr>
              <a:t>⇒　</a:t>
            </a:r>
            <a:r>
              <a:rPr lang="en-US" altLang="ja-JP" b="0" dirty="0" smtClean="0">
                <a:solidFill>
                  <a:srgbClr val="0033CC"/>
                </a:solidFill>
                <a:latin typeface="+mn-ea"/>
              </a:rPr>
              <a:t>manifestation of the “</a:t>
            </a:r>
            <a:r>
              <a:rPr lang="en-US" altLang="ja-JP" b="0" dirty="0" err="1" smtClean="0">
                <a:solidFill>
                  <a:srgbClr val="0033CC"/>
                </a:solidFill>
                <a:latin typeface="+mn-ea"/>
              </a:rPr>
              <a:t>conformality</a:t>
            </a:r>
            <a:r>
              <a:rPr lang="en-US" altLang="ja-JP" b="0" dirty="0" smtClean="0">
                <a:solidFill>
                  <a:srgbClr val="0033CC"/>
                </a:solidFill>
                <a:latin typeface="+mn-ea"/>
              </a:rPr>
              <a:t> lost” picture.</a:t>
            </a:r>
          </a:p>
          <a:p>
            <a:pPr lvl="2" eaLnBrk="1" hangingPunct="1">
              <a:defRPr/>
            </a:pPr>
            <a:r>
              <a:rPr lang="en-US" altLang="ja-JP" b="0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ja-JP" b="0" dirty="0" smtClean="0">
                <a:latin typeface="+mn-ea"/>
              </a:rPr>
              <a:t>The anomalous dimension of the </a:t>
            </a:r>
            <a:r>
              <a:rPr lang="en-US" altLang="ja-JP" b="0" dirty="0" err="1" smtClean="0">
                <a:latin typeface="+mn-ea"/>
              </a:rPr>
              <a:t>fermion</a:t>
            </a:r>
            <a:r>
              <a:rPr lang="en-US" altLang="ja-JP" b="0" dirty="0" smtClean="0">
                <a:latin typeface="+mn-ea"/>
              </a:rPr>
              <a:t> mass and the critical flavor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b="0" dirty="0" smtClean="0">
                <a:latin typeface="+mn-ea"/>
              </a:rPr>
              <a:t>   number were estimated for SU(3) and SU(2) gauge theories.</a:t>
            </a:r>
          </a:p>
          <a:p>
            <a:pPr lvl="2" eaLnBrk="1" hangingPunct="1">
              <a:defRPr/>
            </a:pPr>
            <a:r>
              <a:rPr lang="en-US" altLang="ja-JP" b="0" dirty="0" smtClean="0">
                <a:latin typeface="+mn-ea"/>
              </a:rPr>
              <a:t> The </a:t>
            </a:r>
            <a:r>
              <a:rPr lang="en-US" altLang="ja-JP" b="0" dirty="0" smtClean="0">
                <a:latin typeface="+mn-ea"/>
              </a:rPr>
              <a:t>hyper scaling </a:t>
            </a:r>
            <a:r>
              <a:rPr lang="en-US" altLang="ja-JP" b="0" dirty="0" smtClean="0">
                <a:latin typeface="+mn-ea"/>
              </a:rPr>
              <a:t>of the </a:t>
            </a:r>
            <a:r>
              <a:rPr lang="en-US" altLang="ja-JP" b="0" dirty="0" err="1" smtClean="0">
                <a:latin typeface="+mn-ea"/>
              </a:rPr>
              <a:t>fermion</a:t>
            </a:r>
            <a:r>
              <a:rPr lang="en-US" altLang="ja-JP" b="0" dirty="0" smtClean="0">
                <a:latin typeface="+mn-ea"/>
              </a:rPr>
              <a:t> mass and the </a:t>
            </a:r>
            <a:r>
              <a:rPr lang="en-US" altLang="ja-JP" b="0" dirty="0" err="1" smtClean="0">
                <a:latin typeface="+mn-ea"/>
              </a:rPr>
              <a:t>chiral</a:t>
            </a:r>
            <a:r>
              <a:rPr lang="en-US" altLang="ja-JP" b="0" dirty="0" smtClean="0">
                <a:latin typeface="+mn-ea"/>
              </a:rPr>
              <a:t> condensate </a:t>
            </a:r>
            <a:r>
              <a:rPr lang="en-US" altLang="ja-JP" dirty="0" smtClean="0">
                <a:latin typeface="+mn-ea"/>
              </a:rPr>
              <a:t>in</a:t>
            </a:r>
            <a:r>
              <a:rPr lang="en-US" altLang="ja-JP" b="0" dirty="0" smtClean="0">
                <a:latin typeface="+mn-ea"/>
              </a:rPr>
              <a:t> the </a:t>
            </a:r>
            <a:br>
              <a:rPr lang="en-US" altLang="ja-JP" b="0" dirty="0" smtClean="0">
                <a:latin typeface="+mn-ea"/>
              </a:rPr>
            </a:br>
            <a:r>
              <a:rPr lang="en-US" altLang="ja-JP" b="0" dirty="0" smtClean="0">
                <a:latin typeface="+mn-ea"/>
              </a:rPr>
              <a:t>   mass deformed QCD were also </a:t>
            </a:r>
            <a:r>
              <a:rPr lang="en-US" altLang="ja-JP" dirty="0" smtClean="0">
                <a:latin typeface="+mn-ea"/>
              </a:rPr>
              <a:t>discussed in the RG framework.</a:t>
            </a:r>
            <a:endParaRPr lang="en-US" altLang="ja-JP" b="0" dirty="0" smtClean="0">
              <a:latin typeface="+mn-ea"/>
            </a:endParaRPr>
          </a:p>
          <a:p>
            <a:pPr lvl="1" eaLnBrk="1" hangingPunct="1">
              <a:defRPr/>
            </a:pPr>
            <a:r>
              <a:rPr lang="en-US" altLang="ja-JP" b="0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Issues remained for future studies</a:t>
            </a:r>
          </a:p>
          <a:p>
            <a:pPr lvl="2" eaLnBrk="1" hangingPunct="1">
              <a:defRPr/>
            </a:pP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 Confirmation of the phase boundary in the conformal window.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Improvement of the approximation scheme.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Evaluation of the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order parameters near the conformal boundary</a:t>
            </a:r>
            <a:r>
              <a:rPr lang="en-US" altLang="ja-JP" dirty="0" smtClean="0">
                <a:latin typeface="+mn-ea"/>
              </a:rPr>
              <a:t>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ja-JP" altLang="en-US" smtClean="0">
                <a:latin typeface="+mn-ea"/>
              </a:rPr>
              <a:t>・・・・・</a:t>
            </a:r>
            <a:r>
              <a:rPr lang="en-US" altLang="ja-JP" smtClean="0">
                <a:latin typeface="+mn-ea"/>
              </a:rPr>
              <a:t> </a:t>
            </a:r>
            <a:endParaRPr lang="en-US" altLang="ja-JP" dirty="0" smtClean="0">
              <a:latin typeface="+mn-ea"/>
            </a:endParaRPr>
          </a:p>
          <a:p>
            <a:pPr lvl="1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</a:t>
            </a:r>
            <a:endParaRPr lang="en-US" altLang="ja-JP" dirty="0" smtClean="0">
              <a:solidFill>
                <a:srgbClr val="0033CC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END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accent2"/>
                </a:solidFill>
              </a:rPr>
              <a:t>Thank you!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プレースホルダ 5"/>
          <p:cNvSpPr>
            <a:spLocks noGrp="1"/>
          </p:cNvSpPr>
          <p:nvPr>
            <p:ph type="body" idx="4294967295"/>
          </p:nvPr>
        </p:nvSpPr>
        <p:spPr>
          <a:xfrm>
            <a:off x="457200" y="844550"/>
            <a:ext cx="8434388" cy="5478463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ea"/>
              </a:rPr>
              <a:t>Exact RG equations</a:t>
            </a: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                                 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K.G.Wilson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I.G.Kogut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 (1974)</a:t>
            </a:r>
            <a:endParaRPr lang="en-US" altLang="ja-JP" sz="1600" b="0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</a:t>
            </a:r>
            <a:r>
              <a:rPr lang="en-US" altLang="ja-JP" dirty="0" smtClean="0">
                <a:solidFill>
                  <a:schemeClr val="tx2"/>
                </a:solidFill>
                <a:latin typeface="+mn-ea"/>
              </a:rPr>
              <a:t>IR cutoff generating function                                     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C.Wetterich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(1993)</a:t>
            </a:r>
          </a:p>
          <a:p>
            <a:pPr lvl="2">
              <a:defRPr/>
            </a:pPr>
            <a:endParaRPr lang="en-US" altLang="ja-JP" sz="1800" dirty="0" smtClean="0">
              <a:solidFill>
                <a:srgbClr val="339933"/>
              </a:solidFill>
              <a:latin typeface="+mn-ea"/>
            </a:endParaRPr>
          </a:p>
          <a:p>
            <a:pPr lvl="2">
              <a:defRPr/>
            </a:pPr>
            <a:endParaRPr lang="en-US" altLang="ja-JP" sz="1800" dirty="0" smtClean="0">
              <a:solidFill>
                <a:srgbClr val="339933"/>
              </a:solidFill>
              <a:latin typeface="+mn-ea"/>
            </a:endParaRPr>
          </a:p>
          <a:p>
            <a:pPr marL="342900" lvl="3" indent="-342900" algn="r">
              <a:buFont typeface="Arial" charset="0"/>
              <a:buNone/>
              <a:defRPr/>
            </a:pPr>
            <a:endParaRPr lang="en-US" altLang="ja-JP" dirty="0" smtClean="0">
              <a:solidFill>
                <a:srgbClr val="339933"/>
              </a:solidFill>
              <a:latin typeface="+mn-ea"/>
            </a:endParaRPr>
          </a:p>
          <a:p>
            <a:pPr marL="2012950" lvl="4" indent="-342900">
              <a:buFontTx/>
              <a:buNone/>
              <a:defRPr/>
            </a:pPr>
            <a:endParaRPr lang="en-US" altLang="ja-JP" dirty="0" smtClean="0">
              <a:solidFill>
                <a:srgbClr val="339933"/>
              </a:solidFill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IR cutoff propagator</a:t>
            </a:r>
            <a:endParaRPr lang="en-US" altLang="ja-JP" dirty="0" smtClean="0">
              <a:solidFill>
                <a:srgbClr val="339933"/>
              </a:solidFill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solidFill>
                <a:srgbClr val="339933"/>
              </a:solidFill>
              <a:latin typeface="+mn-ea"/>
            </a:endParaRPr>
          </a:p>
          <a:p>
            <a:pPr lvl="2">
              <a:defRPr/>
            </a:pPr>
            <a:endParaRPr lang="en-US" altLang="ja-JP" dirty="0" smtClean="0">
              <a:solidFill>
                <a:srgbClr val="339933"/>
              </a:solidFill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solidFill>
                  <a:schemeClr val="tx2"/>
                </a:solidFill>
                <a:latin typeface="+mn-ea"/>
              </a:rPr>
              <a:t> Cutoff effective action</a:t>
            </a:r>
          </a:p>
          <a:p>
            <a:pPr lvl="2">
              <a:defRPr/>
            </a:pPr>
            <a:endParaRPr lang="en-US" altLang="ja-JP" dirty="0" smtClean="0">
              <a:solidFill>
                <a:schemeClr val="tx2"/>
              </a:solidFill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solidFill>
                <a:schemeClr val="tx2"/>
              </a:solidFill>
              <a:latin typeface="+mn-ea"/>
            </a:endParaRPr>
          </a:p>
          <a:p>
            <a:pPr lvl="2">
              <a:lnSpc>
                <a:spcPct val="200000"/>
              </a:lnSpc>
              <a:defRPr/>
            </a:pPr>
            <a:r>
              <a:rPr lang="en-US" altLang="ja-JP" dirty="0" smtClean="0">
                <a:solidFill>
                  <a:schemeClr val="tx2"/>
                </a:solidFill>
                <a:latin typeface="+mn-ea"/>
              </a:rPr>
              <a:t> Legendre flow equation (</a:t>
            </a:r>
            <a:r>
              <a:rPr lang="en-US" altLang="ja-JP" dirty="0" err="1" smtClean="0">
                <a:solidFill>
                  <a:schemeClr val="tx2"/>
                </a:solidFill>
                <a:latin typeface="+mn-ea"/>
              </a:rPr>
              <a:t>Wetterich</a:t>
            </a:r>
            <a:r>
              <a:rPr lang="en-US" altLang="ja-JP" dirty="0" smtClean="0">
                <a:solidFill>
                  <a:schemeClr val="tx2"/>
                </a:solidFill>
                <a:latin typeface="+mn-ea"/>
              </a:rPr>
              <a:t> eq.)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solidFill>
                  <a:schemeClr val="tx2"/>
                </a:solidFill>
                <a:latin typeface="+mn-ea"/>
              </a:rPr>
              <a:t> </a:t>
            </a:r>
            <a:endParaRPr lang="ja-JP" altLang="en-US" dirty="0" smtClean="0">
              <a:latin typeface="+mn-ea"/>
            </a:endParaRPr>
          </a:p>
        </p:txBody>
      </p:sp>
      <p:sp>
        <p:nvSpPr>
          <p:cNvPr id="3379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Non-perturbative beta function</a:t>
            </a:r>
            <a:endParaRPr lang="ja-JP" altLang="en-US" smtClean="0"/>
          </a:p>
        </p:txBody>
      </p:sp>
      <p:pic>
        <p:nvPicPr>
          <p:cNvPr id="33796" name="図 2" descr="cutoff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1925" y="2489200"/>
            <a:ext cx="18002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4" descr="\begin{align*}&#10;Z_{\Lambda}[J]&#10;=e^{W_{\Lambda}[J]}&#10;=\int {\cal D}\phi \exp \left( &#10;-\frac{1}{2}\phi \cdot R \cdot \phi -S[\phi]+ J\cdot\phi&#10;\right)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0150" y="1839527"/>
            <a:ext cx="5071861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\begin{align*}&#10;R(p^2;\Lambda^2)=\Lambda^2 \left(\frac{\Lambda^2}{p^2}\right)^{k}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0212" y="2463867"/>
            <a:ext cx="2022386" cy="5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8" descr="\begin{align*}&#10;\Delta(p)=\frac{1}{p^2 + R(p^2; \Lambda^2)}=&#10;\frac{1}{p^2}\theta\left(\frac{p^2}{\Lambda^2}\right)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5790" y="3532981"/>
            <a:ext cx="3078632" cy="48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\begin{align*}&#10;\tilde{\Gamma}_{\Lambda}[\phi]&#10;=\frac{1}{2}\phi \cdot R \cdot \phi + \Gamma_{\Lambda}[\phi]&#10;=-W_{\Lambda}[J] + J \cdot \phi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52525" y="4496717"/>
            <a:ext cx="4217965" cy="43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2" descr="\begin{align*}&#10;\phi_p= \frac{\delta W_{\Lambda}[J]}{\delta J_{-p}}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13298" y="4494500"/>
            <a:ext cx="1192054" cy="50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\begin{align*}&#10;\Gamma_{\Lambda}[\phi] \rightarrow &#10;\Gamma[\phi]~~\mbox{\La (1PI effective action)} &#10;~~~\mbox{\La as}~~~\Lambda \rightarrow 0\end{align*}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35063" y="5098179"/>
            <a:ext cx="4621793" cy="22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4" descr="\begin{align*}&#10;\frac{\partial \Gamma_{\Lambda}}{\partial \Lambda}&#10;=\frac{1}{2}\int_p~\mbox{\sf tr}&#10;\left[&#10;\frac{\partial R}{\partial \Lambda}&#10;\cdot&#10;\left( R +&#10;\frac{\delta^2 \Gamma_{\Lambda}}{\delta \phi_p \delta \phi_{-p}}&#10;\right)^{-1}&#10;\right]&#10;\end{align*}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11848" y="5911970"/>
            <a:ext cx="3791218" cy="63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テキスト プレースホルダ 5"/>
          <p:cNvSpPr>
            <a:spLocks noGrp="1"/>
          </p:cNvSpPr>
          <p:nvPr>
            <p:ph type="body" idx="4294967295"/>
          </p:nvPr>
        </p:nvSpPr>
        <p:spPr>
          <a:xfrm>
            <a:off x="441325" y="862013"/>
            <a:ext cx="8434388" cy="5478462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>
                <a:latin typeface="+mn-ea"/>
              </a:rPr>
              <a:t>Convergence of the operator truncation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3d scalar theory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There is an IR fixed point.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The beta function for the 4 coupling rapidly converges as improving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the operator truncation in the ERG.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This is sharp contrast with the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series.  </a:t>
            </a:r>
          </a:p>
        </p:txBody>
      </p:sp>
      <p:sp>
        <p:nvSpPr>
          <p:cNvPr id="3481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Non-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beta function</a:t>
            </a:r>
            <a:endParaRPr lang="ja-JP" altLang="en-US" dirty="0" smtClean="0"/>
          </a:p>
        </p:txBody>
      </p:sp>
      <p:pic>
        <p:nvPicPr>
          <p:cNvPr id="34820" name="図 3" descr="3dNPbeta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025" y="3322638"/>
            <a:ext cx="2905125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図 4" descr="3dPbeta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8563" y="3322638"/>
            <a:ext cx="2925762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テキスト ボックス 6"/>
          <p:cNvSpPr txBox="1">
            <a:spLocks noChangeArrowheads="1"/>
          </p:cNvSpPr>
          <p:nvPr/>
        </p:nvSpPr>
        <p:spPr bwMode="auto">
          <a:xfrm>
            <a:off x="1127125" y="6248400"/>
            <a:ext cx="3384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>
                <a:solidFill>
                  <a:srgbClr val="339933"/>
                </a:solidFill>
              </a:rPr>
              <a:t>Non-perturbative beta functions</a:t>
            </a:r>
            <a:endParaRPr kumimoji="1" lang="ja-JP" altLang="en-US">
              <a:solidFill>
                <a:srgbClr val="339933"/>
              </a:solidFill>
            </a:endParaRPr>
          </a:p>
        </p:txBody>
      </p:sp>
      <p:sp>
        <p:nvSpPr>
          <p:cNvPr id="34823" name="テキスト ボックス 7"/>
          <p:cNvSpPr txBox="1">
            <a:spLocks noChangeArrowheads="1"/>
          </p:cNvSpPr>
          <p:nvPr/>
        </p:nvSpPr>
        <p:spPr bwMode="auto">
          <a:xfrm>
            <a:off x="5364163" y="6264275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>
                <a:solidFill>
                  <a:srgbClr val="339933"/>
                </a:solidFill>
              </a:rPr>
              <a:t>Perturbative beta functions</a:t>
            </a:r>
            <a:endParaRPr kumimoji="1" lang="ja-JP" altLang="en-US">
              <a:solidFill>
                <a:srgbClr val="33993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419725" y="860425"/>
            <a:ext cx="8462338" cy="5660296"/>
          </a:xfrm>
        </p:spPr>
        <p:txBody>
          <a:bodyPr/>
          <a:lstStyle/>
          <a:p>
            <a:pPr marL="0" indent="0" eaLnBrk="1" hangingPunct="1">
              <a:tabLst/>
              <a:defRPr/>
            </a:pPr>
            <a:r>
              <a:rPr lang="en-US" altLang="ja-JP" b="0" dirty="0" smtClean="0">
                <a:latin typeface="+mn-ea"/>
              </a:rPr>
              <a:t>Quest on the beta function</a:t>
            </a:r>
          </a:p>
          <a:p>
            <a:pPr lvl="1" eaLnBrk="1" hangingPunct="1">
              <a:tabLst/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How can the beta function transform to</a:t>
            </a:r>
          </a:p>
          <a:p>
            <a:pPr lvl="1" eaLnBrk="1" hangingPunct="1">
              <a:buNone/>
              <a:tabLst/>
              <a:defRPr/>
            </a:pPr>
            <a:r>
              <a:rPr lang="en-US" altLang="ja-JP" dirty="0" smtClean="0">
                <a:solidFill>
                  <a:srgbClr val="FF0000"/>
                </a:solidFill>
                <a:latin typeface="+mn-ea"/>
              </a:rPr>
              <a:t>   the confining one smoothly? </a:t>
            </a:r>
          </a:p>
          <a:p>
            <a:pPr lvl="1" eaLnBrk="1" hangingPunct="1">
              <a:buNone/>
              <a:tabLst/>
              <a:defRPr/>
            </a:pPr>
            <a:r>
              <a:rPr lang="en-US" altLang="ja-JP" dirty="0" smtClean="0">
                <a:latin typeface="+mn-ea"/>
              </a:rPr>
              <a:t>   </a:t>
            </a:r>
            <a:r>
              <a:rPr lang="ja-JP" altLang="en-US" dirty="0" smtClean="0">
                <a:latin typeface="+mn-ea"/>
              </a:rPr>
              <a:t>⇒ </a:t>
            </a:r>
            <a:r>
              <a:rPr lang="en-US" altLang="ja-JP" dirty="0" smtClean="0">
                <a:latin typeface="+mn-ea"/>
              </a:rPr>
              <a:t>Need non-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analysis of the beta</a:t>
            </a:r>
          </a:p>
          <a:p>
            <a:pPr lvl="1" eaLnBrk="1" hangingPunct="1">
              <a:buNone/>
              <a:tabLst/>
              <a:defRPr/>
            </a:pPr>
            <a:r>
              <a:rPr lang="en-US" altLang="ja-JP" dirty="0" smtClean="0">
                <a:latin typeface="+mn-ea"/>
              </a:rPr>
              <a:t>       function in the conformal window.</a:t>
            </a:r>
          </a:p>
          <a:p>
            <a:pPr eaLnBrk="1" hangingPunct="1">
              <a:tabLst/>
              <a:defRPr/>
            </a:pPr>
            <a:r>
              <a:rPr lang="en-US" altLang="ja-JP" b="0" dirty="0" smtClean="0">
                <a:latin typeface="+mn-ea"/>
              </a:rPr>
              <a:t>Wilson (exact) renormalization group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Scale invariance: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The Wilson RG is suitable for the analyses of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scale invariant theories (or phase transition).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Non-</a:t>
            </a:r>
            <a:r>
              <a:rPr lang="en-US" altLang="ja-JP" dirty="0" err="1" smtClean="0">
                <a:solidFill>
                  <a:srgbClr val="0033CC"/>
                </a:solidFill>
                <a:latin typeface="+mn-ea"/>
              </a:rPr>
              <a:t>perturbative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 analysis: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In the Wilson RG, renormalized theories can be defined by the 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renormalized trajectories (RTs) without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expansion.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The 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non-</a:t>
            </a:r>
            <a:r>
              <a:rPr lang="en-US" altLang="ja-JP" b="1" dirty="0" err="1" smtClean="0">
                <a:solidFill>
                  <a:srgbClr val="0033CC"/>
                </a:solidFill>
                <a:latin typeface="+mn-ea"/>
              </a:rPr>
              <a:t>perturbative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beta functions</a:t>
            </a:r>
            <a:r>
              <a:rPr lang="en-US" altLang="ja-JP" b="1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can be given by scale     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transformation on the RTs</a:t>
            </a:r>
            <a:r>
              <a:rPr lang="en-US" altLang="ja-JP" sz="1600" dirty="0" smtClean="0">
                <a:latin typeface="+mn-ea"/>
              </a:rPr>
              <a:t>.                                   </a:t>
            </a: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J.Polchinski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, N.P. B231 (1984)</a:t>
            </a:r>
            <a:endParaRPr lang="en-US" altLang="ja-JP" sz="1600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</a:t>
            </a:r>
            <a:r>
              <a:rPr lang="ja-JP" altLang="en-US" dirty="0" smtClean="0">
                <a:solidFill>
                  <a:srgbClr val="0033CC"/>
                </a:solidFill>
                <a:latin typeface="+mn-ea"/>
              </a:rPr>
              <a:t>⇒　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So the ERG is a quite suitable framework!</a:t>
            </a:r>
            <a:endParaRPr lang="en-US" altLang="ja-JP" dirty="0" smtClean="0">
              <a:latin typeface="+mn-ea"/>
            </a:endParaRPr>
          </a:p>
        </p:txBody>
      </p:sp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2" cstate="print"/>
          <a:srcRect l="20000" t="27724" r="27902" b="47862"/>
          <a:stretch>
            <a:fillRect/>
          </a:stretch>
        </p:blipFill>
        <p:spPr bwMode="auto">
          <a:xfrm>
            <a:off x="6323195" y="3162924"/>
            <a:ext cx="2257224" cy="149636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Introduction</a:t>
            </a:r>
            <a:endParaRPr lang="ja-JP" altLang="en-US" dirty="0" smtClean="0"/>
          </a:p>
        </p:txBody>
      </p:sp>
      <p:sp>
        <p:nvSpPr>
          <p:cNvPr id="6163" name="テキスト ボックス 8"/>
          <p:cNvSpPr txBox="1">
            <a:spLocks noChangeArrowheads="1"/>
          </p:cNvSpPr>
          <p:nvPr/>
        </p:nvSpPr>
        <p:spPr bwMode="auto">
          <a:xfrm>
            <a:off x="7531668" y="2612256"/>
            <a:ext cx="457073" cy="46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ja-JP" sz="2400" b="1" dirty="0">
                <a:solidFill>
                  <a:srgbClr val="FFC000"/>
                </a:solidFill>
              </a:rPr>
              <a:t>?</a:t>
            </a:r>
            <a:endParaRPr kumimoji="1" lang="ja-JP" altLang="en-US" sz="2400" b="1" dirty="0">
              <a:solidFill>
                <a:srgbClr val="FFC000"/>
              </a:solidFill>
            </a:endParaRPr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3" cstate="print"/>
          <a:srcRect l="19448" t="27552" r="27321" b="48133"/>
          <a:stretch>
            <a:fillRect/>
          </a:stretch>
        </p:blipFill>
        <p:spPr bwMode="auto">
          <a:xfrm>
            <a:off x="6231282" y="1019331"/>
            <a:ext cx="2394139" cy="154852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1" name="下矢印 10"/>
          <p:cNvSpPr/>
          <p:nvPr/>
        </p:nvSpPr>
        <p:spPr bwMode="auto">
          <a:xfrm>
            <a:off x="7345179" y="2698229"/>
            <a:ext cx="134912" cy="3597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equations for SU(N) gauge theories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14339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b="0" dirty="0" smtClean="0">
                <a:latin typeface="+mn-ea"/>
              </a:rPr>
              <a:t>Invariant four-</a:t>
            </a:r>
            <a:r>
              <a:rPr lang="en-US" altLang="ja-JP" b="0" dirty="0" err="1" smtClean="0">
                <a:latin typeface="+mn-ea"/>
              </a:rPr>
              <a:t>fermi</a:t>
            </a:r>
            <a:r>
              <a:rPr lang="en-US" altLang="ja-JP" b="0" dirty="0" smtClean="0">
                <a:latin typeface="+mn-ea"/>
              </a:rPr>
              <a:t> operators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Apparent invariants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 smtClean="0"/>
          </a:p>
        </p:txBody>
      </p:sp>
      <p:pic>
        <p:nvPicPr>
          <p:cNvPr id="12292" name="Picture 8" descr="\begin{align*}&#10;\psi_L^{ai}=L^{ai}, \psi_R^{ai}=R^{ai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5813" y="1391866"/>
            <a:ext cx="2126959" cy="2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\begin{align*}&#10;(a=1,\cdots,N_c)\\&#10;(i=1, \cdots, N_f)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6450" y="1392252"/>
            <a:ext cx="1292091" cy="50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902930" y="1867435"/>
            <a:ext cx="6116056" cy="4282673"/>
            <a:chOff x="944563" y="1776413"/>
            <a:chExt cx="7578725" cy="4703762"/>
          </a:xfrm>
        </p:grpSpPr>
        <p:pic>
          <p:nvPicPr>
            <p:cNvPr id="12295" name="Picture 4" descr="\begin{eqnarray*}&#10; 2\bar{L}_{ai}\gamma^{\mu}L^{ai}&#10;\bar{R}_{bj}\gamma_{\mu}R^{bj}&#10;= \frac{1}{2}\left[&#10;(\bar{\psi}_{ai}\gamma^{\mu}\psi^{ai})^2&#10;-(\bar{\psi}_{ai}\gamma^{\mu}\gamma_5\psi^{ai})^2&#10;\right]&#10;\end{eqnarray*}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44563" y="1776413"/>
              <a:ext cx="56610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6" name="Picture 8" descr="\begin{eqnarray*}&#10; 2\bar{L}_{ai}\gamma^{\mu}L^{bi}&#10;\bar{R}_{bj}\gamma_{\mu}R^{aj}&#10;= \frac{1}{2}\left[&#10;\bar{\psi}_{ai}\gamma^{\mu}\psi^{bi}&#10;\bar{\psi}_{bj}\gamma_{\mu}\psi^{aj}&#10;-\bar{\psi}_{ai}\gamma^{\mu}\gamma_5\psi^{bi}&#10;\bar{\psi}_{bj}\gamma_{\mu}\gamma_5\psi^{aj}&#10;\right]&#10;\end{eqnarray*}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977900" y="2395538"/>
              <a:ext cx="7094538" cy="47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10" descr="\begin{eqnarray*}&#10; \bar{L}_{ai}\gamma^{\mu}L^{ai}&#10;\bar{L}_{bj}\gamma_{\mu}L^{bj} + (L \leftrightarrow R)&#10;= \frac{1}{2}\left[&#10;(\bar{\psi}_{ai}\gamma^{\mu}\psi^{ai})^2&#10;+&#10;(\bar{\psi}_{ai}\gamma^{\mu}\gamma_5\psi^{ai})^2&#10;\right]&#10;\end{eqnarray*}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46150" y="2921000"/>
              <a:ext cx="721677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8" name="Picture 18" descr="\begin{eqnarray*}&#10;&amp;&amp;\bar{L}_{ai}\gamma^{\mu}L^{bi}&#10;\bar{L}_{bj}\gamma_{\mu}L^{aj}+ (L \leftrightarrow R)\\&#10;&amp; &amp;~~~~~~~~~~~~~~~~~~~~~~~~&#10;= \frac{1}{2}\left[&#10;\bar{\psi}_{ai}\gamma^{\mu}\psi^{bi}&#10;\bar{\psi}_{bj}\gamma_{\mu}\psi^{aj}&#10;+&#10;\bar{\psi}_{ai}\gamma^{\mu}\gamma_5\psi^{bi}&#10;\bar{\psi}_{bj}\gamma_{\mu}\gamma_5\psi^{aj}&#10;\right]&#10;\end{eqnarray*}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3138" y="3530600"/>
              <a:ext cx="7483475" cy="906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9" name="Picture 20" descr="\begin{eqnarray*}&#10;&amp;&amp;\bar{L}_{ai}\gamma^{\mu}L^{aj}&#10;\bar{L}_{bj}\gamma_{\mu}L^{bi}+ (L \leftrightarrow R)\\&#10;&amp; &amp;~~~~~~~~~~~~~~~~~~~~~~~~&#10;= \frac{1}{2}\left[&#10;\bar{\psi}_{ai}\gamma^{\mu}\psi^{aj}&#10;\bar{\psi}_{bj}\gamma_{\mu}\psi^{ai}&#10;+&#10;\bar{\psi}_{ai}\gamma^{\mu}\gamma_5\psi^{aj}&#10;\bar{\psi}_{bj}\gamma_{\mu}\gamma_5\psi^{bi}&#10;\right]&#10;\end{eqnarray*}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77900" y="4568825"/>
              <a:ext cx="7519988" cy="908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0" name="Picture 12" descr="\begin{eqnarray*}&#10;&amp;&amp;\bar{L}_{ai}\gamma^{\mu}L^{bj}&#10;\bar{L}_{bj}\gamma_{\mu}L^{ai}+ (L \leftrightarrow R)\\&#10;&amp; &amp;~~~~~~~~~~~~~~~~~~~~~~~~&#10;= \frac{1}{2}\left[&#10;\bar{\psi}_{ai}\gamma^{\mu}\psi^{bj}&#10;\bar{\psi}_{bj}\gamma_{\mu}\psi^{ai}&#10;+&#10;\bar{\psi}_{ai}\gamma^{\mu}\gamma_5\psi^{bj}&#10;\bar{\psi}_{bj}\gamma_{\mu}\gamma_5\psi^{ai}&#10;\right]&#10;\end{eqnarray*}">
              <a:hlinkClick r:id="rId16"/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77900" y="5565775"/>
              <a:ext cx="7545388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equations for SU(N) gauge theories</a:t>
            </a:r>
            <a:endParaRPr lang="ja-JP" altLang="en-US" dirty="0" smtClean="0"/>
          </a:p>
        </p:txBody>
      </p:sp>
      <p:sp>
        <p:nvSpPr>
          <p:cNvPr id="1536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ja-JP" dirty="0" smtClean="0"/>
              <a:t> </a:t>
            </a:r>
            <a:r>
              <a:rPr lang="en-US" altLang="ja-JP" dirty="0" err="1" smtClean="0">
                <a:latin typeface="+mn-ea"/>
              </a:rPr>
              <a:t>Fiertz</a:t>
            </a:r>
            <a:r>
              <a:rPr lang="en-US" altLang="ja-JP" dirty="0" smtClean="0">
                <a:latin typeface="+mn-ea"/>
              </a:rPr>
              <a:t> identities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</a:t>
            </a:r>
          </a:p>
          <a:p>
            <a:pPr lvl="2">
              <a:lnSpc>
                <a:spcPct val="150000"/>
              </a:lnSpc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</a:t>
            </a: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defRPr/>
            </a:pPr>
            <a:endParaRPr lang="en-US" altLang="ja-JP" dirty="0" smtClean="0">
              <a:latin typeface="+mn-ea"/>
            </a:endParaRP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Current-current interactions</a:t>
            </a:r>
          </a:p>
          <a:p>
            <a:pPr lvl="2">
              <a:buFontTx/>
              <a:buNone/>
              <a:defRPr/>
            </a:pPr>
            <a:endParaRPr lang="en-US" altLang="ja-JP" dirty="0" smtClean="0"/>
          </a:p>
          <a:p>
            <a:pPr lvl="2">
              <a:defRPr/>
            </a:pPr>
            <a:endParaRPr lang="en-US" altLang="ja-JP" dirty="0" smtClean="0"/>
          </a:p>
          <a:p>
            <a:pPr lvl="2">
              <a:defRPr/>
            </a:pPr>
            <a:r>
              <a:rPr lang="en-US" altLang="ja-JP" dirty="0" smtClean="0"/>
              <a:t> </a:t>
            </a:r>
          </a:p>
          <a:p>
            <a:pPr lvl="2">
              <a:defRPr/>
            </a:pPr>
            <a:endParaRPr lang="en-US" altLang="ja-JP" dirty="0" smtClean="0"/>
          </a:p>
          <a:p>
            <a:pPr lvl="2">
              <a:defRPr/>
            </a:pPr>
            <a:r>
              <a:rPr lang="en-US" altLang="ja-JP" dirty="0" smtClean="0"/>
              <a:t> </a:t>
            </a:r>
          </a:p>
          <a:p>
            <a:pPr lvl="2">
              <a:defRPr/>
            </a:pPr>
            <a:endParaRPr lang="en-US" altLang="ja-JP" dirty="0" smtClean="0"/>
          </a:p>
          <a:p>
            <a:pPr lvl="2">
              <a:defRPr/>
            </a:pPr>
            <a:r>
              <a:rPr lang="en-US" altLang="ja-JP" dirty="0" smtClean="0"/>
              <a:t>  </a:t>
            </a:r>
            <a:endParaRPr lang="ja-JP" altLang="en-US" dirty="0" smtClean="0"/>
          </a:p>
        </p:txBody>
      </p:sp>
      <p:pic>
        <p:nvPicPr>
          <p:cNvPr id="13316" name="Picture 4" descr="\begin{eqnarray*}&#10;&amp;&amp;&#10;\bar{\psi}_1\gamma^{\mu}\psi_2~&#10;\bar{\psi}_3\gamma_{\mu}\psi_4&#10;+&#10;\bar{\psi}_1\gamma^{\mu}\gamma_5\psi_2~&#10;\bar{\psi}_3\gamma_{\mu}\gamma_5\psi_4 \\&#10;&amp;=&amp;&#10;\bar{\psi}_1\gamma^{\mu}\psi_4~&#10;\bar{\psi}_3\gamma_{\mu}\psi_2&#10;+&#10;\bar{\psi}_1\gamma^{\mu}\gamma_5\psi_4~&#10;\bar{\psi}_3\gamma_{\mu}\gamma_5\psi_2 &#10;\end{eqnarray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5206" y="1331432"/>
            <a:ext cx="4444530" cy="639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\begin{eqnarray*}&#10;&amp;&amp;&#10;\bar{\psi}_1\psi_2~&#10;\bar{\psi}_3\psi_4&#10;-&#10;\bar{\psi}_1\gamma_5\psi_2~&#10;\bar{\psi}_3\gamma_5\psi_4 \\&#10;&amp;=&amp;&#10;-\frac{1}{2}\left[&#10;\bar{\psi}_1\gamma^{\mu}\psi_4~&#10;\bar{\psi}_3\gamma_{\mu}\psi_2&#10;-&#10;\bar{\psi}_1\gamma^{\mu}\gamma_5\psi_4~&#10;\bar{\psi}_3\gamma_{\mu}\gamma_5\psi_2 &#10;\right]&#10;\end{eqnarray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9655" y="2192214"/>
            <a:ext cx="5159933" cy="8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\begin{align*}&#10;2 \sum_A~\bar{L}_i T^A \gamma^{\mu} L^i~&#10;\bar{R}_j T^A \gamma_{\mu} R^j&#10;= -{\cal O}_S - \frac{1}{2N_c}{\cal O}_{V1}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9714" y="4319589"/>
            <a:ext cx="4248448" cy="52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\begin{align*}&#10; \sum_A~\bar{L}_i T^A \gamma^{\mu} L^i~&#10;\bar{L}_j T^A \gamma_{\mu} L^j +(L\leftrightarrow R)&#10;= \frac{1}{2}{\cal O}_V - \frac{1}{2N_c}{\cal O}_{V2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14475" y="5064125"/>
            <a:ext cx="4937955" cy="50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4" descr="\begin{align*}&#10; \sum_A~\bar{L}_i T^A \gamma^{\mu} L^j~&#10;\bar{L}_j T^A \gamma_{\mu} L^i +(L\leftrightarrow R)&#10;= \frac{1}{2}{\cal O}_{V2} - \frac{1}{2N_c}{\cal O}_V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498601" y="5745164"/>
            <a:ext cx="5314324" cy="54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6" descr="\begin{align*}&#10;\textcolor[rgb]{0.2,0.8,0}{&#10;2 \sum_{A=1}^{{\rm dim}G}&#10;\left(T^A\right)_d^a~\left(T^A\right)_b^c&#10;= \delta^a_b~\delta^c_d - \frac{1}{N_c}&#10;\delta^a_d~\delta^c_b&#10;}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32350" y="3477296"/>
            <a:ext cx="3519228" cy="60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equations for SU(N) gauge theories</a:t>
            </a:r>
            <a:endParaRPr lang="ja-JP" altLang="en-US" dirty="0" smtClean="0">
              <a:solidFill>
                <a:srgbClr val="002060"/>
              </a:solidFill>
            </a:endParaRPr>
          </a:p>
        </p:txBody>
      </p:sp>
      <p:sp>
        <p:nvSpPr>
          <p:cNvPr id="20483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457200" y="830263"/>
            <a:ext cx="8434388" cy="5478462"/>
          </a:xfrm>
        </p:spPr>
        <p:txBody>
          <a:bodyPr/>
          <a:lstStyle/>
          <a:p>
            <a:pPr>
              <a:defRPr/>
            </a:pPr>
            <a:r>
              <a:rPr lang="en-US" altLang="ja-JP" dirty="0" smtClean="0"/>
              <a:t> </a:t>
            </a:r>
            <a:r>
              <a:rPr lang="en-US" altLang="ja-JP" b="0" dirty="0" smtClean="0">
                <a:latin typeface="+mn-ea"/>
              </a:rPr>
              <a:t>Note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Higher order correction to the vacuum polarization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 Here we consider to take in the </a:t>
            </a:r>
            <a:r>
              <a:rPr lang="en-US" altLang="ja-JP" dirty="0" err="1" smtClean="0">
                <a:latin typeface="+mn-ea"/>
              </a:rPr>
              <a:t>abelian</a:t>
            </a:r>
            <a:r>
              <a:rPr lang="en-US" altLang="ja-JP" dirty="0" smtClean="0">
                <a:latin typeface="+mn-ea"/>
              </a:rPr>
              <a:t> gauge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type corrections, which are  partly given as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corrections via effective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operators.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 In the large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c</a:t>
            </a:r>
            <a:r>
              <a:rPr lang="en-US" altLang="ja-JP" sz="1600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limit, the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operator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O</a:t>
            </a:r>
            <a:r>
              <a:rPr lang="en-US" altLang="ja-JP" sz="1400" dirty="0" smtClean="0">
                <a:latin typeface="+mn-ea"/>
              </a:rPr>
              <a:t>V </a:t>
            </a:r>
            <a:r>
              <a:rPr lang="en-US" altLang="ja-JP" dirty="0" smtClean="0">
                <a:latin typeface="+mn-ea"/>
              </a:rPr>
              <a:t>is generated. 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 For the 3-loop correction, the induced coupling is given by</a:t>
            </a: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In large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c</a:t>
            </a:r>
            <a:r>
              <a:rPr lang="en-US" altLang="ja-JP" sz="1600" dirty="0" smtClean="0">
                <a:latin typeface="+mn-ea"/>
              </a:rPr>
              <a:t>, </a:t>
            </a:r>
            <a:r>
              <a:rPr lang="en-US" altLang="ja-JP" dirty="0" smtClean="0">
                <a:latin typeface="+mn-ea"/>
              </a:rPr>
              <a:t>the induced effective operator is represented as</a:t>
            </a: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Therefore it may be regarded as a 2-loop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correction with the effective coupling. </a:t>
            </a:r>
          </a:p>
        </p:txBody>
      </p:sp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7813" y="1773238"/>
            <a:ext cx="1866900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35845" name="グループ化 5"/>
          <p:cNvGrpSpPr>
            <a:grpSpLocks/>
          </p:cNvGrpSpPr>
          <p:nvPr/>
        </p:nvGrpSpPr>
        <p:grpSpPr bwMode="auto">
          <a:xfrm>
            <a:off x="6689725" y="3925888"/>
            <a:ext cx="1887538" cy="600075"/>
            <a:chOff x="1313029" y="3610303"/>
            <a:chExt cx="2977030" cy="945932"/>
          </a:xfrm>
        </p:grpSpPr>
        <p:pic>
          <p:nvPicPr>
            <p:cNvPr id="3585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394207" y="3633731"/>
              <a:ext cx="176360" cy="9225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58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99987" y="3647049"/>
              <a:ext cx="170800" cy="893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58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1581863" y="3767921"/>
              <a:ext cx="127085" cy="664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585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894139" y="3731135"/>
              <a:ext cx="127085" cy="664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5857" name="円/楕円 10"/>
            <p:cNvSpPr>
              <a:spLocks noChangeArrowheads="1"/>
            </p:cNvSpPr>
            <p:nvPr/>
          </p:nvSpPr>
          <p:spPr bwMode="auto">
            <a:xfrm>
              <a:off x="1923393" y="3610303"/>
              <a:ext cx="1702676" cy="945931"/>
            </a:xfrm>
            <a:prstGeom prst="ellipse">
              <a:avLst/>
            </a:prstGeom>
            <a:noFill/>
            <a:ln w="22225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pic>
        <p:nvPicPr>
          <p:cNvPr id="35846" name="Picture 2" descr="\begin{align*}&#10;G_V = - \frac{3N_c}{16}\alpha_g^2&#10;\end{align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7825" y="3968750"/>
            <a:ext cx="16891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4" descr="\begin{align*}&#10;{\cal L}_{\rm eff} \simeq&#10;\frac{2G_V}{\Lambda^2} \left[&#10;\bar{L}_i \gamma^{\mu}T^AL^i&#10;\bar{L}_j \gamma_{\mu}T^AL^j + (L\leftrightarrow R)&#10;\right]&#10;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9088" y="5118100"/>
            <a:ext cx="46529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8" name="グループ化 13"/>
          <p:cNvGrpSpPr>
            <a:grpSpLocks/>
          </p:cNvGrpSpPr>
          <p:nvPr/>
        </p:nvGrpSpPr>
        <p:grpSpPr bwMode="auto">
          <a:xfrm>
            <a:off x="6746875" y="5408613"/>
            <a:ext cx="1862138" cy="614362"/>
            <a:chOff x="4839250" y="3605048"/>
            <a:chExt cx="2661720" cy="951186"/>
          </a:xfrm>
        </p:grpSpPr>
        <p:pic>
          <p:nvPicPr>
            <p:cNvPr id="3584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046552" y="3612710"/>
              <a:ext cx="180379" cy="9435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5850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5108084" y="3762666"/>
              <a:ext cx="127085" cy="664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5851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rot="5400000">
              <a:off x="7105050" y="3757413"/>
              <a:ext cx="127085" cy="6647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5852" name="円/楕円 17"/>
            <p:cNvSpPr>
              <a:spLocks noChangeArrowheads="1"/>
            </p:cNvSpPr>
            <p:nvPr/>
          </p:nvSpPr>
          <p:spPr bwMode="auto">
            <a:xfrm>
              <a:off x="5449614" y="3605048"/>
              <a:ext cx="1392620" cy="945931"/>
            </a:xfrm>
            <a:prstGeom prst="ellipse">
              <a:avLst/>
            </a:prstGeom>
            <a:noFill/>
            <a:ln w="22225" algn="ctr">
              <a:solidFill>
                <a:srgbClr val="007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equations for SU(N) gauge theories</a:t>
            </a:r>
            <a:endParaRPr lang="ja-JP" altLang="en-US" dirty="0" smtClean="0"/>
          </a:p>
        </p:txBody>
      </p:sp>
      <p:sp>
        <p:nvSpPr>
          <p:cNvPr id="19459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Gauge coupling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We use the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beta functions in the large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c</a:t>
            </a:r>
            <a:r>
              <a:rPr lang="en-US" altLang="ja-JP" dirty="0" smtClean="0">
                <a:latin typeface="+mn-ea"/>
              </a:rPr>
              <a:t>, </a:t>
            </a:r>
            <a:r>
              <a:rPr lang="en-US" altLang="ja-JP" dirty="0" err="1" smtClean="0">
                <a:latin typeface="+mn-ea"/>
              </a:rPr>
              <a:t>N</a:t>
            </a:r>
            <a:r>
              <a:rPr lang="en-US" altLang="ja-JP" sz="1600" dirty="0" err="1" smtClean="0">
                <a:latin typeface="+mn-ea"/>
              </a:rPr>
              <a:t>f</a:t>
            </a:r>
            <a:r>
              <a:rPr lang="en-US" altLang="ja-JP" sz="1600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limit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and 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add a part of higher order corrections via the four-</a:t>
            </a:r>
            <a:r>
              <a:rPr lang="en-US" altLang="ja-JP" b="1" dirty="0" err="1" smtClean="0">
                <a:solidFill>
                  <a:srgbClr val="0033CC"/>
                </a:solidFill>
                <a:latin typeface="+mn-ea"/>
              </a:rPr>
              <a:t>fermi</a:t>
            </a: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b="1" dirty="0" smtClean="0">
                <a:solidFill>
                  <a:srgbClr val="0033CC"/>
                </a:solidFill>
                <a:latin typeface="+mn-ea"/>
              </a:rPr>
              <a:t>     effective couplings.  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 </a:t>
            </a:r>
          </a:p>
          <a:p>
            <a:pPr lvl="2" eaLnBrk="1" hangingPunct="1">
              <a:buFontTx/>
              <a:buAutoNum type="arabicPeriod"/>
              <a:defRPr/>
            </a:pPr>
            <a:r>
              <a:rPr lang="en-US" altLang="ja-JP" dirty="0" smtClean="0">
                <a:latin typeface="+mn-ea"/>
              </a:rPr>
              <a:t> 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Vertex correction :                  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H.Gies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J.Jackel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C.Wetterich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PRD 69 (2004)</a:t>
            </a:r>
            <a:endParaRPr lang="en-US" altLang="ja-JP" dirty="0" smtClean="0">
              <a:solidFill>
                <a:srgbClr val="0033CC"/>
              </a:solidFill>
              <a:latin typeface="+mn-ea"/>
            </a:endParaRP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We discard all vertex corrections with the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couplings,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since the gauge symmetry should forbid them.</a:t>
            </a:r>
          </a:p>
          <a:p>
            <a:pPr lvl="2" eaLnBrk="1" hangingPunct="1">
              <a:buFontTx/>
              <a:buAutoNum type="arabicPeriod" startAt="2"/>
              <a:defRPr/>
            </a:pPr>
            <a:r>
              <a:rPr lang="en-US" altLang="ja-JP" dirty="0" smtClean="0">
                <a:latin typeface="+mn-ea"/>
              </a:rPr>
              <a:t> 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Vacuum polarization</a:t>
            </a:r>
            <a:r>
              <a:rPr lang="ja-JP" altLang="en-US" dirty="0" smtClean="0">
                <a:solidFill>
                  <a:srgbClr val="0033CC"/>
                </a:solidFill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: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The higher order corrections via four-</a:t>
            </a:r>
            <a:r>
              <a:rPr lang="en-US" altLang="ja-JP" dirty="0" err="1" smtClean="0">
                <a:latin typeface="+mn-ea"/>
              </a:rPr>
              <a:t>fermi</a:t>
            </a:r>
            <a:endParaRPr lang="en-US" altLang="ja-JP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effective operators should be incorporated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into the vacuum polarization.  </a:t>
            </a:r>
            <a:endParaRPr lang="ja-JP" altLang="en-US" dirty="0" smtClean="0">
              <a:latin typeface="+mn-ea"/>
            </a:endParaRPr>
          </a:p>
          <a:p>
            <a:pPr>
              <a:defRPr/>
            </a:pPr>
            <a:endParaRPr lang="ja-JP" altLang="en-US" dirty="0" smtClean="0">
              <a:latin typeface="+mn-ea"/>
            </a:endParaRPr>
          </a:p>
        </p:txBody>
      </p:sp>
      <p:pic>
        <p:nvPicPr>
          <p:cNvPr id="17412" name="Picture 7" descr="\begin{align*}&#10;\beta_g^{[2]} = - \frac{2}{3}(11-2r)\alpha_g^2&#10;- \frac{2}{3}(34-13r)\alpha_g^3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5726" y="5100033"/>
            <a:ext cx="3608688" cy="43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グループ化 8"/>
          <p:cNvGrpSpPr>
            <a:grpSpLocks/>
          </p:cNvGrpSpPr>
          <p:nvPr/>
        </p:nvGrpSpPr>
        <p:grpSpPr bwMode="auto">
          <a:xfrm>
            <a:off x="1311453" y="5576552"/>
            <a:ext cx="2333267" cy="531411"/>
            <a:chOff x="1247775" y="5610225"/>
            <a:chExt cx="3289300" cy="755650"/>
          </a:xfrm>
        </p:grpSpPr>
        <p:sp>
          <p:nvSpPr>
            <p:cNvPr id="17416" name="正方形/長方形 7"/>
            <p:cNvSpPr>
              <a:spLocks noChangeArrowheads="1"/>
            </p:cNvSpPr>
            <p:nvPr/>
          </p:nvSpPr>
          <p:spPr bwMode="auto">
            <a:xfrm>
              <a:off x="1247775" y="5610225"/>
              <a:ext cx="3289300" cy="755650"/>
            </a:xfrm>
            <a:prstGeom prst="rect">
              <a:avLst/>
            </a:prstGeom>
            <a:noFill/>
            <a:ln w="12700" algn="ctr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17417" name="Picture 9" descr="\begin{align*}&#10;\Lambda \frac{d \alpha_g}{d \Lambda}=\beta_g^{[2]}+ 2r g_V \alpha_g^2&#10;\end{align*}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06861" y="5678905"/>
              <a:ext cx="3036802" cy="641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9838" y="4924425"/>
            <a:ext cx="1866900" cy="140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40500" y="3317875"/>
            <a:ext cx="1717675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equations for SU(N) gauge theories</a:t>
            </a:r>
            <a:endParaRPr lang="ja-JP" altLang="en-US" dirty="0" smtClean="0"/>
          </a:p>
        </p:txBody>
      </p:sp>
      <p:sp>
        <p:nvSpPr>
          <p:cNvPr id="21507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Modification of the 2-loop beta function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 We may evaluate divergence in the effectively  2-loop vacuum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polarization as</a:t>
            </a: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endParaRPr lang="en-US" altLang="ja-JP" dirty="0" smtClean="0">
              <a:latin typeface="+mn-ea"/>
            </a:endParaRP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 Eventually we may incorporate the higher order corrections via the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operator in the 2-loop gauge beta function as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</a:t>
            </a:r>
            <a:endParaRPr lang="ja-JP" altLang="en-US" dirty="0" smtClean="0">
              <a:latin typeface="+mn-ea"/>
            </a:endParaRPr>
          </a:p>
        </p:txBody>
      </p:sp>
      <p:pic>
        <p:nvPicPr>
          <p:cNvPr id="36868" name="Picture 4" descr="\begin{align*}&#10;\Pi_{\mu\nu}(q) = -N_f&#10;\left[&#10;\frac{4}{3}\alpha_g + 2 \alpha_g^2 + \alpha_g g_V&#10;\right]\log \Lambda\left(&#10;q^2g_{\mu\nu} - q_{\mu}q_{\nu}&#10;\right)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6675" y="2057400"/>
            <a:ext cx="6042025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\begin{eqnarray*}&#10;\beta_g &amp;=&amp; \Lambda\frac{d\alpha_g}{d \Lambda}=\eta_A \alpha_g \\&#10;\eta_A &amp;=&amp; -2b_0 -2 b_1 \alpha_g^2 + 2 N_f \alpha_g g_V&#10;\end{eqnarray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0963" y="3578225"/>
            <a:ext cx="3786187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Scaling laws in nearly conformal theories</a:t>
            </a:r>
            <a:endParaRPr lang="ja-JP" altLang="en-US" dirty="0" smtClean="0"/>
          </a:p>
        </p:txBody>
      </p:sp>
      <p:sp>
        <p:nvSpPr>
          <p:cNvPr id="26627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lang="en-US" altLang="ja-JP" dirty="0" smtClean="0">
                <a:latin typeface="ＭＳ Ｐゴシック" pitchFamily="50" charset="-128"/>
              </a:rPr>
              <a:t> Approximation by a parabolic function </a:t>
            </a:r>
          </a:p>
          <a:p>
            <a:pPr lvl="2"/>
            <a:r>
              <a:rPr lang="en-US" altLang="ja-JP" dirty="0" smtClean="0">
                <a:latin typeface="ＭＳ Ｐゴシック" pitchFamily="50" charset="-128"/>
              </a:rPr>
              <a:t> We may approximate the RT as a parabolic function as follows;</a:t>
            </a:r>
          </a:p>
          <a:p>
            <a:pPr lvl="2">
              <a:buFontTx/>
              <a:buAutoNum type="arabicPeriod"/>
            </a:pPr>
            <a:r>
              <a:rPr lang="en-US" altLang="ja-JP" dirty="0" smtClean="0">
                <a:latin typeface="ＭＳ Ｐゴシック" pitchFamily="50" charset="-128"/>
              </a:rPr>
              <a:t> Expand the RG flow equations around the critical fixed point.</a:t>
            </a:r>
          </a:p>
          <a:p>
            <a:pPr lvl="2">
              <a:buFontTx/>
              <a:buNone/>
            </a:pPr>
            <a:r>
              <a:rPr lang="en-US" altLang="ja-JP" dirty="0" smtClean="0">
                <a:latin typeface="ＭＳ Ｐゴシック" pitchFamily="50" charset="-128"/>
              </a:rPr>
              <a:t>                   : effective couplings near a fixed point     </a:t>
            </a:r>
          </a:p>
          <a:p>
            <a:pPr lvl="2">
              <a:buFontTx/>
              <a:buNone/>
            </a:pPr>
            <a:r>
              <a:rPr lang="en-US" altLang="ja-JP" dirty="0" smtClean="0">
                <a:latin typeface="ＭＳ Ｐゴシック" pitchFamily="50" charset="-128"/>
              </a:rPr>
              <a:t>   </a:t>
            </a:r>
          </a:p>
          <a:p>
            <a:pPr lvl="2">
              <a:buFontTx/>
              <a:buNone/>
            </a:pPr>
            <a:endParaRPr lang="en-US" altLang="ja-JP" dirty="0" smtClean="0">
              <a:latin typeface="ＭＳ Ｐゴシック" pitchFamily="50" charset="-128"/>
            </a:endParaRPr>
          </a:p>
          <a:p>
            <a:pPr lvl="2">
              <a:buFontTx/>
              <a:buNone/>
            </a:pPr>
            <a:r>
              <a:rPr lang="en-US" altLang="ja-JP" dirty="0" smtClean="0">
                <a:solidFill>
                  <a:srgbClr val="0033CC"/>
                </a:solidFill>
                <a:latin typeface="ＭＳ Ｐゴシック" pitchFamily="50" charset="-128"/>
              </a:rPr>
              <a:t>   Note: An exactly marginal operator appears at fixed point merger.</a:t>
            </a:r>
          </a:p>
          <a:p>
            <a:pPr lvl="2">
              <a:buFontTx/>
              <a:buNone/>
            </a:pPr>
            <a:r>
              <a:rPr lang="en-US" altLang="ja-JP" dirty="0" smtClean="0">
                <a:solidFill>
                  <a:srgbClr val="0033CC"/>
                </a:solidFill>
                <a:latin typeface="ＭＳ Ｐゴシック" pitchFamily="50" charset="-128"/>
              </a:rPr>
              <a:t>           The RT passes along the exactly marginal direction</a:t>
            </a:r>
          </a:p>
          <a:p>
            <a:pPr lvl="2">
              <a:buFontTx/>
              <a:buNone/>
            </a:pPr>
            <a:r>
              <a:rPr lang="en-US" altLang="ja-JP" dirty="0" smtClean="0">
                <a:latin typeface="ＭＳ Ｐゴシック" pitchFamily="50" charset="-128"/>
              </a:rPr>
              <a:t>    .</a:t>
            </a:r>
          </a:p>
          <a:p>
            <a:pPr lvl="2">
              <a:buFontTx/>
              <a:buAutoNum type="arabicPeriod" startAt="2"/>
            </a:pPr>
            <a:r>
              <a:rPr lang="en-US" altLang="ja-JP" dirty="0" smtClean="0">
                <a:latin typeface="ＭＳ Ｐゴシック" pitchFamily="50" charset="-128"/>
              </a:rPr>
              <a:t> Extract the beta function along</a:t>
            </a:r>
          </a:p>
          <a:p>
            <a:pPr lvl="2">
              <a:buFontTx/>
              <a:buNone/>
            </a:pPr>
            <a:r>
              <a:rPr lang="en-US" altLang="ja-JP" dirty="0" smtClean="0">
                <a:latin typeface="ＭＳ Ｐゴシック" pitchFamily="50" charset="-128"/>
              </a:rPr>
              <a:t>   the exactly marginal direction.</a:t>
            </a:r>
          </a:p>
          <a:p>
            <a:pPr lvl="2">
              <a:buFontTx/>
              <a:buNone/>
            </a:pPr>
            <a:endParaRPr lang="en-US" altLang="ja-JP" dirty="0" smtClean="0">
              <a:latin typeface="ＭＳ Ｐゴシック" pitchFamily="50" charset="-128"/>
            </a:endParaRPr>
          </a:p>
          <a:p>
            <a:pPr lvl="2">
              <a:lnSpc>
                <a:spcPct val="150000"/>
              </a:lnSpc>
              <a:buFontTx/>
              <a:buNone/>
            </a:pPr>
            <a:r>
              <a:rPr lang="en-US" altLang="ja-JP" dirty="0" smtClean="0">
                <a:latin typeface="ＭＳ Ｐゴシック" pitchFamily="50" charset="-128"/>
              </a:rPr>
              <a:t>3. Find the (imaginary) fixed points</a:t>
            </a:r>
          </a:p>
          <a:p>
            <a:pPr lvl="2">
              <a:buFontTx/>
              <a:buNone/>
            </a:pPr>
            <a:r>
              <a:rPr lang="en-US" altLang="ja-JP" dirty="0" smtClean="0">
                <a:latin typeface="ＭＳ Ｐゴシック" pitchFamily="50" charset="-128"/>
              </a:rPr>
              <a:t>   for a off-critical flavor number </a:t>
            </a:r>
            <a:r>
              <a:rPr lang="en-US" altLang="ja-JP" dirty="0" err="1" smtClean="0">
                <a:latin typeface="ＭＳ Ｐゴシック" pitchFamily="50" charset="-128"/>
              </a:rPr>
              <a:t>N</a:t>
            </a:r>
            <a:r>
              <a:rPr lang="en-US" altLang="ja-JP" sz="1600" dirty="0" err="1" smtClean="0">
                <a:latin typeface="ＭＳ Ｐゴシック" pitchFamily="50" charset="-128"/>
              </a:rPr>
              <a:t>f</a:t>
            </a:r>
            <a:r>
              <a:rPr lang="en-US" altLang="ja-JP" dirty="0" smtClean="0">
                <a:latin typeface="ＭＳ Ｐゴシック" pitchFamily="50" charset="-128"/>
              </a:rPr>
              <a:t>.  </a:t>
            </a:r>
          </a:p>
        </p:txBody>
      </p:sp>
      <p:pic>
        <p:nvPicPr>
          <p:cNvPr id="26628" name="Picture 5" descr="\begin{align*}&#10;x^i=x_*^i + \tilde{x}^i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8075" y="2047875"/>
            <a:ext cx="123666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\begin{align*}&#10;x_*^i 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5575" y="2055813"/>
            <a:ext cx="217488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\begin{align*}&#10;\Lambda\frac{d \tilde{x}^k}{d\Lambda}=&#10;M[x_*]_i^k \tilde{x}^i &#10;+ \frac{1}{2}&#10;\frac{\partial^2 \beta^k}{\partial x^i \partial x^j}&#10;[x_*] \tilde{x}^i \tilde{x}^j&#10;+ \cdots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3163" y="2500313"/>
            <a:ext cx="436403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1" descr="\begin{align*}&#10;M[x_*]_i^k =&#10;\frac{\partial \beta^k}{\partial x^i}[x_*]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7913" y="2493963"/>
            <a:ext cx="17494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5" descr="\begin{align*}&#10;M[x_{\rm cr}]^k_i u^i = 0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7200" y="3914775"/>
            <a:ext cx="14668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7" descr="\begin{align*}&#10;\tilde{x}^i=\tilde{\alpha}_g u^i&#10;\end{align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7763" y="4984750"/>
            <a:ext cx="108902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9" descr="\begin{align*}&#10;\Lambda\frac{d \alpha_g}{d\Lambda}=&#10;-A (\alpha_g - \alpha_{g {\rm cr}})^2+\cdots&#10;\end{align*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60675" y="4933950"/>
            <a:ext cx="294798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1" descr="\begin{align*}&#10;\Rightarrow&#10;\end{align*}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82838" y="5113338"/>
            <a:ext cx="25717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3" descr="\begin{align*}&#10;\alpha_{g*1,2}&#10;\end{align*}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676775" y="5495925"/>
            <a:ext cx="693738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7" descr="\begin{align*}&#10;\beta_g=-A(\alpha_g-\alpha_{g*1})(\alpha_g-\alpha_{g*2})&#10;+\cdots&#10;\end{align*}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198563" y="6207125"/>
            <a:ext cx="4043362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2" cstate="print"/>
          <a:srcRect l="19513" t="17103" r="27610" b="48069"/>
          <a:stretch>
            <a:fillRect/>
          </a:stretch>
        </p:blipFill>
        <p:spPr bwMode="auto">
          <a:xfrm>
            <a:off x="5646421" y="3843971"/>
            <a:ext cx="2897504" cy="269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Scaling laws in nearly conformal theories</a:t>
            </a:r>
            <a:endParaRPr lang="ja-JP" altLang="en-US" dirty="0" smtClean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defRPr/>
            </a:pPr>
            <a:r>
              <a:rPr lang="en-US" altLang="ja-JP" dirty="0" smtClean="0">
                <a:latin typeface="+mn-ea"/>
              </a:rPr>
              <a:t> Dynamical scale of the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 breaking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Running effect must be taken into account in the broken phase.</a:t>
            </a:r>
          </a:p>
          <a:p>
            <a:pPr lvl="2" algn="r">
              <a:buFontTx/>
              <a:buNone/>
              <a:defRPr/>
            </a:pP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J.Braun,C.S.Fischer,H.Gies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arXiv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: 10124279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The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coupling diverges at the dynamical scale       .</a:t>
            </a:r>
          </a:p>
          <a:p>
            <a:pPr lvl="2">
              <a:buFontTx/>
              <a:buNone/>
              <a:defRPr/>
            </a:pPr>
            <a:r>
              <a:rPr lang="ja-JP" altLang="en-US" dirty="0" smtClean="0">
                <a:latin typeface="+mn-ea"/>
              </a:rPr>
              <a:t>　 </a:t>
            </a:r>
            <a:r>
              <a:rPr lang="en-US" altLang="ja-JP" dirty="0" smtClean="0">
                <a:latin typeface="+mn-ea"/>
              </a:rPr>
              <a:t>Note: Breakdown of the description in terms of the local 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fields      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       indicates the spontaneous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 breaking.</a:t>
            </a:r>
          </a:p>
          <a:p>
            <a:pPr lvl="3" algn="r">
              <a:buFont typeface="Arial" charset="0"/>
              <a:buNone/>
              <a:defRPr/>
            </a:pP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K-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I.Aoki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 et al.PTP 97 (1997); PTP 102 (1999); PRD 61(2000) 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Take difference with          obtained by the 1-loop beta function.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Approximation for the scaling law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Large deviation from the </a:t>
            </a:r>
            <a:r>
              <a:rPr lang="en-US" altLang="ja-JP" dirty="0" err="1" smtClean="0">
                <a:latin typeface="+mn-ea"/>
              </a:rPr>
              <a:t>Miransky</a:t>
            </a: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scaling.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Fit with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beta functions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+ the parabolic function is good. </a:t>
            </a:r>
            <a:endParaRPr lang="ja-JP" altLang="en-US" dirty="0" smtClean="0">
              <a:latin typeface="+mn-ea"/>
            </a:endParaRPr>
          </a:p>
          <a:p>
            <a:pPr>
              <a:defRPr/>
            </a:pPr>
            <a:endParaRPr lang="en-US" altLang="ja-JP" dirty="0" smtClean="0">
              <a:latin typeface="+mn-ea"/>
            </a:endParaRPr>
          </a:p>
          <a:p>
            <a:pPr lvl="1">
              <a:buFontTx/>
              <a:buNone/>
              <a:defRPr/>
            </a:pPr>
            <a:endParaRPr lang="ja-JP" altLang="en-US" dirty="0">
              <a:latin typeface="+mn-ea"/>
            </a:endParaRPr>
          </a:p>
        </p:txBody>
      </p:sp>
      <p:pic>
        <p:nvPicPr>
          <p:cNvPr id="27652" name="Picture 6" descr="\begin{align*}&#10;\Lambda_{\rm SB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8513" y="2016125"/>
            <a:ext cx="3984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8" descr="\begin{align*}&#10;\Lambda_{\rm QCD}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0425" y="3417888"/>
            <a:ext cx="579438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12879" t="17103" r="31122" b="45448"/>
          <a:stretch>
            <a:fillRect/>
          </a:stretch>
        </p:blipFill>
        <p:spPr bwMode="auto">
          <a:xfrm>
            <a:off x="5324475" y="3657600"/>
            <a:ext cx="2930016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6483" t="17807" r="29191" b="47278"/>
          <a:stretch>
            <a:fillRect/>
          </a:stretch>
        </p:blipFill>
        <p:spPr bwMode="auto">
          <a:xfrm>
            <a:off x="2739366" y="1253437"/>
            <a:ext cx="2959975" cy="269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プレースホルダ 8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/>
            <a:r>
              <a:rPr kumimoji="1" lang="en-US" altLang="ja-JP" dirty="0" smtClean="0"/>
              <a:t> Fundamental quarks</a:t>
            </a:r>
          </a:p>
          <a:p>
            <a:pPr lvl="2"/>
            <a:r>
              <a:rPr kumimoji="1" lang="en-US" altLang="ja-JP" dirty="0" smtClean="0"/>
              <a:t> </a:t>
            </a:r>
            <a:r>
              <a:rPr kumimoji="1" lang="en-US" altLang="ja-JP" sz="1800" dirty="0" err="1" smtClean="0"/>
              <a:t>N</a:t>
            </a:r>
            <a:r>
              <a:rPr kumimoji="1" lang="en-US" altLang="ja-JP" sz="1400" dirty="0" err="1" smtClean="0"/>
              <a:t>f</a:t>
            </a:r>
            <a:r>
              <a:rPr kumimoji="1" lang="en-US" altLang="ja-JP" sz="1400" dirty="0" smtClean="0"/>
              <a:t> </a:t>
            </a:r>
            <a:r>
              <a:rPr kumimoji="1" lang="en-US" altLang="ja-JP" sz="1800" dirty="0" smtClean="0"/>
              <a:t>= 8 and 7</a:t>
            </a:r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 smtClean="0"/>
          </a:p>
          <a:p>
            <a:pPr lvl="1"/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Adjoint</a:t>
            </a:r>
            <a:r>
              <a:rPr kumimoji="1" lang="en-US" altLang="ja-JP" dirty="0" smtClean="0"/>
              <a:t> quarks</a:t>
            </a:r>
          </a:p>
          <a:p>
            <a:pPr lvl="2"/>
            <a:r>
              <a:rPr lang="en-US" altLang="ja-JP" dirty="0" smtClean="0"/>
              <a:t> </a:t>
            </a:r>
            <a:r>
              <a:rPr lang="en-US" altLang="ja-JP" sz="1600" dirty="0" err="1" smtClean="0"/>
              <a:t>N</a:t>
            </a:r>
            <a:r>
              <a:rPr lang="en-US" altLang="ja-JP" sz="1400" dirty="0" err="1" smtClean="0"/>
              <a:t>f</a:t>
            </a:r>
            <a:r>
              <a:rPr lang="en-US" altLang="ja-JP" sz="1600" dirty="0" smtClean="0"/>
              <a:t> = 2 and 1.8</a:t>
            </a:r>
            <a:endParaRPr kumimoji="1" lang="ja-JP" altLang="en-US" sz="16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RG flow diagrams</a:t>
            </a:r>
            <a:r>
              <a:rPr kumimoji="1" lang="en-US" altLang="ja-JP" dirty="0" smtClean="0"/>
              <a:t> for SU(2) </a:t>
            </a:r>
            <a:r>
              <a:rPr lang="en-US" altLang="ja-JP" dirty="0" smtClean="0"/>
              <a:t>gauge theories</a:t>
            </a:r>
            <a:endParaRPr kumimoji="1" lang="ja-JP" altLang="en-U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 l="16801" t="18075" r="29350" b="47571"/>
          <a:stretch>
            <a:fillRect/>
          </a:stretch>
        </p:blipFill>
        <p:spPr bwMode="auto">
          <a:xfrm>
            <a:off x="2778570" y="4037937"/>
            <a:ext cx="2909094" cy="26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16959" t="18256" r="29350" b="47839"/>
          <a:stretch>
            <a:fillRect/>
          </a:stretch>
        </p:blipFill>
        <p:spPr bwMode="auto">
          <a:xfrm>
            <a:off x="5792773" y="4016004"/>
            <a:ext cx="2935440" cy="262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 l="16959" t="17851" r="29191" b="47234"/>
          <a:stretch>
            <a:fillRect/>
          </a:stretch>
        </p:blipFill>
        <p:spPr bwMode="auto">
          <a:xfrm>
            <a:off x="5762121" y="1200414"/>
            <a:ext cx="2993574" cy="274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2"/>
                </a:solidFill>
              </a:rPr>
              <a:t>Non-</a:t>
            </a:r>
            <a:r>
              <a:rPr lang="en-US" altLang="ja-JP" dirty="0" err="1" smtClean="0">
                <a:solidFill>
                  <a:schemeClr val="accent2"/>
                </a:solidFill>
              </a:rPr>
              <a:t>perturbative</a:t>
            </a:r>
            <a:r>
              <a:rPr lang="en-US" altLang="ja-JP" dirty="0" smtClean="0">
                <a:solidFill>
                  <a:schemeClr val="accent2"/>
                </a:solidFill>
              </a:rPr>
              <a:t> beta function</a:t>
            </a:r>
            <a:endParaRPr lang="ja-JP" altLang="en-US" dirty="0" smtClean="0"/>
          </a:p>
        </p:txBody>
      </p:sp>
      <p:sp>
        <p:nvSpPr>
          <p:cNvPr id="8195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ja-JP" b="0" dirty="0" smtClean="0">
                <a:latin typeface="+mn-ea"/>
              </a:rPr>
              <a:t>Wilson RG</a:t>
            </a:r>
          </a:p>
          <a:p>
            <a:pPr lvl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Wilsonian</a:t>
            </a:r>
            <a:r>
              <a:rPr lang="en-US" altLang="ja-JP" dirty="0" smtClean="0">
                <a:latin typeface="+mn-ea"/>
              </a:rPr>
              <a:t> effective action                              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K.G.Wilson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I.G.Kogut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 (1974)</a:t>
            </a: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Integrating out higher momentum modes</a:t>
            </a: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</a:t>
            </a: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: </a:t>
            </a:r>
            <a:r>
              <a:rPr lang="en-US" altLang="ja-JP" sz="1800" dirty="0" err="1" smtClean="0">
                <a:solidFill>
                  <a:srgbClr val="00B050"/>
                </a:solidFill>
                <a:latin typeface="+mn-ea"/>
              </a:rPr>
              <a:t>Wilsonian</a:t>
            </a:r>
            <a:r>
              <a:rPr lang="en-US" altLang="ja-JP" sz="1800" dirty="0" smtClean="0">
                <a:solidFill>
                  <a:srgbClr val="00B050"/>
                </a:solidFill>
                <a:latin typeface="+mn-ea"/>
              </a:rPr>
              <a:t> effective action contains infinitely many operators</a:t>
            </a:r>
            <a:endParaRPr lang="en-US" altLang="ja-JP" dirty="0" smtClean="0">
              <a:solidFill>
                <a:srgbClr val="00B050"/>
              </a:solidFill>
              <a:latin typeface="+mn-ea"/>
            </a:endParaRPr>
          </a:p>
          <a:p>
            <a:pPr lvl="1"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Exact RG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Scale transformation of       is given by the shell mode integration.</a:t>
            </a:r>
          </a:p>
          <a:p>
            <a:pPr lvl="2">
              <a:defRPr/>
            </a:pPr>
            <a:r>
              <a:rPr lang="en-US" altLang="ja-JP" dirty="0" smtClean="0">
                <a:latin typeface="+mn-ea"/>
              </a:rPr>
              <a:t> The functional RG equation is given without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expansion. </a:t>
            </a:r>
          </a:p>
          <a:p>
            <a:pPr lvl="2">
              <a:buFontTx/>
              <a:buNone/>
              <a:defRPr/>
            </a:pPr>
            <a:r>
              <a:rPr lang="en-US" altLang="ja-JP" sz="1800" dirty="0" smtClean="0">
                <a:solidFill>
                  <a:srgbClr val="00B050"/>
                </a:solidFill>
                <a:latin typeface="+mn-ea"/>
              </a:rPr>
              <a:t> </a:t>
            </a:r>
            <a:endParaRPr lang="ja-JP" altLang="en-US" sz="1800" dirty="0" smtClean="0">
              <a:solidFill>
                <a:srgbClr val="00B050"/>
              </a:solidFill>
              <a:latin typeface="+mn-ea"/>
            </a:endParaRPr>
          </a:p>
        </p:txBody>
      </p:sp>
      <p:pic>
        <p:nvPicPr>
          <p:cNvPr id="8197" name="Picture 2" descr="\begin{eqnarray*}&#10;Z&amp;=&amp;\int_{|p|&lt;\Lambda_0} {\cal D}\phi(p) \exp(-S_0[\phi ; \Lambda_0]) \\&#10;&amp;=&amp;\int_{|p|&lt;\Lambda} {\cal D}\phi(p) \exp(-S_{\rm eff}[\phi ; \Lambda]) &#10;\end{eqnarray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2077071"/>
            <a:ext cx="3597297" cy="11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2" descr="\begin{align*}&#10;S_{\rm eff}[\phi ;\Lambda]=\int d^D x \sum_i \frac{g_i}{\Lambda^{d_i}}&#10;{\cal O}_{i} [\phi]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2988" y="3328904"/>
            <a:ext cx="3129767" cy="584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4" descr="\begin{align*}&#10;\newcommand{\Seff}{S_{\mbox{\rm eff}}} &#10;\Lambda \frac{d\Seff}{d\Lambda}={\cal F}[\Seff],&#10;\hspace{10mm}\mbox{\Large \sf or} \hspace{10mm}&#10;\Lambda \frac{d g_i}{d \Lambda}=\beta_i(\{ g \})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1437" y="5536219"/>
            <a:ext cx="4592548" cy="45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 cstate="print"/>
          <a:srcRect t="68138" r="42926"/>
          <a:stretch>
            <a:fillRect/>
          </a:stretch>
        </p:blipFill>
        <p:spPr bwMode="auto">
          <a:xfrm>
            <a:off x="5800726" y="1799004"/>
            <a:ext cx="2667000" cy="210624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5842" name="Picture 2" descr="\begin{align*}&#10;S_{\rm eff}&#10;\end{align*}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23023" y="4717735"/>
            <a:ext cx="333821" cy="194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Non-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beta function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10243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427038" y="822325"/>
            <a:ext cx="8434387" cy="56515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ja-JP" b="0" dirty="0" smtClean="0">
                <a:latin typeface="+mn-ea"/>
              </a:rPr>
              <a:t>Scalar field theory as a toy </a:t>
            </a:r>
            <a:r>
              <a:rPr lang="en-US" altLang="ja-JP" b="0" dirty="0" smtClean="0">
                <a:latin typeface="+mn-ea"/>
              </a:rPr>
              <a:t>model</a:t>
            </a:r>
            <a:endParaRPr lang="en-US" altLang="ja-JP" b="0" dirty="0" smtClean="0">
              <a:latin typeface="+mn-ea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RG flows in             </a:t>
            </a:r>
            <a:r>
              <a:rPr lang="en-US" altLang="ja-JP" dirty="0" smtClean="0">
                <a:latin typeface="+mn-ea"/>
              </a:rPr>
              <a:t>space   </a:t>
            </a:r>
            <a:r>
              <a:rPr lang="en-US" altLang="ja-JP" sz="1800" b="0" dirty="0" smtClean="0">
                <a:solidFill>
                  <a:srgbClr val="339933"/>
                </a:solidFill>
                <a:latin typeface="+mn-ea"/>
              </a:rPr>
              <a:t>(</a:t>
            </a:r>
            <a:r>
              <a:rPr lang="en-US" altLang="ja-JP" sz="1800" b="0" dirty="0" err="1" smtClean="0">
                <a:solidFill>
                  <a:srgbClr val="339933"/>
                </a:solidFill>
                <a:latin typeface="+mn-ea"/>
              </a:rPr>
              <a:t>massless</a:t>
            </a:r>
            <a:r>
              <a:rPr lang="en-US" altLang="ja-JP" sz="1800" b="0" dirty="0" smtClean="0">
                <a:solidFill>
                  <a:srgbClr val="339933"/>
                </a:solidFill>
                <a:latin typeface="+mn-ea"/>
              </a:rPr>
              <a:t> theory)       </a:t>
            </a:r>
            <a:r>
              <a:rPr lang="en-US" altLang="ja-JP" sz="1600" b="0" dirty="0" err="1" smtClean="0">
                <a:solidFill>
                  <a:srgbClr val="00B050"/>
                </a:solidFill>
                <a:latin typeface="+mn-ea"/>
              </a:rPr>
              <a:t>J.Polchinski</a:t>
            </a:r>
            <a:r>
              <a:rPr lang="en-US" altLang="ja-JP" sz="1600" b="0" dirty="0" smtClean="0">
                <a:solidFill>
                  <a:srgbClr val="00B050"/>
                </a:solidFill>
                <a:latin typeface="+mn-ea"/>
              </a:rPr>
              <a:t>, N.P. B231 (1984)</a:t>
            </a:r>
            <a:endParaRPr lang="en-US" altLang="ja-JP" sz="1600" b="0" dirty="0" smtClean="0"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Operator truncation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latin typeface="+mn-ea"/>
              </a:rPr>
              <a:t>RG flow </a:t>
            </a:r>
            <a:r>
              <a:rPr lang="en-US" altLang="ja-JP" dirty="0" err="1" smtClean="0">
                <a:latin typeface="+mn-ea"/>
              </a:rPr>
              <a:t>eqn</a:t>
            </a:r>
            <a:r>
              <a:rPr lang="en-US" altLang="ja-JP" dirty="0" smtClean="0">
                <a:latin typeface="+mn-ea"/>
              </a:rPr>
              <a:t>  </a:t>
            </a:r>
            <a:r>
              <a:rPr lang="en-US" altLang="ja-JP" dirty="0" smtClean="0">
                <a:latin typeface="+mn-ea"/>
              </a:rPr>
              <a:t>(sharp cutoff  limit)</a:t>
            </a:r>
          </a:p>
          <a:p>
            <a:pPr lvl="2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Renormalized trajectory (RG flow in</a:t>
            </a:r>
          </a:p>
          <a:p>
            <a:pPr lvl="2" eaLnBrk="1" hangingPunct="1">
              <a:buNone/>
              <a:defRPr/>
            </a:pPr>
            <a:r>
              <a:rPr lang="en-US" altLang="ja-JP" dirty="0" smtClean="0">
                <a:latin typeface="+mn-ea"/>
              </a:rPr>
              <a:t>   the continuum limit)  </a:t>
            </a:r>
            <a:r>
              <a:rPr lang="ja-JP" altLang="en-US" dirty="0" smtClean="0">
                <a:latin typeface="+mn-ea"/>
              </a:rPr>
              <a:t>⇔</a:t>
            </a:r>
            <a:r>
              <a:rPr lang="en-US" altLang="ja-JP" dirty="0" smtClean="0">
                <a:latin typeface="+mn-ea"/>
              </a:rPr>
              <a:t>  renormalized theory </a:t>
            </a:r>
            <a:r>
              <a:rPr lang="en-US" altLang="ja-JP" sz="1800" dirty="0" smtClean="0">
                <a:solidFill>
                  <a:srgbClr val="339933"/>
                </a:solidFill>
                <a:latin typeface="+mn-ea"/>
              </a:rPr>
              <a:t>(or phi-4 theory)</a:t>
            </a:r>
            <a:endParaRPr lang="en-US" altLang="ja-JP" sz="1800" dirty="0" smtClean="0">
              <a:solidFill>
                <a:srgbClr val="339933"/>
              </a:solidFill>
            </a:endParaRPr>
          </a:p>
        </p:txBody>
      </p:sp>
      <p:pic>
        <p:nvPicPr>
          <p:cNvPr id="9220" name="Picture 6" descr="\begin{align*}&#10;(\lambda_4, \lambda_6)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637" y="1352282"/>
            <a:ext cx="756721" cy="24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18" descr="\begin{eqnarray*}&#10;&amp; &amp;\Lambda \frac{d\lambda_4}{d\Lambda} = a \lambda_4^2 - b \lambda_6 \\&#10;&amp; &amp;\Lambda \frac{d \lambda_6}{d\Lambda} = 2 \lambda_6 - c \lambda_4^3 + 2d \lambda_4 \lambda_6&#10;\end{eqnarray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8414" y="3290097"/>
            <a:ext cx="2608128" cy="96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1" descr="\begin{align*}&#10;(A=2/(4\pi)^2)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5583" y="5337083"/>
            <a:ext cx="1201872" cy="22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3" descr="\begin{align*}&#10;{\cal L}_{\rm eff} = &#10;\frac{1}{2}(\partial_{\mu}\phi)^2&#10;- \frac{\lambda_4}{2!}\left(\frac{\phi^2}{2}\right)^2&#10;- \frac{\lambda_6}{3!\Lambda^2}\left(\frac{\phi^2}{2}\right)^3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09509" y="2036062"/>
            <a:ext cx="4176891" cy="58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7" descr="\begin{eqnarray*}&#10;&amp;&amp;a=9A, ~~b=10A\\&#10;&amp;&amp;c=27A,~~d=(45/2)A&#10;\end{eqnarray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03517" y="4535163"/>
            <a:ext cx="2186658" cy="538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2" cstate="print"/>
          <a:srcRect l="18927" t="13724" r="23317" b="48207"/>
          <a:stretch>
            <a:fillRect/>
          </a:stretch>
        </p:blipFill>
        <p:spPr bwMode="auto">
          <a:xfrm>
            <a:off x="5658188" y="2921769"/>
            <a:ext cx="2985280" cy="278357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 cstate="print"/>
          <a:srcRect l="18927" t="13655" r="23220" b="47517"/>
          <a:stretch>
            <a:fillRect/>
          </a:stretch>
        </p:blipFill>
        <p:spPr bwMode="auto">
          <a:xfrm>
            <a:off x="5480291" y="2552701"/>
            <a:ext cx="2940808" cy="27920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1267" name="テキスト プレースホルダ 2"/>
          <p:cNvSpPr>
            <a:spLocks noGrp="1"/>
          </p:cNvSpPr>
          <p:nvPr>
            <p:ph type="body" idx="4294967295"/>
          </p:nvPr>
        </p:nvSpPr>
        <p:spPr>
          <a:xfrm>
            <a:off x="457200" y="798513"/>
            <a:ext cx="8434388" cy="5478462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Renormalized trajectory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analysis </a:t>
            </a:r>
          </a:p>
          <a:p>
            <a:pPr lvl="1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1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Non-</a:t>
            </a:r>
            <a:r>
              <a:rPr lang="en-US" altLang="ja-JP" dirty="0" err="1" smtClean="0">
                <a:latin typeface="+mn-ea"/>
              </a:rPr>
              <a:t>perturbative</a:t>
            </a:r>
            <a:r>
              <a:rPr lang="en-US" altLang="ja-JP" dirty="0" smtClean="0">
                <a:latin typeface="+mn-ea"/>
              </a:rPr>
              <a:t> beta function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Renormalized trajectory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   We can find the RT numerically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   without </a:t>
            </a:r>
            <a:r>
              <a:rPr lang="en-US" altLang="ja-JP" dirty="0" err="1" smtClean="0">
                <a:solidFill>
                  <a:srgbClr val="339933"/>
                </a:solidFill>
                <a:latin typeface="+mn-ea"/>
              </a:rPr>
              <a:t>perturbative</a:t>
            </a:r>
            <a:r>
              <a:rPr lang="en-US" altLang="ja-JP" dirty="0" smtClean="0">
                <a:solidFill>
                  <a:srgbClr val="339933"/>
                </a:solidFill>
                <a:latin typeface="+mn-ea"/>
              </a:rPr>
              <a:t> expansion.</a:t>
            </a:r>
          </a:p>
          <a:p>
            <a:pPr lvl="2" eaLnBrk="1" hangingPunct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 “Non-</a:t>
            </a:r>
            <a:r>
              <a:rPr lang="en-US" altLang="ja-JP" dirty="0" err="1" smtClean="0">
                <a:solidFill>
                  <a:srgbClr val="0033CC"/>
                </a:solidFill>
                <a:latin typeface="+mn-ea"/>
              </a:rPr>
              <a:t>perturbative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” beta function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The beta function of a renormalized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parameter is given by the scale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transformation on the RT.  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</a:t>
            </a:r>
          </a:p>
          <a:p>
            <a:pPr marL="0" indent="0" eaLnBrk="1" hangingPunct="1">
              <a:defRPr/>
            </a:pPr>
            <a:endParaRPr lang="ja-JP" altLang="en-US" dirty="0" smtClean="0"/>
          </a:p>
        </p:txBody>
      </p:sp>
      <p:sp>
        <p:nvSpPr>
          <p:cNvPr id="1024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Non-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beta function</a:t>
            </a:r>
            <a:endParaRPr lang="ja-JP" altLang="en-US" dirty="0" smtClean="0"/>
          </a:p>
        </p:txBody>
      </p:sp>
      <p:pic>
        <p:nvPicPr>
          <p:cNvPr id="10245" name="Picture 4" descr="\begin{align*}&#10;\lambda_6 = \lambda_6^*(\lambda_4)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7233" y="3830215"/>
            <a:ext cx="1188389" cy="2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\begin{eqnarray*}&#10;\beta_4(\lambda_4) &#10;&amp;=&amp; a \lambda_4^2 - b \lambda_6^*(\lambda_4) \\&#10;&amp;=&amp; a\lambda_4^2 - \frac{bc}{2}\lambda_4^3&#10;-\frac{bc}{4}(3a-2d)\lambda_4^4 + \cdots&#10;\end{eqnarray*}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46189" y="5731098"/>
            <a:ext cx="4214956" cy="749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テキスト ボックス 6"/>
          <p:cNvSpPr txBox="1">
            <a:spLocks noChangeArrowheads="1"/>
          </p:cNvSpPr>
          <p:nvPr/>
        </p:nvSpPr>
        <p:spPr bwMode="auto">
          <a:xfrm>
            <a:off x="6673895" y="2736939"/>
            <a:ext cx="1230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1400" dirty="0" err="1">
                <a:solidFill>
                  <a:srgbClr val="00B050"/>
                </a:solidFill>
              </a:rPr>
              <a:t>Perturbative</a:t>
            </a:r>
            <a:endParaRPr kumimoji="1" lang="en-US" altLang="ja-JP" sz="1400" dirty="0">
              <a:solidFill>
                <a:srgbClr val="00B050"/>
              </a:solidFill>
            </a:endParaRPr>
          </a:p>
          <a:p>
            <a:r>
              <a:rPr kumimoji="1" lang="en-US" altLang="ja-JP" sz="1400" dirty="0">
                <a:solidFill>
                  <a:srgbClr val="00B050"/>
                </a:solidFill>
              </a:rPr>
              <a:t>Beta function</a:t>
            </a:r>
            <a:endParaRPr kumimoji="1" lang="ja-JP" altLang="en-US" sz="1400" dirty="0">
              <a:solidFill>
                <a:srgbClr val="00B050"/>
              </a:solidFill>
            </a:endParaRPr>
          </a:p>
        </p:txBody>
      </p:sp>
      <p:sp>
        <p:nvSpPr>
          <p:cNvPr id="10248" name="テキスト ボックス 7"/>
          <p:cNvSpPr txBox="1">
            <a:spLocks noChangeArrowheads="1"/>
          </p:cNvSpPr>
          <p:nvPr/>
        </p:nvSpPr>
        <p:spPr bwMode="auto">
          <a:xfrm>
            <a:off x="6045200" y="3527425"/>
            <a:ext cx="1635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“Non-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perturbative</a:t>
            </a:r>
            <a:r>
              <a:rPr kumimoji="1" lang="en-US" altLang="ja-JP" sz="1400" dirty="0">
                <a:solidFill>
                  <a:srgbClr val="FF0000"/>
                </a:solidFill>
              </a:rPr>
              <a:t>”</a:t>
            </a:r>
          </a:p>
          <a:p>
            <a:r>
              <a:rPr kumimoji="1" lang="en-US" altLang="ja-JP" sz="1400" dirty="0">
                <a:solidFill>
                  <a:srgbClr val="FF0000"/>
                </a:solidFill>
              </a:rPr>
              <a:t>Beta function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0249" name="Picture 25" descr="\begin{align*}&#10;\lambda_6^* = \frac{c}{2} \lambda_4^3 +\frac{c}{4}(3a-2d) \lambda_4^4  &#10;- \frac{c}{8}(-12 a^2 + 3 b c + 14 a d - 4 d^2)\lambda_4^5&#10;+ \cdots.\end{align*}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89253" y="1797088"/>
            <a:ext cx="6335040" cy="38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>
                <a:solidFill>
                  <a:schemeClr val="accent2"/>
                </a:solidFill>
              </a:rPr>
              <a:t>RG flow equations for SU(N) gauge theories</a:t>
            </a:r>
            <a:endParaRPr lang="ja-JP" altLang="en-US" dirty="0" smtClean="0">
              <a:solidFill>
                <a:schemeClr val="accent2"/>
              </a:solidFill>
            </a:endParaRPr>
          </a:p>
        </p:txBody>
      </p:sp>
      <p:sp>
        <p:nvSpPr>
          <p:cNvPr id="13315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altLang="ja-JP" b="0" dirty="0" err="1" smtClean="0">
                <a:latin typeface="+mn-ea"/>
              </a:rPr>
              <a:t>Wilsonian</a:t>
            </a:r>
            <a:r>
              <a:rPr lang="en-US" altLang="ja-JP" b="0" dirty="0" smtClean="0">
                <a:latin typeface="+mn-ea"/>
              </a:rPr>
              <a:t> effective action</a:t>
            </a: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operators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Important to describe the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 breaking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Symmetries</a:t>
            </a:r>
          </a:p>
          <a:p>
            <a:pPr lvl="3" indent="0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Gauge symmetry : </a:t>
            </a:r>
          </a:p>
          <a:p>
            <a:pPr lvl="3" indent="0" eaLnBrk="1" hangingPunct="1">
              <a:defRPr/>
            </a:pP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ja-JP" dirty="0" err="1" smtClean="0">
                <a:solidFill>
                  <a:srgbClr val="0070C0"/>
                </a:solidFill>
                <a:latin typeface="+mn-ea"/>
              </a:rPr>
              <a:t>Chiral</a:t>
            </a: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flavor symmetry :</a:t>
            </a:r>
          </a:p>
          <a:p>
            <a:pPr lvl="3" indent="0" eaLnBrk="1" hangingPunct="1">
              <a:defRPr/>
            </a:pPr>
            <a:r>
              <a:rPr lang="en-US" altLang="ja-JP" dirty="0" smtClean="0">
                <a:solidFill>
                  <a:srgbClr val="0070C0"/>
                </a:solidFill>
                <a:latin typeface="+mn-ea"/>
              </a:rPr>
              <a:t> Parity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4 invariant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operators </a:t>
            </a:r>
          </a:p>
          <a:p>
            <a:pPr lvl="2" algn="r" eaLnBrk="1" hangingPunct="1">
              <a:buFontTx/>
              <a:buNone/>
              <a:defRPr/>
            </a:pPr>
            <a:endParaRPr lang="en-US" altLang="ja-JP" sz="1600" dirty="0" smtClean="0">
              <a:solidFill>
                <a:srgbClr val="339933"/>
              </a:solidFill>
            </a:endParaRPr>
          </a:p>
          <a:p>
            <a:pPr lvl="2" algn="r" eaLnBrk="1" hangingPunct="1">
              <a:buFontTx/>
              <a:buNone/>
              <a:defRPr/>
            </a:pPr>
            <a:endParaRPr lang="en-US" altLang="ja-JP" sz="1600" dirty="0" smtClean="0">
              <a:solidFill>
                <a:srgbClr val="339933"/>
              </a:solidFill>
            </a:endParaRPr>
          </a:p>
          <a:p>
            <a:pPr lvl="2" algn="r" eaLnBrk="1" hangingPunct="1">
              <a:buFontTx/>
              <a:buNone/>
              <a:defRPr/>
            </a:pPr>
            <a:endParaRPr lang="en-US" altLang="ja-JP" sz="1600" dirty="0" smtClean="0">
              <a:solidFill>
                <a:srgbClr val="339933"/>
              </a:solidFill>
            </a:endParaRPr>
          </a:p>
          <a:p>
            <a:pPr lvl="2" algn="r" eaLnBrk="1" hangingPunct="1">
              <a:buFontTx/>
              <a:buNone/>
              <a:defRPr/>
            </a:pPr>
            <a:endParaRPr lang="en-US" altLang="ja-JP" sz="1600" dirty="0" smtClean="0">
              <a:solidFill>
                <a:srgbClr val="339933"/>
              </a:solidFill>
            </a:endParaRPr>
          </a:p>
          <a:p>
            <a:pPr lvl="2" algn="r" eaLnBrk="1" hangingPunct="1">
              <a:buFontTx/>
              <a:buNone/>
              <a:defRPr/>
            </a:pPr>
            <a:endParaRPr lang="en-US" altLang="ja-JP" sz="1600" dirty="0" smtClean="0">
              <a:solidFill>
                <a:srgbClr val="339933"/>
              </a:solidFill>
            </a:endParaRPr>
          </a:p>
          <a:p>
            <a:pPr lvl="2" algn="r" eaLnBrk="1" hangingPunct="1">
              <a:buFontTx/>
              <a:buNone/>
              <a:defRPr/>
            </a:pPr>
            <a:endParaRPr lang="en-US" altLang="ja-JP" sz="1600" dirty="0" smtClean="0">
              <a:solidFill>
                <a:srgbClr val="339933"/>
              </a:solidFill>
            </a:endParaRPr>
          </a:p>
          <a:p>
            <a:pPr lvl="2" algn="r" eaLnBrk="1" hangingPunct="1">
              <a:buFontTx/>
              <a:buNone/>
              <a:defRPr/>
            </a:pPr>
            <a:endParaRPr lang="en-US" altLang="ja-JP" sz="1600" dirty="0" smtClean="0">
              <a:solidFill>
                <a:srgbClr val="339933"/>
              </a:solidFill>
            </a:endParaRPr>
          </a:p>
        </p:txBody>
      </p:sp>
      <p:pic>
        <p:nvPicPr>
          <p:cNvPr id="11268" name="Picture 2" descr="\begin{align*}&#10;{\cal L}_{\rm 4f}=&#10;\frac{G_S}{\Lambda^2}{\cal O}_S&#10;+\frac{G_V}{\Lambda^2}{\cal O}_V&#10;+\frac{G_{V1}}{\Lambda^2}{\cal O}_{V1}&#10;+\frac{G_{V2}}{\Lambda^2}{\cal O}_{V2}&#10;\end{align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3188" y="3885354"/>
            <a:ext cx="4370789" cy="43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\begin{align*}&#10;SU(N_c)&#10;\end{align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026" y="2495879"/>
            <a:ext cx="764460" cy="22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\begin{align*}&#10;SU(N_f)_L \times SU(N_f)_R&#10;\end{align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91128" y="2846026"/>
            <a:ext cx="2094517" cy="22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\begin{align*}&#10;\psi_L^{ai}=L^{ai}, \psi_R^{ai}=R^{ai}&#10;\end{align*}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5151" y="2422617"/>
            <a:ext cx="1837631" cy="2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\begin{align*}&#10;(a=1,\cdots,N_c)\\&#10;(i=1, \cdots, N_f)&#10;\end{align*}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89786" y="2785003"/>
            <a:ext cx="1317088" cy="51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AutoShape 11" descr="\begin{eqnarray*}&#10;{\cal O}_S&amp;=&amp;&#10;2 \bar{L}_i R^j \bar{R}_j L^i&#10;= \frac{1}{2}\left[&#10;\bar{\psi}_i \psi^j\bar{\psi}_j \psi^i&#10;- \bar{\psi}_i \gamma_5 \psi^j \bar{\psi}_j \gamma_5 \psi^i &#10;\right] \\&#10;{\cal O}_V&amp;=&amp;&#10;\bar{L}_i \gamma^{\mu} L^j \bar{L}_j \gamma_{\mu} L^i + (L \leftrightarrow R) \nn \\&#10;&amp;=&amp; \frac{1}{2}\left[&#10;\bar{\psi}_i \gamma^{\mu}\psi^j&#10;\bar{\psi}_j \gamma_{\mu}\psi^i&#10;+&#10;\bar{\psi}_i \gamma^{\mu}\gamma_5 \psi^j&#10;\bar{\psi}_j \gamma_{\mu}\gamma_5 \psi^i&#10;\right] \\&#10;{\cal O}_{V1}&amp;=&amp;&#10;2 \bar{L}_i \gamma^{\mu} L^i \bar{R}_j \gamma_{\mu} R^j&#10;= \frac{1}{2}\left[&#10;(\bar{\psi}_i \gamma^{\mu} \psi^i)^2&#10;-&#10;(\bar{\psi}_i \gamma^{\mu}\gamma_5 \psi^i)^2&#10;\right] \\&#10;{\cal O}_{V2}&amp;=&amp;&#10;(\bar{L}_i \gamma^{\mu} L^i)^2 + (L \leftrightarrow R)&#10;= \frac{1}{2}\left[&#10;(\bar{\psi}_i \gamma^{\mu} \psi^i)^2&#10;+&#10;(\bar{\psi}_i \gamma^{\mu}\gamma_5 \psi^i)^2&#10;\right] &#10;\end{eqnarray*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4" name="AutoShape 13" descr="\begin{eqnarray*}&#10;{\cal O}_S&amp;=&amp;&#10;2 \bar{L}_i R^j \bar{R}_j L^i&#10;= \frac{1}{2}\left[&#10;\bar{\psi}_i \psi^j\bar{\psi}_j \psi^i&#10;- \bar{\psi}_i \gamma_5 \psi^j \bar{\psi}_j \gamma_5 \psi^i &#10;\right] \\&#10;{\cal O}_V&amp;=&amp;&#10;\bar{L}_i \gamma^{\mu} L^j \bar{L}_j \gamma_{\mu} L^i + (L \leftrightarrow R) \nn \\&#10;&amp;=&amp; \frac{1}{2}\left[&#10;\bar{\psi}_i \gamma^{\mu}\psi^j&#10;\bar{\psi}_j \gamma_{\mu}\psi^i&#10;+&#10;\bar{\psi}_i \gamma^{\mu}\gamma_5 \psi^j&#10;\bar{\psi}_j \gamma_{\mu}\gamma_5 \psi^i&#10;\right] \\&#10;{\cal O}_{V1}&amp;=&amp;&#10;2 \bar{L}_i \gamma^{\mu} L^i \bar{R}_j \gamma_{\mu} R^j&#10;= \frac{1}{2}\left[&#10;(\bar{\psi}_i \gamma^{\mu} \psi^i)^2&#10;-&#10;(\bar{\psi}_i \gamma^{\mu}\gamma_5 \psi^i)^2&#10;\right] \\&#10;{\cal O}_{V2}&amp;=&amp;&#10;(\bar{L}_i \gamma^{\mu} L^i)^2 + (L \leftrightarrow R)&#10;= \frac{1}{2}\left[&#10;(\bar{\psi}_i \gamma^{\mu} \psi^i)^2&#10;+&#10;(\bar{\psi}_i \gamma^{\mu}\gamma_5 \psi^i)^2&#10;\right] &#10;\end{eqnarray*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1275" name="AutoShape 15" descr="\begin{eqnarray*}&#10;{\cal O}_S&amp;=&amp;&#10;2 \bar{L}_i R^j \bar{R}_j L^i&#10;= \frac{1}{2}\left[&#10;\bar{\psi}_i \psi^j\bar{\psi}_j \psi^i&#10;- \bar{\psi}_i \gamma_5 \psi^j \bar{\psi}_j \gamma_5 \psi^i &#10;\right] \\&#10;{\cal O}_V&amp;=&amp;&#10;\bar{L}_i \gamma^{\mu} L^j \bar{L}_j \gamma_{\mu} L^i + (L \leftrightarrow R) \nn \\&#10;&amp;=&amp; \frac{1}{2}\left[&#10;\bar{\psi}_i \gamma^{\mu}\psi^j&#10;\bar{\psi}_j \gamma_{\mu}\psi^i&#10;+&#10;\bar{\psi}_i \gamma^{\mu}\gamma_5 \psi^j&#10;\bar{\psi}_j \gamma_{\mu}\gamma_5 \psi^i&#10;\right] \\&#10;{\cal O}_{V1}&amp;=&amp;&#10;2 \bar{L}_i \gamma^{\mu} L^i \bar{R}_j \gamma_{\mu} R^j&#10;= \frac{1}{2}\left[&#10;(\bar{\psi}_i \gamma^{\mu} \psi^i)^2&#10;-&#10;(\bar{\psi}_i \gamma^{\mu}\gamma_5 \psi^i)^2&#10;\right] \\&#10;{\cal O}_{V2}&amp;=&amp;&#10;(\bar{L}_i \gamma^{\mu} L^i)^2 + (L \leftrightarrow R)&#10;= \frac{1}{2}\left[&#10;(\bar{\psi}_i \gamma^{\mu} \psi^i)^2&#10;+&#10;(\bar{\psi}_i \gamma^{\mu}\gamma_5 \psi^i)^2&#10;\right] &#10;\end{eqnarray*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pic>
        <p:nvPicPr>
          <p:cNvPr id="11276" name="Picture 6" descr="\begin{eqnarray*}&#10;{\cal O}_S&amp;=&amp;&#10;2 \bar{L}_i R^j \bar{R}_j L^i&#10;= \frac{1}{2}\left[&#10;\bar{\psi}_i \psi^j\bar{\psi}_j \psi^i&#10;- \bar{\psi}_i \gamma_5 \psi^j \bar{\psi}_j \gamma_5 \psi^i &#10;\right] \\&#10;{\cal O}_V&amp;=&amp;&#10;\bar{L}_i \gamma^{\mu} L^j \bar{L}_j \gamma_{\mu} L^i + (L \leftrightarrow R) \nn \\&#10;&amp;=&amp; \frac{1}{2}\left[&#10;\bar{\psi}_i \gamma^{\mu}\psi^j&#10;\bar{\psi}_j \gamma_{\mu}\psi^i&#10;+&#10;\bar{\psi}_i \gamma^{\mu}\gamma_5 \psi^j&#10;\bar{\psi}_j \gamma_{\mu}\gamma_5 \psi^i&#10;\right] \end{eqnarray*}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72255" y="4426041"/>
            <a:ext cx="4731577" cy="120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8" descr="\begin{eqnarray*}&#10;{\cal O}_{V1}&amp;=&amp;&#10;2 \bar{L}_i \gamma^{\mu} L^i \bar{R}_j \gamma_{\mu} R^j&#10;= \frac{1}{2}\left[&#10;(\bar{\psi}_i \gamma^{\mu} \psi^i)^2&#10;-&#10;(\bar{\psi}_i \gamma^{\mu}\gamma_5 \psi^i)^2&#10;\right] \\&#10;{\cal O}_{V2}&amp;=&amp;&#10;(\bar{L}_i \gamma^{\mu} L^i)^2 + (L \leftrightarrow R)&#10;= \frac{1}{2}\left[&#10;(\bar{\psi}_i \gamma^{\mu} \psi^i)^2&#10;+&#10;(\bar{\psi}_i \gamma^{\mu}\gamma_5 \psi^i)^2&#10;\right] &#10;\end{eqnarray*}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8590" y="5735134"/>
            <a:ext cx="5610851" cy="8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5" descr="\begin{align*}&#10;\psi_L \leftrightarrow \psi_R&#10;\end{align*}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3354" y="3138445"/>
            <a:ext cx="977587" cy="21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RG flow equations for SU(N) gauge theories</a:t>
            </a:r>
            <a:endParaRPr lang="ja-JP" altLang="en-US" dirty="0" smtClean="0"/>
          </a:p>
        </p:txBody>
      </p:sp>
      <p:sp>
        <p:nvSpPr>
          <p:cNvPr id="16387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defRPr/>
            </a:pPr>
            <a:r>
              <a:rPr lang="en-US" altLang="ja-JP" dirty="0" smtClean="0"/>
              <a:t> </a:t>
            </a:r>
            <a:r>
              <a:rPr lang="en-US" altLang="ja-JP" dirty="0" smtClean="0">
                <a:latin typeface="+mn-ea"/>
              </a:rPr>
              <a:t>Spontaneous breaking of the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 </a:t>
            </a:r>
          </a:p>
          <a:p>
            <a:pPr lvl="3" indent="0" algn="r" eaLnBrk="1" hangingPunct="1">
              <a:buFont typeface="Arial" charset="0"/>
              <a:buNone/>
              <a:defRPr/>
            </a:pP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K.-I.Aoki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K.Morikawa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W.Souma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J.-I.Sumi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00B050"/>
                </a:solidFill>
                <a:latin typeface="+mn-ea"/>
              </a:rPr>
              <a:t>H.T.,M.Tomoyose</a:t>
            </a: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, </a:t>
            </a:r>
          </a:p>
          <a:p>
            <a:pPr lvl="3" indent="0" algn="r" eaLnBrk="1" hangingPunct="1">
              <a:buFont typeface="Arial" charset="0"/>
              <a:buNone/>
              <a:defRPr/>
            </a:pPr>
            <a:r>
              <a:rPr lang="en-US" altLang="ja-JP" sz="1600" dirty="0" smtClean="0">
                <a:solidFill>
                  <a:srgbClr val="00B050"/>
                </a:solidFill>
                <a:latin typeface="+mn-ea"/>
              </a:rPr>
              <a:t>PTP97 (1997), PTP102 (1999), PRD61 (2000)</a:t>
            </a:r>
            <a:r>
              <a:rPr lang="en-US" altLang="ja-JP" dirty="0" smtClean="0">
                <a:latin typeface="+mn-ea"/>
              </a:rPr>
              <a:t> 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               </a:t>
            </a:r>
            <a:r>
              <a:rPr lang="ja-JP" altLang="en-US" dirty="0" smtClean="0">
                <a:latin typeface="+mn-ea"/>
              </a:rPr>
              <a:t>　⇒　</a:t>
            </a: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err="1" smtClean="0">
                <a:latin typeface="+mn-ea"/>
              </a:rPr>
              <a:t>Chiral</a:t>
            </a:r>
            <a:r>
              <a:rPr lang="en-US" altLang="ja-JP" dirty="0" smtClean="0">
                <a:latin typeface="+mn-ea"/>
              </a:rPr>
              <a:t> symmetry breaking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                   </a:t>
            </a:r>
          </a:p>
          <a:p>
            <a:pPr lvl="2" eaLnBrk="1" hangingPunct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Approximation scheme</a:t>
            </a: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Operator truncation</a:t>
            </a:r>
          </a:p>
          <a:p>
            <a:pPr lvl="2" eaLnBrk="1" hangingPunct="1"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buFontTx/>
              <a:buNone/>
              <a:defRPr/>
            </a:pPr>
            <a:endParaRPr lang="en-US" altLang="ja-JP" dirty="0" smtClean="0">
              <a:latin typeface="+mn-ea"/>
            </a:endParaRPr>
          </a:p>
          <a:p>
            <a:pPr lvl="2" eaLnBrk="1" hangingPunct="1">
              <a:defRPr/>
            </a:pPr>
            <a:r>
              <a:rPr lang="en-US" altLang="ja-JP" dirty="0" smtClean="0">
                <a:latin typeface="+mn-ea"/>
              </a:rPr>
              <a:t> </a:t>
            </a:r>
            <a:r>
              <a:rPr lang="en-US" altLang="ja-JP" dirty="0" smtClean="0">
                <a:solidFill>
                  <a:srgbClr val="0033CC"/>
                </a:solidFill>
                <a:latin typeface="+mn-ea"/>
              </a:rPr>
              <a:t>We discard all gauge non-invariant corrections.</a:t>
            </a:r>
            <a:endParaRPr lang="ja-JP" altLang="en-US" dirty="0" smtClean="0">
              <a:solidFill>
                <a:srgbClr val="0033CC"/>
              </a:solidFill>
              <a:latin typeface="+mn-ea"/>
            </a:endParaRP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latin typeface="+mn-ea"/>
              </a:rPr>
              <a:t>   </a:t>
            </a: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Note: Cutoff breaks gauge invariance. Gauge non-invariant     </a:t>
            </a:r>
          </a:p>
          <a:p>
            <a:pPr lvl="2" eaLnBrk="1" hangingPunct="1">
              <a:buFontTx/>
              <a:buNone/>
              <a:defRPr/>
            </a:pPr>
            <a:r>
              <a:rPr lang="en-US" altLang="ja-JP" dirty="0" smtClean="0">
                <a:solidFill>
                  <a:srgbClr val="00B050"/>
                </a:solidFill>
                <a:latin typeface="+mn-ea"/>
              </a:rPr>
              <a:t>           corrections may be controlled by the modified WT identities.</a:t>
            </a:r>
          </a:p>
          <a:p>
            <a:pPr marL="0" indent="0" eaLnBrk="1" hangingPunct="1">
              <a:defRPr/>
            </a:pPr>
            <a:endParaRPr lang="ja-JP" altLang="en-US" dirty="0" smtClean="0">
              <a:solidFill>
                <a:srgbClr val="00B050"/>
              </a:solidFill>
            </a:endParaRPr>
          </a:p>
        </p:txBody>
      </p:sp>
      <p:pic>
        <p:nvPicPr>
          <p:cNvPr id="14340" name="Picture 2" descr="\begin{eqnarray*}&#10;G_S \rightarrow \infty&#10;\end{eqnarray*}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6825" y="1996226"/>
            <a:ext cx="961080" cy="21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\begin{eqnarray*}&#10;\langle \bar{\psi_i}\psi^j \rangle = M^3 \delta_i^j ~~&#10;\Rightarrow~~SU(N_f)_L \times SU(N_f)_R \rightarrow SU(N_f)_V&#10;\end{eqnarray*}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49363" y="2448009"/>
            <a:ext cx="6194626" cy="314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\begin{eqnarray*}&#10;{\cal L}_{\rm eff} = -\frac{1}{4g^2}F^A_{\mu\nu} F^{A\mu\nu} &#10;+ \bar{\psi}_f iD \hspace{-7pt}/~ \psi^f&#10;+ {\cal L}_{\rm 4f}&#10;\end{eqnarray*}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1114" y="3814995"/>
            <a:ext cx="4192407" cy="54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RG flow equations for SU(N) gauge theories</a:t>
            </a:r>
            <a:endParaRPr lang="ja-JP" altLang="en-US" dirty="0" smtClean="0"/>
          </a:p>
        </p:txBody>
      </p:sp>
      <p:sp>
        <p:nvSpPr>
          <p:cNvPr id="17411" name="テキスト プレースホルダ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altLang="ja-JP" b="0" dirty="0" smtClean="0">
                <a:latin typeface="+mn-ea"/>
              </a:rPr>
              <a:t>RG flow equations </a:t>
            </a:r>
            <a:r>
              <a:rPr lang="ja-JP" altLang="en-US" sz="2000" b="0" dirty="0" smtClean="0">
                <a:solidFill>
                  <a:srgbClr val="339933"/>
                </a:solidFill>
                <a:latin typeface="+mn-ea"/>
              </a:rPr>
              <a:t>（</a:t>
            </a:r>
            <a:r>
              <a:rPr lang="en-US" altLang="ja-JP" sz="2000" b="0" dirty="0" smtClean="0">
                <a:solidFill>
                  <a:srgbClr val="339933"/>
                </a:solidFill>
                <a:latin typeface="+mn-ea"/>
              </a:rPr>
              <a:t>sharp cutoff limit</a:t>
            </a:r>
            <a:r>
              <a:rPr lang="ja-JP" altLang="en-US" sz="2000" b="0" dirty="0" smtClean="0">
                <a:solidFill>
                  <a:srgbClr val="339933"/>
                </a:solidFill>
                <a:latin typeface="+mn-ea"/>
              </a:rPr>
              <a:t>）</a:t>
            </a:r>
            <a:endParaRPr lang="en-US" altLang="ja-JP" sz="2000" b="0" dirty="0" smtClean="0">
              <a:solidFill>
                <a:srgbClr val="339933"/>
              </a:solidFill>
              <a:latin typeface="+mn-ea"/>
            </a:endParaRPr>
          </a:p>
          <a:p>
            <a:pPr lvl="1" eaLnBrk="1" hangingPunct="1">
              <a:defRPr/>
            </a:pPr>
            <a:r>
              <a:rPr lang="en-US" altLang="ja-JP" dirty="0" smtClean="0">
                <a:latin typeface="+mn-ea"/>
              </a:rPr>
              <a:t> Four-</a:t>
            </a:r>
            <a:r>
              <a:rPr lang="en-US" altLang="ja-JP" dirty="0" err="1" smtClean="0">
                <a:latin typeface="+mn-ea"/>
              </a:rPr>
              <a:t>fermi</a:t>
            </a:r>
            <a:r>
              <a:rPr lang="en-US" altLang="ja-JP" dirty="0" smtClean="0">
                <a:latin typeface="+mn-ea"/>
              </a:rPr>
              <a:t> couplings</a:t>
            </a:r>
          </a:p>
          <a:p>
            <a:pPr marL="0" indent="0" algn="r" eaLnBrk="1" hangingPunct="1">
              <a:defRPr/>
            </a:pPr>
            <a:r>
              <a:rPr lang="en-US" altLang="ja-JP" sz="1800" dirty="0" smtClean="0">
                <a:latin typeface="+mn-ea"/>
              </a:rPr>
              <a:t>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H.Gies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J.Jackel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b="0" dirty="0" err="1" smtClean="0">
                <a:solidFill>
                  <a:srgbClr val="339933"/>
                </a:solidFill>
                <a:latin typeface="+mn-ea"/>
              </a:rPr>
              <a:t>C.Wetterich</a:t>
            </a:r>
            <a:r>
              <a:rPr lang="en-US" altLang="ja-JP" sz="1600" b="0" dirty="0" smtClean="0">
                <a:solidFill>
                  <a:srgbClr val="339933"/>
                </a:solidFill>
                <a:latin typeface="+mn-ea"/>
              </a:rPr>
              <a:t>, PRD 69 (2004)</a:t>
            </a:r>
          </a:p>
          <a:p>
            <a:pPr lvl="2" algn="r" eaLnBrk="1" hangingPunct="1">
              <a:buFontTx/>
              <a:buNone/>
              <a:defRPr/>
            </a:pP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H.Gies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</a:t>
            </a:r>
            <a:r>
              <a:rPr lang="en-US" altLang="ja-JP" sz="1600" dirty="0" err="1" smtClean="0">
                <a:solidFill>
                  <a:srgbClr val="339933"/>
                </a:solidFill>
                <a:latin typeface="+mn-ea"/>
              </a:rPr>
              <a:t>J.Jackel</a:t>
            </a:r>
            <a:r>
              <a:rPr lang="en-US" altLang="ja-JP" sz="1600" dirty="0" smtClean="0">
                <a:solidFill>
                  <a:srgbClr val="339933"/>
                </a:solidFill>
                <a:latin typeface="+mn-ea"/>
              </a:rPr>
              <a:t>, EPJC 46 (2006)</a:t>
            </a:r>
          </a:p>
          <a:p>
            <a:pPr lvl="2" eaLnBrk="1" hangingPunct="1">
              <a:buFontTx/>
              <a:buNone/>
              <a:defRPr/>
            </a:pPr>
            <a:endParaRPr lang="en-US" altLang="ja-JP" dirty="0" smtClean="0"/>
          </a:p>
          <a:p>
            <a:pPr lvl="1" eaLnBrk="1" hangingPunct="1">
              <a:defRPr/>
            </a:pPr>
            <a:endParaRPr lang="en-US" altLang="ja-JP" dirty="0" smtClean="0"/>
          </a:p>
          <a:p>
            <a:pPr lvl="1" eaLnBrk="1" hangingPunct="1">
              <a:buFontTx/>
              <a:buNone/>
              <a:defRPr/>
            </a:pPr>
            <a:endParaRPr lang="en-US" altLang="ja-JP" dirty="0" smtClean="0"/>
          </a:p>
        </p:txBody>
      </p:sp>
      <p:sp>
        <p:nvSpPr>
          <p:cNvPr id="15364" name="AutoShape 9" descr="\begin{eqnarray*}&#10;\Lambda \frac{d g_V}{d \Lambda}&amp;=&amp;&#10;2 g_V - (N_f/4) g_S^2 + (N_c+N_f) g_V^2 - 6 g_V g_{V2}\\&#10;&amp; &amp; &#10;- \frac{6}{N_c}(g_V + g_{V2})\alpha_g &#10;- \frac{3}{4}\left(&#10;N_c - \frac{8}{N_c}+\frac{3}{N_c^2}&#10;\right)\alpha_g^2&#10;\end{eqnarray*}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15365" name="AutoShape 11" descr="\begin{eqnarray*}&#10;\Lambda \frac{d g_V}{d \Lambda}&amp;=&amp;&#10;2 g_V - (N_f/4) g_S^2 + (N_c+N_f) g_V^2 - 6 g_V g_{V2}\\&#10;&amp; &amp; &#10;- \frac{6}{N_c}(g_V + g_{V2})\alpha_g &#10;- \frac{3}{4}\left(&#10;N_c - \frac{8}{N_c}+\frac{3}{N_c^2}&#10;\right)\alpha_g^2&#10;\end{eqnarray*}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grpSp>
        <p:nvGrpSpPr>
          <p:cNvPr id="15366" name="グループ化 10"/>
          <p:cNvGrpSpPr>
            <a:grpSpLocks/>
          </p:cNvGrpSpPr>
          <p:nvPr/>
        </p:nvGrpSpPr>
        <p:grpSpPr bwMode="auto">
          <a:xfrm>
            <a:off x="885825" y="2339283"/>
            <a:ext cx="6699831" cy="4074397"/>
            <a:chOff x="806450" y="1738313"/>
            <a:chExt cx="7861300" cy="4714875"/>
          </a:xfrm>
        </p:grpSpPr>
        <p:pic>
          <p:nvPicPr>
            <p:cNvPr id="15368" name="Picture 7" descr="\begin{eqnarray*}&#10;\Lambda \frac{d g_S}{d \Lambda}&amp;=&amp;&#10;2 g_S - 2 N_c g_S^2 + 2N_f g_S g_V + 6 g_S g_{V1}&#10;+2g_S g_{V2} \\&#10;&amp; &amp;&#10;- 12 C_2(F)g_S \alpha_g + 12g_{V1}\alpha_g&#10;- \frac{3}{2}\left(&#10;3N_c - \frac{4}{N_c}-\frac{1}{N_c^2}&#10;\right)\alpha_g^2&#10;\end{eqnarray*}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66788" y="1738313"/>
              <a:ext cx="6823075" cy="1163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9" descr="\begin{eqnarray*}&#10;\Lambda \frac{d g_{V1}}{d \Lambda}&amp;=&amp;&#10;2 g_{V1} - (1/4) g_S^2 -g_Sg_V- 3 g_{V1}^2 - N_f g_S g_{V2}&#10;+2(N_c+N_f)g_V g_{V1}\\&#10;&amp; &amp;+2(N_cN_f+1)g_{V1} g_{V2} &#10;+ \frac{6}{N_c}g_{V1}\alpha_g &#10;+ \frac{3}{4}\left(&#10;1+\frac{3}{N_c^2}&#10;\right)\alpha_g^2&#10;\end{eqnarray*}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41375" y="4132263"/>
              <a:ext cx="7826375" cy="114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0" descr="\begin{eqnarray*}&#10;\Lambda \frac{d g_{V2}}{d \Lambda}&amp;=&amp;&#10;2 g_{V2} - 3 g_V^2 - N_c N_f g_{V1}^2 + (N_c N_f-2) g_{V2}^2&#10;- N_f g_S g_{V1} \\&#10;&amp; &amp;+2(N_cN_f+1)g_{V} g_{V2} &#10;+ 6 (g_{V}+g_{V2}) \alpha_g &#10;- \frac{3}{4}\left(&#10;3+\frac{1}{N_c^2}&#10;\right)\alpha_g^2&#10;\end{eqnarray*}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06450" y="5275263"/>
              <a:ext cx="7388225" cy="1177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1" descr="\begin{eqnarray*}&#10;\Lambda \frac{d g_V}{d \Lambda}&amp;=&amp;&#10;2 g_V + (N_f/4) g_S^2 + (N_c+N_f) g_V^2 - 6 g_V g_{V2}\\&#10;&amp; &amp; &#10;- \frac{6}{N_c}(g_V + g_{V2})\alpha_g &#10;- \frac{3}{4}\left(&#10;N_c - \frac{8}{N_c}+\frac{3}{N_c^2}&#10;\right)\alpha_g^2&#10;\end{eqnarray*}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46150" y="2914650"/>
              <a:ext cx="5856288" cy="1141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7" name="Picture 13" descr="\begin{align*}&#10;(g_i=G_i/4\pi^2,~\alpha_g=g^2/(4\pi)^2)&#10;\end{align*}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22676" y="1401348"/>
            <a:ext cx="3035702" cy="276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[17pt]{foils}&#10;\usepackage{color}&#10;\usepackage{graphicx}&#10;\input colordef.tex&#10;\pagestyle{empty}&#10;\parindent = 17pt&#10;\parskip = 10pt&#10;\topsep = 0pt&#10;\newcommand{\bea}{\begin{eqnarray*}}&#10;\newcommand{\eea}{\end{eqnarray*}}&#10;\begin{document}&#10;&#10;\end{document}&#10;"/>
  <p:tag name="TEX2PS" val="platex $(base).tex; dvipsk -D $(res) -E -o $(base).ps $(base).dvi"/>
  <p:tag name="EXTERNALEDITCOMMAND" val="notepad %"/>
  <p:tag name="GHOSTSCRIPTCOMMAND" val="gswin32c -dWINKANJI"/>
  <p:tag name="DEFAULTBITMAP" val="pngmono"/>
  <p:tag name="DEFAULTBLEND" val="False"/>
  <p:tag name="DEFAULTTRANSPARENT" val="True"/>
  <p:tag name="DEFAULTWORKAROUNDTRANSPARENCYBUG" val="False"/>
  <p:tag name="DEFAULTRESOLUTION" val="300"/>
  <p:tag name="DEFAULTMAGNIFICATION" val="1"/>
  <p:tag name="DEFAULTFONTSIZE" val="10"/>
  <p:tag name="DEFAULTWIDTH" val="348"/>
  <p:tag name="DEFAULTHEIGHT" val="459"/>
</p:tagLst>
</file>

<file path=ppt/theme/theme1.xml><?xml version="1.0" encoding="utf-8"?>
<a:theme xmlns:a="http://schemas.openxmlformats.org/drawingml/2006/main" name="コンテント">
  <a:themeElements>
    <a:clrScheme name="コンテン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コンテント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コンテン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コンテン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コンテン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コンテン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コンテン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コンテン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コンテン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コンテン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コンテン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コンテン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コンテン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コンテン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969696"/>
      </a:dk1>
      <a:lt1>
        <a:srgbClr val="FFFFFF"/>
      </a:lt1>
      <a:dk2>
        <a:srgbClr val="000066"/>
      </a:dk2>
      <a:lt2>
        <a:srgbClr val="000000"/>
      </a:lt2>
      <a:accent1>
        <a:srgbClr val="00CC99"/>
      </a:accent1>
      <a:accent2>
        <a:srgbClr val="3333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31053</TotalTime>
  <Words>2091</Words>
  <Application>Microsoft Office PowerPoint</Application>
  <PresentationFormat>画面に合わせる (4:3)</PresentationFormat>
  <Paragraphs>470</Paragraphs>
  <Slides>37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コンテント</vt:lpstr>
      <vt:lpstr>Non-perturbative beta functions and  Conformality lost in gauge theories</vt:lpstr>
      <vt:lpstr>Introduction</vt:lpstr>
      <vt:lpstr>Introduction</vt:lpstr>
      <vt:lpstr>Non-perturbative beta function</vt:lpstr>
      <vt:lpstr>Non-perturbative beta function</vt:lpstr>
      <vt:lpstr>Non-perturbative beta function</vt:lpstr>
      <vt:lpstr>RG flow equations for SU(N) gauge theories</vt:lpstr>
      <vt:lpstr>RG flow equations for SU(N) gauge theories</vt:lpstr>
      <vt:lpstr>RG flow equations for SU(N) gauge theories</vt:lpstr>
      <vt:lpstr>RG flow equations for SU(N) gauge theories</vt:lpstr>
      <vt:lpstr>RG flow equations for SU(N) gauge theories</vt:lpstr>
      <vt:lpstr>Aspect of RG flows</vt:lpstr>
      <vt:lpstr>Aspect of RG flows</vt:lpstr>
      <vt:lpstr>“Non-perturbative” gauge beta functions</vt:lpstr>
      <vt:lpstr>“Non-perturbative” gauge beta functions</vt:lpstr>
      <vt:lpstr>“Non-perturbative” gauge beta functions</vt:lpstr>
      <vt:lpstr>“Non-perturbative” gauge beta functions</vt:lpstr>
      <vt:lpstr>Anomalous dimensions in many flavor QCD</vt:lpstr>
      <vt:lpstr>Anomalous dimensions in many flavor QCD</vt:lpstr>
      <vt:lpstr>SU(2) gauge theories</vt:lpstr>
      <vt:lpstr>SU(2) gauge theories</vt:lpstr>
      <vt:lpstr>SU(2) gauge theories</vt:lpstr>
      <vt:lpstr>Hyper scaling in the mass deformed theories</vt:lpstr>
      <vt:lpstr>Hyper scaling in the mass deformed theories</vt:lpstr>
      <vt:lpstr>Hyper scaling in the mass deformed theories</vt:lpstr>
      <vt:lpstr>Summary and discussions</vt:lpstr>
      <vt:lpstr>END</vt:lpstr>
      <vt:lpstr>Non-perturbative beta function</vt:lpstr>
      <vt:lpstr>Non-perturbative beta function</vt:lpstr>
      <vt:lpstr>RG flow equations for SU(N) gauge theories</vt:lpstr>
      <vt:lpstr>RG flow equations for SU(N) gauge theories</vt:lpstr>
      <vt:lpstr>RG flow equations for SU(N) gauge theories</vt:lpstr>
      <vt:lpstr>RG flow equations for SU(N) gauge theories</vt:lpstr>
      <vt:lpstr>RG flow equations for SU(N) gauge theories</vt:lpstr>
      <vt:lpstr>Scaling laws in nearly conformal theories</vt:lpstr>
      <vt:lpstr>Scaling laws in nearly conformal theories</vt:lpstr>
      <vt:lpstr>RG flow diagrams for SU(2) gauge theories</vt:lpstr>
    </vt:vector>
  </TitlesOfParts>
  <Company>Kanazawa　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Wilson Renormalisation Group</dc:title>
  <dc:creator>寺尾</dc:creator>
  <cp:lastModifiedBy>Terao</cp:lastModifiedBy>
  <cp:revision>525</cp:revision>
  <cp:lastPrinted>2003-01-09T13:58:00Z</cp:lastPrinted>
  <dcterms:created xsi:type="dcterms:W3CDTF">2004-06-09T02:31:53Z</dcterms:created>
  <dcterms:modified xsi:type="dcterms:W3CDTF">2012-03-20T05:41:53Z</dcterms:modified>
</cp:coreProperties>
</file>