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75.xml" ContentType="application/vnd.openxmlformats-officedocument.presentationml.tags+xml"/>
  <Override PartName="/ppt/notesSlides/notesSlide19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2.xml" ContentType="application/vnd.openxmlformats-officedocument.presentationml.notesSlide+xml"/>
  <Override PartName="/ppt/tags/tag85.xml" ContentType="application/vnd.openxmlformats-officedocument.presentationml.tags+xml"/>
  <Override PartName="/ppt/notesSlides/notesSlide23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9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0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3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1" r:id="rId3"/>
    <p:sldId id="312" r:id="rId4"/>
    <p:sldId id="308" r:id="rId5"/>
    <p:sldId id="309" r:id="rId6"/>
    <p:sldId id="303" r:id="rId7"/>
    <p:sldId id="319" r:id="rId8"/>
    <p:sldId id="290" r:id="rId9"/>
    <p:sldId id="267" r:id="rId10"/>
    <p:sldId id="335" r:id="rId11"/>
    <p:sldId id="260" r:id="rId12"/>
    <p:sldId id="321" r:id="rId13"/>
    <p:sldId id="322" r:id="rId14"/>
    <p:sldId id="257" r:id="rId15"/>
    <p:sldId id="259" r:id="rId16"/>
    <p:sldId id="263" r:id="rId17"/>
    <p:sldId id="258" r:id="rId18"/>
    <p:sldId id="291" r:id="rId19"/>
    <p:sldId id="336" r:id="rId20"/>
    <p:sldId id="337" r:id="rId21"/>
    <p:sldId id="297" r:id="rId22"/>
    <p:sldId id="283" r:id="rId23"/>
    <p:sldId id="288" r:id="rId24"/>
    <p:sldId id="284" r:id="rId25"/>
    <p:sldId id="332" r:id="rId26"/>
    <p:sldId id="329" r:id="rId27"/>
    <p:sldId id="270" r:id="rId28"/>
    <p:sldId id="271" r:id="rId29"/>
    <p:sldId id="299" r:id="rId30"/>
    <p:sldId id="275" r:id="rId31"/>
    <p:sldId id="339" r:id="rId32"/>
    <p:sldId id="338" r:id="rId33"/>
  </p:sldIdLst>
  <p:sldSz cx="9144000" cy="6858000" type="screen4x3"/>
  <p:notesSz cx="6805613" cy="9939338"/>
  <p:custDataLst>
    <p:tags r:id="rId36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6528" autoAdjust="0"/>
  </p:normalViewPr>
  <p:slideViewPr>
    <p:cSldViewPr>
      <p:cViewPr varScale="1">
        <p:scale>
          <a:sx n="92" d="100"/>
          <a:sy n="92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todai\Dropbox\work\phys\investigate\par_diff\ladder\ladder_data\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todai\Dropbox\work\phys\investigate\par_diff\ladder\ladder_data\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todai\Dropbox\work\phys\investigate\par_diff\ladder\beyond_data\beyond_Z_data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todai\Dropbox\work\phys\investigate\par_diff\ladder\beyond_data\beyond_Z_data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todai\Dropbox\work\phys\investigate\par_diff\ladder\beyond_data\beyond_Z_data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todai\Dropbox\work\phys\investigate\par_diff\ladder\beyond_data\beyond_Z_data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todai\Dropbox\work\phys\investigate\par_diff\par-diff_expand\graph\beyond_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todai\Dropbox\work\phys\investigate\par_diff\par-diff_expand\graph\beyond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16907261592301"/>
          <c:y val="5.6030183727034118E-2"/>
          <c:w val="0.78912948381452308"/>
          <c:h val="0.82798993875765525"/>
        </c:manualLayout>
      </c:layout>
      <c:scatterChart>
        <c:scatterStyle val="lineMarker"/>
        <c:varyColors val="0"/>
        <c:ser>
          <c:idx val="0"/>
          <c:order val="0"/>
          <c:xVal>
            <c:numRef>
              <c:f>gauge_dep.!$A$3:$A$5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gauge_dep.!$C$3:$C$5</c:f>
              <c:numCache>
                <c:formatCode>General</c:formatCode>
                <c:ptCount val="3"/>
                <c:pt idx="0">
                  <c:v>1.0327235733917368E-2</c:v>
                </c:pt>
                <c:pt idx="1">
                  <c:v>1.9797404525700019E-2</c:v>
                </c:pt>
                <c:pt idx="2">
                  <c:v>3.804216148623623E-2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999616"/>
        <c:axId val="86001152"/>
      </c:scatterChart>
      <c:valAx>
        <c:axId val="8599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001152"/>
        <c:crosses val="autoZero"/>
        <c:crossBetween val="midCat"/>
      </c:valAx>
      <c:valAx>
        <c:axId val="8600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9996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02405949256338E-2"/>
          <c:y val="5.6030183727034118E-2"/>
          <c:w val="0.78118503937007888"/>
          <c:h val="0.82798993875765525"/>
        </c:manualLayout>
      </c:layout>
      <c:scatterChart>
        <c:scatterStyle val="lineMarker"/>
        <c:varyColors val="0"/>
        <c:ser>
          <c:idx val="0"/>
          <c:order val="0"/>
          <c:xVal>
            <c:numRef>
              <c:f>gauge_dep.!$A$3:$A$5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gauge_dep.!$B$3:$B$5</c:f>
              <c:numCache>
                <c:formatCode>General</c:formatCode>
                <c:ptCount val="3"/>
                <c:pt idx="0">
                  <c:v>0.88852307929999519</c:v>
                </c:pt>
                <c:pt idx="1">
                  <c:v>1.1164143949999996</c:v>
                </c:pt>
                <c:pt idx="2">
                  <c:v>1.3315124406666445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024960"/>
        <c:axId val="86026496"/>
      </c:scatterChart>
      <c:valAx>
        <c:axId val="8602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026496"/>
        <c:crosses val="autoZero"/>
        <c:crossBetween val="midCat"/>
      </c:valAx>
      <c:valAx>
        <c:axId val="8602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0249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gauge_dep.!$B$11</c:f>
              <c:strCache>
                <c:ptCount val="1"/>
                <c:pt idx="0">
                  <c:v>ladder</c:v>
                </c:pt>
              </c:strCache>
            </c:strRef>
          </c:tx>
          <c:xVal>
            <c:numRef>
              <c:f>gauge_dep.!$A$14:$A$17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gauge_dep.!$C$14:$C$17</c:f>
              <c:numCache>
                <c:formatCode>General</c:formatCode>
                <c:ptCount val="4"/>
                <c:pt idx="0">
                  <c:v>1.0138919369807741E-2</c:v>
                </c:pt>
                <c:pt idx="1">
                  <c:v>1.9797404525700019E-2</c:v>
                </c:pt>
                <c:pt idx="2">
                  <c:v>3.804216148623623E-2</c:v>
                </c:pt>
                <c:pt idx="3">
                  <c:v>7.0000000000000007E-2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gauge_dep.!$B$1</c:f>
              <c:strCache>
                <c:ptCount val="1"/>
                <c:pt idx="0">
                  <c:v>ladder with A.D.</c:v>
                </c:pt>
              </c:strCache>
            </c:strRef>
          </c:tx>
          <c:xVal>
            <c:numRef>
              <c:f>gauge_dep.!$A$4:$A$7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gauge_dep.!$C$4:$C$7</c:f>
              <c:numCache>
                <c:formatCode>General</c:formatCode>
                <c:ptCount val="4"/>
                <c:pt idx="0">
                  <c:v>1.0138919369807741E-2</c:v>
                </c:pt>
                <c:pt idx="1">
                  <c:v>1.135383966397732E-2</c:v>
                </c:pt>
                <c:pt idx="2">
                  <c:v>1.3397419985116324E-2</c:v>
                </c:pt>
                <c:pt idx="3">
                  <c:v>1.6523953400268597E-2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581056"/>
        <c:axId val="91582848"/>
      </c:scatterChart>
      <c:valAx>
        <c:axId val="9158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582848"/>
        <c:crosses val="autoZero"/>
        <c:crossBetween val="midCat"/>
      </c:valAx>
      <c:valAx>
        <c:axId val="91582848"/>
        <c:scaling>
          <c:orientation val="minMax"/>
          <c:max val="4.0000000000000008E-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5810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3441557305336829"/>
          <c:y val="0.68943095654709829"/>
          <c:w val="0.38225109361329834"/>
          <c:h val="0.1674343832020997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gauge_dep.!$B$11</c:f>
              <c:strCache>
                <c:ptCount val="1"/>
                <c:pt idx="0">
                  <c:v>ladder</c:v>
                </c:pt>
              </c:strCache>
            </c:strRef>
          </c:tx>
          <c:xVal>
            <c:numRef>
              <c:f>gauge_dep.!$A$14:$A$17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gauge_dep.!$B$14:$B$17</c:f>
              <c:numCache>
                <c:formatCode>General</c:formatCode>
                <c:ptCount val="4"/>
                <c:pt idx="0">
                  <c:v>0.88852307929999519</c:v>
                </c:pt>
                <c:pt idx="1">
                  <c:v>1.1164143949999996</c:v>
                </c:pt>
                <c:pt idx="2">
                  <c:v>1.3315124406666445</c:v>
                </c:pt>
                <c:pt idx="3">
                  <c:v>1.55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gauge_dep.!$B$1</c:f>
              <c:strCache>
                <c:ptCount val="1"/>
                <c:pt idx="0">
                  <c:v>ladder with A.D.</c:v>
                </c:pt>
              </c:strCache>
            </c:strRef>
          </c:tx>
          <c:xVal>
            <c:numRef>
              <c:f>gauge_dep.!$A$4:$A$7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gauge_dep.!$B$4:$B$7</c:f>
              <c:numCache>
                <c:formatCode>General</c:formatCode>
                <c:ptCount val="4"/>
                <c:pt idx="0">
                  <c:v>0.88852545050000131</c:v>
                </c:pt>
                <c:pt idx="1">
                  <c:v>0.89367100770000008</c:v>
                </c:pt>
                <c:pt idx="2">
                  <c:v>0.89623544530000387</c:v>
                </c:pt>
                <c:pt idx="3">
                  <c:v>0.89649988010000214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603712"/>
        <c:axId val="91605248"/>
      </c:scatterChart>
      <c:valAx>
        <c:axId val="9160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605248"/>
        <c:crosses val="autoZero"/>
        <c:crossBetween val="midCat"/>
      </c:valAx>
      <c:valAx>
        <c:axId val="9160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6037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2886001749781275"/>
          <c:y val="0.62461591403619343"/>
          <c:w val="0.34336220472440943"/>
          <c:h val="0.1813232059918321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389969891934486E-2"/>
          <c:y val="5.0180879932381336E-2"/>
          <c:w val="0.8497715022202742"/>
          <c:h val="0.83659130744250187"/>
        </c:manualLayout>
      </c:layout>
      <c:scatterChart>
        <c:scatterStyle val="lineMarker"/>
        <c:varyColors val="0"/>
        <c:ser>
          <c:idx val="0"/>
          <c:order val="0"/>
          <c:tx>
            <c:strRef>
              <c:f>gauge_dep.!$B$1</c:f>
              <c:strCache>
                <c:ptCount val="1"/>
                <c:pt idx="0">
                  <c:v>ladder with A.D.</c:v>
                </c:pt>
              </c:strCache>
            </c:strRef>
          </c:tx>
          <c:xVal>
            <c:numRef>
              <c:f>gauge_dep.!$A$4:$A$8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</c:numCache>
            </c:numRef>
          </c:xVal>
          <c:yVal>
            <c:numRef>
              <c:f>gauge_dep.!$B$4:$B$7</c:f>
              <c:numCache>
                <c:formatCode>General</c:formatCode>
                <c:ptCount val="4"/>
                <c:pt idx="0">
                  <c:v>0.88852545050000131</c:v>
                </c:pt>
                <c:pt idx="1">
                  <c:v>0.89367100770000008</c:v>
                </c:pt>
                <c:pt idx="2">
                  <c:v>0.89623544530000387</c:v>
                </c:pt>
                <c:pt idx="3">
                  <c:v>0.89649988010000214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gauge_dep.!$E$1</c:f>
              <c:strCache>
                <c:ptCount val="1"/>
                <c:pt idx="0">
                  <c:v>non-ladde with A.D.</c:v>
                </c:pt>
              </c:strCache>
            </c:strRef>
          </c:tx>
          <c:xVal>
            <c:numRef>
              <c:f>gauge_dep.!$A$4:$A$7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gauge_dep.!$E$4:$E$7</c:f>
              <c:numCache>
                <c:formatCode>General</c:formatCode>
                <c:ptCount val="4"/>
                <c:pt idx="0">
                  <c:v>0.95828185679999578</c:v>
                </c:pt>
                <c:pt idx="1">
                  <c:v>0.92369075590000094</c:v>
                </c:pt>
                <c:pt idx="2">
                  <c:v>0.87639318159999746</c:v>
                </c:pt>
                <c:pt idx="3">
                  <c:v>0.82157503379999852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26624"/>
        <c:axId val="85228160"/>
      </c:scatterChart>
      <c:valAx>
        <c:axId val="8522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85228160"/>
        <c:crosses val="autoZero"/>
        <c:crossBetween val="midCat"/>
      </c:valAx>
      <c:valAx>
        <c:axId val="852281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852266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507719270449942"/>
          <c:y val="0.51119818497264113"/>
          <c:w val="0.33138389674290847"/>
          <c:h val="0.26013683882734995"/>
        </c:manualLayout>
      </c:layout>
      <c:overlay val="1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gauge_dep.!$B$1</c:f>
              <c:strCache>
                <c:ptCount val="1"/>
                <c:pt idx="0">
                  <c:v>ladder with A.D.</c:v>
                </c:pt>
              </c:strCache>
            </c:strRef>
          </c:tx>
          <c:xVal>
            <c:numRef>
              <c:f>gauge_dep.!$A$4:$A$7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gauge_dep.!$C$4:$C$7</c:f>
              <c:numCache>
                <c:formatCode>General</c:formatCode>
                <c:ptCount val="4"/>
                <c:pt idx="0">
                  <c:v>1.0138919369807741E-2</c:v>
                </c:pt>
                <c:pt idx="1">
                  <c:v>1.135383966397732E-2</c:v>
                </c:pt>
                <c:pt idx="2">
                  <c:v>1.3397419985116324E-2</c:v>
                </c:pt>
                <c:pt idx="3">
                  <c:v>1.6523953400268597E-2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gauge_dep.!$E$1</c:f>
              <c:strCache>
                <c:ptCount val="1"/>
                <c:pt idx="0">
                  <c:v>non-ladde with A.D.</c:v>
                </c:pt>
              </c:strCache>
            </c:strRef>
          </c:tx>
          <c:xVal>
            <c:numRef>
              <c:f>gauge_dep.!$A$4:$A$7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gauge_dep.!$F$4:$F$7</c:f>
              <c:numCache>
                <c:formatCode>General</c:formatCode>
                <c:ptCount val="4"/>
                <c:pt idx="0">
                  <c:v>1.0599364656332738E-2</c:v>
                </c:pt>
                <c:pt idx="1">
                  <c:v>1.1028808542289811E-2</c:v>
                </c:pt>
                <c:pt idx="2">
                  <c:v>1.120411779703737E-2</c:v>
                </c:pt>
                <c:pt idx="3">
                  <c:v>1.1207461502641189E-2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99232"/>
        <c:axId val="87626496"/>
      </c:scatterChart>
      <c:valAx>
        <c:axId val="919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87626496"/>
        <c:crosses val="autoZero"/>
        <c:crossBetween val="midCat"/>
      </c:valAx>
      <c:valAx>
        <c:axId val="8762649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919992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625888862087415"/>
          <c:y val="0.50532599191560124"/>
          <c:w val="0.33584344990195703"/>
          <c:h val="0.2567390894061885"/>
        </c:manualLayout>
      </c:layout>
      <c:overlay val="1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389969891934486E-2"/>
          <c:y val="5.0180879932381336E-2"/>
          <c:w val="0.8497715022202742"/>
          <c:h val="0.83659130744250187"/>
        </c:manualLayout>
      </c:layout>
      <c:scatterChart>
        <c:scatterStyle val="lineMarker"/>
        <c:varyColors val="0"/>
        <c:ser>
          <c:idx val="0"/>
          <c:order val="0"/>
          <c:tx>
            <c:strRef>
              <c:f>gauge_dep.!$B$1</c:f>
              <c:strCache>
                <c:ptCount val="1"/>
                <c:pt idx="0">
                  <c:v>ladder</c:v>
                </c:pt>
              </c:strCache>
            </c:strRef>
          </c:tx>
          <c:spPr>
            <a:ln w="31750"/>
          </c:spPr>
          <c:xVal>
            <c:numRef>
              <c:f>gauge_dep.!$A$4:$A$6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gauge_dep.!$B$4:$B$6</c:f>
              <c:numCache>
                <c:formatCode>General</c:formatCode>
                <c:ptCount val="3"/>
                <c:pt idx="0">
                  <c:v>0.88852307929999519</c:v>
                </c:pt>
                <c:pt idx="1">
                  <c:v>1.1164143949999996</c:v>
                </c:pt>
                <c:pt idx="2">
                  <c:v>1.3315124406666445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gauge_dep.!$E$1</c:f>
              <c:strCache>
                <c:ptCount val="1"/>
                <c:pt idx="0">
                  <c:v>non-ladder</c:v>
                </c:pt>
              </c:strCache>
            </c:strRef>
          </c:tx>
          <c:xVal>
            <c:numRef>
              <c:f>gauge_dep.!$A$4:$A$6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gauge_dep.!$E$4:$E$6</c:f>
              <c:numCache>
                <c:formatCode>General</c:formatCode>
                <c:ptCount val="3"/>
                <c:pt idx="0">
                  <c:v>0.95828185679999578</c:v>
                </c:pt>
                <c:pt idx="1">
                  <c:v>1.1420359479999966</c:v>
                </c:pt>
                <c:pt idx="2">
                  <c:v>1.2992096689999997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694976"/>
        <c:axId val="91696512"/>
      </c:scatterChart>
      <c:valAx>
        <c:axId val="9169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696512"/>
        <c:crosses val="autoZero"/>
        <c:crossBetween val="midCat"/>
      </c:valAx>
      <c:valAx>
        <c:axId val="91696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6949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3169691100338354"/>
          <c:y val="0.62504098865503432"/>
          <c:w val="0.27184425615118396"/>
          <c:h val="0.21606847809051569"/>
        </c:manualLayout>
      </c:layout>
      <c:overlay val="1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gauge_dep.!$B$1</c:f>
              <c:strCache>
                <c:ptCount val="1"/>
                <c:pt idx="0">
                  <c:v>ladder</c:v>
                </c:pt>
              </c:strCache>
            </c:strRef>
          </c:tx>
          <c:xVal>
            <c:numRef>
              <c:f>gauge_dep.!$A$4:$A$6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gauge_dep.!$C$4:$C$6</c:f>
              <c:numCache>
                <c:formatCode>General</c:formatCode>
                <c:ptCount val="3"/>
                <c:pt idx="0">
                  <c:v>1.0138919369807741E-2</c:v>
                </c:pt>
                <c:pt idx="1">
                  <c:v>1.9797404525700019E-2</c:v>
                </c:pt>
                <c:pt idx="2">
                  <c:v>3.804216148623623E-2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gauge_dep.!$E$1</c:f>
              <c:strCache>
                <c:ptCount val="1"/>
                <c:pt idx="0">
                  <c:v>non-ladder</c:v>
                </c:pt>
              </c:strCache>
            </c:strRef>
          </c:tx>
          <c:xVal>
            <c:numRef>
              <c:f>gauge_dep.!$A$4:$A$6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gauge_dep.!$F$4:$F$6</c:f>
              <c:numCache>
                <c:formatCode>General</c:formatCode>
                <c:ptCount val="3"/>
                <c:pt idx="0">
                  <c:v>1.0015591258190924E-2</c:v>
                </c:pt>
                <c:pt idx="1">
                  <c:v>1.8802168526883118E-2</c:v>
                </c:pt>
                <c:pt idx="2">
                  <c:v>3.1670203141765128E-2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635712"/>
        <c:axId val="91637248"/>
      </c:scatterChart>
      <c:valAx>
        <c:axId val="9163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637248"/>
        <c:crosses val="autoZero"/>
        <c:crossBetween val="midCat"/>
      </c:valAx>
      <c:valAx>
        <c:axId val="9163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6357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328019759255811"/>
          <c:y val="0.65143788371340383"/>
          <c:w val="0.25065207530677946"/>
          <c:h val="0.22260608048993877"/>
        </c:manualLayout>
      </c:layout>
      <c:overlay val="1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1" y="1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63281-3E37-4BA6-A2C5-FF0C8267CE48}" type="datetimeFigureOut">
              <a:rPr kumimoji="1" lang="ja-JP" altLang="en-US" smtClean="0"/>
              <a:t>2012/3/20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37CB-6E5D-444B-9093-341269F85F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048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B0B52-BC6D-42D1-B7FB-8D83EDD11D48}" type="datetimeFigureOut">
              <a:rPr kumimoji="1" lang="ja-JP" altLang="en-US" smtClean="0"/>
              <a:t>2012/3/20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5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50051-DB4A-425C-A61C-D6C428479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63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0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692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order</a:t>
            </a:r>
            <a:r>
              <a:rPr kumimoji="1" lang="en-US" altLang="ja-JP" baseline="0" dirty="0" smtClean="0"/>
              <a:t> to avoid this difficulty, we solve NPRG eq. directly as partial </a:t>
            </a:r>
            <a:r>
              <a:rPr kumimoji="1" lang="en-US" altLang="ja-JP" baseline="0" dirty="0" err="1" smtClean="0"/>
              <a:t>differetial</a:t>
            </a:r>
            <a:r>
              <a:rPr kumimoji="1" lang="en-US" altLang="ja-JP" baseline="0" dirty="0" smtClean="0"/>
              <a:t> eq. without field operator expansion.</a:t>
            </a:r>
          </a:p>
          <a:p>
            <a:r>
              <a:rPr kumimoji="1" lang="en-US" altLang="ja-JP" baseline="0" dirty="0" smtClean="0"/>
              <a:t>Here we parameterize the renormalization scale by 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want to know the dynamical mass, which is the first derivative of potential at origin.</a:t>
            </a:r>
          </a:p>
          <a:p>
            <a:r>
              <a:rPr kumimoji="1" lang="en-US" altLang="ja-JP" baseline="0" dirty="0" smtClean="0"/>
              <a:t>So we </a:t>
            </a:r>
            <a:r>
              <a:rPr kumimoji="1" lang="en-US" altLang="ja-JP" baseline="0" dirty="0" err="1" smtClean="0"/>
              <a:t>numerially</a:t>
            </a:r>
            <a:r>
              <a:rPr kumimoji="1" lang="en-US" altLang="ja-JP" baseline="0" dirty="0" smtClean="0"/>
              <a:t> solve the partial differential eq. of this mass function by finite difference.</a:t>
            </a:r>
          </a:p>
          <a:p>
            <a:r>
              <a:rPr kumimoji="1" lang="en-US" altLang="ja-JP" baseline="0" dirty="0" smtClean="0"/>
              <a:t>Here we use 1-loopg running gauge coupling constant, whose initial condition decide the breaking scale.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And the finite difference is done as the next slide.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678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discretize the direction</a:t>
            </a:r>
            <a:r>
              <a:rPr kumimoji="1" lang="en-US" altLang="ja-JP" baseline="0" dirty="0" smtClean="0"/>
              <a:t> of \sigma, and replace the first derivative of mass function with respect to sigma by forward difference.</a:t>
            </a:r>
          </a:p>
          <a:p>
            <a:r>
              <a:rPr kumimoji="1" lang="en-US" altLang="ja-JP" baseline="0" dirty="0" smtClean="0"/>
              <a:t>Therefore we get the coupled ordinary differential equation of the </a:t>
            </a:r>
            <a:r>
              <a:rPr kumimoji="1" lang="en-US" altLang="ja-JP" baseline="0" dirty="0" err="1" smtClean="0"/>
              <a:t>disretized</a:t>
            </a:r>
            <a:r>
              <a:rPr kumimoji="1" lang="en-US" altLang="ja-JP" baseline="0" dirty="0" smtClean="0"/>
              <a:t> mass function </a:t>
            </a:r>
            <a:r>
              <a:rPr kumimoji="1" lang="en-US" altLang="ja-JP" baseline="0" dirty="0" err="1" smtClean="0"/>
              <a:t>m_k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997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23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(Explanation</a:t>
            </a:r>
            <a:r>
              <a:rPr kumimoji="1" lang="en-US" altLang="ja-JP" baseline="0" dirty="0" smtClean="0"/>
              <a:t> of the axes) </a:t>
            </a:r>
            <a:endParaRPr kumimoji="1" lang="en-US" altLang="ja-JP" dirty="0" smtClean="0"/>
          </a:p>
          <a:p>
            <a:r>
              <a:rPr kumimoji="1" lang="en-US" altLang="ja-JP" dirty="0" smtClean="0"/>
              <a:t>When we lower the renormalization</a:t>
            </a:r>
            <a:r>
              <a:rPr kumimoji="1" lang="en-US" altLang="ja-JP" baseline="0" dirty="0" smtClean="0"/>
              <a:t> scale, the mass function grows, and at infrared limit mass function at origin is much larger than bare mass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559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extrapolate</a:t>
            </a:r>
            <a:r>
              <a:rPr kumimoji="1" lang="en-US" altLang="ja-JP" baseline="0" dirty="0" smtClean="0"/>
              <a:t> the mass at origin from these 3 point by q</a:t>
            </a:r>
            <a:r>
              <a:rPr kumimoji="1" lang="en-US" altLang="ja-JP" dirty="0" smtClean="0"/>
              <a:t>uadratic</a:t>
            </a:r>
            <a:r>
              <a:rPr kumimoji="1" lang="en-US" altLang="ja-JP" baseline="0" dirty="0" smtClean="0"/>
              <a:t> curve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Agree well with …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25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364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From the </a:t>
            </a:r>
            <a:r>
              <a:rPr kumimoji="1" lang="en-US" altLang="ja-JP" dirty="0" err="1" smtClean="0"/>
              <a:t>sloap</a:t>
            </a:r>
            <a:r>
              <a:rPr kumimoji="1" lang="en-US" altLang="ja-JP" dirty="0" smtClean="0"/>
              <a:t> of the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extrapolated curve at origin</a:t>
            </a:r>
            <a:r>
              <a:rPr kumimoji="1" lang="en-US" altLang="ja-JP" baseline="0" dirty="0" smtClean="0"/>
              <a:t>, we get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extrapolate the chiral condensates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776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168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addition to the non-ladder extended approximation,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we take into account  the effects of the anomalous dimension of the quark filed obtained by the perturbative theory for the simplicity.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anomalous dimension plays important role in the cancelation of the gauge dependence of the \beta function for the running mass in the perturbative </a:t>
            </a:r>
            <a:r>
              <a:rPr kumimoji="1" lang="en-US" altLang="ja-JP" baseline="0" dirty="0" err="1" smtClean="0"/>
              <a:t>thoery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69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Today,</a:t>
            </a:r>
            <a:r>
              <a:rPr kumimoji="1" lang="en-US" altLang="ja-JP" baseline="0" dirty="0" smtClean="0"/>
              <a:t> I’d like to talk to you about the analysis of the dynamical chiral symmetry breaking by non-perturbative renormalization group.</a:t>
            </a:r>
          </a:p>
          <a:p>
            <a:r>
              <a:rPr kumimoji="1" lang="en-US" altLang="ja-JP" baseline="0" dirty="0" smtClean="0"/>
              <a:t>This phenomena is the origin of mass in QCD and Technicolor.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The NPRG eq. describes the dependence</a:t>
            </a:r>
            <a:r>
              <a:rPr kumimoji="1" lang="en-US" altLang="ja-JP" baseline="0" dirty="0" smtClean="0"/>
              <a:t> of this effective action on the renormalization scale \Lambda.in terms of  differential equation.</a:t>
            </a:r>
          </a:p>
          <a:p>
            <a:r>
              <a:rPr kumimoji="1" lang="en-US" altLang="ja-JP" baseline="0" dirty="0" smtClean="0"/>
              <a:t>We use this Wegner-Houghton eq. among several types of NPRG equations.</a:t>
            </a:r>
          </a:p>
          <a:p>
            <a:r>
              <a:rPr kumimoji="1" lang="en-US" altLang="ja-JP" baseline="0" dirty="0" smtClean="0"/>
              <a:t>This equation is given by form of  nonlinear partial differential equation, so we usually use field operator expansion in order to solve this equation.</a:t>
            </a:r>
          </a:p>
          <a:p>
            <a:r>
              <a:rPr kumimoji="1" lang="en-US" altLang="ja-JP" baseline="0" dirty="0" smtClean="0"/>
              <a:t>Therefore there is a problem about the  convergence of the expansion.</a:t>
            </a:r>
          </a:p>
          <a:p>
            <a:r>
              <a:rPr kumimoji="1" lang="en-US" altLang="ja-JP" baseline="0" dirty="0" smtClean="0"/>
              <a:t>So today  we solve NPRG eq. directly as partial differential equation.  </a:t>
            </a:r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Next slide, </a:t>
            </a:r>
            <a:r>
              <a:rPr kumimoji="1" lang="en-US" altLang="ja-JP" baseline="0" dirty="0" err="1" smtClean="0"/>
              <a:t>breafly</a:t>
            </a:r>
            <a:r>
              <a:rPr kumimoji="1" lang="en-US" altLang="ja-JP" baseline="0" dirty="0" smtClean="0"/>
              <a:t>, </a:t>
            </a:r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explain the physical </a:t>
            </a:r>
            <a:r>
              <a:rPr kumimoji="1" lang="en-US" altLang="ja-JP" baseline="0" dirty="0" err="1" smtClean="0"/>
              <a:t>meanign</a:t>
            </a:r>
            <a:r>
              <a:rPr kumimoji="1" lang="en-US" altLang="ja-JP" baseline="0" dirty="0" smtClean="0"/>
              <a:t> of  the right hand side of  WH </a:t>
            </a:r>
            <a:r>
              <a:rPr kumimoji="1" lang="en-US" altLang="ja-JP" baseline="0" dirty="0" err="1" smtClean="0"/>
              <a:t>eq</a:t>
            </a:r>
            <a:r>
              <a:rPr kumimoji="1" lang="en-US" altLang="ja-JP" baseline="0" dirty="0" smtClean="0"/>
              <a:t>, called beta function.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9360-C6EA-48A6-B13B-EF29497F3AE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results are</a:t>
            </a:r>
            <a:r>
              <a:rPr kumimoji="1" lang="en-US" altLang="ja-JP" baseline="0" dirty="0" smtClean="0"/>
              <a:t> improved better than ladder approximation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168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From here, we attempt to improve this gauge dependence.</a:t>
            </a:r>
          </a:p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ladder app., we consider only the diagrams surrounded by black dashed line.</a:t>
            </a:r>
          </a:p>
          <a:p>
            <a:r>
              <a:rPr kumimoji="1" lang="en-US" altLang="ja-JP" baseline="0" dirty="0" smtClean="0"/>
              <a:t>But this cross-ladder diagram plays important role in cancelation of gauge-fixing parameter.</a:t>
            </a:r>
          </a:p>
          <a:p>
            <a:r>
              <a:rPr kumimoji="1" lang="en-US" altLang="ja-JP" baseline="0" dirty="0" smtClean="0"/>
              <a:t>So we take into account of this type of non-ladder effect with respect to infinite number of diagrams in order to improve the gauge dependence.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396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For this purpose,</a:t>
            </a:r>
            <a:r>
              <a:rPr kumimoji="1" lang="en-US" altLang="ja-JP" baseline="0" dirty="0" smtClean="0"/>
              <a:t> w</a:t>
            </a:r>
            <a:r>
              <a:rPr kumimoji="1" lang="en-US" altLang="ja-JP" dirty="0" smtClean="0"/>
              <a:t>e introduce the following corrected vertex.</a:t>
            </a:r>
          </a:p>
          <a:p>
            <a:r>
              <a:rPr kumimoji="1" lang="en-US" altLang="ja-JP" dirty="0" smtClean="0"/>
              <a:t>For</a:t>
            </a:r>
            <a:r>
              <a:rPr kumimoji="1" lang="en-US" altLang="ja-JP" baseline="0" dirty="0" smtClean="0"/>
              <a:t> simplicity, we ignore the commutator term and consider only abelian part .</a:t>
            </a:r>
          </a:p>
          <a:p>
            <a:r>
              <a:rPr kumimoji="1" lang="en-US" altLang="ja-JP" baseline="0" dirty="0" smtClean="0"/>
              <a:t>( We believe that the effect of </a:t>
            </a:r>
            <a:r>
              <a:rPr kumimoji="1" lang="en-US" altLang="ja-JP" baseline="0" dirty="0" err="1" smtClean="0"/>
              <a:t>commutator</a:t>
            </a:r>
            <a:r>
              <a:rPr kumimoji="1" lang="en-US" altLang="ja-JP" baseline="0" dirty="0" smtClean="0"/>
              <a:t> is vanished by effective operators including gluon fields, which is omitted in our analysis.</a:t>
            </a:r>
          </a:p>
          <a:p>
            <a:r>
              <a:rPr kumimoji="1" lang="en-US" altLang="ja-JP" baseline="0" dirty="0" smtClean="0"/>
              <a:t>  And this abelian part is important in cancelation of gauge-fixing parameter. )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723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Then we</a:t>
            </a:r>
            <a:r>
              <a:rPr kumimoji="1" lang="en-US" altLang="ja-JP" baseline="0" dirty="0" smtClean="0"/>
              <a:t> can describe the NPRG eq. by the infinite number of ladder-form diagrams using corrected vertex.</a:t>
            </a:r>
          </a:p>
          <a:p>
            <a:r>
              <a:rPr kumimoji="1" lang="en-US" altLang="ja-JP" baseline="0" dirty="0" smtClean="0"/>
              <a:t>And we can obtain the formulas of the diagrams with respect to any order of sigma, like this.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And we can </a:t>
            </a:r>
            <a:r>
              <a:rPr kumimoji="1" lang="en-US" altLang="ja-JP" dirty="0" err="1" smtClean="0"/>
              <a:t>resum</a:t>
            </a:r>
            <a:r>
              <a:rPr kumimoji="1" lang="en-US" altLang="ja-JP" baseline="0" dirty="0" smtClean="0"/>
              <a:t> the infinite number of the diagrams with respect to \sigma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568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Eventually,</a:t>
            </a:r>
            <a:r>
              <a:rPr kumimoji="1" lang="en-US" altLang="ja-JP" baseline="0" dirty="0" smtClean="0"/>
              <a:t> we can obtain the following partial differential equation equivalent to this beyond the ladder approximation.</a:t>
            </a:r>
          </a:p>
          <a:p>
            <a:r>
              <a:rPr kumimoji="1" lang="en-US" altLang="ja-JP" dirty="0" smtClean="0"/>
              <a:t>We can compare the</a:t>
            </a:r>
            <a:r>
              <a:rPr kumimoji="1" lang="en-US" altLang="ja-JP" baseline="0" dirty="0" smtClean="0"/>
              <a:t> dependence on the gauge-fixing parameter \xi between NPRG eq. including non-ladder effect and Ladder-approximated one.</a:t>
            </a:r>
          </a:p>
          <a:p>
            <a:r>
              <a:rPr kumimoji="1" lang="en-US" altLang="ja-JP" baseline="0" dirty="0" smtClean="0"/>
              <a:t>Non-ladder extended NPRG eq. seems to be improved better for gauge dependence than ladder-approximated one.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Finally</a:t>
            </a:r>
            <a:r>
              <a:rPr kumimoji="1" lang="en-US" altLang="ja-JP" baseline="0" dirty="0" smtClean="0"/>
              <a:t>, let’s see the numerical result.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413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Ladder result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On the other hand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7014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Answers</a:t>
            </a:r>
            <a:r>
              <a:rPr kumimoji="1" lang="en-US" altLang="ja-JP" baseline="0" dirty="0" smtClean="0"/>
              <a:t> for the question and convenient phrases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663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173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9360-C6EA-48A6-B13B-EF29497F3AE8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20E3-B1EE-4375-820C-D33FBE522031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central object in NPRG is the </a:t>
            </a:r>
            <a:r>
              <a:rPr kumimoji="1" lang="en-US" altLang="ja-JP" baseline="0" dirty="0" err="1" smtClean="0"/>
              <a:t>wilsonian</a:t>
            </a:r>
            <a:r>
              <a:rPr kumimoji="1" lang="en-US" altLang="ja-JP" baseline="0" dirty="0" smtClean="0"/>
              <a:t> effective action, which is defined by integrating field with higher momentum than the scale \Lambda in the partition function.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can evaluate the infinitesimal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differnce</a:t>
            </a:r>
            <a:r>
              <a:rPr kumimoji="1" lang="en-US" altLang="ja-JP" baseline="0" dirty="0" smtClean="0"/>
              <a:t> with </a:t>
            </a:r>
            <a:r>
              <a:rPr kumimoji="1" lang="en-US" altLang="ja-JP" baseline="0" dirty="0" err="1" smtClean="0"/>
              <a:t>repsect</a:t>
            </a:r>
            <a:r>
              <a:rPr kumimoji="1" lang="en-US" altLang="ja-JP" baseline="0" dirty="0" smtClean="0"/>
              <a:t> to the </a:t>
            </a:r>
            <a:r>
              <a:rPr kumimoji="1" lang="en-US" altLang="ja-JP" baseline="0" dirty="0" err="1" smtClean="0"/>
              <a:t>renoamlization</a:t>
            </a:r>
            <a:r>
              <a:rPr kumimoji="1" lang="en-US" altLang="ja-JP" baseline="0" dirty="0" smtClean="0"/>
              <a:t> scale.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baseline="0" dirty="0" smtClean="0"/>
              <a:t>The difference have the two terms including something like inverse propagator  whose momentum is the shell mode.</a:t>
            </a:r>
          </a:p>
          <a:p>
            <a:r>
              <a:rPr kumimoji="1" lang="en-US" altLang="ja-JP" baseline="0" dirty="0" smtClean="0"/>
              <a:t>And they have the infinite number of field operator.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 we can represent the two terms by Ring-type diagrams and Dumbbell-type diagrams, respectively.</a:t>
            </a:r>
          </a:p>
          <a:p>
            <a:r>
              <a:rPr kumimoji="1" lang="en-US" altLang="ja-JP" baseline="0" dirty="0" smtClean="0"/>
              <a:t>( The internal lines represent shell mode propagators and the external lines represent the fields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20E3-B1EE-4375-820C-D33FBE52203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stable</a:t>
            </a:r>
            <a:r>
              <a:rPr kumimoji="1" lang="en-US" altLang="ja-JP" baseline="0" dirty="0" smtClean="0"/>
              <a:t> to the Infrared cut-off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20E3-B1EE-4375-820C-D33FBE522031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</a:t>
            </a:r>
            <a:r>
              <a:rPr kumimoji="1" lang="en-US" altLang="ja-JP" baseline="0" dirty="0" smtClean="0"/>
              <a:t> slide, we confirm that this method work well.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left graph show running mass plotted for each bare mass and dashed line connect the same renormalization scale point.</a:t>
            </a:r>
          </a:p>
          <a:p>
            <a:r>
              <a:rPr kumimoji="1" lang="en-US" altLang="ja-JP" baseline="0" dirty="0" smtClean="0"/>
              <a:t>At the high energy scale, running mass vanishes when bare mass goes toward zero. But at the low energy limit we get the nonzero dynamical mass.</a:t>
            </a:r>
          </a:p>
          <a:p>
            <a:r>
              <a:rPr kumimoji="1" lang="en-US" altLang="ja-JP" baseline="0" dirty="0" smtClean="0"/>
              <a:t>So we can confirm that chiral symmetry breaks dynamically.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However, we consider only RG </a:t>
            </a:r>
            <a:r>
              <a:rPr kumimoji="1" lang="en-US" altLang="ja-JP" baseline="0" dirty="0" err="1" smtClean="0"/>
              <a:t>eq.s</a:t>
            </a:r>
            <a:r>
              <a:rPr kumimoji="1" lang="en-US" altLang="ja-JP" baseline="0" dirty="0" smtClean="0"/>
              <a:t> for mass operator and 4-fermi operator in this analysis.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0173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Blue point is ladder-approximated</a:t>
            </a:r>
            <a:r>
              <a:rPr kumimoji="1" lang="en-US" altLang="ja-JP" baseline="0" dirty="0" smtClean="0"/>
              <a:t> result and magenta point is non-ladder extended result</a:t>
            </a:r>
          </a:p>
          <a:p>
            <a:r>
              <a:rPr kumimoji="1" lang="en-US" altLang="ja-JP" baseline="0" dirty="0" smtClean="0"/>
              <a:t>There are not drastic improvement for gauge dependence.</a:t>
            </a:r>
          </a:p>
          <a:p>
            <a:r>
              <a:rPr kumimoji="1" lang="en-US" altLang="ja-JP" baseline="0" dirty="0" smtClean="0"/>
              <a:t>But we can find a little improvement </a:t>
            </a:r>
          </a:p>
          <a:p>
            <a:r>
              <a:rPr kumimoji="1" lang="en-US" altLang="ja-JP" baseline="0" dirty="0" smtClean="0"/>
              <a:t>And we can find that the chiral condensate of non-ladder result agree with ladder result.</a:t>
            </a:r>
          </a:p>
          <a:p>
            <a:r>
              <a:rPr kumimoji="1" lang="en-US" altLang="ja-JP" baseline="0" dirty="0" smtClean="0"/>
              <a:t>So we guess that landau gauge seems to be good gauge.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51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Unfortunately</a:t>
            </a:r>
            <a:r>
              <a:rPr kumimoji="1" lang="en-US" altLang="ja-JP" baseline="0" dirty="0" smtClean="0"/>
              <a:t> we can not solve the WH eq. exactly. </a:t>
            </a:r>
          </a:p>
          <a:p>
            <a:r>
              <a:rPr kumimoji="1" lang="en-US" altLang="ja-JP" baseline="0" dirty="0" smtClean="0"/>
              <a:t>Hence we use Local potential approximation.</a:t>
            </a:r>
          </a:p>
          <a:p>
            <a:r>
              <a:rPr kumimoji="1" lang="en-US" altLang="ja-JP" baseline="0" dirty="0" smtClean="0"/>
              <a:t>Here we set the external momentum to be zero when we evaluate the diagrams 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And we fix the kinetic term.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r>
              <a:rPr kumimoji="1" lang="en-US" altLang="ja-JP" dirty="0" smtClean="0"/>
              <a:t>This manipulation</a:t>
            </a:r>
            <a:r>
              <a:rPr kumimoji="1" lang="en-US" altLang="ja-JP" baseline="0" dirty="0" smtClean="0"/>
              <a:t> is equivalent to using space-time independent fields.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As</a:t>
            </a:r>
            <a:r>
              <a:rPr kumimoji="1" lang="en-US" altLang="ja-JP" baseline="0" dirty="0" smtClean="0"/>
              <a:t> this result, Dumbbell-type diagrams vanish </a:t>
            </a:r>
          </a:p>
          <a:p>
            <a:r>
              <a:rPr kumimoji="1" lang="en-US" altLang="ja-JP" baseline="0" dirty="0" smtClean="0"/>
              <a:t>(because the size of the momentum of the internal propagators can not became the renormalization scale.)  </a:t>
            </a:r>
            <a:endParaRPr kumimoji="1" lang="en-US" altLang="ja-JP" dirty="0" smtClean="0"/>
          </a:p>
          <a:p>
            <a:r>
              <a:rPr kumimoji="1" lang="en-US" altLang="ja-JP" baseline="0" dirty="0" smtClean="0"/>
              <a:t>So we evaluate only the ring-type diagrams.</a:t>
            </a:r>
          </a:p>
          <a:p>
            <a:r>
              <a:rPr kumimoji="1" lang="en-US" altLang="ja-JP" baseline="0" dirty="0" smtClean="0"/>
              <a:t>Using the field operator expansion, we can obtain the renormalization group equation for the coupling constants.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33250-9CA8-43DA-949B-B6400F55B5A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/>
              <a:t>From this slide</a:t>
            </a:r>
            <a:r>
              <a:rPr lang="en-US" altLang="ja-JP" baseline="0" dirty="0" smtClean="0"/>
              <a:t>, I’d like to explain about the analysis of dynamical chiral symmetry breaking in QCD.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We analyze the effective action of QCD given by bare QCD and …</a:t>
            </a:r>
          </a:p>
          <a:p>
            <a:r>
              <a:rPr lang="en-US" altLang="ja-JP" baseline="0" dirty="0" smtClean="0"/>
              <a:t>We expand this effective potential by </a:t>
            </a:r>
            <a:r>
              <a:rPr lang="en-US" altLang="ja-JP" baseline="0" dirty="0" err="1" smtClean="0"/>
              <a:t>ifinite</a:t>
            </a:r>
            <a:r>
              <a:rPr lang="en-US" altLang="ja-JP" baseline="0" dirty="0" smtClean="0"/>
              <a:t> number of the field operators like 4-fermi, 8-fermi  interaction, and more.</a:t>
            </a:r>
          </a:p>
          <a:p>
            <a:r>
              <a:rPr lang="en-US" altLang="ja-JP" baseline="0" dirty="0" smtClean="0"/>
              <a:t>These running coupling constant is given by this NPRG eq.</a:t>
            </a:r>
          </a:p>
          <a:p>
            <a:r>
              <a:rPr lang="en-US" altLang="ja-JP" baseline="0" dirty="0" smtClean="0"/>
              <a:t>Especially, we can obtain the beta function for 4-fermi coupling constant from these diagrams, </a:t>
            </a:r>
          </a:p>
          <a:p>
            <a:r>
              <a:rPr lang="en-US" altLang="ja-JP" baseline="0" dirty="0" smtClean="0"/>
              <a:t>(which tell us how chiral symmetry breaks as follows.)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Lowering the </a:t>
            </a:r>
            <a:r>
              <a:rPr lang="en-US" altLang="ja-JP" baseline="0" dirty="0" err="1" smtClean="0"/>
              <a:t>renomalization</a:t>
            </a:r>
            <a:r>
              <a:rPr lang="en-US" altLang="ja-JP" baseline="0" dirty="0" smtClean="0"/>
              <a:t> scale from initial scale,  the 4-fermi operators are generated by the gauge interactions, described by these diagrams.</a:t>
            </a:r>
          </a:p>
          <a:p>
            <a:r>
              <a:rPr lang="en-US" altLang="ja-JP" baseline="0" dirty="0" smtClean="0"/>
              <a:t>The quantum correction by  </a:t>
            </a:r>
          </a:p>
          <a:p>
            <a:endParaRPr lang="ja-JP" altLang="en-US" dirty="0" smtClean="0"/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E95C3D-B5C7-4AD8-BD09-F8BC20247DF5}" type="slidenum">
              <a:rPr lang="ja-JP" altLang="en-US" smtClean="0"/>
              <a:pPr>
                <a:defRPr/>
              </a:pPr>
              <a:t>5</a:t>
            </a:fld>
            <a:endParaRPr lang="ja-JP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 introduce the</a:t>
            </a:r>
            <a:r>
              <a:rPr kumimoji="1" lang="en-US" altLang="ja-JP" baseline="0" dirty="0" smtClean="0"/>
              <a:t> bare mass m_0 as the external source breaking chiral symmetry explicitly for derivation of chiral condensate.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add the mass</a:t>
            </a:r>
            <a:r>
              <a:rPr kumimoji="1" lang="en-US" altLang="ja-JP" baseline="0" dirty="0" smtClean="0"/>
              <a:t> term to the </a:t>
            </a:r>
            <a:r>
              <a:rPr kumimoji="1" lang="en-US" altLang="ja-JP" baseline="0" dirty="0" err="1" smtClean="0"/>
              <a:t>effecitve</a:t>
            </a:r>
            <a:r>
              <a:rPr kumimoji="1" lang="en-US" altLang="ja-JP" baseline="0" dirty="0" smtClean="0"/>
              <a:t> action in order to deal with spontaneous chiral symmetry breaking.</a:t>
            </a:r>
          </a:p>
          <a:p>
            <a:r>
              <a:rPr kumimoji="1" lang="en-US" altLang="ja-JP" dirty="0" smtClean="0"/>
              <a:t>m_0</a:t>
            </a:r>
            <a:r>
              <a:rPr kumimoji="1" lang="en-US" altLang="ja-JP" baseline="0" dirty="0" smtClean="0"/>
              <a:t>  is the running mass at the initial scale.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9360-C6EA-48A6-B13B-EF29497F3AE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</a:t>
            </a:r>
            <a:r>
              <a:rPr kumimoji="1" lang="en-US" altLang="ja-JP" baseline="0" dirty="0" smtClean="0"/>
              <a:t> slide, we confirm that this method work well.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left graph show running mass plotted for each bare mass and dashed line connect the same renormalization scale point.</a:t>
            </a:r>
          </a:p>
          <a:p>
            <a:r>
              <a:rPr kumimoji="1" lang="en-US" altLang="ja-JP" baseline="0" dirty="0" smtClean="0"/>
              <a:t>At the high energy scale, running mass vanishes when bare mass goes toward zero. But at the low energy limit we get the nonzero dynamical mass.</a:t>
            </a:r>
          </a:p>
          <a:p>
            <a:r>
              <a:rPr kumimoji="1" lang="en-US" altLang="ja-JP" baseline="0" dirty="0" smtClean="0"/>
              <a:t>So we can confirm that chiral symmetry breaks dynamically.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However, we consider only RG </a:t>
            </a:r>
            <a:r>
              <a:rPr kumimoji="1" lang="en-US" altLang="ja-JP" baseline="0" dirty="0" err="1" smtClean="0"/>
              <a:t>eq.s</a:t>
            </a:r>
            <a:r>
              <a:rPr kumimoji="1" lang="en-US" altLang="ja-JP" baseline="0" dirty="0" smtClean="0"/>
              <a:t> for mass operator and 4-fermi operator in this analysis.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01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So next we take into account of higher dimensional operator such as 6-fermi, 8-fermi and more.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For simplicity</a:t>
            </a:r>
            <a:r>
              <a:rPr kumimoji="1" lang="en-US" altLang="ja-JP" baseline="0" dirty="0" smtClean="0"/>
              <a:t>, we limit the NPRG eq. to ladder diagrams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0051-DB4A-425C-A61C-D6C42847974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080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/>
              <a:t>We do</a:t>
            </a:r>
            <a:r>
              <a:rPr lang="en-US" altLang="ja-JP" baseline="0" dirty="0" smtClean="0"/>
              <a:t> </a:t>
            </a:r>
            <a:r>
              <a:rPr lang="en-US" altLang="ja-JP" baseline="0" dirty="0" err="1" smtClean="0"/>
              <a:t>resumation</a:t>
            </a:r>
            <a:r>
              <a:rPr lang="en-US" altLang="ja-JP" baseline="0" dirty="0" smtClean="0"/>
              <a:t> with respect to \sigma, so that we can obtain </a:t>
            </a:r>
            <a:r>
              <a:rPr lang="en-US" altLang="ja-JP" baseline="0" dirty="0" err="1" smtClean="0"/>
              <a:t>Laddder</a:t>
            </a:r>
            <a:r>
              <a:rPr lang="en-US" altLang="ja-JP" baseline="0" dirty="0" smtClean="0"/>
              <a:t>-Approximated NPRG eq. in terms of non-linear partial differential equation with respect to t and \sigma.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When we solve the equation like this, we usually expand this equation with respect to the field operator \sigma and truncate the expansion at  N-</a:t>
            </a:r>
            <a:r>
              <a:rPr lang="en-US" altLang="ja-JP" baseline="0" dirty="0" err="1" smtClean="0"/>
              <a:t>th</a:t>
            </a:r>
            <a:r>
              <a:rPr lang="en-US" altLang="ja-JP" baseline="0" dirty="0" smtClean="0"/>
              <a:t> order.</a:t>
            </a:r>
          </a:p>
          <a:p>
            <a:r>
              <a:rPr lang="en-US" altLang="ja-JP" dirty="0" smtClean="0"/>
              <a:t>And</a:t>
            </a:r>
            <a:r>
              <a:rPr lang="en-US" altLang="ja-JP" baseline="0" dirty="0" smtClean="0"/>
              <a:t> we can get the coupled ordinary differential equation with respect </a:t>
            </a:r>
            <a:r>
              <a:rPr lang="en-US" altLang="ja-JP" baseline="0" dirty="0" err="1" smtClean="0"/>
              <a:t>ot</a:t>
            </a:r>
            <a:r>
              <a:rPr lang="en-US" altLang="ja-JP" baseline="0" dirty="0" smtClean="0"/>
              <a:t> </a:t>
            </a:r>
            <a:r>
              <a:rPr lang="en-US" altLang="ja-JP" baseline="0" dirty="0" err="1" smtClean="0"/>
              <a:t>G_n</a:t>
            </a:r>
            <a:r>
              <a:rPr lang="en-US" altLang="ja-JP" baseline="0" dirty="0" smtClean="0"/>
              <a:t>, which is coefficient of the expansion of the potential.</a:t>
            </a:r>
          </a:p>
          <a:p>
            <a:r>
              <a:rPr lang="en-US" altLang="ja-JP" baseline="0" dirty="0" smtClean="0"/>
              <a:t>Of course, Running mass is G_1, which is first derivative of the potential with respect to \sigma at \sigma = 0.</a:t>
            </a:r>
          </a:p>
          <a:p>
            <a:r>
              <a:rPr lang="en-US" altLang="ja-JP" baseline="0" dirty="0" smtClean="0"/>
              <a:t> </a:t>
            </a:r>
          </a:p>
          <a:p>
            <a:r>
              <a:rPr lang="en-US" altLang="ja-JP" baseline="0" dirty="0" smtClean="0"/>
              <a:t>But there are problem of the convergence with </a:t>
            </a:r>
            <a:r>
              <a:rPr lang="en-US" altLang="ja-JP" baseline="0" dirty="0" err="1" smtClean="0"/>
              <a:t>repspect</a:t>
            </a:r>
            <a:r>
              <a:rPr lang="en-US" altLang="ja-JP" baseline="0" dirty="0" smtClean="0"/>
              <a:t> to order of truncation.</a:t>
            </a:r>
            <a:br>
              <a:rPr lang="en-US" altLang="ja-JP" baseline="0" dirty="0" smtClean="0"/>
            </a:br>
            <a:r>
              <a:rPr lang="en-US" altLang="ja-JP" baseline="0" dirty="0" smtClean="0"/>
              <a:t>And if we don’t …</a:t>
            </a:r>
            <a:endParaRPr lang="ja-JP" altLang="en-US" dirty="0" smtClean="0"/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E95C3D-B5C7-4AD8-BD09-F8BC20247DF5}" type="slidenum">
              <a:rPr lang="ja-JP" altLang="en-US" smtClean="0"/>
              <a:pPr>
                <a:defRPr/>
              </a:pPr>
              <a:t>9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0B54-E921-4014-A616-E93631099636}" type="datetime1">
              <a:rPr kumimoji="1" lang="ja-JP" altLang="en-US" smtClean="0"/>
              <a:t>2012/3/20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099D-A4CE-4CFD-928E-AE2B23B79969}" type="datetime1">
              <a:rPr kumimoji="1" lang="ja-JP" altLang="en-US" smtClean="0"/>
              <a:t>2012/3/20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F671-74AF-4372-B0F4-A76AFA3D7BC9}" type="datetime1">
              <a:rPr kumimoji="1" lang="ja-JP" altLang="en-US" smtClean="0"/>
              <a:t>2012/3/20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D570-E46B-44E7-B9A8-0A5E9BD42421}" type="datetime1">
              <a:rPr kumimoji="1" lang="ja-JP" altLang="en-US" smtClean="0"/>
              <a:t>2012/3/20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E4D5-ED22-4291-B127-A7A0D508B0D6}" type="datetime1">
              <a:rPr kumimoji="1" lang="ja-JP" altLang="en-US" smtClean="0"/>
              <a:t>2012/3/20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66A0-288C-4830-BF17-61EF6F2A16A5}" type="datetime1">
              <a:rPr kumimoji="1" lang="ja-JP" altLang="en-US" smtClean="0"/>
              <a:t>2012/3/20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25A6-9034-4D18-9494-EA0B76E41669}" type="datetime1">
              <a:rPr kumimoji="1" lang="ja-JP" altLang="en-US" smtClean="0"/>
              <a:t>2012/3/20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E2C8-D9B9-4240-A0A1-F334ECC41B32}" type="datetime1">
              <a:rPr kumimoji="1" lang="ja-JP" altLang="en-US" smtClean="0"/>
              <a:t>2012/3/20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9EEB-5823-43FB-8D7F-5E16DA609705}" type="datetime1">
              <a:rPr kumimoji="1" lang="ja-JP" altLang="en-US" smtClean="0"/>
              <a:t>2012/3/20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2AE4-CA2B-4E15-84AD-9D2CFAE7A45F}" type="datetime1">
              <a:rPr kumimoji="1" lang="ja-JP" altLang="en-US" smtClean="0"/>
              <a:t>2012/3/20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D3E9-D4FB-407F-B1B3-ED935377B626}" type="datetime1">
              <a:rPr kumimoji="1" lang="ja-JP" altLang="en-US" smtClean="0"/>
              <a:t>2012/3/20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919E3-4DE6-4241-9B64-084FCBE3AEAC}" type="datetime1">
              <a:rPr kumimoji="1" lang="ja-JP" altLang="en-US" smtClean="0"/>
              <a:t>2012/3/20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2.png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5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64.png"/><Relationship Id="rId2" Type="http://schemas.openxmlformats.org/officeDocument/2006/relationships/tags" Target="../tags/tag39.xml"/><Relationship Id="rId16" Type="http://schemas.openxmlformats.org/officeDocument/2006/relationships/image" Target="../media/image67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63.png"/><Relationship Id="rId5" Type="http://schemas.openxmlformats.org/officeDocument/2006/relationships/tags" Target="../tags/tag42.xml"/><Relationship Id="rId15" Type="http://schemas.openxmlformats.org/officeDocument/2006/relationships/image" Target="../media/image47.png"/><Relationship Id="rId10" Type="http://schemas.openxmlformats.org/officeDocument/2006/relationships/image" Target="../media/image62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tags" Target="../tags/tag47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690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1.png"/><Relationship Id="rId5" Type="http://schemas.openxmlformats.org/officeDocument/2006/relationships/tags" Target="../tags/tag49.xml"/><Relationship Id="rId10" Type="http://schemas.openxmlformats.org/officeDocument/2006/relationships/image" Target="../media/image70.png"/><Relationship Id="rId4" Type="http://schemas.openxmlformats.org/officeDocument/2006/relationships/tags" Target="../tags/tag48.xml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77.png"/><Relationship Id="rId3" Type="http://schemas.openxmlformats.org/officeDocument/2006/relationships/tags" Target="../tags/tag52.xml"/><Relationship Id="rId7" Type="http://schemas.openxmlformats.org/officeDocument/2006/relationships/image" Target="../media/image73.png"/><Relationship Id="rId12" Type="http://schemas.openxmlformats.org/officeDocument/2006/relationships/image" Target="../media/image760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7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5.png"/><Relationship Id="rId4" Type="http://schemas.openxmlformats.org/officeDocument/2006/relationships/tags" Target="../tags/tag53.xml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81.png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80.png"/><Relationship Id="rId5" Type="http://schemas.openxmlformats.org/officeDocument/2006/relationships/tags" Target="../tags/tag58.xml"/><Relationship Id="rId15" Type="http://schemas.openxmlformats.org/officeDocument/2006/relationships/image" Target="../media/image83.png"/><Relationship Id="rId10" Type="http://schemas.openxmlformats.org/officeDocument/2006/relationships/image" Target="../media/image79.png"/><Relationship Id="rId4" Type="http://schemas.openxmlformats.org/officeDocument/2006/relationships/tags" Target="../tags/tag57.xml"/><Relationship Id="rId9" Type="http://schemas.openxmlformats.org/officeDocument/2006/relationships/image" Target="../media/image78.png"/><Relationship Id="rId1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6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tags" Target="../tags/tag64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74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0.png"/><Relationship Id="rId5" Type="http://schemas.openxmlformats.org/officeDocument/2006/relationships/tags" Target="../tags/tag66.xml"/><Relationship Id="rId10" Type="http://schemas.openxmlformats.org/officeDocument/2006/relationships/image" Target="../media/image89.png"/><Relationship Id="rId4" Type="http://schemas.openxmlformats.org/officeDocument/2006/relationships/tags" Target="../tags/tag65.xml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4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93.png"/><Relationship Id="rId5" Type="http://schemas.openxmlformats.org/officeDocument/2006/relationships/image" Target="../media/image9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97.png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6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95.png"/><Relationship Id="rId5" Type="http://schemas.openxmlformats.org/officeDocument/2006/relationships/tags" Target="../tags/tag73.xml"/><Relationship Id="rId15" Type="http://schemas.openxmlformats.org/officeDocument/2006/relationships/image" Target="../media/image99.png"/><Relationship Id="rId10" Type="http://schemas.openxmlformats.org/officeDocument/2006/relationships/chart" Target="../charts/chart2.xml"/><Relationship Id="rId4" Type="http://schemas.openxmlformats.org/officeDocument/2006/relationships/tags" Target="../tags/tag72.xml"/><Relationship Id="rId9" Type="http://schemas.openxmlformats.org/officeDocument/2006/relationships/chart" Target="../charts/chart1.xml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78.xml"/><Relationship Id="rId7" Type="http://schemas.openxmlformats.org/officeDocument/2006/relationships/image" Target="../media/image95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20.xml"/><Relationship Id="rId11" Type="http://schemas.openxmlformats.org/officeDocument/2006/relationships/chart" Target="../charts/chart4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3.xml"/><Relationship Id="rId4" Type="http://schemas.openxmlformats.org/officeDocument/2006/relationships/tags" Target="../tags/tag79.xml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82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8.png"/><Relationship Id="rId5" Type="http://schemas.openxmlformats.org/officeDocument/2006/relationships/tags" Target="../tags/tag84.xml"/><Relationship Id="rId10" Type="http://schemas.openxmlformats.org/officeDocument/2006/relationships/image" Target="../media/image107.png"/><Relationship Id="rId4" Type="http://schemas.openxmlformats.org/officeDocument/2006/relationships/tags" Target="../tags/tag83.xml"/><Relationship Id="rId9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88.xml"/><Relationship Id="rId7" Type="http://schemas.openxmlformats.org/officeDocument/2006/relationships/image" Target="../media/image113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12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115.png"/><Relationship Id="rId3" Type="http://schemas.openxmlformats.org/officeDocument/2006/relationships/tags" Target="../tags/tag91.xml"/><Relationship Id="rId7" Type="http://schemas.openxmlformats.org/officeDocument/2006/relationships/chart" Target="../charts/chart5.xml"/><Relationship Id="rId12" Type="http://schemas.openxmlformats.org/officeDocument/2006/relationships/image" Target="../media/image114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25.xml"/><Relationship Id="rId11" Type="http://schemas.openxmlformats.org/officeDocument/2006/relationships/image" Target="../media/image9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6.png"/><Relationship Id="rId4" Type="http://schemas.openxmlformats.org/officeDocument/2006/relationships/tags" Target="../tags/tag92.xml"/><Relationship Id="rId9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tags" Target="../tags/tag94.xml"/><Relationship Id="rId16" Type="http://schemas.openxmlformats.org/officeDocument/2006/relationships/image" Target="../media/image123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118.png"/><Relationship Id="rId5" Type="http://schemas.openxmlformats.org/officeDocument/2006/relationships/tags" Target="../tags/tag97.xml"/><Relationship Id="rId15" Type="http://schemas.openxmlformats.org/officeDocument/2006/relationships/image" Target="../media/image122.png"/><Relationship Id="rId10" Type="http://schemas.openxmlformats.org/officeDocument/2006/relationships/notesSlide" Target="../notesSlides/notesSlide29.xml"/><Relationship Id="rId19" Type="http://schemas.openxmlformats.org/officeDocument/2006/relationships/image" Target="../media/image126.png"/><Relationship Id="rId4" Type="http://schemas.openxmlformats.org/officeDocument/2006/relationships/tags" Target="../tags/tag9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8.xml"/><Relationship Id="rId10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tags" Target="../tags/tag103.xml"/><Relationship Id="rId7" Type="http://schemas.openxmlformats.org/officeDocument/2006/relationships/notesSlide" Target="../notesSlides/notesSlide30.xml"/><Relationship Id="rId12" Type="http://schemas.openxmlformats.org/officeDocument/2006/relationships/image" Target="../media/image131.png"/><Relationship Id="rId2" Type="http://schemas.openxmlformats.org/officeDocument/2006/relationships/tags" Target="../tags/tag102.xml"/><Relationship Id="rId16" Type="http://schemas.openxmlformats.org/officeDocument/2006/relationships/image" Target="../media/image135.png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0.png"/><Relationship Id="rId5" Type="http://schemas.openxmlformats.org/officeDocument/2006/relationships/tags" Target="../tags/tag105.xml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tags" Target="../tags/tag104.xml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image" Target="../media/image136.png"/><Relationship Id="rId26" Type="http://schemas.openxmlformats.org/officeDocument/2006/relationships/image" Target="../media/image27.png"/><Relationship Id="rId3" Type="http://schemas.openxmlformats.org/officeDocument/2006/relationships/tags" Target="../tags/tag108.xml"/><Relationship Id="rId21" Type="http://schemas.openxmlformats.org/officeDocument/2006/relationships/image" Target="../media/image139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image" Target="../media/image24.png"/><Relationship Id="rId25" Type="http://schemas.openxmlformats.org/officeDocument/2006/relationships/image" Target="../media/image22.png"/><Relationship Id="rId2" Type="http://schemas.openxmlformats.org/officeDocument/2006/relationships/tags" Target="../tags/tag107.xml"/><Relationship Id="rId16" Type="http://schemas.openxmlformats.org/officeDocument/2006/relationships/image" Target="../media/image23.png"/><Relationship Id="rId20" Type="http://schemas.openxmlformats.org/officeDocument/2006/relationships/image" Target="../media/image138.png"/><Relationship Id="rId29" Type="http://schemas.openxmlformats.org/officeDocument/2006/relationships/image" Target="../media/image450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140.png"/><Relationship Id="rId32" Type="http://schemas.openxmlformats.org/officeDocument/2006/relationships/image" Target="../media/image32.png"/><Relationship Id="rId5" Type="http://schemas.openxmlformats.org/officeDocument/2006/relationships/tags" Target="../tags/tag110.xml"/><Relationship Id="rId15" Type="http://schemas.openxmlformats.org/officeDocument/2006/relationships/notesSlide" Target="../notesSlides/notesSlide31.xml"/><Relationship Id="rId23" Type="http://schemas.openxmlformats.org/officeDocument/2006/relationships/image" Target="../media/image26.png"/><Relationship Id="rId28" Type="http://schemas.openxmlformats.org/officeDocument/2006/relationships/image" Target="../media/image29.png"/><Relationship Id="rId10" Type="http://schemas.openxmlformats.org/officeDocument/2006/relationships/tags" Target="../tags/tag115.xml"/><Relationship Id="rId19" Type="http://schemas.openxmlformats.org/officeDocument/2006/relationships/image" Target="../media/image137.png"/><Relationship Id="rId31" Type="http://schemas.openxmlformats.org/officeDocument/2006/relationships/image" Target="../media/image31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5.png"/><Relationship Id="rId27" Type="http://schemas.openxmlformats.org/officeDocument/2006/relationships/image" Target="../media/image28.png"/><Relationship Id="rId30" Type="http://schemas.openxmlformats.org/officeDocument/2006/relationships/image" Target="../media/image3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121.xml"/><Relationship Id="rId7" Type="http://schemas.openxmlformats.org/officeDocument/2006/relationships/chart" Target="../charts/chart7.xml"/><Relationship Id="rId12" Type="http://schemas.openxmlformats.org/officeDocument/2006/relationships/chart" Target="../charts/char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32.xml"/><Relationship Id="rId11" Type="http://schemas.openxmlformats.org/officeDocument/2006/relationships/image" Target="../media/image14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7.png"/><Relationship Id="rId4" Type="http://schemas.openxmlformats.org/officeDocument/2006/relationships/tags" Target="../tags/tag122.xml"/><Relationship Id="rId9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1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tags" Target="../tags/tag1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6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jpeg"/><Relationship Id="rId5" Type="http://schemas.openxmlformats.org/officeDocument/2006/relationships/tags" Target="../tags/tag17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6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openxmlformats.org/officeDocument/2006/relationships/image" Target="../media/image4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tags" Target="../tags/tag22.xml"/><Relationship Id="rId21" Type="http://schemas.openxmlformats.org/officeDocument/2006/relationships/image" Target="../media/image32.png"/><Relationship Id="rId7" Type="http://schemas.openxmlformats.org/officeDocument/2006/relationships/tags" Target="../tags/tag26.xml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tags" Target="../tags/tag2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image" Target="../media/image22.png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30.pn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0.xml"/><Relationship Id="rId7" Type="http://schemas.openxmlformats.org/officeDocument/2006/relationships/image" Target="../media/image34.png"/><Relationship Id="rId12" Type="http://schemas.openxmlformats.org/officeDocument/2006/relationships/image" Target="../media/image49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3.png"/><Relationship Id="rId11" Type="http://schemas.openxmlformats.org/officeDocument/2006/relationships/image" Target="../media/image42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4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5" Type="http://schemas.openxmlformats.org/officeDocument/2006/relationships/tags" Target="../tags/tag35.xml"/><Relationship Id="rId15" Type="http://schemas.openxmlformats.org/officeDocument/2006/relationships/image" Target="../media/image51.png"/><Relationship Id="rId10" Type="http://schemas.openxmlformats.org/officeDocument/2006/relationships/image" Target="../media/image45.png"/><Relationship Id="rId4" Type="http://schemas.openxmlformats.org/officeDocument/2006/relationships/tags" Target="../tags/tag34.xml"/><Relationship Id="rId9" Type="http://schemas.openxmlformats.org/officeDocument/2006/relationships/image" Target="../media/image44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96944" cy="2761306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Solving </a:t>
            </a:r>
            <a:r>
              <a:rPr lang="en-US" altLang="ja-JP" sz="3600" dirty="0" smtClean="0"/>
              <a:t>non-perturbative renormalization </a:t>
            </a:r>
            <a:r>
              <a:rPr lang="en-US" altLang="ja-JP" sz="3600" dirty="0"/>
              <a:t>group </a:t>
            </a:r>
            <a:r>
              <a:rPr lang="en-US" altLang="ja-JP" sz="3600" dirty="0" smtClean="0"/>
              <a:t>equation without field </a:t>
            </a:r>
            <a:r>
              <a:rPr lang="en-US" altLang="ja-JP" sz="3600" dirty="0"/>
              <a:t>operator expansion </a:t>
            </a:r>
            <a:r>
              <a:rPr lang="en-US" altLang="ja-JP" sz="3600" dirty="0" smtClean="0"/>
              <a:t>and its </a:t>
            </a:r>
            <a:r>
              <a:rPr lang="en-US" altLang="ja-JP" sz="3600" dirty="0"/>
              <a:t>application </a:t>
            </a:r>
            <a:r>
              <a:rPr lang="en-US" altLang="ja-JP" sz="3600" dirty="0" smtClean="0"/>
              <a:t>to </a:t>
            </a:r>
            <a:br>
              <a:rPr lang="en-US" altLang="ja-JP" sz="3600" dirty="0" smtClean="0"/>
            </a:br>
            <a:r>
              <a:rPr lang="en-US" altLang="ja-JP" sz="3600" dirty="0" smtClean="0"/>
              <a:t>the dynamical </a:t>
            </a:r>
            <a:r>
              <a:rPr lang="en-US" altLang="ja-JP" sz="3600" dirty="0"/>
              <a:t>chiral symmetry breaking</a:t>
            </a:r>
            <a:endParaRPr kumimoji="1" lang="ja-JP" altLang="en-US" sz="3600" dirty="0"/>
          </a:p>
        </p:txBody>
      </p:sp>
      <p:sp>
        <p:nvSpPr>
          <p:cNvPr id="4" name="テキスト ボックス 5"/>
          <p:cNvSpPr txBox="1">
            <a:spLocks noChangeArrowheads="1"/>
          </p:cNvSpPr>
          <p:nvPr/>
        </p:nvSpPr>
        <p:spPr bwMode="auto">
          <a:xfrm>
            <a:off x="2999008" y="4144490"/>
            <a:ext cx="23084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3200" dirty="0" smtClean="0">
                <a:latin typeface="Calibri" pitchFamily="34" charset="0"/>
              </a:rPr>
              <a:t>Daisuke Sato</a:t>
            </a:r>
            <a:endParaRPr lang="en-US" altLang="ja-JP" sz="3200" baseline="30000" dirty="0">
              <a:latin typeface="Calibri" pitchFamily="34" charset="0"/>
            </a:endParaRPr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5341702" y="4252518"/>
            <a:ext cx="2031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>
                <a:latin typeface="Calibri" pitchFamily="34" charset="0"/>
              </a:rPr>
              <a:t>(Kanazawa U.)	</a:t>
            </a:r>
            <a:endParaRPr lang="en-US" altLang="ja-JP" sz="2000" baseline="30000" dirty="0">
              <a:latin typeface="Calibri" pitchFamily="34" charset="0"/>
            </a:endParaRPr>
          </a:p>
        </p:txBody>
      </p:sp>
      <p:sp>
        <p:nvSpPr>
          <p:cNvPr id="7" name="テキスト ボックス 3"/>
          <p:cNvSpPr txBox="1">
            <a:spLocks noChangeArrowheads="1"/>
          </p:cNvSpPr>
          <p:nvPr/>
        </p:nvSpPr>
        <p:spPr bwMode="auto">
          <a:xfrm>
            <a:off x="6228184" y="5877272"/>
            <a:ext cx="25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alibri" pitchFamily="34" charset="0"/>
                <a:ea typeface="ＭＳ ゴシック" pitchFamily="49" charset="-128"/>
                <a:cs typeface="Calibri" pitchFamily="34" charset="0"/>
              </a:rPr>
              <a:t>@ </a:t>
            </a:r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  <a:cs typeface="Calibri" pitchFamily="34" charset="0"/>
              </a:rPr>
              <a:t>SCGT12Mini</a:t>
            </a:r>
            <a:endParaRPr lang="en-US" altLang="ja-JP" dirty="0">
              <a:solidFill>
                <a:srgbClr val="FF0000"/>
              </a:solidFill>
              <a:latin typeface="Calibri" pitchFamily="34" charset="0"/>
              <a:ea typeface="ＭＳ ゴシック" pitchFamily="49" charset="-128"/>
              <a:cs typeface="Calibri" pitchFamily="34" charset="0"/>
            </a:endParaRPr>
          </a:p>
        </p:txBody>
      </p:sp>
      <p:sp>
        <p:nvSpPr>
          <p:cNvPr id="9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3156" y="5066020"/>
            <a:ext cx="2808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w</a:t>
            </a:r>
            <a:r>
              <a:rPr kumimoji="1" lang="en-US" altLang="ja-JP" sz="2800" dirty="0" smtClean="0"/>
              <a:t>ith Ken-</a:t>
            </a:r>
            <a:r>
              <a:rPr kumimoji="1" lang="en-US" altLang="ja-JP" sz="2800" dirty="0" err="1" smtClean="0"/>
              <a:t>Ichi</a:t>
            </a:r>
            <a:r>
              <a:rPr kumimoji="1" lang="en-US" altLang="ja-JP" sz="2800" dirty="0" smtClean="0"/>
              <a:t> Aoki</a:t>
            </a:r>
            <a:endParaRPr kumimoji="1" lang="ja-JP" altLang="en-US" sz="2800" dirty="0"/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5565011" y="5104997"/>
            <a:ext cx="2031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>
                <a:latin typeface="Calibri" pitchFamily="34" charset="0"/>
              </a:rPr>
              <a:t>(Kanazawa U.)	</a:t>
            </a:r>
            <a:endParaRPr lang="en-US" altLang="ja-JP" sz="2000" baseline="30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Convergence with respect to order of truncation?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993993"/>
            <a:ext cx="6211887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993517"/>
            <a:ext cx="6224587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75" y="1993993"/>
            <a:ext cx="6218237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40" y="1990831"/>
            <a:ext cx="6218237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40" y="1998443"/>
            <a:ext cx="6218237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5" y="1988801"/>
            <a:ext cx="6211887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5" y="1988563"/>
            <a:ext cx="6211887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9161" y="6169977"/>
            <a:ext cx="1984090" cy="4275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068960"/>
            <a:ext cx="3182094" cy="3172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4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090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Without field operator expansion</a:t>
            </a:r>
            <a:endParaRPr kumimoji="1" lang="ja-JP" altLang="en-US" dirty="0"/>
          </a:p>
        </p:txBody>
      </p:sp>
      <p:pic>
        <p:nvPicPr>
          <p:cNvPr id="3" name="図 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787" y="2132856"/>
            <a:ext cx="6984776" cy="8209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24223"/>
            <a:ext cx="1588928" cy="274834"/>
          </a:xfrm>
          <a:prstGeom prst="rect">
            <a:avLst/>
          </a:prstGeom>
        </p:spPr>
      </p:pic>
      <p:pic>
        <p:nvPicPr>
          <p:cNvPr id="12" name="図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061323" y="3110441"/>
            <a:ext cx="2160240" cy="456388"/>
          </a:xfrm>
          <a:prstGeom prst="rect">
            <a:avLst/>
          </a:prstGeom>
          <a:noFill/>
          <a:ln/>
          <a:effectLst/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5932253"/>
            <a:ext cx="6924779" cy="7371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787" y="4509120"/>
            <a:ext cx="2654313" cy="2845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44" y="384402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2"/>
                </a:solidFill>
              </a:rPr>
              <a:t>Mass function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5098" y="5152359"/>
            <a:ext cx="7563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We </a:t>
            </a:r>
            <a:r>
              <a:rPr lang="en-US" altLang="ja-JP" sz="2000" dirty="0"/>
              <a:t>numerically solve the </a:t>
            </a:r>
            <a:r>
              <a:rPr kumimoji="1" lang="en-US" altLang="ja-JP" sz="2000" dirty="0" smtClean="0"/>
              <a:t>partial differential eq. of the mass function by </a:t>
            </a:r>
            <a:r>
              <a:rPr kumimoji="1" lang="en-US" altLang="ja-JP" sz="2000" dirty="0" smtClean="0">
                <a:solidFill>
                  <a:srgbClr val="C00000"/>
                </a:solidFill>
              </a:rPr>
              <a:t>finite difference method. 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 bwMode="auto">
          <a:xfrm>
            <a:off x="4835691" y="4121020"/>
            <a:ext cx="15488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Running</a:t>
            </a:r>
            <a:r>
              <a:rPr kumimoji="1" lang="en-US" altLang="ja-JP" dirty="0" smtClean="0"/>
              <a:t> mass: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141443" y="1617767"/>
            <a:ext cx="162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(Landau gauge)</a:t>
            </a:r>
            <a:endParaRPr lang="ja-JP" altLang="en-US" dirty="0"/>
          </a:p>
        </p:txBody>
      </p:sp>
      <p:pic>
        <p:nvPicPr>
          <p:cNvPr id="22" name="図 21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60" y="1340768"/>
            <a:ext cx="857186" cy="272809"/>
          </a:xfrm>
          <a:prstGeom prst="rect">
            <a:avLst/>
          </a:prstGeom>
          <a:solidFill>
            <a:schemeClr val="lt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47761" y="1250529"/>
            <a:ext cx="6496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Solve NPRG eq. directly as a partial differential eq. 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9853" y="4591156"/>
            <a:ext cx="2898531" cy="2780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87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Finite difference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9345" y="1584088"/>
            <a:ext cx="3404863" cy="31449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643584"/>
            <a:ext cx="2510265" cy="35336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578345" y="1484784"/>
            <a:ext cx="2447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Discretization :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4490" y="3131676"/>
            <a:ext cx="290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Forward difference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159683"/>
            <a:ext cx="2015785" cy="26463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818" y="3717032"/>
            <a:ext cx="4103326" cy="64807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78345" y="4725144"/>
                <a:ext cx="80261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Coupled ordinary differential equation </a:t>
                </a:r>
                <a:r>
                  <a:rPr lang="en-US" altLang="ja-JP" sz="2400" dirty="0" smtClean="0"/>
                  <a:t>of the discretized mass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ja-JP" sz="2400" b="0" i="0" smtClean="0">
                        <a:latin typeface="Cambria Math"/>
                      </a:rPr>
                      <m:t>.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45" y="4725144"/>
                <a:ext cx="8026103" cy="830997"/>
              </a:xfrm>
              <a:prstGeom prst="rect">
                <a:avLst/>
              </a:prstGeom>
              <a:blipFill rotWithShape="1">
                <a:blip r:embed="rId12"/>
                <a:stretch>
                  <a:fillRect l="-1064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5761096"/>
            <a:ext cx="7628174" cy="83625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60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Boundary condition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446" y="1633513"/>
            <a:ext cx="2252292" cy="29609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51520" y="1484784"/>
            <a:ext cx="342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ja-JP" sz="2800" dirty="0" smtClean="0"/>
              <a:t>Initial condition: 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74762" y="3490375"/>
                <a:ext cx="6097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kumimoji="1" lang="en-US" altLang="ja-JP" sz="2800" dirty="0" smtClean="0"/>
                  <a:t>Boundary condition with respect to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𝜎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62" y="3490375"/>
                <a:ext cx="6097438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700" t="-10588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422366"/>
            <a:ext cx="360040" cy="1859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87475" y="2276872"/>
            <a:ext cx="537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: bare mass of quark (current quark mass)</a:t>
            </a:r>
            <a:endParaRPr kumimoji="1" lang="ja-JP" altLang="en-US" sz="2400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2123728" y="4983559"/>
            <a:ext cx="4945387" cy="461665"/>
            <a:chOff x="1584106" y="4547453"/>
            <a:chExt cx="4945387" cy="461665"/>
          </a:xfrm>
        </p:grpSpPr>
        <p:pic>
          <p:nvPicPr>
            <p:cNvPr id="13" name="図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269" y="4640117"/>
              <a:ext cx="2016224" cy="30572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図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4106" y="4570606"/>
              <a:ext cx="2159801" cy="402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3946950" y="4547453"/>
              <a:ext cx="4318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at</a:t>
              </a:r>
              <a:endParaRPr kumimoji="1" lang="ja-JP" altLang="en-US" sz="2400" dirty="0"/>
            </a:p>
          </p:txBody>
        </p:sp>
      </p:grp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339752" y="2738537"/>
                <a:ext cx="5897791" cy="505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 smtClean="0"/>
                  <a:t>source </a:t>
                </a:r>
                <a:r>
                  <a:rPr lang="en-US" altLang="ja-JP" sz="2400" dirty="0"/>
                  <a:t>term for </a:t>
                </a:r>
                <a:r>
                  <a:rPr lang="en-US" altLang="ja-JP" sz="2400" dirty="0" smtClean="0"/>
                  <a:t>the chiral </a:t>
                </a:r>
                <a:r>
                  <a:rPr lang="en-US" altLang="ja-JP" sz="2400" dirty="0"/>
                  <a:t>condensate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𝜓</m:t>
                            </m:r>
                          </m:e>
                        </m:acc>
                        <m:r>
                          <a:rPr lang="en-US" altLang="ja-JP" sz="2400" i="1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738537"/>
                <a:ext cx="5897791" cy="505779"/>
              </a:xfrm>
              <a:prstGeom prst="rect">
                <a:avLst/>
              </a:prstGeom>
              <a:blipFill rotWithShape="1">
                <a:blip r:embed="rId12"/>
                <a:stretch>
                  <a:fillRect l="-1655" t="-3614" b="-240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矢印 11"/>
          <p:cNvSpPr/>
          <p:nvPr/>
        </p:nvSpPr>
        <p:spPr>
          <a:xfrm>
            <a:off x="1691680" y="2852936"/>
            <a:ext cx="455143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86283" y="4413008"/>
            <a:ext cx="611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need only the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forward</a:t>
            </a:r>
            <a:r>
              <a:rPr kumimoji="1" lang="en-US" altLang="ja-JP" sz="2400" dirty="0" smtClean="0"/>
              <a:t> boundary condition .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15616" y="4013595"/>
            <a:ext cx="255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Forward difference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1817013" y="4518898"/>
            <a:ext cx="371587" cy="24988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949738" y="5631704"/>
                <a:ext cx="7582702" cy="103765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We set the boundary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000" b="0" i="0" smtClean="0">
                            <a:latin typeface="Cambria Math"/>
                          </a:rPr>
                          <m:t>end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 to be far enough from the origin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𝜎</m:t>
                    </m:r>
                    <m:r>
                      <a:rPr lang="en-US" altLang="ja-JP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sz="2000" dirty="0" smtClean="0"/>
                  <a:t>) so that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𝑚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𝜎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;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𝑡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at the origin is not affected on this boundary condition.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38" y="5631704"/>
                <a:ext cx="7582702" cy="1037656"/>
              </a:xfrm>
              <a:prstGeom prst="rect">
                <a:avLst/>
              </a:prstGeom>
              <a:blipFill rotWithShape="1">
                <a:blip r:embed="rId13"/>
                <a:stretch>
                  <a:fillRect l="-721" t="-1149" b="-86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2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todai\Dropbox\work\phys\investigate\par_diff\gauge\graph\sig-m_30_multi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b="9602"/>
          <a:stretch/>
        </p:blipFill>
        <p:spPr bwMode="auto">
          <a:xfrm>
            <a:off x="825500" y="1124744"/>
            <a:ext cx="7162116" cy="474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RG flow of the mass function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3498" y="6443411"/>
            <a:ext cx="6372998" cy="3699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下矢印 2"/>
          <p:cNvSpPr/>
          <p:nvPr/>
        </p:nvSpPr>
        <p:spPr>
          <a:xfrm rot="10800000">
            <a:off x="2447474" y="4574271"/>
            <a:ext cx="432048" cy="7200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912396"/>
            <a:ext cx="864096" cy="23793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7" name="図 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6021288"/>
            <a:ext cx="857186" cy="272809"/>
          </a:xfrm>
          <a:prstGeom prst="rect">
            <a:avLst/>
          </a:prstGeom>
          <a:solidFill>
            <a:schemeClr val="lt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グループ化 15"/>
          <p:cNvGrpSpPr/>
          <p:nvPr/>
        </p:nvGrpSpPr>
        <p:grpSpPr bwMode="auto">
          <a:xfrm>
            <a:off x="3275856" y="1909975"/>
            <a:ext cx="3626766" cy="395733"/>
            <a:chOff x="3275856" y="1909975"/>
            <a:chExt cx="3626766" cy="395733"/>
          </a:xfrm>
        </p:grpSpPr>
        <p:sp>
          <p:nvSpPr>
            <p:cNvPr id="8" name="円/楕円 7"/>
            <p:cNvSpPr/>
            <p:nvPr/>
          </p:nvSpPr>
          <p:spPr bwMode="auto">
            <a:xfrm>
              <a:off x="3275856" y="1909975"/>
              <a:ext cx="360040" cy="36004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 descr="txp_fig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1960" y="1977447"/>
              <a:ext cx="2690662" cy="32826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右矢印 8"/>
            <p:cNvSpPr/>
            <p:nvPr/>
          </p:nvSpPr>
          <p:spPr bwMode="auto">
            <a:xfrm rot="10800000">
              <a:off x="3707905" y="1981983"/>
              <a:ext cx="375660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8" name="図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1199" y="5805264"/>
            <a:ext cx="1015638" cy="4293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6293" y="3125780"/>
            <a:ext cx="1273676" cy="3447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80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atodai\Dropbox\work\phys\investigate\par_diff\gauge\graph\m0-G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/>
          <a:stretch/>
        </p:blipFill>
        <p:spPr bwMode="auto">
          <a:xfrm>
            <a:off x="1405718" y="1521426"/>
            <a:ext cx="6694673" cy="493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690296"/>
            <a:ext cx="2896301" cy="4269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4854589"/>
            <a:ext cx="2808312" cy="31717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 flipH="1">
            <a:off x="2339752" y="486916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2699792" y="2996952"/>
            <a:ext cx="18002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33924" y="4336008"/>
            <a:ext cx="218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</a:rPr>
              <a:t>Dynamical mass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43116" y="611977"/>
            <a:ext cx="4720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Infrared-limit running mass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211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44624"/>
            <a:ext cx="7365504" cy="1143000"/>
          </a:xfrm>
        </p:spPr>
        <p:txBody>
          <a:bodyPr/>
          <a:lstStyle/>
          <a:p>
            <a:r>
              <a:rPr kumimoji="1" lang="en-US" altLang="ja-JP" dirty="0" smtClean="0"/>
              <a:t>Chiral condensates 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3331545"/>
            <a:ext cx="5949304" cy="69480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5733256"/>
            <a:ext cx="4478015" cy="7919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51520" y="2689756"/>
            <a:ext cx="8741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NPRG eq. for the </a:t>
            </a:r>
            <a:r>
              <a:rPr lang="en-US" altLang="ja-JP" sz="2800" dirty="0">
                <a:solidFill>
                  <a:srgbClr val="FF0000"/>
                </a:solidFill>
              </a:rPr>
              <a:t>free energy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giving the chiral condensates 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1600" y="5122696"/>
            <a:ext cx="476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/>
                </a:solidFill>
              </a:rPr>
              <a:t>Chiral condensates</a:t>
            </a:r>
            <a:r>
              <a:rPr lang="en-US" altLang="ja-JP" sz="2800" dirty="0" smtClean="0"/>
              <a:t> are given by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3275815" y="4365104"/>
            <a:ext cx="2088232" cy="5760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2544" y="246658"/>
            <a:ext cx="1228472" cy="67390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98202"/>
            <a:ext cx="3580880" cy="3226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551623"/>
            <a:ext cx="360040" cy="1859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578663" y="1339726"/>
                <a:ext cx="5244635" cy="505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/>
                  <a:t>:</a:t>
                </a:r>
                <a:r>
                  <a:rPr lang="en-US" altLang="ja-JP" sz="2400" dirty="0" smtClean="0"/>
                  <a:t>source </a:t>
                </a:r>
                <a:r>
                  <a:rPr lang="en-US" altLang="ja-JP" sz="2400" dirty="0"/>
                  <a:t>term for chiral condensate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𝜓</m:t>
                            </m:r>
                          </m:e>
                        </m:acc>
                        <m:r>
                          <a:rPr lang="en-US" altLang="ja-JP" sz="2400" i="1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663" y="1339726"/>
                <a:ext cx="5244635" cy="505779"/>
              </a:xfrm>
              <a:prstGeom prst="rect">
                <a:avLst/>
              </a:prstGeom>
              <a:blipFill rotWithShape="1">
                <a:blip r:embed="rId13"/>
                <a:stretch>
                  <a:fillRect l="-1860" t="-3614" b="-240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/>
          <p:cNvSpPr/>
          <p:nvPr/>
        </p:nvSpPr>
        <p:spPr>
          <a:xfrm>
            <a:off x="997141" y="1959223"/>
            <a:ext cx="2024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free energy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: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586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69776"/>
            <a:ext cx="7077472" cy="1143000"/>
          </a:xfrm>
        </p:spPr>
        <p:txBody>
          <a:bodyPr/>
          <a:lstStyle/>
          <a:p>
            <a:r>
              <a:rPr lang="en-US" altLang="ja-JP" dirty="0" smtClean="0"/>
              <a:t>Free energy</a:t>
            </a:r>
            <a:endParaRPr kumimoji="1" lang="ja-JP" altLang="en-US" dirty="0"/>
          </a:p>
        </p:txBody>
      </p:sp>
      <p:pic>
        <p:nvPicPr>
          <p:cNvPr id="2050" name="Picture 2" descr="C:\Users\satodai\Dropbox\work\phys\investigate\par_diff\gauge\graph\m0-G0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3488"/>
            <a:ext cx="7488832" cy="52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3356992"/>
            <a:ext cx="3166153" cy="4281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339752" y="2782669"/>
            <a:ext cx="2535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chemeClr val="tx2"/>
                </a:solidFill>
              </a:rPr>
              <a:t>Chiral condensates</a:t>
            </a:r>
            <a:endParaRPr lang="ja-JP" altLang="en-US" sz="2400" dirty="0">
              <a:solidFill>
                <a:schemeClr val="tx2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171" y="685732"/>
            <a:ext cx="3010368" cy="4390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47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633280"/>
              </p:ext>
            </p:extLst>
          </p:nvPr>
        </p:nvGraphicFramePr>
        <p:xfrm>
          <a:off x="4464488" y="2811088"/>
          <a:ext cx="45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201914"/>
              </p:ext>
            </p:extLst>
          </p:nvPr>
        </p:nvGraphicFramePr>
        <p:xfrm>
          <a:off x="228552" y="2811088"/>
          <a:ext cx="45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Gauge dependence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71430"/>
            <a:ext cx="137541" cy="26182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471430"/>
            <a:ext cx="137541" cy="26182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8353" y="2572953"/>
            <a:ext cx="1552329" cy="3194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090" y="2564904"/>
            <a:ext cx="1600299" cy="3355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図 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3964" y="1124744"/>
            <a:ext cx="6345850" cy="8085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7956" y="2045490"/>
            <a:ext cx="160608" cy="30573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129989" y="1988840"/>
            <a:ext cx="2730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gauge-fixing parameter</a:t>
            </a:r>
            <a:endParaRPr kumimoji="1" lang="ja-JP" altLang="en-US" sz="2000" dirty="0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403648" y="5877272"/>
            <a:ext cx="6624736" cy="7486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The ladder approximation has strong dependence on the gauge fixing parameter.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84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3" grpId="0">
        <p:bldAsOne/>
      </p:bldGraphic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Improvement of LPA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3096343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Take into account of the anomalous dimension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𝜂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/>
                      </a:rPr>
                      <m:t>Λ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 of the quark field obtained by the perturbation theory as a first step of approximation beyond LPA</a:t>
                </a:r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3096343"/>
              </a:xfrm>
              <a:blipFill rotWithShape="1">
                <a:blip r:embed="rId4"/>
                <a:stretch>
                  <a:fillRect l="-1630" t="-2559" r="-28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1008"/>
            <a:ext cx="3024576" cy="763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619672" y="4892967"/>
                <a:ext cx="6264696" cy="120032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𝜂</m:t>
                    </m:r>
                    <m:r>
                      <a:rPr lang="en-US" altLang="ja-JP" sz="2400" i="1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Λ</m:t>
                    </m:r>
                    <m:r>
                      <a:rPr lang="en-US" altLang="ja-JP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plays an </a:t>
                </a:r>
                <a:r>
                  <a:rPr lang="en-US" altLang="ja-JP" sz="2400" dirty="0"/>
                  <a:t>important role in the cancelation of the gauge dependence of the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𝛽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function for the running mass in </a:t>
                </a:r>
                <a:r>
                  <a:rPr lang="en-US" altLang="ja-JP" sz="2400" dirty="0" smtClean="0"/>
                  <a:t>the perturbation  </a:t>
                </a:r>
                <a:r>
                  <a:rPr lang="en-US" altLang="ja-JP" sz="2400" dirty="0"/>
                  <a:t>theory.</a:t>
                </a: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892967"/>
                <a:ext cx="6264696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358" t="-2985" b="-94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3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20080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>
                <a:solidFill>
                  <a:srgbClr val="C00000"/>
                </a:solidFill>
              </a:rPr>
              <a:t>N</a:t>
            </a:r>
            <a:r>
              <a:rPr lang="en-US" altLang="ja-JP" sz="3600" dirty="0" smtClean="0">
                <a:solidFill>
                  <a:srgbClr val="002060"/>
                </a:solidFill>
              </a:rPr>
              <a:t>on-</a:t>
            </a:r>
            <a:r>
              <a:rPr lang="en-US" altLang="ja-JP" sz="3600" dirty="0" smtClean="0">
                <a:solidFill>
                  <a:srgbClr val="C00000"/>
                </a:solidFill>
              </a:rPr>
              <a:t>P</a:t>
            </a:r>
            <a:r>
              <a:rPr lang="en-US" altLang="ja-JP" sz="3600" dirty="0" smtClean="0">
                <a:solidFill>
                  <a:srgbClr val="002060"/>
                </a:solidFill>
              </a:rPr>
              <a:t>erturbative </a:t>
            </a:r>
            <a:r>
              <a:rPr lang="en-US" altLang="ja-JP" sz="3600" dirty="0" smtClean="0">
                <a:solidFill>
                  <a:srgbClr val="C00000"/>
                </a:solidFill>
              </a:rPr>
              <a:t>R</a:t>
            </a:r>
            <a:r>
              <a:rPr lang="en-US" altLang="ja-JP" sz="3600" dirty="0" smtClean="0">
                <a:solidFill>
                  <a:srgbClr val="002060"/>
                </a:solidFill>
              </a:rPr>
              <a:t>enormalization </a:t>
            </a:r>
            <a:r>
              <a:rPr lang="en-US" altLang="ja-JP" sz="3600" dirty="0" smtClean="0">
                <a:solidFill>
                  <a:srgbClr val="C00000"/>
                </a:solidFill>
              </a:rPr>
              <a:t>G</a:t>
            </a:r>
            <a:r>
              <a:rPr lang="en-US" altLang="ja-JP" sz="3600" dirty="0" smtClean="0">
                <a:solidFill>
                  <a:srgbClr val="002060"/>
                </a:solidFill>
              </a:rPr>
              <a:t>roup (</a:t>
            </a:r>
            <a:r>
              <a:rPr lang="en-US" altLang="ja-JP" sz="3600" dirty="0" smtClean="0">
                <a:solidFill>
                  <a:srgbClr val="C00000"/>
                </a:solidFill>
              </a:rPr>
              <a:t>NPRG</a:t>
            </a:r>
            <a:r>
              <a:rPr lang="en-US" altLang="ja-JP" sz="3600" dirty="0" smtClean="0">
                <a:solidFill>
                  <a:srgbClr val="002060"/>
                </a:solidFill>
              </a:rPr>
              <a:t>)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  <p:pic>
        <p:nvPicPr>
          <p:cNvPr id="3" name="図 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2023224"/>
            <a:ext cx="3456384" cy="613688"/>
          </a:xfrm>
          <a:prstGeom prst="rect">
            <a:avLst/>
          </a:prstGeom>
          <a:solidFill>
            <a:schemeClr val="lt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テキスト ボックス 7"/>
          <p:cNvSpPr txBox="1"/>
          <p:nvPr/>
        </p:nvSpPr>
        <p:spPr bwMode="auto">
          <a:xfrm>
            <a:off x="251520" y="2034074"/>
            <a:ext cx="326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800" dirty="0" smtClean="0">
                <a:solidFill>
                  <a:srgbClr val="FF0000"/>
                </a:solidFill>
                <a:latin typeface="+mn-ea"/>
              </a:rPr>
              <a:t> NPRG</a:t>
            </a:r>
            <a:r>
              <a:rPr lang="ja-JP" altLang="en-US" sz="28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+mn-ea"/>
              </a:rPr>
              <a:t>Eq.</a:t>
            </a:r>
            <a:r>
              <a:rPr lang="en-US" altLang="ja-JP" sz="2800" dirty="0" smtClean="0">
                <a:latin typeface="+mn-ea"/>
              </a:rPr>
              <a:t>:</a:t>
            </a:r>
            <a:endParaRPr lang="ja-JP" altLang="en-US" sz="2800" dirty="0">
              <a:latin typeface="+mn-ea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22297" y="2823319"/>
            <a:ext cx="367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dirty="0">
                <a:solidFill>
                  <a:srgbClr val="C00000"/>
                </a:solidFill>
              </a:rPr>
              <a:t>Wegner-Houghton (WH) </a:t>
            </a:r>
            <a:r>
              <a:rPr kumimoji="0" lang="en-US" altLang="ja-JP" sz="2400" dirty="0" smtClean="0">
                <a:solidFill>
                  <a:srgbClr val="C00000"/>
                </a:solidFill>
              </a:rPr>
              <a:t>eq</a:t>
            </a:r>
            <a:r>
              <a:rPr kumimoji="0" lang="en-US" altLang="ja-JP" sz="2400" dirty="0" smtClean="0">
                <a:solidFill>
                  <a:srgbClr val="C00000"/>
                </a:solidFill>
                <a:latin typeface="+mn-ea"/>
              </a:rPr>
              <a:t>.</a:t>
            </a:r>
            <a:endParaRPr kumimoji="0" lang="ja-JP" altLang="en-US" sz="24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29254" y="2863389"/>
            <a:ext cx="435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(Non-linear functional differential equation 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273082" y="1013827"/>
                <a:ext cx="8568952" cy="83099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ja-JP" sz="2400" dirty="0" smtClean="0">
                    <a:latin typeface="+mn-ea"/>
                  </a:rPr>
                  <a:t>Analyze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n-ea"/>
                  </a:rPr>
                  <a:t>D</a:t>
                </a:r>
                <a:r>
                  <a:rPr lang="en-US" altLang="ja-JP" sz="2400" dirty="0" smtClean="0">
                    <a:solidFill>
                      <a:schemeClr val="tx2"/>
                    </a:solidFill>
                    <a:latin typeface="+mn-ea"/>
                  </a:rPr>
                  <a:t>ynamical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n-ea"/>
                  </a:rPr>
                  <a:t>C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+mn-ea"/>
                  </a:rPr>
                  <a:t>hi</a:t>
                </a:r>
                <a:r>
                  <a:rPr lang="en-US" altLang="ja-JP" sz="2400" dirty="0" smtClean="0">
                    <a:solidFill>
                      <a:schemeClr val="tx2"/>
                    </a:solidFill>
                    <a:latin typeface="+mn-ea"/>
                  </a:rPr>
                  <a:t>ral 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+mn-ea"/>
                  </a:rPr>
                  <a:t>S</a:t>
                </a:r>
                <a:r>
                  <a:rPr lang="en-US" altLang="ja-JP" sz="2400" dirty="0" smtClean="0">
                    <a:solidFill>
                      <a:schemeClr val="tx2"/>
                    </a:solidFill>
                    <a:latin typeface="+mn-ea"/>
                  </a:rPr>
                  <a:t>ymmetry 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+mn-ea"/>
                  </a:rPr>
                  <a:t>B</a:t>
                </a:r>
                <a:r>
                  <a:rPr lang="en-US" altLang="ja-JP" sz="2400" dirty="0" smtClean="0">
                    <a:solidFill>
                      <a:schemeClr val="tx2"/>
                    </a:solidFill>
                    <a:latin typeface="+mn-ea"/>
                  </a:rPr>
                  <a:t>reaking 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+mn-ea"/>
                  </a:rPr>
                  <a:t>(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+mn-ea"/>
                  </a:rPr>
                  <a:t>D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en-US" altLang="ja-JP" sz="2400" dirty="0" smtClean="0">
                    <a:solidFill>
                      <a:srgbClr val="FF0000"/>
                    </a:solidFill>
                    <a:latin typeface="+mn-ea"/>
                  </a:rPr>
                  <a:t>SB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+mn-ea"/>
                  </a:rPr>
                  <a:t>)</a:t>
                </a:r>
                <a:r>
                  <a:rPr lang="en-US" altLang="ja-JP" sz="2400" dirty="0" smtClean="0">
                    <a:solidFill>
                      <a:schemeClr val="tx2"/>
                    </a:solidFill>
                    <a:latin typeface="+mn-ea"/>
                  </a:rPr>
                  <a:t> ,</a:t>
                </a:r>
                <a:r>
                  <a:rPr lang="en-US" altLang="ja-JP" sz="2400" dirty="0" smtClean="0">
                    <a:latin typeface="+mn-ea"/>
                  </a:rPr>
                  <a:t> which is the origin of mass in </a:t>
                </a:r>
                <a:r>
                  <a:rPr lang="en-US" altLang="ja-JP" sz="2400" dirty="0" smtClean="0">
                    <a:solidFill>
                      <a:srgbClr val="00B050"/>
                    </a:solidFill>
                    <a:latin typeface="+mn-ea"/>
                  </a:rPr>
                  <a:t>QCD</a:t>
                </a:r>
                <a:r>
                  <a:rPr lang="en-US" altLang="ja-JP" sz="2400" dirty="0" smtClean="0">
                    <a:latin typeface="+mn-ea"/>
                  </a:rPr>
                  <a:t> and </a:t>
                </a:r>
                <a:r>
                  <a:rPr lang="en-US" altLang="ja-JP" sz="2400" dirty="0" smtClean="0">
                    <a:solidFill>
                      <a:srgbClr val="00B050"/>
                    </a:solidFill>
                    <a:latin typeface="+mn-ea"/>
                  </a:rPr>
                  <a:t>Technicolor,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+mn-ea"/>
                  </a:rPr>
                  <a:t> by 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+mn-ea"/>
                  </a:rPr>
                  <a:t>NPRG</a:t>
                </a:r>
                <a:r>
                  <a:rPr lang="en-US" altLang="ja-JP" sz="2400" dirty="0" smtClean="0">
                    <a:solidFill>
                      <a:srgbClr val="00B050"/>
                    </a:solidFill>
                    <a:latin typeface="+mn-ea"/>
                  </a:rPr>
                  <a:t>.</a:t>
                </a:r>
                <a:endParaRPr lang="en-US" altLang="ja-JP" sz="240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2" y="1013827"/>
                <a:ext cx="8568952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996" t="-8029" b="-153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251520" y="4423752"/>
            <a:ext cx="85833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rgbClr val="0070C0"/>
                </a:solidFill>
                <a:latin typeface="+mn-ea"/>
              </a:rPr>
              <a:t>Field-operator expansion</a:t>
            </a:r>
            <a:r>
              <a:rPr lang="en-US" altLang="ja-JP" sz="2400" dirty="0" smtClean="0">
                <a:latin typeface="+mn-ea"/>
              </a:rPr>
              <a:t> has been generally used in order to </a:t>
            </a:r>
            <a:r>
              <a:rPr lang="en-US" altLang="ja-JP" sz="2400" dirty="0" err="1" smtClean="0">
                <a:latin typeface="+mn-ea"/>
              </a:rPr>
              <a:t>sovle</a:t>
            </a:r>
            <a:r>
              <a:rPr lang="en-US" altLang="ja-JP" sz="2400" dirty="0" smtClean="0">
                <a:latin typeface="+mn-ea"/>
              </a:rPr>
              <a:t> NPRG eq.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latin typeface="+mn-ea"/>
              </a:rPr>
              <a:t>Convergence with respect to order of field-operator expansion is a subtle issue.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>
                <a:latin typeface="+mn-ea"/>
              </a:rPr>
              <a:t>W</a:t>
            </a:r>
            <a:r>
              <a:rPr lang="en-US" altLang="ja-JP" sz="2400" dirty="0" smtClean="0">
                <a:latin typeface="+mn-ea"/>
              </a:rPr>
              <a:t>e solve this equation directly as a </a:t>
            </a:r>
            <a:r>
              <a:rPr lang="en-US" altLang="ja-JP" sz="2400" dirty="0" smtClean="0">
                <a:solidFill>
                  <a:srgbClr val="FF0000"/>
                </a:solidFill>
                <a:latin typeface="+mn-ea"/>
              </a:rPr>
              <a:t>partial differential equation</a:t>
            </a:r>
            <a:r>
              <a:rPr lang="en-US" altLang="ja-JP" sz="2400" dirty="0" smtClean="0">
                <a:latin typeface="+mn-ea"/>
              </a:rPr>
              <a:t>.</a:t>
            </a:r>
          </a:p>
          <a:p>
            <a:endParaRPr lang="en-US" altLang="ja-JP" sz="2400" dirty="0" smtClean="0">
              <a:latin typeface="+mn-ea"/>
            </a:endParaRPr>
          </a:p>
          <a:p>
            <a:r>
              <a:rPr lang="en-US" altLang="ja-JP" sz="2400" dirty="0" smtClean="0">
                <a:latin typeface="+mn-ea"/>
              </a:rPr>
              <a:t>   </a:t>
            </a:r>
            <a:endParaRPr lang="ja-JP" altLang="en-US" sz="2400" dirty="0">
              <a:latin typeface="+mn-ea"/>
            </a:endParaRPr>
          </a:p>
        </p:txBody>
      </p:sp>
      <p:pic>
        <p:nvPicPr>
          <p:cNvPr id="11" name="図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387" y="3573016"/>
            <a:ext cx="7830615" cy="6336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0495840"/>
      </p:ext>
    </p:extLst>
  </p:cSld>
  <p:clrMapOvr>
    <a:masterClrMapping/>
  </p:clrMapOvr>
  <p:transition advTm="7349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Ladder approximation with A. 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895366"/>
            <a:ext cx="137541" cy="26182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26279"/>
            <a:ext cx="137541" cy="26182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9120" y="1778498"/>
            <a:ext cx="1552329" cy="3194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8114" y="1778498"/>
            <a:ext cx="1600299" cy="3355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403648" y="5877272"/>
            <a:ext cx="6624736" cy="7486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The chiral condensates of the ladder approximation still has strong dependence on the gauge fixing parameter.</a:t>
            </a:r>
            <a:endParaRPr lang="ja-JP" altLang="en-US" dirty="0"/>
          </a:p>
        </p:txBody>
      </p:sp>
      <p:graphicFrame>
        <p:nvGraphicFramePr>
          <p:cNvPr id="20" name="グラフ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726309"/>
              </p:ext>
            </p:extLst>
          </p:nvPr>
        </p:nvGraphicFramePr>
        <p:xfrm>
          <a:off x="4569698" y="2132856"/>
          <a:ext cx="4572000" cy="289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1" name="グラフ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631841"/>
              </p:ext>
            </p:extLst>
          </p:nvPr>
        </p:nvGraphicFramePr>
        <p:xfrm>
          <a:off x="50513" y="2159041"/>
          <a:ext cx="4572000" cy="27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97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Approximation beyond “the Ladder”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59645" y="3688432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C00000"/>
                </a:solidFill>
              </a:rPr>
              <a:t>Crossed ladder </a:t>
            </a:r>
            <a:r>
              <a:rPr lang="en-US" altLang="ja-JP" dirty="0" smtClean="0"/>
              <a:t>diagrams play important role in cancelation of gauge dependence.</a:t>
            </a:r>
          </a:p>
        </p:txBody>
      </p:sp>
      <p:pic>
        <p:nvPicPr>
          <p:cNvPr id="20" name="Picture 2" descr="C:\Users\satodai\Dropbox\work\phys\investigate\par_diff\presen\figure\ladder_beta_potential_diagra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38" y="5229200"/>
            <a:ext cx="437871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コンテンツ プレースホルダー 2"/>
              <p:cNvSpPr txBox="1">
                <a:spLocks/>
              </p:cNvSpPr>
              <p:nvPr/>
            </p:nvSpPr>
            <p:spPr>
              <a:xfrm>
                <a:off x="310183" y="4552528"/>
                <a:ext cx="8229600" cy="748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/>
                  <a:t>Take into account of this type of non-ladder effects for all order terms in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ja-JP" dirty="0" smtClean="0"/>
                  <a:t>.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2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83" y="4552528"/>
                <a:ext cx="8229600" cy="748680"/>
              </a:xfrm>
              <a:prstGeom prst="rect">
                <a:avLst/>
              </a:prstGeom>
              <a:blipFill rotWithShape="1">
                <a:blip r:embed="rId4"/>
                <a:stretch>
                  <a:fillRect l="-1111" t="-14634" b="-14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/>
          <p:cNvGrpSpPr/>
          <p:nvPr/>
        </p:nvGrpSpPr>
        <p:grpSpPr>
          <a:xfrm>
            <a:off x="2357754" y="764704"/>
            <a:ext cx="4428492" cy="2808312"/>
            <a:chOff x="2357754" y="836712"/>
            <a:chExt cx="4428492" cy="2808312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2357754" y="836712"/>
              <a:ext cx="4428492" cy="2808312"/>
              <a:chOff x="2357754" y="1556792"/>
              <a:chExt cx="4428492" cy="2808312"/>
            </a:xfrm>
          </p:grpSpPr>
          <p:pic>
            <p:nvPicPr>
              <p:cNvPr id="15" name="図 3" descr="4fermi_gauge1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57754" y="1556792"/>
                <a:ext cx="4428492" cy="243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テキスト ボックス 4"/>
              <p:cNvSpPr txBox="1"/>
              <p:nvPr/>
            </p:nvSpPr>
            <p:spPr>
              <a:xfrm>
                <a:off x="2659601" y="3995772"/>
                <a:ext cx="832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Ladder</a:t>
                </a:r>
                <a:endParaRPr kumimoji="1" lang="ja-JP" altLang="en-US" dirty="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3707904" y="3995772"/>
                <a:ext cx="1578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C00000"/>
                    </a:solidFill>
                  </a:rPr>
                  <a:t>Crossed ladder</a:t>
                </a:r>
                <a:endParaRPr kumimoji="1" lang="ja-JP" alt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" name="角丸四角形 2"/>
            <p:cNvSpPr/>
            <p:nvPr/>
          </p:nvSpPr>
          <p:spPr>
            <a:xfrm>
              <a:off x="3851920" y="2492896"/>
              <a:ext cx="792088" cy="64807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51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Approximation b</a:t>
            </a:r>
            <a:r>
              <a:rPr kumimoji="1" lang="en-US" altLang="ja-JP" dirty="0" smtClean="0"/>
              <a:t>eyond “the Ladder”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1719858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Introduce the following corrected vertex to take into account of the non-ladder effects.</a:t>
            </a:r>
            <a:endParaRPr lang="ja-JP" altLang="en-US" dirty="0"/>
          </a:p>
        </p:txBody>
      </p:sp>
      <p:pic>
        <p:nvPicPr>
          <p:cNvPr id="1026" name="Picture 2" descr="C:\Users\satodai\Dropbox\work\phys\investigate\par_diff\presen\figure\gauge_symetry-corrective_verte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83954"/>
            <a:ext cx="6264696" cy="13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83954"/>
            <a:ext cx="372949" cy="23847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805" y="2509343"/>
            <a:ext cx="344261" cy="3137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2427064"/>
            <a:ext cx="344261" cy="3137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495032"/>
            <a:ext cx="372949" cy="23847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8168" y="5085184"/>
            <a:ext cx="4543766" cy="3600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008468" y="4437112"/>
            <a:ext cx="391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Ignore the commutator term. </a:t>
            </a:r>
            <a:endParaRPr kumimoji="1" lang="ja-JP" altLang="en-US" sz="2400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5940152" y="5042793"/>
            <a:ext cx="1064341" cy="546447"/>
            <a:chOff x="5743178" y="5599807"/>
            <a:chExt cx="1064341" cy="546447"/>
          </a:xfrm>
        </p:grpSpPr>
        <p:cxnSp>
          <p:nvCxnSpPr>
            <p:cNvPr id="20" name="直線コネクタ 19"/>
            <p:cNvCxnSpPr/>
            <p:nvPr/>
          </p:nvCxnSpPr>
          <p:spPr>
            <a:xfrm>
              <a:off x="5743178" y="5599807"/>
              <a:ext cx="1064341" cy="5464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>
              <a:off x="5743178" y="5599807"/>
              <a:ext cx="1037062" cy="5464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テキスト ボックス 25"/>
          <p:cNvSpPr txBox="1"/>
          <p:nvPr/>
        </p:nvSpPr>
        <p:spPr>
          <a:xfrm>
            <a:off x="3702790" y="6372036"/>
            <a:ext cx="518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K.-I. Aoki, K. Takagi, H. </a:t>
            </a:r>
            <a:r>
              <a:rPr kumimoji="1" lang="en-US" altLang="ja-JP" dirty="0" err="1" smtClean="0"/>
              <a:t>Terao</a:t>
            </a:r>
            <a:r>
              <a:rPr kumimoji="1" lang="en-US" altLang="ja-JP" dirty="0" smtClean="0"/>
              <a:t> and M. </a:t>
            </a:r>
            <a:r>
              <a:rPr kumimoji="1" lang="en-US" altLang="ja-JP" dirty="0" err="1" smtClean="0"/>
              <a:t>Tomoyose</a:t>
            </a:r>
            <a:r>
              <a:rPr kumimoji="1" lang="en-US" altLang="ja-JP" dirty="0" smtClean="0"/>
              <a:t> (2000)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61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NPRG Eq. Beyond Ladder Approximation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5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NPRG eq. described by the infinite number of ladder-form diagrams using the corrected vertex.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pic>
        <p:nvPicPr>
          <p:cNvPr id="5123" name="Picture 3" descr="C:\Users\satodai\Dropbox\work\phys\investigate\par_diff\presen\figure\Any_corrective_beta_func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1738789" cy="129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3" y="5233390"/>
            <a:ext cx="4896543" cy="12199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satodai\Dropbox\work\phys\investigate\par_diff\presen\figure\beyond-ladder_beta_potential_diagra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324180" cy="20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Partial differential Eq. </a:t>
            </a:r>
            <a:br>
              <a:rPr kumimoji="1" lang="en-US" altLang="ja-JP" sz="3200" dirty="0" smtClean="0"/>
            </a:br>
            <a:r>
              <a:rPr lang="en-US" altLang="ja-JP" sz="3200" dirty="0" smtClean="0"/>
              <a:t>equivalent to this beyond the ladder approximation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7544" y="1772816"/>
            <a:ext cx="40956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Non-ladder extended NPRG eq.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7544" y="5271591"/>
            <a:ext cx="412561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Ladder-approximated NPRG eq.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335" y="2450505"/>
            <a:ext cx="7718113" cy="240805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4538737"/>
            <a:ext cx="1975229" cy="21172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図 1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77" y="5949280"/>
            <a:ext cx="5405174" cy="6887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上下矢印 4"/>
          <p:cNvSpPr/>
          <p:nvPr/>
        </p:nvSpPr>
        <p:spPr>
          <a:xfrm>
            <a:off x="740373" y="3789040"/>
            <a:ext cx="936104" cy="1296144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2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Non-ladder with A. 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160782"/>
              </p:ext>
            </p:extLst>
          </p:nvPr>
        </p:nvGraphicFramePr>
        <p:xfrm>
          <a:off x="110530" y="1808520"/>
          <a:ext cx="4493948" cy="33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26774"/>
              </p:ext>
            </p:extLst>
          </p:nvPr>
        </p:nvGraphicFramePr>
        <p:xfrm>
          <a:off x="4650052" y="1808520"/>
          <a:ext cx="4493948" cy="33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57" y="5137596"/>
            <a:ext cx="137541" cy="26182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24" y="5137596"/>
            <a:ext cx="137541" cy="26182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455079"/>
            <a:ext cx="1552329" cy="3194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0053" y="1438982"/>
            <a:ext cx="1600299" cy="3355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35968" y="5803541"/>
                <a:ext cx="3007042" cy="505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1" lang="en-US" altLang="ja-JP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𝜓</m:t>
                            </m:r>
                          </m:e>
                        </m:acc>
                        <m:r>
                          <a:rPr kumimoji="1" lang="en-US" altLang="ja-JP" sz="2400" b="0" i="1" dirty="0" smtClean="0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lang="en-US" altLang="ja-JP" sz="2400" dirty="0" smtClean="0"/>
                  <a:t>is an </a:t>
                </a:r>
                <a:r>
                  <a:rPr lang="en-US" altLang="ja-JP" sz="2400" dirty="0" smtClean="0">
                    <a:solidFill>
                      <a:schemeClr val="tx2"/>
                    </a:solidFill>
                  </a:rPr>
                  <a:t>observable</a:t>
                </a:r>
                <a:r>
                  <a:rPr lang="en-US" altLang="ja-JP" sz="2400" dirty="0" smtClean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68" y="5803541"/>
                <a:ext cx="3007042" cy="505779"/>
              </a:xfrm>
              <a:prstGeom prst="rect">
                <a:avLst/>
              </a:prstGeom>
              <a:blipFill rotWithShape="1">
                <a:blip r:embed="rId12"/>
                <a:stretch>
                  <a:fillRect t="-3614" r="-2024" b="-240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矢印 11"/>
          <p:cNvSpPr/>
          <p:nvPr/>
        </p:nvSpPr>
        <p:spPr>
          <a:xfrm>
            <a:off x="3635896" y="5848062"/>
            <a:ext cx="936104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6016" y="5661248"/>
            <a:ext cx="37444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non-ladder extended approximation is better.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29138" y="3508189"/>
                <a:ext cx="6209649" cy="83099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The chiral condensates agree well between </a:t>
                </a:r>
              </a:p>
              <a:p>
                <a:r>
                  <a:rPr kumimoji="1" lang="en-US" altLang="ja-JP" sz="2400" dirty="0" smtClean="0"/>
                  <a:t>two approximations </a:t>
                </a:r>
                <a:r>
                  <a:rPr lang="en-US" altLang="ja-JP" sz="2400" dirty="0" smtClean="0"/>
                  <a:t>in</a:t>
                </a:r>
                <a:r>
                  <a:rPr kumimoji="1" lang="en-US" altLang="ja-JP" sz="2400" dirty="0" smtClean="0"/>
                  <a:t> the Landau gauge,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𝜉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kumimoji="1" lang="en-US" altLang="ja-JP" sz="2400" dirty="0" smtClean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8" y="3508189"/>
                <a:ext cx="6209649" cy="830997"/>
              </a:xfrm>
              <a:prstGeom prst="rect">
                <a:avLst/>
              </a:prstGeom>
              <a:blipFill rotWithShape="1">
                <a:blip r:embed="rId13"/>
                <a:stretch>
                  <a:fillRect l="-1271" t="-4255" r="-391" b="-13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Summary and prospects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91264" cy="568863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latin typeface="+mn-ea"/>
              </a:rPr>
              <a:t>We have solved the ladder approximated NPRG eq. and a non-ladder extended one directly as partial differential equations without field operator expansion.</a:t>
            </a:r>
          </a:p>
          <a:p>
            <a:r>
              <a:rPr lang="en-US" altLang="ja-JP" dirty="0" smtClean="0">
                <a:latin typeface="+mn-ea"/>
              </a:rPr>
              <a:t>Gauge dependence of the chiral condensates is greatly improved </a:t>
            </a:r>
            <a:r>
              <a:rPr lang="en-US" altLang="ja-JP" dirty="0">
                <a:latin typeface="+mn-ea"/>
              </a:rPr>
              <a:t>by </a:t>
            </a:r>
            <a:r>
              <a:rPr lang="en-US" altLang="ja-JP" dirty="0" smtClean="0">
                <a:latin typeface="+mn-ea"/>
              </a:rPr>
              <a:t>the non-ladder extended </a:t>
            </a:r>
            <a:r>
              <a:rPr lang="en-US" altLang="ja-JP" dirty="0">
                <a:latin typeface="+mn-ea"/>
              </a:rPr>
              <a:t>NPRG </a:t>
            </a:r>
            <a:r>
              <a:rPr lang="en-US" altLang="ja-JP" dirty="0" smtClean="0">
                <a:latin typeface="+mn-ea"/>
              </a:rPr>
              <a:t>equation.</a:t>
            </a:r>
          </a:p>
          <a:p>
            <a:r>
              <a:rPr lang="en-US" altLang="ja-JP" dirty="0" smtClean="0">
                <a:latin typeface="+mn-ea"/>
              </a:rPr>
              <a:t>In </a:t>
            </a:r>
            <a:r>
              <a:rPr lang="en-US" altLang="ja-JP" dirty="0">
                <a:latin typeface="+mn-ea"/>
              </a:rPr>
              <a:t>the Landau </a:t>
            </a:r>
            <a:r>
              <a:rPr lang="en-US" altLang="ja-JP" dirty="0" smtClean="0">
                <a:latin typeface="+mn-ea"/>
              </a:rPr>
              <a:t>gauge, however, the gauge dependent ladder result </a:t>
            </a:r>
            <a:r>
              <a:rPr lang="en-US" altLang="ja-JP" dirty="0">
                <a:latin typeface="+mn-ea"/>
              </a:rPr>
              <a:t>of the chiral condensates agrees with the </a:t>
            </a:r>
            <a:r>
              <a:rPr lang="en-US" altLang="ja-JP" dirty="0" smtClean="0">
                <a:latin typeface="+mn-ea"/>
              </a:rPr>
              <a:t>(almost) gauge independent non-ladder extended one, occasionally(?).</a:t>
            </a:r>
          </a:p>
          <a:p>
            <a:r>
              <a:rPr lang="en-US" altLang="ja-JP" dirty="0" smtClean="0">
                <a:latin typeface="+mn-ea"/>
              </a:rPr>
              <a:t>Prospects</a:t>
            </a:r>
          </a:p>
          <a:p>
            <a:pPr lvl="1"/>
            <a:r>
              <a:rPr lang="en-US" altLang="ja-JP" dirty="0" smtClean="0">
                <a:latin typeface="+mn-ea"/>
              </a:rPr>
              <a:t>Evaluate the anomalous dimension of quark fields by NPRG.</a:t>
            </a:r>
          </a:p>
          <a:p>
            <a:pPr lvl="1"/>
            <a:r>
              <a:rPr lang="en-US" altLang="ja-JP" dirty="0" smtClean="0">
                <a:latin typeface="+mn-ea"/>
              </a:rPr>
              <a:t>Include the effects of the running gauge coupling constant given by NPRG.</a:t>
            </a:r>
          </a:p>
          <a:p>
            <a:endParaRPr lang="en-US" altLang="ja-JP" dirty="0" smtClean="0">
              <a:latin typeface="+mn-ea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62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Backup slides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01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" dirty="0" smtClean="0"/>
              <a:t>Beyond the ladder approximation</a:t>
            </a:r>
            <a:endParaRPr kumimoji="1" lang="ja-JP" altLang="en-US" dirty="0"/>
          </a:p>
        </p:txBody>
      </p:sp>
      <p:pic>
        <p:nvPicPr>
          <p:cNvPr id="4" name="コンテンツ プレースホルダ 3" descr="ladder_diagra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4768" y="3086975"/>
            <a:ext cx="3224490" cy="1243540"/>
          </a:xfrm>
        </p:spPr>
      </p:pic>
      <p:pic>
        <p:nvPicPr>
          <p:cNvPr id="5" name="図 4" descr="nonladder_diag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5168" y="3079322"/>
            <a:ext cx="3224494" cy="171783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59632" y="2503258"/>
            <a:ext cx="213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Ladder diagram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4048" y="2503258"/>
            <a:ext cx="269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Non-</a:t>
            </a:r>
            <a:r>
              <a:rPr lang="en-US" altLang="ja-JP" sz="2400" dirty="0" smtClean="0"/>
              <a:t>l</a:t>
            </a:r>
            <a:r>
              <a:rPr kumimoji="1" lang="en-US" altLang="ja-JP" sz="2400" dirty="0" smtClean="0"/>
              <a:t>adder diagram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5" y="1373867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" sz="2400" dirty="0" smtClean="0">
                <a:solidFill>
                  <a:srgbClr val="FF0000"/>
                </a:solidFill>
              </a:rPr>
              <a:t>The Dyson-Schwinger Eq. </a:t>
            </a:r>
            <a:r>
              <a:rPr lang="en-US" altLang="ja" sz="2400" dirty="0" smtClean="0"/>
              <a:t>approach is limited to the ladder approximation.</a:t>
            </a:r>
            <a:endParaRPr lang="ja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5046275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" sz="2400" dirty="0" smtClean="0"/>
              <a:t>We can approximately solve </a:t>
            </a:r>
            <a:r>
              <a:rPr lang="en-US" altLang="ja" sz="2400" dirty="0" smtClean="0">
                <a:solidFill>
                  <a:srgbClr val="FF0000"/>
                </a:solidFill>
              </a:rPr>
              <a:t>the </a:t>
            </a:r>
            <a:r>
              <a:rPr lang="en-US" altLang="ja-JP" sz="2400" dirty="0" smtClean="0">
                <a:solidFill>
                  <a:srgbClr val="FF0000"/>
                </a:solidFill>
              </a:rPr>
              <a:t>Non-perturbative renormalization group </a:t>
            </a:r>
            <a:r>
              <a:rPr lang="en-US" altLang="ja" sz="2400" dirty="0" smtClean="0"/>
              <a:t>equation with the non-ladder effects.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611055"/>
      </p:ext>
    </p:extLst>
  </p:cSld>
  <p:clrMapOvr>
    <a:masterClrMapping/>
  </p:clrMapOvr>
  <p:transition advTm="3673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satodai\presen\graphics\INTshellmod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90160" y="323364"/>
            <a:ext cx="3286148" cy="2863840"/>
          </a:xfrm>
          <a:prstGeom prst="rect">
            <a:avLst/>
          </a:prstGeom>
          <a:noFill/>
        </p:spPr>
      </p:pic>
      <p:pic>
        <p:nvPicPr>
          <p:cNvPr id="2052" name="Picture 4" descr="C:\Users\user\satodai\presen\graphics\INTmod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323364"/>
            <a:ext cx="3275614" cy="285466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4"/>
            <a:ext cx="4104456" cy="78581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Shell mode integral</a:t>
            </a:r>
            <a:endParaRPr kumimoji="1" lang="ja-JP" altLang="en-US" sz="3200" dirty="0"/>
          </a:p>
        </p:txBody>
      </p:sp>
      <p:pic>
        <p:nvPicPr>
          <p:cNvPr id="41" name="図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2276873"/>
            <a:ext cx="4680520" cy="1542444"/>
          </a:xfrm>
          <a:prstGeom prst="rect">
            <a:avLst/>
          </a:prstGeom>
          <a:noFill/>
          <a:ln/>
          <a:effectLst/>
        </p:spPr>
      </p:pic>
      <p:pic>
        <p:nvPicPr>
          <p:cNvPr id="23" name="図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1410" y="1556792"/>
            <a:ext cx="4352638" cy="492037"/>
          </a:xfrm>
          <a:prstGeom prst="rect">
            <a:avLst/>
          </a:prstGeom>
          <a:noFill/>
          <a:ln/>
          <a:effectLst/>
        </p:spPr>
      </p:pic>
      <p:pic>
        <p:nvPicPr>
          <p:cNvPr id="37" name="図 3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81611" y="908720"/>
            <a:ext cx="3708684" cy="574385"/>
          </a:xfrm>
          <a:prstGeom prst="rect">
            <a:avLst/>
          </a:prstGeom>
          <a:noFill/>
          <a:ln/>
          <a:effectLst/>
        </p:spPr>
      </p:pic>
      <p:grpSp>
        <p:nvGrpSpPr>
          <p:cNvPr id="4" name="グループ化 32"/>
          <p:cNvGrpSpPr/>
          <p:nvPr/>
        </p:nvGrpSpPr>
        <p:grpSpPr bwMode="auto">
          <a:xfrm>
            <a:off x="611560" y="5301208"/>
            <a:ext cx="5158919" cy="491974"/>
            <a:chOff x="857471" y="4857760"/>
            <a:chExt cx="5158919" cy="491974"/>
          </a:xfrm>
        </p:grpSpPr>
        <p:pic>
          <p:nvPicPr>
            <p:cNvPr id="30" name="図 29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857471" y="4857760"/>
              <a:ext cx="5158919" cy="49197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4" name="角丸四角形 53"/>
            <p:cNvSpPr/>
            <p:nvPr/>
          </p:nvSpPr>
          <p:spPr bwMode="auto">
            <a:xfrm>
              <a:off x="2704521" y="4919151"/>
              <a:ext cx="1928826" cy="357190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8223318" y="823430"/>
            <a:ext cx="71795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micro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37368" y="1394934"/>
            <a:ext cx="77566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macro</a:t>
            </a:r>
            <a:endParaRPr kumimoji="1" lang="ja-JP" altLang="en-US" dirty="0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 bwMode="auto">
          <a:xfrm>
            <a:off x="2536318" y="980728"/>
            <a:ext cx="1368152" cy="432048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22598" y="4005380"/>
            <a:ext cx="7515860" cy="1079804"/>
          </a:xfrm>
          <a:prstGeom prst="rect">
            <a:avLst/>
          </a:prstGeom>
          <a:noFill/>
          <a:ln/>
          <a:effectLst/>
        </p:spPr>
      </p:pic>
      <p:pic>
        <p:nvPicPr>
          <p:cNvPr id="24" name="図 2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6012160" y="3510300"/>
            <a:ext cx="2916988" cy="538091"/>
          </a:xfrm>
          <a:prstGeom prst="rect">
            <a:avLst/>
          </a:prstGeom>
          <a:noFill/>
          <a:ln/>
          <a:effectLst/>
        </p:spPr>
      </p:pic>
      <p:sp>
        <p:nvSpPr>
          <p:cNvPr id="28" name="テキスト ボックス 27"/>
          <p:cNvSpPr txBox="1"/>
          <p:nvPr/>
        </p:nvSpPr>
        <p:spPr>
          <a:xfrm>
            <a:off x="5700911" y="3140968"/>
            <a:ext cx="205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Shell mode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integral:</a:t>
            </a:r>
            <a:endParaRPr kumimoji="1" lang="ja-JP" altLang="en-US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2267744" y="4005064"/>
            <a:ext cx="4608512" cy="1080120"/>
            <a:chOff x="2267744" y="4005064"/>
            <a:chExt cx="4608512" cy="1080120"/>
          </a:xfrm>
        </p:grpSpPr>
        <p:sp>
          <p:nvSpPr>
            <p:cNvPr id="48" name="角丸四角形 47"/>
            <p:cNvSpPr/>
            <p:nvPr/>
          </p:nvSpPr>
          <p:spPr>
            <a:xfrm>
              <a:off x="2267744" y="4437112"/>
              <a:ext cx="4608512" cy="64807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3707904" y="4005064"/>
              <a:ext cx="1943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tx2"/>
                  </a:solidFill>
                </a:rPr>
                <a:t>Gauss integral</a:t>
              </a:r>
              <a:endParaRPr kumimoji="1" lang="ja-JP" altLang="en-US" sz="24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9" name="図 5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39937" y="6093295"/>
            <a:ext cx="4472037" cy="445185"/>
          </a:xfrm>
          <a:prstGeom prst="rect">
            <a:avLst/>
          </a:prstGeom>
          <a:solidFill>
            <a:schemeClr val="lt1"/>
          </a:solidFill>
          <a:ln/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303576"/>
      </p:ext>
    </p:extLst>
  </p:cSld>
  <p:clrMapOvr>
    <a:masterClrMapping/>
  </p:clrMapOvr>
  <p:transition advTm="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2"/>
          <p:cNvGrpSpPr>
            <a:grpSpLocks noChangeAspect="1"/>
          </p:cNvGrpSpPr>
          <p:nvPr/>
        </p:nvGrpSpPr>
        <p:grpSpPr bwMode="auto">
          <a:xfrm>
            <a:off x="1645221" y="4149080"/>
            <a:ext cx="6239147" cy="2448272"/>
            <a:chOff x="1857356" y="3714752"/>
            <a:chExt cx="5643582" cy="2214562"/>
          </a:xfrm>
        </p:grpSpPr>
        <p:sp>
          <p:nvSpPr>
            <p:cNvPr id="6" name="正方形/長方形 5"/>
            <p:cNvSpPr/>
            <p:nvPr/>
          </p:nvSpPr>
          <p:spPr>
            <a:xfrm>
              <a:off x="4143364" y="4000502"/>
              <a:ext cx="3357574" cy="1571625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l"/>
                <a:defRPr/>
              </a:pPr>
              <a:endParaRPr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857356" y="3714752"/>
              <a:ext cx="2000257" cy="221456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l"/>
                <a:defRPr/>
              </a:pPr>
              <a:endParaRPr lang="ja-JP" altLang="en-US"/>
            </a:p>
          </p:txBody>
        </p:sp>
        <p:pic>
          <p:nvPicPr>
            <p:cNvPr id="8" name="図 37" descr="whdiag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00250" y="3857625"/>
              <a:ext cx="5059363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グループ化 4"/>
          <p:cNvGrpSpPr/>
          <p:nvPr/>
        </p:nvGrpSpPr>
        <p:grpSpPr bwMode="auto">
          <a:xfrm>
            <a:off x="179512" y="2348880"/>
            <a:ext cx="8892480" cy="1219544"/>
            <a:chOff x="179512" y="1483308"/>
            <a:chExt cx="8892480" cy="1219544"/>
          </a:xfrm>
        </p:grpSpPr>
        <p:pic>
          <p:nvPicPr>
            <p:cNvPr id="3" name="図 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512" y="1483308"/>
              <a:ext cx="8892480" cy="107570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正方形/長方形 12"/>
            <p:cNvSpPr/>
            <p:nvPr/>
          </p:nvSpPr>
          <p:spPr bwMode="auto">
            <a:xfrm>
              <a:off x="6084168" y="1715500"/>
              <a:ext cx="2880319" cy="843512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l"/>
                <a:defRPr/>
              </a:pPr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3707904" y="1719158"/>
              <a:ext cx="2131962" cy="98369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l"/>
                <a:defRPr/>
              </a:pPr>
              <a:endParaRPr lang="ja-JP" altLang="en-US"/>
            </a:p>
          </p:txBody>
        </p:sp>
      </p:grpSp>
      <p:sp>
        <p:nvSpPr>
          <p:cNvPr id="42" name="スライド番号プレースホルダ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91458" y="6228601"/>
            <a:ext cx="2496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C00000"/>
                </a:solidFill>
              </a:rPr>
              <a:t>1-loop exact!!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44748" y="3502484"/>
            <a:ext cx="2547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Shell mode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integration</a:t>
            </a:r>
            <a:endParaRPr kumimoji="1" lang="ja-JP" altLang="en-US" sz="20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1043608" y="3424584"/>
            <a:ext cx="237626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58604" y="86645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>
                <a:solidFill>
                  <a:srgbClr val="C00000"/>
                </a:solidFill>
              </a:rPr>
              <a:t> </a:t>
            </a:r>
            <a:r>
              <a:rPr kumimoji="1" lang="en-US" altLang="ja-JP" sz="2800" dirty="0" err="1" smtClean="0">
                <a:solidFill>
                  <a:srgbClr val="C00000"/>
                </a:solidFill>
              </a:rPr>
              <a:t>Wilsonian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 effective action:</a:t>
            </a:r>
          </a:p>
        </p:txBody>
      </p:sp>
      <p:pic>
        <p:nvPicPr>
          <p:cNvPr id="17" name="図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234045"/>
            <a:ext cx="1296144" cy="320375"/>
          </a:xfrm>
          <a:prstGeom prst="rect">
            <a:avLst/>
          </a:prstGeom>
          <a:solidFill>
            <a:schemeClr val="lt1"/>
          </a:solidFill>
          <a:ln/>
          <a:effectLst/>
        </p:spPr>
      </p:pic>
      <p:pic>
        <p:nvPicPr>
          <p:cNvPr id="18" name="図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300192" y="572859"/>
            <a:ext cx="2184263" cy="201438"/>
          </a:xfrm>
          <a:prstGeom prst="rect">
            <a:avLst/>
          </a:prstGeom>
          <a:noFill/>
          <a:ln/>
          <a:effectLst/>
        </p:spPr>
      </p:pic>
      <p:grpSp>
        <p:nvGrpSpPr>
          <p:cNvPr id="19" name="グループ化 18"/>
          <p:cNvGrpSpPr/>
          <p:nvPr/>
        </p:nvGrpSpPr>
        <p:grpSpPr>
          <a:xfrm>
            <a:off x="4283968" y="1547500"/>
            <a:ext cx="4535085" cy="369332"/>
            <a:chOff x="6372200" y="2420888"/>
            <a:chExt cx="4535085" cy="369332"/>
          </a:xfrm>
        </p:grpSpPr>
        <p:pic>
          <p:nvPicPr>
            <p:cNvPr id="20" name="図 19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72200" y="2492896"/>
              <a:ext cx="201744" cy="215538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sp>
          <p:nvSpPr>
            <p:cNvPr id="22" name="正方形/長方形 21"/>
            <p:cNvSpPr/>
            <p:nvPr/>
          </p:nvSpPr>
          <p:spPr>
            <a:xfrm>
              <a:off x="6558915" y="2420888"/>
              <a:ext cx="43483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: Renormalization scale </a:t>
              </a:r>
              <a:r>
                <a:rPr lang="ja-JP" altLang="en-US" dirty="0" smtClean="0"/>
                <a:t>（</a:t>
              </a:r>
              <a:r>
                <a:rPr lang="en-US" altLang="ja-JP" dirty="0" smtClean="0"/>
                <a:t>momentum cutoff</a:t>
              </a:r>
              <a:r>
                <a:rPr lang="ja-JP" altLang="en-US" dirty="0" smtClean="0"/>
                <a:t>）</a:t>
              </a:r>
              <a:endParaRPr lang="ja-JP" altLang="en-US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755576" y="939008"/>
            <a:ext cx="7822882" cy="608097"/>
            <a:chOff x="1099074" y="1596901"/>
            <a:chExt cx="7822882" cy="608097"/>
          </a:xfrm>
        </p:grpSpPr>
        <p:pic>
          <p:nvPicPr>
            <p:cNvPr id="24" name="図 23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9074" y="1607534"/>
              <a:ext cx="7761515" cy="59746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正方形/長方形 24"/>
            <p:cNvSpPr/>
            <p:nvPr/>
          </p:nvSpPr>
          <p:spPr>
            <a:xfrm>
              <a:off x="4570419" y="1596901"/>
              <a:ext cx="1452374" cy="2987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935110" y="1596901"/>
              <a:ext cx="986846" cy="2987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179512" y="1776892"/>
            <a:ext cx="377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/>
              <a:t>Change of effective </a:t>
            </a:r>
            <a:r>
              <a:rPr lang="en-US" altLang="ja-JP" sz="2400" dirty="0" smtClean="0"/>
              <a:t>action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717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6156" y="1814984"/>
            <a:ext cx="1403350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910" y="1556792"/>
            <a:ext cx="1579842" cy="593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39331" y="1484784"/>
            <a:ext cx="1046162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48" name="Rectangle 8"/>
          <p:cNvSpPr>
            <a:spLocks/>
          </p:cNvSpPr>
          <p:nvPr/>
        </p:nvSpPr>
        <p:spPr bwMode="auto">
          <a:xfrm>
            <a:off x="395536" y="971436"/>
            <a:ext cx="301768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 dirty="0">
                <a:solidFill>
                  <a:srgbClr val="343434"/>
                </a:solidFill>
                <a:ea typeface="ヒラギノ丸ゴ Pro W4"/>
                <a:cs typeface="ヒラギノ丸ゴ Pro W4"/>
                <a:sym typeface="ヒラギノ丸ゴ Pro W4"/>
              </a:rPr>
              <a:t>1-loop </a:t>
            </a:r>
            <a:r>
              <a:rPr lang="en-US" altLang="ja-JP" sz="2400" dirty="0" smtClean="0">
                <a:solidFill>
                  <a:srgbClr val="343434"/>
                </a:solidFill>
                <a:ea typeface="ヒラギノ丸ゴ Pro W4"/>
                <a:cs typeface="ヒラギノ丸ゴ Pro W4"/>
                <a:sym typeface="ヒラギノ丸ゴ Pro W4"/>
              </a:rPr>
              <a:t>perturbative RGE</a:t>
            </a:r>
            <a:endParaRPr lang="en-US" altLang="ja-JP" sz="2400" dirty="0">
              <a:solidFill>
                <a:srgbClr val="343434"/>
              </a:solidFill>
              <a:ea typeface="ヒラギノ丸ゴ Pro W4"/>
              <a:cs typeface="ヒラギノ丸ゴ Pro W4"/>
              <a:sym typeface="ヒラギノ丸ゴ Pro W4"/>
            </a:endParaRPr>
          </a:p>
        </p:txBody>
      </p:sp>
      <p:sp>
        <p:nvSpPr>
          <p:cNvPr id="10251" name="AutoShape 12"/>
          <p:cNvSpPr>
            <a:spLocks/>
          </p:cNvSpPr>
          <p:nvPr/>
        </p:nvSpPr>
        <p:spPr bwMode="auto">
          <a:xfrm rot="5400000">
            <a:off x="1879294" y="2701438"/>
            <a:ext cx="1116012" cy="771160"/>
          </a:xfrm>
          <a:prstGeom prst="rightArrow">
            <a:avLst>
              <a:gd name="adj1" fmla="val 32000"/>
              <a:gd name="adj2" fmla="val 33181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1028700" y="68412"/>
            <a:ext cx="7115175" cy="6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ja-JP" sz="3600" dirty="0" smtClean="0">
                <a:latin typeface="+mj-lt"/>
                <a:ea typeface="+mj-ea"/>
                <a:cs typeface="+mj-cs"/>
              </a:rPr>
              <a:t>Running of gauge coupling constant</a:t>
            </a:r>
            <a:endParaRPr lang="ja-JP" alt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0255" name="Rectangle 11"/>
          <p:cNvSpPr>
            <a:spLocks/>
          </p:cNvSpPr>
          <p:nvPr/>
        </p:nvSpPr>
        <p:spPr bwMode="auto">
          <a:xfrm>
            <a:off x="683568" y="2534782"/>
            <a:ext cx="3672408" cy="8222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ja-JP" dirty="0" smtClean="0">
                <a:solidFill>
                  <a:srgbClr val="1A1A1A"/>
                </a:solidFill>
                <a:cs typeface="ヒラギノ丸ゴ Pro W4"/>
                <a:sym typeface="ヒラギノ丸ゴ Pro W4"/>
              </a:rPr>
              <a:t>To take account of the quark confinement , we set a infrared cut-off for the gauge coupling constant.</a:t>
            </a:r>
            <a:endParaRPr lang="ja-JP" altLang="en-US" dirty="0">
              <a:solidFill>
                <a:srgbClr val="1A1A1A"/>
              </a:solidFill>
              <a:cs typeface="ヒラギノ丸ゴ Pro W4"/>
              <a:sym typeface="ヒラギノ丸ゴ Pro W4"/>
            </a:endParaRPr>
          </a:p>
        </p:txBody>
      </p:sp>
      <p:pic>
        <p:nvPicPr>
          <p:cNvPr id="15" name="図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076056" y="6376062"/>
            <a:ext cx="2448272" cy="308990"/>
          </a:xfrm>
          <a:prstGeom prst="rect">
            <a:avLst/>
          </a:prstGeom>
        </p:spPr>
      </p:pic>
      <p:pic>
        <p:nvPicPr>
          <p:cNvPr id="16" name="図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624938" y="6477556"/>
            <a:ext cx="2160240" cy="263812"/>
          </a:xfrm>
          <a:prstGeom prst="rect">
            <a:avLst/>
          </a:prstGeom>
          <a:noFill/>
          <a:ln/>
          <a:effectLst/>
        </p:spPr>
      </p:pic>
      <p:cxnSp>
        <p:nvCxnSpPr>
          <p:cNvPr id="17" name="直線矢印コネクタ 16"/>
          <p:cNvCxnSpPr/>
          <p:nvPr/>
        </p:nvCxnSpPr>
        <p:spPr>
          <a:xfrm>
            <a:off x="3995936" y="6512465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8" name="図 1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336906" y="6189524"/>
            <a:ext cx="1728192" cy="211342"/>
          </a:xfrm>
          <a:prstGeom prst="rect">
            <a:avLst/>
          </a:prstGeom>
          <a:noFill/>
          <a:ln/>
          <a:effectLst/>
        </p:spPr>
      </p:pic>
      <p:pic>
        <p:nvPicPr>
          <p:cNvPr id="23" name="図 2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39552" y="4342698"/>
            <a:ext cx="6984776" cy="1438134"/>
          </a:xfrm>
          <a:prstGeom prst="rect">
            <a:avLst/>
          </a:prstGeom>
          <a:noFill/>
          <a:ln/>
          <a:effectLst/>
        </p:spPr>
      </p:pic>
      <p:pic>
        <p:nvPicPr>
          <p:cNvPr id="27" name="図 2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72200" y="5692932"/>
            <a:ext cx="1800200" cy="256348"/>
          </a:xfrm>
          <a:prstGeom prst="rect">
            <a:avLst/>
          </a:prstGeom>
          <a:noFill/>
          <a:ln/>
          <a:effectLst/>
        </p:spPr>
      </p:pic>
      <p:sp>
        <p:nvSpPr>
          <p:cNvPr id="19" name="角丸四角形 18"/>
          <p:cNvSpPr/>
          <p:nvPr/>
        </p:nvSpPr>
        <p:spPr>
          <a:xfrm>
            <a:off x="5004048" y="6232046"/>
            <a:ext cx="2592288" cy="5040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1520" y="378904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1-loop perturbative RGE + </a:t>
            </a:r>
            <a:r>
              <a:rPr lang="en-US" altLang="ja-JP" sz="2400" dirty="0">
                <a:solidFill>
                  <a:srgbClr val="00B050"/>
                </a:solidFill>
              </a:rPr>
              <a:t>Infrared cut-off</a:t>
            </a:r>
            <a:endParaRPr kumimoji="1" lang="ja-JP" altLang="en-US" sz="2400" dirty="0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pic>
        <p:nvPicPr>
          <p:cNvPr id="1028" name="Picture 4" descr="C:\Users\satodai\Dropbox\work\phys\investigate\4-fermi\tex-file\master_thesis\graphics\nf3nc3gauge-flow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449106" cy="32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11636"/>
      </p:ext>
    </p:extLst>
  </p:cSld>
  <p:clrMapOvr>
    <a:masterClrMapping/>
  </p:clrMapOvr>
  <p:transition advTm="5344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936104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Renormalization group </a:t>
            </a:r>
            <a:r>
              <a:rPr lang="en-US" altLang="ja-JP" sz="2800" dirty="0" smtClean="0"/>
              <a:t>flows </a:t>
            </a:r>
            <a:r>
              <a:rPr lang="en-US" altLang="ja-JP" sz="2800" dirty="0"/>
              <a:t>of the </a:t>
            </a:r>
            <a:r>
              <a:rPr lang="en-US" altLang="ja-JP" sz="2800" dirty="0" smtClean="0"/>
              <a:t>running mass</a:t>
            </a:r>
            <a:br>
              <a:rPr lang="en-US" altLang="ja-JP" sz="2800" dirty="0" smtClean="0"/>
            </a:br>
            <a:r>
              <a:rPr lang="en-US" altLang="ja-JP" sz="2800" dirty="0" smtClean="0"/>
              <a:t> </a:t>
            </a:r>
            <a:r>
              <a:rPr lang="en-US" altLang="ja-JP" sz="2800" dirty="0"/>
              <a:t>and 4-fermi coupling </a:t>
            </a:r>
            <a:r>
              <a:rPr lang="en-US" altLang="ja-JP" sz="2800" dirty="0" smtClean="0"/>
              <a:t>constants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  <p:pic>
        <p:nvPicPr>
          <p:cNvPr id="5" name="Picture 12" descr="mvsm0"/>
          <p:cNvPicPr>
            <a:picLocks noChangeAspect="1" noChangeArrowheads="1"/>
          </p:cNvPicPr>
          <p:nvPr/>
        </p:nvPicPr>
        <p:blipFill rotWithShape="1">
          <a:blip r:embed="rId16" cstate="print"/>
          <a:srcRect l="6064"/>
          <a:stretch/>
        </p:blipFill>
        <p:spPr bwMode="auto">
          <a:xfrm>
            <a:off x="882605" y="3140968"/>
            <a:ext cx="3772289" cy="2855171"/>
          </a:xfrm>
          <a:prstGeom prst="rect">
            <a:avLst/>
          </a:prstGeom>
          <a:noFill/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118" y="5836883"/>
            <a:ext cx="2457712" cy="3157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5148064" y="2852936"/>
            <a:ext cx="3917027" cy="3240063"/>
            <a:chOff x="318083" y="3213273"/>
            <a:chExt cx="3917027" cy="3240063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318083" y="3213273"/>
              <a:ext cx="3917027" cy="3240063"/>
              <a:chOff x="323528" y="3213273"/>
              <a:chExt cx="3917027" cy="3240063"/>
            </a:xfrm>
          </p:grpSpPr>
          <p:pic>
            <p:nvPicPr>
              <p:cNvPr id="18" name="Picture 7" descr="C:\cygwin\home\satodai\Dropbox\work\phys\investigate\fini_dens\color_cond\graph\A-mG_diff_m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l="15509"/>
              <a:stretch>
                <a:fillRect/>
              </a:stretch>
            </p:blipFill>
            <p:spPr bwMode="auto">
              <a:xfrm>
                <a:off x="323528" y="3213273"/>
                <a:ext cx="3917027" cy="3240063"/>
              </a:xfrm>
              <a:prstGeom prst="rect">
                <a:avLst/>
              </a:prstGeom>
              <a:noFill/>
            </p:spPr>
          </p:pic>
          <p:pic>
            <p:nvPicPr>
              <p:cNvPr id="19" name="図 18" descr="txp_fig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2873371" y="5443959"/>
                <a:ext cx="736424" cy="200843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0" name="下矢印 19"/>
              <p:cNvSpPr/>
              <p:nvPr/>
            </p:nvSpPr>
            <p:spPr>
              <a:xfrm rot="1031183">
                <a:off x="2560527" y="5448423"/>
                <a:ext cx="243079" cy="392759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21" name="図 20" descr="txp_fig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730386" y="5383648"/>
                <a:ext cx="736424" cy="200843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2" name="下矢印 21"/>
              <p:cNvSpPr/>
              <p:nvPr/>
            </p:nvSpPr>
            <p:spPr>
              <a:xfrm rot="8784915">
                <a:off x="1607660" y="5479483"/>
                <a:ext cx="248642" cy="422525"/>
              </a:xfrm>
              <a:prstGeom prst="down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23" name="図 22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69730" y="3732992"/>
                <a:ext cx="455371" cy="25197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4" name="図 23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4374" y="3833307"/>
                <a:ext cx="527106" cy="444518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7" name="正方形/長方形 16"/>
            <p:cNvSpPr/>
            <p:nvPr/>
          </p:nvSpPr>
          <p:spPr>
            <a:xfrm>
              <a:off x="3160415" y="3578087"/>
              <a:ext cx="720080" cy="368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下矢印 24"/>
          <p:cNvSpPr/>
          <p:nvPr/>
        </p:nvSpPr>
        <p:spPr>
          <a:xfrm rot="10800000">
            <a:off x="3328695" y="4662032"/>
            <a:ext cx="393125" cy="56716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9401" y="4885818"/>
            <a:ext cx="865493" cy="28849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526" y="3218874"/>
            <a:ext cx="2182732" cy="28213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30" y="5877272"/>
            <a:ext cx="1083382" cy="278346"/>
          </a:xfrm>
          <a:prstGeom prst="rect">
            <a:avLst/>
          </a:prstGeom>
        </p:spPr>
      </p:pic>
      <p:pic>
        <p:nvPicPr>
          <p:cNvPr id="29" name="Picture 4" descr="C:\Users\user\satodai\presen\graphics\4fermiGaugeToMass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82605" y="1556792"/>
            <a:ext cx="3532689" cy="688089"/>
          </a:xfrm>
          <a:prstGeom prst="rect">
            <a:avLst/>
          </a:prstGeom>
          <a:noFill/>
        </p:spPr>
      </p:pic>
      <p:grpSp>
        <p:nvGrpSpPr>
          <p:cNvPr id="41" name="グループ化 40"/>
          <p:cNvGrpSpPr/>
          <p:nvPr/>
        </p:nvGrpSpPr>
        <p:grpSpPr>
          <a:xfrm>
            <a:off x="35496" y="3276083"/>
            <a:ext cx="4548787" cy="708194"/>
            <a:chOff x="168626" y="2844035"/>
            <a:chExt cx="4548787" cy="70819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77377" y="3016459"/>
              <a:ext cx="4140036" cy="535770"/>
              <a:chOff x="577377" y="3880555"/>
              <a:chExt cx="4140036" cy="535770"/>
            </a:xfrm>
          </p:grpSpPr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 rot="10800000" flipH="1">
                <a:off x="1258208" y="3880555"/>
                <a:ext cx="3459205" cy="438357"/>
              </a:xfrm>
              <a:prstGeom prst="line">
                <a:avLst/>
              </a:prstGeom>
              <a:noFill/>
              <a:ln w="50800">
                <a:solidFill>
                  <a:srgbClr val="FF8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" name="屈折矢印 8"/>
              <p:cNvSpPr/>
              <p:nvPr/>
            </p:nvSpPr>
            <p:spPr bwMode="auto">
              <a:xfrm rot="5400000">
                <a:off x="626084" y="4026674"/>
                <a:ext cx="340944" cy="438357"/>
              </a:xfrm>
              <a:prstGeom prst="bentUpArrow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34" name="図 33" descr="txp_fig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626" y="2844035"/>
              <a:ext cx="1001492" cy="25561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0" name="グループ化 39"/>
          <p:cNvGrpSpPr/>
          <p:nvPr/>
        </p:nvGrpSpPr>
        <p:grpSpPr>
          <a:xfrm>
            <a:off x="84188" y="5051666"/>
            <a:ext cx="4500096" cy="713245"/>
            <a:chOff x="217318" y="4619618"/>
            <a:chExt cx="4500096" cy="713245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691249" y="4916005"/>
              <a:ext cx="4026165" cy="416858"/>
              <a:chOff x="691249" y="5780101"/>
              <a:chExt cx="4026165" cy="416858"/>
            </a:xfrm>
          </p:grpSpPr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rot="10800000" flipH="1">
                <a:off x="1259266" y="5780101"/>
                <a:ext cx="3458148" cy="333439"/>
              </a:xfrm>
              <a:prstGeom prst="line">
                <a:avLst/>
              </a:prstGeom>
              <a:noFill/>
              <a:ln w="50800">
                <a:solidFill>
                  <a:srgbClr val="0044FE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" name="屈折矢印 12"/>
              <p:cNvSpPr/>
              <p:nvPr/>
            </p:nvSpPr>
            <p:spPr bwMode="auto">
              <a:xfrm rot="5400000">
                <a:off x="691249" y="5856015"/>
                <a:ext cx="340944" cy="34094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36" name="図 35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318" y="4619618"/>
              <a:ext cx="798417" cy="23597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7" name="図 36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884" y="6309320"/>
            <a:ext cx="1847884" cy="47163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右矢印 37"/>
          <p:cNvSpPr/>
          <p:nvPr/>
        </p:nvSpPr>
        <p:spPr>
          <a:xfrm>
            <a:off x="2737317" y="6237312"/>
            <a:ext cx="817757" cy="5760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679366" y="6279703"/>
            <a:ext cx="471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Chiral symmetry breaks dynamically.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395536" y="2564904"/>
                <a:ext cx="4392764" cy="36933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Running mass plotted for each bare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4392764" cy="369332"/>
              </a:xfrm>
              <a:prstGeom prst="rect">
                <a:avLst/>
              </a:prstGeom>
              <a:blipFill rotWithShape="1">
                <a:blip r:embed="rId29"/>
                <a:stretch>
                  <a:fillRect l="-1108" t="-6452" b="-2419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5292080" y="2132856"/>
                <a:ext cx="3600400" cy="92333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Running mass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ja-JP" dirty="0" smtClean="0"/>
                  <a:t> grows up rapidly when the 4-fermi coupling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is large.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132856"/>
                <a:ext cx="3600400" cy="923330"/>
              </a:xfrm>
              <a:prstGeom prst="rect">
                <a:avLst/>
              </a:prstGeom>
              <a:blipFill rotWithShape="1">
                <a:blip r:embed="rId30"/>
                <a:stretch>
                  <a:fillRect l="-1180" t="-2614" b="-915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図 4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19" y="1180926"/>
            <a:ext cx="3683294" cy="27887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221457"/>
            <a:ext cx="557422" cy="2068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5786816" y="1124744"/>
            <a:ext cx="2526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1-loop running gauge</a:t>
            </a:r>
          </a:p>
          <a:p>
            <a:r>
              <a:rPr kumimoji="1" lang="en-US" altLang="ja-JP" sz="2000" dirty="0" smtClean="0"/>
              <a:t>coupling constant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424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グラフ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640465"/>
              </p:ext>
            </p:extLst>
          </p:nvPr>
        </p:nvGraphicFramePr>
        <p:xfrm>
          <a:off x="161891" y="1844824"/>
          <a:ext cx="4349244" cy="345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Result of non-ladder extended app.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5301208"/>
            <a:ext cx="137541" cy="26182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31" y="5301208"/>
            <a:ext cx="137541" cy="26182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511" y="1348817"/>
            <a:ext cx="1552329" cy="3194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089" y="1340768"/>
            <a:ext cx="1600299" cy="3355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上下矢印 14"/>
          <p:cNvSpPr/>
          <p:nvPr/>
        </p:nvSpPr>
        <p:spPr>
          <a:xfrm>
            <a:off x="8202128" y="2603580"/>
            <a:ext cx="360040" cy="15455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上下矢印 15"/>
          <p:cNvSpPr/>
          <p:nvPr/>
        </p:nvSpPr>
        <p:spPr>
          <a:xfrm>
            <a:off x="8562316" y="2138199"/>
            <a:ext cx="360040" cy="2010881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上下矢印 16"/>
          <p:cNvSpPr/>
          <p:nvPr/>
        </p:nvSpPr>
        <p:spPr>
          <a:xfrm>
            <a:off x="3520845" y="2276872"/>
            <a:ext cx="360040" cy="590775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上下矢印 17"/>
          <p:cNvSpPr/>
          <p:nvPr/>
        </p:nvSpPr>
        <p:spPr>
          <a:xfrm>
            <a:off x="3880885" y="2138199"/>
            <a:ext cx="360040" cy="930761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1758004" y="5726112"/>
                <a:ext cx="6209649" cy="83099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The chiral condensates agree well between </a:t>
                </a:r>
              </a:p>
              <a:p>
                <a:r>
                  <a:rPr kumimoji="1" lang="en-US" altLang="ja-JP" sz="2400" dirty="0" smtClean="0"/>
                  <a:t>two approximations </a:t>
                </a:r>
                <a:r>
                  <a:rPr lang="en-US" altLang="ja-JP" sz="2400" dirty="0" smtClean="0"/>
                  <a:t>in</a:t>
                </a:r>
                <a:r>
                  <a:rPr kumimoji="1" lang="en-US" altLang="ja-JP" sz="2400" dirty="0" smtClean="0"/>
                  <a:t> the Landau gauge,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𝜉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kumimoji="1" lang="en-US" altLang="ja-JP" sz="2400" dirty="0" smtClean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004" y="5726112"/>
                <a:ext cx="6209649" cy="830997"/>
              </a:xfrm>
              <a:prstGeom prst="rect">
                <a:avLst/>
              </a:prstGeom>
              <a:blipFill rotWithShape="1">
                <a:blip r:embed="rId11"/>
                <a:stretch>
                  <a:fillRect l="-1271" t="-4255" r="-391" b="-13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グラフ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184385"/>
              </p:ext>
            </p:extLst>
          </p:nvPr>
        </p:nvGraphicFramePr>
        <p:xfrm>
          <a:off x="4351735" y="1916832"/>
          <a:ext cx="4530535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1036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0" lang="en-US" altLang="ja-JP" dirty="0" smtClean="0">
                <a:solidFill>
                  <a:prstClr val="black"/>
                </a:solidFill>
              </a:rPr>
              <a:t>Local potential approximation ( LPA 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6" name="図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87966" y="3367544"/>
            <a:ext cx="1268977" cy="357265"/>
          </a:xfrm>
          <a:prstGeom prst="rect">
            <a:avLst/>
          </a:prstGeom>
          <a:noFill/>
          <a:ln/>
          <a:effectLst/>
        </p:spPr>
      </p:pic>
      <p:cxnSp>
        <p:nvCxnSpPr>
          <p:cNvPr id="10" name="直線矢印コネクタ 9"/>
          <p:cNvCxnSpPr/>
          <p:nvPr/>
        </p:nvCxnSpPr>
        <p:spPr>
          <a:xfrm>
            <a:off x="2547761" y="354822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195736" y="369686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</a:rPr>
              <a:t>Momentum space</a:t>
            </a:r>
          </a:p>
        </p:txBody>
      </p:sp>
      <p:pic>
        <p:nvPicPr>
          <p:cNvPr id="12" name="図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09071" y="3356992"/>
            <a:ext cx="3123169" cy="390395"/>
          </a:xfrm>
          <a:prstGeom prst="rect">
            <a:avLst/>
          </a:prstGeom>
          <a:noFill/>
          <a:ln/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6876256" y="3387347"/>
            <a:ext cx="211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zero mode operator</a:t>
            </a:r>
            <a:r>
              <a:rPr lang="ja-JP" altLang="en-US" dirty="0" smtClean="0">
                <a:solidFill>
                  <a:prstClr val="black"/>
                </a:solidFill>
              </a:rPr>
              <a:t>　　　　　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170080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Set the external momentum to be zero when we evaluate the diagrams.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Fix the kinetic term.</a:t>
            </a:r>
            <a:r>
              <a:rPr lang="ja-JP" altLang="en-US" sz="2400" dirty="0">
                <a:solidFill>
                  <a:prstClr val="black"/>
                </a:solidFill>
              </a:rPr>
              <a:t> 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Equivalent to using space-time independent fields.</a:t>
            </a:r>
          </a:p>
        </p:txBody>
      </p:sp>
      <p:pic>
        <p:nvPicPr>
          <p:cNvPr id="18" name="図 37" descr="whdiag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12255" y="4718285"/>
            <a:ext cx="5152033" cy="209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7" y="980728"/>
            <a:ext cx="7830615" cy="6336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グループ化 26"/>
          <p:cNvGrpSpPr/>
          <p:nvPr/>
        </p:nvGrpSpPr>
        <p:grpSpPr>
          <a:xfrm>
            <a:off x="4490082" y="980728"/>
            <a:ext cx="3799461" cy="5096028"/>
            <a:chOff x="4490082" y="980728"/>
            <a:chExt cx="3799461" cy="5096028"/>
          </a:xfrm>
        </p:grpSpPr>
        <p:cxnSp>
          <p:nvCxnSpPr>
            <p:cNvPr id="20" name="直線コネクタ 19"/>
            <p:cNvCxnSpPr/>
            <p:nvPr/>
          </p:nvCxnSpPr>
          <p:spPr>
            <a:xfrm>
              <a:off x="4490082" y="5122997"/>
              <a:ext cx="2359299" cy="95375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>
              <a:off x="4490083" y="5122997"/>
              <a:ext cx="2359298" cy="95375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6057293" y="980728"/>
              <a:ext cx="2232250" cy="61512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6057293" y="980728"/>
              <a:ext cx="2232250" cy="61512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251520" y="3966155"/>
            <a:ext cx="8735331" cy="830997"/>
            <a:chOff x="251520" y="3966155"/>
            <a:chExt cx="8735331" cy="830997"/>
          </a:xfrm>
        </p:grpSpPr>
        <p:sp>
          <p:nvSpPr>
            <p:cNvPr id="8" name="右矢印 7"/>
            <p:cNvSpPr/>
            <p:nvPr/>
          </p:nvSpPr>
          <p:spPr bwMode="auto">
            <a:xfrm>
              <a:off x="3923928" y="4223941"/>
              <a:ext cx="664343" cy="3571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テキスト ボックス 16"/>
            <p:cNvSpPr txBox="1">
              <a:spLocks noChangeArrowheads="1"/>
            </p:cNvSpPr>
            <p:nvPr/>
          </p:nvSpPr>
          <p:spPr bwMode="auto">
            <a:xfrm>
              <a:off x="4716017" y="3966155"/>
              <a:ext cx="427083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en-US" altLang="ja-JP" sz="2400" dirty="0" smtClean="0">
                  <a:solidFill>
                    <a:srgbClr val="0070C0"/>
                  </a:solidFill>
                </a:rPr>
                <a:t>renormalization group equation</a:t>
              </a:r>
              <a:r>
                <a:rPr kumimoji="0" lang="en-US" altLang="ja-JP" sz="2400" dirty="0" smtClean="0">
                  <a:solidFill>
                    <a:prstClr val="black"/>
                  </a:solidFill>
                </a:rPr>
                <a:t> for coupling constants</a:t>
              </a:r>
              <a:endParaRPr kumimoji="0" lang="ja-JP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51520" y="4119463"/>
              <a:ext cx="3627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kumimoji="1" lang="en-US" altLang="ja-JP" sz="2400" dirty="0" smtClean="0">
                  <a:solidFill>
                    <a:srgbClr val="FF0000"/>
                  </a:solidFill>
                </a:rPr>
                <a:t>Field operator expansion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94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58894" y="116632"/>
                <a:ext cx="8977602" cy="64807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ja-JP" sz="2800" dirty="0" smtClean="0">
                    <a:solidFill>
                      <a:srgbClr val="FF0000"/>
                    </a:solidFill>
                    <a:latin typeface="+mj-ea"/>
                  </a:rPr>
                  <a:t>NPRG</a:t>
                </a:r>
                <a:r>
                  <a:rPr lang="en-US" altLang="ja-JP" sz="2800" dirty="0" smtClean="0">
                    <a:solidFill>
                      <a:schemeClr val="tx2"/>
                    </a:solidFill>
                    <a:latin typeface="+mj-ea"/>
                  </a:rPr>
                  <a:t> </a:t>
                </a:r>
                <a:r>
                  <a:rPr lang="en-US" altLang="ja-JP" sz="2800" dirty="0" smtClean="0">
                    <a:latin typeface="+mj-ea"/>
                  </a:rPr>
                  <a:t>and </a:t>
                </a:r>
                <a:r>
                  <a:rPr lang="en-US" altLang="ja-JP" sz="2800" dirty="0" smtClean="0">
                    <a:solidFill>
                      <a:schemeClr val="tx2"/>
                    </a:solidFill>
                    <a:latin typeface="+mj-ea"/>
                  </a:rPr>
                  <a:t>Dynamical Chiral Symmetry Breaking </a:t>
                </a:r>
                <a:r>
                  <a:rPr lang="en-US" altLang="ja-JP" sz="2800" dirty="0" smtClean="0">
                    <a:latin typeface="+mj-ea"/>
                  </a:rPr>
                  <a:t>(</a:t>
                </a:r>
                <a:r>
                  <a:rPr lang="en-US" altLang="ja-JP" sz="2800" dirty="0" smtClean="0">
                    <a:solidFill>
                      <a:schemeClr val="tx2"/>
                    </a:solidFill>
                    <a:latin typeface="+mj-ea"/>
                  </a:rPr>
                  <a:t>D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en-US" altLang="ja-JP" sz="2800" dirty="0" smtClean="0">
                    <a:solidFill>
                      <a:schemeClr val="tx2"/>
                    </a:solidFill>
                    <a:latin typeface="+mj-ea"/>
                  </a:rPr>
                  <a:t>SB</a:t>
                </a:r>
                <a:r>
                  <a:rPr lang="en-US" altLang="ja-JP" sz="2800" dirty="0" smtClean="0">
                    <a:latin typeface="+mj-ea"/>
                  </a:rPr>
                  <a:t>) in QCD</a:t>
                </a:r>
                <a:r>
                  <a:rPr lang="en-US" altLang="ja-JP" sz="2800" dirty="0" smtClean="0">
                    <a:solidFill>
                      <a:schemeClr val="tx2"/>
                    </a:solidFill>
                    <a:latin typeface="+mj-ea"/>
                  </a:rPr>
                  <a:t> </a:t>
                </a:r>
                <a:endParaRPr lang="ja-JP" altLang="en-US" sz="3200" dirty="0" smtClean="0">
                  <a:solidFill>
                    <a:srgbClr val="0070C0"/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8200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894" y="116632"/>
                <a:ext cx="8977602" cy="648072"/>
              </a:xfrm>
              <a:blipFill rotWithShape="1">
                <a:blip r:embed="rId8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95074" y="692696"/>
            <a:ext cx="5697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>
                <a:latin typeface="+mn-ea"/>
              </a:rPr>
              <a:t> </a:t>
            </a:r>
            <a:r>
              <a:rPr lang="en-US" altLang="ja-JP" sz="2400" dirty="0" err="1" smtClean="0">
                <a:solidFill>
                  <a:srgbClr val="FF0000"/>
                </a:solidFill>
                <a:latin typeface="+mn-ea"/>
              </a:rPr>
              <a:t>Wilsonian</a:t>
            </a:r>
            <a:r>
              <a:rPr lang="en-US" altLang="ja-JP" sz="2400" dirty="0" smtClean="0">
                <a:solidFill>
                  <a:srgbClr val="FF0000"/>
                </a:solidFill>
                <a:latin typeface="+mn-ea"/>
              </a:rPr>
              <a:t> effective action of QCD </a:t>
            </a:r>
            <a:r>
              <a:rPr lang="en-US" altLang="ja-JP" sz="2400" dirty="0" smtClean="0">
                <a:latin typeface="+mn-ea"/>
              </a:rPr>
              <a:t>in LPA</a:t>
            </a:r>
            <a:endParaRPr kumimoji="1" lang="en-US" altLang="ja-JP" sz="2400" dirty="0" smtClean="0">
              <a:latin typeface="+mn-ea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56722" y="1338447"/>
            <a:ext cx="7503248" cy="429124"/>
            <a:chOff x="945747" y="4149080"/>
            <a:chExt cx="7503248" cy="429124"/>
          </a:xfrm>
        </p:grpSpPr>
        <p:pic>
          <p:nvPicPr>
            <p:cNvPr id="26" name="図 2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5747" y="4149080"/>
              <a:ext cx="7503248" cy="42912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7" name="直線コネクタ 26"/>
            <p:cNvCxnSpPr/>
            <p:nvPr/>
          </p:nvCxnSpPr>
          <p:spPr>
            <a:xfrm>
              <a:off x="7357367" y="4564642"/>
              <a:ext cx="9361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/>
          <p:cNvGrpSpPr/>
          <p:nvPr/>
        </p:nvGrpSpPr>
        <p:grpSpPr bwMode="auto">
          <a:xfrm>
            <a:off x="627122" y="2942872"/>
            <a:ext cx="8121342" cy="504056"/>
            <a:chOff x="827584" y="3571868"/>
            <a:chExt cx="8121342" cy="504056"/>
          </a:xfrm>
        </p:grpSpPr>
        <p:pic>
          <p:nvPicPr>
            <p:cNvPr id="10" name="図 9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7584" y="3641795"/>
              <a:ext cx="8121342" cy="36420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2" name="正方形/長方形 41"/>
            <p:cNvSpPr/>
            <p:nvPr/>
          </p:nvSpPr>
          <p:spPr bwMode="auto">
            <a:xfrm>
              <a:off x="1883779" y="3571868"/>
              <a:ext cx="1915446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7" name="図 3" descr="4fermi_gauge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4523677"/>
            <a:ext cx="4032448" cy="221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40"/>
          <p:cNvSpPr txBox="1">
            <a:spLocks noChangeArrowheads="1"/>
          </p:cNvSpPr>
          <p:nvPr/>
        </p:nvSpPr>
        <p:spPr bwMode="auto">
          <a:xfrm>
            <a:off x="395536" y="3941763"/>
            <a:ext cx="1401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NPRG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Eq.: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7" name="図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933056"/>
            <a:ext cx="2708081" cy="480825"/>
          </a:xfrm>
          <a:prstGeom prst="rect">
            <a:avLst/>
          </a:prstGeom>
          <a:solidFill>
            <a:schemeClr val="lt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下矢印 1"/>
          <p:cNvSpPr/>
          <p:nvPr/>
        </p:nvSpPr>
        <p:spPr>
          <a:xfrm>
            <a:off x="1916352" y="3591018"/>
            <a:ext cx="1533306" cy="27003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9512" y="2391271"/>
            <a:ext cx="361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rgbClr val="0070C0"/>
                </a:solidFill>
                <a:latin typeface="+mn-ea"/>
              </a:rPr>
              <a:t>field </a:t>
            </a:r>
            <a:r>
              <a:rPr lang="en-US" altLang="ja-JP" sz="2400" dirty="0">
                <a:solidFill>
                  <a:srgbClr val="0070C0"/>
                </a:solidFill>
                <a:latin typeface="+mn-ea"/>
              </a:rPr>
              <a:t>operator expansion</a:t>
            </a:r>
            <a:endParaRPr kumimoji="1" lang="en-US" altLang="ja-JP" sz="2400" dirty="0" smtClean="0">
              <a:solidFill>
                <a:srgbClr val="0070C0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5508104" y="4769857"/>
                <a:ext cx="3384376" cy="193899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the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gauge interactions </a:t>
                </a: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generate the </a:t>
                </a:r>
                <a:r>
                  <a:rPr lang="en-US" altLang="ja-JP" sz="2000" dirty="0" smtClean="0">
                    <a:solidFill>
                      <a:srgbClr val="0070C0"/>
                    </a:solidFill>
                  </a:rPr>
                  <a:t>4-fermi operator</a:t>
                </a:r>
                <a:r>
                  <a:rPr lang="en-US" altLang="ja-JP" sz="2000" dirty="0" smtClean="0"/>
                  <a:t>,  which brings about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the</a:t>
                </a:r>
                <a:r>
                  <a:rPr lang="en-US" altLang="ja-JP" sz="2000" dirty="0" smtClean="0">
                    <a:solidFill>
                      <a:schemeClr val="tx2"/>
                    </a:solidFill>
                  </a:rPr>
                  <a:t> D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en-US" altLang="ja-JP" sz="2000" dirty="0" smtClean="0">
                    <a:solidFill>
                      <a:schemeClr val="tx2"/>
                    </a:solidFill>
                  </a:rPr>
                  <a:t>SB</a:t>
                </a:r>
                <a:r>
                  <a:rPr lang="en-US" altLang="ja-JP" sz="2000" dirty="0" smtClean="0"/>
                  <a:t> at low energy scale, just as the </a:t>
                </a:r>
                <a:r>
                  <a:rPr lang="en-US" altLang="ja-JP" sz="2000" dirty="0" err="1" smtClean="0"/>
                  <a:t>Nambu-Jona-Lasinio</a:t>
                </a:r>
                <a:r>
                  <a:rPr lang="en-US" altLang="ja-JP" sz="2000" dirty="0" smtClean="0"/>
                  <a:t> model does.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769857"/>
                <a:ext cx="3384376" cy="1938992"/>
              </a:xfrm>
              <a:prstGeom prst="rect">
                <a:avLst/>
              </a:prstGeom>
              <a:blipFill rotWithShape="1">
                <a:blip r:embed="rId13"/>
                <a:stretch>
                  <a:fillRect l="-1610" t="-929" r="-3041" b="-37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984696"/>
            <a:ext cx="972108" cy="22016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267745" y="1846564"/>
            <a:ext cx="55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 effective potential of fermion, which </a:t>
            </a:r>
            <a:r>
              <a:rPr lang="en-US" altLang="ja-JP" dirty="0" smtClean="0"/>
              <a:t>is </a:t>
            </a:r>
            <a:r>
              <a:rPr kumimoji="1" lang="en-US" altLang="ja-JP" dirty="0" smtClean="0"/>
              <a:t>central operators in this analysis</a:t>
            </a:r>
            <a:endParaRPr kumimoji="1" lang="ja-JP" altLang="en-US" dirty="0"/>
          </a:p>
        </p:txBody>
      </p:sp>
      <p:pic>
        <p:nvPicPr>
          <p:cNvPr id="3" name="図 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653136"/>
            <a:ext cx="1024807" cy="474879"/>
          </a:xfrm>
          <a:prstGeom prst="rect">
            <a:avLst/>
          </a:prstGeom>
          <a:solidFill>
            <a:schemeClr val="lt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8063816"/>
      </p:ext>
    </p:extLst>
  </p:cSld>
  <p:clrMapOvr>
    <a:masterClrMapping/>
  </p:clrMapOvr>
  <p:transition advTm="7903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53752"/>
                <a:ext cx="9144000" cy="782960"/>
              </a:xfrm>
            </p:spPr>
            <p:txBody>
              <a:bodyPr>
                <a:noAutofit/>
              </a:bodyPr>
              <a:lstStyle/>
              <a:p>
                <a:r>
                  <a:rPr lang="en-US" altLang="ja" sz="3600" dirty="0" smtClean="0"/>
                  <a:t>How to deal with </a:t>
                </a:r>
                <a:r>
                  <a:rPr lang="en-US" altLang="ja" sz="3600" dirty="0" smtClean="0">
                    <a:solidFill>
                      <a:schemeClr val="tx2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altLang="ja" sz="3600" b="0" i="1" smtClean="0">
                        <a:solidFill>
                          <a:schemeClr val="tx2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kumimoji="1" lang="en-US" altLang="ja-JP" sz="3600" dirty="0" smtClean="0">
                    <a:solidFill>
                      <a:schemeClr val="tx2"/>
                    </a:solidFill>
                  </a:rPr>
                  <a:t>SB</a:t>
                </a:r>
                <a:endParaRPr kumimoji="1" lang="ja-JP" alt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53752"/>
                <a:ext cx="9144000" cy="782960"/>
              </a:xfrm>
              <a:blipFill rotWithShape="1">
                <a:blip r:embed="rId5"/>
                <a:stretch>
                  <a:fillRect t="-2344" b="-21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504056" y="5229200"/>
                <a:ext cx="83884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kumimoji="1" lang="en-US" altLang="ja-JP" sz="2400" dirty="0" smtClean="0"/>
                  <a:t>Taking the zero mass limit: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→0</m:t>
                    </m:r>
                  </m:oMath>
                </a14:m>
                <a:r>
                  <a:rPr lang="en-US" altLang="ja-JP" sz="2400" dirty="0" smtClean="0"/>
                  <a:t> </a:t>
                </a:r>
                <a:r>
                  <a:rPr lang="en-US" altLang="ja-JP" sz="2400" dirty="0"/>
                  <a:t>after all calculation</a:t>
                </a:r>
                <a:r>
                  <a:rPr lang="en-US" altLang="ja-JP" sz="2400" dirty="0" smtClean="0"/>
                  <a:t>,</a:t>
                </a:r>
                <a:r>
                  <a:rPr lang="en-US" altLang="ja" sz="2400" dirty="0"/>
                  <a:t> we can get the </a:t>
                </a:r>
                <a:r>
                  <a:rPr lang="en-US" altLang="ja" sz="2400" dirty="0" smtClean="0">
                    <a:solidFill>
                      <a:srgbClr val="FF0000"/>
                    </a:solidFill>
                  </a:rPr>
                  <a:t>dynamical mass</a:t>
                </a:r>
                <a:r>
                  <a:rPr lang="en-US" altLang="ja" sz="2400" dirty="0" smtClean="0"/>
                  <a:t>,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6" y="5229200"/>
                <a:ext cx="8388424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017" t="-5882" r="-581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図 3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5879" y="6093296"/>
            <a:ext cx="3610337" cy="4045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図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868934"/>
            <a:ext cx="4543964" cy="34404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テキスト ボックス 14"/>
          <p:cNvSpPr txBox="1">
            <a:spLocks noChangeArrowheads="1"/>
          </p:cNvSpPr>
          <p:nvPr/>
        </p:nvSpPr>
        <p:spPr bwMode="auto">
          <a:xfrm>
            <a:off x="4412407" y="6474822"/>
            <a:ext cx="47681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/>
              <a:t>K-I. Aoki and K. Miyashita, </a:t>
            </a:r>
            <a:r>
              <a:rPr lang="en-US" altLang="ja-JP" sz="1600" dirty="0" err="1"/>
              <a:t>Prog</a:t>
            </a:r>
            <a:r>
              <a:rPr lang="en-US" altLang="ja-JP" sz="1600" dirty="0"/>
              <a:t>. </a:t>
            </a:r>
            <a:r>
              <a:rPr lang="en-US" altLang="ja-JP" sz="1600" dirty="0" err="1"/>
              <a:t>Theor</a:t>
            </a:r>
            <a:r>
              <a:rPr lang="en-US" altLang="ja-JP" sz="1600" dirty="0"/>
              <a:t>. Phys.121 (2009) </a:t>
            </a:r>
            <a:endParaRPr lang="ja-JP" altLang="en-US" sz="1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504056" y="980728"/>
                <a:ext cx="8388424" cy="1244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ja-JP" sz="2400" dirty="0" smtClean="0"/>
                  <a:t>Introduce the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bare mass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 , which breaks the chiral  symmetry explicitly, as a source term for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chiral condensates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𝜓</m:t>
                            </m:r>
                          </m:e>
                        </m:acc>
                        <m:r>
                          <a:rPr lang="en-US" altLang="ja-JP" sz="2400" b="0" i="1" smtClean="0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altLang="ja-JP" sz="2400" dirty="0" smtClean="0"/>
                  <a:t>.</a:t>
                </a: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6" y="980728"/>
                <a:ext cx="8388424" cy="1244443"/>
              </a:xfrm>
              <a:prstGeom prst="rect">
                <a:avLst/>
              </a:prstGeom>
              <a:blipFill rotWithShape="1">
                <a:blip r:embed="rId9"/>
                <a:stretch>
                  <a:fillRect l="-1017" t="-3922" b="-93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4" descr="C:\Users\user\satodai\presen\graphics\4fermiGaugeToMas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4401693"/>
            <a:ext cx="4248472" cy="82750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504056" y="3380799"/>
                <a:ext cx="83884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ja-JP" sz="2400" dirty="0" smtClean="0"/>
                  <a:t>Lowering the renormalization scale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/>
                      </a:rPr>
                      <m:t>Λ</m:t>
                    </m:r>
                    <m:r>
                      <a:rPr lang="en-US" altLang="ja-JP" sz="24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altLang="ja-JP" sz="2400" dirty="0" smtClean="0"/>
                  <a:t>the running mass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𝑚</m:t>
                    </m:r>
                    <m:r>
                      <a:rPr lang="en-US" altLang="ja-JP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/>
                      </a:rPr>
                      <m:t>Λ</m:t>
                    </m:r>
                    <m:r>
                      <a:rPr lang="en-US" altLang="ja-JP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400" dirty="0" smtClean="0"/>
                  <a:t> grows by the 4-fermi interactions and the gauge interaction.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6" y="3380799"/>
                <a:ext cx="8388424" cy="1200329"/>
              </a:xfrm>
              <a:prstGeom prst="rect">
                <a:avLst/>
              </a:prstGeom>
              <a:blipFill rotWithShape="1">
                <a:blip r:embed="rId11"/>
                <a:stretch>
                  <a:fillRect l="-1017" t="-4082" b="-112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04056" y="2243343"/>
                <a:ext cx="7593233" cy="465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ja-JP" sz="2400" dirty="0" smtClean="0"/>
                  <a:t>Add the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running mass</a:t>
                </a:r>
                <a:r>
                  <a:rPr lang="en-US" altLang="ja-JP" sz="2400" dirty="0" smtClean="0"/>
                  <a:t> term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𝑚</m:t>
                    </m:r>
                    <m:acc>
                      <m:accPr>
                        <m:chr m:val="̅"/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𝜓</m:t>
                        </m:r>
                      </m:e>
                    </m:acc>
                    <m:r>
                      <a:rPr lang="en-US" altLang="ja-JP" sz="2400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to the effective action.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6" y="2243343"/>
                <a:ext cx="7593233" cy="465577"/>
              </a:xfrm>
              <a:prstGeom prst="rect">
                <a:avLst/>
              </a:prstGeom>
              <a:blipFill rotWithShape="1">
                <a:blip r:embed="rId12"/>
                <a:stretch>
                  <a:fillRect l="-1124" t="-9211" r="-24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9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936104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Renormalization group </a:t>
            </a:r>
            <a:r>
              <a:rPr lang="en-US" altLang="ja-JP" sz="2800" dirty="0" smtClean="0"/>
              <a:t>flows </a:t>
            </a:r>
            <a:r>
              <a:rPr lang="en-US" altLang="ja-JP" sz="2800" dirty="0"/>
              <a:t>of the </a:t>
            </a:r>
            <a:r>
              <a:rPr lang="en-US" altLang="ja-JP" sz="2800" dirty="0" smtClean="0"/>
              <a:t>running mass</a:t>
            </a:r>
            <a:br>
              <a:rPr lang="en-US" altLang="ja-JP" sz="2800" dirty="0" smtClean="0"/>
            </a:br>
            <a:r>
              <a:rPr lang="en-US" altLang="ja-JP" sz="2800" dirty="0" smtClean="0"/>
              <a:t> </a:t>
            </a:r>
            <a:r>
              <a:rPr lang="en-US" altLang="ja-JP" sz="2800" dirty="0"/>
              <a:t>and 4-fermi coupling </a:t>
            </a:r>
            <a:r>
              <a:rPr lang="en-US" altLang="ja-JP" sz="2800" dirty="0" smtClean="0"/>
              <a:t>constants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5" name="Picture 12" descr="mvsm0"/>
          <p:cNvPicPr>
            <a:picLocks noChangeAspect="1" noChangeArrowheads="1"/>
          </p:cNvPicPr>
          <p:nvPr/>
        </p:nvPicPr>
        <p:blipFill rotWithShape="1">
          <a:blip r:embed="rId11" cstate="print"/>
          <a:srcRect l="6064"/>
          <a:stretch/>
        </p:blipFill>
        <p:spPr bwMode="auto">
          <a:xfrm>
            <a:off x="2538789" y="3140968"/>
            <a:ext cx="3772289" cy="2855171"/>
          </a:xfrm>
          <a:prstGeom prst="rect">
            <a:avLst/>
          </a:prstGeom>
          <a:noFill/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7302" y="5836883"/>
            <a:ext cx="2457712" cy="3157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下矢印 24"/>
          <p:cNvSpPr/>
          <p:nvPr/>
        </p:nvSpPr>
        <p:spPr>
          <a:xfrm rot="10800000">
            <a:off x="4984879" y="4662032"/>
            <a:ext cx="393125" cy="56716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585" y="4885818"/>
            <a:ext cx="865493" cy="28849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8710" y="3218874"/>
            <a:ext cx="2182732" cy="28213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4" descr="C:\Users\user\satodai\presen\graphics\4fermiGaugeToMass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544" y="1575676"/>
            <a:ext cx="3532689" cy="688089"/>
          </a:xfrm>
          <a:prstGeom prst="rect">
            <a:avLst/>
          </a:prstGeom>
          <a:noFill/>
        </p:spPr>
      </p:pic>
      <p:grpSp>
        <p:nvGrpSpPr>
          <p:cNvPr id="41" name="グループ化 40"/>
          <p:cNvGrpSpPr/>
          <p:nvPr/>
        </p:nvGrpSpPr>
        <p:grpSpPr>
          <a:xfrm>
            <a:off x="1691680" y="3276083"/>
            <a:ext cx="4548787" cy="708194"/>
            <a:chOff x="168626" y="2844035"/>
            <a:chExt cx="4548787" cy="70819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77377" y="3016459"/>
              <a:ext cx="4140036" cy="535770"/>
              <a:chOff x="577377" y="3880555"/>
              <a:chExt cx="4140036" cy="535770"/>
            </a:xfrm>
          </p:grpSpPr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 rot="10800000" flipH="1">
                <a:off x="1258208" y="3880555"/>
                <a:ext cx="3459205" cy="438357"/>
              </a:xfrm>
              <a:prstGeom prst="line">
                <a:avLst/>
              </a:prstGeom>
              <a:noFill/>
              <a:ln w="50800">
                <a:solidFill>
                  <a:srgbClr val="FF8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" name="屈折矢印 8"/>
              <p:cNvSpPr/>
              <p:nvPr/>
            </p:nvSpPr>
            <p:spPr bwMode="auto">
              <a:xfrm rot="5400000">
                <a:off x="626084" y="4026674"/>
                <a:ext cx="340944" cy="438357"/>
              </a:xfrm>
              <a:prstGeom prst="bentUpArrow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34" name="図 33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626" y="2844035"/>
              <a:ext cx="1001492" cy="25561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0" name="グループ化 39"/>
          <p:cNvGrpSpPr/>
          <p:nvPr/>
        </p:nvGrpSpPr>
        <p:grpSpPr>
          <a:xfrm>
            <a:off x="1740372" y="5051666"/>
            <a:ext cx="4500096" cy="713245"/>
            <a:chOff x="217318" y="4619618"/>
            <a:chExt cx="4500096" cy="713245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691249" y="4916005"/>
              <a:ext cx="4026165" cy="416858"/>
              <a:chOff x="691249" y="5780101"/>
              <a:chExt cx="4026165" cy="416858"/>
            </a:xfrm>
          </p:grpSpPr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rot="10800000" flipH="1">
                <a:off x="1259266" y="5780101"/>
                <a:ext cx="3458148" cy="333439"/>
              </a:xfrm>
              <a:prstGeom prst="line">
                <a:avLst/>
              </a:prstGeom>
              <a:noFill/>
              <a:ln w="50800">
                <a:solidFill>
                  <a:srgbClr val="0044FE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" name="屈折矢印 12"/>
              <p:cNvSpPr/>
              <p:nvPr/>
            </p:nvSpPr>
            <p:spPr bwMode="auto">
              <a:xfrm rot="5400000">
                <a:off x="691249" y="5856015"/>
                <a:ext cx="340944" cy="340944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36" name="図 35" descr="txp_fig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318" y="4619618"/>
              <a:ext cx="798417" cy="23597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7" name="図 3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884" y="6309320"/>
            <a:ext cx="1847884" cy="47163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右矢印 37"/>
          <p:cNvSpPr/>
          <p:nvPr/>
        </p:nvSpPr>
        <p:spPr>
          <a:xfrm>
            <a:off x="2737317" y="6237312"/>
            <a:ext cx="817757" cy="5760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679366" y="6279703"/>
            <a:ext cx="471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Chiral symmetry breaks dynamically.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2051720" y="2564904"/>
                <a:ext cx="4392764" cy="36933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Running mass plotted for each bare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564904"/>
                <a:ext cx="4392764" cy="369332"/>
              </a:xfrm>
              <a:prstGeom prst="rect">
                <a:avLst/>
              </a:prstGeom>
              <a:blipFill rotWithShape="1">
                <a:blip r:embed="rId19"/>
                <a:stretch>
                  <a:fillRect l="-1108" t="-6452" b="-2419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図 44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058" y="1199810"/>
            <a:ext cx="3683294" cy="27887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270" y="1455236"/>
            <a:ext cx="557422" cy="2068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5735014" y="1358523"/>
            <a:ext cx="2526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1-loop running gauge</a:t>
            </a:r>
          </a:p>
          <a:p>
            <a:r>
              <a:rPr kumimoji="1" lang="en-US" altLang="ja-JP" sz="2000" dirty="0" smtClean="0"/>
              <a:t>coupling constant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233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Ladder Approximation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2050" name="Picture 2" descr="C:\Users\satodai\Dropbox\work\phys\investigate\par_diff\presen\figure\ladder_beta_potential_diagra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80" y="2060848"/>
            <a:ext cx="6048672" cy="20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5209192"/>
            <a:ext cx="1368152" cy="273034"/>
          </a:xfrm>
          <a:prstGeom prst="rect">
            <a:avLst/>
          </a:prstGeom>
          <a:solidFill>
            <a:schemeClr val="lt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11560" y="5145721"/>
            <a:ext cx="6177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Massive quark propagator including scalar-type operators</a:t>
            </a:r>
            <a:endParaRPr kumimoji="1" lang="ja-JP" altLang="en-US" sz="2000" dirty="0"/>
          </a:p>
        </p:txBody>
      </p:sp>
      <p:pic>
        <p:nvPicPr>
          <p:cNvPr id="2051" name="Picture 3" descr="C:\Users\satodai\Dropbox\work\phys\investigate\par_diff\presen\figure\dressed_propagato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689847"/>
            <a:ext cx="545826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035500" y="4365104"/>
                <a:ext cx="5992884" cy="64921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Extract the scalar-type operators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𝜓</m:t>
                                </m:r>
                              </m:e>
                            </m:acc>
                            <m:r>
                              <a:rPr lang="en-US" altLang="ja-JP" b="0" i="1" smtClean="0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ja-JP" dirty="0" smtClean="0"/>
                  <a:t>, which are central operators for D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𝜒</m:t>
                    </m:r>
                  </m:oMath>
                </a14:m>
                <a:r>
                  <a:rPr lang="en-US" altLang="ja-JP" dirty="0" smtClean="0"/>
                  <a:t>SB.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00" y="4365104"/>
                <a:ext cx="5992884" cy="649217"/>
              </a:xfrm>
              <a:prstGeom prst="rect">
                <a:avLst/>
              </a:prstGeom>
              <a:blipFill rotWithShape="1">
                <a:blip r:embed="rId9"/>
                <a:stretch>
                  <a:fillRect l="-709" t="-1802" b="-117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矢印 7"/>
          <p:cNvSpPr/>
          <p:nvPr/>
        </p:nvSpPr>
        <p:spPr>
          <a:xfrm>
            <a:off x="1230139" y="4467852"/>
            <a:ext cx="720080" cy="44371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159" y="6456856"/>
            <a:ext cx="2654313" cy="2646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0375" y="6411833"/>
            <a:ext cx="2160240" cy="3026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2"/>
              <p:cNvSpPr txBox="1">
                <a:spLocks/>
              </p:cNvSpPr>
              <p:nvPr/>
            </p:nvSpPr>
            <p:spPr>
              <a:xfrm>
                <a:off x="459036" y="1196752"/>
                <a:ext cx="8433444" cy="676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800" dirty="0" smtClean="0"/>
                  <a:t>Limit the NPRG 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altLang="ja-JP" sz="2800" dirty="0" smtClean="0"/>
                  <a:t> function to the ladder-type diagrams for simplicity.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14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36" y="1196752"/>
                <a:ext cx="8433444" cy="676672"/>
              </a:xfrm>
              <a:prstGeom prst="rect">
                <a:avLst/>
              </a:prstGeom>
              <a:blipFill rotWithShape="1">
                <a:blip r:embed="rId12"/>
                <a:stretch>
                  <a:fillRect l="-939" t="-17117" b="-216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6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2211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Ladder-</a:t>
            </a:r>
            <a:r>
              <a:rPr lang="en-US" altLang="ja-JP" dirty="0" smtClean="0"/>
              <a:t>Approximated </a:t>
            </a:r>
            <a:r>
              <a:rPr kumimoji="1" lang="en-US" altLang="ja-JP" dirty="0" smtClean="0"/>
              <a:t>NPRG Eq.</a:t>
            </a:r>
            <a:endParaRPr kumimoji="1" lang="ja-JP" altLang="en-US" dirty="0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>
          <a:xfrm>
            <a:off x="6588224" y="6448251"/>
            <a:ext cx="2133600" cy="3651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9</a:t>
            </a:fld>
            <a:endParaRPr kumimoji="0" lang="en-US" dirty="0"/>
          </a:p>
        </p:txBody>
      </p:sp>
      <p:pic>
        <p:nvPicPr>
          <p:cNvPr id="10" name="図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6840" y="4684691"/>
            <a:ext cx="2953192" cy="679234"/>
          </a:xfrm>
          <a:prstGeom prst="rect">
            <a:avLst/>
          </a:prstGeom>
          <a:solidFill>
            <a:schemeClr val="lt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角丸四角形 69"/>
          <p:cNvSpPr/>
          <p:nvPr/>
        </p:nvSpPr>
        <p:spPr bwMode="auto">
          <a:xfrm>
            <a:off x="899592" y="1904865"/>
            <a:ext cx="5976664" cy="80405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 bwMode="auto">
          <a:xfrm>
            <a:off x="5350344" y="4822151"/>
            <a:ext cx="2412868" cy="369332"/>
            <a:chOff x="5214243" y="3495056"/>
            <a:chExt cx="2412868" cy="369332"/>
          </a:xfrm>
        </p:grpSpPr>
        <p:pic>
          <p:nvPicPr>
            <p:cNvPr id="7" name="図 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4243" y="3557136"/>
              <a:ext cx="297313" cy="23190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テキスト ボックス 37"/>
            <p:cNvSpPr txBox="1"/>
            <p:nvPr/>
          </p:nvSpPr>
          <p:spPr bwMode="auto">
            <a:xfrm>
              <a:off x="5481139" y="3495056"/>
              <a:ext cx="2145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: order of 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truncation</a:t>
              </a:r>
              <a:endParaRPr kumimoji="1" lang="ja-JP" altLang="en-US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7092280" y="2132856"/>
            <a:ext cx="162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(Landau gauge)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07504" y="3861048"/>
                <a:ext cx="90364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Expand</a:t>
                </a:r>
                <a:r>
                  <a:rPr kumimoji="1" lang="en-US" altLang="ja-JP" sz="2000" dirty="0" smtClean="0"/>
                  <a:t> this RG eq. with respect to the field operator </a:t>
                </a:r>
                <a14:m>
                  <m:oMath xmlns:m="http://schemas.openxmlformats.org/officeDocument/2006/math">
                    <m:r>
                      <a:rPr kumimoji="1" lang="ja-JP" altLang="en-US" sz="2000" i="1" smtClean="0">
                        <a:latin typeface="Cambria Math"/>
                      </a:rPr>
                      <m:t>𝜎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and </a:t>
                </a:r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truncate</a:t>
                </a:r>
                <a:r>
                  <a:rPr kumimoji="1" lang="en-US" altLang="ja-JP" sz="2000" dirty="0" smtClean="0"/>
                  <a:t> the expansion </a:t>
                </a:r>
                <a:r>
                  <a:rPr lang="en-US" altLang="ja-JP" sz="2000" dirty="0" smtClean="0"/>
                  <a:t>at </a:t>
                </a:r>
                <a:r>
                  <a:rPr kumimoji="1" lang="en-US" altLang="ja-JP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kumimoji="1" lang="en-US" altLang="ja-JP" sz="2000" dirty="0" smtClean="0"/>
                  <a:t>-</a:t>
                </a:r>
                <a:r>
                  <a:rPr kumimoji="1" lang="en-US" altLang="ja-JP" sz="2000" dirty="0" err="1" smtClean="0"/>
                  <a:t>th</a:t>
                </a:r>
                <a:r>
                  <a:rPr kumimoji="1" lang="en-US" altLang="ja-JP" sz="2000" dirty="0" smtClean="0"/>
                  <a:t> order.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61048"/>
                <a:ext cx="9036496" cy="707886"/>
              </a:xfrm>
              <a:prstGeom prst="rect">
                <a:avLst/>
              </a:prstGeom>
              <a:blipFill rotWithShape="1">
                <a:blip r:embed="rId10"/>
                <a:stretch>
                  <a:fillRect l="-607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467544" y="1475492"/>
                <a:ext cx="6128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Non-linear partial differential equation with respect to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en-US" altLang="ja-JP" dirty="0"/>
                  <a:t>and 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/>
                      </a:rPr>
                      <m:t>𝜎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75492"/>
                <a:ext cx="6128152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896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/>
          <p:cNvSpPr txBox="1"/>
          <p:nvPr/>
        </p:nvSpPr>
        <p:spPr>
          <a:xfrm>
            <a:off x="107504" y="1124744"/>
            <a:ext cx="2899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 smtClean="0"/>
              <a:t>Ladder</a:t>
            </a:r>
            <a:r>
              <a:rPr lang="ja-JP" altLang="en-US" sz="2000" dirty="0"/>
              <a:t> </a:t>
            </a:r>
            <a:r>
              <a:rPr kumimoji="1" lang="en-US" altLang="ja-JP" sz="2000" dirty="0" smtClean="0"/>
              <a:t>LPA NPRG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Eq.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>
                <a:latin typeface="+mn-ea"/>
              </a:rPr>
              <a:t>: 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33" name="図 3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6886" y="1583793"/>
            <a:ext cx="857186" cy="272809"/>
          </a:xfrm>
          <a:prstGeom prst="rect">
            <a:avLst/>
          </a:prstGeom>
          <a:solidFill>
            <a:schemeClr val="lt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63688" y="5323855"/>
                <a:ext cx="6922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/>
                  <a:t>Coupled ordinary differential eq. (RG </a:t>
                </a:r>
                <a:r>
                  <a:rPr lang="en-US" altLang="ja-JP" sz="2000" dirty="0"/>
                  <a:t>e</a:t>
                </a:r>
                <a:r>
                  <a:rPr lang="en-US" altLang="ja-JP" sz="2000" dirty="0" smtClean="0"/>
                  <a:t>q.)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/>
                      </a:rPr>
                      <m:t>Λ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sz="2000" dirty="0" smtClean="0"/>
                  <a:t> 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323855"/>
                <a:ext cx="6922985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880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矢印 5"/>
          <p:cNvSpPr/>
          <p:nvPr/>
        </p:nvSpPr>
        <p:spPr>
          <a:xfrm>
            <a:off x="1190093" y="5375302"/>
            <a:ext cx="526811" cy="30294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0272" y="6237312"/>
            <a:ext cx="5680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/>
              <a:t>C</a:t>
            </a:r>
            <a:r>
              <a:rPr lang="en-US" altLang="ja-JP" sz="2000" dirty="0" smtClean="0"/>
              <a:t>onvergence with respect to order of t</a:t>
            </a:r>
            <a:r>
              <a:rPr kumimoji="1" lang="en-US" altLang="ja-JP" sz="2000" dirty="0" smtClean="0"/>
              <a:t>runcation?</a:t>
            </a:r>
            <a:endParaRPr kumimoji="1" lang="ja-JP" altLang="en-US" sz="2000" dirty="0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1040" y="5876909"/>
            <a:ext cx="3503288" cy="24422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2493602" y="5795973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Running mass:</a:t>
            </a:r>
            <a:endParaRPr kumimoji="1" lang="ja-JP" altLang="en-US" dirty="0"/>
          </a:p>
        </p:txBody>
      </p:sp>
      <p:pic>
        <p:nvPicPr>
          <p:cNvPr id="8" name="図 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89" y="1965650"/>
            <a:ext cx="5711477" cy="62469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107504" y="292494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 smtClean="0"/>
              <a:t>This NPRG eq. gives results equivalent to </a:t>
            </a:r>
            <a:r>
              <a:rPr lang="en-US" altLang="ja-JP" sz="2000" dirty="0" smtClean="0">
                <a:solidFill>
                  <a:schemeClr val="tx2"/>
                </a:solidFill>
              </a:rPr>
              <a:t>i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mproved Ladder Schwinger-Dyson </a:t>
            </a:r>
            <a:r>
              <a:rPr lang="en-US" altLang="ja-JP" sz="2000" dirty="0" smtClean="0">
                <a:solidFill>
                  <a:schemeClr val="tx2"/>
                </a:solidFill>
              </a:rPr>
              <a:t>equation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34309" y="3356992"/>
            <a:ext cx="455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Aoki, Morikawa, Sumi, Terao, Tomoyose (2000)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0125242"/>
      </p:ext>
    </p:extLst>
  </p:cSld>
  <p:clrMapOvr>
    <a:masterClrMapping/>
  </p:clrMapOvr>
  <p:transition advTm="37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slides}\pagestyle{empty}&#10;\usepackage{amsmath}&#10;\begin{document}&#10;\begin{align*}&#10;&#10;\end{align*}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hi(x)=\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9"/>
  <p:tag name="PICTUREFILESIZE" val="177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newcommand{\Slash}[1]{{\ooalign{\hfil/\hfil\crcr$#1$}}}%slash &#10;\newcommand{\pa}{\partial}&#10;\newcommand{\mcD}{\mathcal{D }}&#10;\newcommand{\Lam}{\Lambda}&#10;\newcommand{\del}{\delta}&#10;\newcommand{\ef}{{\rm eff }}&#10;\newcommand{\LL}{{\rm L}}&#10;\newcommand{\RR}{{\rm R}}&#10;\newcommand{\f}{{\rm f}}&#10;\begin{align*}&#10;=\int\!\!\mcD\phi_&lt;\exp\{-S_\ef[\phi_&lt;;\Lam-\del\Lam]+\mathcal{O}(\del\Lam^2)\}&#10;\end{align*}&#10;\end{document}&#10;"/>
  <p:tag name="FILENAME" val="TP_tmp"/>
  <p:tag name="FORMAT" val="png16m"/>
  <p:tag name="RES" val="600"/>
  <p:tag name="BLEND" val="0"/>
  <p:tag name="TRANSPARENT" val="0"/>
  <p:tag name="TBUG" val="0"/>
  <p:tag name="ALLOWFS" val="0"/>
  <p:tag name="ORIGWIDTH" val="409"/>
  <p:tag name="PICTUREFILESIZE" val="1486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Lambda_{\rm QCD} =241 {\rm MeV}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74"/>
  <p:tag name="PICTUREFILESIZE" val="345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alpha_{\rm s}(M_{\rm Z}) = 0.1176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72"/>
  <p:tag name="PICTUREFILESIZE" val="341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N_{\rm f}=3,\ N_{\rm c}=3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55"/>
  <p:tag name="PICTUREFILESIZE" val="268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alpha_{\rm s} (\Lambda) = \left\{&#10;\begin{array}{ll}&#10;\dfrac{4\pi}{\beta_0 \log(\Lambda^2/\Lambda^2_{\rm QCD})}&#10;&amp; (\Lambda &gt; \Lambda_{\rm IF}) \\&#10;\dfrac{4\pi}{\beta_0 \log(\Lambda^2_{\rm IF}/\Lambda^2_{\rm QCD})}&#10;+ \dfrac{4\pi}{\beta_0} \dfrac{[\log(\Lambda_1/\Lambda)]^2-[\log(\Lambda_1/\Lambda_{\rm IF})]^2}{\log(\Lambda_1/\Lambda_{\rm IF})[\log(\Lambda^2_{\rm IF}/\Lambda^2_{\rm QCD})]^2}&#10;&amp; (\Lambda_1 &lt; \Lambda &lt; \Lambda_{\rm IF}) \\&#10;\dfrac{4\pi}{\beta_0 \log(\Lambda^2_{\rm IF}/\Lambda^2_{\rm QCD})}&#10;- \dfrac{4\pi}{\beta_0} \dfrac{\log(\Lambda_1/\Lambda_{\rm IF})}{[\log(\Lambda^2_{\rm IF}/\Lambda^2_{\rm QCD})]^2}&#10;&amp; (\Lambda &lt; \Lambda_1) \\&#10;\end{array} \right.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5505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log\left(\Lambda_1/\Lambda_{\rm QCD}\right)=-1.0&#10;%\log\frac{\Lambda_1}{\Lambda_{\rm QCD}}=-1.0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225"/>
  <p:tag name="PICTUREFILESIZE" val="472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$m_0$ (bare mass)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43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 \rightarrow 0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8"/>
  <p:tag name="PICTUREFILESIZE" val="118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$m(m_0;\Lambda)$ [GeV]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53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Lambda\ [{\rm GeV}]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488"/>
  <p:tag name="PICTUREFILESIZE" val="16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hi(p)=(2\pi)^D \delta^D(p)\cdot\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6"/>
  <p:tag name="PICTUREFILESIZE" val="510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m_{\rm dyn.}\neq 0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38"/>
  <p:tag name="PICTUREFILESIZE" val="201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S_{\rm eff}({\rm massless})+m(m_0;\Lambda)\bar{\psi}\psi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671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$\alpha_{\rm s}(\Lambda)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338"/>
  <p:tag name="PICTUREFILESIZE" val="179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m = 0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338"/>
  <p:tag name="PICTUREFILESIZE" val="109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m_{\rm dyn.}\neq 0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38"/>
  <p:tag name="PICTUREFILESIZE" val="201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_0\rightarrow 0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125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_0\rightarrow 0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125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$m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12"/>
  <p:tag name="PICTUREFILESIZE" val="58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$\tilde{G}_2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63"/>
  <p:tag name="PICTUREFILESIZE" val="113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xi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62"/>
  <p:tag name="PICTUREFILESIZE" val="6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amssymb}&#10;\begin{document}&#10;%%%%%             my command             %%%%%%&#10;\newcommand{\Slash}[1]{{\ooalign{\hfil/\hfil\crcr$#1$}}}%slash &#10;\newcommand{\pa}{\partial}&#10;\begin{align*}&#10; \Lambda \frac{\pa S_{\rm eff}}{\pa \Lambda}=&#10; &amp;-\frac{1}{2}\int\frac{d^Dp}{(2\pi)^D}\delta(\Lambda-|p|)\left\{&#10; -{\rm Tr}\ln\left(\frac{\delta^2 S_{\rm eff}}{\delta\phi_p\delta\phi_{-p}}\right)&#10; +\frac{\delta S_{\rm eff}}{\delta\phi_p}&#10; \left(\frac{\delta^2S_{\rm eff}}{\delta\phi_p\delta\phi_{-p}}\right)^{-1}&#10; \frac{\delta S_{\rm eff}}{\delta\phi_{-p}}&#10; \right\}&#10;\end{align*}&#10;\end{document}&#10;"/>
  <p:tag name="FILENAME" val="TP_tmp"/>
  <p:tag name="FORMAT" val="pngmono"/>
  <p:tag name="RES" val="300"/>
  <p:tag name="BLEND" val="0"/>
  <p:tag name="TRANSPARENT" val="0"/>
  <p:tag name="TBUG" val="0"/>
  <p:tag name="ALLOWFS" val="0"/>
  <p:tag name="ORIGWIDTH" val="720"/>
  <p:tag name="PICTUREFILESIZE" val="1175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xi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62"/>
  <p:tag name="PICTUREFILESIZE" val="68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m_{\rm dyn}\ [{\rm GeV}]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00"/>
  <p:tag name="PICTUREFILESIZE" val="247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langle \bar{\psi} \psi \rangle \  [{\rm GeV}^3]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40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\begin{align*}&#10;\Lambda\frac{\pa}{\pa\Lambda}S_{\rm eff}[\phi;\Lambda]&#10;=\beta[S_{\rm eff};\Lambda]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65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V(\psi,\bar{\psi};\Lambda)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606"/>
  <p:tag name="PICTUREFILESIZE" val="24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\begin{align*}&#10;\Lambda\frac{\partial}{\partial \Lambda} G_2 = 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594"/>
  <p:tag name="PICTUREFILESIZE" val="29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             my command             %%%%%%&#10;\newcommand{\Slash}[1]{{\ooalign{\hfil/\hfil\crcr$#1$}}}%slash &#10;\newcommand{\pa}{\partial}&#10;\newcommand{\eff}{{\rm eff}}&#10;\newcommand{\Nc}{N_{\rm c}}&#10;\newcommand{\Nf}{N_{\rm f}}&#10;\newcommand{\ETC}{{\rm ETC}}&#10;\newcommand{\tm}{\tilde{m}}&#10;\newcommand{\tG}{\tilde{G}}&#10;&#10;\begin{align*}&#10;V(\psi,\bar{\psi};\Lambda)&amp;=&#10;\frac{G_2}{2}\left(&#10;(\bar{\psi}\psi)^2-(\bar{\psi}\gamma_5\psi)^2&#10;\right)&#10;+\frac{G_V}{2}\left(&#10;(\bar{\psi}\gamma_\mu\psi)^2+(\bar{\psi}\gamma_5\gamma_\mu\psi)^2&#10;\right)&#10;+\frac{G_8}{4}\left(&#10;   (\bar{\psi}\psi)^2-(\bar{\psi}\gamma_5\psi)^2&#10;  \right)^2&#10;+\cdots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233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\begin{align*}&#10; S_{\rm eff}[\bar{\psi},\psi,A_\mu;\Lambda]=&#10; \int d^4x&amp;\left\{&#10;\frac{1}{4}\left(F^a_{\mu\nu}\right)^2&#10; +\frac{1}{2\alpha}\left(\pa_\mu A_\mu\right)^2&#10; +\bar{\psi}(\Slash{\pa}+ig_s\Slash{A})\psi&#10;-V(\psi,\bar{\psi};\Lambda)&#10; \right\}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209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m_{\rm dyn.}(m_0\rightarrow 0;\Lambda \rightarrow 0)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20"/>
  <p:tag name="PICTUREFILESIZE" val="41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S_{\rm eff}({\rm massless})+m(m_0;\Lambda)\bar{\psi}\psi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67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\begin{align*}&#10;\Lambda\frac{\pa}{\pa\Lambda}S_{\rm eff}[\phi;\Lambda]&#10;=\beta[S_{\rm eff};\Lambda]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65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$m_0$ (bare mass)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4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 \rightarrow 0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8"/>
  <p:tag name="PICTUREFILESIZE" val="11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$m(m_0;\Lambda)$ [GeV]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5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m_{\rm dyn.}\neq 0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38"/>
  <p:tag name="PICTUREFILESIZE" val="20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S_{\rm eff}({\rm massless})+m(m_0;\Lambda)\bar{\psi}\psi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67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$\alpha_{\rm s}(\Lambda)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338"/>
  <p:tag name="PICTUREFILESIZE" val="179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m = 0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338"/>
  <p:tag name="PICTUREFILESIZE" val="10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m_{\rm dyn.}\neq 0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38"/>
  <p:tag name="PICTUREFILESIZE" val="20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sigma^n \equiv (\bar{\psi}\psi)^n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688"/>
  <p:tag name="PICTUREFILESIZE" val="258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m(\sigma;\Lambda) = \partial_\sigma V(\sigma;\Lambda)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43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amssymb}&#10;\begin{document}&#10;%%%%%             my command             %%%%%%&#10;\newcommand{\Slash}[1]{{\ooalign{\hfil/\hfil\crcr$#1$}}}%slash &#10;\newcommand{\pa}{\partial}&#10;\begin{align*}&#10; \Lambda \frac{\pa S_{\rm eff}}{\pa \Lambda}=&#10; &amp;-\frac{1}{2}\int\frac{d^Dp}{(2\pi)^D}\delta(\Lambda-|p|)\left\{&#10; -{\rm Tr}\ln\left(\frac{\delta^2 S_{\rm eff}}{\delta\phi_p\delta\phi_{-p}}\right)&#10; +\frac{\delta S_{\rm eff}}{\delta\phi_p}&#10; \left(\frac{\delta^2S_{\rm eff}}{\delta\phi_p\delta\phi_{-p}}\right)^{-1}&#10; \frac{\delta S_{\rm eff}}{\delta\phi_{-p}}&#10; \right\}&#10;\end{align*}&#10;\end{document}&#10;"/>
  <p:tag name="FILENAME" val="TP_tmp"/>
  <p:tag name="FORMAT" val="pngmono"/>
  <p:tag name="RES" val="300"/>
  <p:tag name="BLEND" val="0"/>
  <p:tag name="TRANSPARENT" val="0"/>
  <p:tag name="TBUG" val="0"/>
  <p:tag name="ALLOWFS" val="0"/>
  <p:tag name="ORIGWIDTH" val="720"/>
  <p:tag name="PICTUREFILESIZE" val="1175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newcommand{\Slash}[1]{{\ooalign{\hfil/\hfil\crcr$#1$}}}%slash&#10;\begin{align*}&#10;=i\Slash{p}-m(\sigma;\Lambda)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285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V(\sigma;\Lambda) = &#10;\sum_{n=0}^{N}\frac{1}{n!}  G_n(\Lambda)&#10;\sigma^n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74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sigma \equiv \bar{\psi}\psi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431"/>
  <p:tag name="PICTUREFILESIZE" val="123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m(\Lambda) =G_1(\Lambda) = \left. \partial_\sigma V(\sigma;\Lambda)\right|_{\sigma=0}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590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\begin{align*}&#10; \Lambda\frac{\partial}{\partial \Lambda} V(\sigma;\Lambda) &amp;=&#10;\frac{\Lambda^4}{4\pi^2}\ln\left[1+&#10;   \Lambda^{-2}\left(&#10;      \partial_\sigma V+\frac{3\pi C_2(R)\alpha_{\rm s}(\Lambda)\sigma}{\Lambda^2}&#10;               \right)^2&#10;   \right]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168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             my command             %%%%%%&#10;\newcommand{\Slash}[1]{{\ooalign{\hfil/\hfil\crcr$#1$}}}%slash &#10;\newcommand{\pa}{\partial}&#10;\newcommand{\eff}{{\rm eff}}&#10;\newcommand{\Nc}{N_{\rm c}}&#10;\newcommand{\Nf}{N_{\rm f}}&#10;\newcommand{\ETC}{{\rm ETC}}&#10;\newcommand{\tm}{\tilde{m}}&#10;\newcommand{\tG}{\tilde{G}}&#10;&#10;\begin{align*}&#10;N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12"/>
  <p:tag name="PICTUREFILESIZE" val="7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$m_0$ [GeV]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581"/>
  <p:tag name="PICTUREFILESIZE" val="20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$m(m_0;\Lambda\rightarrow 0 )$ [GeV]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415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\begin{align*}&#10; \partial_t V(\sigma;t) &amp;=&#10;\frac{\Lambda^4}{4\pi^2}\ln\left[1+&#10;   \Lambda^{-2}\left(&#10;      \partial_\sigma V+\frac{3\pi C_2(R)\alpha_{\rm s}(t)\sigma}{\Lambda^2}&#10;               \right)^2&#10;   \right]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151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$\Lambda(t)=\Lambda_0 e^{-t}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24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color}&#10;\begin{document}&#10;%%%%%             my command             %%%%%%&#10;\newcommand{\Slash}[1]{{\ooalign{\hfil/\hfil\crcr$#1$}}}%slash &#10;\newcommand{\pa}{\partial}&#10;\begin{align*}&#10;S_{\rm eff}[\phi;&#10;{\color[named]{Red}\Lambda}&#10;]&#10;\end{align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5"/>
  <p:tag name="PICTUREFILESIZE" val="383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\begin{align*}&#10;C_2(R)=\frac{1}{2} \left( N_{\rm c}-\frac{1}{N_{\rm c}}&#10;\right)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213"/>
  <p:tag name="PICTUREFILESIZE" val="589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 \partial_t m(\sigma;t)&amp;=&#10;\frac{\Lambda^4}{2\pi^2}&#10;\frac{m+3\Lambda^{-2}C_2\alpha_{\rm s}\sigma}&#10; {\Lambda^2+\left(m+3\Lambda^{-2}C_2\alpha_{\rm s}\sigma\right)^2}&#10;\left(\partial_\sigma m + 3\Lambda^{-2}C_2\alpha_{\rm s}(t) \right)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2066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m(\sigma;t) = \partial_\sigma V(\sigma;t)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97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sigma \equiv \bar{\psi}\psi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431"/>
  <p:tag name="PICTUREFILESIZE" val="123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[&#10; m(m_0;t)=&#10; \left. m(\sigma;t) \right|_{\sigma=0}&#10;\]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43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sigma \rightarrow \sigma_k,\ k=0,1, 2,\cdots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44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[&#10;\Delta \sigma\equiv \sigma_{k+1}-\sigma_k&#10;\]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243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m_k(t)\equiv m(\sigma_k;t)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5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(\partial_\sigma m(t))_k=\frac{m_{k+1}(t)-m_k(t)}{\Delta \sigma}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764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partial_t m_k=&#10;\dfrac{\Lambda^4}{2\pi^2}&#10;\dfrac{m_k+3\Lambda^{-2}C_2\alpha_{\rm s}\sigma_k}&#10;        {\Lambda^2+\left(m_k+3\Lambda^{-2}C_2\alpha_{\rm s}\sigma_k\right)^2}&#10;\left((\partial_\sigma m)_k + 3\Lambda^{-2}C_2\alpha_{\rm s} \right)&#10;%F(\sigma_k,(\partial_\sigma m)_k;t)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212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$: Euclidean momentum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08"/>
  <p:tag name="PICTUREFILESIZE" val="143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left. m(\sigma;t)\right|_{t=0} =m_0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1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m_0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82"/>
  <p:tag name="PICTUREFILESIZE" val="77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[&#10;\sigma =\sigma_{\rm end}&gt;0&#10;\]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210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partial^2_\sigma m(\sigma;t)=0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14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$$&#10;0\leq\sigma\leq10^{-6}\cdot {\Lambda_0}^3,\&#10;\Delta\sigma=0.5\times 10^{-11} \cdot {\Lambda_0}^3&#10;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740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$\Lambda\rightarrow 0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362"/>
  <p:tag name="PICTUREFILESIZE" val="126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sigma \equiv \bar{\psi}\psi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431"/>
  <p:tag name="PICTUREFILESIZE" val="123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$$&#10;\sigma/ {\Lambda_0}^3&#10;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369"/>
  <p:tag name="PICTUREFILESIZE" val="167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$$&#10;m(\sigma; \Lambda)&#10;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463"/>
  <p:tag name="PICTUREFILESIZE" val="179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m(m_0 ;\Lambda \rightarrow 0) \gg m_0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20"/>
  <p:tag name="PICTUREFILESIZE" val="39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color}&#10;\begin{document}&#10;%%%%%             my command             %%%%%%&#10;\newcommand{\Slash}[1]{{\ooalign{\hfil/\hfil\crcr$#1$}}}%slash &#10;\newcommand{\pa}{\partial}&#10;\begin{align*}&#10;Z=\int\!\prod_{p&lt;\color{red}{\Lambda}}\!d\phi_&lt;(p)&#10; \!\!\!\!\prod_{{\color{red}\Lambda} &lt; p&lt; \Lambda_0}\!\!\!\!d\phi_&gt;(p)&#10; e^{-S_0[\phi_&lt;+\phi_&gt;;\Lambda_0]}&#10;=\int\!\prod_{p&lt;{\color{red}\Lambda}}\!\!d\phi_&lt;(p)e^{-S_{\rm eff}[\phi_&lt;;{\color{red}\Lambda}]}&#10;\end{align*}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675"/>
  <p:tag name="PICTUREFILESIZE" val="449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[&#10;m(m_0;\Lambda\rightarrow 0)&#10;\]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285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m_{\rm dyn.} = 0.889\ [{\rm GeV}]&#10;\]&#10;\end{document}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720"/>
  <p:tag name="PICTUREFILESIZE" val="415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[&#10; \partial_t G_0(m_0;t)=&#10; \frac{\Lambda(t)^4}{4\pi^2}\ln \left[ 1+\Lambda(t)^{-2}m(0;t) \right]&#10;\]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998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 \langle \bar{\psi}\psi \rangle &amp;=&#10; \lim_{m_0\rightarrow 0}\lim_{t\rightarrow \infty}&#10; \frac{\partial G_0(m_0;t)}{\partial m_0}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930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 \langle \bar{\psi}\psi \rangle 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262"/>
  <p:tag name="PICTUREFILESIZE" val="175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G_0(m_0;t)=V(\sigma=0;t)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460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m_0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82"/>
  <p:tag name="PICTUREFILESIZE" val="7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 \langle \bar{\psi}\psi \rangle^{1/3}_{\rm 1GeV}=0.218\ {\rm GeV}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637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G_0(m_0;\Lambda\rightarrow 0)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1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xi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62"/>
  <p:tag name="PICTUREFILESIZE" val="6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color}&#10;\begin{document}&#10;%%%%%             my command             %%%%%%&#10;\newcommand{\Slash}[1]{{\ooalign{\hfil/\hfil\crcr$#1$}}}%slash &#10;\newcommand{\pa}{\partial}&#10;\begin{align*}&#10;\color[named]{Red}\Lambda&#10;\end{align*}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4"/>
  <p:tag name="PICTUREFILESIZE" val="88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xi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62"/>
  <p:tag name="PICTUREFILESIZE" val="68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m_{\rm dyn}\ [{\rm GeV}]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00"/>
  <p:tag name="PICTUREFILESIZE" val="247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langle \bar{\psi} \psi \rangle \  [{\rm GeV}^3]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40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color}&#10;\begin{document}&#10;%%%%%             my command             %%%%%%&#10;\newcommand{\Slash}[1]{{\ooalign{\hfil/\hfil\crcr$#1$}}}%slash &#10;\newcommand{\pa}{\partial}&#10;\begin{align*}&#10; \partial_t V(\sigma;t) &amp;=&#10;\frac{\Lambda^4}{4\pi^2}&#10; \ln\left[1+&#10;  \frac{1}{\Lambda^2}&#10;  \left(&#10;      m+\frac{ (3+{\color[named]{Red}\xi})C_2g_{\rm s}^2}{4\Lambda^2}\cdot\sigma&#10;      \right)^2&#10;   \right]&#10;\end{align*}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502"/>
  <p:tag name="PICTUREFILESIZE" val="3800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color}&#10;\begin{document}&#10;%%%%%             my command             %%%%%%&#10;\newcommand{\Slash}[1]{{\ooalign{\hfil/\hfil\crcr$#1$}}}%slash &#10;\newcommand{\pa}{\partial}&#10;\begin{align*}&#10;{\color[named]{Red}\xi}\end{align*}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10"/>
  <p:tag name="PICTUREFILESIZE" val="21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 \eta&amp;=\xi\cdot \frac{C_2 g_s^2}{8\pi^2}\frac{\Lambda^2}{\Lambda^2+m^2}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669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xi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62"/>
  <p:tag name="PICTUREFILESIZE" val="68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xi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62"/>
  <p:tag name="PICTUREFILESIZE" val="68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m_{\rm dyn}\ [{\rm GeV}]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00"/>
  <p:tag name="PICTUREFILESIZE" val="247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langle \bar{\psi} \psi \rangle \  [{\rm GeV}^3]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40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newcommand{\Slash}[1]{{\ooalign{\hfil/\hfil\crcr$#1$}}}%slash &#10;\newcommand{\pa}{\partial}&#10;\newcommand{\mcD}{\mathcal{D }}&#10;\newcommand{\Lam}{\Lambda}&#10;\newcommand{\del}{\delta}&#10;\newcommand{\ef}{{\rm eff }}&#10;\newcommand{\LL}{{\rm L}}&#10;\newcommand{\RR}{{\rm R}}&#10;\newcommand{\f}{{\rm f}}&#10;\begin{align*}&#10; \del S_\ef&amp;=S_{\rm eff}[\phi_&lt;;\Lam]-S_{\rm eff}[\phi_&lt;;\Lam-\del\Lam]\\&#10;&amp;=\frac{1}{2}\int_{\Lambda-\delta\Lambda &lt; |p| &lt; \Lambda}\frac{d^Dp}{(2\pi)^D} &#10;%\int_p'&#10; \left\{&#10; -{\rm Tr}\ln\left(\frac{\delta^2 S_{\rm eff}}{\delta\phi_p\delta\phi_{-p}}\right)&#10; +\frac{\delta S_{\rm eff}}{\delta\phi_p}&#10; \left(\frac{\delta^2S_{\rm eff}}{\delta\phi_p\delta\phi_{-p}}\right)^{-1}&#10; \frac{\delta S_{\rm eff}}{\delta\phi_{-p}}&#10; \right\} &#10; \end{align*}&#10;\end{document}&#10;"/>
  <p:tag name="FILENAME" val="TP_tmp"/>
  <p:tag name="FORMAT" val="pngmono"/>
  <p:tag name="RES" val="300"/>
  <p:tag name="BLEND" val="0"/>
  <p:tag name="TRANSPARENT" val="0"/>
  <p:tag name="TBUG" val="0"/>
  <p:tag name="ALLOWFS" val="0"/>
  <p:tag name="ORIGWIDTH" val="720"/>
  <p:tag name="PICTUREFILESIZE" val="1393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T^a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56"/>
  <p:tag name="PICTUREFILESIZE" val="63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T^b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44"/>
  <p:tag name="PICTUREFILESIZE" val="64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T^b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44"/>
  <p:tag name="PICTUREFILESIZE" val="64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T^a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56"/>
  <p:tag name="PICTUREFILESIZE" val="63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T^a T^b+T^bT^a =2T^aT^b +[T^a,T^b]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547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newcommand{\Nc}{N_{\rm c}}&#10;\begin{align*}&#10;=&amp;\frac{\Lambda^4}{4\pi^2}&#10; \frac{(-1)^{n+1}}{n}&#10; \left(\frac{C_2 g_s^2}{2\Lambda^2(\Lambda^2+m^2)}\right)^n\\&#10; &amp;\quad \times \left[&#10;   (\xi m)^n&#10;   +\sum_{k=0}^{[\frac{n}{2}]}(-1)^k{{n}\choose{2k}}(2+4^k)m^{n-2k}\Lambda^{2k}&#10;  \right]\sigma^n 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2675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usepackage{amsmath}&#10;\begin{document}&#10;\begin{align*}&#10;\partial_t V(\sigma;t)&#10; &amp;= \frac{\Lambda^4}{4\pi^2}\log\left[&#10;       1+\frac{1}{\Lambda^2}\left(m+\frac{C_2g_s^2}{2\Lambda^2}\cdot\sigma\right)^2&#10;      \right]\\&#10;   &amp;\quad+\frac{\Lambda^4}{8\pi^2}&#10;     \log\left[&#10;       \frac{\Lambda^2+\left(m+\frac{C_2g_s^2}{2\Lambda^2}\cdot\sigma\right)^2}{\Lambda^2+m^2}&#10;     +\frac{3\Lambda^2}{(\Lambda^2+m^2)^2}\left(\frac{C_2g_s^2}{2\Lambda^2}\cdot\sigma\right)^2&#10;     \right]\\&#10;   &amp;\quad+\frac{\Lambda^4}{4\pi^2}&#10;     \log\left[&#10;      1+{\color[named]{Red}\xi} \frac{m}{\Lambda^2+m^2}\frac{C_2g_s^2}{2\Lambda^2}\cdot\sigma&#10;     \right]\end{align*}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705"/>
  <p:tag name="PICTUREFILESIZE" val="12211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m(\sigma;t) = \partial_\sigma V(\sigma;t)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97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color}&#10;\begin{document}&#10;%%%%%             my command             %%%%%%&#10;\newcommand{\Slash}[1]{{\ooalign{\hfil/\hfil\crcr$#1$}}}%slash &#10;\newcommand{\pa}{\partial}&#10;\begin{align*}&#10; \partial_t V(\sigma;t) &amp;=&#10;\frac{\Lambda^4}{4\pi^2}&#10; \ln\left[1+&#10;  \frac{1}{\Lambda^2}&#10;  \left(&#10;      m+\frac{ (3+{\color[named]{Red}\xi})C_2g_{\rm s}^2}{4\Lambda^2}\cdot\sigma&#10;      \right)^2&#10;   \right]&#10;\end{align*}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502"/>
  <p:tag name="PICTUREFILESIZE" val="3800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xi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62"/>
  <p:tag name="PICTUREFILESIZE" val="6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xi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62"/>
  <p:tag name="PICTUREFILESIZE" val="68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m_{\rm dyn}\ [{\rm GeV}]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00"/>
  <p:tag name="PICTUREFILESIZE" val="247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\langle \bar{\psi} \psi \rangle \  [{\rm GeV}^3]&#10;\end{align*}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0"/>
  <p:tag name="PICTUREFILESIZE" val="340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7.4|18.2|11.1|3.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newcommand{\Slash}[1]{{\ooalign{\hfil/\hfil\crcr$#1$}}}%slash &#10;\newcommand{\pa}{\partial}&#10;\newcommand{\mcD}{\mathcal{D }}&#10;\newcommand{\Lam}{\Lambda}&#10;\newcommand{\del}{\delta}&#10;\newcommand{\ef}{{\rm eff }}&#10;\newcommand{\LL}{{\rm L}}&#10;\newcommand{\RR}{{\rm R}}&#10;\newcommand{\f}{{\rm f}}&#10;\begin{align*}&#10; &amp;=\int\!\!\mathcal{D}\phi_&lt;\mathcal{D}\phi_{\rm s}&#10;\exp\biggl\{ -S_\ef[\phi_&lt;;\Lam]\\&#10;&amp;\qquad\quad &#10;-\int_p' \frac{\delta S_{\rm eff}}{\delta\phi_p}\phi_{\rm s}(p)&#10;   -\frac{1}{2}\int'_{p}\int'_q&#10;   \phi_{\rm s}(p)\frac{\delta^2 S_{\rm eff}}{\delta\phi_p\delta\phi_{q}}&#10;   \phi_{\rm s}(q) \\&#10;&amp;\qquad\quad &#10;   -\frac{1}{3}\int'_{p}\int'_q\int'_r&#10;   \frac{\delta^3 S_{\rm eff}}{\delta\phi_p\delta\phi_{q}\delta\phi_r}&#10;   \phi_{\rm s}(p)\phi_{\rm s}(q)\phi_{\rm s}(r)    &#10;+\cdots&#10; \biggl\}&#10; \end{align*}&#10;\end{document}&#10;"/>
  <p:tag name="FILENAME" val="TP_tmp"/>
  <p:tag name="FORMAT" val="pngmono"/>
  <p:tag name="RES" val="300"/>
  <p:tag name="BLEND" val="0"/>
  <p:tag name="TRANSPARENT" val="1"/>
  <p:tag name="TBUG" val="0"/>
  <p:tag name="ALLOWFS" val="0"/>
  <p:tag name="ORIGWIDTH" val="507"/>
  <p:tag name="PICTUREFILESIZE" val="160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newcommand{\Slash}[1]{{\ooalign{\hfil/\hfil\crcr$#1$}}}%slash &#10;\newcommand{\pa}{\partial}&#10;\newcommand{\mcD}{\mathcal{D }}&#10;\newcommand{\Lam}{\Lambda}&#10;\newcommand{\del}{\delta}&#10;\newcommand{\ef}{{\rm eff }}&#10;\newcommand{\LL}{{\rm L}}&#10;\newcommand{\RR}{{\rm R}}&#10;\newcommand{\f}{{\rm f}}&#10;\begin{align*}&#10;=\int\!\!\mcD\phi_&lt;\mcD\phi_{\rm s}\exp\{-S_{\ef}[\phi_&lt;+\phi_{\rm s};\Lam]\}&#10;\end{align*}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345"/>
  <p:tag name="PICTUREFILESIZE" val="1277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newcommand{\Slash}[1]{{\ooalign{\hfil/\hfil\crcr$#1$}}}%slash &#10;\newcommand{\pa}{\partial}&#10;\newcommand{\mcD}{\mathcal{D }}&#10;\newcommand{\Lam}{\Lambda}&#10;\newcommand{\del}{\delta}&#10;\newcommand{\ef}{{\rm eff }}&#10;\newcommand{\LL}{{\rm L}}&#10;\newcommand{\RR}{{\rm R}}&#10;\newcommand{\f}{{\rm f}}&#10;\begin{align*}&#10;Z&amp;=\int\!\!\mcD\phi\exp\{-S_\ef [\phi;\Lam]\}&#10;\end{align*}&#10;\end{document}&#10;"/>
  <p:tag name="FILENAME" val="TP_tmp"/>
  <p:tag name="FORMAT" val="pngmono"/>
  <p:tag name="RES" val="300"/>
  <p:tag name="BLEND" val="0"/>
  <p:tag name="TRANSPARENT" val="0"/>
  <p:tag name="TBUG" val="0"/>
  <p:tag name="ALLOWFS" val="0"/>
  <p:tag name="ORIGWIDTH" val="251"/>
  <p:tag name="PICTUREFILESIZE" val="247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newcommand{\Slash}[1]{{\ooalign{\hfil/\hfil\crcr$#1$}}}%slash &#10;\newcommand{\pa}{\partial}&#10;\newcommand{\mcD}{\mathcal{D }}&#10;\newcommand{\Lam}{\Lambda}&#10;\newcommand{\del}{\delta}&#10;\newcommand{\ef}{{\rm eff }}&#10;\newcommand{\LL}{{\rm L}}&#10;\newcommand{\RR}{{\rm R}}&#10;\newcommand{\f}{{\rm f}}&#10;\begin{align*}&#10; &amp;=\int\!\!\mathcal{D}\phi_&lt;e^{-S_\ef[\phi_&lt;;\Lam]}\\&#10;  &amp;\qquad     \int\!\!\mathcal{D}\phi_{\rm s}&#10;\exp\biggl\{ &#10;-\int_p' \frac{\delta S_{\rm eff}}{\delta\phi_p}\phi_{\rm s}(p)&#10;-\frac{1}{2}\int'_{p} \phi_{\rm s}(p)\frac{\delta^2 S_{\rm eff}}{\delta\phi_p\delta\phi_{-p}}&#10; \phi_{\rm s}(-p) +\mathcal{O}(\del\Lam^2)\biggl\}&#10; \end{align*}&#10;\end{document}&#10;"/>
  <p:tag name="FILENAME" val="TP_tmp"/>
  <p:tag name="FORMAT" val="pngmono"/>
  <p:tag name="RES" val="300"/>
  <p:tag name="BLEND" val="0"/>
  <p:tag name="TRANSPARENT" val="0"/>
  <p:tag name="TBUG" val="0"/>
  <p:tag name="ALLOWFS" val="0"/>
  <p:tag name="ORIGWIDTH" val="675"/>
  <p:tag name="PICTUREFILESIZE" val="1135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\begin{align*}&#10;\int'_p\equiv&#10;\int_{\Lambda-\delta\Lambda &lt; |p| &lt; \Lambda}\frac{d^Dp}{(2\pi)^D} &#10;\sim \delta \Lambda&#10;\end{align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2"/>
  <p:tag name="PICTUREFILESIZE" val="2017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%%%%%             my command             %%%%%%&#10;\newcommand{\Slash}[1]{{\ooalign{\hfil/\hfil\crcr$#1$}}}%slash &#10;\newcommand{\pa}{\partial}&#10;\begin{align*}&#10;\frac{\pa}{\pa\Lambda}S_{\rm eff}[\phi;\Lambda]&#10;=\lim_{\delta\Lambda\leftarrow 0} &#10;  \frac{S_{\rm eff}[\phi;\Lambda]-S_{\rm eff}[\phi;\Lambda-\delta\Lambda]}&#10;         {\delta \Lambda}&#10;\end{align*}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452"/>
  <p:tag name="PICTUREFILESIZE" val="11519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21626</TotalTime>
  <Words>2743</Words>
  <Application>Microsoft Office PowerPoint</Application>
  <PresentationFormat>画面に合わせる (4:3)</PresentationFormat>
  <Paragraphs>329</Paragraphs>
  <Slides>32</Slides>
  <Notes>32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Office テーマ</vt:lpstr>
      <vt:lpstr>Solving non-perturbative renormalization group equation without field operator expansion and its application to  the dynamical chiral symmetry breaking</vt:lpstr>
      <vt:lpstr>Non-Perturbative Renormalization Group (NPRG)</vt:lpstr>
      <vt:lpstr>PowerPoint プレゼンテーション</vt:lpstr>
      <vt:lpstr>Local potential approximation ( LPA )</vt:lpstr>
      <vt:lpstr>NPRG and Dynamical Chiral Symmetry Breaking (DχSB) in QCD </vt:lpstr>
      <vt:lpstr>How to deal with DχSB</vt:lpstr>
      <vt:lpstr>Renormalization group flows of the running mass  and 4-fermi coupling constants</vt:lpstr>
      <vt:lpstr>Ladder Approximation</vt:lpstr>
      <vt:lpstr>Ladder-Approximated NPRG Eq.</vt:lpstr>
      <vt:lpstr>Convergence with respect to order of truncation?</vt:lpstr>
      <vt:lpstr>Without field operator expansion</vt:lpstr>
      <vt:lpstr>Finite difference</vt:lpstr>
      <vt:lpstr>Boundary condition</vt:lpstr>
      <vt:lpstr>RG flow of the mass function</vt:lpstr>
      <vt:lpstr>PowerPoint プレゼンテーション</vt:lpstr>
      <vt:lpstr>Chiral condensates </vt:lpstr>
      <vt:lpstr>Free energy</vt:lpstr>
      <vt:lpstr>Gauge dependence</vt:lpstr>
      <vt:lpstr>Improvement of LPA</vt:lpstr>
      <vt:lpstr>Ladder approximation with A. D.</vt:lpstr>
      <vt:lpstr>Approximation beyond “the Ladder”</vt:lpstr>
      <vt:lpstr>Approximation beyond “the Ladder”</vt:lpstr>
      <vt:lpstr>NPRG Eq. Beyond Ladder Approximation</vt:lpstr>
      <vt:lpstr>Partial differential Eq.  equivalent to this beyond the ladder approximation</vt:lpstr>
      <vt:lpstr>Non-ladder with A. D.</vt:lpstr>
      <vt:lpstr>Summary and prospects</vt:lpstr>
      <vt:lpstr>Backup slides</vt:lpstr>
      <vt:lpstr>Beyond the ladder approximation</vt:lpstr>
      <vt:lpstr>Shell mode integral</vt:lpstr>
      <vt:lpstr>PowerPoint プレゼンテーション</vt:lpstr>
      <vt:lpstr>Renormalization group flows of the running mass  and 4-fermi coupling constants</vt:lpstr>
      <vt:lpstr>Result of non-ladder extended app.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satodai</dc:creator>
  <cp:lastModifiedBy>satodai</cp:lastModifiedBy>
  <cp:revision>463</cp:revision>
  <cp:lastPrinted>2012-03-17T06:30:04Z</cp:lastPrinted>
  <dcterms:created xsi:type="dcterms:W3CDTF">2011-11-21T04:42:05Z</dcterms:created>
  <dcterms:modified xsi:type="dcterms:W3CDTF">2012-03-20T06:16:06Z</dcterms:modified>
</cp:coreProperties>
</file>