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embeddings/oleObject17.bin" ContentType="application/vnd.openxmlformats-officedocument.oleObject"/>
  <Override PartName="/ppt/notesSlides/notesSlide1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3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5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6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7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8.xml" ContentType="application/vnd.openxmlformats-officedocument.presentationml.notesSlide+xml"/>
  <Override PartName="/ppt/embeddings/oleObject40.bin" ContentType="application/vnd.openxmlformats-officedocument.oleObject"/>
  <Override PartName="/ppt/notesSlides/notesSlide19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0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21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22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25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26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27.xml" ContentType="application/vnd.openxmlformats-officedocument.presentationml.notesSlide+xml"/>
  <Override PartName="/ppt/embeddings/oleObject86.bin" ContentType="application/vnd.openxmlformats-officedocument.oleObject"/>
  <Override PartName="/ppt/notesSlides/notesSlide28.xml" ContentType="application/vnd.openxmlformats-officedocument.presentationml.notesSlide+xml"/>
  <Override PartName="/ppt/embeddings/oleObject87.bin" ContentType="application/vnd.openxmlformats-officedocument.oleObject"/>
  <Override PartName="/ppt/notesSlides/notesSlide29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6" r:id="rId2"/>
    <p:sldId id="258" r:id="rId3"/>
    <p:sldId id="269" r:id="rId4"/>
    <p:sldId id="321" r:id="rId5"/>
    <p:sldId id="358" r:id="rId6"/>
    <p:sldId id="359" r:id="rId7"/>
    <p:sldId id="348" r:id="rId8"/>
    <p:sldId id="349" r:id="rId9"/>
    <p:sldId id="390" r:id="rId10"/>
    <p:sldId id="380" r:id="rId11"/>
    <p:sldId id="391" r:id="rId12"/>
    <p:sldId id="382" r:id="rId13"/>
    <p:sldId id="383" r:id="rId14"/>
    <p:sldId id="392" r:id="rId15"/>
    <p:sldId id="361" r:id="rId16"/>
    <p:sldId id="363" r:id="rId17"/>
    <p:sldId id="364" r:id="rId18"/>
    <p:sldId id="366" r:id="rId19"/>
    <p:sldId id="367" r:id="rId20"/>
    <p:sldId id="368" r:id="rId21"/>
    <p:sldId id="369" r:id="rId22"/>
    <p:sldId id="370" r:id="rId23"/>
    <p:sldId id="371" r:id="rId24"/>
    <p:sldId id="384" r:id="rId25"/>
    <p:sldId id="376" r:id="rId26"/>
    <p:sldId id="378" r:id="rId27"/>
    <p:sldId id="379" r:id="rId28"/>
    <p:sldId id="377" r:id="rId29"/>
    <p:sldId id="385" r:id="rId30"/>
    <p:sldId id="386" r:id="rId31"/>
    <p:sldId id="387" r:id="rId32"/>
    <p:sldId id="3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18" autoAdjust="0"/>
  </p:normalViewPr>
  <p:slideViewPr>
    <p:cSldViewPr>
      <p:cViewPr>
        <p:scale>
          <a:sx n="90" d="100"/>
          <a:sy n="90" d="100"/>
        </p:scale>
        <p:origin x="-163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B64DF-5743-8042-95C5-A422458733D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3B967-278C-F74D-B23A-2C62803F4976}">
      <dgm:prSet phldrT="[Text]"/>
      <dgm:spPr/>
      <dgm:t>
        <a:bodyPr/>
        <a:lstStyle/>
        <a:p>
          <a:r>
            <a:rPr lang="en-US" dirty="0" smtClean="0"/>
            <a:t>Ladder approximation</a:t>
          </a:r>
          <a:endParaRPr lang="en-US" dirty="0"/>
        </a:p>
      </dgm:t>
    </dgm:pt>
    <dgm:pt modelId="{8BA66F7D-2AD9-054B-A706-A1C0998A7867}" type="parTrans" cxnId="{12381A81-371A-8E46-B1E8-B75DCDB6F8C5}">
      <dgm:prSet/>
      <dgm:spPr/>
      <dgm:t>
        <a:bodyPr/>
        <a:lstStyle/>
        <a:p>
          <a:endParaRPr lang="en-US"/>
        </a:p>
      </dgm:t>
    </dgm:pt>
    <dgm:pt modelId="{0094B60D-0759-B84B-97AD-034A9D9FBBCC}" type="sibTrans" cxnId="{12381A81-371A-8E46-B1E8-B75DCDB6F8C5}">
      <dgm:prSet/>
      <dgm:spPr/>
      <dgm:t>
        <a:bodyPr/>
        <a:lstStyle/>
        <a:p>
          <a:endParaRPr lang="en-US"/>
        </a:p>
      </dgm:t>
    </dgm:pt>
    <dgm:pt modelId="{56DCB332-94E5-0F48-86E3-50C6FAED5238}">
      <dgm:prSet phldrT="[Text]"/>
      <dgm:spPr/>
      <dgm:t>
        <a:bodyPr/>
        <a:lstStyle/>
        <a:p>
          <a:r>
            <a:rPr lang="en-US" dirty="0" smtClean="0"/>
            <a:t>All orders beta function</a:t>
          </a:r>
          <a:endParaRPr lang="en-US" dirty="0"/>
        </a:p>
      </dgm:t>
    </dgm:pt>
    <dgm:pt modelId="{4A1F71A7-152C-6C4A-A8F1-30ACA5785AFC}" type="parTrans" cxnId="{63D91B72-BAA8-FB4C-8A08-59A3F71054B7}">
      <dgm:prSet/>
      <dgm:spPr/>
      <dgm:t>
        <a:bodyPr/>
        <a:lstStyle/>
        <a:p>
          <a:endParaRPr lang="en-US"/>
        </a:p>
      </dgm:t>
    </dgm:pt>
    <dgm:pt modelId="{8ABC01E9-FFD5-034B-9418-44E801C2DD28}" type="sibTrans" cxnId="{63D91B72-BAA8-FB4C-8A08-59A3F71054B7}">
      <dgm:prSet/>
      <dgm:spPr/>
      <dgm:t>
        <a:bodyPr/>
        <a:lstStyle/>
        <a:p>
          <a:endParaRPr lang="en-US"/>
        </a:p>
      </dgm:t>
    </dgm:pt>
    <dgm:pt modelId="{6EACEA58-1A0B-4048-B300-674A898797F0}">
      <dgm:prSet phldrT="[Text]"/>
      <dgm:spPr/>
      <dgm:t>
        <a:bodyPr/>
        <a:lstStyle/>
        <a:p>
          <a:r>
            <a:rPr lang="en-US" dirty="0" smtClean="0"/>
            <a:t>Lattice</a:t>
          </a:r>
          <a:endParaRPr lang="en-US" dirty="0"/>
        </a:p>
      </dgm:t>
    </dgm:pt>
    <dgm:pt modelId="{81B3C722-9C1E-F34B-823F-5F9F67F42590}" type="parTrans" cxnId="{C0018398-D5D7-2F4F-965B-1A7596DB2889}">
      <dgm:prSet/>
      <dgm:spPr/>
      <dgm:t>
        <a:bodyPr/>
        <a:lstStyle/>
        <a:p>
          <a:endParaRPr lang="en-US"/>
        </a:p>
      </dgm:t>
    </dgm:pt>
    <dgm:pt modelId="{56520DB2-1C55-B24C-9D4F-C287CE1E8C9B}" type="sibTrans" cxnId="{C0018398-D5D7-2F4F-965B-1A7596DB2889}">
      <dgm:prSet/>
      <dgm:spPr/>
      <dgm:t>
        <a:bodyPr/>
        <a:lstStyle/>
        <a:p>
          <a:endParaRPr lang="en-US"/>
        </a:p>
      </dgm:t>
    </dgm:pt>
    <dgm:pt modelId="{249F679B-8B1A-1A46-9736-69F70BF3F129}">
      <dgm:prSet phldrT="[Text]"/>
      <dgm:spPr/>
      <dgm:t>
        <a:bodyPr/>
        <a:lstStyle/>
        <a:p>
          <a:r>
            <a:rPr lang="en-US" dirty="0" smtClean="0"/>
            <a:t>Three/four loop beta function and anomalous dimension</a:t>
          </a:r>
          <a:endParaRPr lang="en-US" dirty="0"/>
        </a:p>
      </dgm:t>
    </dgm:pt>
    <dgm:pt modelId="{A72237CC-C1B1-0F4B-AC26-D2BC78B1CD3D}" type="parTrans" cxnId="{A07E145A-4FC7-3E4B-A9ED-48A0A4F749E9}">
      <dgm:prSet/>
      <dgm:spPr/>
      <dgm:t>
        <a:bodyPr/>
        <a:lstStyle/>
        <a:p>
          <a:endParaRPr lang="en-US"/>
        </a:p>
      </dgm:t>
    </dgm:pt>
    <dgm:pt modelId="{B879DDB6-2ED7-5646-9F25-2E1FE40F0F98}" type="sibTrans" cxnId="{A07E145A-4FC7-3E4B-A9ED-48A0A4F749E9}">
      <dgm:prSet/>
      <dgm:spPr/>
      <dgm:t>
        <a:bodyPr/>
        <a:lstStyle/>
        <a:p>
          <a:endParaRPr lang="en-US"/>
        </a:p>
      </dgm:t>
    </dgm:pt>
    <dgm:pt modelId="{A1233DF3-09B4-F640-A5E6-E55FC45F14C0}">
      <dgm:prSet phldrT="[Text]"/>
      <dgm:spPr/>
      <dgm:t>
        <a:bodyPr/>
        <a:lstStyle/>
        <a:p>
          <a:r>
            <a:rPr lang="en-US" dirty="0" smtClean="0"/>
            <a:t>Many more.. </a:t>
          </a:r>
          <a:endParaRPr lang="en-US" dirty="0"/>
        </a:p>
      </dgm:t>
    </dgm:pt>
    <dgm:pt modelId="{30213BA5-9848-3440-AE4E-8C7523E74A82}" type="parTrans" cxnId="{59701F76-CE0F-2C45-A387-83A4DD2A30B2}">
      <dgm:prSet/>
      <dgm:spPr/>
      <dgm:t>
        <a:bodyPr/>
        <a:lstStyle/>
        <a:p>
          <a:endParaRPr lang="en-US"/>
        </a:p>
      </dgm:t>
    </dgm:pt>
    <dgm:pt modelId="{4F3EBBBF-7BD8-044B-A9BA-F6FC602FA092}" type="sibTrans" cxnId="{59701F76-CE0F-2C45-A387-83A4DD2A30B2}">
      <dgm:prSet/>
      <dgm:spPr/>
      <dgm:t>
        <a:bodyPr/>
        <a:lstStyle/>
        <a:p>
          <a:endParaRPr lang="en-US"/>
        </a:p>
      </dgm:t>
    </dgm:pt>
    <dgm:pt modelId="{E462F8AE-3A3B-B544-8529-BC8D57CD5411}" type="pres">
      <dgm:prSet presAssocID="{78AB64DF-5743-8042-95C5-A42245873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EEBF3-E853-F243-B492-435E38D67BF2}" type="pres">
      <dgm:prSet presAssocID="{DB33B967-278C-F74D-B23A-2C62803F49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473D-7783-3D4C-AB16-859062AA9518}" type="pres">
      <dgm:prSet presAssocID="{0094B60D-0759-B84B-97AD-034A9D9FBBC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AF20C71-C87B-9A48-965F-980376EB9045}" type="pres">
      <dgm:prSet presAssocID="{0094B60D-0759-B84B-97AD-034A9D9FBBC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FD95F20-145C-C545-AF99-D34E7193E1B1}" type="pres">
      <dgm:prSet presAssocID="{56DCB332-94E5-0F48-86E3-50C6FAED52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4C79-7A7B-D947-822D-C475AF917B7D}" type="pres">
      <dgm:prSet presAssocID="{8ABC01E9-FFD5-034B-9418-44E801C2DD2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72D2BBA-B72C-E44B-926F-F8628DCE74CD}" type="pres">
      <dgm:prSet presAssocID="{8ABC01E9-FFD5-034B-9418-44E801C2DD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01E9E3B-1870-D947-A4CA-BB73F9B92E5A}" type="pres">
      <dgm:prSet presAssocID="{6EACEA58-1A0B-4048-B300-674A898797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D5618-47BE-B24B-94CB-0ACC0CD0B9D9}" type="pres">
      <dgm:prSet presAssocID="{56520DB2-1C55-B24C-9D4F-C287CE1E8C9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ADF4727-E149-9C4C-A2A0-38F5EA5A14D6}" type="pres">
      <dgm:prSet presAssocID="{56520DB2-1C55-B24C-9D4F-C287CE1E8C9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57D79FC-8687-7D44-848B-93E5E0F460E3}" type="pres">
      <dgm:prSet presAssocID="{A1233DF3-09B4-F640-A5E6-E55FC45F14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44CE-2C77-854B-A2E6-0A18191B695E}" type="pres">
      <dgm:prSet presAssocID="{4F3EBBBF-7BD8-044B-A9BA-F6FC602FA09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04AE43-C556-364E-A1B9-DD287E1C7848}" type="pres">
      <dgm:prSet presAssocID="{4F3EBBBF-7BD8-044B-A9BA-F6FC602FA09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B4354F1-9BD0-A141-A89E-D17D64C71649}" type="pres">
      <dgm:prSet presAssocID="{249F679B-8B1A-1A46-9736-69F70BF3F1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19715-4256-9B4F-8ABA-DE74A9613F89}" type="pres">
      <dgm:prSet presAssocID="{B879DDB6-2ED7-5646-9F25-2E1FE40F0F9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549C554-EA67-B647-B2B8-5200B1DCFA39}" type="pres">
      <dgm:prSet presAssocID="{B879DDB6-2ED7-5646-9F25-2E1FE40F0F9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CFA2ACD-9CEF-384D-A0BF-6260BE9EBF65}" type="presOf" srcId="{78AB64DF-5743-8042-95C5-A422458733DE}" destId="{E462F8AE-3A3B-B544-8529-BC8D57CD5411}" srcOrd="0" destOrd="0" presId="urn:microsoft.com/office/officeart/2005/8/layout/cycle2"/>
    <dgm:cxn modelId="{FB4ADA03-C589-E641-8517-5C6F52F85ED4}" type="presOf" srcId="{56520DB2-1C55-B24C-9D4F-C287CE1E8C9B}" destId="{9ADF4727-E149-9C4C-A2A0-38F5EA5A14D6}" srcOrd="1" destOrd="0" presId="urn:microsoft.com/office/officeart/2005/8/layout/cycle2"/>
    <dgm:cxn modelId="{A07E145A-4FC7-3E4B-A9ED-48A0A4F749E9}" srcId="{78AB64DF-5743-8042-95C5-A422458733DE}" destId="{249F679B-8B1A-1A46-9736-69F70BF3F129}" srcOrd="4" destOrd="0" parTransId="{A72237CC-C1B1-0F4B-AC26-D2BC78B1CD3D}" sibTransId="{B879DDB6-2ED7-5646-9F25-2E1FE40F0F98}"/>
    <dgm:cxn modelId="{63D91B72-BAA8-FB4C-8A08-59A3F71054B7}" srcId="{78AB64DF-5743-8042-95C5-A422458733DE}" destId="{56DCB332-94E5-0F48-86E3-50C6FAED5238}" srcOrd="1" destOrd="0" parTransId="{4A1F71A7-152C-6C4A-A8F1-30ACA5785AFC}" sibTransId="{8ABC01E9-FFD5-034B-9418-44E801C2DD28}"/>
    <dgm:cxn modelId="{59701F76-CE0F-2C45-A387-83A4DD2A30B2}" srcId="{78AB64DF-5743-8042-95C5-A422458733DE}" destId="{A1233DF3-09B4-F640-A5E6-E55FC45F14C0}" srcOrd="3" destOrd="0" parTransId="{30213BA5-9848-3440-AE4E-8C7523E74A82}" sibTransId="{4F3EBBBF-7BD8-044B-A9BA-F6FC602FA092}"/>
    <dgm:cxn modelId="{2DF21EBF-357E-5A46-8CC8-5486A1E53802}" type="presOf" srcId="{0094B60D-0759-B84B-97AD-034A9D9FBBCC}" destId="{4947473D-7783-3D4C-AB16-859062AA9518}" srcOrd="0" destOrd="0" presId="urn:microsoft.com/office/officeart/2005/8/layout/cycle2"/>
    <dgm:cxn modelId="{96BA7563-5FAB-CA4D-B76F-7C8F2D805709}" type="presOf" srcId="{6EACEA58-1A0B-4048-B300-674A898797F0}" destId="{301E9E3B-1870-D947-A4CA-BB73F9B92E5A}" srcOrd="0" destOrd="0" presId="urn:microsoft.com/office/officeart/2005/8/layout/cycle2"/>
    <dgm:cxn modelId="{ECC6C4FC-F25F-754A-9397-DBAA0A227D3A}" type="presOf" srcId="{DB33B967-278C-F74D-B23A-2C62803F4976}" destId="{F86EEBF3-E853-F243-B492-435E38D67BF2}" srcOrd="0" destOrd="0" presId="urn:microsoft.com/office/officeart/2005/8/layout/cycle2"/>
    <dgm:cxn modelId="{729D68A2-2797-7E46-A7D7-4C8008100978}" type="presOf" srcId="{A1233DF3-09B4-F640-A5E6-E55FC45F14C0}" destId="{357D79FC-8687-7D44-848B-93E5E0F460E3}" srcOrd="0" destOrd="0" presId="urn:microsoft.com/office/officeart/2005/8/layout/cycle2"/>
    <dgm:cxn modelId="{D72F6C56-CEC1-AB41-BD95-C01A1907EEB6}" type="presOf" srcId="{4F3EBBBF-7BD8-044B-A9BA-F6FC602FA092}" destId="{AD9744CE-2C77-854B-A2E6-0A18191B695E}" srcOrd="0" destOrd="0" presId="urn:microsoft.com/office/officeart/2005/8/layout/cycle2"/>
    <dgm:cxn modelId="{BA9BF909-5B94-1B4E-AB8B-C577584358F1}" type="presOf" srcId="{4F3EBBBF-7BD8-044B-A9BA-F6FC602FA092}" destId="{B904AE43-C556-364E-A1B9-DD287E1C7848}" srcOrd="1" destOrd="0" presId="urn:microsoft.com/office/officeart/2005/8/layout/cycle2"/>
    <dgm:cxn modelId="{5020F82B-0515-2341-A4AB-FCB90083925C}" type="presOf" srcId="{8ABC01E9-FFD5-034B-9418-44E801C2DD28}" destId="{41FE4C79-7A7B-D947-822D-C475AF917B7D}" srcOrd="0" destOrd="0" presId="urn:microsoft.com/office/officeart/2005/8/layout/cycle2"/>
    <dgm:cxn modelId="{1795EC57-CA2C-714B-A165-A318B978C124}" type="presOf" srcId="{B879DDB6-2ED7-5646-9F25-2E1FE40F0F98}" destId="{55319715-4256-9B4F-8ABA-DE74A9613F89}" srcOrd="0" destOrd="0" presId="urn:microsoft.com/office/officeart/2005/8/layout/cycle2"/>
    <dgm:cxn modelId="{71AB3B6B-F0D4-2248-95C5-815CD6D9740D}" type="presOf" srcId="{8ABC01E9-FFD5-034B-9418-44E801C2DD28}" destId="{772D2BBA-B72C-E44B-926F-F8628DCE74CD}" srcOrd="1" destOrd="0" presId="urn:microsoft.com/office/officeart/2005/8/layout/cycle2"/>
    <dgm:cxn modelId="{12381A81-371A-8E46-B1E8-B75DCDB6F8C5}" srcId="{78AB64DF-5743-8042-95C5-A422458733DE}" destId="{DB33B967-278C-F74D-B23A-2C62803F4976}" srcOrd="0" destOrd="0" parTransId="{8BA66F7D-2AD9-054B-A706-A1C0998A7867}" sibTransId="{0094B60D-0759-B84B-97AD-034A9D9FBBCC}"/>
    <dgm:cxn modelId="{5BD5EDCF-F823-AF44-A766-4B3602363353}" type="presOf" srcId="{56520DB2-1C55-B24C-9D4F-C287CE1E8C9B}" destId="{73DD5618-47BE-B24B-94CB-0ACC0CD0B9D9}" srcOrd="0" destOrd="0" presId="urn:microsoft.com/office/officeart/2005/8/layout/cycle2"/>
    <dgm:cxn modelId="{56503B02-BFF5-9340-B6C3-AF20C58A6415}" type="presOf" srcId="{0094B60D-0759-B84B-97AD-034A9D9FBBCC}" destId="{FAF20C71-C87B-9A48-965F-980376EB9045}" srcOrd="1" destOrd="0" presId="urn:microsoft.com/office/officeart/2005/8/layout/cycle2"/>
    <dgm:cxn modelId="{2A9F91C2-1E8C-AA41-819E-542CF5993EAE}" type="presOf" srcId="{B879DDB6-2ED7-5646-9F25-2E1FE40F0F98}" destId="{2549C554-EA67-B647-B2B8-5200B1DCFA39}" srcOrd="1" destOrd="0" presId="urn:microsoft.com/office/officeart/2005/8/layout/cycle2"/>
    <dgm:cxn modelId="{C0018398-D5D7-2F4F-965B-1A7596DB2889}" srcId="{78AB64DF-5743-8042-95C5-A422458733DE}" destId="{6EACEA58-1A0B-4048-B300-674A898797F0}" srcOrd="2" destOrd="0" parTransId="{81B3C722-9C1E-F34B-823F-5F9F67F42590}" sibTransId="{56520DB2-1C55-B24C-9D4F-C287CE1E8C9B}"/>
    <dgm:cxn modelId="{70C08C0E-B422-D94C-9EFA-61068F14F2B1}" type="presOf" srcId="{56DCB332-94E5-0F48-86E3-50C6FAED5238}" destId="{6FD95F20-145C-C545-AF99-D34E7193E1B1}" srcOrd="0" destOrd="0" presId="urn:microsoft.com/office/officeart/2005/8/layout/cycle2"/>
    <dgm:cxn modelId="{E86D315E-1AF3-CC4B-8796-BB527806176F}" type="presOf" srcId="{249F679B-8B1A-1A46-9736-69F70BF3F129}" destId="{8B4354F1-9BD0-A141-A89E-D17D64C71649}" srcOrd="0" destOrd="0" presId="urn:microsoft.com/office/officeart/2005/8/layout/cycle2"/>
    <dgm:cxn modelId="{BC7052A1-D50B-4846-ACD9-D6503855FD78}" type="presParOf" srcId="{E462F8AE-3A3B-B544-8529-BC8D57CD5411}" destId="{F86EEBF3-E853-F243-B492-435E38D67BF2}" srcOrd="0" destOrd="0" presId="urn:microsoft.com/office/officeart/2005/8/layout/cycle2"/>
    <dgm:cxn modelId="{5DF77EA2-A082-F244-98DD-D2D50A56EB4A}" type="presParOf" srcId="{E462F8AE-3A3B-B544-8529-BC8D57CD5411}" destId="{4947473D-7783-3D4C-AB16-859062AA9518}" srcOrd="1" destOrd="0" presId="urn:microsoft.com/office/officeart/2005/8/layout/cycle2"/>
    <dgm:cxn modelId="{009EB2E3-EC28-4544-AD6C-4F387493B946}" type="presParOf" srcId="{4947473D-7783-3D4C-AB16-859062AA9518}" destId="{FAF20C71-C87B-9A48-965F-980376EB9045}" srcOrd="0" destOrd="0" presId="urn:microsoft.com/office/officeart/2005/8/layout/cycle2"/>
    <dgm:cxn modelId="{55434E66-9C7A-184F-96A5-75BC899AF6C5}" type="presParOf" srcId="{E462F8AE-3A3B-B544-8529-BC8D57CD5411}" destId="{6FD95F20-145C-C545-AF99-D34E7193E1B1}" srcOrd="2" destOrd="0" presId="urn:microsoft.com/office/officeart/2005/8/layout/cycle2"/>
    <dgm:cxn modelId="{C4E71665-DFA5-A843-9EDE-701CBF01BD1D}" type="presParOf" srcId="{E462F8AE-3A3B-B544-8529-BC8D57CD5411}" destId="{41FE4C79-7A7B-D947-822D-C475AF917B7D}" srcOrd="3" destOrd="0" presId="urn:microsoft.com/office/officeart/2005/8/layout/cycle2"/>
    <dgm:cxn modelId="{0D343250-3268-6841-9764-609669F31D4A}" type="presParOf" srcId="{41FE4C79-7A7B-D947-822D-C475AF917B7D}" destId="{772D2BBA-B72C-E44B-926F-F8628DCE74CD}" srcOrd="0" destOrd="0" presId="urn:microsoft.com/office/officeart/2005/8/layout/cycle2"/>
    <dgm:cxn modelId="{E3D98240-4E02-CB43-9C26-483E06221389}" type="presParOf" srcId="{E462F8AE-3A3B-B544-8529-BC8D57CD5411}" destId="{301E9E3B-1870-D947-A4CA-BB73F9B92E5A}" srcOrd="4" destOrd="0" presId="urn:microsoft.com/office/officeart/2005/8/layout/cycle2"/>
    <dgm:cxn modelId="{8D0C3A27-FA65-E247-AFF1-338772D25D5C}" type="presParOf" srcId="{E462F8AE-3A3B-B544-8529-BC8D57CD5411}" destId="{73DD5618-47BE-B24B-94CB-0ACC0CD0B9D9}" srcOrd="5" destOrd="0" presId="urn:microsoft.com/office/officeart/2005/8/layout/cycle2"/>
    <dgm:cxn modelId="{C93DC4E7-1779-EC4A-A67C-3AAAEF2CBE7D}" type="presParOf" srcId="{73DD5618-47BE-B24B-94CB-0ACC0CD0B9D9}" destId="{9ADF4727-E149-9C4C-A2A0-38F5EA5A14D6}" srcOrd="0" destOrd="0" presId="urn:microsoft.com/office/officeart/2005/8/layout/cycle2"/>
    <dgm:cxn modelId="{92B1C06D-B1C4-B947-A01B-3BF4C0C6BC41}" type="presParOf" srcId="{E462F8AE-3A3B-B544-8529-BC8D57CD5411}" destId="{357D79FC-8687-7D44-848B-93E5E0F460E3}" srcOrd="6" destOrd="0" presId="urn:microsoft.com/office/officeart/2005/8/layout/cycle2"/>
    <dgm:cxn modelId="{DF9EB0A5-41BD-4E45-B4F7-8CFE9CC348BF}" type="presParOf" srcId="{E462F8AE-3A3B-B544-8529-BC8D57CD5411}" destId="{AD9744CE-2C77-854B-A2E6-0A18191B695E}" srcOrd="7" destOrd="0" presId="urn:microsoft.com/office/officeart/2005/8/layout/cycle2"/>
    <dgm:cxn modelId="{25441656-9F32-394B-B735-8B772FC87844}" type="presParOf" srcId="{AD9744CE-2C77-854B-A2E6-0A18191B695E}" destId="{B904AE43-C556-364E-A1B9-DD287E1C7848}" srcOrd="0" destOrd="0" presId="urn:microsoft.com/office/officeart/2005/8/layout/cycle2"/>
    <dgm:cxn modelId="{63913422-10AE-BD4C-9855-9A69CB083DBA}" type="presParOf" srcId="{E462F8AE-3A3B-B544-8529-BC8D57CD5411}" destId="{8B4354F1-9BD0-A141-A89E-D17D64C71649}" srcOrd="8" destOrd="0" presId="urn:microsoft.com/office/officeart/2005/8/layout/cycle2"/>
    <dgm:cxn modelId="{E6C564EA-2539-7546-87A1-695934A7BD24}" type="presParOf" srcId="{E462F8AE-3A3B-B544-8529-BC8D57CD5411}" destId="{55319715-4256-9B4F-8ABA-DE74A9613F89}" srcOrd="9" destOrd="0" presId="urn:microsoft.com/office/officeart/2005/8/layout/cycle2"/>
    <dgm:cxn modelId="{707EAD2C-8D60-C048-8D25-415EE4D996D2}" type="presParOf" srcId="{55319715-4256-9B4F-8ABA-DE74A9613F89}" destId="{2549C554-EA67-B647-B2B8-5200B1DCFA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64DF-5743-8042-95C5-A422458733D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3B967-278C-F74D-B23A-2C62803F4976}">
      <dgm:prSet phldrT="[Text]"/>
      <dgm:spPr/>
      <dgm:t>
        <a:bodyPr/>
        <a:lstStyle/>
        <a:p>
          <a:r>
            <a:rPr lang="en-US" dirty="0" smtClean="0"/>
            <a:t>Ladder approximation</a:t>
          </a:r>
          <a:endParaRPr lang="en-US" dirty="0"/>
        </a:p>
      </dgm:t>
    </dgm:pt>
    <dgm:pt modelId="{8BA66F7D-2AD9-054B-A706-A1C0998A7867}" type="parTrans" cxnId="{12381A81-371A-8E46-B1E8-B75DCDB6F8C5}">
      <dgm:prSet/>
      <dgm:spPr/>
      <dgm:t>
        <a:bodyPr/>
        <a:lstStyle/>
        <a:p>
          <a:endParaRPr lang="en-US"/>
        </a:p>
      </dgm:t>
    </dgm:pt>
    <dgm:pt modelId="{0094B60D-0759-B84B-97AD-034A9D9FBBCC}" type="sibTrans" cxnId="{12381A81-371A-8E46-B1E8-B75DCDB6F8C5}">
      <dgm:prSet/>
      <dgm:spPr/>
      <dgm:t>
        <a:bodyPr/>
        <a:lstStyle/>
        <a:p>
          <a:endParaRPr lang="en-US"/>
        </a:p>
      </dgm:t>
    </dgm:pt>
    <dgm:pt modelId="{56DCB332-94E5-0F48-86E3-50C6FAED5238}">
      <dgm:prSet phldrT="[Text]"/>
      <dgm:spPr/>
      <dgm:t>
        <a:bodyPr/>
        <a:lstStyle/>
        <a:p>
          <a:r>
            <a:rPr lang="en-US" dirty="0" smtClean="0"/>
            <a:t>All orders beta function</a:t>
          </a:r>
          <a:endParaRPr lang="en-US" dirty="0"/>
        </a:p>
      </dgm:t>
    </dgm:pt>
    <dgm:pt modelId="{4A1F71A7-152C-6C4A-A8F1-30ACA5785AFC}" type="parTrans" cxnId="{63D91B72-BAA8-FB4C-8A08-59A3F71054B7}">
      <dgm:prSet/>
      <dgm:spPr/>
      <dgm:t>
        <a:bodyPr/>
        <a:lstStyle/>
        <a:p>
          <a:endParaRPr lang="en-US"/>
        </a:p>
      </dgm:t>
    </dgm:pt>
    <dgm:pt modelId="{8ABC01E9-FFD5-034B-9418-44E801C2DD28}" type="sibTrans" cxnId="{63D91B72-BAA8-FB4C-8A08-59A3F71054B7}">
      <dgm:prSet/>
      <dgm:spPr/>
      <dgm:t>
        <a:bodyPr/>
        <a:lstStyle/>
        <a:p>
          <a:endParaRPr lang="en-US"/>
        </a:p>
      </dgm:t>
    </dgm:pt>
    <dgm:pt modelId="{6EACEA58-1A0B-4048-B300-674A898797F0}">
      <dgm:prSet phldrT="[Text]"/>
      <dgm:spPr/>
      <dgm:t>
        <a:bodyPr/>
        <a:lstStyle/>
        <a:p>
          <a:r>
            <a:rPr lang="en-US" dirty="0" smtClean="0"/>
            <a:t>Lattice</a:t>
          </a:r>
          <a:endParaRPr lang="en-US" dirty="0"/>
        </a:p>
      </dgm:t>
    </dgm:pt>
    <dgm:pt modelId="{81B3C722-9C1E-F34B-823F-5F9F67F42590}" type="parTrans" cxnId="{C0018398-D5D7-2F4F-965B-1A7596DB2889}">
      <dgm:prSet/>
      <dgm:spPr/>
      <dgm:t>
        <a:bodyPr/>
        <a:lstStyle/>
        <a:p>
          <a:endParaRPr lang="en-US"/>
        </a:p>
      </dgm:t>
    </dgm:pt>
    <dgm:pt modelId="{56520DB2-1C55-B24C-9D4F-C287CE1E8C9B}" type="sibTrans" cxnId="{C0018398-D5D7-2F4F-965B-1A7596DB2889}">
      <dgm:prSet/>
      <dgm:spPr/>
      <dgm:t>
        <a:bodyPr/>
        <a:lstStyle/>
        <a:p>
          <a:endParaRPr lang="en-US"/>
        </a:p>
      </dgm:t>
    </dgm:pt>
    <dgm:pt modelId="{249F679B-8B1A-1A46-9736-69F70BF3F129}">
      <dgm:prSet phldrT="[Text]"/>
      <dgm:spPr/>
      <dgm:t>
        <a:bodyPr/>
        <a:lstStyle/>
        <a:p>
          <a:r>
            <a:rPr lang="en-US" dirty="0" smtClean="0"/>
            <a:t>Three/four loop beta function and anomalous dimension</a:t>
          </a:r>
          <a:endParaRPr lang="en-US" dirty="0"/>
        </a:p>
      </dgm:t>
    </dgm:pt>
    <dgm:pt modelId="{A72237CC-C1B1-0F4B-AC26-D2BC78B1CD3D}" type="parTrans" cxnId="{A07E145A-4FC7-3E4B-A9ED-48A0A4F749E9}">
      <dgm:prSet/>
      <dgm:spPr/>
      <dgm:t>
        <a:bodyPr/>
        <a:lstStyle/>
        <a:p>
          <a:endParaRPr lang="en-US"/>
        </a:p>
      </dgm:t>
    </dgm:pt>
    <dgm:pt modelId="{B879DDB6-2ED7-5646-9F25-2E1FE40F0F98}" type="sibTrans" cxnId="{A07E145A-4FC7-3E4B-A9ED-48A0A4F749E9}">
      <dgm:prSet/>
      <dgm:spPr/>
      <dgm:t>
        <a:bodyPr/>
        <a:lstStyle/>
        <a:p>
          <a:endParaRPr lang="en-US"/>
        </a:p>
      </dgm:t>
    </dgm:pt>
    <dgm:pt modelId="{A1233DF3-09B4-F640-A5E6-E55FC45F14C0}">
      <dgm:prSet phldrT="[Text]"/>
      <dgm:spPr/>
      <dgm:t>
        <a:bodyPr/>
        <a:lstStyle/>
        <a:p>
          <a:r>
            <a:rPr lang="en-US" dirty="0" smtClean="0"/>
            <a:t>Many more.. </a:t>
          </a:r>
          <a:endParaRPr lang="en-US" dirty="0"/>
        </a:p>
      </dgm:t>
    </dgm:pt>
    <dgm:pt modelId="{30213BA5-9848-3440-AE4E-8C7523E74A82}" type="parTrans" cxnId="{59701F76-CE0F-2C45-A387-83A4DD2A30B2}">
      <dgm:prSet/>
      <dgm:spPr/>
      <dgm:t>
        <a:bodyPr/>
        <a:lstStyle/>
        <a:p>
          <a:endParaRPr lang="en-US"/>
        </a:p>
      </dgm:t>
    </dgm:pt>
    <dgm:pt modelId="{4F3EBBBF-7BD8-044B-A9BA-F6FC602FA092}" type="sibTrans" cxnId="{59701F76-CE0F-2C45-A387-83A4DD2A30B2}">
      <dgm:prSet/>
      <dgm:spPr/>
      <dgm:t>
        <a:bodyPr/>
        <a:lstStyle/>
        <a:p>
          <a:endParaRPr lang="en-US"/>
        </a:p>
      </dgm:t>
    </dgm:pt>
    <dgm:pt modelId="{E462F8AE-3A3B-B544-8529-BC8D57CD5411}" type="pres">
      <dgm:prSet presAssocID="{78AB64DF-5743-8042-95C5-A42245873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EEBF3-E853-F243-B492-435E38D67BF2}" type="pres">
      <dgm:prSet presAssocID="{DB33B967-278C-F74D-B23A-2C62803F49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473D-7783-3D4C-AB16-859062AA9518}" type="pres">
      <dgm:prSet presAssocID="{0094B60D-0759-B84B-97AD-034A9D9FBBC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AF20C71-C87B-9A48-965F-980376EB9045}" type="pres">
      <dgm:prSet presAssocID="{0094B60D-0759-B84B-97AD-034A9D9FBBC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FD95F20-145C-C545-AF99-D34E7193E1B1}" type="pres">
      <dgm:prSet presAssocID="{56DCB332-94E5-0F48-86E3-50C6FAED52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4C79-7A7B-D947-822D-C475AF917B7D}" type="pres">
      <dgm:prSet presAssocID="{8ABC01E9-FFD5-034B-9418-44E801C2DD2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72D2BBA-B72C-E44B-926F-F8628DCE74CD}" type="pres">
      <dgm:prSet presAssocID="{8ABC01E9-FFD5-034B-9418-44E801C2DD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01E9E3B-1870-D947-A4CA-BB73F9B92E5A}" type="pres">
      <dgm:prSet presAssocID="{6EACEA58-1A0B-4048-B300-674A898797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D5618-47BE-B24B-94CB-0ACC0CD0B9D9}" type="pres">
      <dgm:prSet presAssocID="{56520DB2-1C55-B24C-9D4F-C287CE1E8C9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ADF4727-E149-9C4C-A2A0-38F5EA5A14D6}" type="pres">
      <dgm:prSet presAssocID="{56520DB2-1C55-B24C-9D4F-C287CE1E8C9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57D79FC-8687-7D44-848B-93E5E0F460E3}" type="pres">
      <dgm:prSet presAssocID="{A1233DF3-09B4-F640-A5E6-E55FC45F14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44CE-2C77-854B-A2E6-0A18191B695E}" type="pres">
      <dgm:prSet presAssocID="{4F3EBBBF-7BD8-044B-A9BA-F6FC602FA09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04AE43-C556-364E-A1B9-DD287E1C7848}" type="pres">
      <dgm:prSet presAssocID="{4F3EBBBF-7BD8-044B-A9BA-F6FC602FA09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B4354F1-9BD0-A141-A89E-D17D64C71649}" type="pres">
      <dgm:prSet presAssocID="{249F679B-8B1A-1A46-9736-69F70BF3F1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19715-4256-9B4F-8ABA-DE74A9613F89}" type="pres">
      <dgm:prSet presAssocID="{B879DDB6-2ED7-5646-9F25-2E1FE40F0F9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549C554-EA67-B647-B2B8-5200B1DCFA39}" type="pres">
      <dgm:prSet presAssocID="{B879DDB6-2ED7-5646-9F25-2E1FE40F0F9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07E145A-4FC7-3E4B-A9ED-48A0A4F749E9}" srcId="{78AB64DF-5743-8042-95C5-A422458733DE}" destId="{249F679B-8B1A-1A46-9736-69F70BF3F129}" srcOrd="4" destOrd="0" parTransId="{A72237CC-C1B1-0F4B-AC26-D2BC78B1CD3D}" sibTransId="{B879DDB6-2ED7-5646-9F25-2E1FE40F0F98}"/>
    <dgm:cxn modelId="{B02E4BDA-9E1F-6E4C-B7D7-D411E853D9B5}" type="presOf" srcId="{0094B60D-0759-B84B-97AD-034A9D9FBBCC}" destId="{FAF20C71-C87B-9A48-965F-980376EB9045}" srcOrd="1" destOrd="0" presId="urn:microsoft.com/office/officeart/2005/8/layout/cycle2"/>
    <dgm:cxn modelId="{63D91B72-BAA8-FB4C-8A08-59A3F71054B7}" srcId="{78AB64DF-5743-8042-95C5-A422458733DE}" destId="{56DCB332-94E5-0F48-86E3-50C6FAED5238}" srcOrd="1" destOrd="0" parTransId="{4A1F71A7-152C-6C4A-A8F1-30ACA5785AFC}" sibTransId="{8ABC01E9-FFD5-034B-9418-44E801C2DD28}"/>
    <dgm:cxn modelId="{5DBF58CE-4FC4-4E48-AA46-405F9E88F734}" type="presOf" srcId="{A1233DF3-09B4-F640-A5E6-E55FC45F14C0}" destId="{357D79FC-8687-7D44-848B-93E5E0F460E3}" srcOrd="0" destOrd="0" presId="urn:microsoft.com/office/officeart/2005/8/layout/cycle2"/>
    <dgm:cxn modelId="{59701F76-CE0F-2C45-A387-83A4DD2A30B2}" srcId="{78AB64DF-5743-8042-95C5-A422458733DE}" destId="{A1233DF3-09B4-F640-A5E6-E55FC45F14C0}" srcOrd="3" destOrd="0" parTransId="{30213BA5-9848-3440-AE4E-8C7523E74A82}" sibTransId="{4F3EBBBF-7BD8-044B-A9BA-F6FC602FA092}"/>
    <dgm:cxn modelId="{89EEADF0-B2A3-8F4C-B48F-DFA6FD2F999D}" type="presOf" srcId="{B879DDB6-2ED7-5646-9F25-2E1FE40F0F98}" destId="{55319715-4256-9B4F-8ABA-DE74A9613F89}" srcOrd="0" destOrd="0" presId="urn:microsoft.com/office/officeart/2005/8/layout/cycle2"/>
    <dgm:cxn modelId="{A5161C0C-BF16-A347-BA20-FCF90BF7D305}" type="presOf" srcId="{4F3EBBBF-7BD8-044B-A9BA-F6FC602FA092}" destId="{AD9744CE-2C77-854B-A2E6-0A18191B695E}" srcOrd="0" destOrd="0" presId="urn:microsoft.com/office/officeart/2005/8/layout/cycle2"/>
    <dgm:cxn modelId="{7349661E-9646-C64C-AF0B-B201FD45B6AB}" type="presOf" srcId="{8ABC01E9-FFD5-034B-9418-44E801C2DD28}" destId="{41FE4C79-7A7B-D947-822D-C475AF917B7D}" srcOrd="0" destOrd="0" presId="urn:microsoft.com/office/officeart/2005/8/layout/cycle2"/>
    <dgm:cxn modelId="{A4C5444A-A499-D543-B869-AD7A2F7746C0}" type="presOf" srcId="{0094B60D-0759-B84B-97AD-034A9D9FBBCC}" destId="{4947473D-7783-3D4C-AB16-859062AA9518}" srcOrd="0" destOrd="0" presId="urn:microsoft.com/office/officeart/2005/8/layout/cycle2"/>
    <dgm:cxn modelId="{E66880C7-C40E-AA48-95B3-24CE22CC2185}" type="presOf" srcId="{6EACEA58-1A0B-4048-B300-674A898797F0}" destId="{301E9E3B-1870-D947-A4CA-BB73F9B92E5A}" srcOrd="0" destOrd="0" presId="urn:microsoft.com/office/officeart/2005/8/layout/cycle2"/>
    <dgm:cxn modelId="{A2DF80D5-0F20-5D4A-A6C6-8F2BD71D1FF1}" type="presOf" srcId="{56520DB2-1C55-B24C-9D4F-C287CE1E8C9B}" destId="{9ADF4727-E149-9C4C-A2A0-38F5EA5A14D6}" srcOrd="1" destOrd="0" presId="urn:microsoft.com/office/officeart/2005/8/layout/cycle2"/>
    <dgm:cxn modelId="{41F52B28-6E87-E84B-BD12-68C3F9ECC45C}" type="presOf" srcId="{56DCB332-94E5-0F48-86E3-50C6FAED5238}" destId="{6FD95F20-145C-C545-AF99-D34E7193E1B1}" srcOrd="0" destOrd="0" presId="urn:microsoft.com/office/officeart/2005/8/layout/cycle2"/>
    <dgm:cxn modelId="{A82A5B34-A42F-2046-A4D3-AA6C80F4A071}" type="presOf" srcId="{56520DB2-1C55-B24C-9D4F-C287CE1E8C9B}" destId="{73DD5618-47BE-B24B-94CB-0ACC0CD0B9D9}" srcOrd="0" destOrd="0" presId="urn:microsoft.com/office/officeart/2005/8/layout/cycle2"/>
    <dgm:cxn modelId="{12381A81-371A-8E46-B1E8-B75DCDB6F8C5}" srcId="{78AB64DF-5743-8042-95C5-A422458733DE}" destId="{DB33B967-278C-F74D-B23A-2C62803F4976}" srcOrd="0" destOrd="0" parTransId="{8BA66F7D-2AD9-054B-A706-A1C0998A7867}" sibTransId="{0094B60D-0759-B84B-97AD-034A9D9FBBCC}"/>
    <dgm:cxn modelId="{24A1C7CA-EA7D-A648-A701-74334BB9D961}" type="presOf" srcId="{8ABC01E9-FFD5-034B-9418-44E801C2DD28}" destId="{772D2BBA-B72C-E44B-926F-F8628DCE74CD}" srcOrd="1" destOrd="0" presId="urn:microsoft.com/office/officeart/2005/8/layout/cycle2"/>
    <dgm:cxn modelId="{7CA47CB9-51F4-014D-BE1D-C00D0CFA599D}" type="presOf" srcId="{4F3EBBBF-7BD8-044B-A9BA-F6FC602FA092}" destId="{B904AE43-C556-364E-A1B9-DD287E1C7848}" srcOrd="1" destOrd="0" presId="urn:microsoft.com/office/officeart/2005/8/layout/cycle2"/>
    <dgm:cxn modelId="{123BE083-94EF-724B-B1CD-3BDA383AA795}" type="presOf" srcId="{B879DDB6-2ED7-5646-9F25-2E1FE40F0F98}" destId="{2549C554-EA67-B647-B2B8-5200B1DCFA39}" srcOrd="1" destOrd="0" presId="urn:microsoft.com/office/officeart/2005/8/layout/cycle2"/>
    <dgm:cxn modelId="{A831A156-BFBF-5344-8A47-BEA4ADD3DA7C}" type="presOf" srcId="{DB33B967-278C-F74D-B23A-2C62803F4976}" destId="{F86EEBF3-E853-F243-B492-435E38D67BF2}" srcOrd="0" destOrd="0" presId="urn:microsoft.com/office/officeart/2005/8/layout/cycle2"/>
    <dgm:cxn modelId="{C0018398-D5D7-2F4F-965B-1A7596DB2889}" srcId="{78AB64DF-5743-8042-95C5-A422458733DE}" destId="{6EACEA58-1A0B-4048-B300-674A898797F0}" srcOrd="2" destOrd="0" parTransId="{81B3C722-9C1E-F34B-823F-5F9F67F42590}" sibTransId="{56520DB2-1C55-B24C-9D4F-C287CE1E8C9B}"/>
    <dgm:cxn modelId="{9DCDDEBD-846B-D945-84C5-D3A883ED7AE2}" type="presOf" srcId="{78AB64DF-5743-8042-95C5-A422458733DE}" destId="{E462F8AE-3A3B-B544-8529-BC8D57CD5411}" srcOrd="0" destOrd="0" presId="urn:microsoft.com/office/officeart/2005/8/layout/cycle2"/>
    <dgm:cxn modelId="{8990FEA5-B05C-934D-99BA-C5C7D1D80C87}" type="presOf" srcId="{249F679B-8B1A-1A46-9736-69F70BF3F129}" destId="{8B4354F1-9BD0-A141-A89E-D17D64C71649}" srcOrd="0" destOrd="0" presId="urn:microsoft.com/office/officeart/2005/8/layout/cycle2"/>
    <dgm:cxn modelId="{78C1160D-A3BE-3342-A349-437B1CAC6BAD}" type="presParOf" srcId="{E462F8AE-3A3B-B544-8529-BC8D57CD5411}" destId="{F86EEBF3-E853-F243-B492-435E38D67BF2}" srcOrd="0" destOrd="0" presId="urn:microsoft.com/office/officeart/2005/8/layout/cycle2"/>
    <dgm:cxn modelId="{B63E0790-5A45-C14F-A7AF-607BDBB65C8A}" type="presParOf" srcId="{E462F8AE-3A3B-B544-8529-BC8D57CD5411}" destId="{4947473D-7783-3D4C-AB16-859062AA9518}" srcOrd="1" destOrd="0" presId="urn:microsoft.com/office/officeart/2005/8/layout/cycle2"/>
    <dgm:cxn modelId="{308B76F5-D389-ED44-AA35-F45ADF1B0BDD}" type="presParOf" srcId="{4947473D-7783-3D4C-AB16-859062AA9518}" destId="{FAF20C71-C87B-9A48-965F-980376EB9045}" srcOrd="0" destOrd="0" presId="urn:microsoft.com/office/officeart/2005/8/layout/cycle2"/>
    <dgm:cxn modelId="{DCD13A7C-6FEC-D046-A73F-9D3FC158EE73}" type="presParOf" srcId="{E462F8AE-3A3B-B544-8529-BC8D57CD5411}" destId="{6FD95F20-145C-C545-AF99-D34E7193E1B1}" srcOrd="2" destOrd="0" presId="urn:microsoft.com/office/officeart/2005/8/layout/cycle2"/>
    <dgm:cxn modelId="{80DCDE04-81DF-3B4A-AD52-E35E87EDAB5A}" type="presParOf" srcId="{E462F8AE-3A3B-B544-8529-BC8D57CD5411}" destId="{41FE4C79-7A7B-D947-822D-C475AF917B7D}" srcOrd="3" destOrd="0" presId="urn:microsoft.com/office/officeart/2005/8/layout/cycle2"/>
    <dgm:cxn modelId="{279264CF-A79A-FE42-8BBF-F3C27601B425}" type="presParOf" srcId="{41FE4C79-7A7B-D947-822D-C475AF917B7D}" destId="{772D2BBA-B72C-E44B-926F-F8628DCE74CD}" srcOrd="0" destOrd="0" presId="urn:microsoft.com/office/officeart/2005/8/layout/cycle2"/>
    <dgm:cxn modelId="{05B259FE-8F07-DE4E-B396-3AA76766ABC0}" type="presParOf" srcId="{E462F8AE-3A3B-B544-8529-BC8D57CD5411}" destId="{301E9E3B-1870-D947-A4CA-BB73F9B92E5A}" srcOrd="4" destOrd="0" presId="urn:microsoft.com/office/officeart/2005/8/layout/cycle2"/>
    <dgm:cxn modelId="{DF3E82A6-A766-D74B-8329-F7D8F5E86AA4}" type="presParOf" srcId="{E462F8AE-3A3B-B544-8529-BC8D57CD5411}" destId="{73DD5618-47BE-B24B-94CB-0ACC0CD0B9D9}" srcOrd="5" destOrd="0" presId="urn:microsoft.com/office/officeart/2005/8/layout/cycle2"/>
    <dgm:cxn modelId="{E19E4CB2-947C-3349-A5BC-ADF32DFB8072}" type="presParOf" srcId="{73DD5618-47BE-B24B-94CB-0ACC0CD0B9D9}" destId="{9ADF4727-E149-9C4C-A2A0-38F5EA5A14D6}" srcOrd="0" destOrd="0" presId="urn:microsoft.com/office/officeart/2005/8/layout/cycle2"/>
    <dgm:cxn modelId="{57BEC376-1FF8-6B4E-87EB-B2EDF19D0142}" type="presParOf" srcId="{E462F8AE-3A3B-B544-8529-BC8D57CD5411}" destId="{357D79FC-8687-7D44-848B-93E5E0F460E3}" srcOrd="6" destOrd="0" presId="urn:microsoft.com/office/officeart/2005/8/layout/cycle2"/>
    <dgm:cxn modelId="{A16EA3CA-827C-F546-BAD3-980C8438DB08}" type="presParOf" srcId="{E462F8AE-3A3B-B544-8529-BC8D57CD5411}" destId="{AD9744CE-2C77-854B-A2E6-0A18191B695E}" srcOrd="7" destOrd="0" presId="urn:microsoft.com/office/officeart/2005/8/layout/cycle2"/>
    <dgm:cxn modelId="{F96BF217-94FB-3746-8AF8-4F527050A1A4}" type="presParOf" srcId="{AD9744CE-2C77-854B-A2E6-0A18191B695E}" destId="{B904AE43-C556-364E-A1B9-DD287E1C7848}" srcOrd="0" destOrd="0" presId="urn:microsoft.com/office/officeart/2005/8/layout/cycle2"/>
    <dgm:cxn modelId="{FB9B12A9-C781-F74C-B3E6-2322B03CD699}" type="presParOf" srcId="{E462F8AE-3A3B-B544-8529-BC8D57CD5411}" destId="{8B4354F1-9BD0-A141-A89E-D17D64C71649}" srcOrd="8" destOrd="0" presId="urn:microsoft.com/office/officeart/2005/8/layout/cycle2"/>
    <dgm:cxn modelId="{82AE078C-5113-7D41-A4F0-8EF56AAE344A}" type="presParOf" srcId="{E462F8AE-3A3B-B544-8529-BC8D57CD5411}" destId="{55319715-4256-9B4F-8ABA-DE74A9613F89}" srcOrd="9" destOrd="0" presId="urn:microsoft.com/office/officeart/2005/8/layout/cycle2"/>
    <dgm:cxn modelId="{56DC42D8-9A51-5D4F-BD20-860C816F6D45}" type="presParOf" srcId="{55319715-4256-9B4F-8ABA-DE74A9613F89}" destId="{2549C554-EA67-B647-B2B8-5200B1DCFA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B64DF-5743-8042-95C5-A422458733D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3B967-278C-F74D-B23A-2C62803F4976}">
      <dgm:prSet phldrT="[Text]"/>
      <dgm:spPr/>
      <dgm:t>
        <a:bodyPr/>
        <a:lstStyle/>
        <a:p>
          <a:r>
            <a:rPr lang="en-US" dirty="0" smtClean="0"/>
            <a:t>Coulomb</a:t>
          </a:r>
          <a:endParaRPr lang="en-US" dirty="0"/>
        </a:p>
      </dgm:t>
    </dgm:pt>
    <dgm:pt modelId="{8BA66F7D-2AD9-054B-A706-A1C0998A7867}" type="parTrans" cxnId="{12381A81-371A-8E46-B1E8-B75DCDB6F8C5}">
      <dgm:prSet/>
      <dgm:spPr/>
      <dgm:t>
        <a:bodyPr/>
        <a:lstStyle/>
        <a:p>
          <a:endParaRPr lang="en-US"/>
        </a:p>
      </dgm:t>
    </dgm:pt>
    <dgm:pt modelId="{0094B60D-0759-B84B-97AD-034A9D9FBBCC}" type="sibTrans" cxnId="{12381A81-371A-8E46-B1E8-B75DCDB6F8C5}">
      <dgm:prSet/>
      <dgm:spPr/>
      <dgm:t>
        <a:bodyPr/>
        <a:lstStyle/>
        <a:p>
          <a:endParaRPr lang="en-US"/>
        </a:p>
      </dgm:t>
    </dgm:pt>
    <dgm:pt modelId="{56DCB332-94E5-0F48-86E3-50C6FAED5238}">
      <dgm:prSet phldrT="[Text]"/>
      <dgm:spPr/>
      <dgm:t>
        <a:bodyPr/>
        <a:lstStyle/>
        <a:p>
          <a:r>
            <a:rPr lang="en-US" dirty="0" smtClean="0"/>
            <a:t>Free Electric</a:t>
          </a:r>
          <a:endParaRPr lang="en-US" dirty="0"/>
        </a:p>
      </dgm:t>
    </dgm:pt>
    <dgm:pt modelId="{4A1F71A7-152C-6C4A-A8F1-30ACA5785AFC}" type="parTrans" cxnId="{63D91B72-BAA8-FB4C-8A08-59A3F71054B7}">
      <dgm:prSet/>
      <dgm:spPr/>
      <dgm:t>
        <a:bodyPr/>
        <a:lstStyle/>
        <a:p>
          <a:endParaRPr lang="en-US"/>
        </a:p>
      </dgm:t>
    </dgm:pt>
    <dgm:pt modelId="{8ABC01E9-FFD5-034B-9418-44E801C2DD28}" type="sibTrans" cxnId="{63D91B72-BAA8-FB4C-8A08-59A3F71054B7}">
      <dgm:prSet/>
      <dgm:spPr/>
      <dgm:t>
        <a:bodyPr/>
        <a:lstStyle/>
        <a:p>
          <a:endParaRPr lang="en-US"/>
        </a:p>
      </dgm:t>
    </dgm:pt>
    <dgm:pt modelId="{5F357CF6-94FC-344B-B6A8-CE9988985679}">
      <dgm:prSet phldrT="[Text]"/>
      <dgm:spPr/>
      <dgm:t>
        <a:bodyPr/>
        <a:lstStyle/>
        <a:p>
          <a:r>
            <a:rPr lang="en-US" dirty="0" smtClean="0"/>
            <a:t>Higgs</a:t>
          </a:r>
          <a:endParaRPr lang="en-US" dirty="0"/>
        </a:p>
      </dgm:t>
    </dgm:pt>
    <dgm:pt modelId="{9CEDB6D2-6AF5-9A4E-AF4C-B4BDB945A7EC}" type="parTrans" cxnId="{673B3630-2F62-7348-853D-5521E5A3F7D8}">
      <dgm:prSet/>
      <dgm:spPr/>
      <dgm:t>
        <a:bodyPr/>
        <a:lstStyle/>
        <a:p>
          <a:endParaRPr lang="en-US"/>
        </a:p>
      </dgm:t>
    </dgm:pt>
    <dgm:pt modelId="{A8987C9A-9088-4F46-99D7-AA0EF130DAF3}" type="sibTrans" cxnId="{673B3630-2F62-7348-853D-5521E5A3F7D8}">
      <dgm:prSet/>
      <dgm:spPr/>
      <dgm:t>
        <a:bodyPr/>
        <a:lstStyle/>
        <a:p>
          <a:endParaRPr lang="en-US"/>
        </a:p>
      </dgm:t>
    </dgm:pt>
    <dgm:pt modelId="{6EACEA58-1A0B-4048-B300-674A898797F0}">
      <dgm:prSet phldrT="[Text]"/>
      <dgm:spPr/>
      <dgm:t>
        <a:bodyPr/>
        <a:lstStyle/>
        <a:p>
          <a:r>
            <a:rPr lang="en-US" dirty="0" smtClean="0"/>
            <a:t>Confining</a:t>
          </a:r>
          <a:endParaRPr lang="en-US" dirty="0"/>
        </a:p>
      </dgm:t>
    </dgm:pt>
    <dgm:pt modelId="{81B3C722-9C1E-F34B-823F-5F9F67F42590}" type="parTrans" cxnId="{C0018398-D5D7-2F4F-965B-1A7596DB2889}">
      <dgm:prSet/>
      <dgm:spPr/>
      <dgm:t>
        <a:bodyPr/>
        <a:lstStyle/>
        <a:p>
          <a:endParaRPr lang="en-US"/>
        </a:p>
      </dgm:t>
    </dgm:pt>
    <dgm:pt modelId="{56520DB2-1C55-B24C-9D4F-C287CE1E8C9B}" type="sibTrans" cxnId="{C0018398-D5D7-2F4F-965B-1A7596DB2889}">
      <dgm:prSet/>
      <dgm:spPr/>
      <dgm:t>
        <a:bodyPr/>
        <a:lstStyle/>
        <a:p>
          <a:endParaRPr lang="en-US"/>
        </a:p>
      </dgm:t>
    </dgm:pt>
    <dgm:pt modelId="{4CC9CA51-07E5-C344-B7BA-509A37FD1D7B}">
      <dgm:prSet phldrT="[Text]"/>
      <dgm:spPr/>
      <dgm:t>
        <a:bodyPr/>
        <a:lstStyle/>
        <a:p>
          <a:r>
            <a:rPr lang="en-US" dirty="0" smtClean="0"/>
            <a:t>Free Magnetic</a:t>
          </a:r>
          <a:endParaRPr lang="en-US" dirty="0"/>
        </a:p>
      </dgm:t>
    </dgm:pt>
    <dgm:pt modelId="{1E0E988E-043E-8141-9DE2-EF4035C72E03}" type="parTrans" cxnId="{6DB494C8-C82E-9D41-831B-2903F7BDC8F7}">
      <dgm:prSet/>
      <dgm:spPr/>
      <dgm:t>
        <a:bodyPr/>
        <a:lstStyle/>
        <a:p>
          <a:endParaRPr lang="en-US"/>
        </a:p>
      </dgm:t>
    </dgm:pt>
    <dgm:pt modelId="{AD7D3FA5-2B1B-854E-8F61-B51D7CD3E853}" type="sibTrans" cxnId="{6DB494C8-C82E-9D41-831B-2903F7BDC8F7}">
      <dgm:prSet/>
      <dgm:spPr/>
      <dgm:t>
        <a:bodyPr/>
        <a:lstStyle/>
        <a:p>
          <a:endParaRPr lang="en-US"/>
        </a:p>
      </dgm:t>
    </dgm:pt>
    <dgm:pt modelId="{E462F8AE-3A3B-B544-8529-BC8D57CD5411}" type="pres">
      <dgm:prSet presAssocID="{78AB64DF-5743-8042-95C5-A42245873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EEBF3-E853-F243-B492-435E38D67BF2}" type="pres">
      <dgm:prSet presAssocID="{DB33B967-278C-F74D-B23A-2C62803F49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473D-7783-3D4C-AB16-859062AA9518}" type="pres">
      <dgm:prSet presAssocID="{0094B60D-0759-B84B-97AD-034A9D9FBBC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AF20C71-C87B-9A48-965F-980376EB9045}" type="pres">
      <dgm:prSet presAssocID="{0094B60D-0759-B84B-97AD-034A9D9FBBC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FD95F20-145C-C545-AF99-D34E7193E1B1}" type="pres">
      <dgm:prSet presAssocID="{56DCB332-94E5-0F48-86E3-50C6FAED52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4C79-7A7B-D947-822D-C475AF917B7D}" type="pres">
      <dgm:prSet presAssocID="{8ABC01E9-FFD5-034B-9418-44E801C2DD2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72D2BBA-B72C-E44B-926F-F8628DCE74CD}" type="pres">
      <dgm:prSet presAssocID="{8ABC01E9-FFD5-034B-9418-44E801C2DD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C0F967-693A-8145-B5CF-58AC54A07892}" type="pres">
      <dgm:prSet presAssocID="{5F357CF6-94FC-344B-B6A8-CE99889856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4223D-74D4-8048-95D9-7F858C75479E}" type="pres">
      <dgm:prSet presAssocID="{A8987C9A-9088-4F46-99D7-AA0EF130DAF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FD3547D-B57B-934D-800C-1AC93187FAA4}" type="pres">
      <dgm:prSet presAssocID="{A8987C9A-9088-4F46-99D7-AA0EF130DAF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01E9E3B-1870-D947-A4CA-BB73F9B92E5A}" type="pres">
      <dgm:prSet presAssocID="{6EACEA58-1A0B-4048-B300-674A898797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D5618-47BE-B24B-94CB-0ACC0CD0B9D9}" type="pres">
      <dgm:prSet presAssocID="{56520DB2-1C55-B24C-9D4F-C287CE1E8C9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ADF4727-E149-9C4C-A2A0-38F5EA5A14D6}" type="pres">
      <dgm:prSet presAssocID="{56520DB2-1C55-B24C-9D4F-C287CE1E8C9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C8D56CC-3E88-2A44-96E1-2C5EC3DD508D}" type="pres">
      <dgm:prSet presAssocID="{4CC9CA51-07E5-C344-B7BA-509A37FD1D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65711-0EB6-0B4E-9F9C-EEFAC628BB2F}" type="pres">
      <dgm:prSet presAssocID="{AD7D3FA5-2B1B-854E-8F61-B51D7CD3E85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BA43997-6EE0-5A42-A9A0-69FDE57AABDD}" type="pres">
      <dgm:prSet presAssocID="{AD7D3FA5-2B1B-854E-8F61-B51D7CD3E85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8E6FDF9-9EB9-034D-8789-D55D87E35239}" type="presOf" srcId="{DB33B967-278C-F74D-B23A-2C62803F4976}" destId="{F86EEBF3-E853-F243-B492-435E38D67BF2}" srcOrd="0" destOrd="0" presId="urn:microsoft.com/office/officeart/2005/8/layout/cycle2"/>
    <dgm:cxn modelId="{F8E0118A-8242-8A4B-96F8-1F97FABAB5D8}" type="presOf" srcId="{56DCB332-94E5-0F48-86E3-50C6FAED5238}" destId="{6FD95F20-145C-C545-AF99-D34E7193E1B1}" srcOrd="0" destOrd="0" presId="urn:microsoft.com/office/officeart/2005/8/layout/cycle2"/>
    <dgm:cxn modelId="{63D91B72-BAA8-FB4C-8A08-59A3F71054B7}" srcId="{78AB64DF-5743-8042-95C5-A422458733DE}" destId="{56DCB332-94E5-0F48-86E3-50C6FAED5238}" srcOrd="1" destOrd="0" parTransId="{4A1F71A7-152C-6C4A-A8F1-30ACA5785AFC}" sibTransId="{8ABC01E9-FFD5-034B-9418-44E801C2DD28}"/>
    <dgm:cxn modelId="{0ECC6BFA-2D18-DC4F-A102-194E6A7005C3}" type="presOf" srcId="{AD7D3FA5-2B1B-854E-8F61-B51D7CD3E853}" destId="{5BA43997-6EE0-5A42-A9A0-69FDE57AABDD}" srcOrd="1" destOrd="0" presId="urn:microsoft.com/office/officeart/2005/8/layout/cycle2"/>
    <dgm:cxn modelId="{FA81E694-0180-4C4B-89F0-58D7BA5BB6A3}" type="presOf" srcId="{4CC9CA51-07E5-C344-B7BA-509A37FD1D7B}" destId="{2C8D56CC-3E88-2A44-96E1-2C5EC3DD508D}" srcOrd="0" destOrd="0" presId="urn:microsoft.com/office/officeart/2005/8/layout/cycle2"/>
    <dgm:cxn modelId="{51502F58-79C9-F841-9506-12BA67026CE4}" type="presOf" srcId="{AD7D3FA5-2B1B-854E-8F61-B51D7CD3E853}" destId="{FDD65711-0EB6-0B4E-9F9C-EEFAC628BB2F}" srcOrd="0" destOrd="0" presId="urn:microsoft.com/office/officeart/2005/8/layout/cycle2"/>
    <dgm:cxn modelId="{6DB494C8-C82E-9D41-831B-2903F7BDC8F7}" srcId="{78AB64DF-5743-8042-95C5-A422458733DE}" destId="{4CC9CA51-07E5-C344-B7BA-509A37FD1D7B}" srcOrd="4" destOrd="0" parTransId="{1E0E988E-043E-8141-9DE2-EF4035C72E03}" sibTransId="{AD7D3FA5-2B1B-854E-8F61-B51D7CD3E853}"/>
    <dgm:cxn modelId="{77D106E1-F68C-BD4C-9051-50B9322F0029}" type="presOf" srcId="{56520DB2-1C55-B24C-9D4F-C287CE1E8C9B}" destId="{9ADF4727-E149-9C4C-A2A0-38F5EA5A14D6}" srcOrd="1" destOrd="0" presId="urn:microsoft.com/office/officeart/2005/8/layout/cycle2"/>
    <dgm:cxn modelId="{C8FF8A08-5152-A647-92BE-205AB93D5762}" type="presOf" srcId="{6EACEA58-1A0B-4048-B300-674A898797F0}" destId="{301E9E3B-1870-D947-A4CA-BB73F9B92E5A}" srcOrd="0" destOrd="0" presId="urn:microsoft.com/office/officeart/2005/8/layout/cycle2"/>
    <dgm:cxn modelId="{09EEC37D-C270-F942-8541-4BE687798337}" type="presOf" srcId="{A8987C9A-9088-4F46-99D7-AA0EF130DAF3}" destId="{BFD3547D-B57B-934D-800C-1AC93187FAA4}" srcOrd="1" destOrd="0" presId="urn:microsoft.com/office/officeart/2005/8/layout/cycle2"/>
    <dgm:cxn modelId="{74EE99AC-15F3-084A-9939-FC0DA2688D0F}" type="presOf" srcId="{8ABC01E9-FFD5-034B-9418-44E801C2DD28}" destId="{772D2BBA-B72C-E44B-926F-F8628DCE74CD}" srcOrd="1" destOrd="0" presId="urn:microsoft.com/office/officeart/2005/8/layout/cycle2"/>
    <dgm:cxn modelId="{4CA890A0-0D34-6841-A7A7-70BB828C52C3}" type="presOf" srcId="{0094B60D-0759-B84B-97AD-034A9D9FBBCC}" destId="{4947473D-7783-3D4C-AB16-859062AA9518}" srcOrd="0" destOrd="0" presId="urn:microsoft.com/office/officeart/2005/8/layout/cycle2"/>
    <dgm:cxn modelId="{12381A81-371A-8E46-B1E8-B75DCDB6F8C5}" srcId="{78AB64DF-5743-8042-95C5-A422458733DE}" destId="{DB33B967-278C-F74D-B23A-2C62803F4976}" srcOrd="0" destOrd="0" parTransId="{8BA66F7D-2AD9-054B-A706-A1C0998A7867}" sibTransId="{0094B60D-0759-B84B-97AD-034A9D9FBBCC}"/>
    <dgm:cxn modelId="{64A35C67-87DA-3B4F-B22A-09F9085CFCE0}" type="presOf" srcId="{A8987C9A-9088-4F46-99D7-AA0EF130DAF3}" destId="{B4C4223D-74D4-8048-95D9-7F858C75479E}" srcOrd="0" destOrd="0" presId="urn:microsoft.com/office/officeart/2005/8/layout/cycle2"/>
    <dgm:cxn modelId="{DEFF9BEB-8E52-9445-86C7-E28203F28203}" type="presOf" srcId="{5F357CF6-94FC-344B-B6A8-CE9988985679}" destId="{84C0F967-693A-8145-B5CF-58AC54A07892}" srcOrd="0" destOrd="0" presId="urn:microsoft.com/office/officeart/2005/8/layout/cycle2"/>
    <dgm:cxn modelId="{E2A1AFA8-FDE9-C94D-AFD4-5511F480C071}" type="presOf" srcId="{56520DB2-1C55-B24C-9D4F-C287CE1E8C9B}" destId="{73DD5618-47BE-B24B-94CB-0ACC0CD0B9D9}" srcOrd="0" destOrd="0" presId="urn:microsoft.com/office/officeart/2005/8/layout/cycle2"/>
    <dgm:cxn modelId="{6AA592D3-1FE4-2447-810C-0FED3E356538}" type="presOf" srcId="{78AB64DF-5743-8042-95C5-A422458733DE}" destId="{E462F8AE-3A3B-B544-8529-BC8D57CD5411}" srcOrd="0" destOrd="0" presId="urn:microsoft.com/office/officeart/2005/8/layout/cycle2"/>
    <dgm:cxn modelId="{D8E010D2-CC4B-0C42-96A5-1003F7AB1E8C}" type="presOf" srcId="{0094B60D-0759-B84B-97AD-034A9D9FBBCC}" destId="{FAF20C71-C87B-9A48-965F-980376EB9045}" srcOrd="1" destOrd="0" presId="urn:microsoft.com/office/officeart/2005/8/layout/cycle2"/>
    <dgm:cxn modelId="{C0018398-D5D7-2F4F-965B-1A7596DB2889}" srcId="{78AB64DF-5743-8042-95C5-A422458733DE}" destId="{6EACEA58-1A0B-4048-B300-674A898797F0}" srcOrd="3" destOrd="0" parTransId="{81B3C722-9C1E-F34B-823F-5F9F67F42590}" sibTransId="{56520DB2-1C55-B24C-9D4F-C287CE1E8C9B}"/>
    <dgm:cxn modelId="{147EFDC7-79A9-7A47-9821-24AE5FBB00F8}" type="presOf" srcId="{8ABC01E9-FFD5-034B-9418-44E801C2DD28}" destId="{41FE4C79-7A7B-D947-822D-C475AF917B7D}" srcOrd="0" destOrd="0" presId="urn:microsoft.com/office/officeart/2005/8/layout/cycle2"/>
    <dgm:cxn modelId="{673B3630-2F62-7348-853D-5521E5A3F7D8}" srcId="{78AB64DF-5743-8042-95C5-A422458733DE}" destId="{5F357CF6-94FC-344B-B6A8-CE9988985679}" srcOrd="2" destOrd="0" parTransId="{9CEDB6D2-6AF5-9A4E-AF4C-B4BDB945A7EC}" sibTransId="{A8987C9A-9088-4F46-99D7-AA0EF130DAF3}"/>
    <dgm:cxn modelId="{290A84E5-98BF-C043-9407-CC3B95410934}" type="presParOf" srcId="{E462F8AE-3A3B-B544-8529-BC8D57CD5411}" destId="{F86EEBF3-E853-F243-B492-435E38D67BF2}" srcOrd="0" destOrd="0" presId="urn:microsoft.com/office/officeart/2005/8/layout/cycle2"/>
    <dgm:cxn modelId="{4C0B3547-B4C9-004E-9C68-A16AA444C609}" type="presParOf" srcId="{E462F8AE-3A3B-B544-8529-BC8D57CD5411}" destId="{4947473D-7783-3D4C-AB16-859062AA9518}" srcOrd="1" destOrd="0" presId="urn:microsoft.com/office/officeart/2005/8/layout/cycle2"/>
    <dgm:cxn modelId="{38B011C1-7C05-1347-A488-25A32CB80D4A}" type="presParOf" srcId="{4947473D-7783-3D4C-AB16-859062AA9518}" destId="{FAF20C71-C87B-9A48-965F-980376EB9045}" srcOrd="0" destOrd="0" presId="urn:microsoft.com/office/officeart/2005/8/layout/cycle2"/>
    <dgm:cxn modelId="{1B56927A-5565-394C-B2AE-3B012BC19EEB}" type="presParOf" srcId="{E462F8AE-3A3B-B544-8529-BC8D57CD5411}" destId="{6FD95F20-145C-C545-AF99-D34E7193E1B1}" srcOrd="2" destOrd="0" presId="urn:microsoft.com/office/officeart/2005/8/layout/cycle2"/>
    <dgm:cxn modelId="{6587681F-B489-954F-B04E-35FD93FD93A8}" type="presParOf" srcId="{E462F8AE-3A3B-B544-8529-BC8D57CD5411}" destId="{41FE4C79-7A7B-D947-822D-C475AF917B7D}" srcOrd="3" destOrd="0" presId="urn:microsoft.com/office/officeart/2005/8/layout/cycle2"/>
    <dgm:cxn modelId="{0953CEC8-38CE-1746-AF59-7A2CEC3BAB08}" type="presParOf" srcId="{41FE4C79-7A7B-D947-822D-C475AF917B7D}" destId="{772D2BBA-B72C-E44B-926F-F8628DCE74CD}" srcOrd="0" destOrd="0" presId="urn:microsoft.com/office/officeart/2005/8/layout/cycle2"/>
    <dgm:cxn modelId="{6556E8C4-9AE0-AC4A-91BE-E5421B3DF8F6}" type="presParOf" srcId="{E462F8AE-3A3B-B544-8529-BC8D57CD5411}" destId="{84C0F967-693A-8145-B5CF-58AC54A07892}" srcOrd="4" destOrd="0" presId="urn:microsoft.com/office/officeart/2005/8/layout/cycle2"/>
    <dgm:cxn modelId="{16F0CA96-EC07-464E-B9F8-D168771BDB37}" type="presParOf" srcId="{E462F8AE-3A3B-B544-8529-BC8D57CD5411}" destId="{B4C4223D-74D4-8048-95D9-7F858C75479E}" srcOrd="5" destOrd="0" presId="urn:microsoft.com/office/officeart/2005/8/layout/cycle2"/>
    <dgm:cxn modelId="{F16D81B6-A21B-8044-8127-C44AAE48E421}" type="presParOf" srcId="{B4C4223D-74D4-8048-95D9-7F858C75479E}" destId="{BFD3547D-B57B-934D-800C-1AC93187FAA4}" srcOrd="0" destOrd="0" presId="urn:microsoft.com/office/officeart/2005/8/layout/cycle2"/>
    <dgm:cxn modelId="{C24107FA-17D3-7249-88DF-88BCF46F5A20}" type="presParOf" srcId="{E462F8AE-3A3B-B544-8529-BC8D57CD5411}" destId="{301E9E3B-1870-D947-A4CA-BB73F9B92E5A}" srcOrd="6" destOrd="0" presId="urn:microsoft.com/office/officeart/2005/8/layout/cycle2"/>
    <dgm:cxn modelId="{CDC10ECD-400E-884E-80E0-E6EF10E10690}" type="presParOf" srcId="{E462F8AE-3A3B-B544-8529-BC8D57CD5411}" destId="{73DD5618-47BE-B24B-94CB-0ACC0CD0B9D9}" srcOrd="7" destOrd="0" presId="urn:microsoft.com/office/officeart/2005/8/layout/cycle2"/>
    <dgm:cxn modelId="{06F7CC8E-7F9E-C948-847D-D5110C3CE76D}" type="presParOf" srcId="{73DD5618-47BE-B24B-94CB-0ACC0CD0B9D9}" destId="{9ADF4727-E149-9C4C-A2A0-38F5EA5A14D6}" srcOrd="0" destOrd="0" presId="urn:microsoft.com/office/officeart/2005/8/layout/cycle2"/>
    <dgm:cxn modelId="{0691A98C-C429-6849-9DEC-EDC4DAB0C687}" type="presParOf" srcId="{E462F8AE-3A3B-B544-8529-BC8D57CD5411}" destId="{2C8D56CC-3E88-2A44-96E1-2C5EC3DD508D}" srcOrd="8" destOrd="0" presId="urn:microsoft.com/office/officeart/2005/8/layout/cycle2"/>
    <dgm:cxn modelId="{9DCDAC0B-9A71-FD41-880A-8C07F7566F53}" type="presParOf" srcId="{E462F8AE-3A3B-B544-8529-BC8D57CD5411}" destId="{FDD65711-0EB6-0B4E-9F9C-EEFAC628BB2F}" srcOrd="9" destOrd="0" presId="urn:microsoft.com/office/officeart/2005/8/layout/cycle2"/>
    <dgm:cxn modelId="{0449B641-3F19-5740-A389-EE0DB1AF7C99}" type="presParOf" srcId="{FDD65711-0EB6-0B4E-9F9C-EEFAC628BB2F}" destId="{5BA43997-6EE0-5A42-A9A0-69FDE57AAB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EBF3-E853-F243-B492-435E38D67BF2}">
      <dsp:nvSpPr>
        <dsp:cNvPr id="0" name=""/>
        <dsp:cNvSpPr/>
      </dsp:nvSpPr>
      <dsp:spPr>
        <a:xfrm>
          <a:off x="2323207" y="1719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Ladder approximation</a:t>
          </a:r>
          <a:endParaRPr lang="en-US" sz="1300" kern="1200" dirty="0"/>
        </a:p>
      </dsp:txBody>
      <dsp:txXfrm>
        <a:off x="2535494" y="214006"/>
        <a:ext cx="1025011" cy="1025011"/>
      </dsp:txXfrm>
    </dsp:sp>
    <dsp:sp modelId="{4947473D-7783-3D4C-AB16-859062AA9518}">
      <dsp:nvSpPr>
        <dsp:cNvPr id="0" name=""/>
        <dsp:cNvSpPr/>
      </dsp:nvSpPr>
      <dsp:spPr>
        <a:xfrm rot="2160000">
          <a:off x="3726817" y="1114825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737837" y="1178756"/>
        <a:ext cx="269272" cy="293541"/>
      </dsp:txXfrm>
    </dsp:sp>
    <dsp:sp modelId="{6FD95F20-145C-C545-AF99-D34E7193E1B1}">
      <dsp:nvSpPr>
        <dsp:cNvPr id="0" name=""/>
        <dsp:cNvSpPr/>
      </dsp:nvSpPr>
      <dsp:spPr>
        <a:xfrm>
          <a:off x="4083131" y="1280379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 orders beta function</a:t>
          </a:r>
          <a:endParaRPr lang="en-US" sz="1300" kern="1200" dirty="0"/>
        </a:p>
      </dsp:txBody>
      <dsp:txXfrm>
        <a:off x="4295418" y="1492666"/>
        <a:ext cx="1025011" cy="1025011"/>
      </dsp:txXfrm>
    </dsp:sp>
    <dsp:sp modelId="{41FE4C79-7A7B-D947-822D-C475AF917B7D}">
      <dsp:nvSpPr>
        <dsp:cNvPr id="0" name=""/>
        <dsp:cNvSpPr/>
      </dsp:nvSpPr>
      <dsp:spPr>
        <a:xfrm rot="6480000">
          <a:off x="4282836" y="2784658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358368" y="2827628"/>
        <a:ext cx="269272" cy="293541"/>
      </dsp:txXfrm>
    </dsp:sp>
    <dsp:sp modelId="{301E9E3B-1870-D947-A4CA-BB73F9B92E5A}">
      <dsp:nvSpPr>
        <dsp:cNvPr id="0" name=""/>
        <dsp:cNvSpPr/>
      </dsp:nvSpPr>
      <dsp:spPr>
        <a:xfrm>
          <a:off x="3410900" y="3349294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Lattice</a:t>
          </a:r>
          <a:endParaRPr lang="en-US" sz="1300" kern="1200" dirty="0"/>
        </a:p>
      </dsp:txBody>
      <dsp:txXfrm>
        <a:off x="3623187" y="3561581"/>
        <a:ext cx="1025011" cy="1025011"/>
      </dsp:txXfrm>
    </dsp:sp>
    <dsp:sp modelId="{73DD5618-47BE-B24B-94CB-0ACC0CD0B9D9}">
      <dsp:nvSpPr>
        <dsp:cNvPr id="0" name=""/>
        <dsp:cNvSpPr/>
      </dsp:nvSpPr>
      <dsp:spPr>
        <a:xfrm rot="10800000">
          <a:off x="2866549" y="3829470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981951" y="3927317"/>
        <a:ext cx="269272" cy="293541"/>
      </dsp:txXfrm>
    </dsp:sp>
    <dsp:sp modelId="{357D79FC-8687-7D44-848B-93E5E0F460E3}">
      <dsp:nvSpPr>
        <dsp:cNvPr id="0" name=""/>
        <dsp:cNvSpPr/>
      </dsp:nvSpPr>
      <dsp:spPr>
        <a:xfrm>
          <a:off x="1235513" y="3349294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Many more.. </a:t>
          </a:r>
          <a:endParaRPr lang="en-US" sz="1300" kern="1200" dirty="0"/>
        </a:p>
      </dsp:txBody>
      <dsp:txXfrm>
        <a:off x="1447800" y="3561581"/>
        <a:ext cx="1025011" cy="1025011"/>
      </dsp:txXfrm>
    </dsp:sp>
    <dsp:sp modelId="{AD9744CE-2C77-854B-A2E6-0A18191B695E}">
      <dsp:nvSpPr>
        <dsp:cNvPr id="0" name=""/>
        <dsp:cNvSpPr/>
      </dsp:nvSpPr>
      <dsp:spPr>
        <a:xfrm rot="15120000">
          <a:off x="1435218" y="2805366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510750" y="2958090"/>
        <a:ext cx="269272" cy="293541"/>
      </dsp:txXfrm>
    </dsp:sp>
    <dsp:sp modelId="{8B4354F1-9BD0-A141-A89E-D17D64C71649}">
      <dsp:nvSpPr>
        <dsp:cNvPr id="0" name=""/>
        <dsp:cNvSpPr/>
      </dsp:nvSpPr>
      <dsp:spPr>
        <a:xfrm>
          <a:off x="563282" y="1280379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Three/four loop beta function and anomalous dimension</a:t>
          </a:r>
          <a:endParaRPr lang="en-US" sz="1300" kern="1200" dirty="0"/>
        </a:p>
      </dsp:txBody>
      <dsp:txXfrm>
        <a:off x="775569" y="1492666"/>
        <a:ext cx="1025011" cy="1025011"/>
      </dsp:txXfrm>
    </dsp:sp>
    <dsp:sp modelId="{55319715-4256-9B4F-8ABA-DE74A9613F89}">
      <dsp:nvSpPr>
        <dsp:cNvPr id="0" name=""/>
        <dsp:cNvSpPr/>
      </dsp:nvSpPr>
      <dsp:spPr>
        <a:xfrm rot="19440000">
          <a:off x="1966892" y="1127623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77912" y="1259386"/>
        <a:ext cx="269272" cy="293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EBF3-E853-F243-B492-435E38D67BF2}">
      <dsp:nvSpPr>
        <dsp:cNvPr id="0" name=""/>
        <dsp:cNvSpPr/>
      </dsp:nvSpPr>
      <dsp:spPr>
        <a:xfrm>
          <a:off x="2323207" y="1719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Ladder approximation</a:t>
          </a:r>
          <a:endParaRPr lang="en-US" sz="1300" kern="1200" dirty="0"/>
        </a:p>
      </dsp:txBody>
      <dsp:txXfrm>
        <a:off x="2535494" y="214006"/>
        <a:ext cx="1025011" cy="1025011"/>
      </dsp:txXfrm>
    </dsp:sp>
    <dsp:sp modelId="{4947473D-7783-3D4C-AB16-859062AA9518}">
      <dsp:nvSpPr>
        <dsp:cNvPr id="0" name=""/>
        <dsp:cNvSpPr/>
      </dsp:nvSpPr>
      <dsp:spPr>
        <a:xfrm rot="2160000">
          <a:off x="3726817" y="1114825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737837" y="1178756"/>
        <a:ext cx="269272" cy="293541"/>
      </dsp:txXfrm>
    </dsp:sp>
    <dsp:sp modelId="{6FD95F20-145C-C545-AF99-D34E7193E1B1}">
      <dsp:nvSpPr>
        <dsp:cNvPr id="0" name=""/>
        <dsp:cNvSpPr/>
      </dsp:nvSpPr>
      <dsp:spPr>
        <a:xfrm>
          <a:off x="4083131" y="1280379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 orders beta function</a:t>
          </a:r>
          <a:endParaRPr lang="en-US" sz="1300" kern="1200" dirty="0"/>
        </a:p>
      </dsp:txBody>
      <dsp:txXfrm>
        <a:off x="4295418" y="1492666"/>
        <a:ext cx="1025011" cy="1025011"/>
      </dsp:txXfrm>
    </dsp:sp>
    <dsp:sp modelId="{41FE4C79-7A7B-D947-822D-C475AF917B7D}">
      <dsp:nvSpPr>
        <dsp:cNvPr id="0" name=""/>
        <dsp:cNvSpPr/>
      </dsp:nvSpPr>
      <dsp:spPr>
        <a:xfrm rot="6480000">
          <a:off x="4282836" y="2784658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358368" y="2827628"/>
        <a:ext cx="269272" cy="293541"/>
      </dsp:txXfrm>
    </dsp:sp>
    <dsp:sp modelId="{301E9E3B-1870-D947-A4CA-BB73F9B92E5A}">
      <dsp:nvSpPr>
        <dsp:cNvPr id="0" name=""/>
        <dsp:cNvSpPr/>
      </dsp:nvSpPr>
      <dsp:spPr>
        <a:xfrm>
          <a:off x="3410900" y="3349294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Lattice</a:t>
          </a:r>
          <a:endParaRPr lang="en-US" sz="1300" kern="1200" dirty="0"/>
        </a:p>
      </dsp:txBody>
      <dsp:txXfrm>
        <a:off x="3623187" y="3561581"/>
        <a:ext cx="1025011" cy="1025011"/>
      </dsp:txXfrm>
    </dsp:sp>
    <dsp:sp modelId="{73DD5618-47BE-B24B-94CB-0ACC0CD0B9D9}">
      <dsp:nvSpPr>
        <dsp:cNvPr id="0" name=""/>
        <dsp:cNvSpPr/>
      </dsp:nvSpPr>
      <dsp:spPr>
        <a:xfrm rot="10800000">
          <a:off x="2866549" y="3829470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981951" y="3927317"/>
        <a:ext cx="269272" cy="293541"/>
      </dsp:txXfrm>
    </dsp:sp>
    <dsp:sp modelId="{357D79FC-8687-7D44-848B-93E5E0F460E3}">
      <dsp:nvSpPr>
        <dsp:cNvPr id="0" name=""/>
        <dsp:cNvSpPr/>
      </dsp:nvSpPr>
      <dsp:spPr>
        <a:xfrm>
          <a:off x="1235513" y="3349294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Many more.. </a:t>
          </a:r>
          <a:endParaRPr lang="en-US" sz="1300" kern="1200" dirty="0"/>
        </a:p>
      </dsp:txBody>
      <dsp:txXfrm>
        <a:off x="1447800" y="3561581"/>
        <a:ext cx="1025011" cy="1025011"/>
      </dsp:txXfrm>
    </dsp:sp>
    <dsp:sp modelId="{AD9744CE-2C77-854B-A2E6-0A18191B695E}">
      <dsp:nvSpPr>
        <dsp:cNvPr id="0" name=""/>
        <dsp:cNvSpPr/>
      </dsp:nvSpPr>
      <dsp:spPr>
        <a:xfrm rot="15120000">
          <a:off x="1435218" y="2805366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510750" y="2958090"/>
        <a:ext cx="269272" cy="293541"/>
      </dsp:txXfrm>
    </dsp:sp>
    <dsp:sp modelId="{8B4354F1-9BD0-A141-A89E-D17D64C71649}">
      <dsp:nvSpPr>
        <dsp:cNvPr id="0" name=""/>
        <dsp:cNvSpPr/>
      </dsp:nvSpPr>
      <dsp:spPr>
        <a:xfrm>
          <a:off x="563282" y="1280379"/>
          <a:ext cx="1449585" cy="144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Three/four loop beta function and anomalous dimension</a:t>
          </a:r>
          <a:endParaRPr lang="en-US" sz="1300" kern="1200" dirty="0"/>
        </a:p>
      </dsp:txBody>
      <dsp:txXfrm>
        <a:off x="775569" y="1492666"/>
        <a:ext cx="1025011" cy="1025011"/>
      </dsp:txXfrm>
    </dsp:sp>
    <dsp:sp modelId="{55319715-4256-9B4F-8ABA-DE74A9613F89}">
      <dsp:nvSpPr>
        <dsp:cNvPr id="0" name=""/>
        <dsp:cNvSpPr/>
      </dsp:nvSpPr>
      <dsp:spPr>
        <a:xfrm rot="19440000">
          <a:off x="1966892" y="1127623"/>
          <a:ext cx="384674" cy="4892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77912" y="1259386"/>
        <a:ext cx="269272" cy="293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EBF3-E853-F243-B492-435E38D67BF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Coulomb</a:t>
          </a:r>
          <a:endParaRPr lang="en-US" sz="1600" kern="1200" dirty="0"/>
        </a:p>
      </dsp:txBody>
      <dsp:txXfrm>
        <a:off x="2614422" y="179995"/>
        <a:ext cx="867155" cy="867155"/>
      </dsp:txXfrm>
    </dsp:sp>
    <dsp:sp modelId="{4947473D-7783-3D4C-AB16-859062AA9518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632045" y="996915"/>
        <a:ext cx="228964" cy="248335"/>
      </dsp:txXfrm>
    </dsp:sp>
    <dsp:sp modelId="{6FD95F20-145C-C545-AF99-D34E7193E1B1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Free Electric</a:t>
          </a:r>
          <a:endParaRPr lang="en-US" sz="1600" kern="1200" dirty="0"/>
        </a:p>
      </dsp:txBody>
      <dsp:txXfrm>
        <a:off x="4105844" y="1263576"/>
        <a:ext cx="867155" cy="867155"/>
      </dsp:txXfrm>
    </dsp:sp>
    <dsp:sp modelId="{41FE4C79-7A7B-D947-822D-C475AF917B7D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158126" y="2394156"/>
        <a:ext cx="228964" cy="248335"/>
      </dsp:txXfrm>
    </dsp:sp>
    <dsp:sp modelId="{84C0F967-693A-8145-B5CF-58AC54A07892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Higgs</a:t>
          </a:r>
          <a:endParaRPr lang="en-US" sz="1600" kern="1200" dirty="0"/>
        </a:p>
      </dsp:txBody>
      <dsp:txXfrm>
        <a:off x="3536171" y="3016849"/>
        <a:ext cx="867155" cy="867155"/>
      </dsp:txXfrm>
    </dsp:sp>
    <dsp:sp modelId="{B4C4223D-74D4-8048-95D9-7F858C75479E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991839" y="3326259"/>
        <a:ext cx="228964" cy="248335"/>
      </dsp:txXfrm>
    </dsp:sp>
    <dsp:sp modelId="{301E9E3B-1870-D947-A4CA-BB73F9B92E5A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Confining</a:t>
          </a:r>
          <a:endParaRPr lang="en-US" sz="1600" kern="1200" dirty="0"/>
        </a:p>
      </dsp:txBody>
      <dsp:txXfrm>
        <a:off x="1692672" y="3016849"/>
        <a:ext cx="867155" cy="867155"/>
      </dsp:txXfrm>
    </dsp:sp>
    <dsp:sp modelId="{73DD5618-47BE-B24B-94CB-0ACC0CD0B9D9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744954" y="2505090"/>
        <a:ext cx="228964" cy="248335"/>
      </dsp:txXfrm>
    </dsp:sp>
    <dsp:sp modelId="{2C8D56CC-3E88-2A44-96E1-2C5EC3DD508D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Free Magnetic</a:t>
          </a:r>
          <a:endParaRPr lang="en-US" sz="1600" kern="1200" dirty="0"/>
        </a:p>
      </dsp:txBody>
      <dsp:txXfrm>
        <a:off x="1122999" y="1263576"/>
        <a:ext cx="867155" cy="867155"/>
      </dsp:txXfrm>
    </dsp:sp>
    <dsp:sp modelId="{FDD65711-0EB6-0B4E-9F9C-EEFAC628BB2F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image" Target="../media/image40.emf"/><Relationship Id="rId2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Relationship Id="rId3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Relationship Id="rId3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e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w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B72DB-EED6-D144-A0BE-D8FA2F2173ED}" type="datetimeFigureOut">
              <a:rPr lang="en-US" smtClean="0"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A2B4-5C6D-FA42-8760-09E03742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35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BA968-908F-4186-B36D-9C76AEB9E4A2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E44E-B47C-463F-B29B-4DF19C76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69A5-48A8-4D23-ACD4-69A8B74BCE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CFFC-FAB1-BB40-8A81-DFAA00E6AFA6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D67-091D-DD4F-8E63-4D4B64723D5F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899D-324A-294F-B51A-C83D1424ABCA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3D7-EB9A-EC41-B3AD-FF90AC59C30D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06D3-4751-894F-9A59-EF0CF86EFB2C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702-8F93-574E-BE37-74A47E42DB67}" type="datetime1">
              <a:rPr lang="en-US" smtClean="0"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66E6-81D8-4245-A8FD-168F0D7CE279}" type="datetime1">
              <a:rPr lang="en-US" smtClean="0"/>
              <a:t>3/19/12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B49-82AE-E64A-B270-C6A1CC25DCC7}" type="datetime1">
              <a:rPr lang="en-US" smtClean="0"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1BA7-2ABA-A24F-8F90-E25EA8F9A222}" type="datetime1">
              <a:rPr lang="en-US" smtClean="0"/>
              <a:t>3/19/12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A92-5C0A-AD4A-BBE2-7E524898B48B}" type="datetime1">
              <a:rPr lang="en-US" smtClean="0"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E7A6-B5F6-A146-AC91-3CEEB3298054}" type="datetime1">
              <a:rPr lang="en-US" smtClean="0"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4BA9-F2FC-3846-80C5-F1FC9CE5902B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C590-FAE3-41CB-9C58-B7D3DC85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7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4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6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oleObject" Target="../embeddings/oleObject5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oleObject" Target="../embeddings/oleObject6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6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72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73.e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74.e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7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7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w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77.emf"/><Relationship Id="rId14" Type="http://schemas.openxmlformats.org/officeDocument/2006/relationships/oleObject" Target="../embeddings/oleObject79.bin"/><Relationship Id="rId15" Type="http://schemas.openxmlformats.org/officeDocument/2006/relationships/image" Target="../media/image7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53.wmf"/><Relationship Id="rId10" Type="http://schemas.openxmlformats.org/officeDocument/2006/relationships/oleObject" Target="../embeddings/oleObject77.bin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85.bin"/><Relationship Id="rId13" Type="http://schemas.openxmlformats.org/officeDocument/2006/relationships/image" Target="../media/image7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82.bin"/><Relationship Id="rId9" Type="http://schemas.openxmlformats.org/officeDocument/2006/relationships/oleObject" Target="../embeddings/oleObject83.bin"/><Relationship Id="rId10" Type="http://schemas.openxmlformats.org/officeDocument/2006/relationships/oleObject" Target="../embeddings/oleObject8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86.bin"/><Relationship Id="rId5" Type="http://schemas.openxmlformats.org/officeDocument/2006/relationships/image" Target="../media/image82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87.bin"/><Relationship Id="rId5" Type="http://schemas.openxmlformats.org/officeDocument/2006/relationships/image" Target="../media/image83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84.w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85.wmf"/><Relationship Id="rId8" Type="http://schemas.openxmlformats.org/officeDocument/2006/relationships/oleObject" Target="../embeddings/oleObject90.bin"/><Relationship Id="rId9" Type="http://schemas.openxmlformats.org/officeDocument/2006/relationships/image" Target="../media/image86.wmf"/><Relationship Id="rId10" Type="http://schemas.openxmlformats.org/officeDocument/2006/relationships/oleObject" Target="../embeddings/oleObject91.bin"/><Relationship Id="rId11" Type="http://schemas.openxmlformats.org/officeDocument/2006/relationships/image" Target="../media/image87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001000" cy="1470025"/>
          </a:xfrm>
        </p:spPr>
        <p:txBody>
          <a:bodyPr>
            <a:normAutofit/>
          </a:bodyPr>
          <a:lstStyle/>
          <a:p>
            <a:r>
              <a:rPr lang="da-DK" dirty="0" err="1" smtClean="0"/>
              <a:t>Phases</a:t>
            </a:r>
            <a:r>
              <a:rPr lang="da-DK" dirty="0" smtClean="0"/>
              <a:t> of Gauge </a:t>
            </a:r>
            <a:r>
              <a:rPr lang="da-DK" dirty="0" err="1" smtClean="0"/>
              <a:t>Theories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057400"/>
          </a:xfrm>
        </p:spPr>
        <p:txBody>
          <a:bodyPr>
            <a:normAutofit/>
          </a:bodyPr>
          <a:lstStyle/>
          <a:p>
            <a:r>
              <a:rPr lang="da-DK" dirty="0" smtClean="0"/>
              <a:t>SCGT 12 Mini</a:t>
            </a:r>
          </a:p>
          <a:p>
            <a:r>
              <a:rPr lang="da-DK" dirty="0" smtClean="0"/>
              <a:t>Nagoya, March 19, 2012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524000" y="4953000"/>
            <a:ext cx="6400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52578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3200" dirty="0" smtClean="0">
                <a:solidFill>
                  <a:schemeClr val="accent3"/>
                </a:solidFill>
              </a:rPr>
              <a:t>Thomas </a:t>
            </a:r>
            <a:r>
              <a:rPr lang="da-DK" sz="3200" dirty="0" smtClean="0">
                <a:solidFill>
                  <a:schemeClr val="accent3"/>
                </a:solidFill>
              </a:rPr>
              <a:t>Ryttov</a:t>
            </a: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9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20C8-2246-6744-BDAB-BE6CFA203E44}" type="datetime1">
              <a:rPr lang="en-US" smtClean="0"/>
              <a:t>3/19/12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485838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Supersymmetric</a:t>
            </a:r>
            <a:r>
              <a:rPr lang="en-US" sz="2400" dirty="0" smtClean="0"/>
              <a:t> QCD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5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F246-4372-4452-A8A0-8148C5A1F92D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smtClean="0"/>
              <a:t>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Lessons</a:t>
            </a:r>
            <a:r>
              <a:rPr lang="da-DK" sz="2400" dirty="0" smtClean="0"/>
              <a:t> from SUSY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da-DK" sz="2000" dirty="0" err="1" smtClean="0"/>
              <a:t>Exact</a:t>
            </a:r>
            <a:r>
              <a:rPr lang="da-DK" sz="2000" dirty="0" smtClean="0"/>
              <a:t> NSVZ beta </a:t>
            </a:r>
            <a:r>
              <a:rPr lang="da-DK" sz="2000" dirty="0" err="1" smtClean="0"/>
              <a:t>function</a:t>
            </a:r>
            <a:endParaRPr lang="da-DK" sz="2000" dirty="0" smtClean="0"/>
          </a:p>
          <a:p>
            <a:pPr>
              <a:buNone/>
            </a:pPr>
            <a:r>
              <a:rPr lang="da-DK" sz="1600" dirty="0" smtClean="0"/>
              <a:t>						     </a:t>
            </a:r>
            <a:r>
              <a:rPr lang="da-DK" sz="1200" dirty="0" err="1" smtClean="0">
                <a:solidFill>
                  <a:schemeClr val="accent3"/>
                </a:solidFill>
              </a:rPr>
              <a:t>Novikov</a:t>
            </a:r>
            <a:r>
              <a:rPr lang="da-DK" sz="1200" dirty="0" smtClean="0">
                <a:solidFill>
                  <a:schemeClr val="accent3"/>
                </a:solidFill>
              </a:rPr>
              <a:t>, </a:t>
            </a:r>
            <a:r>
              <a:rPr lang="da-DK" sz="1200" dirty="0" err="1" smtClean="0">
                <a:solidFill>
                  <a:schemeClr val="accent3"/>
                </a:solidFill>
              </a:rPr>
              <a:t>Shifman</a:t>
            </a:r>
            <a:r>
              <a:rPr lang="da-DK" sz="1200" dirty="0" smtClean="0">
                <a:solidFill>
                  <a:schemeClr val="accent3"/>
                </a:solidFill>
              </a:rPr>
              <a:t>, </a:t>
            </a:r>
            <a:r>
              <a:rPr lang="da-DK" sz="1200" dirty="0" err="1" smtClean="0">
                <a:solidFill>
                  <a:schemeClr val="accent3"/>
                </a:solidFill>
              </a:rPr>
              <a:t>Vainshtein</a:t>
            </a:r>
            <a:r>
              <a:rPr lang="da-DK" sz="1200" dirty="0" smtClean="0">
                <a:solidFill>
                  <a:schemeClr val="accent3"/>
                </a:solidFill>
              </a:rPr>
              <a:t>, </a:t>
            </a:r>
            <a:r>
              <a:rPr lang="da-DK" sz="1200" dirty="0" err="1" smtClean="0">
                <a:solidFill>
                  <a:schemeClr val="accent3"/>
                </a:solidFill>
              </a:rPr>
              <a:t>Zakharov</a:t>
            </a:r>
            <a:endParaRPr lang="da-DK" sz="12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smtClean="0"/>
              <a:t>Note: relation </a:t>
            </a:r>
            <a:r>
              <a:rPr lang="da-DK" sz="2000" dirty="0" err="1" smtClean="0"/>
              <a:t>between</a:t>
            </a:r>
            <a:r>
              <a:rPr lang="da-DK" sz="2000" dirty="0" smtClean="0"/>
              <a:t> beta </a:t>
            </a:r>
            <a:r>
              <a:rPr lang="da-DK" sz="2000" dirty="0" err="1" smtClean="0"/>
              <a:t>funtion</a:t>
            </a:r>
            <a:r>
              <a:rPr lang="da-DK" sz="2000" dirty="0" smtClean="0"/>
              <a:t> and </a:t>
            </a:r>
            <a:r>
              <a:rPr lang="da-DK" sz="2000" dirty="0" err="1" smtClean="0"/>
              <a:t>anomalous</a:t>
            </a:r>
            <a:r>
              <a:rPr lang="da-DK" sz="2000" dirty="0" smtClean="0"/>
              <a:t> dimension.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1825625" y="2173288"/>
          <a:ext cx="311785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5" name="Equation" r:id="rId4" imgW="1930320" imgH="1726920" progId="Equation.3">
                  <p:embed/>
                </p:oleObj>
              </mc:Choice>
              <mc:Fallback>
                <p:oleObj name="Equation" r:id="rId4" imgW="19303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173288"/>
                        <a:ext cx="3117850" cy="278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3733800"/>
            <a:ext cx="2590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Anomalous</a:t>
            </a:r>
            <a:r>
              <a:rPr lang="da-DK" dirty="0" smtClean="0"/>
              <a:t> dimension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200" y="4648200"/>
            <a:ext cx="3048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First</a:t>
            </a:r>
            <a:r>
              <a:rPr lang="da-DK" dirty="0" smtClean="0"/>
              <a:t> beta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da-DK" dirty="0" err="1" smtClean="0"/>
              <a:t>coefficient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24400" y="3886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343400" y="4875211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5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6D13-C832-5045-97F8-A1E8DE1F9368}" type="datetime1">
              <a:rPr lang="en-US" smtClean="0"/>
              <a:t>3/19/12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da-DK" sz="2000" dirty="0" smtClean="0"/>
              <a:t>At </a:t>
            </a:r>
            <a:r>
              <a:rPr lang="da-DK" sz="2000" dirty="0" err="1" smtClean="0"/>
              <a:t>zero</a:t>
            </a:r>
            <a:r>
              <a:rPr lang="da-DK" sz="2000" dirty="0" smtClean="0"/>
              <a:t> of beta </a:t>
            </a:r>
            <a:r>
              <a:rPr lang="da-DK" sz="2000" dirty="0" err="1" smtClean="0"/>
              <a:t>funtion</a:t>
            </a:r>
            <a:r>
              <a:rPr lang="da-DK" sz="2000" dirty="0" smtClean="0"/>
              <a:t>	</a:t>
            </a:r>
          </a:p>
          <a:p>
            <a:endParaRPr lang="da-DK" sz="2000" dirty="0" smtClean="0"/>
          </a:p>
          <a:p>
            <a:endParaRPr lang="da-DK" sz="2000" dirty="0" smtClean="0"/>
          </a:p>
          <a:p>
            <a:pPr marL="0" indent="0">
              <a:buNone/>
            </a:pPr>
            <a:endParaRPr lang="da-DK" sz="2000" dirty="0" smtClean="0"/>
          </a:p>
          <a:p>
            <a:r>
              <a:rPr lang="da-DK" sz="2000" dirty="0" err="1" smtClean="0"/>
              <a:t>Conformality</a:t>
            </a:r>
            <a:r>
              <a:rPr lang="da-DK" sz="2000" dirty="0" smtClean="0"/>
              <a:t> </a:t>
            </a:r>
            <a:r>
              <a:rPr lang="da-DK" sz="2000" dirty="0" err="1" smtClean="0"/>
              <a:t>requires</a:t>
            </a:r>
            <a:r>
              <a:rPr lang="da-DK" sz="2000" dirty="0" smtClean="0"/>
              <a:t>	</a:t>
            </a:r>
            <a:r>
              <a:rPr lang="da-DK" sz="2800" dirty="0"/>
              <a:t> </a:t>
            </a:r>
            <a:r>
              <a:rPr lang="da-DK" sz="2800" dirty="0" smtClean="0"/>
              <a:t>					</a:t>
            </a:r>
            <a:r>
              <a:rPr lang="da-DK" sz="1400" dirty="0" smtClean="0">
                <a:solidFill>
                  <a:schemeClr val="accent3"/>
                </a:solidFill>
              </a:rPr>
              <a:t>Mack</a:t>
            </a:r>
            <a:endParaRPr lang="da-DK" sz="14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smtClean="0"/>
              <a:t>Critical </a:t>
            </a:r>
            <a:r>
              <a:rPr lang="da-DK" sz="2000" dirty="0" err="1" smtClean="0"/>
              <a:t>number</a:t>
            </a:r>
            <a:r>
              <a:rPr lang="da-DK" sz="2000" dirty="0" smtClean="0"/>
              <a:t> of </a:t>
            </a:r>
            <a:r>
              <a:rPr lang="da-DK" sz="2000" dirty="0" err="1" smtClean="0"/>
              <a:t>flavors</a:t>
            </a:r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err="1" smtClean="0"/>
              <a:t>Conformal</a:t>
            </a:r>
            <a:r>
              <a:rPr lang="da-DK" sz="2000" dirty="0" smtClean="0"/>
              <a:t> </a:t>
            </a:r>
            <a:r>
              <a:rPr lang="da-DK" sz="2000" dirty="0" err="1" smtClean="0"/>
              <a:t>window</a:t>
            </a:r>
            <a:endParaRPr lang="da-DK" sz="1600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45800"/>
              </p:ext>
            </p:extLst>
          </p:nvPr>
        </p:nvGraphicFramePr>
        <p:xfrm>
          <a:off x="3200400" y="990600"/>
          <a:ext cx="2320925" cy="74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7" name="Equation" r:id="rId4" imgW="1498320" imgH="482400" progId="Equation.DSMT4">
                  <p:embed/>
                </p:oleObj>
              </mc:Choice>
              <mc:Fallback>
                <p:oleObj name="Equation" r:id="rId4" imgW="1498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2320925" cy="746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70875"/>
              </p:ext>
            </p:extLst>
          </p:nvPr>
        </p:nvGraphicFramePr>
        <p:xfrm>
          <a:off x="3352800" y="2438400"/>
          <a:ext cx="168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8" name="Equation" r:id="rId6" imgW="1117600" imgH="228600" progId="Equation.3">
                  <p:embed/>
                </p:oleObj>
              </mc:Choice>
              <mc:Fallback>
                <p:oleObj name="Equation" r:id="rId6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168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06796"/>
              </p:ext>
            </p:extLst>
          </p:nvPr>
        </p:nvGraphicFramePr>
        <p:xfrm>
          <a:off x="3568700" y="3505200"/>
          <a:ext cx="14890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9" name="Equation" r:id="rId8" imgW="1104900" imgH="457200" progId="Equation.3">
                  <p:embed/>
                </p:oleObj>
              </mc:Choice>
              <mc:Fallback>
                <p:oleObj name="Equation" r:id="rId8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3505200"/>
                        <a:ext cx="14890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24600" y="4495800"/>
            <a:ext cx="2590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Asymptotic</a:t>
            </a:r>
            <a:r>
              <a:rPr lang="da-DK" dirty="0" smtClean="0"/>
              <a:t> </a:t>
            </a:r>
            <a:r>
              <a:rPr lang="da-DK" dirty="0" err="1" smtClean="0"/>
              <a:t>freedom</a:t>
            </a:r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89116"/>
              </p:ext>
            </p:extLst>
          </p:nvPr>
        </p:nvGraphicFramePr>
        <p:xfrm>
          <a:off x="3048000" y="5181600"/>
          <a:ext cx="237966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30" name="Equation" r:id="rId10" imgW="1765300" imgH="457200" progId="Equation.3">
                  <p:embed/>
                </p:oleObj>
              </mc:Choice>
              <mc:Fallback>
                <p:oleObj name="Equation" r:id="rId10" imgW="1765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81600"/>
                        <a:ext cx="2379662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5410200" y="4802188"/>
            <a:ext cx="838200" cy="30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2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D668-666F-0246-99BA-F3A802E7E9A7}" type="datetime1">
              <a:rPr lang="en-US" smtClean="0"/>
              <a:t>3/19/12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SUSY </a:t>
            </a:r>
            <a:r>
              <a:rPr lang="da-DK" sz="2400" dirty="0" err="1" smtClean="0"/>
              <a:t>conformal</a:t>
            </a:r>
            <a:r>
              <a:rPr lang="da-DK" sz="2400" dirty="0" smtClean="0"/>
              <a:t> </a:t>
            </a:r>
            <a:r>
              <a:rPr lang="da-DK" sz="2400" dirty="0" err="1" smtClean="0"/>
              <a:t>window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dirty="0" smtClean="0"/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haseDSu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219200"/>
            <a:ext cx="6705600" cy="450113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5791200" y="3352800"/>
          <a:ext cx="3349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51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334963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3733800" y="1600200"/>
          <a:ext cx="17621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52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176213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2895600" y="4114800"/>
          <a:ext cx="2809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53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280988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7772400" y="4724400"/>
          <a:ext cx="3683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54" name="Equation" r:id="rId11" imgW="266400" imgH="203040" progId="Equation.3">
                  <p:embed/>
                </p:oleObj>
              </mc:Choice>
              <mc:Fallback>
                <p:oleObj name="Equation" r:id="rId11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724400"/>
                        <a:ext cx="368300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da-DK" sz="2000" dirty="0" smtClean="0"/>
              <a:t>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3"/>
                </a:solidFill>
              </a:rPr>
              <a:t>							                         </a:t>
            </a:r>
            <a:r>
              <a:rPr lang="da-DK" sz="1600" dirty="0" err="1" smtClean="0">
                <a:solidFill>
                  <a:schemeClr val="accent3"/>
                </a:solidFill>
              </a:rPr>
              <a:t>Pica</a:t>
            </a:r>
            <a:r>
              <a:rPr lang="da-DK" sz="1600" dirty="0" smtClean="0">
                <a:solidFill>
                  <a:schemeClr val="accent3"/>
                </a:solidFill>
              </a:rPr>
              <a:t>, TR, Sannino</a:t>
            </a:r>
            <a:r>
              <a:rPr lang="da-DK" sz="2000" dirty="0" smtClean="0"/>
              <a:t>							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</a:pPr>
            <a:r>
              <a:rPr lang="da-DK" sz="2100" dirty="0" err="1" smtClean="0"/>
              <a:t>Matching</a:t>
            </a:r>
            <a:r>
              <a:rPr lang="da-DK" sz="2100" dirty="0" smtClean="0"/>
              <a:t> to </a:t>
            </a:r>
            <a:r>
              <a:rPr lang="da-DK" sz="2100" dirty="0" err="1" smtClean="0"/>
              <a:t>two</a:t>
            </a:r>
            <a:r>
              <a:rPr lang="da-DK" sz="2100" dirty="0" smtClean="0"/>
              <a:t> loop beta </a:t>
            </a:r>
            <a:r>
              <a:rPr lang="da-DK" sz="2100" dirty="0" err="1" smtClean="0"/>
              <a:t>function</a:t>
            </a:r>
            <a:endParaRPr lang="da-DK" sz="21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</a:pPr>
            <a:r>
              <a:rPr lang="da-DK" sz="2100" dirty="0" smtClean="0"/>
              <a:t>Has same form as NSVZ.</a:t>
            </a:r>
            <a:endParaRPr lang="en-US" sz="21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D42-A738-4E5C-B1D9-CCE71B5EFFF7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smtClean="0"/>
              <a:t>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All-orders</a:t>
            </a:r>
            <a:r>
              <a:rPr lang="da-DK" sz="2400" dirty="0" smtClean="0"/>
              <a:t> Beta </a:t>
            </a:r>
            <a:r>
              <a:rPr lang="da-DK" sz="2400" dirty="0" err="1" smtClean="0"/>
              <a:t>Function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14525" y="1295400"/>
          <a:ext cx="2646363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0" name="Equation" r:id="rId4" imgW="1625400" imgH="1244520" progId="Equation.DSMT4">
                  <p:embed/>
                </p:oleObj>
              </mc:Choice>
              <mc:Fallback>
                <p:oleObj name="Equation" r:id="rId4" imgW="162540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295400"/>
                        <a:ext cx="2646363" cy="202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48400" y="2819400"/>
            <a:ext cx="2590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Anomalous</a:t>
            </a:r>
            <a:r>
              <a:rPr lang="da-DK" dirty="0" smtClean="0"/>
              <a:t> dimension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876800" y="2971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149600" y="4276725"/>
          <a:ext cx="214153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1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4276725"/>
                        <a:ext cx="214153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4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da-DK" sz="1800" dirty="0" err="1" smtClean="0"/>
              <a:t>Assume</a:t>
            </a:r>
            <a:r>
              <a:rPr lang="da-DK" sz="1800" dirty="0" smtClean="0"/>
              <a:t> b and c do not </a:t>
            </a:r>
            <a:r>
              <a:rPr lang="da-DK" sz="1800" dirty="0" err="1" smtClean="0"/>
              <a:t>depend</a:t>
            </a:r>
            <a:r>
              <a:rPr lang="da-DK" sz="1800" dirty="0" smtClean="0"/>
              <a:t> </a:t>
            </a:r>
            <a:r>
              <a:rPr lang="da-DK" sz="1800" dirty="0" err="1" smtClean="0"/>
              <a:t>on</a:t>
            </a:r>
            <a:r>
              <a:rPr lang="da-DK" sz="1800" dirty="0" smtClean="0"/>
              <a:t> the </a:t>
            </a:r>
            <a:r>
              <a:rPr lang="da-DK" sz="1800" dirty="0" err="1" smtClean="0"/>
              <a:t>number</a:t>
            </a:r>
            <a:r>
              <a:rPr lang="da-DK" sz="1800" dirty="0" smtClean="0"/>
              <a:t> of </a:t>
            </a:r>
            <a:r>
              <a:rPr lang="da-DK" sz="1800" dirty="0" err="1" smtClean="0"/>
              <a:t>flavors</a:t>
            </a:r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With        </a:t>
            </a:r>
            <a:r>
              <a:rPr lang="da-DK" sz="1800" dirty="0" err="1" smtClean="0"/>
              <a:t>being</a:t>
            </a:r>
            <a:r>
              <a:rPr lang="da-DK" sz="1800" dirty="0" smtClean="0"/>
              <a:t> the </a:t>
            </a:r>
            <a:r>
              <a:rPr lang="da-DK" sz="1800" dirty="0" err="1" smtClean="0"/>
              <a:t>critical</a:t>
            </a:r>
            <a:r>
              <a:rPr lang="da-DK" sz="1800" dirty="0" smtClean="0"/>
              <a:t> </a:t>
            </a:r>
            <a:r>
              <a:rPr lang="da-DK" sz="1800" dirty="0" err="1" smtClean="0"/>
              <a:t>number</a:t>
            </a:r>
            <a:r>
              <a:rPr lang="da-DK" sz="1800" dirty="0" smtClean="0"/>
              <a:t> of </a:t>
            </a:r>
            <a:r>
              <a:rPr lang="da-DK" sz="1800" dirty="0" err="1" smtClean="0"/>
              <a:t>flavors</a:t>
            </a:r>
            <a:r>
              <a:rPr lang="da-DK" sz="1800" dirty="0" smtClean="0"/>
              <a:t> for </a:t>
            </a:r>
            <a:r>
              <a:rPr lang="da-DK" sz="1800" dirty="0" err="1" smtClean="0"/>
              <a:t>which</a:t>
            </a:r>
            <a:r>
              <a:rPr lang="da-DK" sz="1800" dirty="0" smtClean="0"/>
              <a:t> </a:t>
            </a:r>
            <a:r>
              <a:rPr lang="da-DK" sz="1800" dirty="0" err="1" smtClean="0"/>
              <a:t>asymptotic</a:t>
            </a:r>
            <a:r>
              <a:rPr lang="da-DK" sz="1800" dirty="0" smtClean="0"/>
              <a:t> </a:t>
            </a:r>
            <a:r>
              <a:rPr lang="da-DK" sz="1800" dirty="0" err="1" smtClean="0"/>
              <a:t>freedom</a:t>
            </a:r>
            <a:r>
              <a:rPr lang="da-DK" sz="1800" dirty="0" smtClean="0"/>
              <a:t> is lost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With </a:t>
            </a:r>
            <a:r>
              <a:rPr lang="da-DK" sz="1800" dirty="0" err="1" smtClean="0"/>
              <a:t>these</a:t>
            </a:r>
            <a:r>
              <a:rPr lang="da-DK" sz="1800" dirty="0" smtClean="0"/>
              <a:t> </a:t>
            </a:r>
            <a:r>
              <a:rPr lang="da-DK" sz="1800" dirty="0" err="1" smtClean="0"/>
              <a:t>coefficents</a:t>
            </a:r>
            <a:r>
              <a:rPr lang="da-DK" sz="1800" dirty="0" smtClean="0"/>
              <a:t> the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 </a:t>
            </a:r>
            <a:r>
              <a:rPr lang="da-DK" sz="1800" dirty="0" err="1" smtClean="0"/>
              <a:t>appearing</a:t>
            </a:r>
            <a:r>
              <a:rPr lang="da-DK" sz="1800" dirty="0" smtClean="0"/>
              <a:t> in          at a </a:t>
            </a:r>
            <a:r>
              <a:rPr lang="da-DK" sz="1800" dirty="0" err="1" smtClean="0"/>
              <a:t>Banks-Zaks</a:t>
            </a:r>
            <a:r>
              <a:rPr lang="da-DK" sz="1800" dirty="0" smtClean="0"/>
              <a:t> </a:t>
            </a:r>
            <a:r>
              <a:rPr lang="da-DK" sz="1800" dirty="0" err="1" smtClean="0"/>
              <a:t>fixed</a:t>
            </a:r>
            <a:r>
              <a:rPr lang="da-DK" sz="1800" dirty="0" smtClean="0"/>
              <a:t> point </a:t>
            </a:r>
            <a:r>
              <a:rPr lang="da-DK" sz="1800" dirty="0" err="1" smtClean="0"/>
              <a:t>coincides</a:t>
            </a:r>
            <a:r>
              <a:rPr lang="da-DK" sz="1800" dirty="0" smtClean="0"/>
              <a:t> </a:t>
            </a:r>
            <a:r>
              <a:rPr lang="da-DK" sz="1800" dirty="0" err="1" smtClean="0"/>
              <a:t>with</a:t>
            </a:r>
            <a:r>
              <a:rPr lang="da-DK" sz="1800" dirty="0" smtClean="0"/>
              <a:t> the </a:t>
            </a:r>
            <a:r>
              <a:rPr lang="da-DK" sz="1800" dirty="0" err="1" smtClean="0"/>
              <a:t>perturbative</a:t>
            </a:r>
            <a:r>
              <a:rPr lang="da-DK" sz="1800" dirty="0" smtClean="0"/>
              <a:t> </a:t>
            </a:r>
            <a:r>
              <a:rPr lang="da-DK" sz="1800" dirty="0" err="1" smtClean="0"/>
              <a:t>value</a:t>
            </a:r>
            <a:r>
              <a:rPr lang="da-DK" sz="1800" dirty="0" smtClean="0"/>
              <a:t>.</a:t>
            </a:r>
            <a:endParaRPr lang="en-US" sz="1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58D2-C555-7942-B045-75CBD671A910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All-orders</a:t>
            </a:r>
            <a:r>
              <a:rPr lang="da-DK" sz="2400" dirty="0" smtClean="0"/>
              <a:t> Beta </a:t>
            </a:r>
            <a:r>
              <a:rPr lang="da-DK" sz="2400" dirty="0" err="1" smtClean="0"/>
              <a:t>Function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71800" y="1676399"/>
          <a:ext cx="1219200" cy="133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9" name="Equation" r:id="rId4" imgW="901440" imgH="990360" progId="Equation.DSMT4">
                  <p:embed/>
                </p:oleObj>
              </mc:Choice>
              <mc:Fallback>
                <p:oleObj name="Equation" r:id="rId4" imgW="9014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399"/>
                        <a:ext cx="1219200" cy="1339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71600" y="3124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0"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381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90800" y="3962400"/>
          <a:ext cx="2438400" cy="101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1" name="Equation" r:id="rId8" imgW="2234880" imgH="927000" progId="Equation.DSMT4">
                  <p:embed/>
                </p:oleObj>
              </mc:Choice>
              <mc:Fallback>
                <p:oleObj name="Equation" r:id="rId8" imgW="22348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2438400" cy="1011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705600" y="5257800"/>
          <a:ext cx="457200" cy="29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2" name="Equation" r:id="rId10" imgW="393480" imgH="253800" progId="Equation.3">
                  <p:embed/>
                </p:oleObj>
              </mc:Choice>
              <mc:Fallback>
                <p:oleObj name="Equation" r:id="rId10" imgW="393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457200" cy="294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4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da-DK" sz="1800" dirty="0" err="1" smtClean="0"/>
              <a:t>Analysis</a:t>
            </a:r>
            <a:r>
              <a:rPr lang="da-DK" sz="1800" dirty="0" smtClean="0"/>
              <a:t> </a:t>
            </a:r>
            <a:r>
              <a:rPr lang="da-DK" sz="1800" dirty="0" err="1" smtClean="0"/>
              <a:t>similar</a:t>
            </a:r>
            <a:r>
              <a:rPr lang="da-DK" sz="1800" dirty="0" smtClean="0"/>
              <a:t> to SUSY case:</a:t>
            </a:r>
          </a:p>
          <a:p>
            <a:endParaRPr lang="da-DK" sz="1800" dirty="0" smtClean="0"/>
          </a:p>
          <a:p>
            <a:pPr lvl="1"/>
            <a:r>
              <a:rPr lang="da-DK" sz="1800" dirty="0" smtClean="0"/>
              <a:t>At </a:t>
            </a:r>
            <a:r>
              <a:rPr lang="da-DK" sz="1800" dirty="0" err="1" smtClean="0"/>
              <a:t>zero</a:t>
            </a:r>
            <a:r>
              <a:rPr lang="da-DK" sz="1800" dirty="0" smtClean="0"/>
              <a:t> of beta </a:t>
            </a:r>
            <a:r>
              <a:rPr lang="da-DK" sz="1800" dirty="0" err="1" smtClean="0"/>
              <a:t>function</a:t>
            </a:r>
            <a:endParaRPr lang="da-DK" sz="1800" dirty="0" smtClean="0"/>
          </a:p>
          <a:p>
            <a:pPr lvl="1"/>
            <a:endParaRPr lang="da-DK" sz="1800" dirty="0" smtClean="0"/>
          </a:p>
          <a:p>
            <a:pPr lvl="1"/>
            <a:endParaRPr lang="da-DK" sz="1800" dirty="0" smtClean="0"/>
          </a:p>
          <a:p>
            <a:pPr lvl="1"/>
            <a:r>
              <a:rPr lang="da-DK" sz="1800" dirty="0" err="1" smtClean="0"/>
              <a:t>Conformality</a:t>
            </a:r>
            <a:r>
              <a:rPr lang="da-DK" sz="1800" dirty="0" smtClean="0"/>
              <a:t> </a:t>
            </a:r>
            <a:r>
              <a:rPr lang="da-DK" sz="1800" dirty="0" err="1" smtClean="0"/>
              <a:t>requires</a:t>
            </a:r>
            <a:endParaRPr lang="da-DK" sz="1800" dirty="0" smtClean="0"/>
          </a:p>
          <a:p>
            <a:pPr lvl="1">
              <a:buNone/>
            </a:pPr>
            <a:r>
              <a:rPr lang="da-DK" sz="1800" dirty="0" smtClean="0"/>
              <a:t>									</a:t>
            </a:r>
            <a:endParaRPr lang="da-DK" sz="1400" dirty="0" smtClean="0"/>
          </a:p>
          <a:p>
            <a:pPr lvl="1"/>
            <a:endParaRPr lang="da-DK" sz="1800" dirty="0" smtClean="0"/>
          </a:p>
          <a:p>
            <a:pPr lvl="1"/>
            <a:r>
              <a:rPr lang="da-DK" sz="1800" dirty="0" err="1" smtClean="0"/>
              <a:t>Ladder</a:t>
            </a:r>
            <a:r>
              <a:rPr lang="da-DK" sz="1800" dirty="0" smtClean="0"/>
              <a:t> </a:t>
            </a:r>
            <a:r>
              <a:rPr lang="da-DK" sz="1800" dirty="0" err="1" smtClean="0"/>
              <a:t>approximation</a:t>
            </a:r>
            <a:endParaRPr lang="da-DK" sz="1800" dirty="0" smtClean="0"/>
          </a:p>
          <a:p>
            <a:pPr lvl="1"/>
            <a:endParaRPr lang="da-DK" sz="1800" dirty="0" smtClean="0"/>
          </a:p>
          <a:p>
            <a:pPr lvl="1"/>
            <a:endParaRPr lang="da-DK" sz="1800" dirty="0" smtClean="0"/>
          </a:p>
          <a:p>
            <a:pPr lvl="1"/>
            <a:endParaRPr lang="da-DK" sz="1800" dirty="0" smtClean="0"/>
          </a:p>
          <a:p>
            <a:pPr lvl="1"/>
            <a:r>
              <a:rPr lang="da-DK" sz="1800" dirty="0" err="1" smtClean="0"/>
              <a:t>Critical</a:t>
            </a:r>
            <a:r>
              <a:rPr lang="da-DK" sz="1800" dirty="0" smtClean="0"/>
              <a:t> </a:t>
            </a:r>
            <a:r>
              <a:rPr lang="da-DK" sz="1800" dirty="0" err="1" smtClean="0"/>
              <a:t>number</a:t>
            </a:r>
            <a:r>
              <a:rPr lang="da-DK" sz="1800" dirty="0" smtClean="0"/>
              <a:t> of </a:t>
            </a:r>
            <a:r>
              <a:rPr lang="da-DK" sz="1800" dirty="0" err="1" smtClean="0"/>
              <a:t>flavors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24BE-5DED-CB41-87BF-5279F3CFF9E6}" type="datetime1">
              <a:rPr lang="en-US" smtClean="0"/>
              <a:t>3/19/12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Bounds</a:t>
            </a:r>
            <a:r>
              <a:rPr lang="da-DK" sz="2400" dirty="0" smtClean="0"/>
              <a:t> </a:t>
            </a:r>
            <a:r>
              <a:rPr lang="da-DK" sz="2400" dirty="0" err="1" smtClean="0"/>
              <a:t>on</a:t>
            </a:r>
            <a:r>
              <a:rPr lang="da-DK" sz="2400" dirty="0" smtClean="0"/>
              <a:t> </a:t>
            </a:r>
            <a:r>
              <a:rPr lang="da-DK" sz="2400" dirty="0" err="1" smtClean="0"/>
              <a:t>Conformal</a:t>
            </a:r>
            <a:r>
              <a:rPr lang="da-DK" sz="2400" dirty="0" smtClean="0"/>
              <a:t> </a:t>
            </a:r>
            <a:r>
              <a:rPr lang="da-DK" sz="2400" dirty="0" err="1" smtClean="0"/>
              <a:t>Window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845554"/>
              </p:ext>
            </p:extLst>
          </p:nvPr>
        </p:nvGraphicFramePr>
        <p:xfrm>
          <a:off x="2924175" y="3114675"/>
          <a:ext cx="3065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3" name="Equation" r:id="rId4" imgW="2032000" imgH="215900" progId="Equation.3">
                  <p:embed/>
                </p:oleObj>
              </mc:Choice>
              <mc:Fallback>
                <p:oleObj name="Equation" r:id="rId4" imgW="203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114675"/>
                        <a:ext cx="3065463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895600" y="5334000"/>
          <a:ext cx="27273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4" name="Equation" r:id="rId6" imgW="2019240" imgH="444240" progId="Equation.DSMT4">
                  <p:embed/>
                </p:oleObj>
              </mc:Choice>
              <mc:Fallback>
                <p:oleObj name="Equation" r:id="rId6" imgW="2019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272732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25800" y="1965325"/>
          <a:ext cx="21177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5" name="Equation" r:id="rId8" imgW="1562040" imgH="533160" progId="Equation.DSMT4">
                  <p:embed/>
                </p:oleObj>
              </mc:Choice>
              <mc:Fallback>
                <p:oleObj name="Equation" r:id="rId8" imgW="1562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1965325"/>
                        <a:ext cx="21177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81400" y="4114800"/>
          <a:ext cx="619126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6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619126" cy="381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2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haseDiagramFerm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143000"/>
            <a:ext cx="6553200" cy="431636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6F87-957D-B940-AD27-14D8AA6049A9}" type="datetime1">
              <a:rPr lang="en-US" smtClean="0"/>
              <a:t>3/19/12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Phase</a:t>
            </a:r>
            <a:r>
              <a:rPr lang="da-DK" sz="2400" dirty="0" smtClean="0"/>
              <a:t> Diagram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00600" y="1524000"/>
          <a:ext cx="22860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7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228600" cy="29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648200" y="3124200"/>
          <a:ext cx="4333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8" name="Equation" r:id="rId7" imgW="241200" imgH="164880" progId="Equation.DSMT4">
                  <p:embed/>
                </p:oleObj>
              </mc:Choice>
              <mc:Fallback>
                <p:oleObj name="Equation" r:id="rId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433388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715000" y="4038600"/>
          <a:ext cx="3635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9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3635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934200" y="4648200"/>
          <a:ext cx="479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10" name="Equation" r:id="rId11" imgW="266400" imgH="203040" progId="Equation.3">
                  <p:embed/>
                </p:oleObj>
              </mc:Choice>
              <mc:Fallback>
                <p:oleObj name="Equation" r:id="rId11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479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73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da-DK" sz="1800" dirty="0" err="1" smtClean="0"/>
              <a:t>Four</a:t>
            </a:r>
            <a:r>
              <a:rPr lang="da-DK" sz="1800" dirty="0" smtClean="0"/>
              <a:t> loop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and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	       </a:t>
            </a:r>
            <a:r>
              <a:rPr lang="da-DK" sz="1400" dirty="0" smtClean="0">
                <a:solidFill>
                  <a:schemeClr val="accent3"/>
                </a:solidFill>
              </a:rPr>
              <a:t>TR, </a:t>
            </a:r>
            <a:r>
              <a:rPr lang="da-DK" sz="1400" dirty="0" err="1" smtClean="0">
                <a:solidFill>
                  <a:schemeClr val="accent3"/>
                </a:solidFill>
              </a:rPr>
              <a:t>Shrock</a:t>
            </a:r>
            <a:r>
              <a:rPr lang="da-DK" sz="1400" dirty="0" smtClean="0">
                <a:solidFill>
                  <a:schemeClr val="accent3"/>
                </a:solidFill>
              </a:rPr>
              <a:t>, </a:t>
            </a:r>
            <a:r>
              <a:rPr lang="da-DK" sz="1400" dirty="0" err="1" smtClean="0">
                <a:solidFill>
                  <a:schemeClr val="accent3"/>
                </a:solidFill>
              </a:rPr>
              <a:t>Pica</a:t>
            </a:r>
            <a:r>
              <a:rPr lang="da-DK" sz="1400" dirty="0" smtClean="0">
                <a:solidFill>
                  <a:schemeClr val="accent3"/>
                </a:solidFill>
              </a:rPr>
              <a:t>, </a:t>
            </a:r>
            <a:r>
              <a:rPr lang="da-DK" sz="1400" dirty="0" err="1">
                <a:solidFill>
                  <a:schemeClr val="accent3"/>
                </a:solidFill>
              </a:rPr>
              <a:t>Sannino</a:t>
            </a:r>
            <a:endParaRPr lang="da-DK" sz="1400" dirty="0" smtClean="0">
              <a:solidFill>
                <a:schemeClr val="accent3"/>
              </a:solidFill>
            </a:endParaRP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err="1" smtClean="0"/>
              <a:t>Ritbergen</a:t>
            </a:r>
            <a:r>
              <a:rPr lang="da-DK" sz="1800" dirty="0" smtClean="0"/>
              <a:t>, </a:t>
            </a:r>
            <a:r>
              <a:rPr lang="da-DK" sz="1800" dirty="0" err="1" smtClean="0"/>
              <a:t>Vermaseren</a:t>
            </a:r>
            <a:r>
              <a:rPr lang="da-DK" sz="1800" dirty="0" smtClean="0"/>
              <a:t>, </a:t>
            </a:r>
            <a:r>
              <a:rPr lang="da-DK" sz="1800" dirty="0" err="1" smtClean="0"/>
              <a:t>Larin</a:t>
            </a:r>
            <a:r>
              <a:rPr lang="da-DK" sz="1800" dirty="0" smtClean="0"/>
              <a:t> have </a:t>
            </a:r>
            <a:r>
              <a:rPr lang="da-DK" sz="1800" dirty="0" err="1" smtClean="0"/>
              <a:t>calculated</a:t>
            </a:r>
            <a:r>
              <a:rPr lang="da-DK" sz="1800" dirty="0" smtClean="0"/>
              <a:t> the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and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 in the </a:t>
            </a:r>
            <a:r>
              <a:rPr lang="da-DK" sz="1800" dirty="0" err="1" smtClean="0"/>
              <a:t>MSbar</a:t>
            </a:r>
            <a:r>
              <a:rPr lang="da-DK" sz="1800" dirty="0" smtClean="0"/>
              <a:t> </a:t>
            </a:r>
            <a:r>
              <a:rPr lang="da-DK" sz="1800" dirty="0" err="1" smtClean="0"/>
              <a:t>scheme</a:t>
            </a:r>
            <a:r>
              <a:rPr lang="da-DK" sz="1800" dirty="0" smtClean="0"/>
              <a:t> to </a:t>
            </a:r>
            <a:r>
              <a:rPr lang="da-DK" sz="1800" dirty="0" err="1" smtClean="0"/>
              <a:t>four</a:t>
            </a:r>
            <a:r>
              <a:rPr lang="da-DK" sz="1800" dirty="0" smtClean="0"/>
              <a:t> loop </a:t>
            </a:r>
            <a:r>
              <a:rPr lang="da-DK" sz="1800" dirty="0" err="1" smtClean="0"/>
              <a:t>order</a:t>
            </a:r>
            <a:r>
              <a:rPr lang="da-DK" sz="1800" dirty="0" smtClean="0"/>
              <a:t>.</a:t>
            </a:r>
          </a:p>
          <a:p>
            <a:r>
              <a:rPr lang="da-DK" sz="1800" dirty="0" smtClean="0"/>
              <a:t>New </a:t>
            </a:r>
            <a:r>
              <a:rPr lang="da-DK" sz="1800" dirty="0" err="1" smtClean="0"/>
              <a:t>group</a:t>
            </a:r>
            <a:r>
              <a:rPr lang="da-DK" sz="1800" dirty="0" smtClean="0"/>
              <a:t> invariants </a:t>
            </a:r>
            <a:r>
              <a:rPr lang="da-DK" sz="1800" dirty="0" err="1" smtClean="0"/>
              <a:t>enter</a:t>
            </a:r>
            <a:r>
              <a:rPr lang="da-DK" sz="1800" dirty="0" smtClean="0"/>
              <a:t> at the </a:t>
            </a:r>
            <a:r>
              <a:rPr lang="da-DK" sz="1800" dirty="0" err="1" smtClean="0"/>
              <a:t>four</a:t>
            </a:r>
            <a:r>
              <a:rPr lang="da-DK" sz="1800" dirty="0" smtClean="0"/>
              <a:t> loop </a:t>
            </a:r>
            <a:r>
              <a:rPr lang="da-DK" sz="1800" dirty="0" err="1" smtClean="0"/>
              <a:t>level</a:t>
            </a:r>
            <a:r>
              <a:rPr lang="da-DK" sz="1800" dirty="0" smtClean="0"/>
              <a:t>. </a:t>
            </a:r>
          </a:p>
          <a:p>
            <a:pPr>
              <a:buNone/>
            </a:pPr>
            <a:endParaRPr lang="da-DK" sz="1800" dirty="0" smtClean="0"/>
          </a:p>
          <a:p>
            <a:r>
              <a:rPr lang="da-DK" sz="1800" dirty="0" err="1" smtClean="0"/>
              <a:t>Search</a:t>
            </a:r>
            <a:r>
              <a:rPr lang="da-DK" sz="1800" dirty="0" smtClean="0"/>
              <a:t> for an </a:t>
            </a:r>
            <a:r>
              <a:rPr lang="da-DK" sz="1800" dirty="0" err="1" smtClean="0"/>
              <a:t>infrared</a:t>
            </a:r>
            <a:r>
              <a:rPr lang="da-DK" sz="1800" dirty="0" smtClean="0"/>
              <a:t> </a:t>
            </a:r>
            <a:r>
              <a:rPr lang="da-DK" sz="1800" dirty="0" err="1" smtClean="0"/>
              <a:t>fixed</a:t>
            </a:r>
            <a:r>
              <a:rPr lang="da-DK" sz="1800" dirty="0" smtClean="0"/>
              <a:t> point of the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. </a:t>
            </a:r>
          </a:p>
          <a:p>
            <a:r>
              <a:rPr lang="da-DK" sz="1800" dirty="0" err="1" smtClean="0"/>
              <a:t>Evaluate</a:t>
            </a:r>
            <a:r>
              <a:rPr lang="da-DK" sz="1800" dirty="0" smtClean="0"/>
              <a:t> the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 at the </a:t>
            </a:r>
            <a:r>
              <a:rPr lang="da-DK" sz="1800" dirty="0" err="1" smtClean="0"/>
              <a:t>infrared</a:t>
            </a:r>
            <a:r>
              <a:rPr lang="da-DK" sz="1800" dirty="0" smtClean="0"/>
              <a:t> </a:t>
            </a:r>
            <a:r>
              <a:rPr lang="da-DK" sz="1800" dirty="0" err="1" smtClean="0"/>
              <a:t>zero</a:t>
            </a:r>
            <a:r>
              <a:rPr lang="da-DK" sz="1800" dirty="0" smtClean="0"/>
              <a:t> of the beta </a:t>
            </a:r>
            <a:r>
              <a:rPr lang="da-DK" sz="1800" dirty="0" err="1" smtClean="0"/>
              <a:t>function</a:t>
            </a:r>
            <a:endParaRPr lang="da-DK" sz="1800" dirty="0" smtClean="0"/>
          </a:p>
          <a:p>
            <a:pPr>
              <a:buNone/>
            </a:pPr>
            <a:r>
              <a:rPr lang="da-DK" sz="1800" dirty="0" smtClean="0"/>
              <a:t>                                                                                                                          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030B-E10C-7C4E-8F5E-40DE120B177A}" type="datetime1">
              <a:rPr lang="en-US" smtClean="0"/>
              <a:t>3/19/12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Four</a:t>
            </a:r>
            <a:r>
              <a:rPr lang="da-DK" sz="2400" dirty="0" smtClean="0"/>
              <a:t> loop beta 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 and </a:t>
            </a:r>
            <a:r>
              <a:rPr lang="da-DK" sz="2400" dirty="0" err="1" smtClean="0"/>
              <a:t>anomalous</a:t>
            </a:r>
            <a:r>
              <a:rPr lang="da-DK" sz="2400" dirty="0" smtClean="0"/>
              <a:t> dimension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28775" y="1809750"/>
          <a:ext cx="60372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4" name="Equation" r:id="rId4" imgW="3987720" imgH="1193760" progId="Equation.3">
                  <p:embed/>
                </p:oleObj>
              </mc:Choice>
              <mc:Fallback>
                <p:oleObj name="Equation" r:id="rId4" imgW="39877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1809750"/>
                        <a:ext cx="6037263" cy="180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4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6661-D2E6-3148-B16A-4FC7FE496C51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Four</a:t>
            </a:r>
            <a:r>
              <a:rPr lang="da-DK" sz="2400" dirty="0" smtClean="0"/>
              <a:t> loop beta </a:t>
            </a:r>
            <a:r>
              <a:rPr lang="da-DK" sz="2400" dirty="0" err="1" smtClean="0"/>
              <a:t>function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Fundamental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			                               </a:t>
            </a:r>
            <a:endParaRPr lang="en-US" sz="1200" dirty="0">
              <a:solidFill>
                <a:schemeClr val="accent3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0.760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10063" y="1828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3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828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5529263" y="1828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4"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1828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6746875" y="18288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5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18288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3962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0.815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0.626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0.754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4386263" y="39624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6"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9624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529263" y="39624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7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39624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6824663" y="39624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8" name="Equation" r:id="rId14" imgW="215640" imgH="228600" progId="Equation.3">
                  <p:embed/>
                </p:oleObj>
              </mc:Choice>
              <mc:Fallback>
                <p:oleObj name="Equation" r:id="rId14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9624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9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/>
              <a:buChar char="•"/>
            </a:pPr>
            <a:endParaRPr lang="da-DK" sz="1800" dirty="0" smtClean="0"/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endParaRPr lang="da-DK" sz="1800" dirty="0"/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r>
              <a:rPr lang="da-DK" sz="1800" dirty="0" err="1" smtClean="0"/>
              <a:t>Phase</a:t>
            </a:r>
            <a:r>
              <a:rPr lang="da-DK" sz="1800" dirty="0" smtClean="0"/>
              <a:t> Diagram</a:t>
            </a:r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endParaRPr lang="da-DK" sz="1400" dirty="0" smtClean="0"/>
          </a:p>
          <a:p>
            <a:pPr lvl="2" algn="just">
              <a:lnSpc>
                <a:spcPct val="150000"/>
              </a:lnSpc>
              <a:buFont typeface="Wingdings" charset="2"/>
              <a:buChar char="q"/>
            </a:pPr>
            <a:r>
              <a:rPr lang="da-DK" sz="1400" dirty="0" err="1" smtClean="0"/>
              <a:t>Ladder</a:t>
            </a:r>
            <a:r>
              <a:rPr lang="da-DK" sz="1400" dirty="0" smtClean="0"/>
              <a:t> </a:t>
            </a:r>
            <a:r>
              <a:rPr lang="da-DK" sz="1400" dirty="0" err="1" smtClean="0"/>
              <a:t>approximation</a:t>
            </a:r>
            <a:r>
              <a:rPr lang="da-DK" sz="1400" dirty="0" smtClean="0"/>
              <a:t>.</a:t>
            </a:r>
          </a:p>
          <a:p>
            <a:pPr lvl="2" algn="just">
              <a:lnSpc>
                <a:spcPct val="150000"/>
              </a:lnSpc>
              <a:buFont typeface="Wingdings" charset="2"/>
              <a:buChar char="q"/>
            </a:pPr>
            <a:r>
              <a:rPr lang="da-DK" sz="1400" dirty="0" err="1" smtClean="0"/>
              <a:t>Supersymmetric</a:t>
            </a:r>
            <a:r>
              <a:rPr lang="da-DK" sz="1400" dirty="0" smtClean="0"/>
              <a:t> </a:t>
            </a:r>
            <a:r>
              <a:rPr lang="da-DK" sz="1400" dirty="0" err="1" smtClean="0"/>
              <a:t>conformal</a:t>
            </a:r>
            <a:r>
              <a:rPr lang="da-DK" sz="1400" dirty="0" smtClean="0"/>
              <a:t> </a:t>
            </a:r>
            <a:r>
              <a:rPr lang="da-DK" sz="1400" dirty="0" err="1" smtClean="0"/>
              <a:t>window</a:t>
            </a:r>
            <a:r>
              <a:rPr lang="da-DK" sz="1400" dirty="0" smtClean="0"/>
              <a:t>.</a:t>
            </a:r>
          </a:p>
          <a:p>
            <a:pPr lvl="2" algn="just">
              <a:lnSpc>
                <a:spcPct val="150000"/>
              </a:lnSpc>
              <a:buFont typeface="Wingdings" charset="2"/>
              <a:buChar char="q"/>
            </a:pPr>
            <a:r>
              <a:rPr lang="da-DK" sz="1400" dirty="0" err="1" smtClean="0"/>
              <a:t>Conjecture</a:t>
            </a:r>
            <a:r>
              <a:rPr lang="da-DK" sz="1400" dirty="0" smtClean="0"/>
              <a:t> all-</a:t>
            </a:r>
            <a:r>
              <a:rPr lang="da-DK" sz="1400" dirty="0" err="1" smtClean="0"/>
              <a:t>orders</a:t>
            </a:r>
            <a:r>
              <a:rPr lang="da-DK" sz="1400" dirty="0" smtClean="0"/>
              <a:t> beta </a:t>
            </a:r>
            <a:r>
              <a:rPr lang="da-DK" sz="1400" dirty="0" err="1" smtClean="0"/>
              <a:t>function</a:t>
            </a:r>
            <a:r>
              <a:rPr lang="da-DK" sz="1400" dirty="0" smtClean="0"/>
              <a:t>.</a:t>
            </a:r>
          </a:p>
          <a:p>
            <a:pPr lvl="2" algn="just">
              <a:lnSpc>
                <a:spcPct val="150000"/>
              </a:lnSpc>
              <a:buFont typeface="Wingdings" charset="2"/>
              <a:buChar char="q"/>
            </a:pPr>
            <a:r>
              <a:rPr lang="da-DK" sz="1400" dirty="0" err="1" smtClean="0"/>
              <a:t>Four</a:t>
            </a:r>
            <a:r>
              <a:rPr lang="da-DK" sz="1400" dirty="0" smtClean="0"/>
              <a:t> loop beta </a:t>
            </a:r>
            <a:r>
              <a:rPr lang="da-DK" sz="1400" dirty="0" err="1" smtClean="0"/>
              <a:t>function</a:t>
            </a:r>
            <a:r>
              <a:rPr lang="da-DK" sz="1400" dirty="0" smtClean="0"/>
              <a:t> and </a:t>
            </a:r>
            <a:r>
              <a:rPr lang="da-DK" sz="1400" dirty="0" err="1" smtClean="0"/>
              <a:t>four</a:t>
            </a:r>
            <a:r>
              <a:rPr lang="da-DK" sz="1400" dirty="0" smtClean="0"/>
              <a:t> loop </a:t>
            </a:r>
            <a:r>
              <a:rPr lang="da-DK" sz="1400" dirty="0" err="1" smtClean="0"/>
              <a:t>anomalous</a:t>
            </a:r>
            <a:r>
              <a:rPr lang="da-DK" sz="1400" dirty="0" smtClean="0"/>
              <a:t> dimension. SUSY and non-SUSY. </a:t>
            </a:r>
            <a:endParaRPr lang="da-DK" sz="18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B332-A219-7B40-8EC7-C69A6AF314E8}" type="datetime1">
              <a:rPr lang="en-US" smtClean="0"/>
              <a:t>3/19/12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139-FA09-4C4F-B51D-C6578817BBAC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Outline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EBEC-3502-A347-8787-F0E541005595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Four</a:t>
            </a:r>
            <a:r>
              <a:rPr lang="da-DK" sz="2400" dirty="0" smtClean="0"/>
              <a:t> loop beta </a:t>
            </a:r>
            <a:r>
              <a:rPr lang="da-DK" sz="2400" dirty="0" err="1" smtClean="0"/>
              <a:t>function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Adjoint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			                               </a:t>
            </a:r>
            <a:endParaRPr lang="da-DK" sz="1200" dirty="0" smtClean="0">
              <a:solidFill>
                <a:schemeClr val="accent3"/>
              </a:solidFill>
            </a:endParaRP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2-indexed </a:t>
            </a:r>
            <a:r>
              <a:rPr lang="da-DK" sz="1800" dirty="0" err="1" smtClean="0"/>
              <a:t>symmetric</a:t>
            </a:r>
            <a:r>
              <a:rPr lang="da-DK" sz="1800" dirty="0" smtClean="0"/>
              <a:t> </a:t>
            </a:r>
            <a:r>
              <a:rPr lang="da-DK" sz="1800" dirty="0" err="1" smtClean="0"/>
              <a:t>representation</a:t>
            </a:r>
            <a:endParaRPr lang="en-US" sz="1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10063" y="1828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7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828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5529263" y="1828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8"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1828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6746875" y="18288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9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18288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71600" y="449580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0.842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4232275" y="44958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0"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44958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529263" y="4495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1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4495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6746875" y="44958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62" name="Equation" r:id="rId14" imgW="215640" imgH="228600" progId="Equation.3">
                  <p:embed/>
                </p:oleObj>
              </mc:Choice>
              <mc:Fallback>
                <p:oleObj name="Equation" r:id="rId14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44958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5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873-5A61-A942-85A9-AD21B3F4FC12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Four</a:t>
            </a:r>
            <a:r>
              <a:rPr lang="da-DK" sz="2400" dirty="0" smtClean="0"/>
              <a:t> loop </a:t>
            </a:r>
            <a:r>
              <a:rPr lang="da-DK" sz="2400" dirty="0" err="1" smtClean="0"/>
              <a:t>anomalous</a:t>
            </a:r>
            <a:r>
              <a:rPr lang="da-DK" sz="2400" dirty="0" smtClean="0"/>
              <a:t> dimension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Fundamental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			                               </a:t>
            </a:r>
            <a:endParaRPr lang="en-US" sz="1200" dirty="0">
              <a:solidFill>
                <a:schemeClr val="accent3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0.0738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0.0748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14800" y="1828800"/>
          <a:ext cx="6773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81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67733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5334000" y="1828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82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6553200" y="1828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83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828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3962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0.773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4191000" y="39624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84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624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334000" y="39624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85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624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6629400" y="39624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86" name="Equation" r:id="rId12" imgW="507960" imgH="228600" progId="Equation.3">
                  <p:embed/>
                </p:oleObj>
              </mc:Choice>
              <mc:Fallback>
                <p:oleObj name="Equation" r:id="rId12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9624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4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8E0-D8F2-0B4B-A948-1C4A3B5C70F8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Four</a:t>
            </a:r>
            <a:r>
              <a:rPr lang="da-DK" sz="2400" dirty="0" smtClean="0"/>
              <a:t> loop </a:t>
            </a:r>
            <a:r>
              <a:rPr lang="da-DK" sz="2400" dirty="0" err="1" smtClean="0"/>
              <a:t>anomalous</a:t>
            </a:r>
            <a:r>
              <a:rPr lang="da-DK" sz="2400" dirty="0" smtClean="0"/>
              <a:t> dimension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Adjoint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			                               </a:t>
            </a:r>
            <a:endParaRPr lang="da-DK" sz="1200" dirty="0" smtClean="0">
              <a:solidFill>
                <a:schemeClr val="accent3"/>
              </a:solidFill>
            </a:endParaRP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2-indexed </a:t>
            </a:r>
            <a:r>
              <a:rPr lang="da-DK" sz="1800" dirty="0" err="1" smtClean="0"/>
              <a:t>symmetric</a:t>
            </a:r>
            <a:r>
              <a:rPr lang="da-DK" sz="1800" dirty="0" smtClean="0"/>
              <a:t> </a:t>
            </a:r>
            <a:r>
              <a:rPr lang="da-DK" sz="1800" dirty="0" err="1" smtClean="0"/>
              <a:t>representation</a:t>
            </a:r>
            <a:endParaRPr lang="en-US" sz="1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14800" y="1828800"/>
          <a:ext cx="6773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5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67733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5334000" y="1828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6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6553200" y="1828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7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828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71600" y="449580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4038600" y="4495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8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95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334000" y="4495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9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6553200" y="4495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10" name="Equation" r:id="rId12" imgW="507960" imgH="228600" progId="Equation.3">
                  <p:embed/>
                </p:oleObj>
              </mc:Choice>
              <mc:Fallback>
                <p:oleObj name="Equation" r:id="rId12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2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030B-E10C-7C4E-8F5E-40DE120B177A}" type="datetime1">
              <a:rPr lang="en-US" smtClean="0"/>
              <a:t>3/19/12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Anomalous</a:t>
            </a:r>
            <a:r>
              <a:rPr lang="da-DK" sz="2400" dirty="0" smtClean="0"/>
              <a:t> dimension vs. </a:t>
            </a:r>
            <a:r>
              <a:rPr lang="da-DK" sz="2400" dirty="0" err="1" smtClean="0"/>
              <a:t>number</a:t>
            </a:r>
            <a:r>
              <a:rPr lang="da-DK" sz="2400" dirty="0" smtClean="0"/>
              <a:t> of </a:t>
            </a:r>
            <a:r>
              <a:rPr lang="da-DK" sz="2400" dirty="0" err="1" smtClean="0"/>
              <a:t>flavors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Fund2Colo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962400" cy="2689754"/>
          </a:xfrm>
          <a:prstGeom prst="rect">
            <a:avLst/>
          </a:prstGeom>
        </p:spPr>
      </p:pic>
      <p:pic>
        <p:nvPicPr>
          <p:cNvPr id="20" name="Picture 19" descr="Fund3Colo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886200" cy="2671763"/>
          </a:xfrm>
          <a:prstGeom prst="rect">
            <a:avLst/>
          </a:prstGeom>
        </p:spPr>
      </p:pic>
      <p:pic>
        <p:nvPicPr>
          <p:cNvPr id="21" name="Picture 20" descr="Fund4Color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3962400" cy="26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N=3 and the fundamental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             </a:t>
            </a:r>
            <a:endParaRPr lang="da-DK" sz="1000" dirty="0" smtClean="0"/>
          </a:p>
          <a:p>
            <a:endParaRPr lang="da-DK" sz="1800" dirty="0" smtClean="0"/>
          </a:p>
          <a:p>
            <a:pPr lvl="3">
              <a:buFont typeface="Wingdings" charset="2"/>
              <a:buChar char="q"/>
            </a:pPr>
            <a:r>
              <a:rPr lang="da-DK" sz="1800" dirty="0" err="1" smtClean="0"/>
              <a:t>N</a:t>
            </a:r>
            <a:r>
              <a:rPr lang="da-DK" sz="1000" dirty="0" err="1" smtClean="0"/>
              <a:t>f</a:t>
            </a:r>
            <a:r>
              <a:rPr lang="da-DK" sz="1800" dirty="0" smtClean="0"/>
              <a:t> =8 breaks chiral </a:t>
            </a:r>
            <a:r>
              <a:rPr lang="da-DK" sz="1800" dirty="0" err="1" smtClean="0"/>
              <a:t>symmetry</a:t>
            </a:r>
            <a:r>
              <a:rPr lang="da-DK" sz="1800" dirty="0" smtClean="0"/>
              <a:t>                  	</a:t>
            </a:r>
          </a:p>
          <a:p>
            <a:pPr lvl="3">
              <a:buFont typeface="Wingdings" charset="2"/>
              <a:buChar char="q"/>
            </a:pPr>
            <a:r>
              <a:rPr lang="da-DK" sz="1800" dirty="0" err="1" smtClean="0"/>
              <a:t>N</a:t>
            </a:r>
            <a:r>
              <a:rPr lang="da-DK" sz="1000" dirty="0" err="1" smtClean="0"/>
              <a:t>f</a:t>
            </a:r>
            <a:r>
              <a:rPr lang="da-DK" sz="1800" dirty="0" smtClean="0"/>
              <a:t> =12   ??</a:t>
            </a:r>
          </a:p>
          <a:p>
            <a:pPr lvl="3"/>
            <a:endParaRPr lang="da-DK" sz="1200" dirty="0" smtClean="0"/>
          </a:p>
          <a:p>
            <a:endParaRPr lang="da-DK" sz="1800" dirty="0" smtClean="0"/>
          </a:p>
          <a:p>
            <a:r>
              <a:rPr lang="da-DK" sz="1800" dirty="0" smtClean="0"/>
              <a:t>N=2 and the adjoint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                                  </a:t>
            </a:r>
            <a:r>
              <a:rPr lang="da-DK" sz="1000" dirty="0" smtClean="0">
                <a:solidFill>
                  <a:schemeClr val="accent3"/>
                </a:solidFill>
              </a:rPr>
              <a:t> </a:t>
            </a:r>
            <a:endParaRPr lang="da-DK" sz="600" dirty="0" smtClean="0">
              <a:solidFill>
                <a:schemeClr val="accent3"/>
              </a:solidFill>
            </a:endParaRPr>
          </a:p>
          <a:p>
            <a:endParaRPr lang="da-DK" sz="1800" dirty="0" smtClean="0"/>
          </a:p>
          <a:p>
            <a:pPr lvl="3">
              <a:buFont typeface="Wingdings" charset="2"/>
              <a:buChar char="q"/>
            </a:pPr>
            <a:r>
              <a:rPr lang="da-DK" sz="1800" dirty="0" err="1" smtClean="0"/>
              <a:t>N</a:t>
            </a:r>
            <a:r>
              <a:rPr lang="da-DK" sz="1000" dirty="0" err="1" smtClean="0"/>
              <a:t>f</a:t>
            </a:r>
            <a:r>
              <a:rPr lang="da-DK" sz="1800" dirty="0" smtClean="0"/>
              <a:t> =2 is </a:t>
            </a:r>
            <a:r>
              <a:rPr lang="da-DK" sz="1800" dirty="0" err="1" smtClean="0"/>
              <a:t>conformal</a:t>
            </a:r>
            <a:endParaRPr lang="da-DK" sz="1800" dirty="0"/>
          </a:p>
          <a:p>
            <a:pPr lvl="3"/>
            <a:endParaRPr lang="da-DK" sz="1800" dirty="0" smtClean="0"/>
          </a:p>
          <a:p>
            <a:pPr lvl="3"/>
            <a:endParaRPr lang="da-DK" sz="1800" dirty="0" smtClean="0"/>
          </a:p>
          <a:p>
            <a:r>
              <a:rPr lang="da-DK" sz="1800" dirty="0" smtClean="0"/>
              <a:t>N=3 and the 2-indexed </a:t>
            </a:r>
            <a:r>
              <a:rPr lang="da-DK" sz="1800" dirty="0" err="1" smtClean="0"/>
              <a:t>symmetric</a:t>
            </a:r>
            <a:r>
              <a:rPr lang="da-DK" sz="1800" dirty="0" smtClean="0"/>
              <a:t>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                           </a:t>
            </a:r>
            <a:endParaRPr lang="da-DK" sz="1000" dirty="0" smtClean="0">
              <a:solidFill>
                <a:schemeClr val="accent3"/>
              </a:solidFill>
            </a:endParaRPr>
          </a:p>
          <a:p>
            <a:endParaRPr lang="da-DK" sz="1800" dirty="0" smtClean="0"/>
          </a:p>
          <a:p>
            <a:pPr lvl="3">
              <a:buFont typeface="Wingdings" charset="2"/>
              <a:buChar char="q"/>
            </a:pPr>
            <a:r>
              <a:rPr lang="da-DK" sz="1800" dirty="0" err="1" smtClean="0"/>
              <a:t>N</a:t>
            </a:r>
            <a:r>
              <a:rPr lang="da-DK" sz="1000" dirty="0" err="1" smtClean="0"/>
              <a:t>f</a:t>
            </a:r>
            <a:r>
              <a:rPr lang="da-DK" sz="1800" dirty="0" smtClean="0"/>
              <a:t> =2 </a:t>
            </a:r>
            <a:r>
              <a:rPr lang="da-DK" sz="1800" dirty="0" err="1" smtClean="0"/>
              <a:t>seems</a:t>
            </a:r>
            <a:r>
              <a:rPr lang="da-DK" sz="1800" dirty="0" smtClean="0"/>
              <a:t> to break </a:t>
            </a:r>
            <a:r>
              <a:rPr lang="da-DK" sz="1800" dirty="0" err="1" smtClean="0"/>
              <a:t>chiral</a:t>
            </a:r>
            <a:r>
              <a:rPr lang="da-DK" sz="1800" dirty="0"/>
              <a:t> </a:t>
            </a:r>
            <a:r>
              <a:rPr lang="da-DK" sz="1800" dirty="0" err="1" smtClean="0"/>
              <a:t>symmetry</a:t>
            </a:r>
            <a:endParaRPr lang="da-DK" sz="18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EED-9ED0-124D-BCBC-2A2BACCC81C5}" type="datetime1">
              <a:rPr lang="en-US" smtClean="0"/>
              <a:t>3/19/12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Lattice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34255"/>
              </p:ext>
            </p:extLst>
          </p:nvPr>
        </p:nvGraphicFramePr>
        <p:xfrm>
          <a:off x="5114925" y="2133600"/>
          <a:ext cx="14446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8" name="Equation" r:id="rId4" imgW="914400" imgH="266700" progId="Equation.3">
                  <p:embed/>
                </p:oleObj>
              </mc:Choice>
              <mc:Fallback>
                <p:oleObj name="Equation" r:id="rId4" imgW="914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2133600"/>
                        <a:ext cx="14446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1449"/>
              </p:ext>
            </p:extLst>
          </p:nvPr>
        </p:nvGraphicFramePr>
        <p:xfrm>
          <a:off x="4038600" y="3581400"/>
          <a:ext cx="14636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9" name="Equation" r:id="rId6" imgW="927100" imgH="266700" progId="Equation.3">
                  <p:embed/>
                </p:oleObj>
              </mc:Choice>
              <mc:Fallback>
                <p:oleObj name="Equation" r:id="rId6" imgW="92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81400"/>
                        <a:ext cx="14636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57799"/>
              </p:ext>
            </p:extLst>
          </p:nvPr>
        </p:nvGraphicFramePr>
        <p:xfrm>
          <a:off x="5791200" y="5257800"/>
          <a:ext cx="14636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30" name="Equation" r:id="rId8" imgW="927100" imgH="266700" progId="Equation.3">
                  <p:embed/>
                </p:oleObj>
              </mc:Choice>
              <mc:Fallback>
                <p:oleObj name="Equation" r:id="rId8" imgW="92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57800"/>
                        <a:ext cx="14636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35426"/>
              </p:ext>
            </p:extLst>
          </p:nvPr>
        </p:nvGraphicFramePr>
        <p:xfrm>
          <a:off x="5181600" y="1752600"/>
          <a:ext cx="1465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31" name="Equation" r:id="rId10" imgW="927100" imgH="266700" progId="Equation.3">
                  <p:embed/>
                </p:oleObj>
              </mc:Choice>
              <mc:Fallback>
                <p:oleObj name="Equation" r:id="rId10" imgW="92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52600"/>
                        <a:ext cx="1465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05952"/>
              </p:ext>
            </p:extLst>
          </p:nvPr>
        </p:nvGraphicFramePr>
        <p:xfrm>
          <a:off x="6689725" y="2133600"/>
          <a:ext cx="1344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32" name="Equation" r:id="rId12" imgW="850900" imgH="266700" progId="Equation.3">
                  <p:embed/>
                </p:oleObj>
              </mc:Choice>
              <mc:Fallback>
                <p:oleObj name="Equation" r:id="rId12" imgW="850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133600"/>
                        <a:ext cx="13446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83712"/>
              </p:ext>
            </p:extLst>
          </p:nvPr>
        </p:nvGraphicFramePr>
        <p:xfrm>
          <a:off x="6881813" y="1752600"/>
          <a:ext cx="11445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33" name="Equation" r:id="rId14" imgW="723900" imgH="266700" progId="Equation.3">
                  <p:embed/>
                </p:oleObj>
              </mc:Choice>
              <mc:Fallback>
                <p:oleObj name="Equation" r:id="rId14" imgW="723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1752600"/>
                        <a:ext cx="114458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31164"/>
              </p:ext>
            </p:extLst>
          </p:nvPr>
        </p:nvGraphicFramePr>
        <p:xfrm>
          <a:off x="5842000" y="3581400"/>
          <a:ext cx="13636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34" name="Equation" r:id="rId16" imgW="863600" imgH="266700" progId="Equation.3">
                  <p:embed/>
                </p:oleObj>
              </mc:Choice>
              <mc:Fallback>
                <p:oleObj name="Equation" r:id="rId16" imgW="863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581400"/>
                        <a:ext cx="136366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04552"/>
              </p:ext>
            </p:extLst>
          </p:nvPr>
        </p:nvGraphicFramePr>
        <p:xfrm>
          <a:off x="7477125" y="5257800"/>
          <a:ext cx="12239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35" name="Equation" r:id="rId18" imgW="774700" imgH="266700" progId="Equation.3">
                  <p:embed/>
                </p:oleObj>
              </mc:Choice>
              <mc:Fallback>
                <p:oleObj name="Equation" r:id="rId18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5" y="5257800"/>
                        <a:ext cx="122396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50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3D7-EB9A-EC41-B3AD-FF90AC59C30D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04800"/>
            <a:ext cx="678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SUSY </a:t>
            </a:r>
            <a:r>
              <a:rPr lang="da-DK" sz="2400" dirty="0" err="1" smtClean="0"/>
              <a:t>three</a:t>
            </a:r>
            <a:r>
              <a:rPr lang="da-DK" sz="2400" dirty="0" smtClean="0"/>
              <a:t> loop beta 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 and </a:t>
            </a:r>
            <a:r>
              <a:rPr lang="da-DK" sz="2400" dirty="0" err="1" smtClean="0"/>
              <a:t>anomalous</a:t>
            </a:r>
            <a:r>
              <a:rPr lang="da-DK" sz="2400" dirty="0" smtClean="0"/>
              <a:t> dimension</a:t>
            </a:r>
            <a:endParaRPr lang="en-US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endParaRPr lang="da-DK" sz="1800" dirty="0" smtClean="0"/>
          </a:p>
          <a:p>
            <a:r>
              <a:rPr lang="da-DK" sz="1800" dirty="0" smtClean="0"/>
              <a:t>Three loop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and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 </a:t>
            </a:r>
            <a:r>
              <a:rPr lang="da-DK" sz="1800" dirty="0" err="1" smtClean="0"/>
              <a:t>are</a:t>
            </a:r>
            <a:r>
              <a:rPr lang="da-DK" sz="1800" dirty="0" smtClean="0"/>
              <a:t> </a:t>
            </a:r>
            <a:r>
              <a:rPr lang="da-DK" sz="1800" dirty="0" err="1" smtClean="0"/>
              <a:t>known</a:t>
            </a:r>
            <a:r>
              <a:rPr lang="da-DK" sz="1800" dirty="0" smtClean="0"/>
              <a:t> in </a:t>
            </a:r>
            <a:r>
              <a:rPr lang="da-DK" sz="1800" dirty="0" err="1" smtClean="0"/>
              <a:t>DRbar</a:t>
            </a:r>
            <a:r>
              <a:rPr lang="da-DK" sz="1800" dirty="0" smtClean="0"/>
              <a:t> </a:t>
            </a:r>
            <a:r>
              <a:rPr lang="da-DK" sz="1800" dirty="0" err="1" smtClean="0"/>
              <a:t>scheme</a:t>
            </a:r>
            <a:r>
              <a:rPr lang="da-DK" sz="1800" dirty="0"/>
              <a:t> </a:t>
            </a:r>
            <a:r>
              <a:rPr lang="da-DK" sz="1800" dirty="0" smtClean="0"/>
              <a:t> 							</a:t>
            </a:r>
            <a:r>
              <a:rPr lang="da-DK" sz="1400" dirty="0">
                <a:solidFill>
                  <a:schemeClr val="accent3"/>
                </a:solidFill>
              </a:rPr>
              <a:t> </a:t>
            </a:r>
            <a:r>
              <a:rPr lang="da-DK" sz="1400" dirty="0" smtClean="0">
                <a:solidFill>
                  <a:schemeClr val="accent3"/>
                </a:solidFill>
              </a:rPr>
              <a:t>            TR</a:t>
            </a:r>
            <a:r>
              <a:rPr lang="da-DK" sz="1400" dirty="0">
                <a:solidFill>
                  <a:schemeClr val="accent3"/>
                </a:solidFill>
              </a:rPr>
              <a:t>, </a:t>
            </a:r>
            <a:r>
              <a:rPr lang="da-DK" sz="1400" dirty="0" err="1" smtClean="0">
                <a:solidFill>
                  <a:schemeClr val="accent3"/>
                </a:solidFill>
              </a:rPr>
              <a:t>Shrock</a:t>
            </a:r>
            <a:endParaRPr lang="da-DK" sz="1400" dirty="0" smtClean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Search </a:t>
            </a:r>
            <a:r>
              <a:rPr lang="da-DK" sz="1800" dirty="0"/>
              <a:t>for an </a:t>
            </a:r>
            <a:r>
              <a:rPr lang="da-DK" sz="1800" dirty="0" err="1"/>
              <a:t>infrared</a:t>
            </a:r>
            <a:r>
              <a:rPr lang="da-DK" sz="1800" dirty="0"/>
              <a:t> </a:t>
            </a:r>
            <a:r>
              <a:rPr lang="da-DK" sz="1800" dirty="0" err="1"/>
              <a:t>fixed</a:t>
            </a:r>
            <a:r>
              <a:rPr lang="da-DK" sz="1800" dirty="0"/>
              <a:t> point of the beta </a:t>
            </a:r>
            <a:r>
              <a:rPr lang="da-DK" sz="1800" dirty="0" err="1"/>
              <a:t>function</a:t>
            </a:r>
            <a:r>
              <a:rPr lang="da-DK" sz="1800" dirty="0"/>
              <a:t>. </a:t>
            </a:r>
          </a:p>
          <a:p>
            <a:r>
              <a:rPr lang="da-DK" sz="1800" dirty="0" err="1" smtClean="0"/>
              <a:t>Evaluate</a:t>
            </a:r>
            <a:r>
              <a:rPr lang="da-DK" sz="1800" dirty="0" smtClean="0"/>
              <a:t> </a:t>
            </a:r>
            <a:r>
              <a:rPr lang="da-DK" sz="1800" dirty="0"/>
              <a:t>the </a:t>
            </a:r>
            <a:r>
              <a:rPr lang="da-DK" sz="1800" dirty="0" err="1"/>
              <a:t>anomalous</a:t>
            </a:r>
            <a:r>
              <a:rPr lang="da-DK" sz="1800" dirty="0"/>
              <a:t> dimension at the </a:t>
            </a:r>
            <a:r>
              <a:rPr lang="da-DK" sz="1800" dirty="0" err="1"/>
              <a:t>infrared</a:t>
            </a:r>
            <a:r>
              <a:rPr lang="da-DK" sz="1800" dirty="0"/>
              <a:t> </a:t>
            </a:r>
            <a:r>
              <a:rPr lang="da-DK" sz="1800" dirty="0" err="1"/>
              <a:t>zero</a:t>
            </a:r>
            <a:r>
              <a:rPr lang="da-DK" sz="1800" dirty="0"/>
              <a:t> of the beta </a:t>
            </a:r>
            <a:r>
              <a:rPr lang="da-DK" sz="1800" dirty="0" err="1"/>
              <a:t>function</a:t>
            </a:r>
            <a:endParaRPr lang="da-DK" sz="1800" dirty="0"/>
          </a:p>
          <a:p>
            <a:endParaRPr lang="da-DK" sz="1800" dirty="0" smtClean="0"/>
          </a:p>
          <a:p>
            <a:r>
              <a:rPr lang="da-DK" sz="1800" dirty="0" smtClean="0"/>
              <a:t>Same </a:t>
            </a:r>
            <a:r>
              <a:rPr lang="da-DK" sz="1800" dirty="0" err="1" smtClean="0"/>
              <a:t>tendency</a:t>
            </a:r>
            <a:r>
              <a:rPr lang="da-DK" sz="1800" dirty="0" smtClean="0"/>
              <a:t> as in the non-</a:t>
            </a:r>
            <a:r>
              <a:rPr lang="da-DK" sz="1800" dirty="0" err="1" smtClean="0"/>
              <a:t>supersymmetric</a:t>
            </a:r>
            <a:r>
              <a:rPr lang="da-DK" sz="1800" dirty="0" smtClean="0"/>
              <a:t> case.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766222"/>
              </p:ext>
            </p:extLst>
          </p:nvPr>
        </p:nvGraphicFramePr>
        <p:xfrm>
          <a:off x="2286000" y="2286000"/>
          <a:ext cx="4724400" cy="192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1" name="Equation" r:id="rId3" imgW="3149600" imgH="1282700" progId="Equation.3">
                  <p:embed/>
                </p:oleObj>
              </mc:Choice>
              <mc:Fallback>
                <p:oleObj name="Equation" r:id="rId3" imgW="3149600" imgH="128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724400" cy="19234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33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6661-D2E6-3148-B16A-4FC7FE496C51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Three loop beta </a:t>
            </a:r>
            <a:r>
              <a:rPr lang="da-DK" sz="2400" dirty="0" err="1" smtClean="0"/>
              <a:t>function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Fundamental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			                               </a:t>
            </a:r>
            <a:endParaRPr lang="en-US" sz="1200" dirty="0">
              <a:solidFill>
                <a:schemeClr val="accent3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04803"/>
              </p:ext>
            </p:extLst>
          </p:nvPr>
        </p:nvGraphicFramePr>
        <p:xfrm>
          <a:off x="2057400" y="1828800"/>
          <a:ext cx="487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0.898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88652"/>
              </p:ext>
            </p:extLst>
          </p:nvPr>
        </p:nvGraphicFramePr>
        <p:xfrm>
          <a:off x="4953000" y="1828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4" name="Equation" r:id="rId4" imgW="215640" imgH="228600" progId="Equation.3">
                  <p:embed/>
                </p:oleObj>
              </mc:Choice>
              <mc:Fallback>
                <p:oleObj name="Equation" r:id="rId4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84461"/>
              </p:ext>
            </p:extLst>
          </p:nvPr>
        </p:nvGraphicFramePr>
        <p:xfrm>
          <a:off x="6172200" y="18288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5"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8288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93342"/>
              </p:ext>
            </p:extLst>
          </p:nvPr>
        </p:nvGraphicFramePr>
        <p:xfrm>
          <a:off x="2057400" y="3962400"/>
          <a:ext cx="487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18.85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0.734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88842"/>
              </p:ext>
            </p:extLst>
          </p:nvPr>
        </p:nvGraphicFramePr>
        <p:xfrm>
          <a:off x="4876800" y="39624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6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318691"/>
              </p:ext>
            </p:extLst>
          </p:nvPr>
        </p:nvGraphicFramePr>
        <p:xfrm>
          <a:off x="6172200" y="3962400"/>
          <a:ext cx="287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7"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2400"/>
                        <a:ext cx="287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02696"/>
              </p:ext>
            </p:extLst>
          </p:nvPr>
        </p:nvGraphicFramePr>
        <p:xfrm>
          <a:off x="334963" y="2276475"/>
          <a:ext cx="14065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8" name="Equation" r:id="rId12" imgW="889000" imgH="279400" progId="Equation.3">
                  <p:embed/>
                </p:oleObj>
              </mc:Choice>
              <mc:Fallback>
                <p:oleObj name="Equation" r:id="rId12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76475"/>
                        <a:ext cx="14065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69080"/>
              </p:ext>
            </p:extLst>
          </p:nvPr>
        </p:nvGraphicFramePr>
        <p:xfrm>
          <a:off x="357188" y="4724400"/>
          <a:ext cx="1608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9" name="Equation" r:id="rId14" imgW="1016000" imgH="279400" progId="Equation.3">
                  <p:embed/>
                </p:oleObj>
              </mc:Choice>
              <mc:Fallback>
                <p:oleObj name="Equation" r:id="rId14" imgW="1016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724400"/>
                        <a:ext cx="1608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58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873-5A61-A942-85A9-AD21B3F4FC12}" type="datetime1">
              <a:rPr lang="en-US" smtClean="0"/>
              <a:t>3/19/12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Three loop </a:t>
            </a:r>
            <a:r>
              <a:rPr lang="da-DK" sz="2400" dirty="0" err="1" smtClean="0"/>
              <a:t>anomalous</a:t>
            </a:r>
            <a:r>
              <a:rPr lang="da-DK" sz="2400" dirty="0" smtClean="0"/>
              <a:t> dimension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Fundamental </a:t>
            </a:r>
            <a:r>
              <a:rPr lang="da-DK" sz="1800" dirty="0" err="1" smtClean="0"/>
              <a:t>representation</a:t>
            </a:r>
            <a:r>
              <a:rPr lang="da-DK" sz="1800" dirty="0" smtClean="0"/>
              <a:t>			                               </a:t>
            </a:r>
            <a:endParaRPr lang="en-US" sz="1200" dirty="0">
              <a:solidFill>
                <a:schemeClr val="accent3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90803"/>
              </p:ext>
            </p:extLst>
          </p:nvPr>
        </p:nvGraphicFramePr>
        <p:xfrm>
          <a:off x="2057400" y="1828800"/>
          <a:ext cx="487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-1.68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0.0802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00750"/>
              </p:ext>
            </p:extLst>
          </p:nvPr>
        </p:nvGraphicFramePr>
        <p:xfrm>
          <a:off x="4724400" y="1828800"/>
          <a:ext cx="6773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8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67733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16452"/>
              </p:ext>
            </p:extLst>
          </p:nvPr>
        </p:nvGraphicFramePr>
        <p:xfrm>
          <a:off x="5943600" y="18288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9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288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89104"/>
              </p:ext>
            </p:extLst>
          </p:nvPr>
        </p:nvGraphicFramePr>
        <p:xfrm>
          <a:off x="2057400" y="39624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2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-0.730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0.0584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0.104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30285"/>
              </p:ext>
            </p:extLst>
          </p:nvPr>
        </p:nvGraphicFramePr>
        <p:xfrm>
          <a:off x="4724400" y="39624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0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28772"/>
              </p:ext>
            </p:extLst>
          </p:nvPr>
        </p:nvGraphicFramePr>
        <p:xfrm>
          <a:off x="5943600" y="3962400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1" name="Equation" r:id="rId9" imgW="507960" imgH="228600" progId="Equation.DSMT4">
                  <p:embed/>
                </p:oleObj>
              </mc:Choice>
              <mc:Fallback>
                <p:oleObj name="Equation" r:id="rId9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62400"/>
                        <a:ext cx="6778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22649"/>
              </p:ext>
            </p:extLst>
          </p:nvPr>
        </p:nvGraphicFramePr>
        <p:xfrm>
          <a:off x="334963" y="2276475"/>
          <a:ext cx="14065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2" name="Equation" r:id="rId10" imgW="889000" imgH="279400" progId="Equation.3">
                  <p:embed/>
                </p:oleObj>
              </mc:Choice>
              <mc:Fallback>
                <p:oleObj name="Equation" r:id="rId10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276475"/>
                        <a:ext cx="14065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19105"/>
              </p:ext>
            </p:extLst>
          </p:nvPr>
        </p:nvGraphicFramePr>
        <p:xfrm>
          <a:off x="357188" y="4724400"/>
          <a:ext cx="1608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3" name="Equation" r:id="rId12" imgW="1016000" imgH="279400" progId="Equation.3">
                  <p:embed/>
                </p:oleObj>
              </mc:Choice>
              <mc:Fallback>
                <p:oleObj name="Equation" r:id="rId12" imgW="1016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724400"/>
                        <a:ext cx="1608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18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E3D7-EB9A-EC41-B3AD-FF90AC59C30D}" type="datetime1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590-FAE3-41CB-9C58-B7D3DC85AE7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04800"/>
            <a:ext cx="678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SUSY </a:t>
            </a:r>
            <a:r>
              <a:rPr lang="da-DK" sz="2400" dirty="0" err="1" smtClean="0"/>
              <a:t>anomalous</a:t>
            </a:r>
            <a:r>
              <a:rPr lang="da-DK" sz="2400" dirty="0" smtClean="0"/>
              <a:t> dimension vs. </a:t>
            </a:r>
            <a:r>
              <a:rPr lang="da-DK" sz="2400" dirty="0" err="1" smtClean="0"/>
              <a:t>number</a:t>
            </a:r>
            <a:r>
              <a:rPr lang="da-DK" sz="2400" dirty="0" smtClean="0"/>
              <a:t> of </a:t>
            </a:r>
            <a:r>
              <a:rPr lang="da-DK" sz="2400" dirty="0" err="1" smtClean="0"/>
              <a:t>flavors</a:t>
            </a:r>
            <a:endParaRPr lang="en-US" sz="2400" dirty="0"/>
          </a:p>
        </p:txBody>
      </p:sp>
      <p:pic>
        <p:nvPicPr>
          <p:cNvPr id="9" name="Picture 8" descr="Fund2ColorsSUS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619893" cy="2438400"/>
          </a:xfrm>
          <a:prstGeom prst="rect">
            <a:avLst/>
          </a:prstGeom>
        </p:spPr>
      </p:pic>
      <p:pic>
        <p:nvPicPr>
          <p:cNvPr id="10" name="Picture 9" descr="Fund3ColorsSUS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3581400" cy="2412471"/>
          </a:xfrm>
          <a:prstGeom prst="rect">
            <a:avLst/>
          </a:prstGeom>
        </p:spPr>
      </p:pic>
      <p:pic>
        <p:nvPicPr>
          <p:cNvPr id="11" name="Picture 10" descr="Fund4ColorsSUS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3733800" cy="2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da-DK" sz="1800" dirty="0" err="1" smtClean="0"/>
              <a:t>Why</a:t>
            </a:r>
            <a:r>
              <a:rPr lang="da-DK" sz="1800" dirty="0" smtClean="0"/>
              <a:t> </a:t>
            </a:r>
            <a:r>
              <a:rPr lang="da-DK" sz="1800" dirty="0" err="1" smtClean="0"/>
              <a:t>study</a:t>
            </a:r>
            <a:r>
              <a:rPr lang="da-DK" sz="1800" dirty="0" smtClean="0"/>
              <a:t> multiple </a:t>
            </a:r>
            <a:r>
              <a:rPr lang="da-DK" sz="1800" dirty="0" err="1" smtClean="0"/>
              <a:t>representations</a:t>
            </a:r>
            <a:r>
              <a:rPr lang="da-DK" sz="1800" dirty="0" smtClean="0"/>
              <a:t>? </a:t>
            </a:r>
          </a:p>
          <a:p>
            <a:endParaRPr lang="da-DK" sz="1800" dirty="0" smtClean="0"/>
          </a:p>
          <a:p>
            <a:r>
              <a:rPr lang="da-DK" sz="1800" dirty="0" err="1" smtClean="0"/>
              <a:t>Construct</a:t>
            </a:r>
            <a:r>
              <a:rPr lang="da-DK" sz="1800" dirty="0" smtClean="0"/>
              <a:t> </a:t>
            </a:r>
            <a:r>
              <a:rPr lang="da-DK" sz="1800" dirty="0" err="1" smtClean="0"/>
              <a:t>walking</a:t>
            </a:r>
            <a:r>
              <a:rPr lang="da-DK" sz="1800" dirty="0" smtClean="0"/>
              <a:t> technicolor models </a:t>
            </a:r>
            <a:r>
              <a:rPr lang="da-DK" sz="1800" dirty="0" err="1" smtClean="0"/>
              <a:t>with</a:t>
            </a:r>
            <a:r>
              <a:rPr lang="da-DK" sz="1800" dirty="0" smtClean="0"/>
              <a:t> multiple </a:t>
            </a:r>
            <a:r>
              <a:rPr lang="da-DK" sz="1800" dirty="0" err="1" smtClean="0"/>
              <a:t>representations</a:t>
            </a:r>
            <a:r>
              <a:rPr lang="da-DK" sz="1800" dirty="0" smtClean="0"/>
              <a:t>: Smallest </a:t>
            </a:r>
            <a:r>
              <a:rPr lang="da-DK" sz="1800" dirty="0" err="1" smtClean="0"/>
              <a:t>possible</a:t>
            </a:r>
            <a:r>
              <a:rPr lang="da-DK" sz="1800" dirty="0" smtClean="0"/>
              <a:t> naive S parameter + smallest </a:t>
            </a:r>
            <a:r>
              <a:rPr lang="da-DK" sz="1800" dirty="0" err="1" smtClean="0"/>
              <a:t>number</a:t>
            </a:r>
            <a:r>
              <a:rPr lang="da-DK" sz="1800" dirty="0" smtClean="0"/>
              <a:t> of </a:t>
            </a:r>
            <a:r>
              <a:rPr lang="da-DK" sz="1800" dirty="0" err="1" smtClean="0"/>
              <a:t>additional</a:t>
            </a:r>
            <a:r>
              <a:rPr lang="da-DK" sz="1800" dirty="0" smtClean="0"/>
              <a:t> </a:t>
            </a:r>
            <a:r>
              <a:rPr lang="da-DK" sz="1800" dirty="0" err="1" smtClean="0"/>
              <a:t>fermions</a:t>
            </a:r>
            <a:r>
              <a:rPr lang="da-DK" sz="1800" dirty="0" smtClean="0"/>
              <a:t>. </a:t>
            </a:r>
            <a:endParaRPr lang="da-DK" sz="18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da-DK" sz="2000" dirty="0" smtClean="0">
                <a:solidFill>
                  <a:schemeClr val="accent3"/>
                </a:solidFill>
              </a:rPr>
              <a:t>							   	     </a:t>
            </a:r>
            <a:r>
              <a:rPr lang="da-DK" sz="1000" dirty="0" err="1" smtClean="0">
                <a:solidFill>
                  <a:schemeClr val="accent3"/>
                </a:solidFill>
              </a:rPr>
              <a:t>Eichten</a:t>
            </a:r>
            <a:r>
              <a:rPr lang="da-DK" sz="1000" dirty="0" smtClean="0">
                <a:solidFill>
                  <a:schemeClr val="accent3"/>
                </a:solidFill>
              </a:rPr>
              <a:t>, </a:t>
            </a:r>
            <a:r>
              <a:rPr lang="da-DK" sz="1000" dirty="0" err="1" smtClean="0">
                <a:solidFill>
                  <a:schemeClr val="accent3"/>
                </a:solidFill>
              </a:rPr>
              <a:t>Lane</a:t>
            </a:r>
            <a:r>
              <a:rPr lang="da-DK" sz="1000" dirty="0" smtClean="0">
                <a:solidFill>
                  <a:schemeClr val="accent3"/>
                </a:solidFill>
              </a:rPr>
              <a:t>, TR, Sannino</a:t>
            </a:r>
          </a:p>
          <a:p>
            <a:endParaRPr lang="da-DK" sz="2000" dirty="0" smtClean="0"/>
          </a:p>
          <a:p>
            <a:r>
              <a:rPr lang="da-DK" sz="1800" dirty="0" err="1" smtClean="0"/>
              <a:t>Other</a:t>
            </a:r>
            <a:r>
              <a:rPr lang="da-DK" sz="1800" dirty="0" smtClean="0"/>
              <a:t> </a:t>
            </a:r>
            <a:r>
              <a:rPr lang="da-DK" sz="1800" dirty="0" err="1" smtClean="0"/>
              <a:t>famous</a:t>
            </a:r>
            <a:r>
              <a:rPr lang="da-DK" sz="1800" dirty="0" smtClean="0"/>
              <a:t> </a:t>
            </a:r>
            <a:r>
              <a:rPr lang="da-DK" sz="1800" dirty="0" err="1" smtClean="0"/>
              <a:t>examples</a:t>
            </a:r>
            <a:r>
              <a:rPr lang="da-DK" sz="1800" dirty="0" smtClean="0"/>
              <a:t>:</a:t>
            </a:r>
          </a:p>
          <a:p>
            <a:endParaRPr lang="da-DK" sz="2000" dirty="0" smtClean="0"/>
          </a:p>
          <a:p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                     </a:t>
            </a:r>
            <a:r>
              <a:rPr lang="da-DK" sz="1800" dirty="0" smtClean="0"/>
              <a:t>1) SU(5) grand </a:t>
            </a:r>
            <a:r>
              <a:rPr lang="da-DK" sz="1800" dirty="0" err="1" smtClean="0"/>
              <a:t>unified</a:t>
            </a:r>
            <a:r>
              <a:rPr lang="da-DK" sz="1800" dirty="0" smtClean="0"/>
              <a:t> </a:t>
            </a:r>
            <a:r>
              <a:rPr lang="da-DK" sz="1800" dirty="0" err="1" smtClean="0"/>
              <a:t>theory</a:t>
            </a:r>
            <a:r>
              <a:rPr lang="da-DK" sz="1800" dirty="0" smtClean="0"/>
              <a:t>: </a:t>
            </a:r>
            <a:r>
              <a:rPr lang="da-DK" sz="2000" dirty="0" smtClean="0"/>
              <a:t>		             	             </a:t>
            </a:r>
            <a:r>
              <a:rPr lang="da-DK" sz="1000" dirty="0" smtClean="0">
                <a:solidFill>
                  <a:schemeClr val="accent3"/>
                </a:solidFill>
              </a:rPr>
              <a:t>Georgi, </a:t>
            </a:r>
            <a:r>
              <a:rPr lang="da-DK" sz="1000" dirty="0" err="1" smtClean="0">
                <a:solidFill>
                  <a:schemeClr val="accent3"/>
                </a:solidFill>
              </a:rPr>
              <a:t>Glashow</a:t>
            </a:r>
            <a:endParaRPr lang="da-DK" sz="10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                     </a:t>
            </a:r>
            <a:r>
              <a:rPr lang="da-DK" sz="1800" dirty="0" smtClean="0"/>
              <a:t>2) MSSM:			    </a:t>
            </a:r>
            <a:r>
              <a:rPr lang="da-DK" sz="1800" dirty="0" err="1" smtClean="0"/>
              <a:t>Adj</a:t>
            </a:r>
            <a:r>
              <a:rPr lang="da-DK" sz="1800" dirty="0" smtClean="0"/>
              <a:t> +F</a:t>
            </a:r>
            <a:endParaRPr lang="da-DK" sz="2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E50-E204-4D33-BF04-3C43E939E1D3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smtClean="0"/>
              <a:t>Ryttov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Multiple </a:t>
            </a:r>
            <a:r>
              <a:rPr lang="da-DK" sz="2400" dirty="0" err="1" smtClean="0"/>
              <a:t>Representations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57800" y="41148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7" name="Equation" r:id="rId4" imgW="406080" imgH="203040" progId="Equation.3">
                  <p:embed/>
                </p:oleObj>
              </mc:Choice>
              <mc:Fallback>
                <p:oleObj name="Equation" r:id="rId4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685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3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endParaRPr lang="da-DK" sz="2000" dirty="0" smtClean="0"/>
          </a:p>
          <a:p>
            <a:r>
              <a:rPr lang="da-DK" sz="1800" dirty="0" err="1" smtClean="0"/>
              <a:t>Non-Asymptotic</a:t>
            </a:r>
            <a:r>
              <a:rPr lang="da-DK" sz="1800" dirty="0" smtClean="0"/>
              <a:t> </a:t>
            </a:r>
            <a:r>
              <a:rPr lang="da-DK" sz="1800" dirty="0" err="1" smtClean="0"/>
              <a:t>freedom</a:t>
            </a:r>
            <a:r>
              <a:rPr lang="da-DK" sz="1800" dirty="0" smtClean="0"/>
              <a:t>:</a:t>
            </a:r>
          </a:p>
          <a:p>
            <a:pPr lvl="3"/>
            <a:endParaRPr lang="da-DK" sz="1800" dirty="0" smtClean="0"/>
          </a:p>
          <a:p>
            <a:pPr lvl="3">
              <a:buNone/>
            </a:pPr>
            <a:r>
              <a:rPr lang="da-DK" sz="1800" dirty="0" smtClean="0"/>
              <a:t>Large </a:t>
            </a:r>
            <a:r>
              <a:rPr lang="da-DK" sz="1800" dirty="0" err="1" smtClean="0"/>
              <a:t>N</a:t>
            </a:r>
            <a:r>
              <a:rPr lang="da-DK" sz="1800" baseline="-25000" dirty="0" err="1" smtClean="0"/>
              <a:t>f</a:t>
            </a:r>
            <a:r>
              <a:rPr lang="da-DK" sz="1800" dirty="0" smtClean="0"/>
              <a:t>   -   </a:t>
            </a:r>
            <a:r>
              <a:rPr lang="el-GR" sz="1800" dirty="0" smtClean="0"/>
              <a:t>β</a:t>
            </a:r>
            <a:r>
              <a:rPr lang="da-DK" sz="1800" baseline="-25000" dirty="0" smtClean="0"/>
              <a:t>0</a:t>
            </a:r>
            <a:r>
              <a:rPr lang="da-DK" sz="1800" dirty="0" smtClean="0"/>
              <a:t>&lt;0</a:t>
            </a:r>
            <a:endParaRPr lang="en-US" sz="1800" dirty="0" smtClean="0"/>
          </a:p>
          <a:p>
            <a:pPr lvl="4">
              <a:buNone/>
            </a:pPr>
            <a:endParaRPr lang="da-DK" dirty="0" smtClean="0"/>
          </a:p>
          <a:p>
            <a:endParaRPr lang="da-DK" sz="2000" dirty="0" smtClean="0"/>
          </a:p>
          <a:p>
            <a:r>
              <a:rPr lang="da-DK" sz="1800" dirty="0" smtClean="0"/>
              <a:t>IR </a:t>
            </a:r>
            <a:r>
              <a:rPr lang="da-DK" sz="1800" dirty="0" err="1" smtClean="0"/>
              <a:t>fixed</a:t>
            </a:r>
            <a:r>
              <a:rPr lang="da-DK" sz="1800" dirty="0" smtClean="0"/>
              <a:t> point:</a:t>
            </a:r>
          </a:p>
          <a:p>
            <a:endParaRPr lang="da-DK" sz="1800" dirty="0" smtClean="0"/>
          </a:p>
          <a:p>
            <a:pPr lvl="3">
              <a:buNone/>
            </a:pPr>
            <a:r>
              <a:rPr lang="da-DK" sz="1800" dirty="0" err="1" smtClean="0"/>
              <a:t>Intermediate</a:t>
            </a:r>
            <a:r>
              <a:rPr lang="da-DK" sz="1800" dirty="0" smtClean="0"/>
              <a:t> </a:t>
            </a:r>
            <a:r>
              <a:rPr lang="da-DK" sz="1800" dirty="0" err="1" smtClean="0"/>
              <a:t>N</a:t>
            </a:r>
            <a:r>
              <a:rPr lang="da-DK" sz="1800" baseline="-25000" dirty="0" err="1" smtClean="0"/>
              <a:t>f</a:t>
            </a:r>
            <a:r>
              <a:rPr lang="da-DK" sz="1800" dirty="0" smtClean="0"/>
              <a:t>   -   </a:t>
            </a:r>
            <a:r>
              <a:rPr lang="el-GR" sz="1800" dirty="0" smtClean="0"/>
              <a:t>β</a:t>
            </a:r>
            <a:r>
              <a:rPr lang="da-DK" sz="1800" baseline="-25000" dirty="0" smtClean="0"/>
              <a:t>0</a:t>
            </a:r>
            <a:r>
              <a:rPr lang="da-DK" sz="1800" dirty="0" smtClean="0"/>
              <a:t>&gt;0 and </a:t>
            </a:r>
            <a:r>
              <a:rPr lang="el-GR" sz="1800" dirty="0" smtClean="0"/>
              <a:t>β</a:t>
            </a:r>
            <a:r>
              <a:rPr lang="da-DK" sz="1800" baseline="-25000" dirty="0" smtClean="0"/>
              <a:t>1</a:t>
            </a:r>
            <a:r>
              <a:rPr lang="da-DK" sz="1800" dirty="0" smtClean="0"/>
              <a:t>&lt;0</a:t>
            </a:r>
            <a:endParaRPr lang="en-US" sz="1800" dirty="0" smtClean="0"/>
          </a:p>
          <a:p>
            <a:pPr lvl="4">
              <a:buNone/>
            </a:pPr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err="1" smtClean="0"/>
              <a:t>QCD-like</a:t>
            </a:r>
            <a:r>
              <a:rPr lang="da-DK" sz="1800" dirty="0" smtClean="0"/>
              <a:t>: </a:t>
            </a:r>
          </a:p>
          <a:p>
            <a:endParaRPr lang="da-DK" sz="1800" dirty="0" smtClean="0"/>
          </a:p>
          <a:p>
            <a:pPr lvl="3">
              <a:buNone/>
            </a:pPr>
            <a:r>
              <a:rPr lang="da-DK" sz="1800" dirty="0" smtClean="0"/>
              <a:t>Small </a:t>
            </a:r>
            <a:r>
              <a:rPr lang="da-DK" sz="1800" dirty="0" err="1" smtClean="0"/>
              <a:t>N</a:t>
            </a:r>
            <a:r>
              <a:rPr lang="da-DK" sz="1800" baseline="-25000" dirty="0" err="1" smtClean="0"/>
              <a:t>f</a:t>
            </a:r>
            <a:r>
              <a:rPr lang="da-DK" sz="1800" dirty="0" smtClean="0"/>
              <a:t>   -   </a:t>
            </a:r>
            <a:r>
              <a:rPr lang="el-GR" sz="1800" dirty="0" smtClean="0"/>
              <a:t>β </a:t>
            </a:r>
            <a:r>
              <a:rPr lang="da-DK" sz="1800" baseline="-25000" dirty="0" smtClean="0"/>
              <a:t>0</a:t>
            </a:r>
            <a:r>
              <a:rPr lang="da-DK" sz="1800" dirty="0" smtClean="0"/>
              <a:t>&gt;0 and </a:t>
            </a:r>
            <a:r>
              <a:rPr lang="el-GR" sz="1800" dirty="0" smtClean="0"/>
              <a:t>β</a:t>
            </a:r>
            <a:r>
              <a:rPr lang="da-DK" sz="1800" baseline="-25000" dirty="0" smtClean="0"/>
              <a:t>1</a:t>
            </a:r>
            <a:r>
              <a:rPr lang="da-DK" sz="1800" dirty="0" smtClean="0"/>
              <a:t>&gt;0</a:t>
            </a:r>
            <a:endParaRPr lang="en-US" sz="1800" dirty="0" smtClean="0"/>
          </a:p>
          <a:p>
            <a:pPr lvl="2">
              <a:buNone/>
            </a:pP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0B68-E1F3-EE4B-A33A-CF2D431B202D}" type="datetime1">
              <a:rPr lang="en-US" smtClean="0"/>
              <a:t>3/19/12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Two</a:t>
            </a:r>
            <a:r>
              <a:rPr lang="da-DK" sz="2400" dirty="0" smtClean="0"/>
              <a:t> loop beta </a:t>
            </a:r>
            <a:r>
              <a:rPr lang="da-DK" sz="2400" dirty="0" err="1" smtClean="0"/>
              <a:t>function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EDb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1600200" cy="103652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EDalp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219200"/>
            <a:ext cx="1600200" cy="105003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Rb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124200"/>
            <a:ext cx="1752600" cy="112417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R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3124200"/>
            <a:ext cx="1650459" cy="10668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QCDbe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4800600"/>
            <a:ext cx="1600200" cy="102576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QCDalp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4800600"/>
            <a:ext cx="1563827" cy="102703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a-DK" sz="2000" dirty="0" smtClean="0"/>
              <a:t>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accent3"/>
                </a:solidFill>
              </a:rPr>
              <a:t>							                          </a:t>
            </a:r>
            <a:r>
              <a:rPr lang="da-DK" sz="1200" dirty="0" smtClean="0">
                <a:solidFill>
                  <a:schemeClr val="accent3"/>
                </a:solidFill>
              </a:rPr>
              <a:t>        TR, Sannino</a:t>
            </a:r>
            <a:r>
              <a:rPr lang="da-DK" sz="2000" dirty="0" smtClean="0"/>
              <a:t>							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</a:pPr>
            <a:endParaRPr lang="da-DK" sz="1800" dirty="0" smtClean="0"/>
          </a:p>
          <a:p>
            <a:pPr>
              <a:lnSpc>
                <a:spcPct val="150000"/>
              </a:lnSpc>
            </a:pPr>
            <a:r>
              <a:rPr lang="da-DK" sz="1800" dirty="0" err="1" smtClean="0"/>
              <a:t>Consider</a:t>
            </a:r>
            <a:r>
              <a:rPr lang="da-DK" sz="1800" dirty="0" smtClean="0"/>
              <a:t> the </a:t>
            </a:r>
            <a:r>
              <a:rPr lang="da-DK" sz="1800" dirty="0" err="1" smtClean="0"/>
              <a:t>zero</a:t>
            </a:r>
            <a:r>
              <a:rPr lang="da-DK" sz="1800" dirty="0" smtClean="0"/>
              <a:t> of the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. </a:t>
            </a:r>
            <a:r>
              <a:rPr lang="da-DK" sz="1800" dirty="0" err="1" smtClean="0"/>
              <a:t>Bound</a:t>
            </a:r>
            <a:r>
              <a:rPr lang="da-DK" sz="1800" dirty="0" smtClean="0"/>
              <a:t> the </a:t>
            </a:r>
            <a:r>
              <a:rPr lang="da-DK" sz="1800" dirty="0" err="1" smtClean="0"/>
              <a:t>conformal</a:t>
            </a:r>
            <a:r>
              <a:rPr lang="da-DK" sz="1800" dirty="0" smtClean="0"/>
              <a:t> house by </a:t>
            </a:r>
            <a:r>
              <a:rPr lang="da-DK" sz="1800" dirty="0" err="1" smtClean="0"/>
              <a:t>bounding</a:t>
            </a:r>
            <a:r>
              <a:rPr lang="da-DK" sz="1800" dirty="0" smtClean="0"/>
              <a:t> the </a:t>
            </a:r>
            <a:r>
              <a:rPr lang="da-DK" sz="1800" dirty="0" err="1" smtClean="0"/>
              <a:t>values</a:t>
            </a:r>
            <a:r>
              <a:rPr lang="da-DK" sz="1800" dirty="0" smtClean="0"/>
              <a:t> of the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dimensions (CFT and </a:t>
            </a:r>
            <a:r>
              <a:rPr lang="da-DK" sz="1800" dirty="0" err="1" smtClean="0"/>
              <a:t>Mack</a:t>
            </a:r>
            <a:r>
              <a:rPr lang="da-DK" sz="1800" dirty="0" smtClean="0"/>
              <a:t>, </a:t>
            </a:r>
            <a:r>
              <a:rPr lang="da-DK" sz="1800" dirty="0" err="1" smtClean="0"/>
              <a:t>Ladder</a:t>
            </a:r>
            <a:r>
              <a:rPr lang="da-DK" sz="1800" dirty="0" smtClean="0"/>
              <a:t>, </a:t>
            </a:r>
            <a:r>
              <a:rPr lang="da-DK" sz="1800" dirty="0" err="1" smtClean="0"/>
              <a:t>etc</a:t>
            </a:r>
            <a:r>
              <a:rPr lang="da-DK" sz="18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en-US" sz="21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1CC0-B01C-4D5C-AED1-F40EB638B8CE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smtClean="0"/>
              <a:t>Ryttov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Beta 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 – Multiple </a:t>
            </a:r>
            <a:r>
              <a:rPr lang="da-DK" sz="2400" dirty="0" err="1" smtClean="0"/>
              <a:t>Representations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81200" y="1371600"/>
          <a:ext cx="34798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1" name="Equation" r:id="rId4" imgW="2336760" imgH="1447560" progId="Equation.3">
                  <p:embed/>
                </p:oleObj>
              </mc:Choice>
              <mc:Fallback>
                <p:oleObj name="Equation" r:id="rId4" imgW="23367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3479800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0" y="3048000"/>
            <a:ext cx="2590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Anomalous</a:t>
            </a:r>
            <a:r>
              <a:rPr lang="da-DK" dirty="0" smtClean="0"/>
              <a:t> dimensions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724400" y="3200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42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endParaRPr lang="da-DK" sz="2000" dirty="0" smtClean="0"/>
          </a:p>
          <a:p>
            <a:r>
              <a:rPr lang="da-DK" sz="2000" dirty="0" err="1" smtClean="0"/>
              <a:t>There</a:t>
            </a:r>
            <a:r>
              <a:rPr lang="da-DK" sz="2000" dirty="0" smtClean="0"/>
              <a:t> is a </a:t>
            </a:r>
            <a:r>
              <a:rPr lang="da-DK" sz="2000" dirty="0" err="1" smtClean="0"/>
              <a:t>critical</a:t>
            </a:r>
            <a:r>
              <a:rPr lang="da-DK" sz="2000" dirty="0" smtClean="0"/>
              <a:t> </a:t>
            </a:r>
            <a:r>
              <a:rPr lang="da-DK" sz="2000" dirty="0" err="1" smtClean="0"/>
              <a:t>coupling</a:t>
            </a:r>
            <a:r>
              <a:rPr lang="da-DK" sz="2000" dirty="0" smtClean="0"/>
              <a:t> </a:t>
            </a:r>
            <a:r>
              <a:rPr lang="da-DK" sz="2000" dirty="0" err="1" smtClean="0"/>
              <a:t>associated</a:t>
            </a:r>
            <a:r>
              <a:rPr lang="da-DK" sz="2000" dirty="0" smtClean="0"/>
              <a:t> to the </a:t>
            </a:r>
            <a:r>
              <a:rPr lang="da-DK" sz="2000" dirty="0" err="1" smtClean="0"/>
              <a:t>triggering</a:t>
            </a:r>
            <a:r>
              <a:rPr lang="da-DK" sz="2000" dirty="0" smtClean="0"/>
              <a:t> of </a:t>
            </a:r>
            <a:r>
              <a:rPr lang="da-DK" sz="2000" dirty="0" err="1" smtClean="0"/>
              <a:t>each</a:t>
            </a:r>
            <a:r>
              <a:rPr lang="da-DK" sz="2000" dirty="0" smtClean="0"/>
              <a:t> of the </a:t>
            </a:r>
            <a:r>
              <a:rPr lang="da-DK" sz="2000" dirty="0" err="1" smtClean="0"/>
              <a:t>condensates</a:t>
            </a:r>
            <a:r>
              <a:rPr lang="da-DK" sz="2000" dirty="0" smtClean="0"/>
              <a:t>						          </a:t>
            </a:r>
            <a:r>
              <a:rPr lang="da-DK" sz="1200" dirty="0" smtClean="0">
                <a:solidFill>
                  <a:schemeClr val="accent3"/>
                </a:solidFill>
              </a:rPr>
              <a:t>TR, Shrock</a:t>
            </a:r>
          </a:p>
          <a:p>
            <a:endParaRPr lang="da-DK" sz="18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da-DK" sz="1800" dirty="0" smtClean="0"/>
              <a:t>	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err="1" smtClean="0"/>
              <a:t>Assume</a:t>
            </a:r>
            <a:r>
              <a:rPr lang="da-DK" sz="1800" dirty="0" smtClean="0"/>
              <a:t>:  			</a:t>
            </a:r>
            <a:r>
              <a:rPr lang="da-DK" sz="1800" dirty="0" err="1" smtClean="0"/>
              <a:t>Conformal</a:t>
            </a:r>
            <a:r>
              <a:rPr lang="da-DK" sz="1800" dirty="0" smtClean="0"/>
              <a:t> House:	</a:t>
            </a:r>
          </a:p>
          <a:p>
            <a:pPr>
              <a:buNone/>
            </a:pPr>
            <a:endParaRPr lang="da-DK" sz="20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3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613-2EE0-4F7B-AEB6-FD374D1FCF7B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smtClean="0"/>
              <a:t>Ryttov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Ladder</a:t>
            </a:r>
            <a:r>
              <a:rPr lang="da-DK" sz="2400" dirty="0" smtClean="0"/>
              <a:t> </a:t>
            </a:r>
            <a:r>
              <a:rPr lang="da-DK" sz="2400" dirty="0" err="1" smtClean="0"/>
              <a:t>Approximation</a:t>
            </a:r>
            <a:r>
              <a:rPr lang="da-DK" sz="2400" dirty="0" smtClean="0"/>
              <a:t> – Multiple </a:t>
            </a:r>
            <a:r>
              <a:rPr lang="da-DK" sz="2400" dirty="0" err="1" smtClean="0"/>
              <a:t>Representations</a:t>
            </a:r>
            <a:r>
              <a:rPr lang="da-DK" sz="2400" dirty="0" smtClean="0"/>
              <a:t> 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14600" y="2667000"/>
          <a:ext cx="126492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3" name="Equation" r:id="rId4" imgW="1054080" imgH="444240" progId="Equation.DSMT4">
                  <p:embed/>
                </p:oleObj>
              </mc:Choice>
              <mc:Fallback>
                <p:oleObj name="Equation" r:id="rId4" imgW="1054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126492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4495800" y="2667000"/>
          <a:ext cx="1311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4" name="Equation" r:id="rId6" imgW="1091880" imgH="444240" progId="Equation.DSMT4">
                  <p:embed/>
                </p:oleObj>
              </mc:Choice>
              <mc:Fallback>
                <p:oleObj name="Equation" r:id="rId6" imgW="1091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67000"/>
                        <a:ext cx="1311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6054725" y="3733800"/>
          <a:ext cx="19129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5"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3733800"/>
                        <a:ext cx="19129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1905000" y="3733800"/>
          <a:ext cx="149080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6" name="Equation" r:id="rId10" imgW="990360" imgH="253800" progId="Equation.3">
                  <p:embed/>
                </p:oleObj>
              </mc:Choice>
              <mc:Fallback>
                <p:oleObj name="Equation" r:id="rId10" imgW="990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149080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1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da-DK" sz="2400" dirty="0" smtClean="0"/>
              <a:t> 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3416-9398-4C07-A14B-E49E28119F01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smtClean="0"/>
              <a:t>Ryttov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27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2286000" y="609600"/>
            <a:ext cx="4648200" cy="42672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The End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da-DK" sz="1800" dirty="0" smtClean="0"/>
              <a:t>Transformation </a:t>
            </a:r>
            <a:r>
              <a:rPr lang="da-DK" sz="1800" dirty="0" err="1" smtClean="0"/>
              <a:t>between</a:t>
            </a:r>
            <a:r>
              <a:rPr lang="da-DK" sz="1800" dirty="0" smtClean="0"/>
              <a:t> </a:t>
            </a:r>
            <a:r>
              <a:rPr lang="da-DK" sz="1800" dirty="0" err="1" smtClean="0"/>
              <a:t>two</a:t>
            </a:r>
            <a:r>
              <a:rPr lang="da-DK" sz="1800" dirty="0" smtClean="0"/>
              <a:t> </a:t>
            </a:r>
            <a:r>
              <a:rPr lang="da-DK" sz="1800" dirty="0" err="1" smtClean="0"/>
              <a:t>schemes</a:t>
            </a:r>
            <a:r>
              <a:rPr lang="da-DK" sz="1800" dirty="0" smtClean="0"/>
              <a:t>:     S and S’</a:t>
            </a:r>
            <a:endParaRPr lang="da-DK" sz="1400" dirty="0" smtClean="0">
              <a:solidFill>
                <a:schemeClr val="accent3"/>
              </a:solidFill>
            </a:endParaRP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The </a:t>
            </a:r>
            <a:r>
              <a:rPr lang="da-DK" sz="1800" dirty="0" err="1" smtClean="0"/>
              <a:t>first</a:t>
            </a:r>
            <a:r>
              <a:rPr lang="da-DK" sz="1800" dirty="0" smtClean="0"/>
              <a:t> </a:t>
            </a:r>
            <a:r>
              <a:rPr lang="da-DK" sz="1800" dirty="0" err="1" smtClean="0"/>
              <a:t>two</a:t>
            </a:r>
            <a:r>
              <a:rPr lang="da-DK" sz="1800" dirty="0" smtClean="0"/>
              <a:t> </a:t>
            </a:r>
            <a:r>
              <a:rPr lang="da-DK" sz="1800" dirty="0" err="1" smtClean="0"/>
              <a:t>coefficients</a:t>
            </a:r>
            <a:r>
              <a:rPr lang="da-DK" sz="1800" dirty="0" smtClean="0"/>
              <a:t> of the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and the </a:t>
            </a:r>
            <a:r>
              <a:rPr lang="da-DK" sz="1800" dirty="0" err="1" smtClean="0"/>
              <a:t>first</a:t>
            </a:r>
            <a:r>
              <a:rPr lang="da-DK" sz="1800" dirty="0" smtClean="0"/>
              <a:t> </a:t>
            </a:r>
            <a:r>
              <a:rPr lang="da-DK" sz="1800" dirty="0" err="1" smtClean="0"/>
              <a:t>coefficient</a:t>
            </a:r>
            <a:r>
              <a:rPr lang="da-DK" sz="1800" dirty="0" smtClean="0"/>
              <a:t> of the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 </a:t>
            </a:r>
            <a:r>
              <a:rPr lang="da-DK" sz="1800" dirty="0" err="1" smtClean="0"/>
              <a:t>are</a:t>
            </a:r>
            <a:r>
              <a:rPr lang="da-DK" sz="1800" dirty="0" smtClean="0"/>
              <a:t> </a:t>
            </a:r>
            <a:r>
              <a:rPr lang="da-DK" sz="1800" dirty="0" err="1" smtClean="0"/>
              <a:t>scheme</a:t>
            </a:r>
            <a:r>
              <a:rPr lang="da-DK" sz="1800" dirty="0" smtClean="0"/>
              <a:t> independent.</a:t>
            </a:r>
          </a:p>
          <a:p>
            <a:endParaRPr lang="da-DK" sz="1800" dirty="0" smtClean="0"/>
          </a:p>
          <a:p>
            <a:r>
              <a:rPr lang="da-DK" sz="1800" dirty="0" smtClean="0"/>
              <a:t>The </a:t>
            </a:r>
            <a:r>
              <a:rPr lang="da-DK" sz="1800" dirty="0" err="1" smtClean="0"/>
              <a:t>existence</a:t>
            </a:r>
            <a:r>
              <a:rPr lang="da-DK" sz="1800" dirty="0" smtClean="0"/>
              <a:t> of a </a:t>
            </a:r>
            <a:r>
              <a:rPr lang="da-DK" sz="1800" dirty="0" err="1" smtClean="0"/>
              <a:t>zero</a:t>
            </a:r>
            <a:r>
              <a:rPr lang="da-DK" sz="1800" dirty="0" smtClean="0"/>
              <a:t> of the beta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is </a:t>
            </a:r>
            <a:r>
              <a:rPr lang="da-DK" sz="1800" dirty="0" err="1" smtClean="0"/>
              <a:t>scheme</a:t>
            </a:r>
            <a:r>
              <a:rPr lang="da-DK" sz="1800" dirty="0" smtClean="0"/>
              <a:t> independent.</a:t>
            </a:r>
          </a:p>
          <a:p>
            <a:endParaRPr lang="da-DK" sz="1800" dirty="0" smtClean="0"/>
          </a:p>
          <a:p>
            <a:r>
              <a:rPr lang="da-DK" sz="1800" dirty="0" smtClean="0"/>
              <a:t>The </a:t>
            </a:r>
            <a:r>
              <a:rPr lang="da-DK" sz="1800" dirty="0" err="1" smtClean="0"/>
              <a:t>value</a:t>
            </a:r>
            <a:r>
              <a:rPr lang="da-DK" sz="1800" dirty="0" smtClean="0"/>
              <a:t> of the </a:t>
            </a:r>
            <a:r>
              <a:rPr lang="da-DK" sz="1800" dirty="0" err="1" smtClean="0"/>
              <a:t>anomalous</a:t>
            </a:r>
            <a:r>
              <a:rPr lang="da-DK" sz="1800" dirty="0" smtClean="0"/>
              <a:t> dimension at a </a:t>
            </a:r>
            <a:r>
              <a:rPr lang="da-DK" sz="1800" dirty="0" err="1" smtClean="0"/>
              <a:t>fixed</a:t>
            </a:r>
            <a:r>
              <a:rPr lang="da-DK" sz="1800" dirty="0" smtClean="0"/>
              <a:t> point is </a:t>
            </a:r>
            <a:r>
              <a:rPr lang="da-DK" sz="1800" dirty="0" err="1" smtClean="0"/>
              <a:t>scheme</a:t>
            </a:r>
            <a:r>
              <a:rPr lang="da-DK" sz="1800" dirty="0" smtClean="0"/>
              <a:t> independent. 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en-US" sz="1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5B8-F462-704D-B38A-A4C776BE2842}" type="datetime1">
              <a:rPr lang="en-US" smtClean="0"/>
              <a:t>3/19/12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Scheme</a:t>
            </a:r>
            <a:r>
              <a:rPr lang="da-DK" sz="2400" dirty="0" smtClean="0"/>
              <a:t> (in)</a:t>
            </a:r>
            <a:r>
              <a:rPr lang="da-DK" sz="2400" dirty="0" err="1" smtClean="0"/>
              <a:t>dependence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60438" y="1752600"/>
          <a:ext cx="3336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8" name="Equation" r:id="rId4" imgW="2095200" imgH="863280" progId="Equation.3">
                  <p:embed/>
                </p:oleObj>
              </mc:Choice>
              <mc:Fallback>
                <p:oleObj name="Equation" r:id="rId4" imgW="20952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752600"/>
                        <a:ext cx="33369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60938" y="1736725"/>
          <a:ext cx="28813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9" name="Equation" r:id="rId6" imgW="2070000" imgH="838080" progId="Equation.3">
                  <p:embed/>
                </p:oleObj>
              </mc:Choice>
              <mc:Fallback>
                <p:oleObj name="Equation" r:id="rId6" imgW="2070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1736725"/>
                        <a:ext cx="288131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7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20C8-2246-6744-BDAB-BE6CFA203E44}" type="datetime1">
              <a:rPr lang="en-US" smtClean="0"/>
              <a:t>3/19/12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96014370"/>
              </p:ext>
            </p:extLst>
          </p:nvPr>
        </p:nvGraphicFramePr>
        <p:xfrm>
          <a:off x="1524000" y="1371600"/>
          <a:ext cx="609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Methods and Techniques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7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20C8-2246-6744-BDAB-BE6CFA203E44}" type="datetime1">
              <a:rPr lang="en-US" smtClean="0"/>
              <a:t>3/19/12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5447036"/>
              </p:ext>
            </p:extLst>
          </p:nvPr>
        </p:nvGraphicFramePr>
        <p:xfrm>
          <a:off x="1524000" y="1371600"/>
          <a:ext cx="609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Methods and Techniques	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914400" y="3581400"/>
            <a:ext cx="7481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well do they work??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89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da-DK" sz="1800" dirty="0" err="1" smtClean="0"/>
              <a:t>Two</a:t>
            </a:r>
            <a:r>
              <a:rPr lang="da-DK" sz="1800" dirty="0" smtClean="0"/>
              <a:t> loop </a:t>
            </a:r>
            <a:r>
              <a:rPr lang="da-DK" sz="1800" dirty="0" err="1" smtClean="0"/>
              <a:t>fixed-point</a:t>
            </a:r>
            <a:r>
              <a:rPr lang="da-DK" sz="1800" dirty="0" smtClean="0"/>
              <a:t> </a:t>
            </a:r>
            <a:r>
              <a:rPr lang="da-DK" sz="1800" dirty="0" err="1" smtClean="0"/>
              <a:t>coupling</a:t>
            </a:r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       </a:t>
            </a:r>
            <a:r>
              <a:rPr lang="da-DK" sz="1800" dirty="0" err="1" smtClean="0"/>
              <a:t>becomes</a:t>
            </a:r>
            <a:r>
              <a:rPr lang="da-DK" sz="1800" dirty="0" smtClean="0"/>
              <a:t> large as </a:t>
            </a:r>
          </a:p>
          <a:p>
            <a:endParaRPr lang="da-DK" sz="1800" dirty="0" smtClean="0"/>
          </a:p>
          <a:p>
            <a:r>
              <a:rPr lang="da-DK" sz="1800" dirty="0"/>
              <a:t>P</a:t>
            </a:r>
            <a:r>
              <a:rPr lang="da-DK" sz="1800" dirty="0" smtClean="0"/>
              <a:t>erturbation </a:t>
            </a:r>
            <a:r>
              <a:rPr lang="da-DK" sz="1800" dirty="0" err="1" smtClean="0"/>
              <a:t>theory</a:t>
            </a:r>
            <a:r>
              <a:rPr lang="da-DK" sz="1800" dirty="0" smtClean="0"/>
              <a:t> is </a:t>
            </a:r>
            <a:r>
              <a:rPr lang="da-DK" sz="1800" dirty="0" err="1" smtClean="0"/>
              <a:t>inadequite</a:t>
            </a:r>
            <a:r>
              <a:rPr lang="da-DK" sz="1800" dirty="0" smtClean="0"/>
              <a:t>. </a:t>
            </a:r>
          </a:p>
          <a:p>
            <a:r>
              <a:rPr lang="da-DK" sz="1800" dirty="0" smtClean="0"/>
              <a:t>Chiral </a:t>
            </a:r>
            <a:r>
              <a:rPr lang="da-DK" sz="1800" dirty="0" err="1" smtClean="0"/>
              <a:t>symmetry</a:t>
            </a:r>
            <a:r>
              <a:rPr lang="da-DK" sz="1800" dirty="0" smtClean="0"/>
              <a:t> </a:t>
            </a:r>
            <a:r>
              <a:rPr lang="da-DK" sz="1800" dirty="0" err="1" smtClean="0"/>
              <a:t>breaking</a:t>
            </a:r>
            <a:r>
              <a:rPr lang="da-DK" sz="1800" dirty="0" smtClean="0"/>
              <a:t> </a:t>
            </a:r>
            <a:r>
              <a:rPr lang="da-DK" sz="1800" dirty="0" err="1" smtClean="0"/>
              <a:t>could</a:t>
            </a:r>
            <a:r>
              <a:rPr lang="da-DK" sz="1800" dirty="0" smtClean="0"/>
              <a:t> </a:t>
            </a:r>
            <a:r>
              <a:rPr lang="da-DK" sz="1800" dirty="0" err="1" smtClean="0"/>
              <a:t>be</a:t>
            </a:r>
            <a:r>
              <a:rPr lang="da-DK" sz="1800" dirty="0" smtClean="0"/>
              <a:t> </a:t>
            </a:r>
            <a:r>
              <a:rPr lang="da-DK" sz="1800" dirty="0" err="1" smtClean="0"/>
              <a:t>triggered</a:t>
            </a:r>
            <a:r>
              <a:rPr lang="da-DK" sz="1800" dirty="0" smtClean="0"/>
              <a:t> </a:t>
            </a:r>
            <a:r>
              <a:rPr lang="da-DK" sz="1800" dirty="0" err="1" smtClean="0"/>
              <a:t>before</a:t>
            </a:r>
            <a:r>
              <a:rPr lang="da-DK" sz="1800" dirty="0" smtClean="0"/>
              <a:t>        is </a:t>
            </a:r>
            <a:r>
              <a:rPr lang="da-DK" sz="1800" dirty="0" err="1" smtClean="0"/>
              <a:t>reached</a:t>
            </a:r>
            <a:r>
              <a:rPr lang="da-DK" sz="1800" dirty="0" smtClean="0"/>
              <a:t>.  </a:t>
            </a:r>
          </a:p>
          <a:p>
            <a:endParaRPr lang="da-DK" sz="1800" dirty="0" smtClean="0"/>
          </a:p>
          <a:p>
            <a:r>
              <a:rPr lang="da-DK" sz="1800" dirty="0" smtClean="0"/>
              <a:t>The </a:t>
            </a:r>
            <a:r>
              <a:rPr lang="da-DK" sz="1800" dirty="0" err="1" smtClean="0"/>
              <a:t>gap</a:t>
            </a:r>
            <a:r>
              <a:rPr lang="da-DK" sz="1800" dirty="0" smtClean="0"/>
              <a:t> </a:t>
            </a:r>
            <a:r>
              <a:rPr lang="da-DK" sz="1800" dirty="0" err="1" smtClean="0"/>
              <a:t>equation</a:t>
            </a:r>
            <a:r>
              <a:rPr lang="da-DK" sz="1800" dirty="0" smtClean="0"/>
              <a:t> has a solution for the </a:t>
            </a:r>
            <a:r>
              <a:rPr lang="da-DK" sz="1800" dirty="0" err="1" smtClean="0"/>
              <a:t>dynamically</a:t>
            </a:r>
            <a:r>
              <a:rPr lang="da-DK" sz="1800" dirty="0" smtClean="0"/>
              <a:t> </a:t>
            </a:r>
            <a:r>
              <a:rPr lang="da-DK" sz="1800" dirty="0" err="1" smtClean="0"/>
              <a:t>generated</a:t>
            </a:r>
            <a:r>
              <a:rPr lang="da-DK" sz="1800" dirty="0" smtClean="0"/>
              <a:t> </a:t>
            </a:r>
            <a:r>
              <a:rPr lang="da-DK" sz="1800" dirty="0" err="1" smtClean="0"/>
              <a:t>mass</a:t>
            </a:r>
            <a:r>
              <a:rPr lang="da-DK" sz="1800" dirty="0" smtClean="0"/>
              <a:t> </a:t>
            </a:r>
            <a:r>
              <a:rPr lang="da-DK" sz="1800" dirty="0" err="1" smtClean="0"/>
              <a:t>when</a:t>
            </a:r>
            <a:r>
              <a:rPr lang="da-DK" sz="1800" dirty="0" smtClean="0"/>
              <a:t> the </a:t>
            </a:r>
            <a:r>
              <a:rPr lang="da-DK" sz="1800" dirty="0" err="1" smtClean="0"/>
              <a:t>coupling</a:t>
            </a:r>
            <a:r>
              <a:rPr lang="da-DK" sz="1800" dirty="0" smtClean="0"/>
              <a:t> </a:t>
            </a:r>
            <a:r>
              <a:rPr lang="da-DK" sz="1800" dirty="0" err="1" smtClean="0"/>
              <a:t>reaches</a:t>
            </a:r>
            <a:r>
              <a:rPr lang="da-DK" sz="1800" dirty="0" smtClean="0"/>
              <a:t> the </a:t>
            </a:r>
            <a:r>
              <a:rPr lang="da-DK" sz="1800" dirty="0" err="1" smtClean="0"/>
              <a:t>value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39FD-CA4D-B14B-BCF0-8B6ECEE78B37}" type="datetime1">
              <a:rPr lang="en-US" smtClean="0"/>
              <a:t>3/19/12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Ladder</a:t>
            </a:r>
            <a:r>
              <a:rPr lang="da-DK" sz="2400" dirty="0" smtClean="0"/>
              <a:t> </a:t>
            </a:r>
            <a:r>
              <a:rPr lang="da-DK" sz="2400" dirty="0" err="1" smtClean="0"/>
              <a:t>Approximation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38538" y="1676400"/>
          <a:ext cx="14589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4" imgW="850680" imgH="431640" progId="Equation.DSMT4">
                  <p:embed/>
                </p:oleObj>
              </mc:Choice>
              <mc:Fallback>
                <p:oleObj name="Equation" r:id="rId4" imgW="850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1676400"/>
                        <a:ext cx="14589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2667000"/>
          <a:ext cx="3905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3905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2743200"/>
          <a:ext cx="655901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8" imgW="469800" imgH="228600" progId="Equation.3">
                  <p:embed/>
                </p:oleObj>
              </mc:Choice>
              <mc:Fallback>
                <p:oleObj name="Equation" r:id="rId8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655901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715000" y="3657600"/>
          <a:ext cx="3905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3905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3505200" y="5105400"/>
          <a:ext cx="1060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12" imgW="774360" imgH="431640" progId="Equation.3">
                  <p:embed/>
                </p:oleObj>
              </mc:Choice>
              <mc:Fallback>
                <p:oleObj name="Equation" r:id="rId12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10604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9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smtClean="0"/>
              <a:t>If                  </a:t>
            </a:r>
            <a:r>
              <a:rPr lang="da-DK" sz="2000" dirty="0" err="1" smtClean="0"/>
              <a:t>we</a:t>
            </a:r>
            <a:r>
              <a:rPr lang="da-DK" sz="2000" dirty="0" smtClean="0"/>
              <a:t> have </a:t>
            </a:r>
            <a:r>
              <a:rPr lang="da-DK" sz="2000" dirty="0" err="1" smtClean="0"/>
              <a:t>chiral</a:t>
            </a:r>
            <a:r>
              <a:rPr lang="da-DK" sz="2000" dirty="0" smtClean="0"/>
              <a:t> </a:t>
            </a:r>
            <a:r>
              <a:rPr lang="da-DK" sz="2000" dirty="0" err="1" smtClean="0"/>
              <a:t>symmetry</a:t>
            </a:r>
            <a:r>
              <a:rPr lang="da-DK" sz="2000" dirty="0" smtClean="0"/>
              <a:t> </a:t>
            </a:r>
            <a:r>
              <a:rPr lang="da-DK" sz="2000" dirty="0" err="1" smtClean="0"/>
              <a:t>breaking</a:t>
            </a:r>
            <a:r>
              <a:rPr lang="da-DK" sz="2000" dirty="0" smtClean="0"/>
              <a:t>.</a:t>
            </a:r>
          </a:p>
          <a:p>
            <a:endParaRPr lang="da-DK" sz="2000" dirty="0" smtClean="0"/>
          </a:p>
          <a:p>
            <a:r>
              <a:rPr lang="da-DK" sz="2000" dirty="0" smtClean="0"/>
              <a:t>If                  </a:t>
            </a:r>
            <a:r>
              <a:rPr lang="da-DK" sz="2000" dirty="0" err="1" smtClean="0"/>
              <a:t>we</a:t>
            </a:r>
            <a:r>
              <a:rPr lang="da-DK" sz="2000" dirty="0" smtClean="0"/>
              <a:t> have IR </a:t>
            </a:r>
            <a:r>
              <a:rPr lang="da-DK" sz="2000" dirty="0" err="1" smtClean="0"/>
              <a:t>conformal</a:t>
            </a:r>
            <a:r>
              <a:rPr lang="da-DK" sz="2000" dirty="0" smtClean="0"/>
              <a:t> </a:t>
            </a:r>
            <a:r>
              <a:rPr lang="da-DK" sz="2000" dirty="0" err="1" smtClean="0"/>
              <a:t>dynamics</a:t>
            </a:r>
            <a:r>
              <a:rPr lang="da-DK" sz="2000" dirty="0" smtClean="0"/>
              <a:t>.</a:t>
            </a:r>
          </a:p>
          <a:p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err="1" smtClean="0"/>
              <a:t>Critical</a:t>
            </a:r>
            <a:r>
              <a:rPr lang="da-DK" sz="2000" dirty="0" smtClean="0"/>
              <a:t> </a:t>
            </a:r>
            <a:r>
              <a:rPr lang="da-DK" sz="2000" dirty="0" err="1" smtClean="0"/>
              <a:t>number</a:t>
            </a:r>
            <a:r>
              <a:rPr lang="da-DK" sz="2000" dirty="0" smtClean="0"/>
              <a:t> of </a:t>
            </a:r>
            <a:r>
              <a:rPr lang="da-DK" sz="2000" dirty="0" err="1" smtClean="0"/>
              <a:t>flavors</a:t>
            </a:r>
            <a:r>
              <a:rPr lang="da-DK" sz="2000" dirty="0" smtClean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B0D-6CC3-604B-BFC7-D2CBF613E949}" type="datetime1">
              <a:rPr lang="en-US" smtClean="0"/>
              <a:t>3/19/12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Ladder</a:t>
            </a:r>
            <a:r>
              <a:rPr lang="da-DK" sz="2400" dirty="0" smtClean="0"/>
              <a:t> </a:t>
            </a:r>
            <a:r>
              <a:rPr lang="da-DK" sz="2400" dirty="0" err="1"/>
              <a:t>A</a:t>
            </a:r>
            <a:r>
              <a:rPr lang="da-DK" sz="2400" dirty="0" err="1" smtClean="0"/>
              <a:t>pproximation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01725" y="1752600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29"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752600"/>
                        <a:ext cx="88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01725" y="2514600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0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514600"/>
                        <a:ext cx="88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81375" y="4114800"/>
          <a:ext cx="10112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1"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114800"/>
                        <a:ext cx="101123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90800" y="4876800"/>
          <a:ext cx="271707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2" name="Equation" r:id="rId10" imgW="1981080" imgH="444240" progId="Equation.3">
                  <p:embed/>
                </p:oleObj>
              </mc:Choice>
              <mc:Fallback>
                <p:oleObj name="Equation" r:id="rId10" imgW="1981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2717074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7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dderTwo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990600"/>
            <a:ext cx="5538545" cy="366236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50000"/>
              </a:lnSpc>
            </a:pPr>
            <a:endParaRPr lang="da-DK" sz="2000" dirty="0" smtClean="0"/>
          </a:p>
          <a:p>
            <a:pPr>
              <a:lnSpc>
                <a:spcPct val="150000"/>
              </a:lnSpc>
              <a:buNone/>
            </a:pPr>
            <a:endParaRPr lang="da-DK" sz="2000" dirty="0" smtClean="0"/>
          </a:p>
          <a:p>
            <a:pPr>
              <a:lnSpc>
                <a:spcPct val="110000"/>
              </a:lnSpc>
              <a:buNone/>
            </a:pPr>
            <a:r>
              <a:rPr lang="da-DK" sz="2000" dirty="0" smtClean="0"/>
              <a:t>                                                                                                    </a:t>
            </a:r>
          </a:p>
          <a:p>
            <a:pPr>
              <a:lnSpc>
                <a:spcPct val="110000"/>
              </a:lnSpc>
              <a:buNone/>
            </a:pPr>
            <a:endParaRPr lang="da-DK" sz="2000" dirty="0" smtClean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da-DK" sz="2000" dirty="0" smtClean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da-DK" sz="2000" dirty="0" smtClean="0">
                <a:solidFill>
                  <a:schemeClr val="accent3"/>
                </a:solidFill>
              </a:rPr>
              <a:t>					                 </a:t>
            </a:r>
            <a:r>
              <a:rPr lang="da-DK" sz="1400" dirty="0" err="1" smtClean="0">
                <a:solidFill>
                  <a:schemeClr val="accent3"/>
                </a:solidFill>
              </a:rPr>
              <a:t>Appelquist</a:t>
            </a:r>
            <a:r>
              <a:rPr lang="da-DK" sz="1400" dirty="0" smtClean="0">
                <a:solidFill>
                  <a:schemeClr val="accent3"/>
                </a:solidFill>
              </a:rPr>
              <a:t>, </a:t>
            </a:r>
            <a:r>
              <a:rPr lang="da-DK" sz="1400" dirty="0" err="1" smtClean="0">
                <a:solidFill>
                  <a:schemeClr val="accent3"/>
                </a:solidFill>
              </a:rPr>
              <a:t>Lane</a:t>
            </a:r>
            <a:r>
              <a:rPr lang="da-DK" sz="1400" dirty="0" smtClean="0">
                <a:solidFill>
                  <a:schemeClr val="accent3"/>
                </a:solidFill>
              </a:rPr>
              <a:t>, </a:t>
            </a:r>
            <a:r>
              <a:rPr lang="da-DK" sz="1400" dirty="0" err="1" smtClean="0">
                <a:solidFill>
                  <a:schemeClr val="accent3"/>
                </a:solidFill>
              </a:rPr>
              <a:t>Mahanta</a:t>
            </a:r>
            <a:r>
              <a:rPr lang="da-DK" sz="1400" dirty="0" smtClean="0">
                <a:solidFill>
                  <a:schemeClr val="accent3"/>
                </a:solidFill>
              </a:rPr>
              <a:t>, </a:t>
            </a:r>
            <a:r>
              <a:rPr lang="da-DK" sz="1400" dirty="0" err="1" smtClean="0">
                <a:solidFill>
                  <a:schemeClr val="accent3"/>
                </a:solidFill>
              </a:rPr>
              <a:t>Wijewardhana</a:t>
            </a:r>
            <a:r>
              <a:rPr lang="da-DK" sz="1400" dirty="0" smtClean="0">
                <a:solidFill>
                  <a:schemeClr val="accent3"/>
                </a:solidFill>
              </a:rPr>
              <a:t>, Terning</a:t>
            </a:r>
          </a:p>
          <a:p>
            <a:pPr>
              <a:lnSpc>
                <a:spcPct val="110000"/>
              </a:lnSpc>
              <a:buNone/>
            </a:pPr>
            <a:r>
              <a:rPr lang="da-DK" sz="1400" dirty="0" smtClean="0">
                <a:solidFill>
                  <a:schemeClr val="accent3"/>
                </a:solidFill>
              </a:rPr>
              <a:t>						                               Cohen, Georgi, </a:t>
            </a:r>
            <a:r>
              <a:rPr lang="da-DK" sz="1400" dirty="0" err="1" smtClean="0">
                <a:solidFill>
                  <a:schemeClr val="accent3"/>
                </a:solidFill>
              </a:rPr>
              <a:t>Yamawaki</a:t>
            </a:r>
            <a:r>
              <a:rPr lang="da-DK" sz="1400" dirty="0" smtClean="0">
                <a:solidFill>
                  <a:schemeClr val="accent3"/>
                </a:solidFill>
              </a:rPr>
              <a:t>, Shrock</a:t>
            </a:r>
          </a:p>
          <a:p>
            <a:pPr>
              <a:lnSpc>
                <a:spcPct val="110000"/>
              </a:lnSpc>
              <a:buNone/>
            </a:pPr>
            <a:r>
              <a:rPr lang="da-DK" sz="1400" dirty="0" smtClean="0">
                <a:solidFill>
                  <a:schemeClr val="accent3"/>
                </a:solidFill>
              </a:rPr>
              <a:t>							                 Dietrich, Sannino, </a:t>
            </a:r>
            <a:r>
              <a:rPr lang="da-DK" sz="1400" dirty="0" err="1" smtClean="0">
                <a:solidFill>
                  <a:schemeClr val="accent3"/>
                </a:solidFill>
              </a:rPr>
              <a:t>Tuominen</a:t>
            </a:r>
            <a:endParaRPr lang="da-DK" sz="1400" dirty="0" smtClean="0"/>
          </a:p>
          <a:p>
            <a:pPr>
              <a:lnSpc>
                <a:spcPct val="150000"/>
              </a:lnSpc>
            </a:pPr>
            <a:r>
              <a:rPr lang="da-DK" sz="1900" dirty="0" err="1" smtClean="0"/>
              <a:t>Ladder</a:t>
            </a:r>
            <a:r>
              <a:rPr lang="da-DK" sz="1900" dirty="0" smtClean="0"/>
              <a:t> </a:t>
            </a:r>
            <a:r>
              <a:rPr lang="da-DK" sz="1900" dirty="0" err="1" smtClean="0"/>
              <a:t>approximation</a:t>
            </a:r>
            <a:r>
              <a:rPr lang="da-DK" sz="1900" dirty="0" smtClean="0"/>
              <a:t>: Chiral </a:t>
            </a:r>
            <a:r>
              <a:rPr lang="da-DK" sz="1900" dirty="0" err="1" smtClean="0"/>
              <a:t>symmetry</a:t>
            </a:r>
            <a:r>
              <a:rPr lang="da-DK" sz="1900" dirty="0" smtClean="0"/>
              <a:t> </a:t>
            </a:r>
            <a:r>
              <a:rPr lang="da-DK" sz="1900" dirty="0" err="1" smtClean="0"/>
              <a:t>breaking</a:t>
            </a:r>
            <a:r>
              <a:rPr lang="da-DK" sz="1900" dirty="0" smtClean="0"/>
              <a:t> is </a:t>
            </a:r>
            <a:r>
              <a:rPr lang="da-DK" sz="1900" dirty="0" err="1" smtClean="0"/>
              <a:t>triggered</a:t>
            </a:r>
            <a:r>
              <a:rPr lang="da-DK" sz="1900" dirty="0" smtClean="0"/>
              <a:t> at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D7BB-2860-4CEC-9DF3-6D848B97F0C9}" type="datetime1">
              <a:rPr lang="en-US" smtClean="0"/>
              <a:pPr/>
              <a:t>3/19/12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Ryttov - YITP, Stony Brook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BE9-199A-4CE9-98A1-41BD73B0B91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0" y="304800"/>
            <a:ext cx="678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Phase</a:t>
            </a:r>
            <a:r>
              <a:rPr lang="da-DK" sz="2400" dirty="0" smtClean="0"/>
              <a:t> Diagram (</a:t>
            </a:r>
            <a:r>
              <a:rPr lang="da-DK" sz="2400" dirty="0" err="1" smtClean="0"/>
              <a:t>ladder</a:t>
            </a:r>
            <a:r>
              <a:rPr lang="da-DK" sz="2400" dirty="0" smtClean="0"/>
              <a:t> </a:t>
            </a:r>
            <a:r>
              <a:rPr lang="da-DK" sz="2400" dirty="0" err="1" smtClean="0"/>
              <a:t>approximation</a:t>
            </a:r>
            <a:r>
              <a:rPr lang="da-DK" sz="2400" dirty="0" smtClean="0"/>
              <a:t>)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05200" y="1219200"/>
          <a:ext cx="175846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5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19200"/>
                        <a:ext cx="175846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559425" y="2820988"/>
          <a:ext cx="3365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6" name="Equation" r:id="rId7" imgW="241200" imgH="164880" progId="Equation.DSMT4">
                  <p:embed/>
                </p:oleObj>
              </mc:Choice>
              <mc:Fallback>
                <p:oleObj name="Equation" r:id="rId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20988"/>
                        <a:ext cx="336550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200400" y="3352800"/>
          <a:ext cx="2825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7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825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162800" y="3657600"/>
          <a:ext cx="37147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8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371475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38531"/>
              </p:ext>
            </p:extLst>
          </p:nvPr>
        </p:nvGraphicFramePr>
        <p:xfrm>
          <a:off x="4105275" y="5943600"/>
          <a:ext cx="5540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9" name="Equation" r:id="rId13" imgW="330200" imgH="203200" progId="Equation.3">
                  <p:embed/>
                </p:oleObj>
              </mc:Choice>
              <mc:Fallback>
                <p:oleObj name="Equation" r:id="rId13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43600"/>
                        <a:ext cx="554038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2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888</Words>
  <Application>Microsoft Macintosh PowerPoint</Application>
  <PresentationFormat>On-screen Show (4:3)</PresentationFormat>
  <Paragraphs>595</Paragraphs>
  <Slides>32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Phases of Gauge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Niels Bohr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Ryttov</dc:creator>
  <cp:lastModifiedBy>Thomas Ryttov</cp:lastModifiedBy>
  <cp:revision>193</cp:revision>
  <dcterms:created xsi:type="dcterms:W3CDTF">2011-12-06T18:21:19Z</dcterms:created>
  <dcterms:modified xsi:type="dcterms:W3CDTF">2012-03-19T01:45:19Z</dcterms:modified>
</cp:coreProperties>
</file>