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80" r:id="rId3"/>
    <p:sldMasterId id="2147483708" r:id="rId4"/>
  </p:sldMasterIdLst>
  <p:notesMasterIdLst>
    <p:notesMasterId r:id="rId36"/>
  </p:notesMasterIdLst>
  <p:handoutMasterIdLst>
    <p:handoutMasterId r:id="rId37"/>
  </p:handoutMasterIdLst>
  <p:sldIdLst>
    <p:sldId id="397" r:id="rId5"/>
    <p:sldId id="546" r:id="rId6"/>
    <p:sldId id="490" r:id="rId7"/>
    <p:sldId id="547" r:id="rId8"/>
    <p:sldId id="464" r:id="rId9"/>
    <p:sldId id="373" r:id="rId10"/>
    <p:sldId id="548" r:id="rId11"/>
    <p:sldId id="400" r:id="rId12"/>
    <p:sldId id="537" r:id="rId13"/>
    <p:sldId id="545" r:id="rId14"/>
    <p:sldId id="544" r:id="rId15"/>
    <p:sldId id="556" r:id="rId16"/>
    <p:sldId id="554" r:id="rId17"/>
    <p:sldId id="555" r:id="rId18"/>
    <p:sldId id="536" r:id="rId19"/>
    <p:sldId id="465" r:id="rId20"/>
    <p:sldId id="500" r:id="rId21"/>
    <p:sldId id="422" r:id="rId22"/>
    <p:sldId id="466" r:id="rId23"/>
    <p:sldId id="263" r:id="rId24"/>
    <p:sldId id="412" r:id="rId25"/>
    <p:sldId id="415" r:id="rId26"/>
    <p:sldId id="299" r:id="rId27"/>
    <p:sldId id="480" r:id="rId28"/>
    <p:sldId id="560" r:id="rId29"/>
    <p:sldId id="387" r:id="rId30"/>
    <p:sldId id="484" r:id="rId31"/>
    <p:sldId id="391" r:id="rId32"/>
    <p:sldId id="558" r:id="rId33"/>
    <p:sldId id="489" r:id="rId34"/>
    <p:sldId id="557" r:id="rId35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CCFF"/>
    <a:srgbClr val="0000FF"/>
    <a:srgbClr val="9900CC"/>
    <a:srgbClr val="660066"/>
    <a:srgbClr val="FF99FF"/>
    <a:srgbClr val="4F81BD"/>
    <a:srgbClr val="6600CC"/>
    <a:srgbClr val="66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24" autoAdjust="0"/>
  </p:normalViewPr>
  <p:slideViewPr>
    <p:cSldViewPr>
      <p:cViewPr varScale="1">
        <p:scale>
          <a:sx n="70" d="100"/>
          <a:sy n="70" d="100"/>
        </p:scale>
        <p:origin x="86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4176-F8A7-4F5C-80ED-F014D56DB0F2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92F71-ED78-47DB-BD22-838DC57E3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305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9FF7-7075-424F-AF04-5F40F6E03803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2CF9-6C90-4BED-AE19-5A78DAC53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4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501BB-C069-4932-9B29-07FAD59FAF81}" type="slidenum">
              <a:rPr lang="en-US" altLang="ja-JP" smtClean="0">
                <a:latin typeface="Arial" pitchFamily="34" charset="0"/>
              </a:rPr>
              <a:pPr/>
              <a:t>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1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6650C-DC68-4D84-9276-2ED9BB4C7801}" type="slidenum">
              <a:rPr lang="en-US" altLang="ja-JP" smtClean="0">
                <a:latin typeface="Arial" pitchFamily="34" charset="0"/>
              </a:rPr>
              <a:pPr/>
              <a:t>4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5700" cy="37242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9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1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170A21-EECE-4B9A-8E21-3766EBC2CA4F}" type="slidenum">
              <a:rPr lang="ja-JP" altLang="en-US" smtClean="0">
                <a:ea typeface="ＭＳ Ｐゴシック" charset="-128"/>
              </a:rPr>
              <a:pPr/>
              <a:t>5</a:t>
            </a:fld>
            <a:endParaRPr lang="ja-JP" altLang="en-US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55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60938" cy="3721100"/>
          </a:xfrm>
          <a:solidFill>
            <a:srgbClr val="FFFFFF"/>
          </a:solidFill>
          <a:ln/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9526" y="4719335"/>
            <a:ext cx="5448151" cy="447362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en-US" sz="1600" baseline="30000">
              <a:latin typeface="ＭＳ ゴシック" pitchFamily="49" charset="-128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392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5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935-8C91-4FBF-AD26-DA5AA2419692}" type="slidenum">
              <a:rPr lang="ja-JP" altLang="en-US" smtClean="0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36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94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67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4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64312-F8DD-5248-A202-0A2AAD975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80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4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2906715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4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9E4A-33FE-0443-8988-29436E360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79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27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0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96C6-F158-E44E-9BA4-D09CE69C3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63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74" y="2332183"/>
            <a:ext cx="3671455" cy="3502120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184"/>
            <a:ext cx="3609880" cy="3502119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1FAD-72C7-C345-922B-F2BFB23F5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1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F50-D5F2-5B42-9A3D-A4BF96648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05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ED0B-ABF7-D84E-BBF7-FE21D0163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670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1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9B40-E3E0-2F43-8634-5F00C375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99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34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03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49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96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54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27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8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D4EA-F79D-4196-A66E-48E32564DB09}" type="datetimeFigureOut">
              <a:rPr kumimoji="1" lang="ja-JP" altLang="en-US" smtClean="0"/>
              <a:t>2013/12/13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25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250825" y="908050"/>
            <a:ext cx="86868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43011" name="Picture 13" descr="keklogo-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1187450" y="0"/>
            <a:ext cx="7956550" cy="638690"/>
          </a:xfrm>
          <a:prstGeom prst="rect">
            <a:avLst/>
          </a:prstGeom>
          <a:gradFill flip="none" rotWithShape="1">
            <a:gsLst>
              <a:gs pos="0">
                <a:srgbClr val="708970">
                  <a:shade val="30000"/>
                  <a:satMod val="115000"/>
                </a:srgbClr>
              </a:gs>
              <a:gs pos="50000">
                <a:srgbClr val="708970">
                  <a:shade val="67500"/>
                  <a:satMod val="115000"/>
                </a:srgbClr>
              </a:gs>
              <a:gs pos="100000">
                <a:srgbClr val="70897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015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187450" y="-63499"/>
            <a:ext cx="70246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4120186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5pPr>
      <a:lvl6pPr marL="45668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6pPr>
      <a:lvl7pPr marL="913368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7pPr>
      <a:lvl8pPr marL="137006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8pPr>
      <a:lvl9pPr marL="1826744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73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56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45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24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8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4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9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250825" y="908050"/>
            <a:ext cx="86868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43011" name="Picture 13" descr="keklogo-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1187450" y="0"/>
            <a:ext cx="7956550" cy="638690"/>
          </a:xfrm>
          <a:prstGeom prst="rect">
            <a:avLst/>
          </a:prstGeom>
          <a:gradFill flip="none" rotWithShape="1">
            <a:gsLst>
              <a:gs pos="0">
                <a:srgbClr val="708970">
                  <a:shade val="30000"/>
                  <a:satMod val="115000"/>
                </a:srgbClr>
              </a:gs>
              <a:gs pos="50000">
                <a:srgbClr val="708970">
                  <a:shade val="67500"/>
                  <a:satMod val="115000"/>
                </a:srgbClr>
              </a:gs>
              <a:gs pos="100000">
                <a:srgbClr val="70897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015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187450" y="-63499"/>
            <a:ext cx="70246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832909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5pPr>
      <a:lvl6pPr marL="45668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6pPr>
      <a:lvl7pPr marL="913368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7pPr>
      <a:lvl8pPr marL="137006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8pPr>
      <a:lvl9pPr marL="1826744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73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56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45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24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8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4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9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2" y="6355774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>
                <a:latin typeface="Arial" charset="0"/>
                <a:ea typeface="ＭＳ Ｐゴシック" charset="0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5909" y="6355774"/>
            <a:ext cx="236681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>
                <a:latin typeface="Arial" charset="0"/>
                <a:ea typeface="ＭＳ Ｐゴシック" charset="0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4" y="6355774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fld id="{377CA3EF-25DA-1D47-8E9C-9756F0E86062}" type="slidenum">
              <a:rPr kumimoji="0" lang="en-US">
                <a:latin typeface="Arial" charset="0"/>
                <a:ea typeface="ＭＳ Ｐゴシック" charset="0"/>
              </a:rPr>
              <a:pPr defTabSz="4559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>
              <a:latin typeface="Arial" charset="0"/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74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4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4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ilccolor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990" y="50512"/>
            <a:ext cx="841375" cy="54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85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hdr="0"/>
  <p:txStyles>
    <p:titleStyle>
      <a:lvl1pPr algn="ctr" defTabSz="4559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554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1107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659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2213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1966" indent="-341966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647" indent="-285692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772" indent="-227977" algn="l" defTabSz="455954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726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6123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0.wdp"/><Relationship Id="rId5" Type="http://schemas.openxmlformats.org/officeDocument/2006/relationships/image" Target="../media/image56.png"/><Relationship Id="rId10" Type="http://schemas.microsoft.com/office/2007/relationships/hdphoto" Target="../media/hdphoto22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67.png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74.jpeg"/><Relationship Id="rId3" Type="http://schemas.microsoft.com/office/2007/relationships/hdphoto" Target="../media/hdphoto26.wdp"/><Relationship Id="rId7" Type="http://schemas.openxmlformats.org/officeDocument/2006/relationships/image" Target="../media/image70.jpeg"/><Relationship Id="rId12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-acc.kek.jp/KEKB/pictures/KEKB_photo/KEKair2005/KEKair2004-04H.jpg" TargetMode="External"/><Relationship Id="rId11" Type="http://schemas.openxmlformats.org/officeDocument/2006/relationships/image" Target="../media/image72.png"/><Relationship Id="rId5" Type="http://schemas.microsoft.com/office/2007/relationships/hdphoto" Target="../media/hdphoto27.wdp"/><Relationship Id="rId10" Type="http://schemas.microsoft.com/office/2007/relationships/hdphoto" Target="../media/hdphoto29.wdp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34.wdp"/><Relationship Id="rId18" Type="http://schemas.openxmlformats.org/officeDocument/2006/relationships/image" Target="../media/image96.emf"/><Relationship Id="rId26" Type="http://schemas.openxmlformats.org/officeDocument/2006/relationships/image" Target="../media/image104.emf"/><Relationship Id="rId3" Type="http://schemas.openxmlformats.org/officeDocument/2006/relationships/image" Target="../media/image85.png"/><Relationship Id="rId21" Type="http://schemas.openxmlformats.org/officeDocument/2006/relationships/image" Target="../media/image99.emf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95.emf"/><Relationship Id="rId25" Type="http://schemas.openxmlformats.org/officeDocument/2006/relationships/image" Target="../media/image103.emf"/><Relationship Id="rId2" Type="http://schemas.openxmlformats.org/officeDocument/2006/relationships/image" Target="../media/image84.png"/><Relationship Id="rId16" Type="http://schemas.openxmlformats.org/officeDocument/2006/relationships/image" Target="../media/image94.emf"/><Relationship Id="rId20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90.jpeg"/><Relationship Id="rId24" Type="http://schemas.openxmlformats.org/officeDocument/2006/relationships/image" Target="../media/image102.emf"/><Relationship Id="rId5" Type="http://schemas.openxmlformats.org/officeDocument/2006/relationships/image" Target="../media/image86.jpeg"/><Relationship Id="rId15" Type="http://schemas.openxmlformats.org/officeDocument/2006/relationships/image" Target="../media/image93.emf"/><Relationship Id="rId23" Type="http://schemas.openxmlformats.org/officeDocument/2006/relationships/image" Target="../media/image101.emf"/><Relationship Id="rId10" Type="http://schemas.microsoft.com/office/2007/relationships/hdphoto" Target="../media/hdphoto33.wdp"/><Relationship Id="rId19" Type="http://schemas.openxmlformats.org/officeDocument/2006/relationships/image" Target="../media/image97.emf"/><Relationship Id="rId4" Type="http://schemas.microsoft.com/office/2007/relationships/hdphoto" Target="../media/hdphoto31.wdp"/><Relationship Id="rId9" Type="http://schemas.openxmlformats.org/officeDocument/2006/relationships/image" Target="../media/image89.png"/><Relationship Id="rId14" Type="http://schemas.openxmlformats.org/officeDocument/2006/relationships/image" Target="../media/image92.jpeg"/><Relationship Id="rId22" Type="http://schemas.openxmlformats.org/officeDocument/2006/relationships/image" Target="../media/image100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112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0" Type="http://schemas.microsoft.com/office/2007/relationships/hdphoto" Target="../media/hdphoto37.wdp"/><Relationship Id="rId4" Type="http://schemas.openxmlformats.org/officeDocument/2006/relationships/image" Target="../media/image107.jpe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4.png"/><Relationship Id="rId7" Type="http://schemas.microsoft.com/office/2007/relationships/hdphoto" Target="../media/hdphoto3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microsoft.com/office/2007/relationships/hdphoto" Target="../media/hdphoto38.wdp"/><Relationship Id="rId9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-acc.kek.jp/KEKB/pictures/KEKB_photo/KEKair2005/kekair03H.jpg" TargetMode="External"/><Relationship Id="rId11" Type="http://schemas.openxmlformats.org/officeDocument/2006/relationships/image" Target="../media/image19.emf"/><Relationship Id="rId5" Type="http://schemas.openxmlformats.org/officeDocument/2006/relationships/image" Target="../media/image14.emf"/><Relationship Id="rId10" Type="http://schemas.openxmlformats.org/officeDocument/2006/relationships/image" Target="../media/image1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10.wdp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01733" y="4365104"/>
            <a:ext cx="2866156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8824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strangelo Edessa" pitchFamily="66" charset="0"/>
              </a:rPr>
              <a:t>Atsuto Suzuki (KEK)</a:t>
            </a:r>
            <a:endParaRPr lang="en-US" altLang="ja-JP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strangelo Edessa" pitchFamily="66" charset="0"/>
            </a:endParaRPr>
          </a:p>
        </p:txBody>
      </p:sp>
      <p:pic>
        <p:nvPicPr>
          <p:cNvPr id="9" name="Picture 6" descr="hedar-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489" y="5190681"/>
            <a:ext cx="7361022" cy="10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07608" y="1844824"/>
            <a:ext cx="6128783" cy="1631216"/>
          </a:xfrm>
          <a:prstGeom prst="rect">
            <a:avLst/>
          </a:prstGeom>
          <a:solidFill>
            <a:srgbClr val="99CC00">
              <a:alpha val="54118"/>
            </a:srgbClr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altLang="ja-JP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Strategic HEP Program </a:t>
            </a:r>
          </a:p>
          <a:p>
            <a:pPr algn="ctr">
              <a:lnSpc>
                <a:spcPts val="6000"/>
              </a:lnSpc>
            </a:pPr>
            <a:r>
              <a:rPr lang="en-US" altLang="ja-JP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in Japan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5610373" cy="12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28542" r="16505" b="22178"/>
          <a:stretch/>
        </p:blipFill>
        <p:spPr bwMode="auto">
          <a:xfrm>
            <a:off x="197858" y="116632"/>
            <a:ext cx="4308769" cy="2491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4" t="22041" r="17041" b="13606"/>
          <a:stretch/>
        </p:blipFill>
        <p:spPr bwMode="auto">
          <a:xfrm>
            <a:off x="4716017" y="3645024"/>
            <a:ext cx="4341921" cy="3051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397" t="20469" r="18454" b="14563"/>
          <a:stretch/>
        </p:blipFill>
        <p:spPr>
          <a:xfrm>
            <a:off x="4716017" y="178199"/>
            <a:ext cx="4248472" cy="32229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グループ化 1"/>
          <p:cNvGrpSpPr/>
          <p:nvPr/>
        </p:nvGrpSpPr>
        <p:grpSpPr>
          <a:xfrm>
            <a:off x="179512" y="1916832"/>
            <a:ext cx="6336704" cy="4735050"/>
            <a:chOff x="179512" y="1916832"/>
            <a:chExt cx="6336704" cy="4735050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179512" y="1916832"/>
              <a:ext cx="6336704" cy="4735050"/>
              <a:chOff x="179512" y="1916832"/>
              <a:chExt cx="6336704" cy="473505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79512" y="3366898"/>
                <a:ext cx="4327115" cy="328498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直線矢印コネクタ 4"/>
              <p:cNvCxnSpPr/>
              <p:nvPr/>
            </p:nvCxnSpPr>
            <p:spPr>
              <a:xfrm flipH="1">
                <a:off x="2447765" y="1916832"/>
                <a:ext cx="4068451" cy="3744416"/>
              </a:xfrm>
              <a:prstGeom prst="straightConnector1">
                <a:avLst/>
              </a:prstGeom>
              <a:ln>
                <a:solidFill>
                  <a:srgbClr val="FF99FF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 flipH="1">
                <a:off x="3082879" y="3997086"/>
                <a:ext cx="3152686" cy="2024608"/>
              </a:xfrm>
              <a:prstGeom prst="straightConnector1">
                <a:avLst/>
              </a:prstGeom>
              <a:ln>
                <a:solidFill>
                  <a:srgbClr val="FF99FF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テキスト ボックス 13"/>
            <p:cNvSpPr txBox="1"/>
            <p:nvPr/>
          </p:nvSpPr>
          <p:spPr>
            <a:xfrm>
              <a:off x="486711" y="4451947"/>
              <a:ext cx="3562065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Staging Extension</a:t>
              </a:r>
            </a:p>
            <a:p>
              <a:pPr algn="ctr"/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250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GeV</a:t>
              </a:r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 -&gt; 370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GeV</a:t>
              </a:r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 -&gt; 500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GeV</a:t>
              </a:r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 -&gt; 1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TeV</a:t>
              </a:r>
              <a:endParaRPr kumimoji="1" lang="ja-JP" altLang="en-US" sz="16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0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/>
          <p:cNvSpPr txBox="1">
            <a:spLocks/>
          </p:cNvSpPr>
          <p:nvPr/>
        </p:nvSpPr>
        <p:spPr>
          <a:xfrm>
            <a:off x="107504" y="113429"/>
            <a:ext cx="6480720" cy="5003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u="sng" dirty="0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Messages from World HEP Communities </a:t>
            </a:r>
            <a:endParaRPr lang="ja-JP" altLang="en-US" sz="2400" b="1" u="sng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0" y="692696"/>
            <a:ext cx="4506091" cy="2866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3212976"/>
            <a:ext cx="4752528" cy="345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5617" y="692696"/>
            <a:ext cx="4366350" cy="314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81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83568" y="381618"/>
            <a:ext cx="2560894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LHC Upgrade </a:t>
            </a:r>
            <a:endParaRPr lang="ja-JP" altLang="en-US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3" t="28571" r="21607" b="17619"/>
          <a:stretch/>
        </p:blipFill>
        <p:spPr bwMode="auto">
          <a:xfrm>
            <a:off x="3961204" y="18882"/>
            <a:ext cx="5182796" cy="355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20888"/>
            <a:ext cx="6012160" cy="439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5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02"/>
          <a:stretch/>
        </p:blipFill>
        <p:spPr>
          <a:xfrm>
            <a:off x="167780" y="487135"/>
            <a:ext cx="4781173" cy="337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194" b="89013"/>
          <a:stretch/>
        </p:blipFill>
        <p:spPr>
          <a:xfrm>
            <a:off x="244232" y="70125"/>
            <a:ext cx="4198136" cy="51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グループ化 2"/>
          <p:cNvGrpSpPr/>
          <p:nvPr/>
        </p:nvGrpSpPr>
        <p:grpSpPr>
          <a:xfrm>
            <a:off x="178985" y="604756"/>
            <a:ext cx="8820998" cy="6347174"/>
            <a:chOff x="178985" y="604756"/>
            <a:chExt cx="8820998" cy="634717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1" t="36666" r="23035" b="41363"/>
            <a:stretch/>
          </p:blipFill>
          <p:spPr bwMode="auto">
            <a:xfrm>
              <a:off x="178985" y="5301208"/>
              <a:ext cx="3959501" cy="165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021287" y="604756"/>
              <a:ext cx="397869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914400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solidFill>
                    <a:srgbClr val="002060"/>
                  </a:solidFill>
                  <a:latin typeface="Calibri"/>
                  <a:ea typeface="ＭＳ Ｐゴシック"/>
                </a:rPr>
                <a:t>Large aperture (ID: 150 mm)</a:t>
              </a:r>
            </a:p>
            <a:p>
              <a:pPr marL="342900" indent="-342900" defTabSz="914400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solidFill>
                    <a:srgbClr val="002060"/>
                  </a:solidFill>
                  <a:latin typeface="Calibri"/>
                  <a:ea typeface="ＭＳ Ｐゴシック"/>
                </a:rPr>
                <a:t>High Magnetic Field (6 Tesla)</a:t>
              </a:r>
            </a:p>
            <a:p>
              <a:pPr marL="342900" indent="-342900" defTabSz="914400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solidFill>
                    <a:srgbClr val="002060"/>
                  </a:solidFill>
                  <a:latin typeface="Calibri"/>
                  <a:ea typeface="ＭＳ Ｐゴシック"/>
                </a:rPr>
                <a:t>Well </a:t>
              </a:r>
              <a:r>
                <a:rPr lang="en-US" altLang="ja-JP" sz="2000" b="1" dirty="0">
                  <a:solidFill>
                    <a:srgbClr val="002060"/>
                  </a:solidFill>
                </a:rPr>
                <a:t>Management </a:t>
              </a:r>
              <a:r>
                <a:rPr lang="en-US" altLang="ja-JP" sz="2000" b="1" dirty="0" smtClean="0">
                  <a:solidFill>
                    <a:srgbClr val="002060"/>
                  </a:solidFill>
                </a:rPr>
                <a:t> : Stress, </a:t>
              </a:r>
              <a:r>
                <a:rPr lang="en-US" altLang="ja-JP" sz="2000" b="1" dirty="0" smtClean="0">
                  <a:solidFill>
                    <a:srgbClr val="002060"/>
                  </a:solidFill>
                  <a:latin typeface="Calibri"/>
                  <a:ea typeface="ＭＳ Ｐゴシック"/>
                </a:rPr>
                <a:t>High Saturation, Stray </a:t>
              </a:r>
              <a:r>
                <a:rPr lang="en-US" altLang="ja-JP" sz="2000" b="1" dirty="0">
                  <a:solidFill>
                    <a:srgbClr val="002060"/>
                  </a:solidFill>
                  <a:latin typeface="Calibri"/>
                  <a:ea typeface="ＭＳ Ｐゴシック"/>
                </a:rPr>
                <a:t>F</a:t>
              </a:r>
              <a:r>
                <a:rPr lang="en-US" altLang="ja-JP" sz="2000" b="1" dirty="0" smtClean="0">
                  <a:solidFill>
                    <a:srgbClr val="002060"/>
                  </a:solidFill>
                  <a:latin typeface="Calibri"/>
                  <a:ea typeface="ＭＳ Ｐゴシック"/>
                </a:rPr>
                <a:t>ield, Flux </a:t>
              </a:r>
              <a:r>
                <a:rPr lang="en-US" altLang="ja-JP" sz="2000" b="1" dirty="0">
                  <a:solidFill>
                    <a:srgbClr val="002060"/>
                  </a:solidFill>
                  <a:latin typeface="Calibri"/>
                  <a:ea typeface="ＭＳ Ｐゴシック"/>
                </a:rPr>
                <a:t>R</a:t>
              </a:r>
              <a:r>
                <a:rPr lang="en-US" altLang="ja-JP" sz="2000" b="1" dirty="0" smtClean="0">
                  <a:solidFill>
                    <a:srgbClr val="002060"/>
                  </a:solidFill>
                  <a:latin typeface="Calibri"/>
                  <a:ea typeface="ＭＳ Ｐゴシック"/>
                </a:rPr>
                <a:t>eturn Cryostat</a:t>
              </a:r>
            </a:p>
            <a:p>
              <a:pPr marL="342900" indent="-342900" defTabSz="914400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solidFill>
                    <a:srgbClr val="002060"/>
                  </a:solidFill>
                  <a:latin typeface="Calibri"/>
                  <a:ea typeface="ＭＳ Ｐゴシック"/>
                </a:rPr>
                <a:t>Radiation resistance, cooling capability</a:t>
              </a:r>
            </a:p>
          </p:txBody>
        </p:sp>
        <p:pic>
          <p:nvPicPr>
            <p:cNvPr id="10" name="図 9" descr="D1_Cutmodel3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31640" y="4005064"/>
              <a:ext cx="1429600" cy="1437196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24762" r="21250" b="20159"/>
          <a:stretch/>
        </p:blipFill>
        <p:spPr bwMode="auto">
          <a:xfrm>
            <a:off x="4283154" y="3438514"/>
            <a:ext cx="4716829" cy="33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4921512" y="67"/>
            <a:ext cx="4214848" cy="3245202"/>
            <a:chOff x="128407" y="3471390"/>
            <a:chExt cx="4214848" cy="324520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8407" y="3471390"/>
              <a:ext cx="4214848" cy="32452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3813531" y="3493510"/>
              <a:ext cx="463744" cy="162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32540" r="33661" b="36508"/>
          <a:stretch/>
        </p:blipFill>
        <p:spPr bwMode="auto">
          <a:xfrm>
            <a:off x="20961" y="260648"/>
            <a:ext cx="490819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815" y="3330838"/>
            <a:ext cx="4552483" cy="340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5440" y="3365862"/>
            <a:ext cx="4246509" cy="284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11315" b="10514"/>
          <a:stretch/>
        </p:blipFill>
        <p:spPr>
          <a:xfrm>
            <a:off x="5796136" y="3763221"/>
            <a:ext cx="2258265" cy="300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3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" y="60695"/>
            <a:ext cx="5897382" cy="443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2222869"/>
            <a:ext cx="6211551" cy="445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3592234" y="4240812"/>
            <a:ext cx="4968552" cy="630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025653" y="5013176"/>
            <a:ext cx="6101714" cy="1648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3635896" y="4869160"/>
            <a:ext cx="19442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2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128156" y="332656"/>
            <a:ext cx="688768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3.  Large Projects (2) </a:t>
            </a:r>
          </a:p>
          <a:p>
            <a:pPr algn="ctr"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Large Neutrino Detector</a:t>
            </a:r>
            <a:endParaRPr lang="en-US" altLang="ja-JP" sz="32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825" y="2492896"/>
            <a:ext cx="551235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25238" r="20982" b="16826"/>
          <a:stretch/>
        </p:blipFill>
        <p:spPr bwMode="auto">
          <a:xfrm>
            <a:off x="0" y="1072"/>
            <a:ext cx="5279571" cy="397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163" y="332656"/>
            <a:ext cx="3732681" cy="3384376"/>
          </a:xfrm>
          <a:prstGeom prst="rect">
            <a:avLst/>
          </a:prstGeom>
        </p:spPr>
      </p:pic>
      <p:pic>
        <p:nvPicPr>
          <p:cNvPr id="9" name="図 8" descr="CP-allowed-7.5MWye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53270"/>
            <a:ext cx="4032448" cy="29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522"/>
            <a:ext cx="4608004" cy="92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988" y="1772816"/>
            <a:ext cx="5590095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101076"/>
              </p:ext>
            </p:extLst>
          </p:nvPr>
        </p:nvGraphicFramePr>
        <p:xfrm>
          <a:off x="4788026" y="116632"/>
          <a:ext cx="3999054" cy="12255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33018"/>
                <a:gridCol w="1333018"/>
                <a:gridCol w="1333018"/>
              </a:tblGrid>
              <a:tr h="78081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May 2012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</a:tr>
              <a:tr h="44473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190kW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300kW   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</a:rPr>
                        <a:t>500kW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750kW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8028384" y="942408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&gt; 1MW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805455" y="1485472"/>
            <a:ext cx="3338545" cy="5400369"/>
            <a:chOff x="5805455" y="1485472"/>
            <a:chExt cx="3338545" cy="540036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1632" y="2853393"/>
              <a:ext cx="3312368" cy="4032448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5805455" y="1485472"/>
              <a:ext cx="33123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prstClr val="black"/>
                  </a:solidFill>
                </a:rPr>
                <a:t>Assuming </a:t>
              </a:r>
            </a:p>
            <a:p>
              <a:pPr marL="285750" indent="-285750">
                <a:buFont typeface="Symbol"/>
                <a:buChar char="n"/>
              </a:pPr>
              <a:r>
                <a:rPr lang="en-US" altLang="ja-JP" sz="1600" dirty="0" smtClean="0">
                  <a:solidFill>
                    <a:prstClr val="black"/>
                  </a:solidFill>
                </a:rPr>
                <a:t>beam and anti-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n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 beam = 1:1 for both experiment</a:t>
              </a:r>
              <a:endParaRPr lang="en-US" altLang="ja-JP" sz="1600" dirty="0">
                <a:solidFill>
                  <a:prstClr val="black"/>
                </a:solidFill>
              </a:endParaRPr>
            </a:p>
            <a:p>
              <a:r>
                <a:rPr lang="en-US" altLang="ja-JP" sz="1600" dirty="0" smtClean="0">
                  <a:solidFill>
                    <a:prstClr val="black"/>
                  </a:solidFill>
                </a:rPr>
                <a:t>Expected number of events distributed by unknown CP 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d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 (-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p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&lt;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d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&lt;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p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)  and 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q</a:t>
              </a:r>
              <a:r>
                <a:rPr lang="en-US" altLang="ja-JP" sz="1600" baseline="-25000" dirty="0" smtClean="0">
                  <a:solidFill>
                    <a:prstClr val="black"/>
                  </a:solidFill>
                </a:rPr>
                <a:t>23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 (0.4&lt;sin</a:t>
              </a:r>
              <a:r>
                <a:rPr lang="en-US" altLang="ja-JP" sz="1600" baseline="30000" dirty="0" smtClean="0">
                  <a:solidFill>
                    <a:prstClr val="black"/>
                  </a:solidFill>
                </a:rPr>
                <a:t>2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q</a:t>
              </a:r>
              <a:r>
                <a:rPr lang="en-US" altLang="ja-JP" sz="1600" baseline="-25000" dirty="0" smtClean="0">
                  <a:solidFill>
                    <a:prstClr val="black"/>
                  </a:solidFill>
                </a:rPr>
                <a:t>23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&lt;0.6)</a:t>
              </a:r>
              <a:endParaRPr lang="ja-JP" altLang="en-US" sz="16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93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187624" y="476672"/>
            <a:ext cx="68876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4.   Medium/Small Projects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076" y="1628800"/>
            <a:ext cx="7056784" cy="4817837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331640" y="2420888"/>
            <a:ext cx="6743672" cy="3482337"/>
            <a:chOff x="1331640" y="2420888"/>
            <a:chExt cx="6743672" cy="3482337"/>
          </a:xfrm>
        </p:grpSpPr>
        <p:sp>
          <p:nvSpPr>
            <p:cNvPr id="4" name="正方形/長方形 3"/>
            <p:cNvSpPr/>
            <p:nvPr/>
          </p:nvSpPr>
          <p:spPr>
            <a:xfrm>
              <a:off x="6300192" y="2420888"/>
              <a:ext cx="1775120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5724128" y="4738054"/>
              <a:ext cx="1296144" cy="3144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331640" y="5052529"/>
              <a:ext cx="3252900" cy="2093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283902" y="5052529"/>
              <a:ext cx="1672474" cy="2093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835696" y="5367004"/>
              <a:ext cx="4448206" cy="2217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635126" y="5693899"/>
              <a:ext cx="3440930" cy="2093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652120" y="5693899"/>
              <a:ext cx="1656184" cy="2093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54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500166" y="476672"/>
            <a:ext cx="61436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en-US" altLang="ja-JP" sz="3600" b="0" u="sng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Outline</a:t>
            </a:r>
            <a:endParaRPr lang="en-US" altLang="ja-JP" sz="3600" b="0" u="sng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801369" y="1628800"/>
            <a:ext cx="7541263" cy="4608512"/>
            <a:chOff x="801369" y="1628800"/>
            <a:chExt cx="7541263" cy="4608512"/>
          </a:xfrm>
        </p:grpSpPr>
        <p:sp>
          <p:nvSpPr>
            <p:cNvPr id="4" name="正方形/長方形 3"/>
            <p:cNvSpPr/>
            <p:nvPr/>
          </p:nvSpPr>
          <p:spPr>
            <a:xfrm>
              <a:off x="801369" y="1628800"/>
              <a:ext cx="7541263" cy="4608512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1053537" y="2224896"/>
              <a:ext cx="703692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ja-JP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Strategy of JHEP Program</a:t>
              </a:r>
            </a:p>
            <a:p>
              <a:pPr marL="457200" indent="-457200"/>
              <a:endPara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buFont typeface="+mj-lt"/>
                <a:buAutoNum type="arabicPeriod" startAt="2"/>
              </a:pPr>
              <a:r>
                <a:rPr lang="en-US" altLang="ja-JP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Large Projects (1) : ILC &amp; LHC-upgrade</a:t>
              </a:r>
              <a:endParaRPr kumimoji="1"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buAutoNum type="arabicPeriod" startAt="2"/>
              </a:pPr>
              <a:endPara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buFont typeface="+mj-lt"/>
                <a:buAutoNum type="arabicPeriod" startAt="3"/>
              </a:pPr>
              <a:r>
                <a:rPr lang="en-US" altLang="ja-JP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Large Projects (2) : Large Neutrino Detector</a:t>
              </a:r>
              <a:r>
                <a:rPr kumimoji="1" lang="en-US" altLang="ja-JP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457200" indent="-457200">
                <a:buAutoNum type="arabicPeriod" startAt="3"/>
              </a:pPr>
              <a:endPara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buFontTx/>
                <a:buAutoNum type="arabicPeriod" startAt="3"/>
              </a:pPr>
              <a:r>
                <a:rPr lang="en-US" altLang="ja-JP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Medium/Small Projects : </a:t>
              </a:r>
            </a:p>
            <a:p>
              <a:r>
                <a:rPr lang="en-US" altLang="ja-JP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		Accelerator/Non-accelerator</a:t>
              </a:r>
              <a:endParaRPr lang="en-US" altLang="ja-JP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buFontTx/>
                <a:buAutoNum type="arabicPeriod" startAt="3"/>
              </a:pPr>
              <a:r>
                <a:rPr lang="en-US" altLang="ja-JP" sz="2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Summary</a:t>
              </a:r>
              <a:endParaRPr kumimoji="1"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3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74" y="7968"/>
            <a:ext cx="2308142" cy="163222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88" y="1834848"/>
            <a:ext cx="4259247" cy="316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KEKair2004-04M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" y="-4224"/>
            <a:ext cx="2244786" cy="16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1832802"/>
            <a:ext cx="4232280" cy="315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lum contrast="20000"/>
          </a:blip>
          <a:srcRect b="39098"/>
          <a:stretch/>
        </p:blipFill>
        <p:spPr bwMode="auto">
          <a:xfrm>
            <a:off x="2514385" y="42321"/>
            <a:ext cx="3972328" cy="173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グループ化 5"/>
          <p:cNvGrpSpPr/>
          <p:nvPr/>
        </p:nvGrpSpPr>
        <p:grpSpPr>
          <a:xfrm>
            <a:off x="909203" y="5044485"/>
            <a:ext cx="7991634" cy="1845590"/>
            <a:chOff x="909203" y="5044485"/>
            <a:chExt cx="7991634" cy="1845590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909203" y="5044485"/>
              <a:ext cx="6948264" cy="1845590"/>
              <a:chOff x="0" y="4486291"/>
              <a:chExt cx="8928992" cy="2371709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0" y="4486291"/>
                <a:ext cx="4952880" cy="2371709"/>
                <a:chOff x="0" y="4486291"/>
                <a:chExt cx="4952880" cy="2371709"/>
              </a:xfrm>
            </p:grpSpPr>
            <p:pic>
              <p:nvPicPr>
                <p:cNvPr id="18" name="図 17" descr="Yamauchi 8.jpg"/>
                <p:cNvPicPr>
                  <a:picLocks noChangeAspect="1"/>
                </p:cNvPicPr>
                <p:nvPr/>
              </p:nvPicPr>
              <p:blipFill>
                <a:blip r:embed="rId12" cstate="email">
                  <a:lum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4769768"/>
                  <a:ext cx="4259993" cy="2088232"/>
                </a:xfrm>
                <a:prstGeom prst="rect">
                  <a:avLst/>
                </a:prstGeom>
              </p:spPr>
            </p:pic>
            <p:sp>
              <p:nvSpPr>
                <p:cNvPr id="2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211910" y="4486291"/>
                  <a:ext cx="3740970" cy="395514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400" b="1" dirty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Inconsistency in </a:t>
                  </a:r>
                  <a:r>
                    <a:rPr lang="en-US" altLang="ja-JP" sz="1400" b="1" dirty="0" err="1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unitarity</a:t>
                  </a:r>
                  <a:r>
                    <a:rPr lang="en-US" altLang="ja-JP" sz="1400" b="1" dirty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 triangle?</a:t>
                  </a:r>
                </a:p>
              </p:txBody>
            </p:sp>
          </p:grpSp>
          <p:grpSp>
            <p:nvGrpSpPr>
              <p:cNvPr id="13" name="グループ化 12"/>
              <p:cNvGrpSpPr/>
              <p:nvPr/>
            </p:nvGrpSpPr>
            <p:grpSpPr>
              <a:xfrm>
                <a:off x="4283968" y="4783460"/>
                <a:ext cx="4645024" cy="2060848"/>
                <a:chOff x="4283968" y="4783460"/>
                <a:chExt cx="4645024" cy="2060848"/>
              </a:xfrm>
            </p:grpSpPr>
            <p:grpSp>
              <p:nvGrpSpPr>
                <p:cNvPr id="14" name="グループ化 13"/>
                <p:cNvGrpSpPr/>
                <p:nvPr/>
              </p:nvGrpSpPr>
              <p:grpSpPr>
                <a:xfrm>
                  <a:off x="4283968" y="4783460"/>
                  <a:ext cx="4645024" cy="2060848"/>
                  <a:chOff x="4283968" y="4783460"/>
                  <a:chExt cx="4645024" cy="2060848"/>
                </a:xfrm>
              </p:grpSpPr>
              <p:sp>
                <p:nvSpPr>
                  <p:cNvPr id="16" name="右矢印 15"/>
                  <p:cNvSpPr/>
                  <p:nvPr/>
                </p:nvSpPr>
                <p:spPr>
                  <a:xfrm>
                    <a:off x="4283968" y="5597860"/>
                    <a:ext cx="576064" cy="432048"/>
                  </a:xfrm>
                  <a:prstGeom prst="rightArrow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17" name="図 16" descr="20071116nakao 20.jpg"/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4932039" y="4783460"/>
                    <a:ext cx="3996953" cy="206084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5436096" y="6093296"/>
                  <a:ext cx="83080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1" i="1" dirty="0" smtClean="0">
                      <a:solidFill>
                        <a:srgbClr val="0000FF"/>
                      </a:solidFill>
                    </a:rPr>
                    <a:t>B -&gt; </a:t>
                  </a:r>
                  <a:r>
                    <a:rPr kumimoji="1" lang="en-US" altLang="ja-JP" sz="1600" b="1" i="1" dirty="0" err="1" smtClean="0">
                      <a:solidFill>
                        <a:srgbClr val="0000FF"/>
                      </a:solidFill>
                      <a:latin typeface="Symbol" pitchFamily="18" charset="2"/>
                    </a:rPr>
                    <a:t>f</a:t>
                  </a:r>
                  <a:r>
                    <a:rPr kumimoji="1" lang="en-US" altLang="ja-JP" sz="1600" b="1" i="1" dirty="0" err="1" smtClean="0">
                      <a:solidFill>
                        <a:srgbClr val="0000FF"/>
                      </a:solidFill>
                    </a:rPr>
                    <a:t>K</a:t>
                  </a:r>
                  <a:r>
                    <a:rPr kumimoji="1" lang="en-US" altLang="ja-JP" sz="1600" b="1" i="1" baseline="-25000" dirty="0" err="1" smtClean="0">
                      <a:solidFill>
                        <a:srgbClr val="0000FF"/>
                      </a:solidFill>
                    </a:rPr>
                    <a:t>s</a:t>
                  </a:r>
                  <a:endParaRPr kumimoji="1" lang="ja-JP" altLang="en-US" sz="1600" b="1" i="1" baseline="-25000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4" name="テキスト ボックス 3"/>
            <p:cNvSpPr txBox="1"/>
            <p:nvPr/>
          </p:nvSpPr>
          <p:spPr>
            <a:xfrm>
              <a:off x="7930700" y="5876348"/>
              <a:ext cx="970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50 (</a:t>
              </a:r>
              <a:r>
                <a:rPr kumimoji="1" lang="en-US" altLang="ja-JP" b="1" dirty="0" err="1" smtClean="0"/>
                <a:t>ab</a:t>
              </a:r>
              <a:r>
                <a:rPr kumimoji="1" lang="en-US" altLang="ja-JP" b="1" dirty="0" smtClean="0"/>
                <a:t>)</a:t>
              </a:r>
              <a:r>
                <a:rPr kumimoji="1" lang="en-US" altLang="ja-JP" b="1" baseline="30000" dirty="0" smtClean="0"/>
                <a:t>-1</a:t>
              </a:r>
              <a:endParaRPr kumimoji="1" lang="ja-JP" altLang="en-US" b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254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209540" y="2988562"/>
            <a:ext cx="4236348" cy="3789040"/>
            <a:chOff x="209540" y="2988562"/>
            <a:chExt cx="4236348" cy="3789040"/>
          </a:xfrm>
        </p:grpSpPr>
        <p:grpSp>
          <p:nvGrpSpPr>
            <p:cNvPr id="13" name="グループ化 21"/>
            <p:cNvGrpSpPr/>
            <p:nvPr/>
          </p:nvGrpSpPr>
          <p:grpSpPr>
            <a:xfrm>
              <a:off x="209540" y="2988562"/>
              <a:ext cx="4236348" cy="3789040"/>
              <a:chOff x="47620" y="3068961"/>
              <a:chExt cx="4236348" cy="3789040"/>
            </a:xfrm>
          </p:grpSpPr>
          <p:pic>
            <p:nvPicPr>
              <p:cNvPr id="14" name="図 13" descr="KEKTriumph.jpg"/>
              <p:cNvPicPr>
                <a:picLocks noChangeAspect="1"/>
              </p:cNvPicPr>
              <p:nvPr/>
            </p:nvPicPr>
            <p:blipFill>
              <a:blip r:embed="rId2" cstate="email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620" y="3068961"/>
                <a:ext cx="4236348" cy="37890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テキスト ボックス 14"/>
              <p:cNvSpPr txBox="1"/>
              <p:nvPr/>
            </p:nvSpPr>
            <p:spPr>
              <a:xfrm>
                <a:off x="1709668" y="5974541"/>
                <a:ext cx="702092" cy="3385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2015</a:t>
                </a:r>
                <a:endParaRPr kumimoji="1" lang="ja-JP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19" name="直線コネクタ 18"/>
            <p:cNvCxnSpPr/>
            <p:nvPr/>
          </p:nvCxnSpPr>
          <p:spPr>
            <a:xfrm>
              <a:off x="2327714" y="4572738"/>
              <a:ext cx="84001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19"/>
            <p:cNvSpPr/>
            <p:nvPr/>
          </p:nvSpPr>
          <p:spPr>
            <a:xfrm>
              <a:off x="3167732" y="4140689"/>
              <a:ext cx="558076" cy="25202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30" y="17884"/>
            <a:ext cx="5313961" cy="2924458"/>
          </a:xfrm>
          <a:prstGeom prst="rect">
            <a:avLst/>
          </a:prstGeom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16" name="図 15" descr="KEKTriumph1.jpg"/>
          <p:cNvPicPr>
            <a:picLocks noChangeAspect="1"/>
          </p:cNvPicPr>
          <p:nvPr/>
        </p:nvPicPr>
        <p:blipFill>
          <a:blip r:embed="rId4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903" y="3132577"/>
            <a:ext cx="4410477" cy="350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直線矢印コネクタ 16"/>
          <p:cNvCxnSpPr/>
          <p:nvPr/>
        </p:nvCxnSpPr>
        <p:spPr>
          <a:xfrm rot="10800000" flipV="1">
            <a:off x="2717696" y="3492617"/>
            <a:ext cx="3024336" cy="1800200"/>
          </a:xfrm>
          <a:prstGeom prst="straightConnector1">
            <a:avLst/>
          </a:prstGeom>
          <a:ln w="19050">
            <a:solidFill>
              <a:srgbClr val="66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10800000" flipV="1">
            <a:off x="3725808" y="3420609"/>
            <a:ext cx="3024336" cy="720080"/>
          </a:xfrm>
          <a:prstGeom prst="straightConnector1">
            <a:avLst/>
          </a:prstGeom>
          <a:ln w="19050">
            <a:solidFill>
              <a:srgbClr val="66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9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0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0" y="2200275"/>
            <a:ext cx="6883400" cy="885825"/>
            <a:chOff x="117" y="1386"/>
            <a:chExt cx="4219" cy="558"/>
          </a:xfrm>
        </p:grpSpPr>
        <p:sp>
          <p:nvSpPr>
            <p:cNvPr id="65561" name="Freeform 4"/>
            <p:cNvSpPr>
              <a:spLocks/>
            </p:cNvSpPr>
            <p:nvPr/>
          </p:nvSpPr>
          <p:spPr bwMode="auto">
            <a:xfrm>
              <a:off x="1032" y="1700"/>
              <a:ext cx="3304" cy="244"/>
            </a:xfrm>
            <a:custGeom>
              <a:avLst/>
              <a:gdLst>
                <a:gd name="T0" fmla="*/ 88 w 3894"/>
                <a:gd name="T1" fmla="*/ 1 h 408"/>
                <a:gd name="T2" fmla="*/ 85 w 3894"/>
                <a:gd name="T3" fmla="*/ 1 h 408"/>
                <a:gd name="T4" fmla="*/ 80 w 3894"/>
                <a:gd name="T5" fmla="*/ 1 h 408"/>
                <a:gd name="T6" fmla="*/ 70 w 3894"/>
                <a:gd name="T7" fmla="*/ 1 h 408"/>
                <a:gd name="T8" fmla="*/ 53 w 3894"/>
                <a:gd name="T9" fmla="*/ 1 h 408"/>
                <a:gd name="T10" fmla="*/ 35 w 3894"/>
                <a:gd name="T11" fmla="*/ 1 h 408"/>
                <a:gd name="T12" fmla="*/ 0 w 3894"/>
                <a:gd name="T13" fmla="*/ 1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4"/>
                <a:gd name="T22" fmla="*/ 0 h 408"/>
                <a:gd name="T23" fmla="*/ 3894 w 3894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4" h="408">
                  <a:moveTo>
                    <a:pt x="3894" y="408"/>
                  </a:moveTo>
                  <a:cubicBezTo>
                    <a:pt x="3865" y="368"/>
                    <a:pt x="3789" y="232"/>
                    <a:pt x="3723" y="170"/>
                  </a:cubicBezTo>
                  <a:cubicBezTo>
                    <a:pt x="3657" y="108"/>
                    <a:pt x="3609" y="62"/>
                    <a:pt x="3496" y="34"/>
                  </a:cubicBezTo>
                  <a:cubicBezTo>
                    <a:pt x="3383" y="6"/>
                    <a:pt x="3238" y="6"/>
                    <a:pt x="3042" y="3"/>
                  </a:cubicBezTo>
                  <a:cubicBezTo>
                    <a:pt x="2846" y="0"/>
                    <a:pt x="2574" y="4"/>
                    <a:pt x="2319" y="13"/>
                  </a:cubicBezTo>
                  <a:cubicBezTo>
                    <a:pt x="2064" y="22"/>
                    <a:pt x="1895" y="43"/>
                    <a:pt x="1509" y="60"/>
                  </a:cubicBezTo>
                  <a:cubicBezTo>
                    <a:pt x="1123" y="77"/>
                    <a:pt x="314" y="105"/>
                    <a:pt x="0" y="117"/>
                  </a:cubicBezTo>
                </a:path>
              </a:pathLst>
            </a:custGeom>
            <a:noFill/>
            <a:ln w="57150">
              <a:solidFill>
                <a:srgbClr val="CCE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62" name="Text Box 5"/>
            <p:cNvSpPr txBox="1">
              <a:spLocks noChangeArrowheads="1"/>
            </p:cNvSpPr>
            <p:nvPr/>
          </p:nvSpPr>
          <p:spPr bwMode="auto">
            <a:xfrm>
              <a:off x="117" y="1386"/>
              <a:ext cx="1578" cy="229"/>
            </a:xfrm>
            <a:prstGeom prst="rect">
              <a:avLst/>
            </a:prstGeom>
            <a:solidFill>
              <a:srgbClr val="CCFFFF">
                <a:alpha val="23921"/>
              </a:srgbClr>
            </a:solidFill>
            <a:ln w="19050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>
              <a:lvl1pPr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CCECFF"/>
                  </a:solidFill>
                  <a:latin typeface="Helvetica" pitchFamily="34" charset="0"/>
                </a:rPr>
                <a:t>Neutrino beams to SK</a:t>
              </a:r>
              <a:endParaRPr lang="en-US" altLang="ja-JP">
                <a:solidFill>
                  <a:srgbClr val="CCECFF"/>
                </a:solidFill>
                <a:latin typeface="Helvetica" pitchFamily="34" charset="0"/>
              </a:endParaRPr>
            </a:p>
          </p:txBody>
        </p:sp>
      </p:grpSp>
      <p:sp>
        <p:nvSpPr>
          <p:cNvPr id="407560" name="Text Box 8"/>
          <p:cNvSpPr txBox="1">
            <a:spLocks noChangeArrowheads="1"/>
          </p:cNvSpPr>
          <p:nvPr/>
        </p:nvSpPr>
        <p:spPr bwMode="auto">
          <a:xfrm rot="1200000">
            <a:off x="1157288" y="4724094"/>
            <a:ext cx="1890712" cy="373674"/>
          </a:xfrm>
          <a:prstGeom prst="rect">
            <a:avLst/>
          </a:prstGeom>
          <a:gradFill rotWithShape="0">
            <a:gsLst>
              <a:gs pos="0">
                <a:schemeClr val="accent1">
                  <a:alpha val="3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>
            <a:lvl1pPr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1800" b="1" dirty="0" smtClean="0">
                <a:solidFill>
                  <a:srgbClr val="FFFF66"/>
                </a:solidFill>
                <a:latin typeface="Helvetica" charset="0"/>
              </a:rPr>
              <a:t>ＭＲ </a:t>
            </a:r>
            <a:r>
              <a:rPr lang="en-US" altLang="ja-JP" sz="1800" b="1" dirty="0" smtClean="0">
                <a:solidFill>
                  <a:srgbClr val="FFFF66"/>
                </a:solidFill>
                <a:latin typeface="Helvetica" charset="0"/>
              </a:rPr>
              <a:t>(30 </a:t>
            </a:r>
            <a:r>
              <a:rPr lang="en-US" altLang="ja-JP" sz="1800" b="1" dirty="0" err="1" smtClean="0">
                <a:solidFill>
                  <a:srgbClr val="FFFF66"/>
                </a:solidFill>
                <a:latin typeface="Helvetica" charset="0"/>
              </a:rPr>
              <a:t>GeV</a:t>
            </a:r>
            <a:r>
              <a:rPr lang="en-US" altLang="ja-JP" sz="1800" b="1" dirty="0" smtClean="0">
                <a:solidFill>
                  <a:srgbClr val="FFFF66"/>
                </a:solidFill>
                <a:latin typeface="Helvetica" charset="0"/>
              </a:rPr>
              <a:t>)</a:t>
            </a:r>
            <a:endParaRPr lang="ja-JP" altLang="en-US" b="1" dirty="0">
              <a:solidFill>
                <a:srgbClr val="FFCC66"/>
              </a:solidFill>
              <a:latin typeface="ＭＳ Ｐゴシック" charset="0"/>
            </a:endParaRPr>
          </a:p>
        </p:txBody>
      </p:sp>
      <p:sp>
        <p:nvSpPr>
          <p:cNvPr id="65543" name="Freeform 9"/>
          <p:cNvSpPr>
            <a:spLocks/>
          </p:cNvSpPr>
          <p:nvPr/>
        </p:nvSpPr>
        <p:spPr bwMode="auto">
          <a:xfrm>
            <a:off x="3803650" y="2025650"/>
            <a:ext cx="1663700" cy="577850"/>
          </a:xfrm>
          <a:custGeom>
            <a:avLst/>
            <a:gdLst>
              <a:gd name="T0" fmla="*/ 2147483647 w 1048"/>
              <a:gd name="T1" fmla="*/ 0 h 364"/>
              <a:gd name="T2" fmla="*/ 0 w 1048"/>
              <a:gd name="T3" fmla="*/ 2147483647 h 364"/>
              <a:gd name="T4" fmla="*/ 0 60000 65536"/>
              <a:gd name="T5" fmla="*/ 0 60000 65536"/>
              <a:gd name="T6" fmla="*/ 0 w 1048"/>
              <a:gd name="T7" fmla="*/ 0 h 364"/>
              <a:gd name="T8" fmla="*/ 1048 w 1048"/>
              <a:gd name="T9" fmla="*/ 364 h 3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48" h="364">
                <a:moveTo>
                  <a:pt x="1048" y="0"/>
                </a:moveTo>
                <a:lnTo>
                  <a:pt x="0" y="364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4" name="Freeform 10"/>
          <p:cNvSpPr>
            <a:spLocks/>
          </p:cNvSpPr>
          <p:nvPr/>
        </p:nvSpPr>
        <p:spPr bwMode="auto">
          <a:xfrm>
            <a:off x="3028950" y="4851400"/>
            <a:ext cx="3105150" cy="920750"/>
          </a:xfrm>
          <a:custGeom>
            <a:avLst/>
            <a:gdLst>
              <a:gd name="T0" fmla="*/ 0 w 1956"/>
              <a:gd name="T1" fmla="*/ 0 h 580"/>
              <a:gd name="T2" fmla="*/ 2147483647 w 1956"/>
              <a:gd name="T3" fmla="*/ 2147483647 h 580"/>
              <a:gd name="T4" fmla="*/ 0 60000 65536"/>
              <a:gd name="T5" fmla="*/ 0 60000 65536"/>
              <a:gd name="T6" fmla="*/ 0 w 1956"/>
              <a:gd name="T7" fmla="*/ 0 h 580"/>
              <a:gd name="T8" fmla="*/ 1956 w 1956"/>
              <a:gd name="T9" fmla="*/ 580 h 5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56" h="580">
                <a:moveTo>
                  <a:pt x="0" y="0"/>
                </a:moveTo>
                <a:lnTo>
                  <a:pt x="1956" y="580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5" name="Freeform 11"/>
          <p:cNvSpPr>
            <a:spLocks/>
          </p:cNvSpPr>
          <p:nvPr/>
        </p:nvSpPr>
        <p:spPr bwMode="auto">
          <a:xfrm rot="600000">
            <a:off x="4856163" y="1871663"/>
            <a:ext cx="635000" cy="1520825"/>
          </a:xfrm>
          <a:custGeom>
            <a:avLst/>
            <a:gdLst>
              <a:gd name="T0" fmla="*/ 2147483647 w 578"/>
              <a:gd name="T1" fmla="*/ 0 h 1033"/>
              <a:gd name="T2" fmla="*/ 2147483647 w 578"/>
              <a:gd name="T3" fmla="*/ 2147483647 h 1033"/>
              <a:gd name="T4" fmla="*/ 2147483647 w 578"/>
              <a:gd name="T5" fmla="*/ 2147483647 h 1033"/>
              <a:gd name="T6" fmla="*/ 2147483647 w 578"/>
              <a:gd name="T7" fmla="*/ 2147483647 h 1033"/>
              <a:gd name="T8" fmla="*/ 2147483647 w 578"/>
              <a:gd name="T9" fmla="*/ 2147483647 h 1033"/>
              <a:gd name="T10" fmla="*/ 2147483647 w 578"/>
              <a:gd name="T11" fmla="*/ 2147483647 h 10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8"/>
              <a:gd name="T19" fmla="*/ 0 h 1033"/>
              <a:gd name="T20" fmla="*/ 578 w 578"/>
              <a:gd name="T21" fmla="*/ 1033 h 10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8" h="1033">
                <a:moveTo>
                  <a:pt x="578" y="0"/>
                </a:moveTo>
                <a:cubicBezTo>
                  <a:pt x="551" y="16"/>
                  <a:pt x="503" y="13"/>
                  <a:pt x="416" y="99"/>
                </a:cubicBezTo>
                <a:cubicBezTo>
                  <a:pt x="329" y="185"/>
                  <a:pt x="118" y="414"/>
                  <a:pt x="59" y="514"/>
                </a:cubicBezTo>
                <a:cubicBezTo>
                  <a:pt x="0" y="614"/>
                  <a:pt x="51" y="626"/>
                  <a:pt x="64" y="699"/>
                </a:cubicBezTo>
                <a:cubicBezTo>
                  <a:pt x="77" y="772"/>
                  <a:pt x="120" y="896"/>
                  <a:pt x="136" y="952"/>
                </a:cubicBezTo>
                <a:cubicBezTo>
                  <a:pt x="152" y="1008"/>
                  <a:pt x="154" y="1016"/>
                  <a:pt x="159" y="1033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4622800" y="6392850"/>
            <a:ext cx="3765624" cy="346053"/>
          </a:xfrm>
          <a:prstGeom prst="rect">
            <a:avLst/>
          </a:prstGeom>
          <a:solidFill>
            <a:srgbClr val="FFB03B">
              <a:alpha val="32941"/>
            </a:srgbClr>
          </a:solidFill>
          <a:ln w="19050">
            <a:solidFill>
              <a:srgbClr val="FFFF66"/>
            </a:solidFill>
            <a:miter lim="800000"/>
            <a:headEnd/>
            <a:tailEnd/>
          </a:ln>
        </p:spPr>
        <p:txBody>
          <a:bodyPr wrap="square"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FFFF66"/>
                </a:solidFill>
                <a:latin typeface="Helvetica" pitchFamily="34" charset="0"/>
              </a:rPr>
              <a:t>Hadron experimental </a:t>
            </a:r>
            <a:r>
              <a:rPr lang="en-US" altLang="ja-JP" b="1" dirty="0" smtClean="0">
                <a:solidFill>
                  <a:srgbClr val="FFFF66"/>
                </a:solidFill>
                <a:latin typeface="Helvetica" pitchFamily="34" charset="0"/>
              </a:rPr>
              <a:t>hall : K</a:t>
            </a:r>
            <a:endParaRPr lang="en-US" altLang="ja-JP" b="1" dirty="0">
              <a:solidFill>
                <a:srgbClr val="FFFF66"/>
              </a:solidFill>
              <a:latin typeface="Helvetica" pitchFamily="34" charset="0"/>
            </a:endParaRPr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3275856" y="3696645"/>
            <a:ext cx="3766746" cy="715385"/>
          </a:xfrm>
          <a:prstGeom prst="rect">
            <a:avLst/>
          </a:prstGeom>
          <a:gradFill rotWithShape="0">
            <a:gsLst>
              <a:gs pos="0">
                <a:srgbClr val="FFCC99">
                  <a:alpha val="32999"/>
                </a:srgbClr>
              </a:gs>
              <a:gs pos="100000">
                <a:srgbClr val="765E47"/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</p:spPr>
        <p:txBody>
          <a:bodyPr wrap="square"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FFFF66"/>
                </a:solidFill>
                <a:latin typeface="Helvetica" pitchFamily="34" charset="0"/>
              </a:rPr>
              <a:t>MLF (Material and Life science experimental Facility</a:t>
            </a:r>
            <a:r>
              <a:rPr lang="en-US" altLang="ja-JP" b="1" dirty="0" smtClean="0">
                <a:solidFill>
                  <a:srgbClr val="FFFF66"/>
                </a:solidFill>
                <a:latin typeface="Helvetica" pitchFamily="34" charset="0"/>
              </a:rPr>
              <a:t>)</a:t>
            </a:r>
            <a:r>
              <a:rPr lang="en-US" altLang="ja-JP" sz="2400" b="1" dirty="0" smtClean="0">
                <a:solidFill>
                  <a:srgbClr val="FFFF66"/>
                </a:solidFill>
                <a:latin typeface="ＭＳ Ｐゴシック" pitchFamily="50" charset="-128"/>
              </a:rPr>
              <a:t>: n, </a:t>
            </a:r>
            <a:r>
              <a:rPr lang="en-US" altLang="ja-JP" sz="2400" b="1" dirty="0" smtClean="0">
                <a:solidFill>
                  <a:srgbClr val="FFFF66"/>
                </a:solidFill>
                <a:latin typeface="Symbol" panose="05050102010706020507" pitchFamily="18" charset="2"/>
              </a:rPr>
              <a:t>m</a:t>
            </a:r>
            <a:endParaRPr lang="en-US" altLang="ja-JP" b="1" dirty="0" smtClean="0">
              <a:solidFill>
                <a:srgbClr val="FFFF66"/>
              </a:solidFill>
              <a:latin typeface="Symbol" panose="05050102010706020507" pitchFamily="18" charset="2"/>
            </a:endParaRPr>
          </a:p>
        </p:txBody>
      </p:sp>
      <p:sp>
        <p:nvSpPr>
          <p:cNvPr id="65548" name="Freeform 14"/>
          <p:cNvSpPr>
            <a:spLocks/>
          </p:cNvSpPr>
          <p:nvPr/>
        </p:nvSpPr>
        <p:spPr bwMode="auto">
          <a:xfrm>
            <a:off x="1441450" y="2395538"/>
            <a:ext cx="5783263" cy="2836862"/>
          </a:xfrm>
          <a:custGeom>
            <a:avLst/>
            <a:gdLst>
              <a:gd name="T0" fmla="*/ 2147483647 w 3643"/>
              <a:gd name="T1" fmla="*/ 2147483647 h 1787"/>
              <a:gd name="T2" fmla="*/ 2147483647 w 3643"/>
              <a:gd name="T3" fmla="*/ 2147483647 h 1787"/>
              <a:gd name="T4" fmla="*/ 2147483647 w 3643"/>
              <a:gd name="T5" fmla="*/ 2147483647 h 1787"/>
              <a:gd name="T6" fmla="*/ 2147483647 w 3643"/>
              <a:gd name="T7" fmla="*/ 2147483647 h 1787"/>
              <a:gd name="T8" fmla="*/ 2147483647 w 3643"/>
              <a:gd name="T9" fmla="*/ 2147483647 h 1787"/>
              <a:gd name="T10" fmla="*/ 2147483647 w 3643"/>
              <a:gd name="T11" fmla="*/ 2147483647 h 1787"/>
              <a:gd name="T12" fmla="*/ 2147483647 w 3643"/>
              <a:gd name="T13" fmla="*/ 2147483647 h 1787"/>
              <a:gd name="T14" fmla="*/ 2147483647 w 3643"/>
              <a:gd name="T15" fmla="*/ 2147483647 h 1787"/>
              <a:gd name="T16" fmla="*/ 2147483647 w 3643"/>
              <a:gd name="T17" fmla="*/ 2147483647 h 1787"/>
              <a:gd name="T18" fmla="*/ 2147483647 w 3643"/>
              <a:gd name="T19" fmla="*/ 2147483647 h 1787"/>
              <a:gd name="T20" fmla="*/ 2147483647 w 3643"/>
              <a:gd name="T21" fmla="*/ 2147483647 h 1787"/>
              <a:gd name="T22" fmla="*/ 2147483647 w 3643"/>
              <a:gd name="T23" fmla="*/ 2147483647 h 1787"/>
              <a:gd name="T24" fmla="*/ 2147483647 w 3643"/>
              <a:gd name="T25" fmla="*/ 2147483647 h 1787"/>
              <a:gd name="T26" fmla="*/ 2147483647 w 3643"/>
              <a:gd name="T27" fmla="*/ 2147483647 h 1787"/>
              <a:gd name="T28" fmla="*/ 2147483647 w 3643"/>
              <a:gd name="T29" fmla="*/ 2147483647 h 1787"/>
              <a:gd name="T30" fmla="*/ 2147483647 w 3643"/>
              <a:gd name="T31" fmla="*/ 2147483647 h 1787"/>
              <a:gd name="T32" fmla="*/ 2147483647 w 3643"/>
              <a:gd name="T33" fmla="*/ 2147483647 h 1787"/>
              <a:gd name="T34" fmla="*/ 2147483647 w 3643"/>
              <a:gd name="T35" fmla="*/ 2147483647 h 1787"/>
              <a:gd name="T36" fmla="*/ 2147483647 w 3643"/>
              <a:gd name="T37" fmla="*/ 2147483647 h 1787"/>
              <a:gd name="T38" fmla="*/ 2147483647 w 3643"/>
              <a:gd name="T39" fmla="*/ 2147483647 h 1787"/>
              <a:gd name="T40" fmla="*/ 2147483647 w 3643"/>
              <a:gd name="T41" fmla="*/ 2147483647 h 17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3"/>
              <a:gd name="T64" fmla="*/ 0 h 1787"/>
              <a:gd name="T65" fmla="*/ 3643 w 3643"/>
              <a:gd name="T66" fmla="*/ 1787 h 17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3" h="1787">
                <a:moveTo>
                  <a:pt x="368" y="1323"/>
                </a:moveTo>
                <a:cubicBezTo>
                  <a:pt x="419" y="1344"/>
                  <a:pt x="488" y="1388"/>
                  <a:pt x="676" y="1447"/>
                </a:cubicBezTo>
                <a:cubicBezTo>
                  <a:pt x="864" y="1506"/>
                  <a:pt x="1223" y="1623"/>
                  <a:pt x="1499" y="1678"/>
                </a:cubicBezTo>
                <a:cubicBezTo>
                  <a:pt x="1775" y="1733"/>
                  <a:pt x="2096" y="1769"/>
                  <a:pt x="2332" y="1777"/>
                </a:cubicBezTo>
                <a:cubicBezTo>
                  <a:pt x="2569" y="1787"/>
                  <a:pt x="2742" y="1771"/>
                  <a:pt x="2917" y="1730"/>
                </a:cubicBezTo>
                <a:cubicBezTo>
                  <a:pt x="3094" y="1690"/>
                  <a:pt x="3268" y="1622"/>
                  <a:pt x="3387" y="1531"/>
                </a:cubicBezTo>
                <a:cubicBezTo>
                  <a:pt x="3504" y="1440"/>
                  <a:pt x="3613" y="1348"/>
                  <a:pt x="3629" y="1185"/>
                </a:cubicBezTo>
                <a:cubicBezTo>
                  <a:pt x="3643" y="1023"/>
                  <a:pt x="3542" y="713"/>
                  <a:pt x="3478" y="558"/>
                </a:cubicBezTo>
                <a:cubicBezTo>
                  <a:pt x="3413" y="401"/>
                  <a:pt x="3350" y="333"/>
                  <a:pt x="3238" y="249"/>
                </a:cubicBezTo>
                <a:cubicBezTo>
                  <a:pt x="3128" y="166"/>
                  <a:pt x="2957" y="100"/>
                  <a:pt x="2814" y="59"/>
                </a:cubicBezTo>
                <a:cubicBezTo>
                  <a:pt x="2670" y="18"/>
                  <a:pt x="2536" y="4"/>
                  <a:pt x="2376" y="1"/>
                </a:cubicBezTo>
                <a:cubicBezTo>
                  <a:pt x="2216" y="0"/>
                  <a:pt x="2060" y="12"/>
                  <a:pt x="1852" y="48"/>
                </a:cubicBezTo>
                <a:cubicBezTo>
                  <a:pt x="1644" y="84"/>
                  <a:pt x="1310" y="172"/>
                  <a:pt x="1124" y="219"/>
                </a:cubicBezTo>
                <a:cubicBezTo>
                  <a:pt x="938" y="266"/>
                  <a:pt x="839" y="299"/>
                  <a:pt x="735" y="331"/>
                </a:cubicBezTo>
                <a:cubicBezTo>
                  <a:pt x="631" y="363"/>
                  <a:pt x="566" y="387"/>
                  <a:pt x="500" y="411"/>
                </a:cubicBezTo>
                <a:cubicBezTo>
                  <a:pt x="434" y="435"/>
                  <a:pt x="397" y="445"/>
                  <a:pt x="340" y="475"/>
                </a:cubicBezTo>
                <a:cubicBezTo>
                  <a:pt x="283" y="505"/>
                  <a:pt x="209" y="542"/>
                  <a:pt x="158" y="589"/>
                </a:cubicBezTo>
                <a:cubicBezTo>
                  <a:pt x="107" y="636"/>
                  <a:pt x="58" y="688"/>
                  <a:pt x="35" y="755"/>
                </a:cubicBezTo>
                <a:cubicBezTo>
                  <a:pt x="12" y="822"/>
                  <a:pt x="0" y="920"/>
                  <a:pt x="20" y="991"/>
                </a:cubicBezTo>
                <a:cubicBezTo>
                  <a:pt x="40" y="1062"/>
                  <a:pt x="96" y="1123"/>
                  <a:pt x="156" y="1179"/>
                </a:cubicBezTo>
                <a:cubicBezTo>
                  <a:pt x="216" y="1235"/>
                  <a:pt x="333" y="1296"/>
                  <a:pt x="380" y="1327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1" name="Line 17"/>
          <p:cNvSpPr>
            <a:spLocks noChangeShapeType="1"/>
          </p:cNvSpPr>
          <p:nvPr/>
        </p:nvSpPr>
        <p:spPr bwMode="auto">
          <a:xfrm flipV="1">
            <a:off x="3706813" y="1477963"/>
            <a:ext cx="1362075" cy="7937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2" name="Line 18"/>
          <p:cNvSpPr>
            <a:spLocks noChangeShapeType="1"/>
          </p:cNvSpPr>
          <p:nvPr/>
        </p:nvSpPr>
        <p:spPr bwMode="auto">
          <a:xfrm flipH="1">
            <a:off x="3719513" y="276225"/>
            <a:ext cx="58737" cy="1216025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3" name="Text Box 19"/>
          <p:cNvSpPr txBox="1">
            <a:spLocks noChangeArrowheads="1"/>
          </p:cNvSpPr>
          <p:nvPr/>
        </p:nvSpPr>
        <p:spPr bwMode="auto">
          <a:xfrm>
            <a:off x="3009881" y="1816100"/>
            <a:ext cx="1612919" cy="373674"/>
          </a:xfrm>
          <a:prstGeom prst="rect">
            <a:avLst/>
          </a:prstGeom>
          <a:solidFill>
            <a:srgbClr val="F79B84">
              <a:alpha val="36078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wrap="square" lIns="95740" tIns="47870" rIns="95740" bIns="47870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rgbClr val="FF6666"/>
                </a:solidFill>
                <a:latin typeface="Helvetica" pitchFamily="34" charset="0"/>
              </a:rPr>
              <a:t>RCS (3 </a:t>
            </a:r>
            <a:r>
              <a:rPr lang="en-US" altLang="ja-JP" b="1" dirty="0" err="1" smtClean="0">
                <a:solidFill>
                  <a:srgbClr val="FF6666"/>
                </a:solidFill>
                <a:latin typeface="Helvetica" pitchFamily="34" charset="0"/>
              </a:rPr>
              <a:t>GeV</a:t>
            </a:r>
            <a:r>
              <a:rPr lang="en-US" altLang="ja-JP" b="1" dirty="0" smtClean="0">
                <a:solidFill>
                  <a:srgbClr val="FF6666"/>
                </a:solidFill>
                <a:latin typeface="Helvetica" pitchFamily="34" charset="0"/>
              </a:rPr>
              <a:t>)</a:t>
            </a:r>
            <a:endParaRPr lang="en-US" altLang="ja-JP" sz="2400" b="1" dirty="0">
              <a:solidFill>
                <a:srgbClr val="FFCC66"/>
              </a:solidFill>
              <a:latin typeface="Helvetica" pitchFamily="34" charset="0"/>
            </a:endParaRPr>
          </a:p>
        </p:txBody>
      </p:sp>
      <p:sp>
        <p:nvSpPr>
          <p:cNvPr id="65554" name="Oval 20"/>
          <p:cNvSpPr>
            <a:spLocks noChangeArrowheads="1"/>
          </p:cNvSpPr>
          <p:nvPr/>
        </p:nvSpPr>
        <p:spPr bwMode="auto">
          <a:xfrm>
            <a:off x="4673600" y="1463675"/>
            <a:ext cx="1066800" cy="566738"/>
          </a:xfrm>
          <a:prstGeom prst="ellips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8" name="Rectangle 24"/>
          <p:cNvSpPr>
            <a:spLocks noChangeArrowheads="1"/>
          </p:cNvSpPr>
          <p:nvPr/>
        </p:nvSpPr>
        <p:spPr bwMode="auto">
          <a:xfrm>
            <a:off x="2544554" y="276225"/>
            <a:ext cx="930655" cy="369332"/>
          </a:xfrm>
          <a:prstGeom prst="rect">
            <a:avLst/>
          </a:prstGeom>
          <a:solidFill>
            <a:srgbClr val="FFCC99">
              <a:alpha val="36862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2000"/>
            <a:r>
              <a:rPr lang="en-US" altLang="ja-JP" b="1">
                <a:solidFill>
                  <a:srgbClr val="FF6666"/>
                </a:solidFill>
                <a:latin typeface="Helvetica" pitchFamily="34" charset="0"/>
              </a:rPr>
              <a:t>Linac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4352480" y="204996"/>
            <a:ext cx="4057631" cy="3019533"/>
            <a:chOff x="2804212" y="242434"/>
            <a:chExt cx="6624736" cy="4929873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212" y="242434"/>
              <a:ext cx="6624736" cy="4929873"/>
            </a:xfrm>
            <a:prstGeom prst="rect">
              <a:avLst/>
            </a:prstGeom>
            <a:ln w="28575">
              <a:solidFill>
                <a:srgbClr val="7030A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4921406" y="1024539"/>
              <a:ext cx="2162211" cy="422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15 mA </a:t>
              </a:r>
              <a:r>
                <a:rPr kumimoji="1" lang="en-US" altLang="ja-JP" sz="14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24.5 mA</a:t>
              </a:r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 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1125" y="2464843"/>
            <a:ext cx="2251494" cy="778419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正方形/長方形 1"/>
          <p:cNvSpPr/>
          <p:nvPr/>
        </p:nvSpPr>
        <p:spPr>
          <a:xfrm>
            <a:off x="200070" y="-62584"/>
            <a:ext cx="13304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ja-JP" sz="3200" b="1" i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</a:t>
            </a:r>
            <a:endParaRPr lang="ja-JP" altLang="en-US" sz="3200" b="1" i="1" cap="none" spc="0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703259" y="3303199"/>
            <a:ext cx="5737483" cy="3469953"/>
            <a:chOff x="1940208" y="3303199"/>
            <a:chExt cx="5737483" cy="3469953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0208" y="3731595"/>
              <a:ext cx="5737483" cy="3041557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5866" y="3303199"/>
              <a:ext cx="3886167" cy="457196"/>
            </a:xfrm>
            <a:prstGeom prst="rect">
              <a:avLst/>
            </a:prstGeom>
          </p:spPr>
        </p:pic>
      </p:grpSp>
      <p:grpSp>
        <p:nvGrpSpPr>
          <p:cNvPr id="7" name="グループ化 6"/>
          <p:cNvGrpSpPr/>
          <p:nvPr/>
        </p:nvGrpSpPr>
        <p:grpSpPr>
          <a:xfrm>
            <a:off x="265899" y="439764"/>
            <a:ext cx="3714597" cy="2816713"/>
            <a:chOff x="265899" y="439764"/>
            <a:chExt cx="3714597" cy="281671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99" y="439764"/>
              <a:ext cx="3714597" cy="28167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406126" y="1343443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181 MeV </a:t>
              </a:r>
              <a:r>
                <a:rPr kumimoji="1" lang="en-US" altLang="ja-JP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 400 MeV</a:t>
              </a:r>
              <a:endParaRPr kumimoji="1" lang="ja-JP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2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141" y="251799"/>
            <a:ext cx="2795675" cy="318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-27445" y="14807"/>
            <a:ext cx="309084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 Hadron Facility </a:t>
            </a:r>
          </a:p>
        </p:txBody>
      </p:sp>
      <p:grpSp>
        <p:nvGrpSpPr>
          <p:cNvPr id="67" name="グループ化 66"/>
          <p:cNvGrpSpPr/>
          <p:nvPr/>
        </p:nvGrpSpPr>
        <p:grpSpPr>
          <a:xfrm>
            <a:off x="3934182" y="4091312"/>
            <a:ext cx="3600400" cy="2645747"/>
            <a:chOff x="3995936" y="4153433"/>
            <a:chExt cx="3600400" cy="264574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95936" y="4153433"/>
              <a:ext cx="3600400" cy="264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6071352" y="5960319"/>
              <a:ext cx="1497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2016-2017</a:t>
              </a:r>
            </a:p>
            <a:p>
              <a:pPr algn="ctr"/>
              <a:r>
                <a:rPr lang="en-US" altLang="ja-JP" sz="1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2021</a:t>
              </a:r>
              <a:endParaRPr kumimoji="1" lang="ja-JP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-36513" y="3262181"/>
            <a:ext cx="5980553" cy="3536999"/>
            <a:chOff x="-36513" y="3262181"/>
            <a:chExt cx="5980553" cy="3536999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13" y="4123957"/>
              <a:ext cx="3816425" cy="2675223"/>
            </a:xfrm>
            <a:prstGeom prst="rect">
              <a:avLst/>
            </a:prstGeom>
          </p:spPr>
        </p:pic>
        <p:grpSp>
          <p:nvGrpSpPr>
            <p:cNvPr id="51" name="グループ化 50"/>
            <p:cNvGrpSpPr/>
            <p:nvPr/>
          </p:nvGrpSpPr>
          <p:grpSpPr>
            <a:xfrm>
              <a:off x="2699792" y="3416071"/>
              <a:ext cx="3244248" cy="707886"/>
              <a:chOff x="4856144" y="3631067"/>
              <a:chExt cx="3244248" cy="707886"/>
            </a:xfrm>
          </p:grpSpPr>
          <p:sp>
            <p:nvSpPr>
              <p:cNvPr id="48" name="正方形/長方形 47"/>
              <p:cNvSpPr/>
              <p:nvPr/>
            </p:nvSpPr>
            <p:spPr>
              <a:xfrm>
                <a:off x="4856144" y="3631067"/>
                <a:ext cx="3244248" cy="369332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b="1" dirty="0" smtClean="0">
                    <a:ln w="900" cmpd="sng">
                      <a:solidFill>
                        <a:srgbClr val="4F81BD">
                          <a:satMod val="190000"/>
                          <a:alpha val="55000"/>
                        </a:srgbClr>
                      </a:solidFill>
                      <a:prstDash val="solid"/>
                    </a:ln>
                    <a:solidFill>
                      <a:srgbClr val="4F81BD">
                        <a:satMod val="200000"/>
                        <a:tint val="3000"/>
                      </a:srgbClr>
                    </a:solidFill>
                    <a:effectLst>
                      <a:innerShdw blurRad="101600" dist="76200" dir="5400000">
                        <a:srgbClr val="4F81BD">
                          <a:satMod val="190000"/>
                          <a:tint val="100000"/>
                          <a:alpha val="74000"/>
                        </a:srgbClr>
                      </a:innerShdw>
                    </a:effectLst>
                    <a:latin typeface="Arial" pitchFamily="34" charset="0"/>
                    <a:ea typeface="ＭＳ Ｐゴシック"/>
                    <a:cs typeface="Arial" pitchFamily="34" charset="0"/>
                  </a:rPr>
                  <a:t>COMET: </a:t>
                </a:r>
                <a:r>
                  <a:rPr lang="en-US" altLang="ja-JP" b="1" dirty="0" smtClean="0">
                    <a:ln w="900" cmpd="sng">
                      <a:solidFill>
                        <a:srgbClr val="4F81BD">
                          <a:satMod val="190000"/>
                          <a:alpha val="55000"/>
                        </a:srgbClr>
                      </a:solidFill>
                      <a:prstDash val="solid"/>
                    </a:ln>
                    <a:solidFill>
                      <a:srgbClr val="4F81BD">
                        <a:satMod val="200000"/>
                        <a:tint val="3000"/>
                      </a:srgbClr>
                    </a:solidFill>
                    <a:effectLst>
                      <a:innerShdw blurRad="101600" dist="76200" dir="5400000">
                        <a:srgbClr val="4F81BD">
                          <a:satMod val="190000"/>
                          <a:tint val="100000"/>
                          <a:alpha val="74000"/>
                        </a:srgbClr>
                      </a:innerShdw>
                    </a:effectLst>
                    <a:latin typeface="Symbol" pitchFamily="18" charset="2"/>
                    <a:ea typeface="ＭＳ Ｐゴシック"/>
                  </a:rPr>
                  <a:t>m</a:t>
                </a:r>
                <a:r>
                  <a:rPr lang="en-US" altLang="ja-JP" b="1" dirty="0" smtClean="0">
                    <a:ln w="900" cmpd="sng">
                      <a:solidFill>
                        <a:srgbClr val="4F81BD">
                          <a:satMod val="190000"/>
                          <a:alpha val="55000"/>
                        </a:srgbClr>
                      </a:solidFill>
                      <a:prstDash val="solid"/>
                    </a:ln>
                    <a:solidFill>
                      <a:srgbClr val="4F81BD">
                        <a:satMod val="200000"/>
                        <a:tint val="3000"/>
                      </a:srgbClr>
                    </a:solidFill>
                    <a:effectLst>
                      <a:innerShdw blurRad="101600" dist="76200" dir="5400000">
                        <a:srgbClr val="4F81BD">
                          <a:satMod val="190000"/>
                          <a:tint val="100000"/>
                          <a:alpha val="74000"/>
                        </a:srgbClr>
                      </a:innerShdw>
                    </a:effectLst>
                    <a:latin typeface="Calibri"/>
                    <a:ea typeface="ＭＳ Ｐゴシック"/>
                  </a:rPr>
                  <a:t> </a:t>
                </a:r>
                <a:r>
                  <a:rPr lang="en-US" altLang="ja-JP" b="1" dirty="0" smtClean="0">
                    <a:ln w="900" cmpd="sng">
                      <a:solidFill>
                        <a:srgbClr val="4F81BD">
                          <a:satMod val="190000"/>
                          <a:alpha val="55000"/>
                        </a:srgbClr>
                      </a:solidFill>
                      <a:prstDash val="solid"/>
                    </a:ln>
                    <a:solidFill>
                      <a:srgbClr val="4F81BD">
                        <a:satMod val="200000"/>
                        <a:tint val="3000"/>
                      </a:srgbClr>
                    </a:solidFill>
                    <a:effectLst>
                      <a:innerShdw blurRad="101600" dist="76200" dir="5400000">
                        <a:srgbClr val="4F81BD">
                          <a:satMod val="190000"/>
                          <a:tint val="100000"/>
                          <a:alpha val="74000"/>
                        </a:srgbClr>
                      </a:innerShdw>
                    </a:effectLst>
                    <a:latin typeface="Calibri"/>
                    <a:ea typeface="ＭＳ Ｐゴシック"/>
                    <a:sym typeface="Wingdings" pitchFamily="2" charset="2"/>
                  </a:rPr>
                  <a:t> e Conversion</a:t>
                </a:r>
                <a:endParaRPr lang="en-US" altLang="ja-JP" b="1" dirty="0" smtClean="0">
                  <a:ln w="900" cmpd="sng">
                    <a:solidFill>
                      <a:srgbClr val="4F81BD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srgbClr val="4F81BD">
                      <a:satMod val="200000"/>
                      <a:tint val="3000"/>
                    </a:srgbClr>
                  </a:solidFill>
                  <a:effectLst>
                    <a:innerShdw blurRad="101600" dist="76200" dir="5400000">
                      <a:srgbClr val="4F81BD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Calibri"/>
                  <a:ea typeface="ＭＳ Ｐゴシック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4856144" y="4000399"/>
                <a:ext cx="3244248" cy="338554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600" b="1" dirty="0" smtClean="0">
                    <a:solidFill>
                      <a:srgbClr val="00FFFF"/>
                    </a:solidFill>
                  </a:rPr>
                  <a:t>Signal : </a:t>
                </a:r>
                <a:r>
                  <a:rPr lang="en-US" altLang="ja-JP" sz="1600" b="1" dirty="0">
                    <a:solidFill>
                      <a:srgbClr val="00FFFF"/>
                    </a:solidFill>
                  </a:rPr>
                  <a:t> </a:t>
                </a:r>
                <a:r>
                  <a:rPr lang="en-US" altLang="ja-JP" sz="1600" b="1" dirty="0" smtClean="0">
                    <a:solidFill>
                      <a:srgbClr val="00FFFF"/>
                    </a:solidFill>
                    <a:latin typeface="Symbol" charset="2"/>
                    <a:cs typeface="Symbol" charset="2"/>
                  </a:rPr>
                  <a:t>m</a:t>
                </a:r>
                <a:r>
                  <a:rPr lang="en-US" altLang="ja-JP" sz="1600" b="1" dirty="0" smtClean="0">
                    <a:solidFill>
                      <a:srgbClr val="00FFFF"/>
                    </a:solidFill>
                  </a:rPr>
                  <a:t>- </a:t>
                </a:r>
                <a:r>
                  <a:rPr lang="en-US" altLang="ja-JP" sz="1600" b="1" dirty="0" smtClean="0">
                    <a:solidFill>
                      <a:srgbClr val="00FFFF"/>
                    </a:solidFill>
                    <a:latin typeface="Times New Roman"/>
                    <a:cs typeface="Times New Roman"/>
                  </a:rPr>
                  <a:t>+ (A,Z) </a:t>
                </a:r>
                <a:r>
                  <a:rPr lang="ja-JP" altLang="en-US" sz="1600" b="1" dirty="0" smtClean="0">
                    <a:solidFill>
                      <a:srgbClr val="00FFFF"/>
                    </a:solidFill>
                    <a:latin typeface="Times New Roman"/>
                    <a:cs typeface="Times New Roman"/>
                    <a:sym typeface="Wingdings"/>
                  </a:rPr>
                  <a:t></a:t>
                </a:r>
                <a:r>
                  <a:rPr lang="en-US" altLang="ja-JP" sz="1600" b="1" dirty="0" smtClean="0">
                    <a:solidFill>
                      <a:srgbClr val="00FFFF"/>
                    </a:solidFill>
                    <a:latin typeface="Times New Roman"/>
                    <a:cs typeface="Times New Roman"/>
                    <a:sym typeface="Wingdings"/>
                  </a:rPr>
                  <a:t> </a:t>
                </a:r>
                <a:r>
                  <a:rPr lang="en-US" altLang="ja-JP" sz="1600" b="1" i="1" dirty="0" smtClean="0">
                    <a:solidFill>
                      <a:srgbClr val="00FFFF"/>
                    </a:solidFill>
                    <a:latin typeface="Times New Roman"/>
                    <a:cs typeface="Times New Roman"/>
                    <a:sym typeface="Wingdings"/>
                  </a:rPr>
                  <a:t>e</a:t>
                </a:r>
                <a:r>
                  <a:rPr lang="en-US" altLang="ja-JP" sz="1600" b="1" dirty="0" smtClean="0">
                    <a:solidFill>
                      <a:srgbClr val="00FFFF"/>
                    </a:solidFill>
                    <a:latin typeface="Times New Roman"/>
                    <a:cs typeface="Times New Roman"/>
                    <a:sym typeface="Wingdings"/>
                  </a:rPr>
                  <a:t>- + (A,Z)</a:t>
                </a:r>
              </a:p>
            </p:txBody>
          </p:sp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3262181"/>
              <a:ext cx="1928090" cy="91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3" name="直線矢印コネクタ 42"/>
          <p:cNvCxnSpPr/>
          <p:nvPr/>
        </p:nvCxnSpPr>
        <p:spPr>
          <a:xfrm>
            <a:off x="2195736" y="2783022"/>
            <a:ext cx="360040" cy="1340935"/>
          </a:xfrm>
          <a:prstGeom prst="straightConnector1">
            <a:avLst/>
          </a:prstGeom>
          <a:ln w="28575">
            <a:solidFill>
              <a:srgbClr val="9900FF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2781743" y="29089"/>
            <a:ext cx="6336691" cy="3566241"/>
            <a:chOff x="2781743" y="29089"/>
            <a:chExt cx="6336691" cy="3566241"/>
          </a:xfrm>
        </p:grpSpPr>
        <p:pic>
          <p:nvPicPr>
            <p:cNvPr id="42" name="図 18" descr="図8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071" y="169282"/>
              <a:ext cx="2407089" cy="3426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" name="グループ化 31"/>
            <p:cNvGrpSpPr/>
            <p:nvPr/>
          </p:nvGrpSpPr>
          <p:grpSpPr>
            <a:xfrm>
              <a:off x="2781743" y="94826"/>
              <a:ext cx="2915816" cy="2688196"/>
              <a:chOff x="-684584" y="1066921"/>
              <a:chExt cx="2915816" cy="2688196"/>
            </a:xfrm>
          </p:grpSpPr>
          <p:grpSp>
            <p:nvGrpSpPr>
              <p:cNvPr id="33" name="グループ化 32"/>
              <p:cNvGrpSpPr/>
              <p:nvPr/>
            </p:nvGrpSpPr>
            <p:grpSpPr>
              <a:xfrm>
                <a:off x="-684584" y="1066921"/>
                <a:ext cx="2915816" cy="1757637"/>
                <a:chOff x="-792088" y="455286"/>
                <a:chExt cx="2915816" cy="1757637"/>
              </a:xfrm>
            </p:grpSpPr>
            <p:pic>
              <p:nvPicPr>
                <p:cNvPr id="38" name="Picture 5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92088" y="724563"/>
                  <a:ext cx="2698328" cy="1488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図 38"/>
                <p:cNvPicPr>
                  <a:picLocks noChangeAspect="1"/>
                </p:cNvPicPr>
                <p:nvPr/>
              </p:nvPicPr>
              <p:blipFill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288032" y="455286"/>
                  <a:ext cx="2411760" cy="477619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575322" y="2750078"/>
                <a:ext cx="2595528" cy="100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03876" y="29089"/>
              <a:ext cx="2314558" cy="153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1" name="直線矢印コネクタ 30"/>
          <p:cNvCxnSpPr/>
          <p:nvPr/>
        </p:nvCxnSpPr>
        <p:spPr>
          <a:xfrm flipV="1">
            <a:off x="1654111" y="762551"/>
            <a:ext cx="1521304" cy="813416"/>
          </a:xfrm>
          <a:prstGeom prst="straightConnector1">
            <a:avLst/>
          </a:prstGeom>
          <a:ln w="28575">
            <a:solidFill>
              <a:srgbClr val="9900FF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6213485" y="3662292"/>
            <a:ext cx="2904949" cy="2090325"/>
            <a:chOff x="6213485" y="3662292"/>
            <a:chExt cx="2904949" cy="2090325"/>
          </a:xfrm>
        </p:grpSpPr>
        <p:grpSp>
          <p:nvGrpSpPr>
            <p:cNvPr id="54" name="図形グループ 18"/>
            <p:cNvGrpSpPr/>
            <p:nvPr/>
          </p:nvGrpSpPr>
          <p:grpSpPr>
            <a:xfrm>
              <a:off x="7650812" y="4415005"/>
              <a:ext cx="1467622" cy="1337612"/>
              <a:chOff x="145204" y="1146383"/>
              <a:chExt cx="3323794" cy="3029354"/>
            </a:xfrm>
          </p:grpSpPr>
          <p:pic>
            <p:nvPicPr>
              <p:cNvPr id="55" name="図 5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04" y="1146383"/>
                <a:ext cx="1080344" cy="722937"/>
              </a:xfrm>
              <a:prstGeom prst="rect">
                <a:avLst/>
              </a:prstGeom>
            </p:spPr>
          </p:pic>
          <p:pic>
            <p:nvPicPr>
              <p:cNvPr id="56" name="図 5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088" y="1146383"/>
                <a:ext cx="1072221" cy="722937"/>
              </a:xfrm>
              <a:prstGeom prst="rect">
                <a:avLst/>
              </a:prstGeom>
            </p:spPr>
          </p:pic>
          <p:pic>
            <p:nvPicPr>
              <p:cNvPr id="57" name="図 5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0717" y="1918740"/>
                <a:ext cx="1064098" cy="714814"/>
              </a:xfrm>
              <a:prstGeom prst="rect">
                <a:avLst/>
              </a:prstGeom>
            </p:spPr>
          </p:pic>
          <p:pic>
            <p:nvPicPr>
              <p:cNvPr id="58" name="図 57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088" y="1912390"/>
                <a:ext cx="1072221" cy="722937"/>
              </a:xfrm>
              <a:prstGeom prst="rect">
                <a:avLst/>
              </a:prstGeom>
            </p:spPr>
          </p:pic>
          <p:pic>
            <p:nvPicPr>
              <p:cNvPr id="59" name="図 58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04" y="1918740"/>
                <a:ext cx="1080344" cy="714814"/>
              </a:xfrm>
              <a:prstGeom prst="rect">
                <a:avLst/>
              </a:prstGeom>
            </p:spPr>
          </p:pic>
          <p:pic>
            <p:nvPicPr>
              <p:cNvPr id="60" name="図 59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8017" y="1146383"/>
                <a:ext cx="1080344" cy="722937"/>
              </a:xfrm>
              <a:prstGeom prst="rect">
                <a:avLst/>
              </a:prstGeom>
            </p:spPr>
          </p:pic>
          <p:pic>
            <p:nvPicPr>
              <p:cNvPr id="61" name="図 60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54" y="2691097"/>
                <a:ext cx="1072221" cy="731060"/>
              </a:xfrm>
              <a:prstGeom prst="rect">
                <a:avLst/>
              </a:prstGeom>
            </p:spPr>
          </p:pic>
          <p:pic>
            <p:nvPicPr>
              <p:cNvPr id="62" name="図 61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4738" y="2691097"/>
                <a:ext cx="1080344" cy="731060"/>
              </a:xfrm>
              <a:prstGeom prst="rect">
                <a:avLst/>
              </a:prstGeom>
            </p:spPr>
          </p:pic>
          <p:pic>
            <p:nvPicPr>
              <p:cNvPr id="63" name="図 62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8017" y="2691097"/>
                <a:ext cx="1080344" cy="731060"/>
              </a:xfrm>
              <a:prstGeom prst="rect">
                <a:avLst/>
              </a:prstGeom>
            </p:spPr>
          </p:pic>
          <p:pic>
            <p:nvPicPr>
              <p:cNvPr id="64" name="図 63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04" y="3444677"/>
                <a:ext cx="1096589" cy="731059"/>
              </a:xfrm>
              <a:prstGeom prst="rect">
                <a:avLst/>
              </a:prstGeom>
            </p:spPr>
          </p:pic>
          <p:pic>
            <p:nvPicPr>
              <p:cNvPr id="65" name="図 64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088" y="3451027"/>
                <a:ext cx="1072221" cy="722937"/>
              </a:xfrm>
              <a:prstGeom prst="rect">
                <a:avLst/>
              </a:prstGeom>
            </p:spPr>
          </p:pic>
          <p:pic>
            <p:nvPicPr>
              <p:cNvPr id="66" name="図 65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917" y="3444677"/>
                <a:ext cx="1129081" cy="731060"/>
              </a:xfrm>
              <a:prstGeom prst="rect">
                <a:avLst/>
              </a:prstGeom>
            </p:spPr>
          </p:pic>
        </p:grpSp>
        <p:sp>
          <p:nvSpPr>
            <p:cNvPr id="52" name="正方形/長方形 51"/>
            <p:cNvSpPr/>
            <p:nvPr/>
          </p:nvSpPr>
          <p:spPr>
            <a:xfrm>
              <a:off x="6213485" y="3662292"/>
              <a:ext cx="21764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altLang="ja-JP" sz="16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131 members </a:t>
              </a:r>
              <a:endParaRPr lang="en-US" altLang="ja-JP" sz="16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1" algn="ctr"/>
              <a:r>
                <a:rPr lang="en-US" altLang="ja-JP" sz="1600" b="1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from </a:t>
              </a:r>
              <a:r>
                <a:rPr lang="en-US" altLang="ja-JP" sz="16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hline_image.PNG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40000">
            <a:off x="924083" y="1446204"/>
            <a:ext cx="1722932" cy="29215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0157" y="686485"/>
            <a:ext cx="5703354" cy="270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 descr="FJPPL20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47"/>
            <a:ext cx="3059832" cy="50724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108663" y="3468803"/>
            <a:ext cx="8884804" cy="3376900"/>
            <a:chOff x="108662" y="3409757"/>
            <a:chExt cx="8884804" cy="337690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1885" y="3409757"/>
              <a:ext cx="4911581" cy="33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/>
            <a:stretch/>
          </p:blipFill>
          <p:spPr bwMode="auto">
            <a:xfrm>
              <a:off x="108662" y="3968129"/>
              <a:ext cx="2206822" cy="1508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38427" y="4941168"/>
              <a:ext cx="2143458" cy="155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グループ化 7"/>
          <p:cNvGrpSpPr/>
          <p:nvPr/>
        </p:nvGrpSpPr>
        <p:grpSpPr>
          <a:xfrm>
            <a:off x="83236" y="543990"/>
            <a:ext cx="2232248" cy="1466535"/>
            <a:chOff x="232595" y="543990"/>
            <a:chExt cx="2232248" cy="146653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95" y="543990"/>
              <a:ext cx="2232248" cy="14665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円/楕円 16"/>
            <p:cNvSpPr/>
            <p:nvPr/>
          </p:nvSpPr>
          <p:spPr>
            <a:xfrm>
              <a:off x="1095757" y="997735"/>
              <a:ext cx="868318" cy="490294"/>
            </a:xfrm>
            <a:prstGeom prst="ellipse">
              <a:avLst/>
            </a:prstGeom>
            <a:noFill/>
            <a:ln w="5715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564585" y="46194"/>
            <a:ext cx="4428882" cy="2491133"/>
            <a:chOff x="2123728" y="116632"/>
            <a:chExt cx="6809562" cy="4608512"/>
          </a:xfrm>
        </p:grpSpPr>
        <p:pic>
          <p:nvPicPr>
            <p:cNvPr id="20" name="図 19" descr="saito 19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23728" y="116632"/>
              <a:ext cx="6809562" cy="46085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直線矢印コネクタ 20"/>
            <p:cNvCxnSpPr/>
            <p:nvPr/>
          </p:nvCxnSpPr>
          <p:spPr>
            <a:xfrm>
              <a:off x="4572000" y="1628800"/>
              <a:ext cx="1944216" cy="165618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1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Granada2011.jpg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/>
          <a:stretch/>
        </p:blipFill>
        <p:spPr>
          <a:xfrm>
            <a:off x="467544" y="1346209"/>
            <a:ext cx="7992888" cy="5010145"/>
          </a:xfrm>
          <a:prstGeom prst="rect">
            <a:avLst/>
          </a:prstGeom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51720" y="457864"/>
            <a:ext cx="546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 smtClean="0">
                <a:solidFill>
                  <a:srgbClr val="9900CC"/>
                </a:solidFill>
                <a:latin typeface="Candara" panose="020E0502030303020204" pitchFamily="34" charset="0"/>
              </a:rPr>
              <a:t>Kamioka Underground Laboratory</a:t>
            </a:r>
            <a:endParaRPr kumimoji="1" lang="ja-JP" altLang="en-US" sz="2800" b="1" u="sng" dirty="0">
              <a:solidFill>
                <a:srgbClr val="9900C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769"/>
            <a:ext cx="4788024" cy="60797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XMASS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" y="3245783"/>
            <a:ext cx="1835256" cy="2235676"/>
          </a:xfrm>
          <a:prstGeom prst="rect">
            <a:avLst/>
          </a:prstGeom>
        </p:spPr>
      </p:pic>
      <p:pic>
        <p:nvPicPr>
          <p:cNvPr id="4" name="Picture 4" descr="https://www-sk.icrr.u-tokyo.ac.jp/~xmass/illust/20100317/XMASS800kg_vessel_v9_trans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1" y="4561327"/>
            <a:ext cx="1806552" cy="225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925517" y="4238209"/>
            <a:ext cx="684520" cy="630951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869302" y="4561327"/>
            <a:ext cx="56215" cy="632610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data:image/jpeg;base64,/9j/4AAQSkZJRgABAQAAAQABAAD/2wCEAAkGBggGDw4IBw0SEBQRERYQFRAPEBAPDRkPGBAhFBcQEhUYHioqIxkjGRMVHy8sJygpLC0sFSo9QTAqOSkrLCkBCQoKDQwOGg8PGTIjHiQ0NTUxMjIsLDU0LC8wLCw0MjU1KSwuKTUvMywsLCwxNSwvNS4vNDUsMCwsNTEsLCw1NP/AABEIALgBEgMBIgACEQEDEQH/xAAcAAEAAwEBAQEBAAAAAAAAAAAAAwYHAQgFBAL/xABCEAABAgIGAwsKBQUBAQAAAAAAAQIDBAUGF2SU0gcRcxIhMTIzNWFysbK0EyJBUVJicYGRoSNCQ5KiFDRjgsHhU//EABsBAQACAwEBAAAAAAAAAAAAAAACBgEEBQMH/8QANREBAAEDAQMJBgUFAAAAAAAAAAECAxEEBRIxBiFBUWFxkcHREzKhseHwFBUjM0IWIlJigf/aAAwDAQACEQMRAD8A+xo9qDRNZqPZSVJumXRHxY6KrZyYY3U2ZcxNSI71NQstkdXL1jprMc0O8zwdtM+LeXUyKXZHVy9Y6azCyOrl6x01mLoD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RxtEtXWNc5P6reaq/wB9NerrF4IpniP6q9gHmCQpGcdBhKseLybf1Ynsp0g/PR/IwdmzuoCY3fQ7zPB20z4t5dSlaHeZ4O2mfFvLqQAAAAAAAAAAAAAAAAAAAAAAAAAAAAAAAAAAAAAAAAAimeI/qr2EpFM8R/VXsA8sUfyMHZs7qAUfyMHZs7qAmN30O8zwdtM+LeXUpWh3meDtpnxby6kAAAAAAAAAAAAAAAAABDNTkvItWNNRGw2pwue5Gt+qlXpDSZQ8rrbLJEjr62N3DPq7V9kU867tFv3pw2bGkv3/ANqiZ++tbgZxF0sRlX8GTaie9FVV+zTjNLEyi+fJs1dEVyL3TW/H6f8Ay+Euh+R67HufGPVpAKVI6UqNjamzkGJC6U1RWfbUv2LTR1LyNLN8pIRmRE9O5Xzk6ycKfM97d+3c92rLRv6LUaf92iY+XjwfsAB7NQAAAAAAAAAAAAACKZ4j+qvYSkUzxH9VewDyxR/IwdmzuoBR/IwdmzuoCY3fQ7zPB20z4t5dSlaHeZ4O2mfFvLqQAAAAAAAAAAAAAAKjWuvsChldKSCJFjJvKvDCYvvauF3Qnz9RBX2uDqLRaNo92qK5PPenCxipwJ7yp9E+KGYcO+crWa3cnct8evqWjZOx4uxF6/H9vRHX2z2fPufqpGlZyl3+Xn4roi+jdL5qdDW8CJ8D8gBw5qmqcyudNNNEbtMYgABFkJZeZjSjkjSz3McnA5iq1yfNCIGYnHPBMRMYlodWNI+7VsrTqonoSOiak1/5ETg+KfT0mgNej0RWrrRd9FTfTV6zz4XaoVcXSLmUXSDvw3LuYb3fkcvA1V9lfsvRwdnR66ZncueKp7V2LTuze08Y649PTwaeDiHTsqeAAAAAAAAAAARTPEf1V7CUimeI/qr2AeWKP5GDs2d1AKP5GDs2d1ATG76HeZ4O2mfFvLqUrQ7zPB20z4t5dSAAAAAAAAAAAAfOrBS7KDlos7E39ymprV9MRd5rfr9j6Jm+lSk1e+BRzF3mp5Zye8vmt+iI79xr6m77K3NTf2dpfxOoptzw6e6PvCjTExFm3vjx3bpz3K5zl4Vcq61UjAKrM555fTYiIjEAAMAAAAAAAADXag1gWmZbyMddcSBqY5V4VZq8x6/JFRelvSWgx2oNJrR09Caq+bG/Bd8V32/yRE+ZsRZ9Fe9rajPGOZ872zpY0+pnd4Vc8efxAAbjjgAAAAAAABFM8R/VXsJSKZ4j+qvYB5Yo/kYOzZ3UAo/kYOzZ3UBMbvod5ng7aZ8W8upStDvM8HbTPi3l1IAAAAAAAAAAABjFeJlZqkJlfZckNPg1iJ26/qbOph9av7+c2zu05e05/TiO1ZuTlMe3rns84fKABwF2AAAAAAAAAABJLxllnsjt4WOR6fFq6/8Ah6Aa7dJrT07557U3+TRzYcNH8KMbr+O5O1suffju81S5S0x+lPf5JgAdlUAAAAAAAAAimeI/qr2EpFM8R/VXsA8sUfyMHZs7qAUfyMHZs7qAmN30O8zwdtM+LeXUpWh3meDtpnxby6kAAAAAAAAAAAAxyv8AKrK0hHXVvREbET5sRF/k1xsZQdKdFK9kCkoacRfJP6qrrav11p/saG0Le/ZnHRzu5sK/FrVxE/yjHn5M4ABW30AAAAAAAAAAAH6KPlVnY0GWb+pEaz9zkT/pvibxk+jeilnpz+qcnmwG7ro8o5Ny1O8vyNZO/sy3u25q6/JSOUV+K71NuP4x8Z+kQAA6itAAAAAAAABFM8R/VXsJSKZ4j+qvYB5Yo/kYOzZ3UAo/kYOzZ3UBMbvod5ng7aZ8W8upStDvM8HbTPi3l1IAAAAAAAAAAAB+akpCDSkKJJzCa2xGq1fX0KnSi6l+R+kGJiJjEs01TTMVRxhg1LUZHoeNEkppPOYvD6Fb6Hp0Km+fjNjrhVSHWOFuoWpsZiLuHLwKnD5N3Qv2X5mRTUrGkXul5pise1dStcmpUUrOq002auyeD6Ps3aFGst/7Rxjz7kIANN1AAAAAAP6hw3xlSHDRVVyoiIia1VVXUiJ0nERV3k/9NNqLUpaO1UlSbfxPyQ1/Ii/md7/Z8eDZ0+nqvVYjh0tHXa23o7e/Xx6I65fdqlQKVflmS7tW7d58RU9tU4E6ETUnyPtAFoopiimKY4Q+a3btV2ublfGQAEnmAAAAAAAAEUzxH9VewlIpniP6q9gHlij+Rg7NndQCj+Rg7NndQExu+h3meDtpnxby6lK0O8zwdtM+LeXUgAAAAAAAAAAAAAAfGrDVaRrE3czLdy9E1Nit1eUToX1p0L9j7II1U01xiqMw9LV2u1VFdE4mGM05UmlaEVXrD8rDT9SEiuTV7zeFOzpPgHoU+XSFWaJpRVdOS0Nyr+ZE3D/3N1Kcq7syJ57c471o03KOYjF+jPbHow4GsRdGVBxN9nlWdWJrT+SKfyzRhQreM6M74xETsaav5be7HS/qDR46fD6spPqUPVqk6cVEkoKq3/6O82En+y8Py1qatJVMoOQ1OhSrFX2omuKv8tZ9pERu8hsW9mdNyrwaGo5RxjFij/s+keqsVYqLJ0FqmI6+Wje2qamNX/G319K7/wAC0agDrW7dNuN2mMQq9/UXdRXv3JzIACbwAAAAAAAAAAAIpniP6q9hKRTPEf1V7APLFH8jB2bO6gFH8jB2bO6gJjd9DvM8HbTPi3l1KVod5ng7aZ8W8upAAAAAAAAAAAAAAAAAAAAAAAAAAAAAAAAAAAAAAAAACKZ4j+qvYSkUzxH9VewDyxR/IwdmzuoBR/IwdmzuoCY3fQ7zPB20z4t5dSlaHeZ4O2mfFvLqQAAAAAAAAAAAAAAAAAAAAAAAAAAAAAAAAAAAAAAAAAimeI/qr2EpFM8R/VXsA8sUfyMHZs7qAUfyMHZs7qAmNT0e1+omrNHso2k2zLYjIsdVRsnMPbqdMuempUb6nIWW1yrl6wM1lOAxgdtcq5esDNZRa5Vy9YGaynAMDtrlXL1gZrKLXKuXrAzWU4Bgdtcq5esDNZRa5Vy9YGaynAMDtrlXL1gZrKLXKuXrAzWU4Bgdtcq5esDNZRa5Vy9YGaynAMDtrlXL1gZrKLXKuXrAzWU4Bgdtcq5esDNZRa5Vy9YGaynAMDtrlXL1gZrKLXKuXrAzWU4Bgdtcq5esDNZRa5Vy9YGaynAMDtrlXL1gZrKLXKuXrAzWU4Bgdtcq5esDNZRa5Vy9YGaynAMDtrlXL1gZrKLXKuXrAzWU4Bgdtcq5esDNZRa5Vy9YGaynAMDtrlXL1gZrKLXKuXrAzWU4Bgdtcq5esDNZRa5Vy9YGaynAMDtrlXL1gZrKRxtLVXXtc1P6rfaqf2M16uqdAwMSkKOnGwYSLAi8m39KJ7KdAAJYYf/Z"/>
          <p:cNvSpPr>
            <a:spLocks noChangeAspect="1" noChangeArrowheads="1"/>
          </p:cNvSpPr>
          <p:nvPr/>
        </p:nvSpPr>
        <p:spPr bwMode="auto">
          <a:xfrm>
            <a:off x="63500" y="-847725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498" y="904874"/>
            <a:ext cx="4783539" cy="288416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2060"/>
                </a:solidFill>
              </a:rPr>
              <a:t>Phase-1: 100kg liq.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Xe</a:t>
            </a:r>
            <a:r>
              <a:rPr lang="en-US" altLang="ja-JP" sz="2000" dirty="0" smtClean="0">
                <a:solidFill>
                  <a:srgbClr val="002060"/>
                </a:solidFill>
              </a:rPr>
              <a:t> for dark matter search </a:t>
            </a:r>
            <a:r>
              <a:rPr lang="en-US" altLang="ja-JP" sz="2000" dirty="0" smtClean="0">
                <a:solidFill>
                  <a:srgbClr val="002060"/>
                </a:solidFill>
                <a:latin typeface="Arial"/>
                <a:cs typeface="Arial"/>
              </a:rPr>
              <a:t>→ </a:t>
            </a:r>
            <a:r>
              <a:rPr lang="en-US" altLang="ja-JP" sz="2000" dirty="0" smtClean="0">
                <a:solidFill>
                  <a:srgbClr val="002060"/>
                </a:solidFill>
                <a:cs typeface="Arial"/>
              </a:rPr>
              <a:t>now running</a:t>
            </a:r>
            <a:endParaRPr lang="en-US" altLang="ja-JP" sz="20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2060"/>
                </a:solidFill>
              </a:rPr>
              <a:t>XMASS1.5 : upgrade to 5t for better sensitivity </a:t>
            </a:r>
            <a:r>
              <a:rPr lang="en-US" altLang="ja-JP" sz="2000" dirty="0" err="1">
                <a:solidFill>
                  <a:srgbClr val="00206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2000" baseline="-25000" dirty="0" err="1">
                <a:solidFill>
                  <a:srgbClr val="002060"/>
                </a:solidFill>
              </a:rPr>
              <a:t>SI</a:t>
            </a:r>
            <a:r>
              <a:rPr lang="en-US" altLang="ja-JP" sz="2000" dirty="0">
                <a:solidFill>
                  <a:srgbClr val="002060"/>
                </a:solidFill>
              </a:rPr>
              <a:t>&lt; 10</a:t>
            </a:r>
            <a:r>
              <a:rPr lang="en-US" altLang="ja-JP" sz="2000" baseline="30000" dirty="0">
                <a:solidFill>
                  <a:srgbClr val="002060"/>
                </a:solidFill>
              </a:rPr>
              <a:t>-46</a:t>
            </a:r>
            <a:r>
              <a:rPr lang="en-US" altLang="ja-JP" sz="2000" dirty="0">
                <a:solidFill>
                  <a:srgbClr val="002060"/>
                </a:solidFill>
              </a:rPr>
              <a:t> cm</a:t>
            </a:r>
            <a:r>
              <a:rPr lang="en-US" altLang="ja-JP" sz="2000" baseline="30000" dirty="0">
                <a:solidFill>
                  <a:srgbClr val="002060"/>
                </a:solidFill>
              </a:rPr>
              <a:t>2</a:t>
            </a:r>
            <a:r>
              <a:rPr lang="en-US" altLang="ja-JP" sz="2000" dirty="0">
                <a:solidFill>
                  <a:srgbClr val="002060"/>
                </a:solidFill>
              </a:rPr>
              <a:t> (at m</a:t>
            </a:r>
            <a:r>
              <a:rPr lang="en-US" altLang="ja-JP" sz="2000" baseline="-25000" dirty="0">
                <a:solidFill>
                  <a:srgbClr val="002060"/>
                </a:solidFill>
                <a:latin typeface="Symbol" charset="2"/>
                <a:cs typeface="Symbol" charset="2"/>
              </a:rPr>
              <a:t>c</a:t>
            </a:r>
            <a:r>
              <a:rPr lang="en-US" altLang="ja-JP" sz="2000" dirty="0">
                <a:solidFill>
                  <a:srgbClr val="00206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000" dirty="0">
                <a:solidFill>
                  <a:srgbClr val="002060"/>
                </a:solidFill>
              </a:rPr>
              <a:t>100 </a:t>
            </a:r>
            <a:r>
              <a:rPr lang="en-US" altLang="ja-JP" sz="2000" dirty="0" err="1">
                <a:solidFill>
                  <a:srgbClr val="002060"/>
                </a:solidFill>
              </a:rPr>
              <a:t>GeV</a:t>
            </a:r>
            <a:r>
              <a:rPr lang="en-US" altLang="ja-JP" sz="2000" dirty="0">
                <a:solidFill>
                  <a:srgbClr val="002060"/>
                </a:solidFill>
              </a:rPr>
              <a:t>)</a:t>
            </a:r>
            <a:endParaRPr lang="en-US" altLang="ja-JP" sz="20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1600" dirty="0" smtClean="0">
                <a:solidFill>
                  <a:srgbClr val="002060"/>
                </a:solidFill>
              </a:rPr>
              <a:t>To be launched in 2015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002060"/>
                </a:solidFill>
              </a:rPr>
              <a:t> Final Goal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: 10t </a:t>
            </a:r>
            <a:r>
              <a:rPr kumimoji="1" lang="en-US" altLang="ja-JP" sz="2000" dirty="0" err="1" smtClean="0">
                <a:solidFill>
                  <a:srgbClr val="002060"/>
                </a:solidFill>
              </a:rPr>
              <a:t>fiducial</a:t>
            </a:r>
            <a:r>
              <a:rPr kumimoji="1" lang="en-US" altLang="ja-JP" sz="2000" dirty="0" smtClean="0">
                <a:solidFill>
                  <a:srgbClr val="002060"/>
                </a:solidFill>
              </a:rPr>
              <a:t> mass</a:t>
            </a:r>
            <a:endParaRPr lang="en-US" altLang="ja-JP" sz="2000" dirty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1400" dirty="0" smtClean="0">
                <a:solidFill>
                  <a:srgbClr val="002060"/>
                </a:solidFill>
              </a:rPr>
              <a:t>Dark Matter (</a:t>
            </a:r>
            <a:r>
              <a:rPr lang="en-US" altLang="ja-JP" sz="1400" dirty="0">
                <a:solidFill>
                  <a:srgbClr val="002060"/>
                </a:solidFill>
              </a:rPr>
              <a:t>sensitivity </a:t>
            </a:r>
            <a:r>
              <a:rPr lang="en-US" altLang="ja-JP" sz="1400" dirty="0" err="1">
                <a:solidFill>
                  <a:srgbClr val="00206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1400" baseline="-25000" dirty="0" err="1">
                <a:solidFill>
                  <a:srgbClr val="002060"/>
                </a:solidFill>
              </a:rPr>
              <a:t>SI</a:t>
            </a:r>
            <a:r>
              <a:rPr lang="en-US" altLang="ja-JP" sz="1400" dirty="0">
                <a:solidFill>
                  <a:srgbClr val="002060"/>
                </a:solidFill>
              </a:rPr>
              <a:t>&lt; 10</a:t>
            </a:r>
            <a:r>
              <a:rPr lang="en-US" altLang="ja-JP" sz="1400" baseline="30000" dirty="0">
                <a:solidFill>
                  <a:srgbClr val="002060"/>
                </a:solidFill>
              </a:rPr>
              <a:t>-</a:t>
            </a:r>
            <a:r>
              <a:rPr lang="en-US" altLang="ja-JP" sz="1400" baseline="30000" dirty="0" smtClean="0">
                <a:solidFill>
                  <a:srgbClr val="002060"/>
                </a:solidFill>
              </a:rPr>
              <a:t>47</a:t>
            </a:r>
            <a:r>
              <a:rPr lang="en-US" altLang="ja-JP" sz="1400" dirty="0" smtClean="0">
                <a:solidFill>
                  <a:srgbClr val="002060"/>
                </a:solidFill>
              </a:rPr>
              <a:t> </a:t>
            </a:r>
            <a:r>
              <a:rPr lang="en-US" altLang="ja-JP" sz="1400" dirty="0">
                <a:solidFill>
                  <a:srgbClr val="002060"/>
                </a:solidFill>
              </a:rPr>
              <a:t>cm</a:t>
            </a:r>
            <a:r>
              <a:rPr lang="en-US" altLang="ja-JP" sz="1400" baseline="30000" dirty="0">
                <a:solidFill>
                  <a:srgbClr val="002060"/>
                </a:solidFill>
              </a:rPr>
              <a:t>2</a:t>
            </a:r>
            <a:r>
              <a:rPr lang="en-US" altLang="ja-JP" sz="1400" dirty="0">
                <a:solidFill>
                  <a:srgbClr val="002060"/>
                </a:solidFill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</a:rPr>
              <a:t>), </a:t>
            </a:r>
            <a:endParaRPr lang="en-US" altLang="ja-JP" sz="14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en-US" altLang="ja-JP" sz="1400" dirty="0" smtClean="0">
                <a:solidFill>
                  <a:srgbClr val="002060"/>
                </a:solidFill>
              </a:rPr>
              <a:t>       Double Beta decay and pp-</a:t>
            </a:r>
            <a:r>
              <a:rPr lang="en-US" altLang="ja-JP" sz="1400" baseline="30000" dirty="0" smtClean="0">
                <a:solidFill>
                  <a:srgbClr val="002060"/>
                </a:solidFill>
              </a:rPr>
              <a:t>7</a:t>
            </a:r>
            <a:r>
              <a:rPr lang="en-US" altLang="ja-JP" sz="1400" dirty="0" smtClean="0">
                <a:solidFill>
                  <a:srgbClr val="002060"/>
                </a:solidFill>
              </a:rPr>
              <a:t>Be solar neutrinos</a:t>
            </a:r>
          </a:p>
        </p:txBody>
      </p:sp>
      <p:pic>
        <p:nvPicPr>
          <p:cNvPr id="25" name="コンテンツ プレースホルダー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92616"/>
            <a:ext cx="2526080" cy="240264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rot="21149199">
            <a:off x="3407288" y="5831641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6600CC"/>
                </a:solidFill>
              </a:rPr>
              <a:t>XMASS1.5</a:t>
            </a:r>
            <a:endParaRPr kumimoji="1" lang="ja-JP" altLang="en-US" sz="1200" b="1" dirty="0">
              <a:solidFill>
                <a:srgbClr val="6600CC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88024" y="0"/>
            <a:ext cx="4419691" cy="6886575"/>
            <a:chOff x="4788024" y="0"/>
            <a:chExt cx="4419691" cy="6886575"/>
          </a:xfrm>
        </p:grpSpPr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4942584" y="640173"/>
              <a:ext cx="2016223" cy="2609218"/>
              <a:chOff x="0" y="0"/>
              <a:chExt cx="2120" cy="2947"/>
            </a:xfrm>
          </p:grpSpPr>
          <p:pic>
            <p:nvPicPr>
              <p:cNvPr id="20" name="Picture 1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20" cy="2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" name="Group 9"/>
              <p:cNvGrpSpPr>
                <a:grpSpLocks/>
              </p:cNvGrpSpPr>
              <p:nvPr/>
            </p:nvGrpSpPr>
            <p:grpSpPr bwMode="auto">
              <a:xfrm>
                <a:off x="888" y="553"/>
                <a:ext cx="348" cy="1398"/>
                <a:chOff x="0" y="0"/>
                <a:chExt cx="348" cy="1397"/>
              </a:xfrm>
            </p:grpSpPr>
            <p:pic>
              <p:nvPicPr>
                <p:cNvPr id="30" name="Picture 7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94"/>
                  <a:ext cx="348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Line 8"/>
                <p:cNvSpPr>
                  <a:spLocks noChangeShapeType="1"/>
                </p:cNvSpPr>
                <p:nvPr/>
              </p:nvSpPr>
              <p:spPr bwMode="auto">
                <a:xfrm>
                  <a:off x="176" y="0"/>
                  <a:ext cx="0" cy="905"/>
                </a:xfrm>
                <a:prstGeom prst="line">
                  <a:avLst/>
                </a:prstGeom>
                <a:noFill/>
                <a:ln w="508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 sz="2800">
                    <a:solidFill>
                      <a:srgbClr val="000000"/>
                    </a:solidFill>
                    <a:sym typeface="Gill Sans" charset="0"/>
                  </a:endParaRPr>
                </a:p>
              </p:txBody>
            </p:sp>
          </p:grpSp>
        </p:grpSp>
        <p:sp>
          <p:nvSpPr>
            <p:cNvPr id="32" name="Rectangle 15"/>
            <p:cNvSpPr>
              <a:spLocks/>
            </p:cNvSpPr>
            <p:nvPr/>
          </p:nvSpPr>
          <p:spPr bwMode="auto">
            <a:xfrm>
              <a:off x="4788024" y="0"/>
              <a:ext cx="4341567" cy="5905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000" b="1" dirty="0" err="1">
                  <a:solidFill>
                    <a:srgbClr val="000000"/>
                  </a:solidFill>
                  <a:sym typeface="Gill Sans" charset="0"/>
                </a:rPr>
                <a:t>KamLAND</a:t>
              </a:r>
              <a:r>
                <a:rPr kumimoji="0" lang="en-US" altLang="ja-JP" sz="3000" b="1" dirty="0">
                  <a:solidFill>
                    <a:srgbClr val="000000"/>
                  </a:solidFill>
                  <a:sym typeface="Gill Sans" charset="0"/>
                </a:rPr>
                <a:t>-Zen</a:t>
              </a:r>
            </a:p>
          </p:txBody>
        </p:sp>
        <p:sp>
          <p:nvSpPr>
            <p:cNvPr id="33" name="Rectangle 16"/>
            <p:cNvSpPr>
              <a:spLocks/>
            </p:cNvSpPr>
            <p:nvPr/>
          </p:nvSpPr>
          <p:spPr bwMode="auto">
            <a:xfrm>
              <a:off x="6527960" y="661470"/>
              <a:ext cx="2536031" cy="250031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10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Ze</a:t>
              </a:r>
              <a:r>
                <a:rPr kumimoji="0" lang="en-US" altLang="ja-JP" sz="11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rPr>
                <a:t>ro </a:t>
              </a:r>
              <a:r>
                <a:rPr kumimoji="0" lang="en-US" altLang="ja-JP" sz="110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N</a:t>
              </a:r>
              <a:r>
                <a:rPr kumimoji="0" lang="en-US" altLang="ja-JP" sz="11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rPr>
                <a:t>eutrino double beta decay search</a:t>
              </a: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4788024" y="640173"/>
              <a:ext cx="0" cy="6246402"/>
            </a:xfrm>
            <a:prstGeom prst="line">
              <a:avLst/>
            </a:prstGeom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17"/>
            <p:cNvSpPr>
              <a:spLocks/>
            </p:cNvSpPr>
            <p:nvPr/>
          </p:nvSpPr>
          <p:spPr bwMode="auto">
            <a:xfrm>
              <a:off x="4872062" y="3356992"/>
              <a:ext cx="2577833" cy="32007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600" b="1" dirty="0">
                  <a:solidFill>
                    <a:srgbClr val="6600CC"/>
                  </a:solidFill>
                  <a:sym typeface="Gill Sans" charset="0"/>
                </a:rPr>
                <a:t>R</a:t>
              </a:r>
              <a:r>
                <a:rPr kumimoji="0" lang="en-US" altLang="ja-JP" sz="1600" b="1" dirty="0" smtClean="0">
                  <a:solidFill>
                    <a:srgbClr val="6600CC"/>
                  </a:solidFill>
                  <a:sym typeface="Gill Sans" charset="0"/>
                </a:rPr>
                <a:t>esults </a:t>
              </a:r>
              <a:r>
                <a:rPr kumimoji="0" lang="en-US" altLang="ja-JP" sz="1600" b="1" dirty="0">
                  <a:solidFill>
                    <a:srgbClr val="6600CC"/>
                  </a:solidFill>
                  <a:sym typeface="Gill Sans" charset="0"/>
                </a:rPr>
                <a:t>from </a:t>
              </a:r>
              <a:r>
                <a:rPr kumimoji="0" lang="en-US" altLang="ja-JP" sz="1600" b="1" dirty="0" smtClean="0">
                  <a:solidFill>
                    <a:srgbClr val="6600CC"/>
                  </a:solidFill>
                  <a:sym typeface="Gill Sans" charset="0"/>
                </a:rPr>
                <a:t> 89.5kg-yr </a:t>
              </a:r>
              <a:r>
                <a:rPr kumimoji="0" lang="en-US" altLang="ja-JP" sz="1600" b="1" dirty="0">
                  <a:solidFill>
                    <a:srgbClr val="6600CC"/>
                  </a:solidFill>
                  <a:sym typeface="Gill Sans" charset="0"/>
                </a:rPr>
                <a:t>data</a:t>
              </a: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12488" y="3763375"/>
              <a:ext cx="4395227" cy="312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78487" y="1484912"/>
              <a:ext cx="1949474" cy="1440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5220073" y="5805264"/>
              <a:ext cx="1858414" cy="1028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Rectangle 23"/>
            <p:cNvSpPr>
              <a:spLocks/>
            </p:cNvSpPr>
            <p:nvPr/>
          </p:nvSpPr>
          <p:spPr bwMode="auto">
            <a:xfrm>
              <a:off x="5611031" y="6009467"/>
              <a:ext cx="1224136" cy="692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750028" algn="l"/>
                </a:tabLst>
              </a:pPr>
              <a:r>
                <a:rPr kumimoji="0" lang="en-US" altLang="ja-JP" dirty="0">
                  <a:solidFill>
                    <a:srgbClr val="000000"/>
                  </a:solidFill>
                  <a:sym typeface="Gill Sans" charset="0"/>
                </a:rPr>
                <a:t>〈m</a:t>
              </a:r>
              <a:r>
                <a:rPr kumimoji="0" lang="en-US" altLang="ja-JP" baseline="-6000" dirty="0">
                  <a:solidFill>
                    <a:srgbClr val="000000"/>
                  </a:solidFill>
                  <a:sym typeface="Gill Sans" charset="0"/>
                </a:rPr>
                <a:t>ββ</a:t>
              </a:r>
              <a:r>
                <a:rPr kumimoji="0" lang="en-US" altLang="ja-JP" dirty="0" smtClean="0">
                  <a:solidFill>
                    <a:srgbClr val="000000"/>
                  </a:solidFill>
                  <a:sym typeface="Gill Sans" charset="0"/>
                </a:rPr>
                <a:t>〉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750028" algn="l"/>
                </a:tabLst>
              </a:pPr>
              <a:r>
                <a:rPr kumimoji="0" lang="en-US" altLang="ja-JP" sz="1600" dirty="0" smtClean="0">
                  <a:solidFill>
                    <a:srgbClr val="000000"/>
                  </a:solidFill>
                  <a:sym typeface="Gill Sans" charset="0"/>
                </a:rPr>
                <a:t>&lt;0.12~0.25 </a:t>
              </a:r>
              <a:r>
                <a:rPr kumimoji="0" lang="en-US" altLang="ja-JP" sz="1600" dirty="0" err="1">
                  <a:solidFill>
                    <a:srgbClr val="000000"/>
                  </a:solidFill>
                  <a:sym typeface="Gill Sans" charset="0"/>
                </a:rPr>
                <a:t>eV</a:t>
              </a:r>
              <a:r>
                <a:rPr kumimoji="0" lang="en-US" altLang="ja-JP" sz="1600" dirty="0">
                  <a:solidFill>
                    <a:srgbClr val="000000"/>
                  </a:solidFill>
                  <a:sym typeface="Gill Sans" charset="0"/>
                </a:rPr>
                <a:t>  </a:t>
              </a:r>
              <a:endParaRPr kumimoji="0" lang="en-US" altLang="ja-JP" sz="1600" dirty="0" smtClean="0">
                <a:solidFill>
                  <a:srgbClr val="000000"/>
                </a:solidFill>
                <a:sym typeface="Gill Sans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750028" algn="l"/>
                </a:tabLst>
              </a:pPr>
              <a:r>
                <a:rPr kumimoji="0" lang="en-US" altLang="ja-JP" sz="1400" dirty="0" smtClean="0">
                  <a:solidFill>
                    <a:srgbClr val="000000"/>
                  </a:solidFill>
                  <a:sym typeface="Gill Sans" charset="0"/>
                </a:rPr>
                <a:t>   @</a:t>
              </a:r>
              <a:r>
                <a:rPr kumimoji="0" lang="en-US" altLang="ja-JP" sz="1400" dirty="0">
                  <a:solidFill>
                    <a:srgbClr val="000000"/>
                  </a:solidFill>
                  <a:sym typeface="Gill Sans" charset="0"/>
                </a:rPr>
                <a:t>90% C.L.</a:t>
              </a:r>
            </a:p>
          </p:txBody>
        </p:sp>
        <p:cxnSp>
          <p:nvCxnSpPr>
            <p:cNvPr id="10" name="直線矢印コネクタ 9"/>
            <p:cNvCxnSpPr>
              <a:stCxn id="40" idx="0"/>
            </p:cNvCxnSpPr>
            <p:nvPr/>
          </p:nvCxnSpPr>
          <p:spPr>
            <a:xfrm flipV="1">
              <a:off x="6223099" y="4725144"/>
              <a:ext cx="77093" cy="128432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/>
            <p:cNvSpPr txBox="1"/>
            <p:nvPr/>
          </p:nvSpPr>
          <p:spPr>
            <a:xfrm>
              <a:off x="7475732" y="3240155"/>
              <a:ext cx="1250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b="1" i="1" dirty="0" smtClean="0"/>
                <a:t>PRL 110:</a:t>
              </a:r>
            </a:p>
            <a:p>
              <a:pPr algn="ctr"/>
              <a:r>
                <a:rPr kumimoji="1" lang="en-US" altLang="ja-JP" sz="1400" b="1" i="1" dirty="0" smtClean="0"/>
                <a:t>062502 (2013)</a:t>
              </a:r>
              <a:endParaRPr kumimoji="1" lang="ja-JP" altLang="en-US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057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292080" cy="396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292080" y="3068960"/>
            <a:ext cx="2232248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6600CC"/>
                </a:solidFill>
              </a:rPr>
              <a:t>Berkeley, LBNL, Colorado, LAC, San Diego, Imperial C., KEK, McGill, Cardiff</a:t>
            </a:r>
            <a:endParaRPr kumimoji="1" lang="ja-JP" altLang="en-US" sz="1400" b="1" dirty="0">
              <a:solidFill>
                <a:srgbClr val="66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0234" y="421947"/>
            <a:ext cx="376671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379335" y="2626604"/>
            <a:ext cx="2367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i="1" dirty="0">
                <a:solidFill>
                  <a:srgbClr val="0000FF"/>
                </a:solidFill>
              </a:rPr>
              <a:t>r</a:t>
            </a:r>
            <a:r>
              <a:rPr kumimoji="1" lang="en-US" altLang="ja-JP" sz="1600" b="1" i="1" dirty="0" smtClean="0">
                <a:solidFill>
                  <a:srgbClr val="0000FF"/>
                </a:solidFill>
              </a:rPr>
              <a:t> : size of CMB fluctuation</a:t>
            </a:r>
            <a:endParaRPr kumimoji="1" lang="ja-JP" altLang="en-US" sz="1600" b="1" i="1" dirty="0">
              <a:solidFill>
                <a:srgbClr val="0000FF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0" y="3963267"/>
            <a:ext cx="9144000" cy="2963471"/>
            <a:chOff x="0" y="3963267"/>
            <a:chExt cx="9144000" cy="2963471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0" y="3963267"/>
              <a:ext cx="9144000" cy="2963471"/>
              <a:chOff x="0" y="4005064"/>
              <a:chExt cx="9144000" cy="2963471"/>
            </a:xfrm>
          </p:grpSpPr>
          <p:grpSp>
            <p:nvGrpSpPr>
              <p:cNvPr id="11" name="グループ化 10"/>
              <p:cNvGrpSpPr/>
              <p:nvPr/>
            </p:nvGrpSpPr>
            <p:grpSpPr>
              <a:xfrm>
                <a:off x="0" y="4005064"/>
                <a:ext cx="9144000" cy="2963471"/>
                <a:chOff x="0" y="4005064"/>
                <a:chExt cx="9144000" cy="2963471"/>
              </a:xfrm>
            </p:grpSpPr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005064"/>
                  <a:ext cx="9144000" cy="2852936"/>
                </a:xfrm>
                <a:prstGeom prst="rect">
                  <a:avLst/>
                </a:prstGeom>
              </p:spPr>
            </p:pic>
            <p:grpSp>
              <p:nvGrpSpPr>
                <p:cNvPr id="5" name="グループ化 4"/>
                <p:cNvGrpSpPr/>
                <p:nvPr/>
              </p:nvGrpSpPr>
              <p:grpSpPr>
                <a:xfrm>
                  <a:off x="3116578" y="4092906"/>
                  <a:ext cx="5576935" cy="2875629"/>
                  <a:chOff x="1617169" y="410668"/>
                  <a:chExt cx="5576935" cy="2875629"/>
                </a:xfrm>
              </p:grpSpPr>
              <p:pic>
                <p:nvPicPr>
                  <p:cNvPr id="6" name="図 5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606868" y="2132856"/>
                    <a:ext cx="1584357" cy="543207"/>
                  </a:xfrm>
                  <a:prstGeom prst="rect">
                    <a:avLst/>
                  </a:prstGeom>
                </p:spPr>
              </p:pic>
              <p:pic>
                <p:nvPicPr>
                  <p:cNvPr id="7" name="図 6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683316" y="410668"/>
                    <a:ext cx="3923552" cy="2806891"/>
                  </a:xfrm>
                  <a:prstGeom prst="rect">
                    <a:avLst/>
                  </a:prstGeom>
                </p:spPr>
              </p:pic>
              <p:pic>
                <p:nvPicPr>
                  <p:cNvPr id="8" name="図 7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609747" y="836712"/>
                    <a:ext cx="1584357" cy="656631"/>
                  </a:xfrm>
                  <a:prstGeom prst="rect">
                    <a:avLst/>
                  </a:prstGeom>
                </p:spPr>
              </p:pic>
              <p:pic>
                <p:nvPicPr>
                  <p:cNvPr id="9" name="図 8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617169" y="2903768"/>
                    <a:ext cx="2272420" cy="382529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0" name="正方形/長方形 9"/>
              <p:cNvSpPr/>
              <p:nvPr/>
            </p:nvSpPr>
            <p:spPr>
              <a:xfrm>
                <a:off x="122309" y="4051047"/>
                <a:ext cx="1651799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ja-JP" sz="3200" b="1" cap="none" spc="200" dirty="0" err="1" smtClean="0">
                    <a:ln w="29210">
                      <a:solidFill>
                        <a:schemeClr val="accent3">
                          <a:tint val="10000"/>
                        </a:schemeClr>
                      </a:solidFill>
                    </a:ln>
                    <a:solidFill>
                      <a:schemeClr val="accent3">
                        <a:satMod val="200000"/>
                        <a:alpha val="50000"/>
                      </a:schemeClr>
                    </a:solidFill>
                    <a:effectLst>
                      <a:innerShdw blurRad="50800" dist="50800" dir="8100000">
                        <a:srgbClr val="7D7D7D">
                          <a:alpha val="73000"/>
                        </a:srgbClr>
                      </a:innerShdw>
                    </a:effectLst>
                  </a:rPr>
                  <a:t>SuMIRe</a:t>
                </a:r>
                <a:endParaRPr lang="ja-JP" altLang="en-US" sz="3200" b="1" cap="none" spc="200" dirty="0">
                  <a:ln w="29210">
                    <a:solidFill>
                      <a:schemeClr val="accent3">
                        <a:tint val="10000"/>
                      </a:schemeClr>
                    </a:solidFill>
                  </a:ln>
                  <a:solidFill>
                    <a:schemeClr val="accent3">
                      <a:satMod val="200000"/>
                      <a:alpha val="50000"/>
                    </a:schemeClr>
                  </a:solidFill>
                  <a:effectLst>
                    <a:innerShdw blurRad="50800" dist="50800" dir="8100000">
                      <a:srgbClr val="7D7D7D">
                        <a:alpha val="73000"/>
                      </a:srgbClr>
                    </a:innerShdw>
                  </a:effectLst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122309" y="4579658"/>
              <a:ext cx="199189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baru</a:t>
              </a:r>
            </a:p>
            <a:p>
              <a:r>
                <a:rPr kumimoji="1" lang="en-US" altLang="ja-JP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easurement</a:t>
              </a:r>
              <a:r>
                <a:rPr kumimoji="1" lang="en-US" altLang="ja-JP" sz="2000" dirty="0" smtClean="0"/>
                <a:t> 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of</a:t>
              </a:r>
              <a:r>
                <a:rPr kumimoji="1" lang="en-US" altLang="ja-JP" sz="2000" dirty="0" smtClean="0"/>
                <a:t> </a:t>
              </a:r>
            </a:p>
            <a:p>
              <a:r>
                <a:rPr kumimoji="1" lang="en-US" altLang="ja-JP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mages and</a:t>
              </a:r>
            </a:p>
            <a:p>
              <a:r>
                <a:rPr lang="en-US" altLang="ja-JP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dshifts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>
              <a:off x="1528571" y="5589470"/>
              <a:ext cx="324711" cy="271603"/>
            </a:xfrm>
            <a:prstGeom prst="downArrow">
              <a:avLst/>
            </a:prstGeom>
            <a:solidFill>
              <a:srgbClr val="FFCC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0" y="5922873"/>
              <a:ext cx="3672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Images of redshifts of galaxies and 3D map of dark matter</a:t>
              </a:r>
              <a:endParaRPr kumimoji="1" lang="ja-JP" altLang="en-US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4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894997" y="414520"/>
            <a:ext cx="5354007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645045" y="908720"/>
            <a:ext cx="585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Time line of particle physics program in Japan</a:t>
            </a:r>
            <a:endParaRPr kumimoji="1" lang="ja-JP" altLang="en-US" sz="2400" dirty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2733746" y="150842"/>
            <a:ext cx="367650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5.   Summary</a:t>
            </a:r>
          </a:p>
        </p:txBody>
      </p:sp>
      <p:grpSp>
        <p:nvGrpSpPr>
          <p:cNvPr id="6" name="グループ化 18"/>
          <p:cNvGrpSpPr>
            <a:grpSpLocks/>
          </p:cNvGrpSpPr>
          <p:nvPr/>
        </p:nvGrpSpPr>
        <p:grpSpPr bwMode="auto">
          <a:xfrm>
            <a:off x="395536" y="2060848"/>
            <a:ext cx="3452812" cy="3787775"/>
            <a:chOff x="2070876" y="928670"/>
            <a:chExt cx="4953802" cy="5144330"/>
          </a:xfrm>
        </p:grpSpPr>
        <p:grpSp>
          <p:nvGrpSpPr>
            <p:cNvPr id="7" name="グループ化 7"/>
            <p:cNvGrpSpPr>
              <a:grpSpLocks/>
            </p:cNvGrpSpPr>
            <p:nvPr/>
          </p:nvGrpSpPr>
          <p:grpSpPr bwMode="auto">
            <a:xfrm>
              <a:off x="2071670" y="928670"/>
              <a:ext cx="4953008" cy="1714512"/>
              <a:chOff x="2071670" y="928670"/>
              <a:chExt cx="4953008" cy="1714512"/>
            </a:xfrm>
          </p:grpSpPr>
          <p:pic>
            <p:nvPicPr>
              <p:cNvPr id="17" name="図 1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図 3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4744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図 4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1670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グループ化 8"/>
            <p:cNvGrpSpPr>
              <a:grpSpLocks/>
            </p:cNvGrpSpPr>
            <p:nvPr/>
          </p:nvGrpSpPr>
          <p:grpSpPr bwMode="auto">
            <a:xfrm>
              <a:off x="2071670" y="2643182"/>
              <a:ext cx="4953008" cy="1714512"/>
              <a:chOff x="2071670" y="928670"/>
              <a:chExt cx="4953008" cy="1714512"/>
            </a:xfrm>
          </p:grpSpPr>
          <p:pic>
            <p:nvPicPr>
              <p:cNvPr id="14" name="図 9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図 10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4744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図 11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1670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グループ化 12"/>
            <p:cNvGrpSpPr>
              <a:grpSpLocks/>
            </p:cNvGrpSpPr>
            <p:nvPr/>
          </p:nvGrpSpPr>
          <p:grpSpPr bwMode="auto">
            <a:xfrm>
              <a:off x="2071670" y="4357694"/>
              <a:ext cx="4953008" cy="1714512"/>
              <a:chOff x="2071670" y="928670"/>
              <a:chExt cx="4953008" cy="1714512"/>
            </a:xfrm>
          </p:grpSpPr>
          <p:pic>
            <p:nvPicPr>
              <p:cNvPr id="11" name="図 13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図 14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4744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図 15" descr="525783113_57d5d8e566_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1670" y="928670"/>
                <a:ext cx="1666860" cy="171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0" name="直線コネクタ 17"/>
            <p:cNvCxnSpPr>
              <a:cxnSpLocks noChangeShapeType="1"/>
            </p:cNvCxnSpPr>
            <p:nvPr/>
          </p:nvCxnSpPr>
          <p:spPr bwMode="auto">
            <a:xfrm rot="5400000">
              <a:off x="-500098" y="3500438"/>
              <a:ext cx="5143536" cy="1588"/>
            </a:xfrm>
            <a:prstGeom prst="line">
              <a:avLst/>
            </a:prstGeom>
            <a:noFill/>
            <a:ln w="38100" algn="ctr">
              <a:solidFill>
                <a:srgbClr val="000066"/>
              </a:solidFill>
              <a:round/>
              <a:headEnd/>
              <a:tailEnd/>
            </a:ln>
          </p:spPr>
        </p:cxnSp>
      </p:grpSp>
      <p:grpSp>
        <p:nvGrpSpPr>
          <p:cNvPr id="20" name="グループ化 17"/>
          <p:cNvGrpSpPr>
            <a:grpSpLocks/>
          </p:cNvGrpSpPr>
          <p:nvPr/>
        </p:nvGrpSpPr>
        <p:grpSpPr bwMode="auto">
          <a:xfrm>
            <a:off x="4132252" y="2058602"/>
            <a:ext cx="4643437" cy="3787775"/>
            <a:chOff x="4286250" y="1929606"/>
            <a:chExt cx="4419600" cy="3643313"/>
          </a:xfrm>
        </p:grpSpPr>
        <p:pic>
          <p:nvPicPr>
            <p:cNvPr id="21" name="図 19" descr="525783113_57d5d8e566_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38" y="1929606"/>
              <a:ext cx="3490912" cy="3643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右矢印 16"/>
            <p:cNvSpPr>
              <a:spLocks noChangeArrowheads="1"/>
            </p:cNvSpPr>
            <p:nvPr/>
          </p:nvSpPr>
          <p:spPr bwMode="auto">
            <a:xfrm>
              <a:off x="4286250" y="3251200"/>
              <a:ext cx="714375" cy="100012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1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0"/>
          <p:cNvGrpSpPr/>
          <p:nvPr/>
        </p:nvGrpSpPr>
        <p:grpSpPr>
          <a:xfrm>
            <a:off x="2195736" y="980728"/>
            <a:ext cx="4680520" cy="5176276"/>
            <a:chOff x="2411760" y="1124744"/>
            <a:chExt cx="4680520" cy="5176276"/>
          </a:xfrm>
        </p:grpSpPr>
        <p:pic>
          <p:nvPicPr>
            <p:cNvPr id="2" name="図 1" descr="penguin-with-a-heavy-load.jpg"/>
            <p:cNvPicPr>
              <a:picLocks noChangeAspect="1"/>
            </p:cNvPicPr>
            <p:nvPr/>
          </p:nvPicPr>
          <p:blipFill>
            <a:blip r:embed="rId2" cstate="print">
              <a:lum contrast="30000"/>
            </a:blip>
            <a:stretch>
              <a:fillRect/>
            </a:stretch>
          </p:blipFill>
          <p:spPr>
            <a:xfrm>
              <a:off x="2411760" y="1124744"/>
              <a:ext cx="4680520" cy="5176276"/>
            </a:xfrm>
            <a:prstGeom prst="rect">
              <a:avLst/>
            </a:prstGeom>
            <a:noFill/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3707904" y="2348880"/>
              <a:ext cx="2520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T2K, KOTO, </a:t>
              </a:r>
              <a:r>
                <a:rPr lang="en-US" altLang="ja-JP" sz="2400" b="1" dirty="0" smtClean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m:</a:t>
              </a:r>
              <a:r>
                <a:rPr kumimoji="1" lang="en-US" altLang="ja-JP" sz="2400" b="1" dirty="0" smtClean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g-2</a:t>
              </a:r>
            </a:p>
            <a:p>
              <a:pPr algn="ctr"/>
              <a:r>
                <a:rPr lang="en-US" altLang="ja-JP" sz="2400" b="1" dirty="0" smtClean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MEG</a:t>
              </a:r>
              <a:endParaRPr kumimoji="1" lang="ja-JP" alt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 rot="1693991">
              <a:off x="4637733" y="1988482"/>
              <a:ext cx="1941198" cy="461665"/>
            </a:xfrm>
            <a:prstGeom prst="rect">
              <a:avLst/>
            </a:prstGeom>
            <a:solidFill>
              <a:srgbClr val="E6E0EC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SuperKEKB</a:t>
              </a:r>
              <a:endParaRPr kumimoji="1" lang="ja-JP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716016" y="2924944"/>
              <a:ext cx="1800200" cy="830997"/>
            </a:xfrm>
            <a:prstGeom prst="rect">
              <a:avLst/>
            </a:prstGeom>
            <a:solidFill>
              <a:srgbClr val="CCC1DA">
                <a:alpha val="52157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ILC,</a:t>
              </a:r>
            </a:p>
            <a:p>
              <a:pPr algn="ctr"/>
              <a:r>
                <a:rPr lang="en-US" altLang="ja-JP" sz="2000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upgrade </a:t>
              </a:r>
              <a:r>
                <a:rPr lang="en-US" altLang="ja-JP" sz="2400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LHC </a:t>
              </a:r>
              <a:r>
                <a:rPr lang="en-US" altLang="ja-JP" sz="2000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kumimoji="1" lang="ja-JP" altLang="en-US" sz="2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 rot="857055">
              <a:off x="5305918" y="3733868"/>
              <a:ext cx="1078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CLIC</a:t>
              </a:r>
              <a:endParaRPr kumimoji="1" lang="ja-JP" altLang="en-US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499992" y="5013176"/>
              <a:ext cx="833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KEK</a:t>
              </a:r>
              <a:endParaRPr kumimoji="1"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 rot="20677287">
              <a:off x="3069969" y="3045759"/>
              <a:ext cx="1566403" cy="830997"/>
            </a:xfrm>
            <a:prstGeom prst="rect">
              <a:avLst/>
            </a:prstGeom>
            <a:solidFill>
              <a:srgbClr val="F2DCDB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PF, PF-AR,</a:t>
              </a:r>
            </a:p>
            <a:p>
              <a:pPr algn="ctr"/>
              <a:r>
                <a:rPr kumimoji="1" lang="en-US" altLang="ja-JP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ERL</a:t>
              </a:r>
              <a:endParaRPr kumimoji="1"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2483768" y="5877272"/>
            <a:ext cx="4068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  Penguin  Diagram</a:t>
            </a:r>
            <a:endParaRPr kumimoji="1" lang="ja-JP" altLang="en-US" sz="3200" b="1" i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9994876">
            <a:off x="3234229" y="1549305"/>
            <a:ext cx="1676232" cy="461665"/>
          </a:xfrm>
          <a:prstGeom prst="rect">
            <a:avLst/>
          </a:prstGeom>
          <a:solidFill>
            <a:srgbClr val="E6E0EC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endParaRPr kumimoji="1" lang="ja-JP" altLang="en-US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98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439" y="1355463"/>
            <a:ext cx="3792233" cy="3828609"/>
          </a:xfrm>
          <a:prstGeom prst="rect">
            <a:avLst/>
          </a:prstGeom>
        </p:spPr>
      </p:pic>
      <p:grpSp>
        <p:nvGrpSpPr>
          <p:cNvPr id="21" name="グループ化 20"/>
          <p:cNvGrpSpPr/>
          <p:nvPr/>
        </p:nvGrpSpPr>
        <p:grpSpPr>
          <a:xfrm>
            <a:off x="6553191" y="1355463"/>
            <a:ext cx="2568983" cy="3578765"/>
            <a:chOff x="6553191" y="1355463"/>
            <a:chExt cx="2568983" cy="357876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6553191" y="4226342"/>
              <a:ext cx="2568983" cy="707886"/>
              <a:chOff x="6377624" y="4250335"/>
              <a:chExt cx="2568983" cy="707886"/>
            </a:xfrm>
          </p:grpSpPr>
          <p:sp>
            <p:nvSpPr>
              <p:cNvPr id="8" name="Text Box 32"/>
              <p:cNvSpPr txBox="1">
                <a:spLocks noChangeArrowheads="1"/>
              </p:cNvSpPr>
              <p:nvPr/>
            </p:nvSpPr>
            <p:spPr bwMode="auto">
              <a:xfrm>
                <a:off x="7033727" y="4250335"/>
                <a:ext cx="1912880" cy="707886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ja-JP" sz="2000" b="1" u="sng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2013 – 2017</a:t>
                </a:r>
              </a:p>
              <a:p>
                <a:pPr algn="ctr">
                  <a:defRPr/>
                </a:pPr>
                <a:r>
                  <a:rPr lang="en-US" altLang="ja-JP" sz="2000" b="1" u="sng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Roadmap</a:t>
                </a:r>
              </a:p>
            </p:txBody>
          </p:sp>
          <p:sp>
            <p:nvSpPr>
              <p:cNvPr id="9" name="下矢印 8"/>
              <p:cNvSpPr/>
              <p:nvPr/>
            </p:nvSpPr>
            <p:spPr>
              <a:xfrm rot="17352208">
                <a:off x="6355723" y="4308050"/>
                <a:ext cx="636258" cy="592455"/>
              </a:xfrm>
              <a:prstGeom prst="downArrow">
                <a:avLst/>
              </a:prstGeom>
              <a:solidFill>
                <a:srgbClr val="E6E0EC">
                  <a:alpha val="67843"/>
                </a:srgb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7218019" y="1355463"/>
              <a:ext cx="1439656" cy="2418717"/>
              <a:chOff x="7063019" y="2479219"/>
              <a:chExt cx="1439656" cy="2418717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8803" y="3128464"/>
                <a:ext cx="1423872" cy="1769472"/>
              </a:xfrm>
              <a:prstGeom prst="rect">
                <a:avLst/>
              </a:prstGeom>
            </p:spPr>
          </p:pic>
          <p:sp>
            <p:nvSpPr>
              <p:cNvPr id="13" name="テキスト ボックス 12"/>
              <p:cNvSpPr txBox="1"/>
              <p:nvPr/>
            </p:nvSpPr>
            <p:spPr>
              <a:xfrm>
                <a:off x="7063019" y="2479219"/>
                <a:ext cx="12882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Dr. H. </a:t>
                </a:r>
                <a:r>
                  <a:rPr lang="en-US" altLang="ja-JP" sz="1600" dirty="0" err="1" smtClean="0">
                    <a:solidFill>
                      <a:prstClr val="black"/>
                    </a:solidFill>
                  </a:rPr>
                  <a:t>Weerts</a:t>
                </a:r>
                <a:endParaRPr lang="en-US" altLang="ja-JP" sz="1600" dirty="0" smtClean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(ANL)</a:t>
                </a:r>
                <a:endParaRPr lang="ja-JP" altLang="en-US" sz="16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グループ化 3"/>
          <p:cNvGrpSpPr/>
          <p:nvPr/>
        </p:nvGrpSpPr>
        <p:grpSpPr>
          <a:xfrm>
            <a:off x="423965" y="904742"/>
            <a:ext cx="2603321" cy="1115990"/>
            <a:chOff x="78760" y="1474038"/>
            <a:chExt cx="2603321" cy="1115990"/>
          </a:xfrm>
        </p:grpSpPr>
        <p:sp>
          <p:nvSpPr>
            <p:cNvPr id="5" name="Text Box 32"/>
            <p:cNvSpPr txBox="1">
              <a:spLocks noChangeArrowheads="1"/>
            </p:cNvSpPr>
            <p:nvPr/>
          </p:nvSpPr>
          <p:spPr bwMode="auto">
            <a:xfrm>
              <a:off x="78760" y="1474038"/>
              <a:ext cx="1915054" cy="70788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2000" b="1" u="sng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2008 - 2012 </a:t>
              </a:r>
            </a:p>
            <a:p>
              <a:pPr algn="ctr">
                <a:defRPr/>
              </a:pPr>
              <a:r>
                <a:rPr lang="en-US" altLang="ja-JP" sz="2000" b="1" u="sng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Roadmap</a:t>
              </a:r>
            </a:p>
          </p:txBody>
        </p:sp>
        <p:sp>
          <p:nvSpPr>
            <p:cNvPr id="6" name="下矢印 5"/>
            <p:cNvSpPr/>
            <p:nvPr/>
          </p:nvSpPr>
          <p:spPr>
            <a:xfrm rot="7454334">
              <a:off x="2079549" y="1987496"/>
              <a:ext cx="636258" cy="568806"/>
            </a:xfrm>
            <a:prstGeom prst="downArrow">
              <a:avLst/>
            </a:prstGeom>
            <a:solidFill>
              <a:srgbClr val="E6E0EC">
                <a:alpha val="67843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244951" y="1688980"/>
            <a:ext cx="2632800" cy="3495092"/>
            <a:chOff x="244951" y="1688980"/>
            <a:chExt cx="2632800" cy="349509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51" y="1688980"/>
              <a:ext cx="1143675" cy="1580787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773987" y="2428525"/>
              <a:ext cx="1103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prstClr val="black"/>
                  </a:solidFill>
                </a:rPr>
                <a:t>Dr. S. Ozaki</a:t>
              </a:r>
            </a:p>
            <a:p>
              <a:pPr algn="ctr"/>
              <a:r>
                <a:rPr lang="en-US" altLang="ja-JP" sz="1600" dirty="0" smtClean="0">
                  <a:solidFill>
                    <a:prstClr val="black"/>
                  </a:solidFill>
                </a:rPr>
                <a:t>(BNL)</a:t>
              </a:r>
              <a:endParaRPr lang="ja-JP" altLang="en-US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244951" y="3569660"/>
              <a:ext cx="2461850" cy="1614412"/>
              <a:chOff x="244951" y="3569660"/>
              <a:chExt cx="2461850" cy="1614412"/>
            </a:xfrm>
          </p:grpSpPr>
          <p:pic>
            <p:nvPicPr>
              <p:cNvPr id="16" name="図 3" descr="roadmap.jpg"/>
              <p:cNvPicPr>
                <a:picLocks noChangeAspect="1"/>
              </p:cNvPicPr>
              <p:nvPr/>
            </p:nvPicPr>
            <p:blipFill>
              <a:blip r:embed="rId6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51" y="3607972"/>
                <a:ext cx="2461850" cy="1576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テキスト ボックス 17"/>
              <p:cNvSpPr txBox="1"/>
              <p:nvPr/>
            </p:nvSpPr>
            <p:spPr>
              <a:xfrm>
                <a:off x="820610" y="3569660"/>
                <a:ext cx="12025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i="1" dirty="0" smtClean="0">
                    <a:solidFill>
                      <a:schemeClr val="bg1"/>
                    </a:solidFill>
                  </a:rPr>
                  <a:t>March 2008</a:t>
                </a:r>
                <a:endParaRPr kumimoji="1" lang="ja-JP" altLang="en-US" sz="1600" b="1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正方形/長方形 18"/>
          <p:cNvSpPr/>
          <p:nvPr/>
        </p:nvSpPr>
        <p:spPr bwMode="auto">
          <a:xfrm>
            <a:off x="1755507" y="229704"/>
            <a:ext cx="563298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 algn="ctr">
              <a:buAutoNum type="arabicPeriod"/>
              <a:defRPr/>
            </a:pPr>
            <a:r>
              <a:rPr lang="en-US" altLang="ja-JP" sz="28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Strategy</a:t>
            </a:r>
            <a:r>
              <a:rPr lang="en-US" altLang="ja-JP" sz="2800" b="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 of </a:t>
            </a:r>
            <a:r>
              <a:rPr lang="en-US" altLang="ja-JP" sz="28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JHEP Program</a:t>
            </a:r>
            <a:endParaRPr lang="en-US" altLang="ja-JP" sz="28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29177" y="5301208"/>
            <a:ext cx="712246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Committee put a high value on the KEK </a:t>
            </a:r>
            <a:r>
              <a:rPr lang="en-US" altLang="ja-JP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roadmap (2008)</a:t>
            </a:r>
            <a:endParaRPr lang="ja-JP" alt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10769" y="5735634"/>
            <a:ext cx="7122463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KEK is a world leading accelerator research center today and, in the future, could become the home of the strongest all-around accelerator research center in the world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 (2013)</a:t>
            </a:r>
            <a:endParaRPr lang="ja-JP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28913"/>
            <a:ext cx="5546839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Toward ILC Construction </a:t>
            </a: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:</a:t>
            </a: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Japan Activities</a:t>
            </a:r>
            <a:endParaRPr lang="ja-JP" altLang="en-US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6207" y="2925209"/>
            <a:ext cx="13797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</a:p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49108" y="2323390"/>
            <a:ext cx="25962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Set-up JLCB and JLCB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1017573" y="1199374"/>
            <a:ext cx="74332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500744" y="983350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156106" y="894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2012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6742" y="894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2013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36692" y="9023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2014</a:t>
            </a:r>
            <a:endParaRPr kumimoji="1" lang="ja-JP" altLang="en-US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36397" y="89056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2015~6</a:t>
            </a:r>
            <a:endParaRPr kumimoji="1" lang="ja-JP" altLang="en-US" b="1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476791" y="967216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941835" y="2961541"/>
            <a:ext cx="18766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Cite Decision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Design ILC Lab.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2" name="右中かっこ 11"/>
          <p:cNvSpPr/>
          <p:nvPr/>
        </p:nvSpPr>
        <p:spPr>
          <a:xfrm>
            <a:off x="4021128" y="3209885"/>
            <a:ext cx="521073" cy="2451363"/>
          </a:xfrm>
          <a:prstGeom prst="rightBrace">
            <a:avLst>
              <a:gd name="adj1" fmla="val 8333"/>
              <a:gd name="adj2" fmla="val 60463"/>
            </a:avLst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6716" y="5445114"/>
            <a:ext cx="14108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 Policy Council</a:t>
            </a:r>
          </a:p>
        </p:txBody>
      </p:sp>
      <p:sp>
        <p:nvSpPr>
          <p:cNvPr id="30" name="星 5 29"/>
          <p:cNvSpPr/>
          <p:nvPr/>
        </p:nvSpPr>
        <p:spPr>
          <a:xfrm>
            <a:off x="2385684" y="1285260"/>
            <a:ext cx="933367" cy="78483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08849" y="1285409"/>
            <a:ext cx="200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Positive Reference</a:t>
            </a:r>
          </a:p>
          <a:p>
            <a:pPr algn="ctr"/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from New Prime Minister</a:t>
            </a:r>
          </a:p>
          <a:p>
            <a:pPr algn="ctr"/>
            <a:endParaRPr kumimoji="1" lang="en-US" altLang="ja-JP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966388" y="5168116"/>
            <a:ext cx="182758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Detailed Design of International Country 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32684" y="3864787"/>
            <a:ext cx="22239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Project Proposal to Science Council of Japan </a:t>
            </a:r>
          </a:p>
        </p:txBody>
      </p:sp>
      <p:sp>
        <p:nvSpPr>
          <p:cNvPr id="8" name="左中かっこ 7"/>
          <p:cNvSpPr/>
          <p:nvPr/>
        </p:nvSpPr>
        <p:spPr>
          <a:xfrm>
            <a:off x="1549468" y="2485738"/>
            <a:ext cx="369121" cy="1794548"/>
          </a:xfrm>
          <a:prstGeom prst="leftBrac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4235877" y="3494348"/>
            <a:ext cx="2453558" cy="892054"/>
            <a:chOff x="3533456" y="4091006"/>
            <a:chExt cx="2182277" cy="784830"/>
          </a:xfrm>
        </p:grpSpPr>
        <p:sp>
          <p:nvSpPr>
            <p:cNvPr id="31" name="星 5 30"/>
            <p:cNvSpPr/>
            <p:nvPr/>
          </p:nvSpPr>
          <p:spPr>
            <a:xfrm>
              <a:off x="4228906" y="4091006"/>
              <a:ext cx="765301" cy="784830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533456" y="4415507"/>
              <a:ext cx="2182277" cy="46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Formal Message</a:t>
              </a:r>
            </a:p>
            <a:p>
              <a:pPr algn="ctr"/>
              <a:r>
                <a:rPr lang="en-US" altLang="ja-JP" sz="1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o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n Hosting ILC in Japan</a:t>
              </a: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5616116" y="2102780"/>
            <a:ext cx="13056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Establish ILC Pre-</a:t>
            </a:r>
          </a:p>
          <a:p>
            <a:r>
              <a:rPr lang="en-US" altLang="ja-JP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     J-Lab.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96203" y="4521784"/>
            <a:ext cx="223982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ILC Host Recommendation to Government</a:t>
            </a: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5616116" y="3026110"/>
            <a:ext cx="420576" cy="581762"/>
          </a:xfrm>
          <a:prstGeom prst="straightConnector1">
            <a:avLst/>
          </a:prstGeom>
          <a:ln w="285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右矢印 3"/>
          <p:cNvSpPr/>
          <p:nvPr/>
        </p:nvSpPr>
        <p:spPr>
          <a:xfrm>
            <a:off x="4692440" y="2425136"/>
            <a:ext cx="923676" cy="20698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/>
          <p:cNvGrpSpPr/>
          <p:nvPr/>
        </p:nvGrpSpPr>
        <p:grpSpPr>
          <a:xfrm>
            <a:off x="7320388" y="2834671"/>
            <a:ext cx="1242759" cy="1273649"/>
            <a:chOff x="6785386" y="2191340"/>
            <a:chExt cx="1242759" cy="1273649"/>
          </a:xfrm>
        </p:grpSpPr>
        <p:sp>
          <p:nvSpPr>
            <p:cNvPr id="38" name="星 5 37"/>
            <p:cNvSpPr/>
            <p:nvPr/>
          </p:nvSpPr>
          <p:spPr>
            <a:xfrm>
              <a:off x="6785386" y="2191340"/>
              <a:ext cx="1241957" cy="1273649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921495" y="2669703"/>
              <a:ext cx="1106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C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ite</a:t>
              </a:r>
              <a:r>
                <a:rPr kumimoji="1"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/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Host</a:t>
              </a:r>
              <a:endParaRPr kumimoji="1" lang="en-US" altLang="ja-JP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  <a:p>
              <a:pPr algn="ctr"/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Establish</a:t>
              </a:r>
              <a:endParaRPr kumimoji="1" lang="ja-JP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40" name="右矢印 39"/>
          <p:cNvSpPr/>
          <p:nvPr/>
        </p:nvSpPr>
        <p:spPr>
          <a:xfrm>
            <a:off x="7059028" y="2460953"/>
            <a:ext cx="667110" cy="20698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726138" y="2170455"/>
            <a:ext cx="13056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Establish ILC -Lab.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15049" y="64397"/>
            <a:ext cx="3082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dirty="0"/>
              <a:t>a</a:t>
            </a:r>
            <a:r>
              <a:rPr kumimoji="1" lang="en-US" altLang="ja-JP" b="1" i="1" dirty="0" smtClean="0"/>
              <a:t>t European Strategy Meeting</a:t>
            </a:r>
          </a:p>
          <a:p>
            <a:pPr algn="ctr"/>
            <a:r>
              <a:rPr kumimoji="1" lang="en-US" altLang="ja-JP" b="1" i="1" dirty="0" smtClean="0"/>
              <a:t>Dec. 11, 2012</a:t>
            </a:r>
            <a:endParaRPr kumimoji="1" lang="ja-JP" altLang="en-US" b="1" i="1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81662" y="1271656"/>
            <a:ext cx="3327390" cy="1055362"/>
            <a:chOff x="81662" y="1271656"/>
            <a:chExt cx="3327390" cy="1055362"/>
          </a:xfrm>
        </p:grpSpPr>
        <p:sp>
          <p:nvSpPr>
            <p:cNvPr id="43" name="正方形/長方形 42"/>
            <p:cNvSpPr/>
            <p:nvPr/>
          </p:nvSpPr>
          <p:spPr>
            <a:xfrm>
              <a:off x="2218328" y="1310692"/>
              <a:ext cx="1190724" cy="792088"/>
            </a:xfrm>
            <a:prstGeom prst="rect">
              <a:avLst/>
            </a:prstGeom>
            <a:solidFill>
              <a:srgbClr val="FFFF00">
                <a:alpha val="27059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Picture 2" descr="ILC責任者による表敬を受ける安倍総理２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62" y="1271656"/>
              <a:ext cx="1836927" cy="105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0" name="直線コネクタ 19"/>
          <p:cNvCxnSpPr/>
          <p:nvPr/>
        </p:nvCxnSpPr>
        <p:spPr>
          <a:xfrm>
            <a:off x="5004083" y="973224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5004083" y="973224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/>
          <p:cNvGrpSpPr/>
          <p:nvPr/>
        </p:nvGrpSpPr>
        <p:grpSpPr>
          <a:xfrm>
            <a:off x="1966387" y="1359116"/>
            <a:ext cx="4070305" cy="1364272"/>
            <a:chOff x="1966387" y="1359116"/>
            <a:chExt cx="4070305" cy="1364272"/>
          </a:xfrm>
        </p:grpSpPr>
        <p:sp>
          <p:nvSpPr>
            <p:cNvPr id="47" name="正方形/長方形 46"/>
            <p:cNvSpPr/>
            <p:nvPr/>
          </p:nvSpPr>
          <p:spPr>
            <a:xfrm>
              <a:off x="1966387" y="2333835"/>
              <a:ext cx="2575813" cy="389553"/>
            </a:xfrm>
            <a:prstGeom prst="rect">
              <a:avLst/>
            </a:prstGeom>
            <a:solidFill>
              <a:srgbClr val="FFFF00">
                <a:alpha val="27059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3563888" y="1359116"/>
              <a:ext cx="2472804" cy="1086187"/>
              <a:chOff x="3563888" y="1359116"/>
              <a:chExt cx="2472804" cy="1086187"/>
            </a:xfrm>
          </p:grpSpPr>
          <p:sp>
            <p:nvSpPr>
              <p:cNvPr id="48" name="テキスト ボックス 47"/>
              <p:cNvSpPr txBox="1"/>
              <p:nvPr/>
            </p:nvSpPr>
            <p:spPr>
              <a:xfrm>
                <a:off x="3852761" y="1359116"/>
                <a:ext cx="21839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rbel" panose="020B0503020204020204" pitchFamily="34" charset="0"/>
                  </a:rPr>
                  <a:t>ILC Project Office</a:t>
                </a:r>
              </a:p>
              <a:p>
                <a:r>
                  <a:rPr kumimoji="1" lang="en-US" altLang="ja-JP" b="1" dirty="0" smtClean="0">
                    <a:latin typeface="Corbel" panose="020B0503020204020204" pitchFamily="34" charset="0"/>
                  </a:rPr>
                  <a:t>ILC Strategy Council</a:t>
                </a:r>
                <a:endParaRPr kumimoji="1" lang="ja-JP" altLang="en-US" b="1" dirty="0">
                  <a:latin typeface="Corbel" panose="020B0503020204020204" pitchFamily="34" charset="0"/>
                </a:endParaRPr>
              </a:p>
            </p:txBody>
          </p:sp>
          <p:cxnSp>
            <p:nvCxnSpPr>
              <p:cNvPr id="49" name="直線矢印コネクタ 48"/>
              <p:cNvCxnSpPr/>
              <p:nvPr/>
            </p:nvCxnSpPr>
            <p:spPr>
              <a:xfrm flipV="1">
                <a:off x="3563888" y="1965617"/>
                <a:ext cx="457240" cy="479686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正方形/長方形 49"/>
          <p:cNvSpPr/>
          <p:nvPr/>
        </p:nvSpPr>
        <p:spPr>
          <a:xfrm>
            <a:off x="1991118" y="2961541"/>
            <a:ext cx="1861643" cy="351493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1918589" y="3873995"/>
            <a:ext cx="2238075" cy="914121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004081" y="3483383"/>
            <a:ext cx="1152093" cy="369332"/>
          </a:xfrm>
          <a:prstGeom prst="rect">
            <a:avLst/>
          </a:prstGeom>
          <a:solidFill>
            <a:srgbClr val="F2DCDB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2013.9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4520077" y="4542688"/>
            <a:ext cx="2238075" cy="1373143"/>
            <a:chOff x="4520077" y="4542688"/>
            <a:chExt cx="2238075" cy="1373143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5117466" y="5546499"/>
              <a:ext cx="1065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Sept. 28  </a:t>
              </a:r>
              <a:endParaRPr kumimoji="1" lang="ja-JP" altLang="en-US" b="1" dirty="0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4520077" y="4542688"/>
              <a:ext cx="2238075" cy="914121"/>
            </a:xfrm>
            <a:prstGeom prst="rect">
              <a:avLst/>
            </a:prstGeom>
            <a:solidFill>
              <a:srgbClr val="FFFF00">
                <a:alpha val="27059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6630645" y="4271351"/>
            <a:ext cx="2513355" cy="1600316"/>
            <a:chOff x="6630645" y="4271351"/>
            <a:chExt cx="2513355" cy="1600316"/>
          </a:xfrm>
        </p:grpSpPr>
        <p:sp>
          <p:nvSpPr>
            <p:cNvPr id="55" name="テキスト ボックス 54"/>
            <p:cNvSpPr txBox="1"/>
            <p:nvPr/>
          </p:nvSpPr>
          <p:spPr>
            <a:xfrm>
              <a:off x="6630645" y="4702116"/>
              <a:ext cx="251335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Formal </a:t>
              </a:r>
              <a:r>
                <a:rPr lang="en-US" altLang="ja-JP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message</a:t>
              </a:r>
              <a:endParaRPr lang="en-US" altLang="ja-JP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  <a:p>
              <a:pPr algn="ctr"/>
              <a:r>
                <a:rPr lang="en-US" altLang="ja-JP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on s</a:t>
              </a:r>
              <a:r>
                <a:rPr lang="en-US" altLang="ja-JP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tarting </a:t>
              </a:r>
              <a:r>
                <a:rPr lang="en-US" altLang="ja-JP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g</a:t>
              </a:r>
              <a:r>
                <a:rPr lang="en-US" altLang="ja-JP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overnmental </a:t>
              </a:r>
              <a:r>
                <a:rPr lang="en-US" altLang="ja-JP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n</a:t>
              </a:r>
              <a:r>
                <a:rPr lang="en-US" altLang="ja-JP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egotiation toward hosting </a:t>
              </a:r>
              <a:r>
                <a:rPr lang="en-US" altLang="ja-JP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ILC in Japan</a:t>
              </a:r>
            </a:p>
          </p:txBody>
        </p:sp>
        <p:cxnSp>
          <p:nvCxnSpPr>
            <p:cNvPr id="56" name="直線矢印コネクタ 55"/>
            <p:cNvCxnSpPr/>
            <p:nvPr/>
          </p:nvCxnSpPr>
          <p:spPr>
            <a:xfrm>
              <a:off x="6684867" y="4271351"/>
              <a:ext cx="479421" cy="43076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正方形/長方形 56"/>
          <p:cNvSpPr/>
          <p:nvPr/>
        </p:nvSpPr>
        <p:spPr>
          <a:xfrm>
            <a:off x="4353348" y="3852715"/>
            <a:ext cx="2407770" cy="47086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グループ化 65"/>
          <p:cNvGrpSpPr/>
          <p:nvPr/>
        </p:nvGrpSpPr>
        <p:grpSpPr>
          <a:xfrm>
            <a:off x="4575850" y="2007698"/>
            <a:ext cx="4568150" cy="1060493"/>
            <a:chOff x="4575850" y="2007698"/>
            <a:chExt cx="4568150" cy="1060493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4575850" y="2007698"/>
              <a:ext cx="4568150" cy="1060493"/>
              <a:chOff x="4341451" y="5884892"/>
              <a:chExt cx="4568150" cy="1060493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4341451" y="5884892"/>
                <a:ext cx="4568150" cy="10604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8" name="グループ化 57"/>
              <p:cNvGrpSpPr/>
              <p:nvPr/>
            </p:nvGrpSpPr>
            <p:grpSpPr>
              <a:xfrm>
                <a:off x="4392166" y="5953473"/>
                <a:ext cx="4466721" cy="923330"/>
                <a:chOff x="4605387" y="2083189"/>
                <a:chExt cx="4466721" cy="923330"/>
              </a:xfrm>
            </p:grpSpPr>
            <p:sp>
              <p:nvSpPr>
                <p:cNvPr id="59" name="テキスト ボックス 58"/>
                <p:cNvSpPr txBox="1"/>
                <p:nvPr/>
              </p:nvSpPr>
              <p:spPr>
                <a:xfrm>
                  <a:off x="5017779" y="2083189"/>
                  <a:ext cx="1305695" cy="92333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l"/>
                  </a:pPr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Establish ILC Pre-</a:t>
                  </a:r>
                </a:p>
                <a:p>
                  <a:r>
                    <a:rPr lang="en-US" altLang="ja-JP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     J-Lab.</a:t>
                  </a:r>
                </a:p>
              </p:txBody>
            </p:sp>
            <p:sp>
              <p:nvSpPr>
                <p:cNvPr id="60" name="右矢印 59"/>
                <p:cNvSpPr/>
                <p:nvPr/>
              </p:nvSpPr>
              <p:spPr>
                <a:xfrm>
                  <a:off x="4605387" y="2445303"/>
                  <a:ext cx="443621" cy="199102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8009822" y="2360188"/>
                  <a:ext cx="1062286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ILC -Lab.</a:t>
                  </a:r>
                </a:p>
              </p:txBody>
            </p:sp>
            <p:sp>
              <p:nvSpPr>
                <p:cNvPr id="62" name="右矢印 61"/>
                <p:cNvSpPr/>
                <p:nvPr/>
              </p:nvSpPr>
              <p:spPr>
                <a:xfrm>
                  <a:off x="6211170" y="2445303"/>
                  <a:ext cx="443621" cy="199102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6654791" y="2221689"/>
                  <a:ext cx="942436" cy="64633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ILC Pre-Lab.</a:t>
                  </a:r>
                </a:p>
              </p:txBody>
            </p:sp>
            <p:sp>
              <p:nvSpPr>
                <p:cNvPr id="64" name="右矢印 63"/>
                <p:cNvSpPr/>
                <p:nvPr/>
              </p:nvSpPr>
              <p:spPr>
                <a:xfrm>
                  <a:off x="7619122" y="2445303"/>
                  <a:ext cx="443621" cy="199102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65" name="正方形/長方形 64"/>
            <p:cNvSpPr/>
            <p:nvPr/>
          </p:nvSpPr>
          <p:spPr>
            <a:xfrm>
              <a:off x="5045324" y="2091085"/>
              <a:ext cx="1310276" cy="903739"/>
            </a:xfrm>
            <a:prstGeom prst="rect">
              <a:avLst/>
            </a:prstGeom>
            <a:solidFill>
              <a:srgbClr val="66CCFF">
                <a:alpha val="27059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5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名称未設定 2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7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411413" y="1773238"/>
          <a:ext cx="4392612" cy="398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グラフ" r:id="rId4" imgW="4324540" imgH="3924490" progId="Excel.Sheet.8">
                  <p:embed/>
                </p:oleObj>
              </mc:Choice>
              <mc:Fallback>
                <p:oleObj name="グラフ" r:id="rId4" imgW="4324540" imgH="392449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773238"/>
                        <a:ext cx="4392612" cy="398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525838" y="3333750"/>
            <a:ext cx="2152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Three approaches</a:t>
            </a:r>
          </a:p>
          <a:p>
            <a:pPr algn="ctr">
              <a:defRPr/>
            </a:pPr>
            <a:r>
              <a:rPr lang="en-US" altLang="ja-JP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</a:t>
            </a:r>
          </a:p>
          <a:p>
            <a:pPr algn="ctr">
              <a:defRPr/>
            </a:pPr>
            <a:r>
              <a:rPr lang="en-US" altLang="ja-JP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Physics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276600" y="2276475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New particles</a:t>
            </a:r>
          </a:p>
          <a:p>
            <a:pPr algn="ctr">
              <a:defRPr/>
            </a:pP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and new interactions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126661" y="4425732"/>
            <a:ext cx="15183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Lepton flavor</a:t>
            </a:r>
            <a:endParaRPr lang="en-US" altLang="ja-JP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altLang="ja-JP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physics</a:t>
            </a:r>
          </a:p>
        </p:txBody>
      </p:sp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107950" y="836613"/>
            <a:ext cx="5903913" cy="2986087"/>
            <a:chOff x="68" y="527"/>
            <a:chExt cx="3719" cy="1881"/>
          </a:xfrm>
        </p:grpSpPr>
        <p:sp>
          <p:nvSpPr>
            <p:cNvPr id="2074" name="AutoShape 8"/>
            <p:cNvSpPr>
              <a:spLocks noChangeArrowheads="1"/>
            </p:cNvSpPr>
            <p:nvPr/>
          </p:nvSpPr>
          <p:spPr bwMode="auto">
            <a:xfrm>
              <a:off x="1746" y="527"/>
              <a:ext cx="2041" cy="431"/>
            </a:xfrm>
            <a:prstGeom prst="wedgeRoundRectCallout">
              <a:avLst>
                <a:gd name="adj1" fmla="val -2917"/>
                <a:gd name="adj2" fmla="val 136542"/>
                <a:gd name="adj3" fmla="val 16667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ja-JP" altLang="ja-JP" b="0">
                <a:solidFill>
                  <a:srgbClr val="FFCC00"/>
                </a:solidFill>
                <a:latin typeface="Arial" pitchFamily="34" charset="0"/>
              </a:endParaRPr>
            </a:p>
          </p:txBody>
        </p:sp>
        <p:grpSp>
          <p:nvGrpSpPr>
            <p:cNvPr id="3" name="Group 85"/>
            <p:cNvGrpSpPr>
              <a:grpSpLocks/>
            </p:cNvGrpSpPr>
            <p:nvPr/>
          </p:nvGrpSpPr>
          <p:grpSpPr bwMode="auto">
            <a:xfrm>
              <a:off x="68" y="527"/>
              <a:ext cx="3719" cy="1881"/>
              <a:chOff x="68" y="527"/>
              <a:chExt cx="3719" cy="1881"/>
            </a:xfrm>
          </p:grpSpPr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1700" y="585"/>
                <a:ext cx="2087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ja-JP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Energy frontier experiments   </a:t>
                </a:r>
              </a:p>
              <a:p>
                <a:pPr algn="ctr">
                  <a:defRPr/>
                </a:pPr>
                <a:r>
                  <a:rPr lang="en-US" altLang="ja-JP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LHC, ILC, …</a:t>
                </a:r>
              </a:p>
            </p:txBody>
          </p:sp>
          <p:pic>
            <p:nvPicPr>
              <p:cNvPr id="2077" name="Picture 14" descr="views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" y="527"/>
                <a:ext cx="1587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8" name="Picture 1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706"/>
                <a:ext cx="1360" cy="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33" name="Text Box 21"/>
              <p:cNvSpPr txBox="1">
                <a:spLocks noChangeArrowheads="1"/>
              </p:cNvSpPr>
              <p:nvPr/>
            </p:nvSpPr>
            <p:spPr bwMode="auto">
              <a:xfrm>
                <a:off x="1247" y="557"/>
                <a:ext cx="4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i="1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LHC</a:t>
                </a:r>
              </a:p>
            </p:txBody>
          </p:sp>
          <p:sp>
            <p:nvSpPr>
              <p:cNvPr id="38936" name="Text Box 24"/>
              <p:cNvSpPr txBox="1">
                <a:spLocks noChangeArrowheads="1"/>
              </p:cNvSpPr>
              <p:nvPr/>
            </p:nvSpPr>
            <p:spPr bwMode="auto">
              <a:xfrm>
                <a:off x="113" y="1964"/>
                <a:ext cx="3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i="1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ILC</a:t>
                </a:r>
              </a:p>
            </p:txBody>
          </p:sp>
          <p:sp>
            <p:nvSpPr>
              <p:cNvPr id="38937" name="Text Box 25"/>
              <p:cNvSpPr txBox="1">
                <a:spLocks noChangeArrowheads="1"/>
              </p:cNvSpPr>
              <p:nvPr/>
            </p:nvSpPr>
            <p:spPr bwMode="auto">
              <a:xfrm>
                <a:off x="1655" y="1026"/>
                <a:ext cx="2132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ja-JP" sz="14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Higgs, SUSY, Dark matter, </a:t>
                </a:r>
              </a:p>
              <a:p>
                <a:pPr algn="ctr">
                  <a:defRPr/>
                </a:pPr>
                <a:r>
                  <a:rPr lang="en-US" altLang="ja-JP" sz="14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New understanding of space-time…</a:t>
                </a:r>
              </a:p>
            </p:txBody>
          </p:sp>
        </p:grpSp>
      </p:grpSp>
      <p:grpSp>
        <p:nvGrpSpPr>
          <p:cNvPr id="4" name="グループ化 30"/>
          <p:cNvGrpSpPr>
            <a:grpSpLocks/>
          </p:cNvGrpSpPr>
          <p:nvPr/>
        </p:nvGrpSpPr>
        <p:grpSpPr bwMode="auto">
          <a:xfrm>
            <a:off x="107950" y="3860800"/>
            <a:ext cx="5554663" cy="2903538"/>
            <a:chOff x="107950" y="3860800"/>
            <a:chExt cx="5554654" cy="2903538"/>
          </a:xfrm>
        </p:grpSpPr>
        <p:sp>
          <p:nvSpPr>
            <p:cNvPr id="2069" name="AutoShape 12"/>
            <p:cNvSpPr>
              <a:spLocks noChangeArrowheads="1"/>
            </p:cNvSpPr>
            <p:nvPr/>
          </p:nvSpPr>
          <p:spPr bwMode="auto">
            <a:xfrm>
              <a:off x="179388" y="3860800"/>
              <a:ext cx="2447925" cy="792163"/>
            </a:xfrm>
            <a:prstGeom prst="wedgeRoundRectCallout">
              <a:avLst>
                <a:gd name="adj1" fmla="val 73866"/>
                <a:gd name="adj2" fmla="val 40583"/>
                <a:gd name="adj3" fmla="val 16667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ja-JP" altLang="ja-JP" b="0">
                <a:latin typeface="Arial" pitchFamily="34" charset="0"/>
              </a:endParaRPr>
            </a:p>
          </p:txBody>
        </p:sp>
        <p:sp>
          <p:nvSpPr>
            <p:cNvPr id="38925" name="Text Box 13"/>
            <p:cNvSpPr txBox="1">
              <a:spLocks noChangeArrowheads="1"/>
            </p:cNvSpPr>
            <p:nvPr/>
          </p:nvSpPr>
          <p:spPr bwMode="auto">
            <a:xfrm>
              <a:off x="107950" y="3933825"/>
              <a:ext cx="2592384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exp., </a:t>
              </a: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LFV, </a:t>
              </a: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t</a:t>
              </a: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LFV,</a:t>
              </a:r>
            </a:p>
            <a:p>
              <a:pPr algn="ctr">
                <a:defRPr/>
              </a:pP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</a:t>
              </a:r>
              <a:r>
                <a:rPr lang="en-US" altLang="ja-JP" baseline="-25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-2, </a:t>
              </a:r>
              <a:r>
                <a:rPr lang="en-US" altLang="ja-JP" i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…</a:t>
              </a:r>
              <a:r>
                <a:rPr lang="en-US" altLang="ja-JP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</a:p>
          </p:txBody>
        </p:sp>
        <p:sp>
          <p:nvSpPr>
            <p:cNvPr id="38939" name="Text Box 27"/>
            <p:cNvSpPr txBox="1">
              <a:spLocks noChangeArrowheads="1"/>
            </p:cNvSpPr>
            <p:nvPr/>
          </p:nvSpPr>
          <p:spPr bwMode="auto">
            <a:xfrm>
              <a:off x="3286120" y="5500688"/>
              <a:ext cx="2376484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Neutrino mixing/masses, </a:t>
              </a:r>
            </a:p>
            <a:p>
              <a:pPr algn="ctr">
                <a:defRPr/>
              </a:pPr>
              <a:r>
                <a:rPr lang="en-US" altLang="ja-JP" sz="14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Lepton number non-conservation… </a:t>
              </a:r>
            </a:p>
          </p:txBody>
        </p:sp>
        <p:pic>
          <p:nvPicPr>
            <p:cNvPr id="2072" name="Picture 44" descr="Case3修正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4724400"/>
              <a:ext cx="3097213" cy="203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92" name="Text Box 80"/>
            <p:cNvSpPr txBox="1">
              <a:spLocks noChangeArrowheads="1"/>
            </p:cNvSpPr>
            <p:nvPr/>
          </p:nvSpPr>
          <p:spPr bwMode="auto">
            <a:xfrm>
              <a:off x="1714497" y="6357938"/>
              <a:ext cx="1357311" cy="369887"/>
            </a:xfrm>
            <a:prstGeom prst="rect">
              <a:avLst/>
            </a:prstGeom>
            <a:solidFill>
              <a:srgbClr val="6600CC">
                <a:alpha val="6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i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J-PARC</a:t>
              </a:r>
            </a:p>
          </p:txBody>
        </p:sp>
      </p:grp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4606925" y="4425731"/>
            <a:ext cx="14414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Quark flavor</a:t>
            </a:r>
          </a:p>
          <a:p>
            <a:pPr algn="ctr">
              <a:defRPr/>
            </a:pPr>
            <a:r>
              <a:rPr lang="en-US" altLang="ja-JP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physics</a:t>
            </a: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1071554" y="142852"/>
            <a:ext cx="7000892" cy="52322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High Energy Physics in the Next </a:t>
            </a:r>
            <a:r>
              <a:rPr lang="en-US" altLang="ja-JP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Decade (2008)</a:t>
            </a:r>
            <a:endParaRPr lang="en-US" altLang="ja-JP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58" name="Text Box 25"/>
          <p:cNvSpPr txBox="1">
            <a:spLocks noChangeArrowheads="1"/>
          </p:cNvSpPr>
          <p:nvPr/>
        </p:nvSpPr>
        <p:spPr bwMode="auto">
          <a:xfrm>
            <a:off x="627063" y="52355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000" b="0">
              <a:latin typeface="Times New Roman" pitchFamily="18" charset="0"/>
            </a:endParaRPr>
          </a:p>
        </p:txBody>
      </p:sp>
      <p:sp>
        <p:nvSpPr>
          <p:cNvPr id="2059" name="Rectangle 34"/>
          <p:cNvSpPr>
            <a:spLocks noChangeArrowheads="1"/>
          </p:cNvSpPr>
          <p:nvPr/>
        </p:nvSpPr>
        <p:spPr bwMode="auto">
          <a:xfrm>
            <a:off x="34925" y="6478588"/>
            <a:ext cx="215900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0" name="Rectangle 35"/>
          <p:cNvSpPr>
            <a:spLocks noChangeArrowheads="1"/>
          </p:cNvSpPr>
          <p:nvPr/>
        </p:nvSpPr>
        <p:spPr bwMode="auto">
          <a:xfrm>
            <a:off x="179388" y="6586538"/>
            <a:ext cx="215900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61" name="Rectangle 38"/>
          <p:cNvSpPr>
            <a:spLocks noChangeArrowheads="1"/>
          </p:cNvSpPr>
          <p:nvPr/>
        </p:nvSpPr>
        <p:spPr bwMode="auto">
          <a:xfrm>
            <a:off x="3959225" y="5399088"/>
            <a:ext cx="6477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" name="グループ化 75"/>
          <p:cNvGrpSpPr>
            <a:grpSpLocks/>
          </p:cNvGrpSpPr>
          <p:nvPr/>
        </p:nvGrpSpPr>
        <p:grpSpPr bwMode="auto">
          <a:xfrm>
            <a:off x="5857875" y="819150"/>
            <a:ext cx="3165475" cy="5840413"/>
            <a:chOff x="5857884" y="819166"/>
            <a:chExt cx="3165478" cy="5840414"/>
          </a:xfrm>
        </p:grpSpPr>
        <p:sp>
          <p:nvSpPr>
            <p:cNvPr id="2063" name="AutoShape 10"/>
            <p:cNvSpPr>
              <a:spLocks noChangeArrowheads="1"/>
            </p:cNvSpPr>
            <p:nvPr/>
          </p:nvSpPr>
          <p:spPr bwMode="auto">
            <a:xfrm>
              <a:off x="6443663" y="4975259"/>
              <a:ext cx="2520950" cy="792162"/>
            </a:xfrm>
            <a:prstGeom prst="wedgeRoundRectCallout">
              <a:avLst>
                <a:gd name="adj1" fmla="val -79282"/>
                <a:gd name="adj2" fmla="val -63227"/>
                <a:gd name="adj3" fmla="val 16667"/>
              </a:avLst>
            </a:prstGeom>
            <a:solidFill>
              <a:srgbClr val="6600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ja-JP" altLang="ja-JP" b="0">
                <a:latin typeface="Arial" pitchFamily="34" charset="0"/>
              </a:endParaRPr>
            </a:p>
          </p:txBody>
        </p:sp>
        <p:pic>
          <p:nvPicPr>
            <p:cNvPr id="2064" name="Picture 15" descr="kekair03M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819166"/>
              <a:ext cx="2808288" cy="182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35" name="Text Box 23"/>
            <p:cNvSpPr txBox="1">
              <a:spLocks noChangeArrowheads="1"/>
            </p:cNvSpPr>
            <p:nvPr/>
          </p:nvSpPr>
          <p:spPr bwMode="auto">
            <a:xfrm>
              <a:off x="6572260" y="2033604"/>
              <a:ext cx="179705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srgbClr val="CC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KEKB upgrade</a:t>
              </a:r>
            </a:p>
          </p:txBody>
        </p:sp>
        <p:sp>
          <p:nvSpPr>
            <p:cNvPr id="38938" name="Text Box 26"/>
            <p:cNvSpPr txBox="1">
              <a:spLocks noChangeArrowheads="1"/>
            </p:cNvSpPr>
            <p:nvPr/>
          </p:nvSpPr>
          <p:spPr bwMode="auto">
            <a:xfrm>
              <a:off x="5857884" y="5929330"/>
              <a:ext cx="3041653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14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CP asymmetry, Baryogenesis,</a:t>
              </a:r>
            </a:p>
            <a:p>
              <a:pPr algn="ctr">
                <a:defRPr/>
              </a:pPr>
              <a:r>
                <a:rPr lang="en-US" altLang="ja-JP" sz="14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Left-right symmetry, New sources</a:t>
              </a:r>
            </a:p>
            <a:p>
              <a:pPr algn="ctr">
                <a:defRPr/>
              </a:pPr>
              <a:r>
                <a:rPr lang="en-US" altLang="ja-JP" sz="14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of flavor mixing…</a:t>
              </a:r>
            </a:p>
          </p:txBody>
        </p:sp>
        <p:pic>
          <p:nvPicPr>
            <p:cNvPr id="2067" name="Picture 2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12" y="2747992"/>
              <a:ext cx="2639940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3" name="Text Box 11"/>
            <p:cNvSpPr txBox="1">
              <a:spLocks noChangeArrowheads="1"/>
            </p:cNvSpPr>
            <p:nvPr/>
          </p:nvSpPr>
          <p:spPr bwMode="auto">
            <a:xfrm>
              <a:off x="6357947" y="5072080"/>
              <a:ext cx="2519364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i="1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Super-B</a:t>
              </a:r>
              <a:r>
                <a:rPr lang="en-US" altLang="ja-JP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Factory,  </a:t>
              </a:r>
            </a:p>
            <a:p>
              <a:pPr algn="ctr">
                <a:defRPr/>
              </a:pPr>
              <a:r>
                <a:rPr lang="en-US" altLang="ja-JP" i="1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K</a:t>
              </a:r>
              <a:r>
                <a:rPr lang="en-US" altLang="ja-JP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exp., </a:t>
              </a:r>
              <a:r>
                <a:rPr lang="en-US" altLang="ja-JP" i="1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etc</a:t>
              </a:r>
              <a:r>
                <a:rPr lang="en-US" altLang="ja-JP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8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57"/>
          <p:cNvGrpSpPr/>
          <p:nvPr/>
        </p:nvGrpSpPr>
        <p:grpSpPr>
          <a:xfrm>
            <a:off x="2428860" y="3857628"/>
            <a:ext cx="5072063" cy="2786063"/>
            <a:chOff x="-928726" y="571480"/>
            <a:chExt cx="5072063" cy="2786063"/>
          </a:xfrm>
        </p:grpSpPr>
        <p:grpSp>
          <p:nvGrpSpPr>
            <p:cNvPr id="6" name="グループ化 52"/>
            <p:cNvGrpSpPr/>
            <p:nvPr/>
          </p:nvGrpSpPr>
          <p:grpSpPr>
            <a:xfrm>
              <a:off x="-928726" y="571480"/>
              <a:ext cx="5072063" cy="2786063"/>
              <a:chOff x="-928726" y="571480"/>
              <a:chExt cx="5072063" cy="2786063"/>
            </a:xfrm>
          </p:grpSpPr>
          <p:pic>
            <p:nvPicPr>
              <p:cNvPr id="2051" name="Picture 8" descr="Particl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28726" y="571480"/>
                <a:ext cx="5072063" cy="278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テキスト ボックス 50"/>
              <p:cNvSpPr txBox="1"/>
              <p:nvPr/>
            </p:nvSpPr>
            <p:spPr>
              <a:xfrm rot="4778291">
                <a:off x="-883890" y="846721"/>
                <a:ext cx="89319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Forte" pitchFamily="66" charset="0"/>
                  </a:rPr>
                  <a:t>Lepton</a:t>
                </a:r>
                <a:endParaRPr kumimoji="1" lang="ja-JP" altLang="en-US" sz="2000" dirty="0">
                  <a:latin typeface="Forte" pitchFamily="66" charset="0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 rot="5555308">
                <a:off x="2367352" y="874820"/>
                <a:ext cx="84670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Forte" pitchFamily="66" charset="0"/>
                  </a:rPr>
                  <a:t>Quark</a:t>
                </a:r>
                <a:endParaRPr kumimoji="1" lang="ja-JP" altLang="en-US" sz="2000" dirty="0">
                  <a:latin typeface="Forte" pitchFamily="66" charset="0"/>
                </a:endParaRPr>
              </a:p>
            </p:txBody>
          </p:sp>
        </p:grpSp>
        <p:sp>
          <p:nvSpPr>
            <p:cNvPr id="54" name="円/楕円 53"/>
            <p:cNvSpPr/>
            <p:nvPr/>
          </p:nvSpPr>
          <p:spPr>
            <a:xfrm>
              <a:off x="1285852" y="3000372"/>
              <a:ext cx="785818" cy="285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 rot="488953">
              <a:off x="157671" y="3003670"/>
              <a:ext cx="1074818" cy="285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50" name="AutoShape 53"/>
          <p:cNvSpPr>
            <a:spLocks noChangeArrowheads="1"/>
          </p:cNvSpPr>
          <p:nvPr/>
        </p:nvSpPr>
        <p:spPr bwMode="auto">
          <a:xfrm>
            <a:off x="0" y="214290"/>
            <a:ext cx="8763000" cy="6477000"/>
          </a:xfrm>
          <a:prstGeom prst="triangle">
            <a:avLst>
              <a:gd name="adj" fmla="val 49875"/>
            </a:avLst>
          </a:prstGeom>
          <a:solidFill>
            <a:srgbClr val="9999FF">
              <a:alpha val="29804"/>
            </a:srgbClr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3214688" y="4500563"/>
            <a:ext cx="430212" cy="3016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3071813" y="4786313"/>
            <a:ext cx="430212" cy="3016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3143250" y="5072063"/>
            <a:ext cx="430213" cy="301625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071813" y="4929188"/>
            <a:ext cx="503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n</a:t>
            </a:r>
            <a:r>
              <a:rPr lang="en-US" altLang="ja-JP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00375" y="4572000"/>
            <a:ext cx="50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n</a:t>
            </a:r>
            <a:r>
              <a:rPr lang="en-US" altLang="ja-JP" sz="2800" b="1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m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214688" y="4357688"/>
            <a:ext cx="4746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n</a:t>
            </a:r>
            <a:r>
              <a:rPr lang="en-US" altLang="ja-JP" sz="2800" b="1" baseline="-25000" dirty="0" err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t</a:t>
            </a:r>
            <a:endParaRPr lang="en-US" altLang="ja-JP" sz="2800" b="1" baseline="-2500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+mn-ea"/>
            </a:endParaRPr>
          </a:p>
        </p:txBody>
      </p:sp>
      <p:sp>
        <p:nvSpPr>
          <p:cNvPr id="2069" name="Text Box 15"/>
          <p:cNvSpPr txBox="1">
            <a:spLocks noChangeArrowheads="1"/>
          </p:cNvSpPr>
          <p:nvPr/>
        </p:nvSpPr>
        <p:spPr bwMode="auto">
          <a:xfrm>
            <a:off x="3707904" y="5517232"/>
            <a:ext cx="1714512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[Origin of Force]</a:t>
            </a:r>
            <a:endParaRPr lang="ja-JP" altLang="en-US" sz="16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2070" name="Text Box 17"/>
          <p:cNvSpPr txBox="1">
            <a:spLocks noChangeArrowheads="1"/>
          </p:cNvSpPr>
          <p:nvPr/>
        </p:nvSpPr>
        <p:spPr bwMode="auto">
          <a:xfrm>
            <a:off x="2993524" y="6303050"/>
            <a:ext cx="3143272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Higgs Particle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[Origin of Mass] </a:t>
            </a:r>
            <a:endParaRPr lang="ja-JP" altLang="en-US" sz="1600" b="1" dirty="0">
              <a:solidFill>
                <a:srgbClr val="FF0000"/>
              </a:solidFill>
              <a:ea typeface="+mn-ea"/>
            </a:endParaRPr>
          </a:p>
        </p:txBody>
      </p:sp>
      <p:pic>
        <p:nvPicPr>
          <p:cNvPr id="2081" name="Picture 19" descr="nanb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5572140"/>
            <a:ext cx="928710" cy="114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21" descr="p01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572125"/>
            <a:ext cx="9286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グループ化 60"/>
          <p:cNvGrpSpPr/>
          <p:nvPr/>
        </p:nvGrpSpPr>
        <p:grpSpPr>
          <a:xfrm>
            <a:off x="2857489" y="0"/>
            <a:ext cx="3000396" cy="1571611"/>
            <a:chOff x="3000364" y="0"/>
            <a:chExt cx="3000396" cy="1571611"/>
          </a:xfrm>
        </p:grpSpPr>
        <p:grpSp>
          <p:nvGrpSpPr>
            <p:cNvPr id="15" name="グループ化 43"/>
            <p:cNvGrpSpPr/>
            <p:nvPr/>
          </p:nvGrpSpPr>
          <p:grpSpPr>
            <a:xfrm>
              <a:off x="3286116" y="0"/>
              <a:ext cx="2500330" cy="1571611"/>
              <a:chOff x="714348" y="1071546"/>
              <a:chExt cx="1571636" cy="1960536"/>
            </a:xfrm>
          </p:grpSpPr>
          <p:pic>
            <p:nvPicPr>
              <p:cNvPr id="45" name="Picture 24" descr="ilcM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348" y="1257257"/>
                <a:ext cx="1571623" cy="1774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直角三角形 47"/>
              <p:cNvSpPr/>
              <p:nvPr/>
            </p:nvSpPr>
            <p:spPr>
              <a:xfrm flipV="1">
                <a:off x="714348" y="1071546"/>
                <a:ext cx="571504" cy="185738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直角三角形 49"/>
              <p:cNvSpPr/>
              <p:nvPr/>
            </p:nvSpPr>
            <p:spPr>
              <a:xfrm flipH="1" flipV="1">
                <a:off x="1714480" y="1071546"/>
                <a:ext cx="571504" cy="185738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テキスト ボックス 70"/>
            <p:cNvSpPr txBox="1">
              <a:spLocks noChangeArrowheads="1"/>
            </p:cNvSpPr>
            <p:nvPr/>
          </p:nvSpPr>
          <p:spPr bwMode="auto">
            <a:xfrm>
              <a:off x="3000364" y="142852"/>
              <a:ext cx="3000396" cy="646331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International Linear Collider</a:t>
              </a:r>
              <a:r>
                <a:rPr lang="ja-JP" altLang="en-US" b="1" i="1" u="sng" dirty="0" smtClean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（</a:t>
              </a:r>
              <a:r>
                <a:rPr lang="en-US" altLang="ja-JP" b="1" i="1" u="sng" dirty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ILC</a:t>
              </a:r>
              <a:r>
                <a:rPr lang="ja-JP" altLang="en-US" b="1" i="1" u="sng" dirty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）</a:t>
              </a:r>
            </a:p>
          </p:txBody>
        </p:sp>
      </p:grpSp>
      <p:sp>
        <p:nvSpPr>
          <p:cNvPr id="2071" name="Text Box 18"/>
          <p:cNvSpPr txBox="1">
            <a:spLocks noChangeArrowheads="1"/>
          </p:cNvSpPr>
          <p:nvPr/>
        </p:nvSpPr>
        <p:spPr bwMode="auto">
          <a:xfrm>
            <a:off x="3762681" y="4357688"/>
            <a:ext cx="1761515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[Origin of Matter]</a:t>
            </a:r>
            <a:endParaRPr lang="ja-JP" altLang="en-US" sz="16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2" name="テキスト ボックス 34"/>
          <p:cNvSpPr txBox="1"/>
          <p:nvPr/>
        </p:nvSpPr>
        <p:spPr>
          <a:xfrm>
            <a:off x="6643702" y="4929198"/>
            <a:ext cx="2143125" cy="336550"/>
          </a:xfrm>
          <a:prstGeom prst="rect">
            <a:avLst/>
          </a:prstGeom>
          <a:solidFill>
            <a:srgbClr val="669900">
              <a:alpha val="4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rPr>
              <a:t>Quest for 6 Quarks</a:t>
            </a:r>
            <a:endParaRPr lang="ja-JP" alt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1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42976" y="4786322"/>
            <a:ext cx="18736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rPr>
              <a:t>Quest for Neutrinos</a:t>
            </a:r>
            <a:endParaRPr lang="ja-JP" alt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1" charset="-128"/>
            </a:endParaRPr>
          </a:p>
        </p:txBody>
      </p:sp>
      <p:pic>
        <p:nvPicPr>
          <p:cNvPr id="2080" name="Picture 20" descr="kobayashi-masukaw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857628"/>
            <a:ext cx="18573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グループ化 59"/>
          <p:cNvGrpSpPr>
            <a:grpSpLocks/>
          </p:cNvGrpSpPr>
          <p:nvPr/>
        </p:nvGrpSpPr>
        <p:grpSpPr bwMode="auto">
          <a:xfrm>
            <a:off x="3786190" y="2500313"/>
            <a:ext cx="2000250" cy="1450975"/>
            <a:chOff x="3286116" y="1142984"/>
            <a:chExt cx="2071702" cy="1522522"/>
          </a:xfrm>
        </p:grpSpPr>
        <p:pic>
          <p:nvPicPr>
            <p:cNvPr id="2090" name="Picture 44" descr="ph07-1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142984"/>
              <a:ext cx="2071702" cy="152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 Box 13"/>
            <p:cNvSpPr txBox="1">
              <a:spLocks noChangeArrowheads="1"/>
            </p:cNvSpPr>
            <p:nvPr/>
          </p:nvSpPr>
          <p:spPr bwMode="auto">
            <a:xfrm>
              <a:off x="4785634" y="2357337"/>
              <a:ext cx="554099" cy="308169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LHC</a:t>
              </a:r>
              <a:endParaRPr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endParaRPr>
            </a:p>
          </p:txBody>
        </p:sp>
      </p:grpSp>
      <p:grpSp>
        <p:nvGrpSpPr>
          <p:cNvPr id="18" name="グループ化 57"/>
          <p:cNvGrpSpPr/>
          <p:nvPr/>
        </p:nvGrpSpPr>
        <p:grpSpPr>
          <a:xfrm>
            <a:off x="5786446" y="1643050"/>
            <a:ext cx="3143254" cy="2359031"/>
            <a:chOff x="5786446" y="1643050"/>
            <a:chExt cx="3143254" cy="2359031"/>
          </a:xfrm>
        </p:grpSpPr>
        <p:pic>
          <p:nvPicPr>
            <p:cNvPr id="2063" name="Picture 15" descr="kekair05-01H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446" y="2428868"/>
              <a:ext cx="2481263" cy="157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53"/>
            <p:cNvSpPr txBox="1">
              <a:spLocks noChangeArrowheads="1"/>
            </p:cNvSpPr>
            <p:nvPr/>
          </p:nvSpPr>
          <p:spPr bwMode="auto">
            <a:xfrm>
              <a:off x="6357950" y="1643050"/>
              <a:ext cx="2571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ＭＳ Ｐゴシック" pitchFamily="1" charset="-128"/>
                </a:rPr>
                <a:t>Beyond Standard Physics</a:t>
              </a:r>
              <a:endParaRPr lang="ja-JP" alt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endParaRPr>
            </a:p>
          </p:txBody>
        </p:sp>
        <p:sp>
          <p:nvSpPr>
            <p:cNvPr id="71" name="テキスト ボックス 70"/>
            <p:cNvSpPr txBox="1">
              <a:spLocks noChangeArrowheads="1"/>
            </p:cNvSpPr>
            <p:nvPr/>
          </p:nvSpPr>
          <p:spPr bwMode="auto">
            <a:xfrm>
              <a:off x="6715140" y="2071678"/>
              <a:ext cx="1600200" cy="369332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  <a:latin typeface="+mn-lt"/>
                  <a:ea typeface="+mn-ea"/>
                </a:rPr>
                <a:t>SuperKEKB</a:t>
              </a:r>
              <a:endParaRPr lang="ja-JP" altLang="en-US" b="1" i="1" u="sng" dirty="0">
                <a:solidFill>
                  <a:srgbClr val="0000FF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テキスト ボックス 53"/>
            <p:cNvSpPr txBox="1">
              <a:spLocks noChangeArrowheads="1"/>
            </p:cNvSpPr>
            <p:nvPr/>
          </p:nvSpPr>
          <p:spPr bwMode="auto">
            <a:xfrm>
              <a:off x="6286512" y="3214686"/>
              <a:ext cx="1785959" cy="584775"/>
            </a:xfrm>
            <a:prstGeom prst="rect">
              <a:avLst/>
            </a:prstGeom>
            <a:solidFill>
              <a:srgbClr val="FFFF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ＭＳ Ｐゴシック" pitchFamily="1" charset="-128"/>
                </a:rPr>
                <a:t>Quark CP Asymmetry</a:t>
              </a:r>
              <a:endParaRPr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endParaRPr>
            </a:p>
          </p:txBody>
        </p:sp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6072198" y="2643182"/>
              <a:ext cx="754062" cy="307975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KEK-B</a:t>
              </a:r>
            </a:p>
          </p:txBody>
        </p:sp>
      </p:grpSp>
      <p:grpSp>
        <p:nvGrpSpPr>
          <p:cNvPr id="19" name="グループ化 59"/>
          <p:cNvGrpSpPr/>
          <p:nvPr/>
        </p:nvGrpSpPr>
        <p:grpSpPr>
          <a:xfrm>
            <a:off x="467544" y="1124744"/>
            <a:ext cx="8098260" cy="5328240"/>
            <a:chOff x="454900" y="1042840"/>
            <a:chExt cx="8098260" cy="5328240"/>
          </a:xfrm>
        </p:grpSpPr>
        <p:sp>
          <p:nvSpPr>
            <p:cNvPr id="2073" name="AutoShape 45"/>
            <p:cNvSpPr>
              <a:spLocks noChangeArrowheads="1"/>
            </p:cNvSpPr>
            <p:nvPr/>
          </p:nvSpPr>
          <p:spPr bwMode="auto">
            <a:xfrm>
              <a:off x="4071934" y="1500174"/>
              <a:ext cx="928688" cy="1285889"/>
            </a:xfrm>
            <a:prstGeom prst="upArrow">
              <a:avLst>
                <a:gd name="adj1" fmla="val 50000"/>
                <a:gd name="adj2" fmla="val 91590"/>
              </a:avLst>
            </a:prstGeom>
            <a:solidFill>
              <a:srgbClr val="FFCC99">
                <a:alpha val="7097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2" name="AutoShape 42"/>
            <p:cNvSpPr>
              <a:spLocks noChangeArrowheads="1"/>
            </p:cNvSpPr>
            <p:nvPr/>
          </p:nvSpPr>
          <p:spPr bwMode="auto">
            <a:xfrm rot="-2154647" flipH="1">
              <a:off x="6379502" y="1083604"/>
              <a:ext cx="571475" cy="4643438"/>
            </a:xfrm>
            <a:prstGeom prst="upArrow">
              <a:avLst>
                <a:gd name="adj1" fmla="val 50000"/>
                <a:gd name="adj2" fmla="val 119082"/>
              </a:avLst>
            </a:prstGeom>
            <a:solidFill>
              <a:srgbClr val="FFCC99">
                <a:alpha val="7058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AutoShape 42"/>
            <p:cNvSpPr>
              <a:spLocks noChangeArrowheads="1"/>
            </p:cNvSpPr>
            <p:nvPr/>
          </p:nvSpPr>
          <p:spPr bwMode="auto">
            <a:xfrm rot="2154647" flipH="1">
              <a:off x="1843134" y="1042840"/>
              <a:ext cx="644176" cy="4545013"/>
            </a:xfrm>
            <a:prstGeom prst="upArrow">
              <a:avLst>
                <a:gd name="adj1" fmla="val 50000"/>
                <a:gd name="adj2" fmla="val 119071"/>
              </a:avLst>
            </a:prstGeom>
            <a:solidFill>
              <a:srgbClr val="FFCC99">
                <a:alpha val="7097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8" name="Oval 51"/>
            <p:cNvSpPr>
              <a:spLocks noChangeArrowheads="1"/>
            </p:cNvSpPr>
            <p:nvPr/>
          </p:nvSpPr>
          <p:spPr bwMode="auto">
            <a:xfrm rot="-1363854">
              <a:off x="5024147" y="1467985"/>
              <a:ext cx="3529013" cy="4898435"/>
            </a:xfrm>
            <a:prstGeom prst="ellipse">
              <a:avLst/>
            </a:prstGeom>
            <a:solidFill>
              <a:srgbClr val="00CCFF">
                <a:alpha val="23921"/>
              </a:srgbClr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7" name="Oval 51"/>
            <p:cNvSpPr>
              <a:spLocks noChangeArrowheads="1"/>
            </p:cNvSpPr>
            <p:nvPr/>
          </p:nvSpPr>
          <p:spPr bwMode="auto">
            <a:xfrm rot="1363854" flipH="1">
              <a:off x="454900" y="1463012"/>
              <a:ext cx="3505211" cy="4908068"/>
            </a:xfrm>
            <a:prstGeom prst="ellipse">
              <a:avLst/>
            </a:prstGeom>
            <a:solidFill>
              <a:srgbClr val="00CCFF">
                <a:alpha val="23921"/>
              </a:srgbClr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2786050" y="1500174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Scientific Activities</a:t>
            </a:r>
          </a:p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Technology Innovations</a:t>
            </a:r>
            <a:endParaRPr lang="en-US" altLang="ja-JP" b="1" dirty="0" smtClean="0">
              <a:solidFill>
                <a:srgbClr val="FF0000"/>
              </a:solidFill>
              <a:latin typeface="Forte" pitchFamily="66" charset="0"/>
            </a:endParaRP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Talented</a:t>
            </a:r>
            <a:r>
              <a:rPr kumimoji="1"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 Human Resources</a:t>
            </a:r>
            <a:endParaRPr kumimoji="1" lang="ja-JP" altLang="en-US" b="1" dirty="0">
              <a:solidFill>
                <a:srgbClr val="FF0000"/>
              </a:solidFill>
              <a:latin typeface="Forte" pitchFamily="66" charset="0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179512" y="1700808"/>
            <a:ext cx="3599384" cy="2278961"/>
            <a:chOff x="179512" y="1700808"/>
            <a:chExt cx="3599384" cy="2278961"/>
          </a:xfrm>
        </p:grpSpPr>
        <p:sp>
          <p:nvSpPr>
            <p:cNvPr id="2061" name="テキスト ボックス 53"/>
            <p:cNvSpPr txBox="1">
              <a:spLocks noChangeArrowheads="1"/>
            </p:cNvSpPr>
            <p:nvPr/>
          </p:nvSpPr>
          <p:spPr bwMode="auto">
            <a:xfrm>
              <a:off x="179512" y="1700808"/>
              <a:ext cx="27146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Lepton CP</a:t>
              </a:r>
              <a:r>
                <a:rPr lang="ja-JP" altLang="en-US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altLang="ja-JP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Asymmetry</a:t>
              </a:r>
            </a:p>
          </p:txBody>
        </p:sp>
        <p:sp>
          <p:nvSpPr>
            <p:cNvPr id="5" name="テキスト ボックス 70"/>
            <p:cNvSpPr txBox="1">
              <a:spLocks noChangeArrowheads="1"/>
            </p:cNvSpPr>
            <p:nvPr/>
          </p:nvSpPr>
          <p:spPr bwMode="auto">
            <a:xfrm>
              <a:off x="539552" y="2132856"/>
              <a:ext cx="1728192" cy="369332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Power-Upgrade</a:t>
              </a:r>
            </a:p>
          </p:txBody>
        </p:sp>
        <p:pic>
          <p:nvPicPr>
            <p:cNvPr id="60" name="Picture 3" descr="2008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2513260"/>
              <a:ext cx="1943200" cy="1466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13"/>
            <p:cNvSpPr txBox="1">
              <a:spLocks noChangeArrowheads="1"/>
            </p:cNvSpPr>
            <p:nvPr/>
          </p:nvSpPr>
          <p:spPr bwMode="auto">
            <a:xfrm>
              <a:off x="2843808" y="2564904"/>
              <a:ext cx="846138" cy="304800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J-PARC</a:t>
              </a:r>
              <a:endParaRPr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endParaRPr>
            </a:p>
          </p:txBody>
        </p:sp>
      </p:grpSp>
      <p:sp>
        <p:nvSpPr>
          <p:cNvPr id="58" name="テキスト ボックス 57"/>
          <p:cNvSpPr txBox="1">
            <a:spLocks noChangeArrowheads="1"/>
          </p:cNvSpPr>
          <p:nvPr/>
        </p:nvSpPr>
        <p:spPr bwMode="auto">
          <a:xfrm>
            <a:off x="71424" y="141706"/>
            <a:ext cx="2571749" cy="120032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ea typeface="ＭＳ Ｐゴシック" pitchFamily="1" charset="-128"/>
                <a:cs typeface="Helvetica" panose="020B0604020202020204" pitchFamily="34" charset="0"/>
              </a:rPr>
              <a:t>Prioritization of Accelerator Project</a:t>
            </a:r>
          </a:p>
        </p:txBody>
      </p:sp>
    </p:spTree>
    <p:extLst>
      <p:ext uri="{BB962C8B-B14F-4D97-AF65-F5344CB8AC3E}">
        <p14:creationId xmlns:p14="http://schemas.microsoft.com/office/powerpoint/2010/main" val="22261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764704"/>
            <a:ext cx="3892079" cy="291905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11" y="3789040"/>
            <a:ext cx="3812588" cy="290850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15516" y="21215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High Energy Physics Committee i</a:t>
            </a:r>
            <a:r>
              <a:rPr lang="en-US" altLang="ja-JP" sz="32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 Japan (2012)</a:t>
            </a:r>
            <a:endParaRPr lang="ja-JP" altLang="en-US" sz="32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226" y="3798407"/>
            <a:ext cx="4059658" cy="289913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389102" y="764704"/>
            <a:ext cx="3921084" cy="2919956"/>
            <a:chOff x="5002965" y="3961711"/>
            <a:chExt cx="3672408" cy="2734772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2965" y="3961711"/>
              <a:ext cx="3672408" cy="27347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正方形/長方形 3"/>
            <p:cNvSpPr/>
            <p:nvPr/>
          </p:nvSpPr>
          <p:spPr>
            <a:xfrm>
              <a:off x="6228184" y="3961711"/>
              <a:ext cx="2088232" cy="259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45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8777" y="3717032"/>
            <a:ext cx="4696376" cy="2330554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4403153" y="4928019"/>
            <a:ext cx="2376264" cy="11726"/>
            <a:chOff x="4403153" y="4928019"/>
            <a:chExt cx="2376264" cy="11726"/>
          </a:xfrm>
        </p:grpSpPr>
        <p:cxnSp>
          <p:nvCxnSpPr>
            <p:cNvPr id="12" name="直線コネクタ 11"/>
            <p:cNvCxnSpPr/>
            <p:nvPr/>
          </p:nvCxnSpPr>
          <p:spPr>
            <a:xfrm>
              <a:off x="5627289" y="4928019"/>
              <a:ext cx="11521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4403153" y="4939745"/>
              <a:ext cx="11521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9" t="30522" r="19850" b="14056"/>
          <a:stretch/>
        </p:blipFill>
        <p:spPr bwMode="auto">
          <a:xfrm>
            <a:off x="172506" y="2924944"/>
            <a:ext cx="4052088" cy="380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8" t="23537" r="22449" b="43266"/>
          <a:stretch/>
        </p:blipFill>
        <p:spPr bwMode="auto">
          <a:xfrm>
            <a:off x="1179426" y="421716"/>
            <a:ext cx="6447453" cy="227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7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691537" y="548680"/>
            <a:ext cx="576092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 algn="ctr">
              <a:buAutoNum type="arabicPeriod" startAt="2"/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Large Projects (1) </a:t>
            </a:r>
          </a:p>
          <a:p>
            <a:pPr algn="ctr"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ILC &amp; LHC Upgrade</a:t>
            </a:r>
            <a:endParaRPr lang="en-US" altLang="ja-JP" sz="32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46837"/>
            <a:ext cx="4261299" cy="16579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2852936"/>
            <a:ext cx="3528392" cy="342835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94465"/>
            <a:ext cx="2655052" cy="148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252" y="360283"/>
            <a:ext cx="5339443" cy="500303"/>
          </a:xfrm>
        </p:spPr>
        <p:txBody>
          <a:bodyPr>
            <a:normAutofit/>
          </a:bodyPr>
          <a:lstStyle/>
          <a:p>
            <a:pPr algn="ctr"/>
            <a:r>
              <a:rPr lang="en-GB" altLang="ja-JP" sz="2800" dirty="0" smtClean="0">
                <a:solidFill>
                  <a:srgbClr val="002060"/>
                </a:solidFill>
                <a:latin typeface="Arial" charset="0"/>
                <a:cs typeface="Arial Unicode MS" charset="0"/>
              </a:rPr>
              <a:t>Footprint of ILC Project</a:t>
            </a:r>
            <a:endParaRPr lang="en-GB" altLang="ja-JP" sz="2800" dirty="0">
              <a:solidFill>
                <a:srgbClr val="002060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76511" y="2803053"/>
            <a:ext cx="1973263" cy="2365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789210" y="2411132"/>
            <a:ext cx="6781818" cy="352233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</a:endParaRPr>
          </a:p>
        </p:txBody>
      </p:sp>
      <p:grpSp>
        <p:nvGrpSpPr>
          <p:cNvPr id="23563" name="Group 58"/>
          <p:cNvGrpSpPr>
            <a:grpSpLocks/>
          </p:cNvGrpSpPr>
          <p:nvPr/>
        </p:nvGrpSpPr>
        <p:grpSpPr bwMode="auto">
          <a:xfrm>
            <a:off x="657449" y="1058390"/>
            <a:ext cx="7481887" cy="1450975"/>
            <a:chOff x="633413" y="1120775"/>
            <a:chExt cx="7481887" cy="1450976"/>
          </a:xfrm>
        </p:grpSpPr>
        <p:sp>
          <p:nvSpPr>
            <p:cNvPr id="23576" name="Rectangle 14"/>
            <p:cNvSpPr>
              <a:spLocks noChangeArrowheads="1"/>
            </p:cNvSpPr>
            <p:nvPr/>
          </p:nvSpPr>
          <p:spPr bwMode="auto">
            <a:xfrm>
              <a:off x="779463" y="1852613"/>
              <a:ext cx="6978650" cy="4794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>
                <a:solidFill>
                  <a:prstClr val="black"/>
                </a:solidFill>
              </a:endParaRP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>
              <a:off x="7415213" y="1611313"/>
              <a:ext cx="700087" cy="960438"/>
            </a:xfrm>
            <a:prstGeom prst="rightArrow">
              <a:avLst>
                <a:gd name="adj1" fmla="val 41157"/>
                <a:gd name="adj2" fmla="val 60093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>
                <a:solidFill>
                  <a:prstClr val="black"/>
                </a:solidFill>
              </a:endParaRPr>
            </a:p>
          </p:txBody>
        </p:sp>
        <p:sp>
          <p:nvSpPr>
            <p:cNvPr id="23578" name="Line 16"/>
            <p:cNvSpPr>
              <a:spLocks noChangeShapeType="1"/>
            </p:cNvSpPr>
            <p:nvPr/>
          </p:nvSpPr>
          <p:spPr bwMode="auto">
            <a:xfrm>
              <a:off x="7953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79" name="Line 17"/>
            <p:cNvSpPr>
              <a:spLocks noChangeShapeType="1"/>
            </p:cNvSpPr>
            <p:nvPr/>
          </p:nvSpPr>
          <p:spPr bwMode="auto">
            <a:xfrm>
              <a:off x="16081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80" name="Line 18"/>
            <p:cNvSpPr>
              <a:spLocks noChangeShapeType="1"/>
            </p:cNvSpPr>
            <p:nvPr/>
          </p:nvSpPr>
          <p:spPr bwMode="auto">
            <a:xfrm>
              <a:off x="24209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81" name="Line 19"/>
            <p:cNvSpPr>
              <a:spLocks noChangeShapeType="1"/>
            </p:cNvSpPr>
            <p:nvPr/>
          </p:nvSpPr>
          <p:spPr bwMode="auto">
            <a:xfrm>
              <a:off x="32353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82" name="Line 20"/>
            <p:cNvSpPr>
              <a:spLocks noChangeShapeType="1"/>
            </p:cNvSpPr>
            <p:nvPr/>
          </p:nvSpPr>
          <p:spPr bwMode="auto">
            <a:xfrm>
              <a:off x="64881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83" name="Text Box 21"/>
            <p:cNvSpPr txBox="1">
              <a:spLocks noChangeArrowheads="1"/>
            </p:cNvSpPr>
            <p:nvPr/>
          </p:nvSpPr>
          <p:spPr bwMode="auto">
            <a:xfrm>
              <a:off x="63341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2005</a:t>
              </a:r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2006</a:t>
              </a: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2270125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2007</a:t>
              </a: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30734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2008</a:t>
              </a:r>
            </a:p>
          </p:txBody>
        </p:sp>
        <p:sp>
          <p:nvSpPr>
            <p:cNvPr id="23587" name="Text Box 25"/>
            <p:cNvSpPr txBox="1">
              <a:spLocks noChangeArrowheads="1"/>
            </p:cNvSpPr>
            <p:nvPr/>
          </p:nvSpPr>
          <p:spPr bwMode="auto">
            <a:xfrm>
              <a:off x="632936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2012</a:t>
              </a:r>
            </a:p>
          </p:txBody>
        </p:sp>
        <p:sp>
          <p:nvSpPr>
            <p:cNvPr id="23588" name="Line 26"/>
            <p:cNvSpPr>
              <a:spLocks noChangeShapeType="1"/>
            </p:cNvSpPr>
            <p:nvPr/>
          </p:nvSpPr>
          <p:spPr bwMode="auto">
            <a:xfrm>
              <a:off x="40481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89" name="Text Box 27"/>
            <p:cNvSpPr txBox="1">
              <a:spLocks noChangeArrowheads="1"/>
            </p:cNvSpPr>
            <p:nvPr/>
          </p:nvSpPr>
          <p:spPr bwMode="auto">
            <a:xfrm>
              <a:off x="386715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2009</a:t>
              </a:r>
            </a:p>
          </p:txBody>
        </p:sp>
        <p:sp>
          <p:nvSpPr>
            <p:cNvPr id="23590" name="Line 28"/>
            <p:cNvSpPr>
              <a:spLocks noChangeShapeType="1"/>
            </p:cNvSpPr>
            <p:nvPr/>
          </p:nvSpPr>
          <p:spPr bwMode="auto">
            <a:xfrm>
              <a:off x="48609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91" name="Text Box 29"/>
            <p:cNvSpPr txBox="1">
              <a:spLocks noChangeArrowheads="1"/>
            </p:cNvSpPr>
            <p:nvPr/>
          </p:nvSpPr>
          <p:spPr bwMode="auto">
            <a:xfrm>
              <a:off x="46990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2010</a:t>
              </a:r>
            </a:p>
          </p:txBody>
        </p:sp>
        <p:sp>
          <p:nvSpPr>
            <p:cNvPr id="23592" name="Line 30"/>
            <p:cNvSpPr>
              <a:spLocks noChangeShapeType="1"/>
            </p:cNvSpPr>
            <p:nvPr/>
          </p:nvSpPr>
          <p:spPr bwMode="auto">
            <a:xfrm>
              <a:off x="56753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93" name="Text Box 31"/>
            <p:cNvSpPr txBox="1">
              <a:spLocks noChangeArrowheads="1"/>
            </p:cNvSpPr>
            <p:nvPr/>
          </p:nvSpPr>
          <p:spPr bwMode="auto">
            <a:xfrm>
              <a:off x="5511800" y="1120775"/>
              <a:ext cx="7361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2011</a:t>
              </a:r>
            </a:p>
          </p:txBody>
        </p:sp>
        <p:sp>
          <p:nvSpPr>
            <p:cNvPr id="23594" name="Line 37"/>
            <p:cNvSpPr>
              <a:spLocks noChangeShapeType="1"/>
            </p:cNvSpPr>
            <p:nvPr/>
          </p:nvSpPr>
          <p:spPr bwMode="auto">
            <a:xfrm>
              <a:off x="7302500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95" name="Text Box 38"/>
            <p:cNvSpPr txBox="1">
              <a:spLocks noChangeArrowheads="1"/>
            </p:cNvSpPr>
            <p:nvPr/>
          </p:nvSpPr>
          <p:spPr bwMode="auto">
            <a:xfrm>
              <a:off x="713898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2013</a:t>
              </a:r>
            </a:p>
          </p:txBody>
        </p:sp>
      </p:grpSp>
      <p:sp>
        <p:nvSpPr>
          <p:cNvPr id="23568" name="AutoShape 52" descr="LCWS08 and ILC08"/>
          <p:cNvSpPr>
            <a:spLocks noChangeAspect="1" noChangeArrowheads="1"/>
          </p:cNvSpPr>
          <p:nvPr/>
        </p:nvSpPr>
        <p:spPr bwMode="auto">
          <a:xfrm>
            <a:off x="219075" y="-2746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07" eaLnBrk="0" fontAlgn="ctr" hangingPunct="0"/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24035" y="1058388"/>
            <a:ext cx="2725738" cy="4960753"/>
          </a:xfrm>
          <a:prstGeom prst="rect">
            <a:avLst/>
          </a:prstGeom>
          <a:solidFill>
            <a:srgbClr val="3366FF">
              <a:alpha val="1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dirty="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7571029" y="1058390"/>
            <a:ext cx="1597007" cy="4960754"/>
          </a:xfrm>
          <a:prstGeom prst="rect">
            <a:avLst/>
          </a:prstGeom>
          <a:solidFill>
            <a:srgbClr val="CCFFCC">
              <a:alpha val="3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571029" y="2411131"/>
            <a:ext cx="1597007" cy="352234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6686" y="689993"/>
            <a:ext cx="2187022" cy="369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5" rIns="91431" bIns="45715" rtlCol="0">
            <a:spAutoFit/>
          </a:bodyPr>
          <a:lstStyle/>
          <a:p>
            <a:pPr algn="ctr" defTabSz="457154"/>
            <a:r>
              <a:rPr lang="en-US" altLang="ja-JP" b="1" i="1" dirty="0" smtClean="0">
                <a:solidFill>
                  <a:srgbClr val="6600CC"/>
                </a:solidFill>
              </a:rPr>
              <a:t>1980’ ~  Basic Study </a:t>
            </a:r>
            <a:endParaRPr lang="ja-JP" altLang="en-US" b="1" i="1" dirty="0">
              <a:solidFill>
                <a:srgbClr val="6600CC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2746" y="1482450"/>
            <a:ext cx="2156924" cy="2513406"/>
            <a:chOff x="12746" y="1482450"/>
            <a:chExt cx="2156924" cy="2513406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12746" y="2316304"/>
              <a:ext cx="2139122" cy="307766"/>
            </a:xfrm>
            <a:prstGeom prst="rect">
              <a:avLst/>
            </a:prstGeom>
            <a:solidFill>
              <a:srgbClr val="3366FF"/>
            </a:solidFill>
          </p:spPr>
          <p:txBody>
            <a:bodyPr wrap="none" lIns="91431" tIns="45715" rIns="91431" bIns="45715" rtlCol="0">
              <a:spAutoFit/>
            </a:bodyPr>
            <a:lstStyle/>
            <a:p>
              <a:pPr defTabSz="457154"/>
              <a:r>
                <a:rPr lang="en-US" altLang="ja-JP" sz="1400" dirty="0">
                  <a:solidFill>
                    <a:prstClr val="white"/>
                  </a:solidFill>
                </a:rPr>
                <a:t>Selection of SC Technology</a:t>
              </a:r>
              <a:endParaRPr lang="ja-JP" alt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" name="上矢印 4"/>
            <p:cNvSpPr/>
            <p:nvPr/>
          </p:nvSpPr>
          <p:spPr bwMode="auto">
            <a:xfrm flipV="1">
              <a:off x="276742" y="1920884"/>
              <a:ext cx="252413" cy="348767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1" tIns="45715" rIns="91431" bIns="45715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360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13004" y="1482450"/>
              <a:ext cx="548630" cy="307766"/>
            </a:xfrm>
            <a:prstGeom prst="rect">
              <a:avLst/>
            </a:prstGeom>
            <a:solidFill>
              <a:srgbClr val="3366FF"/>
            </a:solidFill>
          </p:spPr>
          <p:txBody>
            <a:bodyPr wrap="none" lIns="91431" tIns="45715" rIns="91431" bIns="45715" rtlCol="0">
              <a:spAutoFit/>
            </a:bodyPr>
            <a:lstStyle/>
            <a:p>
              <a:pPr defTabSz="457154"/>
              <a:r>
                <a:rPr lang="en-US" altLang="ja-JP" sz="1400" dirty="0">
                  <a:solidFill>
                    <a:prstClr val="white"/>
                  </a:solidFill>
                </a:rPr>
                <a:t>2004</a:t>
              </a:r>
              <a:endParaRPr lang="ja-JP" alt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48" name="図 52" descr="20070315_dc_1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686" y="2643307"/>
              <a:ext cx="2072984" cy="135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862" t="25391" r="35611" b="32281"/>
          <a:stretch/>
        </p:blipFill>
        <p:spPr>
          <a:xfrm>
            <a:off x="96686" y="3995857"/>
            <a:ext cx="4110364" cy="2905172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3322844" y="1426812"/>
            <a:ext cx="5704698" cy="5323244"/>
            <a:chOff x="3322844" y="1426812"/>
            <a:chExt cx="5704698" cy="5323244"/>
          </a:xfrm>
        </p:grpSpPr>
        <p:sp>
          <p:nvSpPr>
            <p:cNvPr id="23565" name="Text Box 44"/>
            <p:cNvSpPr txBox="1">
              <a:spLocks noChangeArrowheads="1"/>
            </p:cNvSpPr>
            <p:nvPr/>
          </p:nvSpPr>
          <p:spPr bwMode="auto">
            <a:xfrm>
              <a:off x="7251130" y="2805594"/>
              <a:ext cx="1776412" cy="3077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366FF"/>
              </a:solidFill>
            </a:ln>
          </p:spPr>
          <p:txBody>
            <a:bodyPr wrap="square" lIns="91431" tIns="45715" rIns="91431" bIns="45715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algn="ctr" defTabSz="457107" eaLnBrk="0" fontAlgn="ctr" hangingPunct="0"/>
              <a:r>
                <a:rPr kumimoji="0" lang="en-US" altLang="ja-JP" sz="1400" b="1" dirty="0">
                  <a:solidFill>
                    <a:prstClr val="black"/>
                  </a:solidFill>
                </a:rPr>
                <a:t>TDR </a:t>
              </a:r>
              <a:r>
                <a:rPr kumimoji="0" lang="en-US" altLang="ja-JP" sz="1400" b="1" dirty="0" smtClean="0">
                  <a:solidFill>
                    <a:prstClr val="black"/>
                  </a:solidFill>
                </a:rPr>
                <a:t>completion</a:t>
              </a:r>
              <a:endParaRPr kumimoji="0" lang="en-US" altLang="ja-JP" sz="1400" b="1" dirty="0">
                <a:solidFill>
                  <a:prstClr val="black"/>
                </a:solidFill>
              </a:endParaRPr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3140" y="3240277"/>
              <a:ext cx="4899964" cy="3509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上矢印 53"/>
            <p:cNvSpPr/>
            <p:nvPr/>
          </p:nvSpPr>
          <p:spPr bwMode="auto">
            <a:xfrm rot="19468227" flipV="1">
              <a:off x="3322844" y="1426812"/>
              <a:ext cx="295869" cy="2424445"/>
            </a:xfrm>
            <a:prstGeom prst="upArrow">
              <a:avLst/>
            </a:prstGeom>
            <a:solidFill>
              <a:srgbClr val="4F81BD">
                <a:alpha val="54118"/>
              </a:srgbClr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1" tIns="45715" rIns="91431" bIns="45715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360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" name="下矢印 6"/>
            <p:cNvSpPr/>
            <p:nvPr/>
          </p:nvSpPr>
          <p:spPr bwMode="auto">
            <a:xfrm rot="417035">
              <a:off x="5742271" y="1582608"/>
              <a:ext cx="387557" cy="2009226"/>
            </a:xfrm>
            <a:prstGeom prst="downArrow">
              <a:avLst/>
            </a:prstGeom>
            <a:solidFill>
              <a:srgbClr val="4F81BD">
                <a:alpha val="63922"/>
              </a:srgbClr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1" tIns="45715" rIns="91431" bIns="45715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360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4" name="下矢印 43"/>
            <p:cNvSpPr/>
            <p:nvPr/>
          </p:nvSpPr>
          <p:spPr bwMode="auto">
            <a:xfrm rot="21311637">
              <a:off x="6860603" y="1649036"/>
              <a:ext cx="387557" cy="2009226"/>
            </a:xfrm>
            <a:prstGeom prst="downArrow">
              <a:avLst/>
            </a:prstGeom>
            <a:solidFill>
              <a:srgbClr val="4F81BD">
                <a:alpha val="63922"/>
              </a:srgbClr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1" tIns="45715" rIns="91431" bIns="45715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360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612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793</Words>
  <Application>Microsoft Office PowerPoint</Application>
  <PresentationFormat>画面に合わせる (4:3)</PresentationFormat>
  <Paragraphs>215</Paragraphs>
  <Slides>31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55" baseType="lpstr">
      <vt:lpstr>Arial Unicode MS</vt:lpstr>
      <vt:lpstr>Forte</vt:lpstr>
      <vt:lpstr>Gill Sans</vt:lpstr>
      <vt:lpstr>HG丸ｺﾞｼｯｸM-PRO</vt:lpstr>
      <vt:lpstr>Lucida Grande</vt:lpstr>
      <vt:lpstr>ＭＳ Ｐゴシック</vt:lpstr>
      <vt:lpstr>ＭＳ ゴシック</vt:lpstr>
      <vt:lpstr>メイリオ</vt:lpstr>
      <vt:lpstr>Arial</vt:lpstr>
      <vt:lpstr>Calibri</vt:lpstr>
      <vt:lpstr>Candara</vt:lpstr>
      <vt:lpstr>Comic Sans MS</vt:lpstr>
      <vt:lpstr>Constantia</vt:lpstr>
      <vt:lpstr>Corbel</vt:lpstr>
      <vt:lpstr>Estrangelo Edessa</vt:lpstr>
      <vt:lpstr>Helvetica</vt:lpstr>
      <vt:lpstr>Symbol</vt:lpstr>
      <vt:lpstr>Times New Roman</vt:lpstr>
      <vt:lpstr>Wingdings</vt:lpstr>
      <vt:lpstr>Office ​​テーマ</vt:lpstr>
      <vt:lpstr>20_デザインの設定</vt:lpstr>
      <vt:lpstr>21_デザインの設定</vt:lpstr>
      <vt:lpstr>Draft_LLC_PowerPoint_template_021513</vt:lpstr>
      <vt:lpstr>グラフ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Footprint of ILC Project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XMASS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suzuki</dc:creator>
  <cp:lastModifiedBy>ASuzukiKEK</cp:lastModifiedBy>
  <cp:revision>225</cp:revision>
  <cp:lastPrinted>2013-12-10T09:40:56Z</cp:lastPrinted>
  <dcterms:created xsi:type="dcterms:W3CDTF">2013-05-19T01:51:58Z</dcterms:created>
  <dcterms:modified xsi:type="dcterms:W3CDTF">2013-12-13T00:40:16Z</dcterms:modified>
</cp:coreProperties>
</file>