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712" r:id="rId1"/>
  </p:sldMasterIdLst>
  <p:notesMasterIdLst>
    <p:notesMasterId r:id="rId60"/>
  </p:notesMasterIdLst>
  <p:sldIdLst>
    <p:sldId id="450" r:id="rId2"/>
    <p:sldId id="514" r:id="rId3"/>
    <p:sldId id="515" r:id="rId4"/>
    <p:sldId id="518" r:id="rId5"/>
    <p:sldId id="521" r:id="rId6"/>
    <p:sldId id="522" r:id="rId7"/>
    <p:sldId id="523" r:id="rId8"/>
    <p:sldId id="528" r:id="rId9"/>
    <p:sldId id="529" r:id="rId10"/>
    <p:sldId id="535" r:id="rId11"/>
    <p:sldId id="534" r:id="rId12"/>
    <p:sldId id="530" r:id="rId13"/>
    <p:sldId id="536" r:id="rId14"/>
    <p:sldId id="552" r:id="rId15"/>
    <p:sldId id="551" r:id="rId16"/>
    <p:sldId id="544" r:id="rId17"/>
    <p:sldId id="553" r:id="rId18"/>
    <p:sldId id="557" r:id="rId19"/>
    <p:sldId id="555" r:id="rId20"/>
    <p:sldId id="559" r:id="rId21"/>
    <p:sldId id="566" r:id="rId22"/>
    <p:sldId id="567" r:id="rId23"/>
    <p:sldId id="569" r:id="rId24"/>
    <p:sldId id="560" r:id="rId25"/>
    <p:sldId id="572" r:id="rId26"/>
    <p:sldId id="573" r:id="rId27"/>
    <p:sldId id="574" r:id="rId28"/>
    <p:sldId id="575" r:id="rId29"/>
    <p:sldId id="576" r:id="rId30"/>
    <p:sldId id="577" r:id="rId31"/>
    <p:sldId id="578" r:id="rId32"/>
    <p:sldId id="579" r:id="rId33"/>
    <p:sldId id="580" r:id="rId34"/>
    <p:sldId id="582" r:id="rId35"/>
    <p:sldId id="583" r:id="rId36"/>
    <p:sldId id="585" r:id="rId37"/>
    <p:sldId id="584" r:id="rId38"/>
    <p:sldId id="591" r:id="rId39"/>
    <p:sldId id="590" r:id="rId40"/>
    <p:sldId id="592" r:id="rId41"/>
    <p:sldId id="565" r:id="rId42"/>
    <p:sldId id="598" r:id="rId43"/>
    <p:sldId id="516" r:id="rId44"/>
    <p:sldId id="593" r:id="rId45"/>
    <p:sldId id="596" r:id="rId46"/>
    <p:sldId id="597" r:id="rId47"/>
    <p:sldId id="519" r:id="rId48"/>
    <p:sldId id="456" r:id="rId49"/>
    <p:sldId id="481" r:id="rId50"/>
    <p:sldId id="428" r:id="rId51"/>
    <p:sldId id="490" r:id="rId52"/>
    <p:sldId id="491" r:id="rId53"/>
    <p:sldId id="512" r:id="rId54"/>
    <p:sldId id="501" r:id="rId55"/>
    <p:sldId id="505" r:id="rId56"/>
    <p:sldId id="507" r:id="rId57"/>
    <p:sldId id="508" r:id="rId58"/>
    <p:sldId id="509" r:id="rId59"/>
  </p:sldIdLst>
  <p:sldSz cx="9144000" cy="6858000" type="screen4x3"/>
  <p:notesSz cx="6805613" cy="9939338"/>
  <p:embeddedFontLst>
    <p:embeddedFont>
      <p:font typeface="Calibri" panose="020F0502020204030204" pitchFamily="34" charset="0"/>
      <p:regular r:id="rId61"/>
      <p:bold r:id="rId62"/>
      <p:italic r:id="rId63"/>
      <p:boldItalic r:id="rId64"/>
    </p:embeddedFont>
    <p:embeddedFont>
      <p:font typeface="HG丸ｺﾞｼｯｸM-PRO" panose="020F0600000000000000" pitchFamily="50" charset="-128"/>
      <p:regular r:id="rId65"/>
    </p:embeddedFont>
    <p:embeddedFont>
      <p:font typeface="Helvetica" panose="020B0604020202020204" pitchFamily="34" charset="0"/>
      <p:regular r:id="rId66"/>
      <p:bold r:id="rId67"/>
      <p:italic r:id="rId68"/>
      <p:boldItalic r:id="rId69"/>
    </p:embeddedFont>
  </p:embeddedFontLst>
  <p:defaultTextStyle>
    <a:defPPr>
      <a:defRPr kumimoji="1" lang="ja-JP"/>
    </a:defPPr>
    <a:lvl1pPr marL="0" algn="l" defTabSz="914400" rtl="0" eaLnBrk="1" latinLnBrk="0" hangingPunct="1">
      <a:defRPr kumimoji="1" lang="ja-JP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lang="ja-JP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lang="ja-JP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lang="ja-JP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lang="ja-JP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lang="ja-JP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lang="ja-JP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lang="ja-JP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lang="ja-JP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  <a:srgbClr val="FFCCFF"/>
    <a:srgbClr val="0000FF"/>
    <a:srgbClr val="0066FF"/>
    <a:srgbClr val="00FF99"/>
    <a:srgbClr val="00FFFF"/>
    <a:srgbClr val="FF99FF"/>
    <a:srgbClr val="FF9933"/>
    <a:srgbClr val="00FF00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淡色スタイル 3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2C8C85-51F0-491E-9774-3900AFEF0FD7}" styleName="淡色スタイル 2 - アクセント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3C2FFA5D-87B4-456A-9821-1D502468CF0F}" styleName="テーマ スタイル 1 - アクセント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E929F9F4-4A8F-4326-A1B4-22849713DDAB}" styleName="濃色スタイル 1 - アクセント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中間スタイル 4 - アクセント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テーマ スタイル 1 - アクセント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37" autoAdjust="0"/>
    <p:restoredTop sz="94660"/>
  </p:normalViewPr>
  <p:slideViewPr>
    <p:cSldViewPr>
      <p:cViewPr varScale="1">
        <p:scale>
          <a:sx n="61" d="100"/>
          <a:sy n="61" d="100"/>
        </p:scale>
        <p:origin x="-60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3.fntdata"/><Relationship Id="rId68" Type="http://schemas.openxmlformats.org/officeDocument/2006/relationships/font" Target="fonts/font8.fntdata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font" Target="fonts/font5.fntdata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4.fntdata"/><Relationship Id="rId69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2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3" y="5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4942" y="5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1938A1-1773-41A8-A321-96C35E2863DB}" type="datetimeFigureOut">
              <a:rPr kumimoji="1" lang="ja-JP" altLang="en-US" smtClean="0"/>
              <a:t>2013/12/2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67287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3" y="9440651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4942" y="9440651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4CCD74-8710-44D9-B4A9-FAF2681BCE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4051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2000</a:t>
            </a:r>
            <a:r>
              <a:rPr kumimoji="1" lang="ja-JP" altLang="en-US" dirty="0" smtClean="0"/>
              <a:t>年との比較をしてしまえ！　そして</a:t>
            </a:r>
            <a:r>
              <a:rPr kumimoji="1" lang="en-US" altLang="ja-JP" dirty="0" smtClean="0"/>
              <a:t>phonon </a:t>
            </a:r>
            <a:r>
              <a:rPr kumimoji="1" lang="ja-JP" altLang="en-US" dirty="0" smtClean="0"/>
              <a:t>に</a:t>
            </a:r>
            <a:r>
              <a:rPr kumimoji="1" lang="en-US" altLang="ja-JP" dirty="0" smtClean="0"/>
              <a:t>×</a:t>
            </a:r>
            <a:r>
              <a:rPr kumimoji="1" lang="ja-JP" altLang="en-US" dirty="0" smtClean="0"/>
              <a:t>つける。　ＭＡＳＳの問題　</a:t>
            </a:r>
            <a:r>
              <a:rPr kumimoji="1" lang="en-US" altLang="ja-JP" dirty="0" smtClean="0"/>
              <a:t>resolution</a:t>
            </a:r>
            <a:r>
              <a:rPr kumimoji="1" lang="ja-JP" altLang="en-US" dirty="0" smtClean="0"/>
              <a:t>が有利と思われたがいらない！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4CCD74-8710-44D9-B4A9-FAF2681BCE17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3993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R10789 achieved 1/10 reduction of radioactivity level of R8778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4CCD74-8710-44D9-B4A9-FAF2681BCE17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81403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For internal BG</a:t>
            </a:r>
            <a:r>
              <a:rPr kumimoji="1" lang="en-US" altLang="ja-JP" baseline="0" dirty="0" smtClean="0"/>
              <a:t> reduction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4CCD74-8710-44D9-B4A9-FAF2681BCE17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99804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Thanks</a:t>
            </a:r>
            <a:r>
              <a:rPr kumimoji="1" lang="en-US" altLang="ja-JP" baseline="0" dirty="0" smtClean="0"/>
              <a:t> to the High QE, coverage, </a:t>
            </a:r>
            <a:r>
              <a:rPr kumimoji="1" lang="en-US" altLang="ja-JP" baseline="0" dirty="0" err="1" smtClean="0"/>
              <a:t>Xe</a:t>
            </a:r>
            <a:r>
              <a:rPr kumimoji="1" lang="en-US" altLang="ja-JP" baseline="0" dirty="0" smtClean="0"/>
              <a:t> purity, Highest! LY.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4CCD74-8710-44D9-B4A9-FAF2681BCE17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9501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EDELWEISS-II arXiv:1307.1488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4CCD74-8710-44D9-B4A9-FAF2681BCE17}" type="slidenum">
              <a:rPr kumimoji="1" lang="ja-JP" altLang="en-US" smtClean="0"/>
              <a:t>50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63220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We are </a:t>
            </a:r>
            <a:r>
              <a:rPr kumimoji="1" lang="en-US" altLang="ja-JP" dirty="0" err="1" smtClean="0"/>
              <a:t>planing</a:t>
            </a:r>
            <a:r>
              <a:rPr kumimoji="1" lang="en-US" altLang="ja-JP" dirty="0" smtClean="0"/>
              <a:t> to </a:t>
            </a:r>
            <a:r>
              <a:rPr kumimoji="1" lang="en-US" altLang="ja-JP" dirty="0" err="1" smtClean="0"/>
              <a:t>putfilters</a:t>
            </a:r>
            <a:r>
              <a:rPr kumimoji="1" lang="en-US" altLang="ja-JP" dirty="0" smtClean="0"/>
              <a:t> to remove </a:t>
            </a:r>
            <a:r>
              <a:rPr kumimoji="1" lang="en-US" altLang="ja-JP" dirty="0" err="1" smtClean="0"/>
              <a:t>Rn</a:t>
            </a:r>
            <a:r>
              <a:rPr kumimoji="1" lang="en-US" altLang="ja-JP" dirty="0" smtClean="0"/>
              <a:t>, here…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4CCD74-8710-44D9-B4A9-FAF2681BCE17}" type="slidenum">
              <a:rPr kumimoji="1" lang="ja-JP" altLang="en-US" smtClean="0"/>
              <a:t>55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30561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THIS PAGE CAN BE SKIPPED</a:t>
            </a:r>
          </a:p>
          <a:p>
            <a:r>
              <a:rPr kumimoji="1" lang="en-US" altLang="ja-JP" dirty="0" smtClean="0"/>
              <a:t>200cm is enough,</a:t>
            </a:r>
            <a:r>
              <a:rPr kumimoji="1" lang="en-US" altLang="ja-JP" baseline="0" dirty="0" smtClean="0"/>
              <a:t> but it is designed for future large detector.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4CCD74-8710-44D9-B4A9-FAF2681BCE17}" type="slidenum">
              <a:rPr altLang="en-US" smtClean="0">
                <a:solidFill>
                  <a:prstClr val="black"/>
                </a:solidFill>
                <a:ea typeface="ＭＳ Ｐゴシック"/>
              </a:rPr>
              <a:pPr/>
              <a:t>56</a:t>
            </a:fld>
            <a:endParaRPr altLang="en-US">
              <a:solidFill>
                <a:prstClr val="black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46005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四角形 8"/>
          <p:cNvSpPr>
            <a:spLocks noChangeArrowheads="1"/>
          </p:cNvSpPr>
          <p:nvPr/>
        </p:nvSpPr>
        <p:spPr bwMode="gray">
          <a:xfrm>
            <a:off x="0" y="4292600"/>
            <a:ext cx="9144000" cy="2565400"/>
          </a:xfrm>
          <a:prstGeom prst="rect">
            <a:avLst/>
          </a:prstGeom>
          <a:gradFill rotWithShape="1">
            <a:gsLst>
              <a:gs pos="0">
                <a:srgbClr val="4D4D4D"/>
              </a:gs>
              <a:gs pos="100000">
                <a:srgbClr val="4D4D4D">
                  <a:gamma/>
                  <a:tint val="8000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altLang="en-US">
              <a:solidFill>
                <a:srgbClr val="000000"/>
              </a:solidFill>
            </a:endParaRPr>
          </a:p>
        </p:txBody>
      </p:sp>
      <p:sp>
        <p:nvSpPr>
          <p:cNvPr id="3079" name="四角形 7"/>
          <p:cNvSpPr>
            <a:spLocks noChangeArrowheads="1"/>
          </p:cNvSpPr>
          <p:nvPr/>
        </p:nvSpPr>
        <p:spPr bwMode="gray">
          <a:xfrm>
            <a:off x="0" y="0"/>
            <a:ext cx="9144000" cy="4292600"/>
          </a:xfrm>
          <a:prstGeom prst="rect">
            <a:avLst/>
          </a:prstGeom>
          <a:gradFill rotWithShape="0">
            <a:gsLst>
              <a:gs pos="0">
                <a:srgbClr val="1C1C1C">
                  <a:gamma/>
                  <a:tint val="82353"/>
                  <a:invGamma/>
                </a:srgbClr>
              </a:gs>
              <a:gs pos="100000">
                <a:srgbClr val="1C1C1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altLang="en-US">
              <a:solidFill>
                <a:srgbClr val="000000"/>
              </a:solidFill>
            </a:endParaRPr>
          </a:p>
        </p:txBody>
      </p:sp>
      <p:sp>
        <p:nvSpPr>
          <p:cNvPr id="3081" name="四角形 9" descr="縦線"/>
          <p:cNvSpPr>
            <a:spLocks noChangeArrowheads="1"/>
          </p:cNvSpPr>
          <p:nvPr/>
        </p:nvSpPr>
        <p:spPr bwMode="gray">
          <a:xfrm>
            <a:off x="0" y="0"/>
            <a:ext cx="9144000" cy="6858000"/>
          </a:xfrm>
          <a:prstGeom prst="rect">
            <a:avLst/>
          </a:prstGeom>
          <a:pattFill prst="ltVert">
            <a:fgClr>
              <a:srgbClr val="C0C0C0">
                <a:alpha val="20000"/>
              </a:srgbClr>
            </a:fgClr>
            <a:bgClr>
              <a:srgbClr val="969696">
                <a:alpha val="20000"/>
              </a:srgbClr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altLang="en-US">
              <a:solidFill>
                <a:srgbClr val="000000"/>
              </a:solidFill>
            </a:endParaRPr>
          </a:p>
        </p:txBody>
      </p:sp>
      <p:sp>
        <p:nvSpPr>
          <p:cNvPr id="3074" name="四角形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3600" b="1"/>
            </a:lvl1pPr>
          </a:lstStyle>
          <a:p>
            <a:pPr lvl="0"/>
            <a:r>
              <a:rPr lang="ja-JP" altLang="en-US" noProof="0" smtClean="0"/>
              <a:t>マスター タイトルの書式設定</a:t>
            </a:r>
          </a:p>
        </p:txBody>
      </p:sp>
      <p:sp>
        <p:nvSpPr>
          <p:cNvPr id="3075" name="四角形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292600"/>
            <a:ext cx="6400800" cy="792163"/>
          </a:xfrm>
        </p:spPr>
        <p:txBody>
          <a:bodyPr/>
          <a:lstStyle>
            <a:lvl1pPr marL="0" indent="0" algn="ctr">
              <a:buFontTx/>
              <a:buNone/>
              <a:defRPr sz="2400"/>
            </a:lvl1pPr>
          </a:lstStyle>
          <a:p>
            <a:pPr lvl="0"/>
            <a:r>
              <a:rPr lang="ja-JP" altLang="en-US" noProof="0" smtClean="0"/>
              <a:t>マスター サブタイトルの書式設定</a:t>
            </a:r>
          </a:p>
        </p:txBody>
      </p:sp>
      <p:sp>
        <p:nvSpPr>
          <p:cNvPr id="3076" name="四角形 4"/>
          <p:cNvSpPr>
            <a:spLocks noGrp="1" noChangeArrowheads="1"/>
          </p:cNvSpPr>
          <p:nvPr>
            <p:ph type="dt" sz="half" idx="2"/>
          </p:nvPr>
        </p:nvSpPr>
        <p:spPr>
          <a:xfrm>
            <a:off x="3492500" y="5832475"/>
            <a:ext cx="2133600" cy="47625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altLang="ja-JP" dirty="0" smtClean="0">
                <a:solidFill>
                  <a:srgbClr val="FFFFFF"/>
                </a:solidFill>
              </a:rPr>
              <a:t>KMI2013  12/12/2013</a:t>
            </a: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3077" name="四角形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5300663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FFFFFF"/>
                </a:solidFill>
              </a:rPr>
              <a:t>H. Sekiya</a:t>
            </a:r>
            <a:endParaRPr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053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dirty="0" smtClean="0">
                <a:solidFill>
                  <a:srgbClr val="FFFFFF"/>
                </a:solidFill>
              </a:rPr>
              <a:t>KMI2013  12/12/2013</a:t>
            </a: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FFFFFF"/>
                </a:solidFill>
              </a:rPr>
              <a:t>H. Sekiya</a:t>
            </a:r>
            <a:endParaRPr altLang="en-US">
              <a:solidFill>
                <a:srgbClr val="FFFFFF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altLang="ja-JP" smtClean="0">
                <a:solidFill>
                  <a:srgbClr val="FFFFFF"/>
                </a:solidFill>
              </a:rPr>
              <a:pPr/>
              <a:t>‹#›</a:t>
            </a:fld>
            <a:endParaRPr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577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dirty="0" smtClean="0">
                <a:solidFill>
                  <a:srgbClr val="FFFFFF"/>
                </a:solidFill>
              </a:rPr>
              <a:t>KMI2013  12/12/2013</a:t>
            </a: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FFFFFF"/>
                </a:solidFill>
              </a:rPr>
              <a:t>H. Sekiya</a:t>
            </a:r>
            <a:endParaRPr altLang="en-US">
              <a:solidFill>
                <a:srgbClr val="FFFFFF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altLang="ja-JP" smtClean="0">
                <a:solidFill>
                  <a:srgbClr val="FFFFFF"/>
                </a:solidFill>
              </a:rPr>
              <a:pPr/>
              <a:t>‹#›</a:t>
            </a:fld>
            <a:endParaRPr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5253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pPr lvl="0"/>
            <a:r>
              <a:rPr lang="ja-JP" altLang="en-US" dirty="0" smtClean="0"/>
              <a:t>マスター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>
          <a:xfrm>
            <a:off x="1371600" y="6453189"/>
            <a:ext cx="3124200" cy="252411"/>
          </a:xfrm>
        </p:spPr>
        <p:txBody>
          <a:bodyPr/>
          <a:lstStyle/>
          <a:p>
            <a:r>
              <a:rPr lang="en-US" altLang="ja-JP" dirty="0" smtClean="0"/>
              <a:t>KMI 2013    12/12/2013</a:t>
            </a:r>
            <a:endParaRPr lang="en-US" alt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>
          <a:xfrm>
            <a:off x="4800600" y="6453188"/>
            <a:ext cx="2895600" cy="268287"/>
          </a:xfrm>
        </p:spPr>
        <p:txBody>
          <a:bodyPr/>
          <a:lstStyle/>
          <a:p>
            <a:r>
              <a:rPr lang="en-US" altLang="ja-JP" smtClean="0"/>
              <a:t>H. Sekiya</a:t>
            </a:r>
            <a:endParaRPr 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10" name="タイトル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4298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pPr lvl="0"/>
            <a:r>
              <a:rPr lang="ja-JP" altLang="en-US" dirty="0" smtClean="0"/>
              <a:t>マスター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>
          <a:xfrm>
            <a:off x="1371600" y="6453188"/>
            <a:ext cx="2133600" cy="268287"/>
          </a:xfrm>
        </p:spPr>
        <p:txBody>
          <a:bodyPr/>
          <a:lstStyle/>
          <a:p>
            <a:r>
              <a:rPr lang="en-US" altLang="ja-JP" dirty="0" smtClean="0">
                <a:solidFill>
                  <a:srgbClr val="FFFFFF"/>
                </a:solidFill>
              </a:rPr>
              <a:t>KMI2013  12/12/2013</a:t>
            </a: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>
          <a:xfrm>
            <a:off x="4800600" y="6453188"/>
            <a:ext cx="2895600" cy="268287"/>
          </a:xfrm>
        </p:spPr>
        <p:txBody>
          <a:bodyPr/>
          <a:lstStyle/>
          <a:p>
            <a:r>
              <a:rPr lang="en-US" altLang="ja-JP" smtClean="0">
                <a:solidFill>
                  <a:srgbClr val="FFFFFF"/>
                </a:solidFill>
              </a:rPr>
              <a:t>H. Sekiya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>
                <a:solidFill>
                  <a:srgbClr val="FFFFFF"/>
                </a:solidFill>
              </a:rPr>
              <a:pPr/>
              <a:t>‹#›</a:t>
            </a:fld>
            <a:endParaRPr altLang="en-US" dirty="0">
              <a:solidFill>
                <a:srgbClr val="FFFFFF"/>
              </a:solidFill>
            </a:endParaRPr>
          </a:p>
        </p:txBody>
      </p:sp>
      <p:sp>
        <p:nvSpPr>
          <p:cNvPr id="10" name="タイトル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pic>
        <p:nvPicPr>
          <p:cNvPr id="11" name="図 2" descr="http://www-sk.icrr.u-tokyo.ac.jp/image_top/xmasslogo.gif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6172200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463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dirty="0" smtClean="0">
                <a:solidFill>
                  <a:srgbClr val="FFFFFF"/>
                </a:solidFill>
              </a:rPr>
              <a:t>KMI2013  12/12/2013</a:t>
            </a: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FFFFFF"/>
                </a:solidFill>
              </a:rPr>
              <a:t>H. Sekiya</a:t>
            </a:r>
            <a:endParaRPr altLang="en-US">
              <a:solidFill>
                <a:srgbClr val="FFFFFF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altLang="ja-JP" smtClean="0">
                <a:solidFill>
                  <a:srgbClr val="FFFFFF"/>
                </a:solidFill>
              </a:rPr>
              <a:pPr/>
              <a:t>‹#›</a:t>
            </a:fld>
            <a:endParaRPr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234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dirty="0" smtClean="0">
                <a:solidFill>
                  <a:srgbClr val="FFFFFF"/>
                </a:solidFill>
              </a:rPr>
              <a:t>KMI2013  12/12/2013</a:t>
            </a: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FFFFFF"/>
                </a:solidFill>
              </a:rPr>
              <a:t>H. Sekiya</a:t>
            </a:r>
            <a:endParaRPr altLang="en-US">
              <a:solidFill>
                <a:srgbClr val="FFFFFF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altLang="ja-JP" smtClean="0">
                <a:solidFill>
                  <a:srgbClr val="FFFFFF"/>
                </a:solidFill>
              </a:rPr>
              <a:pPr/>
              <a:t>‹#›</a:t>
            </a:fld>
            <a:endParaRPr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318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dirty="0" smtClean="0">
                <a:solidFill>
                  <a:srgbClr val="FFFFFF"/>
                </a:solidFill>
              </a:rPr>
              <a:t>KMI2013  12/12/2013</a:t>
            </a: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FFFFFF"/>
                </a:solidFill>
              </a:rPr>
              <a:t>H. Sekiya</a:t>
            </a:r>
            <a:endParaRPr altLang="en-US">
              <a:solidFill>
                <a:srgbClr val="FFFFFF"/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altLang="ja-JP" smtClean="0">
                <a:solidFill>
                  <a:srgbClr val="FFFFFF"/>
                </a:solidFill>
              </a:rPr>
              <a:pPr/>
              <a:t>‹#›</a:t>
            </a:fld>
            <a:endParaRPr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215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dirty="0" smtClean="0">
                <a:solidFill>
                  <a:srgbClr val="FFFFFF"/>
                </a:solidFill>
              </a:rPr>
              <a:t>KMI2013  12/12/2013</a:t>
            </a: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FFFFFF"/>
                </a:solidFill>
              </a:rPr>
              <a:t>H. Sekiya</a:t>
            </a:r>
            <a:endParaRPr altLang="en-US">
              <a:solidFill>
                <a:srgbClr val="FFFFFF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altLang="ja-JP" smtClean="0">
                <a:solidFill>
                  <a:srgbClr val="FFFFFF"/>
                </a:solidFill>
              </a:rPr>
              <a:pPr/>
              <a:t>‹#›</a:t>
            </a:fld>
            <a:endParaRPr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76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dirty="0" smtClean="0">
                <a:solidFill>
                  <a:srgbClr val="FFFFFF"/>
                </a:solidFill>
              </a:rPr>
              <a:t>KMI2013  12/12/2013</a:t>
            </a: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FFFFFF"/>
                </a:solidFill>
              </a:rPr>
              <a:t>H. Sekiya</a:t>
            </a:r>
            <a:endParaRPr altLang="en-US">
              <a:solidFill>
                <a:srgbClr val="FFFFF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altLang="ja-JP" smtClean="0">
                <a:solidFill>
                  <a:srgbClr val="FFFFFF"/>
                </a:solidFill>
              </a:rPr>
              <a:pPr/>
              <a:t>‹#›</a:t>
            </a:fld>
            <a:endParaRPr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55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dirty="0" smtClean="0">
                <a:solidFill>
                  <a:srgbClr val="FFFFFF"/>
                </a:solidFill>
              </a:rPr>
              <a:t>KMI2013  12/12/2013</a:t>
            </a: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FFFFFF"/>
                </a:solidFill>
              </a:rPr>
              <a:t>H. Sekiya</a:t>
            </a:r>
            <a:endParaRPr altLang="en-US">
              <a:solidFill>
                <a:srgbClr val="FFFFFF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altLang="ja-JP" smtClean="0">
                <a:solidFill>
                  <a:srgbClr val="FFFFFF"/>
                </a:solidFill>
              </a:rPr>
              <a:pPr/>
              <a:t>‹#›</a:t>
            </a:fld>
            <a:endParaRPr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865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アイコンをクリックして図を追加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dirty="0" smtClean="0">
                <a:solidFill>
                  <a:srgbClr val="FFFFFF"/>
                </a:solidFill>
              </a:rPr>
              <a:t>KMI2013  12/12/2013</a:t>
            </a: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FFFFFF"/>
                </a:solidFill>
              </a:rPr>
              <a:t>H. Sekiya</a:t>
            </a:r>
            <a:endParaRPr altLang="en-US">
              <a:solidFill>
                <a:srgbClr val="FFFFFF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altLang="ja-JP" smtClean="0">
                <a:solidFill>
                  <a:srgbClr val="FFFFFF"/>
                </a:solidFill>
              </a:rPr>
              <a:pPr/>
              <a:t>‹#›</a:t>
            </a:fld>
            <a:endParaRPr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656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四角形 11"/>
          <p:cNvSpPr>
            <a:spLocks noChangeArrowheads="1"/>
          </p:cNvSpPr>
          <p:nvPr/>
        </p:nvSpPr>
        <p:spPr bwMode="gray">
          <a:xfrm>
            <a:off x="0" y="6381750"/>
            <a:ext cx="9144000" cy="476250"/>
          </a:xfrm>
          <a:prstGeom prst="rect">
            <a:avLst/>
          </a:prstGeom>
          <a:gradFill rotWithShape="1">
            <a:gsLst>
              <a:gs pos="0">
                <a:srgbClr val="4D4D4D"/>
              </a:gs>
              <a:gs pos="100000">
                <a:srgbClr val="4D4D4D">
                  <a:gamma/>
                  <a:tint val="8000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altLang="en-US">
              <a:solidFill>
                <a:srgbClr val="000000"/>
              </a:solidFill>
            </a:endParaRPr>
          </a:p>
        </p:txBody>
      </p:sp>
      <p:sp>
        <p:nvSpPr>
          <p:cNvPr id="1034" name="四角形 10"/>
          <p:cNvSpPr>
            <a:spLocks noChangeArrowheads="1"/>
          </p:cNvSpPr>
          <p:nvPr/>
        </p:nvSpPr>
        <p:spPr bwMode="gray">
          <a:xfrm>
            <a:off x="0" y="0"/>
            <a:ext cx="9144000" cy="6381750"/>
          </a:xfrm>
          <a:prstGeom prst="rect">
            <a:avLst/>
          </a:prstGeom>
          <a:gradFill rotWithShape="0">
            <a:gsLst>
              <a:gs pos="0">
                <a:srgbClr val="1C1C1C">
                  <a:gamma/>
                  <a:tint val="82353"/>
                  <a:invGamma/>
                </a:srgbClr>
              </a:gs>
              <a:gs pos="100000">
                <a:srgbClr val="1C1C1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altLang="en-US">
              <a:solidFill>
                <a:srgbClr val="000000"/>
              </a:solidFill>
            </a:endParaRPr>
          </a:p>
        </p:txBody>
      </p:sp>
      <p:sp>
        <p:nvSpPr>
          <p:cNvPr id="1033" name="四角形 9" descr="縦線"/>
          <p:cNvSpPr>
            <a:spLocks noChangeArrowheads="1"/>
          </p:cNvSpPr>
          <p:nvPr/>
        </p:nvSpPr>
        <p:spPr bwMode="gray">
          <a:xfrm>
            <a:off x="0" y="0"/>
            <a:ext cx="9144000" cy="6858000"/>
          </a:xfrm>
          <a:prstGeom prst="rect">
            <a:avLst/>
          </a:prstGeom>
          <a:pattFill prst="ltVert">
            <a:fgClr>
              <a:srgbClr val="C0C0C0">
                <a:alpha val="20000"/>
              </a:srgbClr>
            </a:fgClr>
            <a:bgClr>
              <a:srgbClr val="969696">
                <a:alpha val="20000"/>
              </a:srgbClr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altLang="en-US">
              <a:solidFill>
                <a:srgbClr val="000000"/>
              </a:solidFill>
            </a:endParaRPr>
          </a:p>
        </p:txBody>
      </p:sp>
      <p:sp>
        <p:nvSpPr>
          <p:cNvPr id="1026" name="四角形 2"/>
          <p:cNvSpPr>
            <a:spLocks noGrp="1" noChangeArrowheads="1"/>
          </p:cNvSpPr>
          <p:nvPr>
            <p:ph type="title"/>
          </p:nvPr>
        </p:nvSpPr>
        <p:spPr bwMode="gray">
          <a:xfrm>
            <a:off x="457200" y="274638"/>
            <a:ext cx="8229600" cy="63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四角形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" y="1219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</a:p>
        </p:txBody>
      </p:sp>
      <p:sp>
        <p:nvSpPr>
          <p:cNvPr id="1028" name="四角形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57200" y="6453188"/>
            <a:ext cx="2133600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>
                <a:solidFill>
                  <a:srgbClr val="FFFFFF"/>
                </a:solidFill>
              </a:rPr>
              <a:t>KMI2013  12/12/2013</a:t>
            </a: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1029" name="四角形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453188"/>
            <a:ext cx="2895600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 smtClean="0">
                <a:solidFill>
                  <a:srgbClr val="FFFFFF"/>
                </a:solidFill>
              </a:rPr>
              <a:t>H. Sekiya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0" name="四角形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6553200" y="6453188"/>
            <a:ext cx="2133600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altLang="ja-JP" smtClean="0">
                <a:solidFill>
                  <a:srgbClr val="FFFFFF"/>
                </a:solidFill>
              </a:rPr>
              <a:pPr/>
              <a:t>‹#›</a:t>
            </a:fld>
            <a:endParaRPr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075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662" r:id="rId12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" charset="0"/>
          <a:ea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" charset="0"/>
          <a:ea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" charset="0"/>
          <a:ea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" charset="0"/>
          <a:ea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" charset="0"/>
          <a:ea typeface="ＭＳ Ｐゴシック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" charset="0"/>
          <a:ea typeface="ＭＳ Ｐゴシック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" charset="0"/>
          <a:ea typeface="ＭＳ Ｐゴシック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bg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bg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bg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bg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bg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bg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bg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gif"/><Relationship Id="rId5" Type="http://schemas.openxmlformats.org/officeDocument/2006/relationships/image" Target="../media/image64.png"/><Relationship Id="rId4" Type="http://schemas.openxmlformats.org/officeDocument/2006/relationships/image" Target="../media/image63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wmf"/><Relationship Id="rId5" Type="http://schemas.openxmlformats.org/officeDocument/2006/relationships/image" Target="../media/image68.wmf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emf"/><Relationship Id="rId3" Type="http://schemas.microsoft.com/office/2007/relationships/hdphoto" Target="../media/hdphoto3.wdp"/><Relationship Id="rId7" Type="http://schemas.openxmlformats.org/officeDocument/2006/relationships/image" Target="../media/image8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jpeg"/><Relationship Id="rId4" Type="http://schemas.openxmlformats.org/officeDocument/2006/relationships/image" Target="../media/image83.jpg"/><Relationship Id="rId9" Type="http://schemas.openxmlformats.org/officeDocument/2006/relationships/image" Target="../media/image88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gif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lar.isas.ac.jp/graph/Yohkoh_full.gif" TargetMode="External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jpeg"/><Relationship Id="rId4" Type="http://schemas.openxmlformats.org/officeDocument/2006/relationships/image" Target="../media/image11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lar.isas.ac.jp/graph/Yohkoh_full.gif" TargetMode="External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7" Type="http://schemas.openxmlformats.org/officeDocument/2006/relationships/image" Target="../media/image130.jpe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129.jpeg"/><Relationship Id="rId4" Type="http://schemas.openxmlformats.org/officeDocument/2006/relationships/image" Target="../media/image128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492375"/>
            <a:ext cx="7772400" cy="1470025"/>
          </a:xfrm>
        </p:spPr>
        <p:txBody>
          <a:bodyPr/>
          <a:lstStyle/>
          <a:p>
            <a:r>
              <a:rPr lang="en-US" altLang="ja-JP" dirty="0" smtClean="0"/>
              <a:t>Quest for Dark </a:t>
            </a:r>
            <a:r>
              <a:rPr lang="en-US" altLang="ja-JP" dirty="0" smtClean="0"/>
              <a:t>Matter 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by direct </a:t>
            </a:r>
            <a:r>
              <a:rPr lang="en-US" altLang="ja-JP" dirty="0" smtClean="0"/>
              <a:t>detection </a:t>
            </a:r>
            <a:r>
              <a:rPr lang="en-US" altLang="ja-JP" dirty="0" smtClean="0"/>
              <a:t>experiments</a:t>
            </a:r>
            <a:br>
              <a:rPr lang="en-US" altLang="ja-JP" dirty="0" smtClean="0"/>
            </a:br>
            <a:r>
              <a:rPr lang="en-US" altLang="ja-JP" dirty="0" smtClean="0"/>
              <a:t>with noble liquids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4292600"/>
            <a:ext cx="6400800" cy="2184400"/>
          </a:xfrm>
        </p:spPr>
        <p:txBody>
          <a:bodyPr/>
          <a:lstStyle/>
          <a:p>
            <a:r>
              <a:rPr kumimoji="1" lang="en-US" altLang="ja-JP" dirty="0" smtClean="0"/>
              <a:t>Hiroyuki </a:t>
            </a:r>
            <a:r>
              <a:rPr kumimoji="1" lang="en-US" altLang="ja-JP" dirty="0" err="1" smtClean="0"/>
              <a:t>Sekiya</a:t>
            </a:r>
            <a:r>
              <a:rPr kumimoji="1" lang="en-US" altLang="ja-JP" dirty="0" smtClean="0"/>
              <a:t> </a:t>
            </a:r>
          </a:p>
          <a:p>
            <a:r>
              <a:rPr lang="en-US" altLang="ja-JP" sz="2000" dirty="0"/>
              <a:t>ICRR &amp; </a:t>
            </a:r>
            <a:r>
              <a:rPr lang="en-US" altLang="ja-JP" sz="2000" dirty="0" err="1"/>
              <a:t>Kavli</a:t>
            </a:r>
            <a:r>
              <a:rPr lang="en-US" altLang="ja-JP" sz="2000" dirty="0"/>
              <a:t>-IPMU, University of </a:t>
            </a:r>
            <a:r>
              <a:rPr lang="en-US" altLang="ja-JP" sz="2000" dirty="0" smtClean="0"/>
              <a:t>Tokyo</a:t>
            </a:r>
            <a:endParaRPr kumimoji="1" lang="en-US" altLang="ja-JP" sz="2000" dirty="0" smtClean="0"/>
          </a:p>
          <a:p>
            <a:r>
              <a:rPr lang="en-US" altLang="ja-JP" dirty="0" smtClean="0"/>
              <a:t>from XMASS collaboration</a:t>
            </a:r>
            <a:endParaRPr kumimoji="1" lang="en-US" altLang="ja-JP" dirty="0" smtClean="0"/>
          </a:p>
          <a:p>
            <a:r>
              <a:rPr lang="en-US" altLang="ja-JP" sz="2000" dirty="0" smtClean="0"/>
              <a:t>Dec</a:t>
            </a:r>
            <a:r>
              <a:rPr kumimoji="1" lang="en-US" altLang="ja-JP" sz="2000" dirty="0" smtClean="0"/>
              <a:t>. 12 2013</a:t>
            </a:r>
          </a:p>
          <a:p>
            <a:r>
              <a:rPr lang="en-US" altLang="ja-JP" sz="2000" dirty="0" smtClean="0"/>
              <a:t>KMI International Symposium 2013(KMI2013)</a:t>
            </a:r>
            <a:endParaRPr kumimoji="1" lang="ja-JP" altLang="en-US" sz="2000" dirty="0"/>
          </a:p>
        </p:txBody>
      </p:sp>
      <p:pic>
        <p:nvPicPr>
          <p:cNvPr id="1026" name="図 2" descr="http://www-sk.icrr.u-tokyo.ac.jp/image_top/xmasslogo.gif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105400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ekiya\AppData\Roaming\Sylpheed\mimetmp\0000004c.KMI_Logo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00" t="12765" r="29519" b="25905"/>
          <a:stretch/>
        </p:blipFill>
        <p:spPr bwMode="auto">
          <a:xfrm>
            <a:off x="685800" y="457200"/>
            <a:ext cx="18360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249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角丸四角形 15"/>
          <p:cNvSpPr/>
          <p:nvPr/>
        </p:nvSpPr>
        <p:spPr>
          <a:xfrm>
            <a:off x="228600" y="882134"/>
            <a:ext cx="8686800" cy="5290066"/>
          </a:xfrm>
          <a:prstGeom prst="roundRect">
            <a:avLst>
              <a:gd name="adj" fmla="val 281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FFFFFF"/>
                </a:solidFill>
              </a:rPr>
              <a:t>KMI2013  12/12/2013</a:t>
            </a: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FFFFFF"/>
                </a:solidFill>
              </a:rPr>
              <a:t>H. Sekiya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>
                <a:solidFill>
                  <a:srgbClr val="FFFFFF"/>
                </a:solidFill>
              </a:rPr>
              <a:pPr/>
              <a:t>10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Technologies</a:t>
            </a:r>
            <a:r>
              <a:rPr lang="ja-JP" altLang="en-US" dirty="0" smtClean="0"/>
              <a:t> </a:t>
            </a:r>
            <a:r>
              <a:rPr lang="en-US" altLang="ja-JP" dirty="0" smtClean="0"/>
              <a:t>in 2003</a:t>
            </a:r>
            <a:endParaRPr kumimoji="1" lang="ja-JP" altLang="en-US" dirty="0"/>
          </a:p>
        </p:txBody>
      </p:sp>
      <p:pic>
        <p:nvPicPr>
          <p:cNvPr id="7" name="Picture 2" descr="ddtechniqu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066800"/>
            <a:ext cx="5739464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4677379" y="1524000"/>
            <a:ext cx="425776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err="1" smtClean="0"/>
              <a:t>Y.Ramachers</a:t>
            </a:r>
            <a:r>
              <a:rPr kumimoji="1" lang="en-US" altLang="ja-JP" dirty="0" smtClean="0">
                <a:solidFill>
                  <a:schemeClr val="bg1"/>
                </a:solidFill>
              </a:rPr>
              <a:t> </a:t>
            </a:r>
          </a:p>
          <a:p>
            <a:r>
              <a:rPr kumimoji="1" lang="en-US" altLang="ja-JP" sz="1600" b="1" dirty="0" err="1" smtClean="0"/>
              <a:t>Nucl</a:t>
            </a:r>
            <a:r>
              <a:rPr kumimoji="1" lang="en-US" altLang="ja-JP" sz="1600" b="1" dirty="0" smtClean="0"/>
              <a:t>. Phys. B </a:t>
            </a:r>
            <a:r>
              <a:rPr kumimoji="1" lang="en-US" altLang="ja-JP" sz="1600" dirty="0" smtClean="0"/>
              <a:t>(proc. Suppl</a:t>
            </a:r>
            <a:r>
              <a:rPr kumimoji="1" lang="en-US" altLang="ja-JP" sz="1600" b="1" dirty="0" smtClean="0"/>
              <a:t>.) 118(2003)373</a:t>
            </a:r>
            <a:endParaRPr kumimoji="1" lang="ja-JP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3628818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角丸四角形 15"/>
          <p:cNvSpPr/>
          <p:nvPr/>
        </p:nvSpPr>
        <p:spPr>
          <a:xfrm>
            <a:off x="228600" y="882134"/>
            <a:ext cx="8686800" cy="5410200"/>
          </a:xfrm>
          <a:prstGeom prst="roundRect">
            <a:avLst>
              <a:gd name="adj" fmla="val 30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dirty="0" smtClean="0">
                <a:solidFill>
                  <a:srgbClr val="FFFFFF"/>
                </a:solidFill>
              </a:rPr>
              <a:t>KMI2013  12/12/2013</a:t>
            </a: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FFFFFF"/>
                </a:solidFill>
              </a:rPr>
              <a:t>H. Sekiya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>
                <a:solidFill>
                  <a:srgbClr val="FFFFFF"/>
                </a:solidFill>
              </a:rPr>
              <a:pPr/>
              <a:t>11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Technologies in 2013</a:t>
            </a:r>
            <a:endParaRPr kumimoji="1" lang="ja-JP" altLang="en-US" dirty="0"/>
          </a:p>
        </p:txBody>
      </p:sp>
      <p:pic>
        <p:nvPicPr>
          <p:cNvPr id="7" name="Picture 2" descr="ddtechniqu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066800"/>
            <a:ext cx="5739464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角丸四角形 7"/>
          <p:cNvSpPr/>
          <p:nvPr/>
        </p:nvSpPr>
        <p:spPr>
          <a:xfrm>
            <a:off x="3260344" y="1006179"/>
            <a:ext cx="1447800" cy="1140417"/>
          </a:xfrm>
          <a:prstGeom prst="roundRect">
            <a:avLst>
              <a:gd name="adj" fmla="val 142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 smtClean="0"/>
              <a:t>CRESST-I</a:t>
            </a:r>
          </a:p>
          <a:p>
            <a:pPr algn="ctr"/>
            <a:r>
              <a:rPr lang="en-US" altLang="ja-JP" b="1" dirty="0" smtClean="0"/>
              <a:t>CUORE</a:t>
            </a:r>
          </a:p>
          <a:p>
            <a:pPr algn="ctr"/>
            <a:r>
              <a:rPr kumimoji="1" lang="en-US" altLang="ja-JP" b="1" dirty="0" smtClean="0"/>
              <a:t>Tokyo</a:t>
            </a:r>
            <a:endParaRPr kumimoji="1" lang="ja-JP" altLang="en-US" b="1" dirty="0"/>
          </a:p>
        </p:txBody>
      </p:sp>
      <p:sp>
        <p:nvSpPr>
          <p:cNvPr id="9" name="角丸四角形 8"/>
          <p:cNvSpPr/>
          <p:nvPr/>
        </p:nvSpPr>
        <p:spPr>
          <a:xfrm>
            <a:off x="5467027" y="2526222"/>
            <a:ext cx="1447800" cy="842075"/>
          </a:xfrm>
          <a:prstGeom prst="roundRect">
            <a:avLst>
              <a:gd name="adj" fmla="val 1423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 smtClean="0"/>
              <a:t>CRESST</a:t>
            </a:r>
          </a:p>
          <a:p>
            <a:pPr algn="ctr"/>
            <a:r>
              <a:rPr lang="en-US" altLang="ja-JP" b="1" dirty="0" smtClean="0"/>
              <a:t>CUORE</a:t>
            </a:r>
          </a:p>
          <a:p>
            <a:pPr algn="ctr"/>
            <a:r>
              <a:rPr kumimoji="1" lang="en-US" altLang="ja-JP" b="1" dirty="0" smtClean="0"/>
              <a:t>ROSEBUD</a:t>
            </a:r>
            <a:endParaRPr kumimoji="1" lang="ja-JP" altLang="en-US" b="1" dirty="0"/>
          </a:p>
        </p:txBody>
      </p:sp>
      <p:sp>
        <p:nvSpPr>
          <p:cNvPr id="11" name="角丸四角形 10"/>
          <p:cNvSpPr/>
          <p:nvPr/>
        </p:nvSpPr>
        <p:spPr>
          <a:xfrm>
            <a:off x="5562600" y="4680466"/>
            <a:ext cx="1828800" cy="1415534"/>
          </a:xfrm>
          <a:prstGeom prst="roundRect">
            <a:avLst>
              <a:gd name="adj" fmla="val 14237"/>
            </a:avLst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b="1" dirty="0" smtClean="0">
                <a:solidFill>
                  <a:schemeClr val="tx1"/>
                </a:solidFill>
              </a:rPr>
              <a:t>DAMA,LIBRA</a:t>
            </a:r>
          </a:p>
          <a:p>
            <a:pPr algn="ctr"/>
            <a:r>
              <a:rPr lang="en-US" altLang="ja-JP" b="1" dirty="0" smtClean="0">
                <a:solidFill>
                  <a:schemeClr val="tx1"/>
                </a:solidFill>
              </a:rPr>
              <a:t>NAIAD</a:t>
            </a:r>
          </a:p>
          <a:p>
            <a:pPr algn="ctr"/>
            <a:r>
              <a:rPr kumimoji="1" lang="en-US" altLang="ja-JP" b="1" dirty="0" smtClean="0">
                <a:solidFill>
                  <a:schemeClr val="tx1"/>
                </a:solidFill>
              </a:rPr>
              <a:t>XMASS</a:t>
            </a:r>
          </a:p>
          <a:p>
            <a:pPr algn="ctr"/>
            <a:r>
              <a:rPr lang="en-US" altLang="ja-JP" b="1" dirty="0" smtClean="0">
                <a:solidFill>
                  <a:schemeClr val="tx1"/>
                </a:solidFill>
              </a:rPr>
              <a:t>DEAP,CLEAN</a:t>
            </a:r>
          </a:p>
          <a:p>
            <a:pPr algn="ctr"/>
            <a:r>
              <a:rPr kumimoji="1" lang="en-US" altLang="ja-JP" b="1" dirty="0" smtClean="0">
                <a:solidFill>
                  <a:schemeClr val="tx1"/>
                </a:solidFill>
              </a:rPr>
              <a:t>DM-ICE</a:t>
            </a:r>
          </a:p>
        </p:txBody>
      </p:sp>
      <p:sp>
        <p:nvSpPr>
          <p:cNvPr id="12" name="角丸四角形 11"/>
          <p:cNvSpPr/>
          <p:nvPr/>
        </p:nvSpPr>
        <p:spPr>
          <a:xfrm>
            <a:off x="3136395" y="4876800"/>
            <a:ext cx="1828800" cy="1415534"/>
          </a:xfrm>
          <a:prstGeom prst="roundRect">
            <a:avLst>
              <a:gd name="adj" fmla="val 14237"/>
            </a:avLst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b="1" dirty="0" smtClean="0">
                <a:solidFill>
                  <a:schemeClr val="tx1"/>
                </a:solidFill>
              </a:rPr>
              <a:t>ZEPLIN</a:t>
            </a:r>
          </a:p>
          <a:p>
            <a:pPr algn="ctr"/>
            <a:r>
              <a:rPr lang="en-US" altLang="ja-JP" b="1" dirty="0" smtClean="0">
                <a:solidFill>
                  <a:schemeClr val="tx1"/>
                </a:solidFill>
              </a:rPr>
              <a:t>XENON</a:t>
            </a:r>
          </a:p>
          <a:p>
            <a:pPr algn="ctr"/>
            <a:r>
              <a:rPr lang="en-US" altLang="ja-JP" b="1" dirty="0" smtClean="0">
                <a:solidFill>
                  <a:schemeClr val="tx1"/>
                </a:solidFill>
              </a:rPr>
              <a:t>LUX</a:t>
            </a:r>
          </a:p>
          <a:p>
            <a:pPr algn="ctr"/>
            <a:r>
              <a:rPr lang="en-US" altLang="ja-JP" b="1" dirty="0" err="1">
                <a:solidFill>
                  <a:schemeClr val="tx1"/>
                </a:solidFill>
              </a:rPr>
              <a:t>DarkSide</a:t>
            </a:r>
            <a:r>
              <a:rPr lang="en-US" altLang="ja-JP" b="1" dirty="0">
                <a:solidFill>
                  <a:schemeClr val="tx1"/>
                </a:solidFill>
              </a:rPr>
              <a:t>,</a:t>
            </a:r>
          </a:p>
          <a:p>
            <a:pPr algn="ctr"/>
            <a:r>
              <a:rPr lang="en-US" altLang="ja-JP" b="1" dirty="0">
                <a:solidFill>
                  <a:schemeClr val="tx1"/>
                </a:solidFill>
              </a:rPr>
              <a:t>WARP, </a:t>
            </a:r>
            <a:r>
              <a:rPr lang="en-US" altLang="ja-JP" b="1" dirty="0" err="1">
                <a:solidFill>
                  <a:schemeClr val="tx1"/>
                </a:solidFill>
              </a:rPr>
              <a:t>ArDM</a:t>
            </a:r>
            <a:r>
              <a:rPr lang="en-US" altLang="ja-JP" b="1" dirty="0">
                <a:solidFill>
                  <a:schemeClr val="tx1"/>
                </a:solidFill>
              </a:rPr>
              <a:t>,</a:t>
            </a:r>
          </a:p>
        </p:txBody>
      </p:sp>
      <p:sp>
        <p:nvSpPr>
          <p:cNvPr id="14" name="角丸四角形 13"/>
          <p:cNvSpPr/>
          <p:nvPr/>
        </p:nvSpPr>
        <p:spPr>
          <a:xfrm>
            <a:off x="457200" y="4572000"/>
            <a:ext cx="1828800" cy="1567934"/>
          </a:xfrm>
          <a:prstGeom prst="roundRect">
            <a:avLst>
              <a:gd name="adj" fmla="val 1423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b="1" dirty="0" smtClean="0">
                <a:solidFill>
                  <a:schemeClr val="tx1"/>
                </a:solidFill>
              </a:rPr>
              <a:t>IGEX</a:t>
            </a:r>
          </a:p>
          <a:p>
            <a:pPr algn="ctr"/>
            <a:r>
              <a:rPr lang="en-US" altLang="ja-JP" b="1" dirty="0" smtClean="0">
                <a:solidFill>
                  <a:schemeClr val="tx1"/>
                </a:solidFill>
              </a:rPr>
              <a:t>GENIUS</a:t>
            </a:r>
          </a:p>
          <a:p>
            <a:pPr algn="ctr"/>
            <a:r>
              <a:rPr lang="en-US" altLang="ja-JP" b="1" dirty="0" err="1" smtClean="0">
                <a:solidFill>
                  <a:schemeClr val="tx1"/>
                </a:solidFill>
              </a:rPr>
              <a:t>CoGENT</a:t>
            </a:r>
            <a:endParaRPr lang="en-US" altLang="ja-JP" b="1" dirty="0" smtClean="0">
              <a:solidFill>
                <a:schemeClr val="tx1"/>
              </a:solidFill>
            </a:endParaRPr>
          </a:p>
          <a:p>
            <a:pPr algn="ctr"/>
            <a:r>
              <a:rPr lang="en-US" altLang="ja-JP" b="1" dirty="0" smtClean="0">
                <a:solidFill>
                  <a:schemeClr val="tx1"/>
                </a:solidFill>
              </a:rPr>
              <a:t>CDEX</a:t>
            </a:r>
          </a:p>
          <a:p>
            <a:pPr algn="ctr"/>
            <a:r>
              <a:rPr lang="en-US" altLang="ja-JP" b="1" dirty="0" smtClean="0">
                <a:solidFill>
                  <a:schemeClr val="tx1"/>
                </a:solidFill>
              </a:rPr>
              <a:t>DAMIC</a:t>
            </a:r>
          </a:p>
          <a:p>
            <a:pPr algn="ctr"/>
            <a:r>
              <a:rPr lang="en-US" altLang="ja-JP" b="1" dirty="0" smtClean="0">
                <a:solidFill>
                  <a:schemeClr val="tx1"/>
                </a:solidFill>
              </a:rPr>
              <a:t>TEXONO</a:t>
            </a:r>
          </a:p>
        </p:txBody>
      </p:sp>
      <p:sp>
        <p:nvSpPr>
          <p:cNvPr id="15" name="角丸四角形 14"/>
          <p:cNvSpPr/>
          <p:nvPr/>
        </p:nvSpPr>
        <p:spPr>
          <a:xfrm>
            <a:off x="1066800" y="2146595"/>
            <a:ext cx="1676400" cy="1283091"/>
          </a:xfrm>
          <a:prstGeom prst="roundRect">
            <a:avLst>
              <a:gd name="adj" fmla="val 14237"/>
            </a:avLst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b="1" dirty="0"/>
              <a:t>CDMS, EDELWEISS, </a:t>
            </a:r>
            <a:r>
              <a:rPr lang="en-US" altLang="ja-JP" b="1" dirty="0" err="1" smtClean="0"/>
              <a:t>SuperCDMS</a:t>
            </a:r>
            <a:r>
              <a:rPr lang="en-US" altLang="ja-JP" b="1" dirty="0"/>
              <a:t>, EURECA</a:t>
            </a:r>
            <a:endParaRPr kumimoji="1" lang="en-US" altLang="ja-JP" b="1" dirty="0" smtClean="0"/>
          </a:p>
        </p:txBody>
      </p:sp>
      <p:sp>
        <p:nvSpPr>
          <p:cNvPr id="17" name="円/楕円 16"/>
          <p:cNvSpPr/>
          <p:nvPr/>
        </p:nvSpPr>
        <p:spPr>
          <a:xfrm>
            <a:off x="7040670" y="1319941"/>
            <a:ext cx="1752600" cy="681560"/>
          </a:xfrm>
          <a:prstGeom prst="ellipse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 smtClean="0">
                <a:solidFill>
                  <a:sysClr val="windowText" lastClr="000000"/>
                </a:solidFill>
              </a:rPr>
              <a:t>Tracking</a:t>
            </a:r>
            <a:endParaRPr kumimoji="1" lang="ja-JP" altLang="en-US" b="1" dirty="0">
              <a:solidFill>
                <a:sysClr val="windowText" lastClr="000000"/>
              </a:solidFill>
            </a:endParaRPr>
          </a:p>
        </p:txBody>
      </p:sp>
      <p:sp>
        <p:nvSpPr>
          <p:cNvPr id="18" name="角丸四角形 17"/>
          <p:cNvSpPr/>
          <p:nvPr/>
        </p:nvSpPr>
        <p:spPr>
          <a:xfrm>
            <a:off x="7391400" y="1947553"/>
            <a:ext cx="1439324" cy="1415534"/>
          </a:xfrm>
          <a:prstGeom prst="roundRect">
            <a:avLst>
              <a:gd name="adj" fmla="val 14237"/>
            </a:avLst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b="1" dirty="0" smtClean="0">
                <a:solidFill>
                  <a:schemeClr val="tx1"/>
                </a:solidFill>
              </a:rPr>
              <a:t>DRIFT</a:t>
            </a:r>
          </a:p>
          <a:p>
            <a:pPr algn="ctr"/>
            <a:r>
              <a:rPr lang="en-US" altLang="ja-JP" b="1" dirty="0" smtClean="0">
                <a:solidFill>
                  <a:schemeClr val="tx1"/>
                </a:solidFill>
              </a:rPr>
              <a:t>NEWAGE</a:t>
            </a:r>
          </a:p>
          <a:p>
            <a:pPr algn="ctr"/>
            <a:r>
              <a:rPr lang="en-US" altLang="ja-JP" b="1" dirty="0" smtClean="0">
                <a:solidFill>
                  <a:schemeClr val="tx1"/>
                </a:solidFill>
              </a:rPr>
              <a:t>DMTPC</a:t>
            </a:r>
          </a:p>
          <a:p>
            <a:pPr algn="ctr"/>
            <a:r>
              <a:rPr lang="en-US" altLang="ja-JP" b="1" dirty="0" smtClean="0">
                <a:solidFill>
                  <a:schemeClr val="tx1"/>
                </a:solidFill>
              </a:rPr>
              <a:t>MIMAC</a:t>
            </a:r>
            <a:endParaRPr kumimoji="1" lang="en-US" altLang="ja-JP" b="1" dirty="0" smtClean="0">
              <a:solidFill>
                <a:schemeClr val="tx1"/>
              </a:solidFill>
            </a:endParaRPr>
          </a:p>
          <a:p>
            <a:pPr algn="ctr"/>
            <a:r>
              <a:rPr lang="en-US" altLang="ja-JP" b="1" dirty="0" smtClean="0">
                <a:solidFill>
                  <a:schemeClr val="tx1"/>
                </a:solidFill>
              </a:rPr>
              <a:t>emulsion</a:t>
            </a:r>
            <a:endParaRPr kumimoji="1" lang="en-US" altLang="ja-JP" b="1" dirty="0" smtClean="0">
              <a:solidFill>
                <a:schemeClr val="tx1"/>
              </a:solidFill>
            </a:endParaRPr>
          </a:p>
        </p:txBody>
      </p:sp>
      <p:sp>
        <p:nvSpPr>
          <p:cNvPr id="19" name="円/楕円 18"/>
          <p:cNvSpPr/>
          <p:nvPr/>
        </p:nvSpPr>
        <p:spPr>
          <a:xfrm>
            <a:off x="7040670" y="3679567"/>
            <a:ext cx="1798530" cy="68156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400" b="1" dirty="0" smtClean="0">
                <a:solidFill>
                  <a:schemeClr val="bg1"/>
                </a:solidFill>
              </a:rPr>
              <a:t>Superheated liquid</a:t>
            </a:r>
            <a:endParaRPr kumimoji="1" lang="ja-JP" altLang="en-US" sz="1400" b="1" dirty="0">
              <a:solidFill>
                <a:schemeClr val="bg1"/>
              </a:solidFill>
            </a:endParaRPr>
          </a:p>
        </p:txBody>
      </p:sp>
      <p:sp>
        <p:nvSpPr>
          <p:cNvPr id="20" name="角丸四角形 19"/>
          <p:cNvSpPr/>
          <p:nvPr/>
        </p:nvSpPr>
        <p:spPr>
          <a:xfrm>
            <a:off x="7498597" y="4343400"/>
            <a:ext cx="1332127" cy="994840"/>
          </a:xfrm>
          <a:prstGeom prst="roundRect">
            <a:avLst>
              <a:gd name="adj" fmla="val 14237"/>
            </a:avLst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b="1" dirty="0" smtClean="0">
                <a:solidFill>
                  <a:schemeClr val="bg1"/>
                </a:solidFill>
              </a:rPr>
              <a:t>COUPP</a:t>
            </a:r>
          </a:p>
          <a:p>
            <a:pPr algn="ctr"/>
            <a:r>
              <a:rPr lang="en-US" altLang="ja-JP" b="1" dirty="0" smtClean="0">
                <a:solidFill>
                  <a:schemeClr val="bg1"/>
                </a:solidFill>
              </a:rPr>
              <a:t>PICASSO</a:t>
            </a:r>
          </a:p>
          <a:p>
            <a:pPr algn="ctr"/>
            <a:r>
              <a:rPr lang="en-US" altLang="ja-JP" b="1" dirty="0" smtClean="0">
                <a:solidFill>
                  <a:schemeClr val="bg1"/>
                </a:solidFill>
              </a:rPr>
              <a:t>SIMPLE</a:t>
            </a:r>
          </a:p>
        </p:txBody>
      </p:sp>
    </p:spTree>
    <p:extLst>
      <p:ext uri="{BB962C8B-B14F-4D97-AF65-F5344CB8AC3E}">
        <p14:creationId xmlns:p14="http://schemas.microsoft.com/office/powerpoint/2010/main" val="2172195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FFFFFF"/>
                </a:solidFill>
              </a:rPr>
              <a:t>KMI2013  12/12/2013</a:t>
            </a: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FFFFFF"/>
                </a:solidFill>
              </a:rPr>
              <a:t>H. Sekiya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>
                <a:solidFill>
                  <a:srgbClr val="FFFFFF"/>
                </a:solidFill>
              </a:rPr>
              <a:pPr/>
              <a:t>12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Direct searches @ Earth</a:t>
            </a:r>
            <a:endParaRPr kumimoji="1" lang="ja-JP" alt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82851"/>
            <a:ext cx="8399106" cy="5080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6843357" y="6052337"/>
            <a:ext cx="19367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err="1" smtClean="0">
                <a:solidFill>
                  <a:schemeClr val="bg1"/>
                </a:solidFill>
              </a:rPr>
              <a:t>Baudis</a:t>
            </a:r>
            <a:r>
              <a:rPr kumimoji="1" lang="en-US" altLang="ja-JP" sz="1600" b="1" dirty="0" smtClean="0">
                <a:solidFill>
                  <a:schemeClr val="bg1"/>
                </a:solidFill>
              </a:rPr>
              <a:t> SUSY2013</a:t>
            </a:r>
            <a:endParaRPr kumimoji="1" lang="ja-JP" alt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7190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525963"/>
          </a:xfrm>
        </p:spPr>
        <p:txBody>
          <a:bodyPr/>
          <a:lstStyle/>
          <a:p>
            <a:r>
              <a:rPr lang="en-US" altLang="ja-JP" sz="2400" dirty="0" smtClean="0"/>
              <a:t>SI WIMP-nucleon cross section limit as of Nov 2013</a:t>
            </a:r>
          </a:p>
          <a:p>
            <a:pPr lvl="1"/>
            <a:r>
              <a:rPr kumimoji="1" lang="en-US" altLang="ja-JP" sz="2000" dirty="0" smtClean="0"/>
              <a:t>The best is LUX,  reaches 10</a:t>
            </a:r>
            <a:r>
              <a:rPr kumimoji="1" lang="en-US" altLang="ja-JP" sz="2000" baseline="30000" dirty="0" smtClean="0"/>
              <a:t>-46</a:t>
            </a:r>
            <a:r>
              <a:rPr kumimoji="1" lang="en-US" altLang="ja-JP" sz="2000" dirty="0" smtClean="0"/>
              <a:t>cm</a:t>
            </a:r>
            <a:r>
              <a:rPr kumimoji="1" lang="en-US" altLang="ja-JP" sz="2000" baseline="30000" dirty="0" smtClean="0"/>
              <a:t>2</a:t>
            </a:r>
            <a:r>
              <a:rPr kumimoji="1" lang="en-US" altLang="ja-JP" sz="2000" dirty="0" smtClean="0"/>
              <a:t>.  </a:t>
            </a:r>
          </a:p>
          <a:p>
            <a:pPr lvl="1"/>
            <a:r>
              <a:rPr lang="en-US" altLang="ja-JP" sz="2000" dirty="0" smtClean="0"/>
              <a:t>Top</a:t>
            </a:r>
            <a:r>
              <a:rPr kumimoji="1" lang="en-US" altLang="ja-JP" sz="2000" dirty="0" smtClean="0"/>
              <a:t> 3 are all </a:t>
            </a:r>
            <a:r>
              <a:rPr kumimoji="1" lang="en-US" altLang="ja-JP" sz="2000" dirty="0" smtClean="0">
                <a:solidFill>
                  <a:srgbClr val="99CCFF"/>
                </a:solidFill>
              </a:rPr>
              <a:t>two phase </a:t>
            </a:r>
            <a:r>
              <a:rPr kumimoji="1" lang="en-US" altLang="ja-JP" sz="2000" dirty="0" err="1" smtClean="0">
                <a:solidFill>
                  <a:srgbClr val="99CCFF"/>
                </a:solidFill>
              </a:rPr>
              <a:t>Xe</a:t>
            </a:r>
            <a:r>
              <a:rPr kumimoji="1" lang="en-US" altLang="ja-JP" sz="2000" dirty="0" smtClean="0">
                <a:solidFill>
                  <a:srgbClr val="99CCFF"/>
                </a:solidFill>
              </a:rPr>
              <a:t> detectors</a:t>
            </a:r>
            <a:endParaRPr kumimoji="1" lang="ja-JP" altLang="en-US" sz="2000" dirty="0">
              <a:solidFill>
                <a:srgbClr val="99CCFF"/>
              </a:solidFill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FFFFFF"/>
                </a:solidFill>
              </a:rPr>
              <a:t>KMI2013  12/12/2013</a:t>
            </a: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FFFFFF"/>
                </a:solidFill>
              </a:rPr>
              <a:t>H. Sekiya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>
                <a:solidFill>
                  <a:srgbClr val="FFFFFF"/>
                </a:solidFill>
              </a:rPr>
              <a:pPr/>
              <a:t>13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Current Status</a:t>
            </a:r>
            <a:endParaRPr kumimoji="1" lang="ja-JP" altLang="en-US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48413"/>
            <a:ext cx="4550399" cy="3611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91" y="2548413"/>
            <a:ext cx="4075877" cy="362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直線コネクタ 9"/>
          <p:cNvCxnSpPr/>
          <p:nvPr/>
        </p:nvCxnSpPr>
        <p:spPr>
          <a:xfrm flipV="1">
            <a:off x="4114800" y="2657475"/>
            <a:ext cx="1371600" cy="17028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>
            <a:off x="4219591" y="5579508"/>
            <a:ext cx="126680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7912832" y="3324224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XMASS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162800" y="5210176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FF00"/>
                </a:solidFill>
              </a:rPr>
              <a:t>LUX</a:t>
            </a:r>
            <a:endParaRPr kumimoji="1" lang="ja-JP" altLang="en-US" dirty="0">
              <a:solidFill>
                <a:srgbClr val="00FF0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439171" y="5011994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XENON100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669175" y="4650343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CDMS </a:t>
            </a:r>
            <a:r>
              <a:rPr kumimoji="1" lang="en-US" altLang="ja-JP" dirty="0" err="1" smtClean="0">
                <a:solidFill>
                  <a:srgbClr val="0000FF"/>
                </a:solidFill>
              </a:rPr>
              <a:t>Ge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796307" y="3800475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XENON10</a:t>
            </a:r>
            <a:endParaRPr kumimoji="1" lang="ja-JP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467199" y="4175640"/>
            <a:ext cx="1514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9933"/>
                </a:solidFill>
              </a:rPr>
              <a:t>EDELWEISS</a:t>
            </a:r>
            <a:endParaRPr kumimoji="1" lang="ja-JP" altLang="en-US" dirty="0">
              <a:solidFill>
                <a:srgbClr val="FF9933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645101" y="5210176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00FF"/>
                </a:solidFill>
              </a:rPr>
              <a:t>LUX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507820" y="4278384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XENON100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647666" y="3697752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9933"/>
                </a:solidFill>
              </a:rPr>
              <a:t>XENON100</a:t>
            </a:r>
            <a:endParaRPr kumimoji="1" lang="ja-JP" altLang="en-US" dirty="0">
              <a:solidFill>
                <a:srgbClr val="FF9933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507820" y="2973572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99FF"/>
                </a:solidFill>
              </a:rPr>
              <a:t>ZEPLIN-II</a:t>
            </a:r>
            <a:r>
              <a:rPr lang="en-US" altLang="ja-JP" dirty="0" smtClean="0">
                <a:solidFill>
                  <a:srgbClr val="FF9933"/>
                </a:solidFill>
              </a:rPr>
              <a:t>I</a:t>
            </a:r>
            <a:endParaRPr kumimoji="1" lang="ja-JP" altLang="en-US" dirty="0">
              <a:solidFill>
                <a:srgbClr val="FF9933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372090" y="2756640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B050"/>
                </a:solidFill>
              </a:rPr>
              <a:t>CDMS-II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904023" y="2179081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chemeClr val="bg1"/>
                </a:solidFill>
              </a:rPr>
              <a:t>arXiv:1310.8214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6061105" y="2199768"/>
            <a:ext cx="3082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>
                <a:solidFill>
                  <a:schemeClr val="bg1"/>
                </a:solidFill>
              </a:rPr>
              <a:t>Phys. </a:t>
            </a:r>
            <a:r>
              <a:rPr lang="en-US" altLang="ja-JP" b="1" dirty="0" err="1" smtClean="0">
                <a:solidFill>
                  <a:schemeClr val="bg1"/>
                </a:solidFill>
              </a:rPr>
              <a:t>Lett</a:t>
            </a:r>
            <a:r>
              <a:rPr lang="en-US" altLang="ja-JP" b="1" dirty="0" smtClean="0">
                <a:solidFill>
                  <a:schemeClr val="bg1"/>
                </a:solidFill>
              </a:rPr>
              <a:t>. </a:t>
            </a:r>
            <a:r>
              <a:rPr lang="en-US" altLang="ja-JP" b="1" dirty="0">
                <a:solidFill>
                  <a:schemeClr val="bg1"/>
                </a:solidFill>
              </a:rPr>
              <a:t>B 719 (2013) 78</a:t>
            </a:r>
            <a:endParaRPr lang="ja-JP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636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525963"/>
          </a:xfrm>
        </p:spPr>
        <p:txBody>
          <a:bodyPr/>
          <a:lstStyle/>
          <a:p>
            <a:r>
              <a:rPr kumimoji="1" lang="en-US" altLang="ja-JP" dirty="0" smtClean="0"/>
              <a:t>scintillation detector / ionization detector</a:t>
            </a:r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FFFFFF"/>
                </a:solidFill>
              </a:rPr>
              <a:t>KMI2013  12/12/2013</a:t>
            </a: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FFFFFF"/>
                </a:solidFill>
              </a:rPr>
              <a:t>H. Sekiya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>
                <a:solidFill>
                  <a:srgbClr val="FFFFFF"/>
                </a:solidFill>
              </a:rPr>
              <a:pPr/>
              <a:t>14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N</a:t>
            </a:r>
            <a:r>
              <a:rPr kumimoji="1" lang="en-US" altLang="ja-JP" dirty="0" smtClean="0"/>
              <a:t>oble liquid detector</a:t>
            </a:r>
            <a:endParaRPr kumimoji="1" lang="ja-JP" alt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22" y="2086408"/>
            <a:ext cx="4426178" cy="3850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2"/>
          <a:stretch/>
        </p:blipFill>
        <p:spPr bwMode="auto">
          <a:xfrm>
            <a:off x="4648200" y="2171195"/>
            <a:ext cx="4495800" cy="368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2350855" y="1743603"/>
            <a:ext cx="2155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err="1" smtClean="0">
                <a:solidFill>
                  <a:schemeClr val="bg1"/>
                </a:solidFill>
              </a:rPr>
              <a:t>Baudis</a:t>
            </a:r>
            <a:r>
              <a:rPr kumimoji="1" lang="en-US" altLang="ja-JP" b="1" dirty="0" smtClean="0">
                <a:solidFill>
                  <a:schemeClr val="bg1"/>
                </a:solidFill>
              </a:rPr>
              <a:t> SUSY2013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616559" y="1743603"/>
            <a:ext cx="3527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err="1" smtClean="0">
                <a:solidFill>
                  <a:schemeClr val="bg1"/>
                </a:solidFill>
              </a:rPr>
              <a:t>Aprile</a:t>
            </a:r>
            <a:r>
              <a:rPr kumimoji="1" lang="en-US" altLang="ja-JP" b="1" dirty="0" smtClean="0">
                <a:solidFill>
                  <a:schemeClr val="bg1"/>
                </a:solidFill>
              </a:rPr>
              <a:t> Phys. Rev. </a:t>
            </a:r>
            <a:r>
              <a:rPr kumimoji="1" lang="en-US" altLang="ja-JP" b="1" dirty="0" err="1" smtClean="0">
                <a:solidFill>
                  <a:schemeClr val="bg1"/>
                </a:solidFill>
              </a:rPr>
              <a:t>Lett</a:t>
            </a:r>
            <a:r>
              <a:rPr kumimoji="1" lang="en-US" altLang="ja-JP" b="1" dirty="0" smtClean="0">
                <a:solidFill>
                  <a:schemeClr val="bg1"/>
                </a:solidFill>
              </a:rPr>
              <a:t> 97(2006)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660985" y="5073134"/>
            <a:ext cx="2834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Transparent to their own light</a:t>
            </a:r>
            <a:endParaRPr kumimoji="1" lang="ja-JP" altLang="en-US" sz="16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959334" y="3276600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LXe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781614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457200" y="914401"/>
            <a:ext cx="8229600" cy="2743199"/>
          </a:xfrm>
        </p:spPr>
        <p:txBody>
          <a:bodyPr/>
          <a:lstStyle/>
          <a:p>
            <a:r>
              <a:rPr lang="en-US" altLang="ja-JP" sz="2400" dirty="0" smtClean="0"/>
              <a:t>Large mass/scalability</a:t>
            </a:r>
            <a:r>
              <a:rPr lang="ja-JP" altLang="en-US" sz="2400" dirty="0" smtClean="0"/>
              <a:t>　</a:t>
            </a:r>
            <a:r>
              <a:rPr lang="en-US" altLang="ja-JP" sz="2000" dirty="0" smtClean="0"/>
              <a:t>especially </a:t>
            </a:r>
            <a:r>
              <a:rPr lang="en-US" altLang="ja-JP" sz="2000" dirty="0" err="1" smtClean="0"/>
              <a:t>Ar</a:t>
            </a:r>
            <a:r>
              <a:rPr lang="en-US" altLang="ja-JP" sz="2000" dirty="0" smtClean="0"/>
              <a:t> </a:t>
            </a:r>
            <a:r>
              <a:rPr lang="ja-JP" altLang="en-US" sz="2000" dirty="0" smtClean="0"/>
              <a:t>←</a:t>
            </a:r>
            <a:r>
              <a:rPr lang="en-US" altLang="ja-JP" sz="2000" dirty="0" smtClean="0"/>
              <a:t>cost</a:t>
            </a:r>
          </a:p>
          <a:p>
            <a:r>
              <a:rPr lang="en-US" altLang="ja-JP" sz="2400" dirty="0" smtClean="0"/>
              <a:t>Large mass number</a:t>
            </a:r>
            <a:r>
              <a:rPr lang="ja-JP" altLang="en-US" sz="2400" dirty="0" smtClean="0"/>
              <a:t>　</a:t>
            </a:r>
            <a:r>
              <a:rPr lang="en-US" altLang="ja-JP" sz="2000" dirty="0">
                <a:solidFill>
                  <a:srgbClr val="FFFFFF"/>
                </a:solidFill>
              </a:rPr>
              <a:t> especially </a:t>
            </a:r>
            <a:r>
              <a:rPr lang="en-US" altLang="ja-JP" sz="2000" dirty="0" err="1" smtClean="0">
                <a:solidFill>
                  <a:srgbClr val="FFFFFF"/>
                </a:solidFill>
              </a:rPr>
              <a:t>Xe</a:t>
            </a:r>
            <a:endParaRPr lang="en-US" altLang="ja-JP" sz="2000" dirty="0" smtClean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ja-JP" altLang="en-US" sz="2400" dirty="0" smtClean="0">
                <a:solidFill>
                  <a:srgbClr val="99CCFF"/>
                </a:solidFill>
              </a:rPr>
              <a:t>    →</a:t>
            </a:r>
            <a:r>
              <a:rPr lang="en-US" altLang="ja-JP" sz="2400" dirty="0" smtClean="0">
                <a:solidFill>
                  <a:srgbClr val="99CCFF"/>
                </a:solidFill>
              </a:rPr>
              <a:t>Passive BG rejection: self shielding by </a:t>
            </a:r>
            <a:r>
              <a:rPr lang="en-US" altLang="ja-JP" sz="2400" dirty="0" err="1" smtClean="0">
                <a:solidFill>
                  <a:srgbClr val="99CCFF"/>
                </a:solidFill>
              </a:rPr>
              <a:t>fiducalization</a:t>
            </a:r>
            <a:r>
              <a:rPr lang="en-US" altLang="ja-JP" sz="2400" dirty="0" smtClean="0">
                <a:solidFill>
                  <a:srgbClr val="99CCFF"/>
                </a:solidFill>
              </a:rPr>
              <a:t> </a:t>
            </a:r>
          </a:p>
          <a:p>
            <a:r>
              <a:rPr lang="en-US" altLang="ja-JP" sz="2400" dirty="0" smtClean="0"/>
              <a:t>Large light yields</a:t>
            </a:r>
            <a:r>
              <a:rPr lang="ja-JP" altLang="en-US" sz="2400" dirty="0" smtClean="0"/>
              <a:t>→</a:t>
            </a:r>
            <a:r>
              <a:rPr lang="en-US" altLang="ja-JP" sz="2400" dirty="0" smtClean="0"/>
              <a:t>low threshold</a:t>
            </a:r>
            <a:endParaRPr lang="en-US" altLang="ja-JP" sz="2400" dirty="0"/>
          </a:p>
          <a:p>
            <a:r>
              <a:rPr lang="en-US" altLang="ja-JP" sz="2400" dirty="0" smtClean="0"/>
              <a:t>Purification</a:t>
            </a:r>
            <a:r>
              <a:rPr lang="ja-JP" altLang="en-US" sz="2400" dirty="0" smtClean="0"/>
              <a:t>→</a:t>
            </a:r>
            <a:r>
              <a:rPr lang="en-US" altLang="ja-JP" sz="2400" dirty="0" smtClean="0"/>
              <a:t>low BG</a:t>
            </a:r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endParaRPr lang="en-US" altLang="ja-JP" sz="2000" dirty="0" smtClean="0">
              <a:solidFill>
                <a:srgbClr val="99CCFF"/>
              </a:solidFill>
            </a:endParaRPr>
          </a:p>
          <a:p>
            <a:pPr marL="0" indent="0">
              <a:buNone/>
            </a:pPr>
            <a:endParaRPr kumimoji="1" lang="en-US" altLang="ja-JP" sz="2800" dirty="0" smtClean="0">
              <a:solidFill>
                <a:srgbClr val="99CCFF"/>
              </a:solidFill>
            </a:endParaRPr>
          </a:p>
          <a:p>
            <a:pPr marL="0" indent="0">
              <a:buNone/>
            </a:pPr>
            <a:endParaRPr kumimoji="1" lang="en-US" altLang="ja-JP" sz="2800" dirty="0" smtClean="0">
              <a:solidFill>
                <a:srgbClr val="99CCFF"/>
              </a:solidFill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FFFFFF"/>
                </a:solidFill>
              </a:rPr>
              <a:t>KMI2013  12/12/2013</a:t>
            </a: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FFFFFF"/>
                </a:solidFill>
              </a:rPr>
              <a:t>H. Sekiya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>
                <a:solidFill>
                  <a:srgbClr val="FFFFFF"/>
                </a:solidFill>
              </a:rPr>
              <a:pPr/>
              <a:t>15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Why is noble </a:t>
            </a:r>
            <a:r>
              <a:rPr lang="en-US" altLang="ja-JP" dirty="0"/>
              <a:t>l</a:t>
            </a:r>
            <a:r>
              <a:rPr kumimoji="1" lang="en-US" altLang="ja-JP" dirty="0" smtClean="0"/>
              <a:t>iquid strong for WIMP?</a:t>
            </a:r>
            <a:endParaRPr kumimoji="1" lang="ja-JP" altLang="en-US" dirty="0"/>
          </a:p>
        </p:txBody>
      </p:sp>
      <p:grpSp>
        <p:nvGrpSpPr>
          <p:cNvPr id="10" name="グループ化 9"/>
          <p:cNvGrpSpPr/>
          <p:nvPr/>
        </p:nvGrpSpPr>
        <p:grpSpPr>
          <a:xfrm>
            <a:off x="5369667" y="2514600"/>
            <a:ext cx="3754960" cy="3810000"/>
            <a:chOff x="5369667" y="2438400"/>
            <a:chExt cx="3754960" cy="3810000"/>
          </a:xfrm>
        </p:grpSpPr>
        <p:sp>
          <p:nvSpPr>
            <p:cNvPr id="13" name="正方形/長方形 12"/>
            <p:cNvSpPr/>
            <p:nvPr/>
          </p:nvSpPr>
          <p:spPr>
            <a:xfrm>
              <a:off x="7249083" y="2438400"/>
              <a:ext cx="187554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741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9667" y="2438400"/>
              <a:ext cx="3754960" cy="3810000"/>
            </a:xfrm>
            <a:prstGeom prst="snip2DiagRect">
              <a:avLst>
                <a:gd name="adj1" fmla="val 0"/>
                <a:gd name="adj2" fmla="val 25171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正方形/長方形 8"/>
            <p:cNvSpPr/>
            <p:nvPr/>
          </p:nvSpPr>
          <p:spPr>
            <a:xfrm>
              <a:off x="5369667" y="5257800"/>
              <a:ext cx="878733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5369667" y="5876764"/>
              <a:ext cx="2817188" cy="3716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600" b="1" dirty="0" smtClean="0">
                  <a:solidFill>
                    <a:schemeClr val="tx1"/>
                  </a:solidFill>
                </a:rPr>
                <a:t>NJT Smith ICRC2013</a:t>
              </a:r>
              <a:r>
                <a:rPr kumimoji="1" lang="en-US" altLang="ja-JP" sz="1600" b="1" dirty="0" smtClean="0"/>
                <a:t>T</a:t>
              </a:r>
              <a:endParaRPr kumimoji="1" lang="ja-JP" altLang="en-US" sz="1600" b="1" dirty="0"/>
            </a:p>
          </p:txBody>
        </p:sp>
      </p:grpSp>
      <p:sp>
        <p:nvSpPr>
          <p:cNvPr id="11" name="テキスト ボックス 10"/>
          <p:cNvSpPr txBox="1"/>
          <p:nvPr/>
        </p:nvSpPr>
        <p:spPr>
          <a:xfrm>
            <a:off x="5508863" y="2145268"/>
            <a:ext cx="3480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chemeClr val="bg1"/>
                </a:solidFill>
              </a:rPr>
              <a:t>Noble gas interaction process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457199" y="3657600"/>
            <a:ext cx="4912467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altLang="ja-JP" sz="2400" kern="0" dirty="0">
                <a:solidFill>
                  <a:srgbClr val="99CCFF"/>
                </a:solidFill>
              </a:rPr>
              <a:t>Both scintillation and </a:t>
            </a:r>
            <a:r>
              <a:rPr lang="en-US" altLang="ja-JP" sz="2400" kern="0" dirty="0" smtClean="0">
                <a:solidFill>
                  <a:srgbClr val="99CCFF"/>
                </a:solidFill>
              </a:rPr>
              <a:t>ionization are detectable.</a:t>
            </a:r>
            <a:endParaRPr lang="en-US" altLang="ja-JP" sz="2400" kern="0" dirty="0">
              <a:solidFill>
                <a:srgbClr val="99CCFF"/>
              </a:solidFill>
            </a:endParaRP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altLang="ja-JP" sz="2000" kern="0" dirty="0" smtClean="0">
                <a:solidFill>
                  <a:srgbClr val="FFFFFF"/>
                </a:solidFill>
              </a:rPr>
              <a:t>Excitation/ionization ratio </a:t>
            </a:r>
            <a:r>
              <a:rPr lang="en-US" altLang="ja-JP" sz="2000" kern="0" dirty="0">
                <a:solidFill>
                  <a:srgbClr val="FFFFFF"/>
                </a:solidFill>
              </a:rPr>
              <a:t>p</a:t>
            </a:r>
            <a:r>
              <a:rPr lang="en-US" altLang="ja-JP" sz="2000" kern="0" dirty="0" smtClean="0">
                <a:solidFill>
                  <a:srgbClr val="FFFFFF"/>
                </a:solidFill>
              </a:rPr>
              <a:t>rovides  </a:t>
            </a:r>
            <a:r>
              <a:rPr lang="en-US" altLang="ja-JP" sz="2000" kern="0" dirty="0">
                <a:solidFill>
                  <a:srgbClr val="FFFFFF"/>
                </a:solidFill>
              </a:rPr>
              <a:t>the </a:t>
            </a:r>
            <a:r>
              <a:rPr lang="en-US" altLang="ja-JP" sz="2000" kern="0" dirty="0" smtClean="0">
                <a:solidFill>
                  <a:srgbClr val="FFFFFF"/>
                </a:solidFill>
              </a:rPr>
              <a:t>electron/nuclear recoil separation</a:t>
            </a:r>
            <a:endParaRPr lang="en-US" altLang="ja-JP" sz="2000" kern="0" dirty="0">
              <a:solidFill>
                <a:srgbClr val="FFFFFF"/>
              </a:solidFill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838200" y="5324019"/>
            <a:ext cx="31101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kern="0" dirty="0" smtClean="0">
                <a:solidFill>
                  <a:srgbClr val="99CCFF"/>
                </a:solidFill>
              </a:rPr>
              <a:t>→</a:t>
            </a:r>
            <a:r>
              <a:rPr lang="en-US" altLang="ja-JP" sz="2400" kern="0" dirty="0" smtClean="0">
                <a:solidFill>
                  <a:srgbClr val="99CCFF"/>
                </a:solidFill>
              </a:rPr>
              <a:t>Active </a:t>
            </a:r>
            <a:r>
              <a:rPr lang="en-US" altLang="ja-JP" sz="2400" kern="0" dirty="0">
                <a:solidFill>
                  <a:srgbClr val="99CCFF"/>
                </a:solidFill>
              </a:rPr>
              <a:t>BG rejection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049368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638800"/>
          </a:xfrm>
        </p:spPr>
        <p:txBody>
          <a:bodyPr/>
          <a:lstStyle/>
          <a:p>
            <a:r>
              <a:rPr lang="en-US" altLang="ja-JP" sz="2000" dirty="0" smtClean="0"/>
              <a:t>Single (liquid) phase</a:t>
            </a:r>
          </a:p>
          <a:p>
            <a:pPr lvl="1"/>
            <a:r>
              <a:rPr kumimoji="1" lang="en-US" altLang="ja-JP" sz="2000" dirty="0" smtClean="0"/>
              <a:t>Just as scintillators</a:t>
            </a:r>
          </a:p>
          <a:p>
            <a:pPr lvl="2"/>
            <a:r>
              <a:rPr lang="en-US" altLang="ja-JP" sz="2000" dirty="0" smtClean="0"/>
              <a:t>Through the recombination process, in a sense, it is also sensitive to Ionization.</a:t>
            </a:r>
          </a:p>
          <a:p>
            <a:pPr lvl="2"/>
            <a:r>
              <a:rPr kumimoji="1" lang="en-US" altLang="ja-JP" sz="2000" dirty="0" smtClean="0"/>
              <a:t>Singlet/triplet ratio difference between nuclear/electron recoil event </a:t>
            </a:r>
            <a:r>
              <a:rPr lang="ja-JP" altLang="en-US" sz="2000" dirty="0" smtClean="0"/>
              <a:t>←</a:t>
            </a:r>
            <a:r>
              <a:rPr lang="en-US" altLang="ja-JP" sz="2000" dirty="0" smtClean="0"/>
              <a:t>possibility of PSD</a:t>
            </a:r>
          </a:p>
          <a:p>
            <a:pPr lvl="1"/>
            <a:r>
              <a:rPr lang="en-US" altLang="ja-JP" sz="2000" dirty="0" smtClean="0"/>
              <a:t>TPC  to measure ionization directly</a:t>
            </a:r>
          </a:p>
          <a:p>
            <a:pPr lvl="2"/>
            <a:r>
              <a:rPr kumimoji="1" lang="en-US" altLang="ja-JP" sz="2000" dirty="0" smtClean="0"/>
              <a:t>By applying electric field, electrons produced by ionization are collected. These can be observed via charge amplification </a:t>
            </a:r>
            <a:r>
              <a:rPr lang="en-US" altLang="ja-JP" sz="2000" dirty="0" smtClean="0"/>
              <a:t>or </a:t>
            </a:r>
            <a:r>
              <a:rPr kumimoji="1" lang="en-US" altLang="ja-JP" sz="2000" dirty="0" smtClean="0"/>
              <a:t>proportional scintillation by high electric field.</a:t>
            </a:r>
          </a:p>
          <a:p>
            <a:r>
              <a:rPr lang="en-US" altLang="ja-JP" sz="2000" dirty="0" smtClean="0"/>
              <a:t>Two phase (</a:t>
            </a:r>
            <a:r>
              <a:rPr lang="en-US" altLang="ja-JP" sz="2000" dirty="0" err="1" smtClean="0"/>
              <a:t>liquid+gas</a:t>
            </a:r>
            <a:r>
              <a:rPr lang="en-US" altLang="ja-JP" sz="2000" dirty="0" smtClean="0"/>
              <a:t>)</a:t>
            </a:r>
          </a:p>
          <a:p>
            <a:pPr lvl="1"/>
            <a:r>
              <a:rPr kumimoji="1" lang="en-US" altLang="ja-JP" sz="2000" dirty="0" smtClean="0"/>
              <a:t>TPC same as  single phase,</a:t>
            </a:r>
          </a:p>
          <a:p>
            <a:pPr lvl="2"/>
            <a:r>
              <a:rPr lang="en-US" altLang="ja-JP" sz="2000" dirty="0" smtClean="0"/>
              <a:t>If</a:t>
            </a:r>
            <a:r>
              <a:rPr kumimoji="1" lang="en-US" altLang="ja-JP" sz="2000" dirty="0" smtClean="0"/>
              <a:t> electrons are extracted from liquid phase to gas phase, it becomes easier to get the charge </a:t>
            </a:r>
            <a:r>
              <a:rPr lang="en-US" altLang="ja-JP" sz="2000" dirty="0" smtClean="0"/>
              <a:t>amplification </a:t>
            </a:r>
            <a:r>
              <a:rPr lang="en-US" altLang="ja-JP" sz="2000" dirty="0"/>
              <a:t>/proportional scintillation by high </a:t>
            </a:r>
            <a:r>
              <a:rPr lang="en-US" altLang="ja-JP" sz="2000" dirty="0" smtClean="0"/>
              <a:t>electric field.</a:t>
            </a:r>
            <a:endParaRPr lang="en-US" altLang="ja-JP" sz="2000" dirty="0"/>
          </a:p>
          <a:p>
            <a:pPr lvl="1"/>
            <a:endParaRPr kumimoji="1" lang="en-US" altLang="ja-JP" sz="1600" dirty="0" smtClean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FFFFFF"/>
                </a:solidFill>
              </a:rPr>
              <a:t>KMI2013  12/12/2013</a:t>
            </a: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FFFFFF"/>
                </a:solidFill>
              </a:rPr>
              <a:t>H. Sekiya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>
                <a:solidFill>
                  <a:srgbClr val="FFFFFF"/>
                </a:solidFill>
              </a:rPr>
              <a:pPr/>
              <a:t>16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How to use noble liquids;  3 concepts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177352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FFFFFF"/>
                </a:solidFill>
              </a:rPr>
              <a:t>KMI2013  12/12/2013</a:t>
            </a: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FFFFFF"/>
                </a:solidFill>
              </a:rPr>
              <a:t>H. Sekiya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>
                <a:solidFill>
                  <a:srgbClr val="FFFFFF"/>
                </a:solidFill>
              </a:rPr>
              <a:pPr/>
              <a:t>17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Single phase </a:t>
            </a:r>
            <a:r>
              <a:rPr lang="en-US" altLang="ja-JP" dirty="0"/>
              <a:t>s</a:t>
            </a:r>
            <a:r>
              <a:rPr kumimoji="1" lang="en-US" altLang="ja-JP" dirty="0" smtClean="0"/>
              <a:t>cintillator</a:t>
            </a:r>
            <a:endParaRPr kumimoji="1" lang="ja-JP" alt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7" t="2754" r="5368" b="2338"/>
          <a:stretch/>
        </p:blipFill>
        <p:spPr bwMode="auto">
          <a:xfrm>
            <a:off x="2942095" y="1676400"/>
            <a:ext cx="3181508" cy="3153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円/楕円 6"/>
          <p:cNvSpPr/>
          <p:nvPr/>
        </p:nvSpPr>
        <p:spPr>
          <a:xfrm>
            <a:off x="3323095" y="2057400"/>
            <a:ext cx="2438400" cy="2362200"/>
          </a:xfrm>
          <a:prstGeom prst="ellipse">
            <a:avLst/>
          </a:prstGeom>
          <a:gradFill flip="none" rotWithShape="1">
            <a:gsLst>
              <a:gs pos="0">
                <a:srgbClr val="0066FF">
                  <a:shade val="30000"/>
                  <a:satMod val="115000"/>
                </a:srgbClr>
              </a:gs>
              <a:gs pos="50000">
                <a:srgbClr val="0066FF">
                  <a:shade val="67500"/>
                  <a:satMod val="115000"/>
                </a:srgbClr>
              </a:gs>
              <a:gs pos="100000">
                <a:srgbClr val="0066FF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/>
        </p:nvSpPr>
        <p:spPr>
          <a:xfrm>
            <a:off x="3808949" y="2514600"/>
            <a:ext cx="1447800" cy="1447800"/>
          </a:xfrm>
          <a:prstGeom prst="ellipse">
            <a:avLst/>
          </a:prstGeom>
          <a:solidFill>
            <a:srgbClr val="0066FF"/>
          </a:solidFill>
          <a:ln w="63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ja-JP" dirty="0"/>
          </a:p>
          <a:p>
            <a:pPr algn="ctr"/>
            <a:r>
              <a:rPr kumimoji="1" lang="en-US" altLang="ja-JP" b="1" dirty="0" smtClean="0">
                <a:solidFill>
                  <a:schemeClr val="bg1"/>
                </a:solidFill>
              </a:rPr>
              <a:t>S1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cxnSp>
        <p:nvCxnSpPr>
          <p:cNvPr id="12" name="直線コネクタ 11"/>
          <p:cNvCxnSpPr/>
          <p:nvPr/>
        </p:nvCxnSpPr>
        <p:spPr>
          <a:xfrm flipV="1">
            <a:off x="4191000" y="2057400"/>
            <a:ext cx="579895" cy="114300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 flipV="1">
            <a:off x="3323095" y="3200400"/>
            <a:ext cx="867905" cy="15240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>
            <a:off x="3475494" y="2667000"/>
            <a:ext cx="715506" cy="53340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>
            <a:off x="4191000" y="3238500"/>
            <a:ext cx="289947" cy="118110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>
          <a:xfrm flipH="1">
            <a:off x="3757047" y="3200400"/>
            <a:ext cx="397790" cy="99060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星 5 8"/>
          <p:cNvSpPr/>
          <p:nvPr/>
        </p:nvSpPr>
        <p:spPr>
          <a:xfrm>
            <a:off x="4038600" y="3048000"/>
            <a:ext cx="304800" cy="3048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942095" y="1828800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chemeClr val="bg1"/>
                </a:solidFill>
              </a:rPr>
              <a:t>PMT array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cxnSp>
        <p:nvCxnSpPr>
          <p:cNvPr id="37" name="直線コネクタ 36"/>
          <p:cNvCxnSpPr/>
          <p:nvPr/>
        </p:nvCxnSpPr>
        <p:spPr>
          <a:xfrm>
            <a:off x="2667000" y="5029200"/>
            <a:ext cx="4419600" cy="0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テキスト ボックス 37"/>
          <p:cNvSpPr txBox="1"/>
          <p:nvPr/>
        </p:nvSpPr>
        <p:spPr>
          <a:xfrm>
            <a:off x="5943600" y="5211327"/>
            <a:ext cx="719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chemeClr val="bg1"/>
                </a:solidFill>
              </a:rPr>
              <a:t>Time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39" name="二等辺三角形 38"/>
          <p:cNvSpPr/>
          <p:nvPr/>
        </p:nvSpPr>
        <p:spPr>
          <a:xfrm rot="10800000">
            <a:off x="3709477" y="5029200"/>
            <a:ext cx="445359" cy="1219199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正方形/長方形 39"/>
          <p:cNvSpPr/>
          <p:nvPr/>
        </p:nvSpPr>
        <p:spPr>
          <a:xfrm>
            <a:off x="3242097" y="5579215"/>
            <a:ext cx="466794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b="1" dirty="0">
                <a:solidFill>
                  <a:schemeClr val="bg1"/>
                </a:solidFill>
              </a:rPr>
              <a:t>S1</a:t>
            </a:r>
            <a:endParaRPr lang="ja-JP" altLang="en-US" b="1" dirty="0">
              <a:solidFill>
                <a:schemeClr val="bg1"/>
              </a:solidFill>
            </a:endParaRPr>
          </a:p>
        </p:txBody>
      </p:sp>
      <p:sp>
        <p:nvSpPr>
          <p:cNvPr id="41" name="二等辺三角形 40"/>
          <p:cNvSpPr/>
          <p:nvPr/>
        </p:nvSpPr>
        <p:spPr>
          <a:xfrm rot="10800000">
            <a:off x="3708891" y="5029200"/>
            <a:ext cx="634509" cy="1066800"/>
          </a:xfrm>
          <a:prstGeom prst="triangl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4275271" y="5580659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PSD?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44" name="コンテンツ プレースホルダー 1"/>
          <p:cNvSpPr>
            <a:spLocks noGrp="1"/>
          </p:cNvSpPr>
          <p:nvPr>
            <p:ph idx="1"/>
          </p:nvPr>
        </p:nvSpPr>
        <p:spPr>
          <a:xfrm>
            <a:off x="457200" y="990600"/>
            <a:ext cx="6019800" cy="609600"/>
          </a:xfrm>
        </p:spPr>
        <p:txBody>
          <a:bodyPr/>
          <a:lstStyle/>
          <a:p>
            <a:r>
              <a:rPr kumimoji="1" lang="en-US" altLang="ja-JP" sz="2800" dirty="0" smtClean="0"/>
              <a:t>This concept has realized </a:t>
            </a:r>
            <a:r>
              <a:rPr lang="en-US" altLang="ja-JP" sz="2800" dirty="0" smtClean="0"/>
              <a:t>r</a:t>
            </a:r>
            <a:r>
              <a:rPr kumimoji="1" lang="en-US" altLang="ja-JP" sz="2800" dirty="0" smtClean="0"/>
              <a:t>ecently</a:t>
            </a:r>
            <a:r>
              <a:rPr kumimoji="1" lang="en-US" altLang="ja-JP" dirty="0" smtClean="0"/>
              <a:t>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117379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FFFFFF"/>
                </a:solidFill>
              </a:rPr>
              <a:t>KMI2013  12/12/2013</a:t>
            </a: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FFFFFF"/>
                </a:solidFill>
              </a:rPr>
              <a:t>H. Sekiya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>
                <a:solidFill>
                  <a:srgbClr val="FFFFFF"/>
                </a:solidFill>
              </a:rPr>
              <a:pPr/>
              <a:t>18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Single phase TPC</a:t>
            </a:r>
            <a:endParaRPr kumimoji="1" lang="ja-JP" altLang="en-US" dirty="0"/>
          </a:p>
        </p:txBody>
      </p:sp>
      <p:sp>
        <p:nvSpPr>
          <p:cNvPr id="7" name="角丸四角形 6"/>
          <p:cNvSpPr/>
          <p:nvPr/>
        </p:nvSpPr>
        <p:spPr>
          <a:xfrm>
            <a:off x="5195807" y="1588168"/>
            <a:ext cx="2867394" cy="3593432"/>
          </a:xfrm>
          <a:prstGeom prst="roundRect">
            <a:avLst>
              <a:gd name="adj" fmla="val 6950"/>
            </a:avLst>
          </a:prstGeom>
          <a:gradFill flip="none" rotWithShape="1">
            <a:gsLst>
              <a:gs pos="0">
                <a:srgbClr val="0066FF">
                  <a:shade val="30000"/>
                  <a:satMod val="115000"/>
                </a:srgbClr>
              </a:gs>
              <a:gs pos="50000">
                <a:srgbClr val="0066FF">
                  <a:shade val="67500"/>
                  <a:satMod val="115000"/>
                </a:srgbClr>
              </a:gs>
              <a:gs pos="100000">
                <a:srgbClr val="0066FF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31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5375801" y="4677616"/>
            <a:ext cx="228600" cy="37504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bg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bg2">
                  <a:lumMod val="40000"/>
                  <a:lumOff val="6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正方形/長方形 47"/>
          <p:cNvSpPr/>
          <p:nvPr/>
        </p:nvSpPr>
        <p:spPr>
          <a:xfrm>
            <a:off x="6239801" y="4677616"/>
            <a:ext cx="228600" cy="37504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bg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bg2">
                  <a:lumMod val="40000"/>
                  <a:lumOff val="6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正方形/長方形 52"/>
          <p:cNvSpPr/>
          <p:nvPr/>
        </p:nvSpPr>
        <p:spPr>
          <a:xfrm>
            <a:off x="5663801" y="4677616"/>
            <a:ext cx="228600" cy="37504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bg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bg2">
                  <a:lumMod val="40000"/>
                  <a:lumOff val="6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正方形/長方形 56"/>
          <p:cNvSpPr/>
          <p:nvPr/>
        </p:nvSpPr>
        <p:spPr>
          <a:xfrm>
            <a:off x="5951801" y="4677616"/>
            <a:ext cx="228600" cy="37504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bg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bg2">
                  <a:lumMod val="40000"/>
                  <a:lumOff val="6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正方形/長方形 57"/>
          <p:cNvSpPr/>
          <p:nvPr/>
        </p:nvSpPr>
        <p:spPr>
          <a:xfrm>
            <a:off x="6527801" y="4677616"/>
            <a:ext cx="228600" cy="37504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bg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bg2">
                  <a:lumMod val="40000"/>
                  <a:lumOff val="6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正方形/長方形 58"/>
          <p:cNvSpPr/>
          <p:nvPr/>
        </p:nvSpPr>
        <p:spPr>
          <a:xfrm>
            <a:off x="6815801" y="4677616"/>
            <a:ext cx="228600" cy="37504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bg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bg2">
                  <a:lumMod val="40000"/>
                  <a:lumOff val="6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正方形/長方形 59"/>
          <p:cNvSpPr/>
          <p:nvPr/>
        </p:nvSpPr>
        <p:spPr>
          <a:xfrm>
            <a:off x="7103801" y="4677616"/>
            <a:ext cx="228600" cy="37504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bg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bg2">
                  <a:lumMod val="40000"/>
                  <a:lumOff val="6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正方形/長方形 67"/>
          <p:cNvSpPr/>
          <p:nvPr/>
        </p:nvSpPr>
        <p:spPr>
          <a:xfrm>
            <a:off x="7391801" y="4677616"/>
            <a:ext cx="228600" cy="37504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bg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bg2">
                  <a:lumMod val="40000"/>
                  <a:lumOff val="6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" name="正方形/長方形 69"/>
          <p:cNvSpPr/>
          <p:nvPr/>
        </p:nvSpPr>
        <p:spPr>
          <a:xfrm>
            <a:off x="7679801" y="4677616"/>
            <a:ext cx="228600" cy="37504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bg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bg2">
                  <a:lumMod val="40000"/>
                  <a:lumOff val="6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" name="正方形/長方形 70"/>
          <p:cNvSpPr/>
          <p:nvPr/>
        </p:nvSpPr>
        <p:spPr>
          <a:xfrm>
            <a:off x="5378201" y="1758616"/>
            <a:ext cx="228600" cy="37504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bg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bg2">
                  <a:lumMod val="40000"/>
                  <a:lumOff val="6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" name="正方形/長方形 71"/>
          <p:cNvSpPr/>
          <p:nvPr/>
        </p:nvSpPr>
        <p:spPr>
          <a:xfrm>
            <a:off x="6242201" y="1758616"/>
            <a:ext cx="228600" cy="37504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bg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bg2">
                  <a:lumMod val="40000"/>
                  <a:lumOff val="6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" name="正方形/長方形 72"/>
          <p:cNvSpPr/>
          <p:nvPr/>
        </p:nvSpPr>
        <p:spPr>
          <a:xfrm>
            <a:off x="5666201" y="1758616"/>
            <a:ext cx="228600" cy="37504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bg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bg2">
                  <a:lumMod val="40000"/>
                  <a:lumOff val="6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" name="正方形/長方形 73"/>
          <p:cNvSpPr/>
          <p:nvPr/>
        </p:nvSpPr>
        <p:spPr>
          <a:xfrm>
            <a:off x="5954201" y="1758616"/>
            <a:ext cx="228600" cy="37504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bg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bg2">
                  <a:lumMod val="40000"/>
                  <a:lumOff val="6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" name="正方形/長方形 74"/>
          <p:cNvSpPr/>
          <p:nvPr/>
        </p:nvSpPr>
        <p:spPr>
          <a:xfrm>
            <a:off x="6530201" y="1758616"/>
            <a:ext cx="228600" cy="37504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bg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bg2">
                  <a:lumMod val="40000"/>
                  <a:lumOff val="6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" name="正方形/長方形 75"/>
          <p:cNvSpPr/>
          <p:nvPr/>
        </p:nvSpPr>
        <p:spPr>
          <a:xfrm>
            <a:off x="6818201" y="1758616"/>
            <a:ext cx="228600" cy="37504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bg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bg2">
                  <a:lumMod val="40000"/>
                  <a:lumOff val="6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" name="正方形/長方形 76"/>
          <p:cNvSpPr/>
          <p:nvPr/>
        </p:nvSpPr>
        <p:spPr>
          <a:xfrm>
            <a:off x="7106201" y="1758616"/>
            <a:ext cx="228600" cy="37504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bg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bg2">
                  <a:lumMod val="40000"/>
                  <a:lumOff val="6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" name="正方形/長方形 77"/>
          <p:cNvSpPr/>
          <p:nvPr/>
        </p:nvSpPr>
        <p:spPr>
          <a:xfrm>
            <a:off x="7394201" y="1758616"/>
            <a:ext cx="228600" cy="37504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bg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bg2">
                  <a:lumMod val="40000"/>
                  <a:lumOff val="6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" name="正方形/長方形 78"/>
          <p:cNvSpPr/>
          <p:nvPr/>
        </p:nvSpPr>
        <p:spPr>
          <a:xfrm>
            <a:off x="7682201" y="1758616"/>
            <a:ext cx="228600" cy="37504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bg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bg2">
                  <a:lumMod val="40000"/>
                  <a:lumOff val="6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" name="直線コネクタ 10"/>
          <p:cNvCxnSpPr/>
          <p:nvPr/>
        </p:nvCxnSpPr>
        <p:spPr>
          <a:xfrm>
            <a:off x="5375801" y="4501816"/>
            <a:ext cx="2535000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線コネクタ 79"/>
          <p:cNvCxnSpPr/>
          <p:nvPr/>
        </p:nvCxnSpPr>
        <p:spPr>
          <a:xfrm>
            <a:off x="5379638" y="2368216"/>
            <a:ext cx="2535000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テキスト ボックス 80"/>
          <p:cNvSpPr txBox="1"/>
          <p:nvPr/>
        </p:nvSpPr>
        <p:spPr>
          <a:xfrm>
            <a:off x="5105400" y="2063416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+HV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82" name="テキスト ボックス 81"/>
          <p:cNvSpPr txBox="1"/>
          <p:nvPr/>
        </p:nvSpPr>
        <p:spPr>
          <a:xfrm>
            <a:off x="5167601" y="4197016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-</a:t>
            </a:r>
            <a:r>
              <a:rPr kumimoji="1" lang="en-US" altLang="ja-JP" dirty="0" smtClean="0">
                <a:solidFill>
                  <a:srgbClr val="FF0000"/>
                </a:solidFill>
              </a:rPr>
              <a:t>HV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83" name="直線コネクタ 82"/>
          <p:cNvCxnSpPr/>
          <p:nvPr/>
        </p:nvCxnSpPr>
        <p:spPr>
          <a:xfrm flipV="1">
            <a:off x="7529801" y="2596816"/>
            <a:ext cx="0" cy="1683781"/>
          </a:xfrm>
          <a:prstGeom prst="line">
            <a:avLst/>
          </a:prstGeom>
          <a:ln w="19050">
            <a:solidFill>
              <a:srgbClr val="00FF99"/>
            </a:solidFill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テキスト ボックス 83"/>
          <p:cNvSpPr txBox="1"/>
          <p:nvPr/>
        </p:nvSpPr>
        <p:spPr>
          <a:xfrm>
            <a:off x="6470801" y="3766876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CCFF"/>
                </a:solidFill>
              </a:rPr>
              <a:t>e</a:t>
            </a:r>
            <a:r>
              <a:rPr lang="en-US" altLang="ja-JP" baseline="30000" dirty="0" smtClean="0">
                <a:solidFill>
                  <a:srgbClr val="FFCCFF"/>
                </a:solidFill>
              </a:rPr>
              <a:t>-</a:t>
            </a:r>
            <a:endParaRPr kumimoji="1" lang="ja-JP" altLang="en-US" baseline="30000" dirty="0">
              <a:solidFill>
                <a:srgbClr val="FFCCFF"/>
              </a:solidFill>
            </a:endParaRPr>
          </a:p>
        </p:txBody>
      </p:sp>
      <p:sp>
        <p:nvSpPr>
          <p:cNvPr id="85" name="星 5 84"/>
          <p:cNvSpPr/>
          <p:nvPr/>
        </p:nvSpPr>
        <p:spPr>
          <a:xfrm>
            <a:off x="6297472" y="2248082"/>
            <a:ext cx="304800" cy="304800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6" name="正方形/長方形 85"/>
          <p:cNvSpPr/>
          <p:nvPr/>
        </p:nvSpPr>
        <p:spPr>
          <a:xfrm>
            <a:off x="6523003" y="2063416"/>
            <a:ext cx="466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b="1" dirty="0" smtClean="0">
                <a:solidFill>
                  <a:schemeClr val="bg1"/>
                </a:solidFill>
              </a:rPr>
              <a:t>S2</a:t>
            </a:r>
            <a:endParaRPr lang="ja-JP" altLang="en-US" b="1" dirty="0">
              <a:solidFill>
                <a:schemeClr val="bg1"/>
              </a:solidFill>
            </a:endParaRPr>
          </a:p>
        </p:txBody>
      </p:sp>
      <p:sp>
        <p:nvSpPr>
          <p:cNvPr id="87" name="テキスト ボックス 86"/>
          <p:cNvSpPr txBox="1"/>
          <p:nvPr/>
        </p:nvSpPr>
        <p:spPr>
          <a:xfrm>
            <a:off x="7606001" y="3607527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00FF99"/>
                </a:solidFill>
              </a:rPr>
              <a:t>E</a:t>
            </a:r>
            <a:endParaRPr kumimoji="1" lang="ja-JP" altLang="en-US" sz="2000" dirty="0">
              <a:solidFill>
                <a:srgbClr val="00FF99"/>
              </a:solidFill>
            </a:endParaRPr>
          </a:p>
        </p:txBody>
      </p:sp>
      <p:cxnSp>
        <p:nvCxnSpPr>
          <p:cNvPr id="88" name="直線矢印コネクタ 87"/>
          <p:cNvCxnSpPr/>
          <p:nvPr/>
        </p:nvCxnSpPr>
        <p:spPr>
          <a:xfrm>
            <a:off x="7606001" y="3607527"/>
            <a:ext cx="356188" cy="0"/>
          </a:xfrm>
          <a:prstGeom prst="straightConnector1">
            <a:avLst/>
          </a:prstGeom>
          <a:ln>
            <a:solidFill>
              <a:srgbClr val="00FF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矢印コネクタ 88"/>
          <p:cNvCxnSpPr/>
          <p:nvPr/>
        </p:nvCxnSpPr>
        <p:spPr>
          <a:xfrm flipV="1">
            <a:off x="6463002" y="2596816"/>
            <a:ext cx="7799" cy="1455209"/>
          </a:xfrm>
          <a:prstGeom prst="straightConnector1">
            <a:avLst/>
          </a:prstGeom>
          <a:ln w="38100">
            <a:solidFill>
              <a:srgbClr val="FFCC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テキスト ボックス 89"/>
          <p:cNvSpPr txBox="1"/>
          <p:nvPr/>
        </p:nvSpPr>
        <p:spPr>
          <a:xfrm>
            <a:off x="6115371" y="3899624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CCFF"/>
                </a:solidFill>
              </a:rPr>
              <a:t>e</a:t>
            </a:r>
            <a:r>
              <a:rPr lang="en-US" altLang="ja-JP" baseline="30000" dirty="0" smtClean="0">
                <a:solidFill>
                  <a:srgbClr val="FFCCFF"/>
                </a:solidFill>
              </a:rPr>
              <a:t>-</a:t>
            </a:r>
            <a:endParaRPr kumimoji="1" lang="ja-JP" altLang="en-US" baseline="30000" dirty="0">
              <a:solidFill>
                <a:srgbClr val="FFCCFF"/>
              </a:solidFill>
            </a:endParaRPr>
          </a:p>
        </p:txBody>
      </p:sp>
      <p:sp>
        <p:nvSpPr>
          <p:cNvPr id="91" name="テキスト ボックス 90"/>
          <p:cNvSpPr txBox="1"/>
          <p:nvPr/>
        </p:nvSpPr>
        <p:spPr>
          <a:xfrm>
            <a:off x="6623201" y="3919276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CCFF"/>
                </a:solidFill>
              </a:rPr>
              <a:t>e</a:t>
            </a:r>
            <a:r>
              <a:rPr lang="en-US" altLang="ja-JP" baseline="30000" dirty="0" smtClean="0">
                <a:solidFill>
                  <a:srgbClr val="FFCCFF"/>
                </a:solidFill>
              </a:rPr>
              <a:t>-</a:t>
            </a:r>
            <a:endParaRPr kumimoji="1" lang="ja-JP" altLang="en-US" baseline="30000" dirty="0">
              <a:solidFill>
                <a:srgbClr val="FFCCFF"/>
              </a:solidFill>
            </a:endParaRPr>
          </a:p>
        </p:txBody>
      </p:sp>
      <p:sp>
        <p:nvSpPr>
          <p:cNvPr id="92" name="星 5 91"/>
          <p:cNvSpPr/>
          <p:nvPr/>
        </p:nvSpPr>
        <p:spPr>
          <a:xfrm>
            <a:off x="6353880" y="3983808"/>
            <a:ext cx="304800" cy="3048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3" name="直線コネクタ 92"/>
          <p:cNvCxnSpPr/>
          <p:nvPr/>
        </p:nvCxnSpPr>
        <p:spPr>
          <a:xfrm flipV="1">
            <a:off x="6499828" y="2133656"/>
            <a:ext cx="718273" cy="2028438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線コネクタ 93"/>
          <p:cNvCxnSpPr>
            <a:stCxn id="57" idx="0"/>
          </p:cNvCxnSpPr>
          <p:nvPr/>
        </p:nvCxnSpPr>
        <p:spPr>
          <a:xfrm flipV="1">
            <a:off x="6066101" y="4162094"/>
            <a:ext cx="433727" cy="515522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線コネクタ 94"/>
          <p:cNvCxnSpPr>
            <a:stCxn id="58" idx="0"/>
          </p:cNvCxnSpPr>
          <p:nvPr/>
        </p:nvCxnSpPr>
        <p:spPr>
          <a:xfrm flipH="1" flipV="1">
            <a:off x="6499829" y="4162094"/>
            <a:ext cx="142272" cy="515522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角丸四角形 29"/>
          <p:cNvSpPr/>
          <p:nvPr/>
        </p:nvSpPr>
        <p:spPr>
          <a:xfrm>
            <a:off x="5379638" y="2552882"/>
            <a:ext cx="2528763" cy="1753660"/>
          </a:xfrm>
          <a:prstGeom prst="roundRect">
            <a:avLst>
              <a:gd name="adj" fmla="val 10264"/>
            </a:avLst>
          </a:prstGeom>
          <a:noFill/>
          <a:ln w="63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6" name="正方形/長方形 95"/>
          <p:cNvSpPr/>
          <p:nvPr/>
        </p:nvSpPr>
        <p:spPr>
          <a:xfrm>
            <a:off x="5920007" y="3751484"/>
            <a:ext cx="466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b="1" dirty="0">
                <a:solidFill>
                  <a:schemeClr val="bg1"/>
                </a:solidFill>
              </a:rPr>
              <a:t>S1</a:t>
            </a:r>
            <a:endParaRPr lang="ja-JP" altLang="en-US" b="1" dirty="0">
              <a:solidFill>
                <a:schemeClr val="bg1"/>
              </a:solidFill>
            </a:endParaRPr>
          </a:p>
        </p:txBody>
      </p:sp>
      <p:pic>
        <p:nvPicPr>
          <p:cNvPr id="97" name="Picture 2"/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7" t="2754" r="5368" b="2338"/>
          <a:stretch/>
        </p:blipFill>
        <p:spPr bwMode="auto">
          <a:xfrm>
            <a:off x="888427" y="1989516"/>
            <a:ext cx="3181508" cy="3153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" name="円/楕円 97"/>
          <p:cNvSpPr/>
          <p:nvPr/>
        </p:nvSpPr>
        <p:spPr>
          <a:xfrm>
            <a:off x="1269427" y="2370516"/>
            <a:ext cx="2438400" cy="2362200"/>
          </a:xfrm>
          <a:prstGeom prst="ellipse">
            <a:avLst/>
          </a:prstGeom>
          <a:gradFill flip="none" rotWithShape="1">
            <a:gsLst>
              <a:gs pos="0">
                <a:srgbClr val="0066FF">
                  <a:shade val="30000"/>
                  <a:satMod val="115000"/>
                </a:srgbClr>
              </a:gs>
              <a:gs pos="50000">
                <a:srgbClr val="0066FF">
                  <a:shade val="67500"/>
                  <a:satMod val="115000"/>
                </a:srgbClr>
              </a:gs>
              <a:gs pos="100000">
                <a:srgbClr val="0066FF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99" name="直線コネクタ 98"/>
          <p:cNvCxnSpPr/>
          <p:nvPr/>
        </p:nvCxnSpPr>
        <p:spPr>
          <a:xfrm flipV="1">
            <a:off x="2447226" y="3612603"/>
            <a:ext cx="0" cy="1155473"/>
          </a:xfrm>
          <a:prstGeom prst="line">
            <a:avLst/>
          </a:prstGeom>
          <a:ln w="19050">
            <a:solidFill>
              <a:srgbClr val="00FF99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直線コネクタ 99"/>
          <p:cNvCxnSpPr/>
          <p:nvPr/>
        </p:nvCxnSpPr>
        <p:spPr>
          <a:xfrm>
            <a:off x="1421826" y="2980115"/>
            <a:ext cx="990600" cy="571501"/>
          </a:xfrm>
          <a:prstGeom prst="line">
            <a:avLst/>
          </a:prstGeom>
          <a:ln w="19050">
            <a:solidFill>
              <a:srgbClr val="00FF99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星 5 100"/>
          <p:cNvSpPr/>
          <p:nvPr/>
        </p:nvSpPr>
        <p:spPr>
          <a:xfrm>
            <a:off x="2646675" y="4066356"/>
            <a:ext cx="304800" cy="3048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2" name="直線コネクタ 101"/>
          <p:cNvCxnSpPr/>
          <p:nvPr/>
        </p:nvCxnSpPr>
        <p:spPr>
          <a:xfrm flipH="1">
            <a:off x="1421826" y="3621859"/>
            <a:ext cx="990600" cy="552510"/>
          </a:xfrm>
          <a:prstGeom prst="line">
            <a:avLst/>
          </a:prstGeom>
          <a:ln w="19050">
            <a:solidFill>
              <a:srgbClr val="00FF99"/>
            </a:solidFill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テキスト ボックス 102"/>
          <p:cNvSpPr txBox="1"/>
          <p:nvPr/>
        </p:nvSpPr>
        <p:spPr>
          <a:xfrm>
            <a:off x="1485457" y="3621859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00FF99"/>
                </a:solidFill>
              </a:rPr>
              <a:t>E</a:t>
            </a:r>
            <a:endParaRPr kumimoji="1" lang="ja-JP" altLang="en-US" sz="2000" dirty="0">
              <a:solidFill>
                <a:srgbClr val="00FF99"/>
              </a:solidFill>
            </a:endParaRPr>
          </a:p>
        </p:txBody>
      </p:sp>
      <p:cxnSp>
        <p:nvCxnSpPr>
          <p:cNvPr id="104" name="直線矢印コネクタ 103"/>
          <p:cNvCxnSpPr/>
          <p:nvPr/>
        </p:nvCxnSpPr>
        <p:spPr>
          <a:xfrm>
            <a:off x="1485457" y="3621859"/>
            <a:ext cx="356188" cy="0"/>
          </a:xfrm>
          <a:prstGeom prst="straightConnector1">
            <a:avLst/>
          </a:prstGeom>
          <a:ln>
            <a:solidFill>
              <a:srgbClr val="00FF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直線コネクタ 104"/>
          <p:cNvCxnSpPr/>
          <p:nvPr/>
        </p:nvCxnSpPr>
        <p:spPr>
          <a:xfrm flipH="1">
            <a:off x="2489919" y="2999106"/>
            <a:ext cx="990600" cy="552510"/>
          </a:xfrm>
          <a:prstGeom prst="line">
            <a:avLst/>
          </a:prstGeom>
          <a:ln w="19050">
            <a:solidFill>
              <a:srgbClr val="00FF99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直線コネクタ 105"/>
          <p:cNvCxnSpPr/>
          <p:nvPr/>
        </p:nvCxnSpPr>
        <p:spPr>
          <a:xfrm>
            <a:off x="2489919" y="3641145"/>
            <a:ext cx="990600" cy="571501"/>
          </a:xfrm>
          <a:prstGeom prst="line">
            <a:avLst/>
          </a:prstGeom>
          <a:ln w="19050">
            <a:solidFill>
              <a:srgbClr val="00FF99"/>
            </a:solidFill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正方形/長方形 106"/>
          <p:cNvSpPr/>
          <p:nvPr/>
        </p:nvSpPr>
        <p:spPr>
          <a:xfrm>
            <a:off x="2869626" y="4174369"/>
            <a:ext cx="466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b="1" dirty="0">
                <a:solidFill>
                  <a:schemeClr val="bg1"/>
                </a:solidFill>
              </a:rPr>
              <a:t>S1</a:t>
            </a:r>
            <a:endParaRPr lang="ja-JP" altLang="en-US" b="1" dirty="0">
              <a:solidFill>
                <a:schemeClr val="bg1"/>
              </a:solidFill>
            </a:endParaRPr>
          </a:p>
        </p:txBody>
      </p:sp>
      <p:sp>
        <p:nvSpPr>
          <p:cNvPr id="108" name="星 5 107"/>
          <p:cNvSpPr/>
          <p:nvPr/>
        </p:nvSpPr>
        <p:spPr>
          <a:xfrm>
            <a:off x="2409199" y="3399216"/>
            <a:ext cx="304800" cy="304800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" name="正方形/長方形 108"/>
          <p:cNvSpPr/>
          <p:nvPr/>
        </p:nvSpPr>
        <p:spPr>
          <a:xfrm>
            <a:off x="2713999" y="3399216"/>
            <a:ext cx="466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b="1" dirty="0" smtClean="0">
                <a:solidFill>
                  <a:schemeClr val="bg1"/>
                </a:solidFill>
              </a:rPr>
              <a:t>S2</a:t>
            </a:r>
            <a:endParaRPr lang="ja-JP" altLang="en-US" b="1" dirty="0">
              <a:solidFill>
                <a:schemeClr val="bg1"/>
              </a:solidFill>
            </a:endParaRPr>
          </a:p>
        </p:txBody>
      </p:sp>
      <p:cxnSp>
        <p:nvCxnSpPr>
          <p:cNvPr id="110" name="直線コネクタ 109"/>
          <p:cNvCxnSpPr/>
          <p:nvPr/>
        </p:nvCxnSpPr>
        <p:spPr>
          <a:xfrm flipH="1">
            <a:off x="2447226" y="1434443"/>
            <a:ext cx="4055" cy="21632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直線コネクタ 110"/>
          <p:cNvCxnSpPr/>
          <p:nvPr/>
        </p:nvCxnSpPr>
        <p:spPr>
          <a:xfrm flipH="1">
            <a:off x="2393226" y="1620548"/>
            <a:ext cx="4054" cy="1963334"/>
          </a:xfrm>
          <a:prstGeom prst="line">
            <a:avLst/>
          </a:prstGeom>
          <a:ln>
            <a:solidFill>
              <a:schemeClr val="accent4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直線コネクタ 111"/>
          <p:cNvCxnSpPr/>
          <p:nvPr/>
        </p:nvCxnSpPr>
        <p:spPr>
          <a:xfrm flipH="1">
            <a:off x="2488626" y="1649269"/>
            <a:ext cx="4054" cy="1963334"/>
          </a:xfrm>
          <a:prstGeom prst="line">
            <a:avLst/>
          </a:prstGeom>
          <a:ln>
            <a:solidFill>
              <a:schemeClr val="accent4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テキスト ボックス 112"/>
          <p:cNvSpPr txBox="1"/>
          <p:nvPr/>
        </p:nvSpPr>
        <p:spPr>
          <a:xfrm>
            <a:off x="1778428" y="1434443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+HV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114" name="直線コネクタ 113"/>
          <p:cNvCxnSpPr/>
          <p:nvPr/>
        </p:nvCxnSpPr>
        <p:spPr>
          <a:xfrm>
            <a:off x="2451281" y="1619109"/>
            <a:ext cx="49611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直線コネクタ 114"/>
          <p:cNvCxnSpPr/>
          <p:nvPr/>
        </p:nvCxnSpPr>
        <p:spPr>
          <a:xfrm>
            <a:off x="2947396" y="1434443"/>
            <a:ext cx="4079" cy="33706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直線コネクタ 115"/>
          <p:cNvCxnSpPr/>
          <p:nvPr/>
        </p:nvCxnSpPr>
        <p:spPr>
          <a:xfrm>
            <a:off x="3019077" y="1433026"/>
            <a:ext cx="4079" cy="33706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直線コネクタ 116"/>
          <p:cNvCxnSpPr/>
          <p:nvPr/>
        </p:nvCxnSpPr>
        <p:spPr>
          <a:xfrm>
            <a:off x="3013005" y="1618962"/>
            <a:ext cx="49611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二等辺三角形 117"/>
          <p:cNvSpPr/>
          <p:nvPr/>
        </p:nvSpPr>
        <p:spPr>
          <a:xfrm rot="5400000">
            <a:off x="3190444" y="1511544"/>
            <a:ext cx="198707" cy="21800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9" name="正方形/長方形 118"/>
          <p:cNvSpPr/>
          <p:nvPr/>
        </p:nvSpPr>
        <p:spPr>
          <a:xfrm>
            <a:off x="3403718" y="1433026"/>
            <a:ext cx="9797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b="1" dirty="0" smtClean="0">
                <a:solidFill>
                  <a:schemeClr val="bg1"/>
                </a:solidFill>
              </a:rPr>
              <a:t>Charge</a:t>
            </a:r>
            <a:endParaRPr lang="ja-JP" altLang="en-US" b="1" dirty="0">
              <a:solidFill>
                <a:schemeClr val="bg1"/>
              </a:solidFill>
            </a:endParaRPr>
          </a:p>
        </p:txBody>
      </p:sp>
      <p:sp>
        <p:nvSpPr>
          <p:cNvPr id="120" name="テキスト ボックス 119"/>
          <p:cNvSpPr txBox="1"/>
          <p:nvPr/>
        </p:nvSpPr>
        <p:spPr>
          <a:xfrm>
            <a:off x="2517237" y="3951542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CCFF"/>
                </a:solidFill>
              </a:rPr>
              <a:t>e</a:t>
            </a:r>
            <a:r>
              <a:rPr lang="en-US" altLang="ja-JP" baseline="30000" dirty="0" smtClean="0">
                <a:solidFill>
                  <a:srgbClr val="FFCCFF"/>
                </a:solidFill>
              </a:rPr>
              <a:t>-</a:t>
            </a:r>
            <a:endParaRPr kumimoji="1" lang="ja-JP" altLang="en-US" baseline="30000" dirty="0">
              <a:solidFill>
                <a:srgbClr val="FFCCFF"/>
              </a:solidFill>
            </a:endParaRPr>
          </a:p>
        </p:txBody>
      </p:sp>
      <p:sp>
        <p:nvSpPr>
          <p:cNvPr id="121" name="テキスト ボックス 120"/>
          <p:cNvSpPr txBox="1"/>
          <p:nvPr/>
        </p:nvSpPr>
        <p:spPr>
          <a:xfrm>
            <a:off x="2738821" y="3949356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CCFF"/>
                </a:solidFill>
              </a:rPr>
              <a:t>e</a:t>
            </a:r>
            <a:r>
              <a:rPr lang="en-US" altLang="ja-JP" baseline="30000" dirty="0" smtClean="0">
                <a:solidFill>
                  <a:srgbClr val="FFCCFF"/>
                </a:solidFill>
              </a:rPr>
              <a:t>-</a:t>
            </a:r>
            <a:endParaRPr kumimoji="1" lang="ja-JP" altLang="en-US" baseline="30000" dirty="0">
              <a:solidFill>
                <a:srgbClr val="FFCCFF"/>
              </a:solidFill>
            </a:endParaRPr>
          </a:p>
        </p:txBody>
      </p:sp>
      <p:sp>
        <p:nvSpPr>
          <p:cNvPr id="122" name="テキスト ボックス 121"/>
          <p:cNvSpPr txBox="1"/>
          <p:nvPr/>
        </p:nvSpPr>
        <p:spPr>
          <a:xfrm>
            <a:off x="2423513" y="4103942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CCFF"/>
                </a:solidFill>
              </a:rPr>
              <a:t>e</a:t>
            </a:r>
            <a:r>
              <a:rPr lang="en-US" altLang="ja-JP" baseline="30000" dirty="0" smtClean="0">
                <a:solidFill>
                  <a:srgbClr val="FFCCFF"/>
                </a:solidFill>
              </a:rPr>
              <a:t>-</a:t>
            </a:r>
            <a:endParaRPr kumimoji="1" lang="ja-JP" altLang="en-US" baseline="30000" dirty="0">
              <a:solidFill>
                <a:srgbClr val="FFCCFF"/>
              </a:solidFill>
            </a:endParaRPr>
          </a:p>
        </p:txBody>
      </p:sp>
      <p:cxnSp>
        <p:nvCxnSpPr>
          <p:cNvPr id="123" name="直線矢印コネクタ 122"/>
          <p:cNvCxnSpPr>
            <a:endCxn id="108" idx="2"/>
          </p:cNvCxnSpPr>
          <p:nvPr/>
        </p:nvCxnSpPr>
        <p:spPr>
          <a:xfrm flipH="1" flipV="1">
            <a:off x="2467411" y="3704015"/>
            <a:ext cx="231927" cy="362341"/>
          </a:xfrm>
          <a:prstGeom prst="straightConnector1">
            <a:avLst/>
          </a:prstGeom>
          <a:ln w="38100">
            <a:solidFill>
              <a:srgbClr val="FFCC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円/楕円 123"/>
          <p:cNvSpPr/>
          <p:nvPr/>
        </p:nvSpPr>
        <p:spPr>
          <a:xfrm>
            <a:off x="1778428" y="2840808"/>
            <a:ext cx="1447800" cy="1447800"/>
          </a:xfrm>
          <a:prstGeom prst="ellipse">
            <a:avLst/>
          </a:prstGeom>
          <a:noFill/>
          <a:ln w="63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ja-JP" dirty="0"/>
          </a:p>
          <a:p>
            <a:pPr algn="ctr"/>
            <a:endParaRPr kumimoji="1" lang="ja-JP" altLang="en-US" b="1" dirty="0">
              <a:solidFill>
                <a:schemeClr val="bg1"/>
              </a:solidFill>
            </a:endParaRPr>
          </a:p>
        </p:txBody>
      </p:sp>
      <p:cxnSp>
        <p:nvCxnSpPr>
          <p:cNvPr id="125" name="直線コネクタ 124"/>
          <p:cNvCxnSpPr/>
          <p:nvPr/>
        </p:nvCxnSpPr>
        <p:spPr>
          <a:xfrm flipH="1" flipV="1">
            <a:off x="2646675" y="2370516"/>
            <a:ext cx="92146" cy="1878933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直線コネクタ 125"/>
          <p:cNvCxnSpPr>
            <a:stCxn id="107" idx="2"/>
          </p:cNvCxnSpPr>
          <p:nvPr/>
        </p:nvCxnSpPr>
        <p:spPr>
          <a:xfrm flipH="1" flipV="1">
            <a:off x="2799075" y="4203650"/>
            <a:ext cx="303948" cy="340051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直線コネクタ 126"/>
          <p:cNvCxnSpPr/>
          <p:nvPr/>
        </p:nvCxnSpPr>
        <p:spPr>
          <a:xfrm flipV="1">
            <a:off x="2488626" y="4218757"/>
            <a:ext cx="240839" cy="549319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直線コネクタ 127"/>
          <p:cNvCxnSpPr/>
          <p:nvPr/>
        </p:nvCxnSpPr>
        <p:spPr>
          <a:xfrm>
            <a:off x="2667000" y="5257800"/>
            <a:ext cx="4419600" cy="0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テキスト ボックス 128"/>
          <p:cNvSpPr txBox="1"/>
          <p:nvPr/>
        </p:nvSpPr>
        <p:spPr>
          <a:xfrm>
            <a:off x="5943600" y="5439927"/>
            <a:ext cx="719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chemeClr val="bg1"/>
                </a:solidFill>
              </a:rPr>
              <a:t>Time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130" name="二等辺三角形 129"/>
          <p:cNvSpPr/>
          <p:nvPr/>
        </p:nvSpPr>
        <p:spPr>
          <a:xfrm rot="10800000">
            <a:off x="3709477" y="5257800"/>
            <a:ext cx="445359" cy="1219199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1" name="正方形/長方形 130"/>
          <p:cNvSpPr/>
          <p:nvPr/>
        </p:nvSpPr>
        <p:spPr>
          <a:xfrm>
            <a:off x="3398801" y="5992306"/>
            <a:ext cx="466794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b="1" dirty="0">
                <a:solidFill>
                  <a:schemeClr val="bg1"/>
                </a:solidFill>
              </a:rPr>
              <a:t>S1</a:t>
            </a:r>
            <a:endParaRPr lang="ja-JP" altLang="en-US" b="1" dirty="0">
              <a:solidFill>
                <a:schemeClr val="bg1"/>
              </a:solidFill>
            </a:endParaRPr>
          </a:p>
        </p:txBody>
      </p:sp>
      <p:sp>
        <p:nvSpPr>
          <p:cNvPr id="132" name="二等辺三角形 131"/>
          <p:cNvSpPr/>
          <p:nvPr/>
        </p:nvSpPr>
        <p:spPr>
          <a:xfrm rot="10800000">
            <a:off x="4952999" y="5273122"/>
            <a:ext cx="539502" cy="594277"/>
          </a:xfrm>
          <a:prstGeom prst="triangle">
            <a:avLst>
              <a:gd name="adj" fmla="val 521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3" name="正方形/長方形 132"/>
          <p:cNvSpPr/>
          <p:nvPr/>
        </p:nvSpPr>
        <p:spPr>
          <a:xfrm>
            <a:off x="4657836" y="5510589"/>
            <a:ext cx="466795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b="1" dirty="0" smtClean="0">
                <a:solidFill>
                  <a:schemeClr val="bg1"/>
                </a:solidFill>
              </a:rPr>
              <a:t>S2</a:t>
            </a:r>
            <a:endParaRPr lang="ja-JP" altLang="en-US" b="1" dirty="0">
              <a:solidFill>
                <a:schemeClr val="bg1"/>
              </a:solidFill>
            </a:endParaRPr>
          </a:p>
        </p:txBody>
      </p:sp>
      <p:sp>
        <p:nvSpPr>
          <p:cNvPr id="134" name="コンテンツ プレースホルダー 1"/>
          <p:cNvSpPr>
            <a:spLocks noGrp="1"/>
          </p:cNvSpPr>
          <p:nvPr>
            <p:ph idx="1"/>
          </p:nvPr>
        </p:nvSpPr>
        <p:spPr>
          <a:xfrm>
            <a:off x="457200" y="838200"/>
            <a:ext cx="8382000" cy="609600"/>
          </a:xfrm>
        </p:spPr>
        <p:txBody>
          <a:bodyPr/>
          <a:lstStyle/>
          <a:p>
            <a:r>
              <a:rPr kumimoji="1" lang="en-US" altLang="ja-JP" sz="2800" dirty="0" smtClean="0"/>
              <a:t>The original concept, but  has not realized </a:t>
            </a:r>
            <a:r>
              <a:rPr lang="en-US" altLang="ja-JP" sz="2800" dirty="0" smtClean="0"/>
              <a:t>yet.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748096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角丸四角形 96"/>
          <p:cNvSpPr/>
          <p:nvPr/>
        </p:nvSpPr>
        <p:spPr>
          <a:xfrm>
            <a:off x="3087821" y="1588168"/>
            <a:ext cx="2867394" cy="3593432"/>
          </a:xfrm>
          <a:prstGeom prst="roundRect">
            <a:avLst>
              <a:gd name="adj" fmla="val 3593"/>
            </a:avLst>
          </a:prstGeom>
          <a:gradFill flip="none" rotWithShape="1">
            <a:gsLst>
              <a:gs pos="0">
                <a:srgbClr val="0066FF">
                  <a:shade val="30000"/>
                  <a:satMod val="115000"/>
                </a:srgbClr>
              </a:gs>
              <a:gs pos="50000">
                <a:srgbClr val="0066FF">
                  <a:shade val="67500"/>
                  <a:satMod val="115000"/>
                </a:srgbClr>
              </a:gs>
              <a:gs pos="100000">
                <a:srgbClr val="0066FF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31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角丸四角形 30"/>
          <p:cNvSpPr/>
          <p:nvPr/>
        </p:nvSpPr>
        <p:spPr>
          <a:xfrm>
            <a:off x="3116997" y="1596510"/>
            <a:ext cx="2838218" cy="844125"/>
          </a:xfrm>
          <a:prstGeom prst="roundRect">
            <a:avLst>
              <a:gd name="adj" fmla="val 7165"/>
            </a:avLst>
          </a:prstGeom>
          <a:solidFill>
            <a:schemeClr val="accent1">
              <a:alpha val="5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FFFFFF"/>
                </a:solidFill>
              </a:rPr>
              <a:t>KMI2013  12/12/2013</a:t>
            </a: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FFFFFF"/>
                </a:solidFill>
              </a:rPr>
              <a:t>H. Sekiya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>
                <a:solidFill>
                  <a:srgbClr val="FFFFFF"/>
                </a:solidFill>
              </a:rPr>
              <a:pPr/>
              <a:t>19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Two</a:t>
            </a:r>
            <a:r>
              <a:rPr kumimoji="1" lang="en-US" altLang="ja-JP" dirty="0" smtClean="0"/>
              <a:t> phase TPC</a:t>
            </a:r>
            <a:endParaRPr kumimoji="1" lang="ja-JP" altLang="en-US" dirty="0"/>
          </a:p>
        </p:txBody>
      </p:sp>
      <p:sp>
        <p:nvSpPr>
          <p:cNvPr id="98" name="正方形/長方形 97"/>
          <p:cNvSpPr/>
          <p:nvPr/>
        </p:nvSpPr>
        <p:spPr>
          <a:xfrm>
            <a:off x="3267815" y="4677616"/>
            <a:ext cx="228600" cy="37504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bg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bg2">
                  <a:lumMod val="40000"/>
                  <a:lumOff val="6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9" name="正方形/長方形 98"/>
          <p:cNvSpPr/>
          <p:nvPr/>
        </p:nvSpPr>
        <p:spPr>
          <a:xfrm>
            <a:off x="4131815" y="4677616"/>
            <a:ext cx="228600" cy="37504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bg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bg2">
                  <a:lumMod val="40000"/>
                  <a:lumOff val="6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0" name="正方形/長方形 99"/>
          <p:cNvSpPr/>
          <p:nvPr/>
        </p:nvSpPr>
        <p:spPr>
          <a:xfrm>
            <a:off x="3555815" y="4677616"/>
            <a:ext cx="228600" cy="37504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bg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bg2">
                  <a:lumMod val="40000"/>
                  <a:lumOff val="6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1" name="正方形/長方形 100"/>
          <p:cNvSpPr/>
          <p:nvPr/>
        </p:nvSpPr>
        <p:spPr>
          <a:xfrm>
            <a:off x="3843815" y="4677616"/>
            <a:ext cx="228600" cy="37504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bg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bg2">
                  <a:lumMod val="40000"/>
                  <a:lumOff val="6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2" name="正方形/長方形 101"/>
          <p:cNvSpPr/>
          <p:nvPr/>
        </p:nvSpPr>
        <p:spPr>
          <a:xfrm>
            <a:off x="4419815" y="4677616"/>
            <a:ext cx="228600" cy="37504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bg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bg2">
                  <a:lumMod val="40000"/>
                  <a:lumOff val="6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" name="正方形/長方形 102"/>
          <p:cNvSpPr/>
          <p:nvPr/>
        </p:nvSpPr>
        <p:spPr>
          <a:xfrm>
            <a:off x="4707815" y="4677616"/>
            <a:ext cx="228600" cy="37504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bg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bg2">
                  <a:lumMod val="40000"/>
                  <a:lumOff val="6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" name="正方形/長方形 103"/>
          <p:cNvSpPr/>
          <p:nvPr/>
        </p:nvSpPr>
        <p:spPr>
          <a:xfrm>
            <a:off x="4995815" y="4677616"/>
            <a:ext cx="228600" cy="37504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bg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bg2">
                  <a:lumMod val="40000"/>
                  <a:lumOff val="6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5" name="正方形/長方形 104"/>
          <p:cNvSpPr/>
          <p:nvPr/>
        </p:nvSpPr>
        <p:spPr>
          <a:xfrm>
            <a:off x="5283815" y="4677616"/>
            <a:ext cx="228600" cy="37504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bg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bg2">
                  <a:lumMod val="40000"/>
                  <a:lumOff val="6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" name="正方形/長方形 105"/>
          <p:cNvSpPr/>
          <p:nvPr/>
        </p:nvSpPr>
        <p:spPr>
          <a:xfrm>
            <a:off x="5571815" y="4677616"/>
            <a:ext cx="228600" cy="37504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bg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bg2">
                  <a:lumMod val="40000"/>
                  <a:lumOff val="6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" name="正方形/長方形 106"/>
          <p:cNvSpPr/>
          <p:nvPr/>
        </p:nvSpPr>
        <p:spPr>
          <a:xfrm>
            <a:off x="3270215" y="1758616"/>
            <a:ext cx="228600" cy="37504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bg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bg2">
                  <a:lumMod val="40000"/>
                  <a:lumOff val="6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8" name="正方形/長方形 107"/>
          <p:cNvSpPr/>
          <p:nvPr/>
        </p:nvSpPr>
        <p:spPr>
          <a:xfrm>
            <a:off x="4134215" y="1758616"/>
            <a:ext cx="228600" cy="37504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bg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bg2">
                  <a:lumMod val="40000"/>
                  <a:lumOff val="6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" name="正方形/長方形 108"/>
          <p:cNvSpPr/>
          <p:nvPr/>
        </p:nvSpPr>
        <p:spPr>
          <a:xfrm>
            <a:off x="3558215" y="1758616"/>
            <a:ext cx="228600" cy="37504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bg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bg2">
                  <a:lumMod val="40000"/>
                  <a:lumOff val="6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" name="正方形/長方形 109"/>
          <p:cNvSpPr/>
          <p:nvPr/>
        </p:nvSpPr>
        <p:spPr>
          <a:xfrm>
            <a:off x="3846215" y="1758616"/>
            <a:ext cx="228600" cy="37504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bg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bg2">
                  <a:lumMod val="40000"/>
                  <a:lumOff val="6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" name="正方形/長方形 110"/>
          <p:cNvSpPr/>
          <p:nvPr/>
        </p:nvSpPr>
        <p:spPr>
          <a:xfrm>
            <a:off x="4422215" y="1758616"/>
            <a:ext cx="228600" cy="37504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bg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bg2">
                  <a:lumMod val="40000"/>
                  <a:lumOff val="6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" name="正方形/長方形 111"/>
          <p:cNvSpPr/>
          <p:nvPr/>
        </p:nvSpPr>
        <p:spPr>
          <a:xfrm>
            <a:off x="4710215" y="1758616"/>
            <a:ext cx="228600" cy="37504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bg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bg2">
                  <a:lumMod val="40000"/>
                  <a:lumOff val="6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" name="正方形/長方形 112"/>
          <p:cNvSpPr/>
          <p:nvPr/>
        </p:nvSpPr>
        <p:spPr>
          <a:xfrm>
            <a:off x="4998215" y="1758616"/>
            <a:ext cx="228600" cy="37504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bg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bg2">
                  <a:lumMod val="40000"/>
                  <a:lumOff val="6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4" name="正方形/長方形 113"/>
          <p:cNvSpPr/>
          <p:nvPr/>
        </p:nvSpPr>
        <p:spPr>
          <a:xfrm>
            <a:off x="5286215" y="1758616"/>
            <a:ext cx="228600" cy="37504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bg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bg2">
                  <a:lumMod val="40000"/>
                  <a:lumOff val="6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5" name="正方形/長方形 114"/>
          <p:cNvSpPr/>
          <p:nvPr/>
        </p:nvSpPr>
        <p:spPr>
          <a:xfrm>
            <a:off x="5574215" y="1758616"/>
            <a:ext cx="228600" cy="37504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bg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bg2">
                  <a:lumMod val="40000"/>
                  <a:lumOff val="6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6" name="直線コネクタ 115"/>
          <p:cNvCxnSpPr/>
          <p:nvPr/>
        </p:nvCxnSpPr>
        <p:spPr>
          <a:xfrm>
            <a:off x="3267815" y="4501816"/>
            <a:ext cx="2535000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直線コネクタ 116"/>
          <p:cNvCxnSpPr/>
          <p:nvPr/>
        </p:nvCxnSpPr>
        <p:spPr>
          <a:xfrm>
            <a:off x="3271652" y="2368216"/>
            <a:ext cx="2535000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テキスト ボックス 117"/>
          <p:cNvSpPr txBox="1"/>
          <p:nvPr/>
        </p:nvSpPr>
        <p:spPr>
          <a:xfrm>
            <a:off x="2997414" y="2063416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+HV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19" name="テキスト ボックス 118"/>
          <p:cNvSpPr txBox="1"/>
          <p:nvPr/>
        </p:nvSpPr>
        <p:spPr>
          <a:xfrm>
            <a:off x="3059615" y="4197016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-</a:t>
            </a:r>
            <a:r>
              <a:rPr kumimoji="1" lang="en-US" altLang="ja-JP" dirty="0" smtClean="0">
                <a:solidFill>
                  <a:srgbClr val="FF0000"/>
                </a:solidFill>
              </a:rPr>
              <a:t>HV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120" name="直線コネクタ 119"/>
          <p:cNvCxnSpPr/>
          <p:nvPr/>
        </p:nvCxnSpPr>
        <p:spPr>
          <a:xfrm flipV="1">
            <a:off x="5421815" y="2596816"/>
            <a:ext cx="0" cy="1683781"/>
          </a:xfrm>
          <a:prstGeom prst="line">
            <a:avLst/>
          </a:prstGeom>
          <a:ln w="19050">
            <a:solidFill>
              <a:srgbClr val="00FF99"/>
            </a:solidFill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テキスト ボックス 120"/>
          <p:cNvSpPr txBox="1"/>
          <p:nvPr/>
        </p:nvSpPr>
        <p:spPr>
          <a:xfrm>
            <a:off x="4362815" y="3766876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CCFF"/>
                </a:solidFill>
              </a:rPr>
              <a:t>e</a:t>
            </a:r>
            <a:r>
              <a:rPr lang="en-US" altLang="ja-JP" baseline="30000" dirty="0" smtClean="0">
                <a:solidFill>
                  <a:srgbClr val="FFCCFF"/>
                </a:solidFill>
              </a:rPr>
              <a:t>-</a:t>
            </a:r>
            <a:endParaRPr kumimoji="1" lang="ja-JP" altLang="en-US" baseline="30000" dirty="0">
              <a:solidFill>
                <a:srgbClr val="FFCCFF"/>
              </a:solidFill>
            </a:endParaRPr>
          </a:p>
        </p:txBody>
      </p:sp>
      <p:sp>
        <p:nvSpPr>
          <p:cNvPr id="122" name="星 5 121"/>
          <p:cNvSpPr/>
          <p:nvPr/>
        </p:nvSpPr>
        <p:spPr>
          <a:xfrm>
            <a:off x="4189486" y="2248082"/>
            <a:ext cx="304800" cy="304800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4" name="テキスト ボックス 123"/>
          <p:cNvSpPr txBox="1"/>
          <p:nvPr/>
        </p:nvSpPr>
        <p:spPr>
          <a:xfrm>
            <a:off x="5498015" y="3607527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00FF99"/>
                </a:solidFill>
              </a:rPr>
              <a:t>E</a:t>
            </a:r>
            <a:endParaRPr kumimoji="1" lang="ja-JP" altLang="en-US" sz="2000" dirty="0">
              <a:solidFill>
                <a:srgbClr val="00FF99"/>
              </a:solidFill>
            </a:endParaRPr>
          </a:p>
        </p:txBody>
      </p:sp>
      <p:cxnSp>
        <p:nvCxnSpPr>
          <p:cNvPr id="125" name="直線矢印コネクタ 124"/>
          <p:cNvCxnSpPr/>
          <p:nvPr/>
        </p:nvCxnSpPr>
        <p:spPr>
          <a:xfrm>
            <a:off x="5498015" y="3607527"/>
            <a:ext cx="356188" cy="0"/>
          </a:xfrm>
          <a:prstGeom prst="straightConnector1">
            <a:avLst/>
          </a:prstGeom>
          <a:ln>
            <a:solidFill>
              <a:srgbClr val="00FF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直線矢印コネクタ 125"/>
          <p:cNvCxnSpPr/>
          <p:nvPr/>
        </p:nvCxnSpPr>
        <p:spPr>
          <a:xfrm flipV="1">
            <a:off x="4355016" y="2596816"/>
            <a:ext cx="7799" cy="1455209"/>
          </a:xfrm>
          <a:prstGeom prst="straightConnector1">
            <a:avLst/>
          </a:prstGeom>
          <a:ln w="38100">
            <a:solidFill>
              <a:srgbClr val="FFCC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テキスト ボックス 126"/>
          <p:cNvSpPr txBox="1"/>
          <p:nvPr/>
        </p:nvSpPr>
        <p:spPr>
          <a:xfrm>
            <a:off x="4007385" y="3899624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CCFF"/>
                </a:solidFill>
              </a:rPr>
              <a:t>e</a:t>
            </a:r>
            <a:r>
              <a:rPr lang="en-US" altLang="ja-JP" baseline="30000" dirty="0" smtClean="0">
                <a:solidFill>
                  <a:srgbClr val="FFCCFF"/>
                </a:solidFill>
              </a:rPr>
              <a:t>-</a:t>
            </a:r>
            <a:endParaRPr kumimoji="1" lang="ja-JP" altLang="en-US" baseline="30000" dirty="0">
              <a:solidFill>
                <a:srgbClr val="FFCCFF"/>
              </a:solidFill>
            </a:endParaRPr>
          </a:p>
        </p:txBody>
      </p:sp>
      <p:sp>
        <p:nvSpPr>
          <p:cNvPr id="128" name="テキスト ボックス 127"/>
          <p:cNvSpPr txBox="1"/>
          <p:nvPr/>
        </p:nvSpPr>
        <p:spPr>
          <a:xfrm>
            <a:off x="4515215" y="3919276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CCFF"/>
                </a:solidFill>
              </a:rPr>
              <a:t>e</a:t>
            </a:r>
            <a:r>
              <a:rPr lang="en-US" altLang="ja-JP" baseline="30000" dirty="0" smtClean="0">
                <a:solidFill>
                  <a:srgbClr val="FFCCFF"/>
                </a:solidFill>
              </a:rPr>
              <a:t>-</a:t>
            </a:r>
            <a:endParaRPr kumimoji="1" lang="ja-JP" altLang="en-US" baseline="30000" dirty="0">
              <a:solidFill>
                <a:srgbClr val="FFCCFF"/>
              </a:solidFill>
            </a:endParaRPr>
          </a:p>
        </p:txBody>
      </p:sp>
      <p:sp>
        <p:nvSpPr>
          <p:cNvPr id="129" name="星 5 128"/>
          <p:cNvSpPr/>
          <p:nvPr/>
        </p:nvSpPr>
        <p:spPr>
          <a:xfrm>
            <a:off x="4245894" y="3983808"/>
            <a:ext cx="304800" cy="3048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30" name="直線コネクタ 129"/>
          <p:cNvCxnSpPr/>
          <p:nvPr/>
        </p:nvCxnSpPr>
        <p:spPr>
          <a:xfrm flipV="1">
            <a:off x="4391842" y="2133656"/>
            <a:ext cx="718273" cy="2028438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直線コネクタ 130"/>
          <p:cNvCxnSpPr>
            <a:stCxn id="101" idx="0"/>
          </p:cNvCxnSpPr>
          <p:nvPr/>
        </p:nvCxnSpPr>
        <p:spPr>
          <a:xfrm flipV="1">
            <a:off x="3958115" y="4162094"/>
            <a:ext cx="433727" cy="515522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直線コネクタ 131"/>
          <p:cNvCxnSpPr>
            <a:stCxn id="102" idx="0"/>
          </p:cNvCxnSpPr>
          <p:nvPr/>
        </p:nvCxnSpPr>
        <p:spPr>
          <a:xfrm flipH="1" flipV="1">
            <a:off x="4391843" y="4162094"/>
            <a:ext cx="142272" cy="515522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角丸四角形 132"/>
          <p:cNvSpPr/>
          <p:nvPr/>
        </p:nvSpPr>
        <p:spPr>
          <a:xfrm>
            <a:off x="3271652" y="2552882"/>
            <a:ext cx="2528763" cy="1753660"/>
          </a:xfrm>
          <a:prstGeom prst="roundRect">
            <a:avLst>
              <a:gd name="adj" fmla="val 10264"/>
            </a:avLst>
          </a:prstGeom>
          <a:noFill/>
          <a:ln w="63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4" name="正方形/長方形 133"/>
          <p:cNvSpPr/>
          <p:nvPr/>
        </p:nvSpPr>
        <p:spPr>
          <a:xfrm>
            <a:off x="3812021" y="3751484"/>
            <a:ext cx="466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b="1" dirty="0">
                <a:solidFill>
                  <a:schemeClr val="bg1"/>
                </a:solidFill>
              </a:rPr>
              <a:t>S1</a:t>
            </a:r>
            <a:endParaRPr lang="ja-JP" altLang="en-US" b="1" dirty="0">
              <a:solidFill>
                <a:schemeClr val="bg1"/>
              </a:solidFill>
            </a:endParaRPr>
          </a:p>
        </p:txBody>
      </p:sp>
      <p:sp>
        <p:nvSpPr>
          <p:cNvPr id="123" name="正方形/長方形 122"/>
          <p:cNvSpPr/>
          <p:nvPr/>
        </p:nvSpPr>
        <p:spPr>
          <a:xfrm>
            <a:off x="4415017" y="2063416"/>
            <a:ext cx="466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b="1" dirty="0" smtClean="0">
                <a:solidFill>
                  <a:schemeClr val="bg1"/>
                </a:solidFill>
              </a:rPr>
              <a:t>S2</a:t>
            </a:r>
            <a:endParaRPr lang="ja-JP" altLang="en-US" b="1" dirty="0">
              <a:solidFill>
                <a:schemeClr val="bg1"/>
              </a:solidFill>
            </a:endParaRPr>
          </a:p>
        </p:txBody>
      </p:sp>
      <p:cxnSp>
        <p:nvCxnSpPr>
          <p:cNvPr id="135" name="直線コネクタ 134"/>
          <p:cNvCxnSpPr/>
          <p:nvPr/>
        </p:nvCxnSpPr>
        <p:spPr>
          <a:xfrm>
            <a:off x="3296021" y="2452303"/>
            <a:ext cx="2535000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直線コネクタ 135"/>
          <p:cNvCxnSpPr/>
          <p:nvPr/>
        </p:nvCxnSpPr>
        <p:spPr>
          <a:xfrm>
            <a:off x="2681433" y="5257800"/>
            <a:ext cx="4419600" cy="0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テキスト ボックス 136"/>
          <p:cNvSpPr txBox="1"/>
          <p:nvPr/>
        </p:nvSpPr>
        <p:spPr>
          <a:xfrm>
            <a:off x="5943600" y="5439927"/>
            <a:ext cx="719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chemeClr val="bg1"/>
                </a:solidFill>
              </a:rPr>
              <a:t>Time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138" name="二等辺三角形 137"/>
          <p:cNvSpPr/>
          <p:nvPr/>
        </p:nvSpPr>
        <p:spPr>
          <a:xfrm rot="10800000">
            <a:off x="3709477" y="5257800"/>
            <a:ext cx="445359" cy="1219199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9" name="正方形/長方形 138"/>
          <p:cNvSpPr/>
          <p:nvPr/>
        </p:nvSpPr>
        <p:spPr>
          <a:xfrm>
            <a:off x="3398801" y="5992306"/>
            <a:ext cx="466794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b="1" dirty="0">
                <a:solidFill>
                  <a:schemeClr val="bg1"/>
                </a:solidFill>
              </a:rPr>
              <a:t>S1</a:t>
            </a:r>
            <a:endParaRPr lang="ja-JP" altLang="en-US" b="1" dirty="0">
              <a:solidFill>
                <a:schemeClr val="bg1"/>
              </a:solidFill>
            </a:endParaRPr>
          </a:p>
        </p:txBody>
      </p:sp>
      <p:sp>
        <p:nvSpPr>
          <p:cNvPr id="140" name="二等辺三角形 139"/>
          <p:cNvSpPr/>
          <p:nvPr/>
        </p:nvSpPr>
        <p:spPr>
          <a:xfrm rot="10800000">
            <a:off x="4952999" y="5273122"/>
            <a:ext cx="539502" cy="594277"/>
          </a:xfrm>
          <a:prstGeom prst="triangle">
            <a:avLst>
              <a:gd name="adj" fmla="val 521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1" name="正方形/長方形 140"/>
          <p:cNvSpPr/>
          <p:nvPr/>
        </p:nvSpPr>
        <p:spPr>
          <a:xfrm>
            <a:off x="4657836" y="5510589"/>
            <a:ext cx="466795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b="1" dirty="0" smtClean="0">
                <a:solidFill>
                  <a:schemeClr val="bg1"/>
                </a:solidFill>
              </a:rPr>
              <a:t>S2</a:t>
            </a:r>
            <a:endParaRPr lang="ja-JP" altLang="en-US" b="1" dirty="0">
              <a:solidFill>
                <a:schemeClr val="bg1"/>
              </a:solidFill>
            </a:endParaRPr>
          </a:p>
        </p:txBody>
      </p:sp>
      <p:sp>
        <p:nvSpPr>
          <p:cNvPr id="14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486514" y="914400"/>
            <a:ext cx="8505085" cy="609600"/>
          </a:xfrm>
        </p:spPr>
        <p:txBody>
          <a:bodyPr/>
          <a:lstStyle/>
          <a:p>
            <a:r>
              <a:rPr lang="en-US" altLang="ja-JP" sz="2800" dirty="0"/>
              <a:t>R</a:t>
            </a:r>
            <a:r>
              <a:rPr kumimoji="1" lang="en-US" altLang="ja-JP" sz="2800" dirty="0" smtClean="0"/>
              <a:t>ealized </a:t>
            </a:r>
            <a:r>
              <a:rPr lang="en-US" altLang="ja-JP" sz="2800" dirty="0" smtClean="0"/>
              <a:t>earliest and well-established with success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52413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Principle of direct detection</a:t>
            </a:r>
            <a:endParaRPr kumimoji="1" lang="en-US" altLang="ja-JP" dirty="0" smtClean="0"/>
          </a:p>
          <a:p>
            <a:pPr lvl="1"/>
            <a:r>
              <a:rPr lang="en-US" altLang="ja-JP" dirty="0" smtClean="0"/>
              <a:t>Direction </a:t>
            </a:r>
            <a:r>
              <a:rPr lang="en-US" altLang="ja-JP" dirty="0" smtClean="0">
                <a:solidFill>
                  <a:srgbClr val="99CCFF"/>
                </a:solidFill>
              </a:rPr>
              <a:t>in</a:t>
            </a:r>
            <a:r>
              <a:rPr lang="en-US" altLang="ja-JP" dirty="0" smtClean="0"/>
              <a:t>sensitive </a:t>
            </a:r>
            <a:r>
              <a:rPr lang="en-US" altLang="ja-JP" dirty="0" smtClean="0"/>
              <a:t>searches</a:t>
            </a:r>
            <a:endParaRPr kumimoji="1" lang="en-US" altLang="ja-JP" dirty="0" smtClean="0"/>
          </a:p>
          <a:p>
            <a:r>
              <a:rPr lang="en-US" altLang="ja-JP" dirty="0" smtClean="0"/>
              <a:t>Detection </a:t>
            </a:r>
            <a:r>
              <a:rPr lang="en-US" altLang="ja-JP" dirty="0"/>
              <a:t>technologies </a:t>
            </a:r>
            <a:r>
              <a:rPr lang="en-US" altLang="ja-JP" dirty="0" smtClean="0"/>
              <a:t>with liquid n</a:t>
            </a:r>
            <a:r>
              <a:rPr lang="en-US" altLang="ja-JP" dirty="0" smtClean="0"/>
              <a:t>oble gas = </a:t>
            </a:r>
            <a:r>
              <a:rPr lang="en-US" altLang="ja-JP" dirty="0" smtClean="0">
                <a:solidFill>
                  <a:srgbClr val="99CCFF"/>
                </a:solidFill>
              </a:rPr>
              <a:t>noble liquid</a:t>
            </a:r>
            <a:r>
              <a:rPr lang="en-US" altLang="ja-JP" dirty="0" smtClean="0"/>
              <a:t> </a:t>
            </a:r>
            <a:endParaRPr kumimoji="1" lang="en-US" altLang="ja-JP" dirty="0" smtClean="0"/>
          </a:p>
          <a:p>
            <a:pPr lvl="1"/>
            <a:r>
              <a:rPr lang="en-US" altLang="ja-JP" dirty="0" smtClean="0"/>
              <a:t>Review of 2 phase detectors</a:t>
            </a:r>
          </a:p>
          <a:p>
            <a:pPr lvl="1"/>
            <a:r>
              <a:rPr lang="en-US" altLang="ja-JP" dirty="0" smtClean="0"/>
              <a:t>Review of single phase detectors</a:t>
            </a:r>
          </a:p>
          <a:p>
            <a:pPr lvl="2"/>
            <a:r>
              <a:rPr kumimoji="1" lang="en-US" altLang="ja-JP" dirty="0" smtClean="0"/>
              <a:t>XMASS</a:t>
            </a:r>
          </a:p>
          <a:p>
            <a:pPr lvl="2"/>
            <a:r>
              <a:rPr lang="en-US" altLang="ja-JP" dirty="0" smtClean="0"/>
              <a:t>Liquid </a:t>
            </a:r>
            <a:r>
              <a:rPr lang="en-US" altLang="ja-JP" dirty="0" err="1" smtClean="0"/>
              <a:t>Xe</a:t>
            </a:r>
            <a:r>
              <a:rPr lang="en-US" altLang="ja-JP" dirty="0" smtClean="0"/>
              <a:t> TPC</a:t>
            </a:r>
          </a:p>
          <a:p>
            <a:r>
              <a:rPr kumimoji="1" lang="en-US" altLang="ja-JP" dirty="0" smtClean="0"/>
              <a:t>Future noble liquid detectors</a:t>
            </a:r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FFFFFF"/>
                </a:solidFill>
              </a:rPr>
              <a:t>KMI2013  12/12/2013</a:t>
            </a: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FFFFFF"/>
                </a:solidFill>
              </a:rPr>
              <a:t>H. Sekiya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>
                <a:solidFill>
                  <a:srgbClr val="FFFFFF"/>
                </a:solidFill>
              </a:rPr>
              <a:pPr/>
              <a:t>2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Contents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364410" y="5969476"/>
            <a:ext cx="1770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chemeClr val="bg1"/>
                </a:solidFill>
              </a:rPr>
              <a:t>Total 40 pages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76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FFFFFF"/>
                </a:solidFill>
              </a:rPr>
              <a:t>KMI2013  12/12/2013</a:t>
            </a: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FFFFFF"/>
                </a:solidFill>
              </a:rPr>
              <a:t>H. Sekiya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>
                <a:solidFill>
                  <a:srgbClr val="FFFFFF"/>
                </a:solidFill>
              </a:rPr>
              <a:pPr/>
              <a:t>20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Liquid </a:t>
            </a:r>
            <a:r>
              <a:rPr kumimoji="1" lang="en-US" altLang="ja-JP" dirty="0" err="1" smtClean="0">
                <a:solidFill>
                  <a:srgbClr val="99CCFF"/>
                </a:solidFill>
              </a:rPr>
              <a:t>Xe</a:t>
            </a:r>
            <a:r>
              <a:rPr kumimoji="1" lang="en-US" altLang="ja-JP" dirty="0" smtClean="0"/>
              <a:t>/</a:t>
            </a:r>
            <a:r>
              <a:rPr kumimoji="1" lang="en-US" altLang="ja-JP" dirty="0" err="1" smtClean="0">
                <a:solidFill>
                  <a:srgbClr val="FFCCFF"/>
                </a:solidFill>
              </a:rPr>
              <a:t>Ar</a:t>
            </a:r>
            <a:r>
              <a:rPr kumimoji="1" lang="en-US" altLang="ja-JP" dirty="0" smtClean="0"/>
              <a:t> TPCs</a:t>
            </a:r>
            <a:endParaRPr kumimoji="1" lang="ja-JP" altLang="en-U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721" y="1357389"/>
            <a:ext cx="1885160" cy="3006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6838882" y="0"/>
            <a:ext cx="23051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chemeClr val="bg1"/>
                </a:solidFill>
              </a:rPr>
              <a:t>Based on</a:t>
            </a:r>
          </a:p>
          <a:p>
            <a:r>
              <a:rPr lang="en-US" altLang="ja-JP" sz="1600" dirty="0" smtClean="0">
                <a:solidFill>
                  <a:schemeClr val="bg1"/>
                </a:solidFill>
              </a:rPr>
              <a:t>N.J.T. Smith ICRC2013</a:t>
            </a:r>
          </a:p>
          <a:p>
            <a:r>
              <a:rPr kumimoji="1" lang="en-US" altLang="ja-JP" sz="1600" dirty="0" smtClean="0">
                <a:solidFill>
                  <a:schemeClr val="bg1"/>
                </a:solidFill>
              </a:rPr>
              <a:t>L. </a:t>
            </a:r>
            <a:r>
              <a:rPr kumimoji="1" lang="en-US" altLang="ja-JP" sz="1600" dirty="0" err="1" smtClean="0">
                <a:solidFill>
                  <a:schemeClr val="bg1"/>
                </a:solidFill>
              </a:rPr>
              <a:t>Baudis</a:t>
            </a:r>
            <a:r>
              <a:rPr kumimoji="1" lang="en-US" altLang="ja-JP" sz="1600" dirty="0" smtClean="0">
                <a:solidFill>
                  <a:schemeClr val="bg1"/>
                </a:solidFill>
              </a:rPr>
              <a:t>  SUSY2013</a:t>
            </a:r>
            <a:endParaRPr kumimoji="1" lang="ja-JP" altLang="en-US" sz="1600" dirty="0">
              <a:solidFill>
                <a:schemeClr val="bg1"/>
              </a:solidFill>
            </a:endParaRP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1" y="1357388"/>
            <a:ext cx="1716718" cy="3006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7" r="7311"/>
          <a:stretch/>
        </p:blipFill>
        <p:spPr bwMode="auto">
          <a:xfrm>
            <a:off x="3962400" y="1642135"/>
            <a:ext cx="1580827" cy="2548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7"/>
          <a:stretch/>
        </p:blipFill>
        <p:spPr bwMode="auto">
          <a:xfrm>
            <a:off x="5712805" y="1074655"/>
            <a:ext cx="1620570" cy="3376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6" r="6893"/>
          <a:stretch/>
        </p:blipFill>
        <p:spPr bwMode="auto">
          <a:xfrm>
            <a:off x="7467600" y="1700288"/>
            <a:ext cx="1593654" cy="243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182589" y="970019"/>
            <a:ext cx="149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99CCFF"/>
                </a:solidFill>
              </a:rPr>
              <a:t>LUX@SURF</a:t>
            </a:r>
            <a:endParaRPr kumimoji="1" lang="ja-JP" altLang="en-US" b="1" dirty="0">
              <a:solidFill>
                <a:srgbClr val="99CCFF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828800" y="970019"/>
            <a:ext cx="2255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99CCFF"/>
                </a:solidFill>
              </a:rPr>
              <a:t>XENON100</a:t>
            </a:r>
            <a:r>
              <a:rPr kumimoji="1" lang="en-US" altLang="ja-JP" b="1" dirty="0" smtClean="0">
                <a:solidFill>
                  <a:srgbClr val="99CCFF"/>
                </a:solidFill>
              </a:rPr>
              <a:t>@LNGS</a:t>
            </a:r>
            <a:endParaRPr kumimoji="1" lang="ja-JP" altLang="en-US" b="1" dirty="0">
              <a:solidFill>
                <a:srgbClr val="99CCFF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068854" y="990600"/>
            <a:ext cx="1219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99CCFF"/>
                </a:solidFill>
              </a:rPr>
              <a:t>PANDA-X</a:t>
            </a:r>
          </a:p>
          <a:p>
            <a:r>
              <a:rPr kumimoji="1" lang="en-US" altLang="ja-JP" b="1" dirty="0" smtClean="0">
                <a:solidFill>
                  <a:srgbClr val="99CCFF"/>
                </a:solidFill>
              </a:rPr>
              <a:t>@CJPL</a:t>
            </a:r>
            <a:endParaRPr kumimoji="1" lang="ja-JP" altLang="en-US" b="1" dirty="0">
              <a:solidFill>
                <a:srgbClr val="99CCFF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829640" y="990600"/>
            <a:ext cx="1409360" cy="646331"/>
          </a:xfrm>
          <a:prstGeom prst="rect">
            <a:avLst/>
          </a:prstGeom>
          <a:solidFill>
            <a:schemeClr val="tx1">
              <a:lumMod val="75000"/>
              <a:lumOff val="25000"/>
              <a:alpha val="68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b="1" dirty="0" err="1" smtClean="0">
                <a:solidFill>
                  <a:srgbClr val="FFCCFF"/>
                </a:solidFill>
              </a:rPr>
              <a:t>ArDM</a:t>
            </a:r>
            <a:endParaRPr lang="en-US" altLang="ja-JP" b="1" dirty="0" smtClean="0">
              <a:solidFill>
                <a:srgbClr val="FFCCFF"/>
              </a:solidFill>
            </a:endParaRPr>
          </a:p>
          <a:p>
            <a:r>
              <a:rPr kumimoji="1" lang="en-US" altLang="ja-JP" b="1" dirty="0" smtClean="0">
                <a:solidFill>
                  <a:srgbClr val="FFCCFF"/>
                </a:solidFill>
              </a:rPr>
              <a:t>@</a:t>
            </a:r>
            <a:r>
              <a:rPr kumimoji="1" lang="en-US" altLang="ja-JP" b="1" dirty="0" err="1" smtClean="0">
                <a:solidFill>
                  <a:srgbClr val="FFCCFF"/>
                </a:solidFill>
              </a:rPr>
              <a:t>Canfranc</a:t>
            </a:r>
            <a:endParaRPr kumimoji="1" lang="ja-JP" altLang="en-US" b="1" dirty="0">
              <a:solidFill>
                <a:srgbClr val="FFCCFF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543884" y="990600"/>
            <a:ext cx="115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err="1" smtClean="0">
                <a:solidFill>
                  <a:srgbClr val="FFCCFF"/>
                </a:solidFill>
              </a:rPr>
              <a:t>Darkside</a:t>
            </a:r>
            <a:endParaRPr lang="en-US" altLang="ja-JP" b="1" dirty="0" smtClean="0">
              <a:solidFill>
                <a:srgbClr val="FFCCFF"/>
              </a:solidFill>
            </a:endParaRPr>
          </a:p>
          <a:p>
            <a:r>
              <a:rPr kumimoji="1" lang="en-US" altLang="ja-JP" b="1" dirty="0" smtClean="0">
                <a:solidFill>
                  <a:srgbClr val="FFCCFF"/>
                </a:solidFill>
              </a:rPr>
              <a:t>@LNGS</a:t>
            </a:r>
            <a:endParaRPr kumimoji="1" lang="ja-JP" altLang="en-US" b="1" dirty="0">
              <a:solidFill>
                <a:srgbClr val="FFCCFF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04545" y="4462415"/>
            <a:ext cx="149284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350kg total</a:t>
            </a:r>
          </a:p>
          <a:p>
            <a:r>
              <a:rPr kumimoji="1" lang="en-US" altLang="ja-JP" dirty="0" smtClean="0">
                <a:solidFill>
                  <a:schemeClr val="bg1"/>
                </a:solidFill>
              </a:rPr>
              <a:t>118kg FV</a:t>
            </a:r>
          </a:p>
          <a:p>
            <a:r>
              <a:rPr lang="en-US" altLang="ja-JP" dirty="0" smtClean="0">
                <a:solidFill>
                  <a:schemeClr val="bg1"/>
                </a:solidFill>
              </a:rPr>
              <a:t>122 2’’ PMTs</a:t>
            </a:r>
          </a:p>
          <a:p>
            <a:r>
              <a:rPr lang="en-US" altLang="ja-JP" dirty="0" smtClean="0">
                <a:solidFill>
                  <a:schemeClr val="bg1"/>
                </a:solidFill>
              </a:rPr>
              <a:t>Continues </a:t>
            </a:r>
          </a:p>
          <a:p>
            <a:r>
              <a:rPr lang="en-US" altLang="ja-JP" dirty="0" smtClean="0">
                <a:solidFill>
                  <a:schemeClr val="bg1"/>
                </a:solidFill>
              </a:rPr>
              <a:t>data taking</a:t>
            </a:r>
          </a:p>
          <a:p>
            <a:r>
              <a:rPr lang="en-US" altLang="ja-JP" dirty="0">
                <a:solidFill>
                  <a:schemeClr val="bg1"/>
                </a:solidFill>
              </a:rPr>
              <a:t>t</a:t>
            </a:r>
            <a:r>
              <a:rPr lang="en-US" altLang="ja-JP" dirty="0" smtClean="0">
                <a:solidFill>
                  <a:schemeClr val="bg1"/>
                </a:solidFill>
              </a:rPr>
              <a:t>ill 2015</a:t>
            </a:r>
          </a:p>
          <a:p>
            <a:endParaRPr kumimoji="1" lang="en-US" altLang="ja-JP" dirty="0" smtClean="0"/>
          </a:p>
          <a:p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900721" y="4473476"/>
            <a:ext cx="149284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161</a:t>
            </a:r>
            <a:r>
              <a:rPr kumimoji="1" lang="en-US" altLang="ja-JP" dirty="0" smtClean="0">
                <a:solidFill>
                  <a:schemeClr val="bg1"/>
                </a:solidFill>
              </a:rPr>
              <a:t>kg total</a:t>
            </a:r>
          </a:p>
          <a:p>
            <a:r>
              <a:rPr lang="en-US" altLang="ja-JP" dirty="0" smtClean="0">
                <a:solidFill>
                  <a:schemeClr val="bg1"/>
                </a:solidFill>
              </a:rPr>
              <a:t>50</a:t>
            </a:r>
            <a:r>
              <a:rPr kumimoji="1" lang="en-US" altLang="ja-JP" dirty="0" smtClean="0">
                <a:solidFill>
                  <a:schemeClr val="bg1"/>
                </a:solidFill>
              </a:rPr>
              <a:t>kg FV</a:t>
            </a:r>
          </a:p>
          <a:p>
            <a:r>
              <a:rPr lang="en-US" altLang="ja-JP" dirty="0" smtClean="0">
                <a:solidFill>
                  <a:schemeClr val="bg1"/>
                </a:solidFill>
              </a:rPr>
              <a:t>242 </a:t>
            </a:r>
            <a:r>
              <a:rPr lang="en-US" altLang="ja-JP" dirty="0">
                <a:solidFill>
                  <a:schemeClr val="bg1"/>
                </a:solidFill>
              </a:rPr>
              <a:t>1</a:t>
            </a:r>
            <a:r>
              <a:rPr lang="en-US" altLang="ja-JP" dirty="0" smtClean="0">
                <a:solidFill>
                  <a:schemeClr val="bg1"/>
                </a:solidFill>
              </a:rPr>
              <a:t>’’ PMTs</a:t>
            </a:r>
          </a:p>
          <a:p>
            <a:r>
              <a:rPr lang="en-US" altLang="ja-JP" dirty="0" smtClean="0">
                <a:solidFill>
                  <a:schemeClr val="bg1"/>
                </a:solidFill>
              </a:rPr>
              <a:t>Continues </a:t>
            </a:r>
          </a:p>
          <a:p>
            <a:r>
              <a:rPr lang="en-US" altLang="ja-JP" dirty="0" smtClean="0">
                <a:solidFill>
                  <a:schemeClr val="bg1"/>
                </a:solidFill>
              </a:rPr>
              <a:t>data taking</a:t>
            </a:r>
          </a:p>
          <a:p>
            <a:endParaRPr lang="en-US" altLang="ja-JP" dirty="0" smtClean="0">
              <a:solidFill>
                <a:schemeClr val="bg1"/>
              </a:solidFill>
            </a:endParaRPr>
          </a:p>
          <a:p>
            <a:endParaRPr kumimoji="1" lang="en-US" altLang="ja-JP" dirty="0" smtClean="0"/>
          </a:p>
          <a:p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006390" y="4473476"/>
            <a:ext cx="149284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125</a:t>
            </a:r>
            <a:r>
              <a:rPr kumimoji="1" lang="en-US" altLang="ja-JP" dirty="0" smtClean="0">
                <a:solidFill>
                  <a:schemeClr val="bg1"/>
                </a:solidFill>
              </a:rPr>
              <a:t>kg total</a:t>
            </a:r>
          </a:p>
          <a:p>
            <a:r>
              <a:rPr lang="en-US" altLang="ja-JP" dirty="0" smtClean="0">
                <a:solidFill>
                  <a:schemeClr val="bg1"/>
                </a:solidFill>
              </a:rPr>
              <a:t>25</a:t>
            </a:r>
            <a:r>
              <a:rPr kumimoji="1" lang="en-US" altLang="ja-JP" dirty="0" smtClean="0">
                <a:solidFill>
                  <a:schemeClr val="bg1"/>
                </a:solidFill>
              </a:rPr>
              <a:t>kg FV</a:t>
            </a:r>
          </a:p>
          <a:p>
            <a:r>
              <a:rPr lang="en-US" altLang="ja-JP" dirty="0" smtClean="0">
                <a:solidFill>
                  <a:schemeClr val="bg1"/>
                </a:solidFill>
              </a:rPr>
              <a:t>143 </a:t>
            </a:r>
            <a:r>
              <a:rPr lang="en-US" altLang="ja-JP" dirty="0">
                <a:solidFill>
                  <a:schemeClr val="bg1"/>
                </a:solidFill>
              </a:rPr>
              <a:t>1</a:t>
            </a:r>
            <a:r>
              <a:rPr lang="en-US" altLang="ja-JP" dirty="0" smtClean="0">
                <a:solidFill>
                  <a:schemeClr val="bg1"/>
                </a:solidFill>
              </a:rPr>
              <a:t>’’ PMTs</a:t>
            </a:r>
          </a:p>
          <a:p>
            <a:r>
              <a:rPr lang="en-US" altLang="ja-JP" dirty="0" smtClean="0">
                <a:solidFill>
                  <a:schemeClr val="bg1"/>
                </a:solidFill>
              </a:rPr>
              <a:t>37 3’’ PMTs</a:t>
            </a:r>
          </a:p>
          <a:p>
            <a:r>
              <a:rPr lang="en-US" altLang="ja-JP" dirty="0" smtClean="0">
                <a:solidFill>
                  <a:schemeClr val="bg1"/>
                </a:solidFill>
              </a:rPr>
              <a:t>Started </a:t>
            </a:r>
          </a:p>
          <a:p>
            <a:r>
              <a:rPr lang="en-US" altLang="ja-JP" dirty="0" smtClean="0">
                <a:solidFill>
                  <a:schemeClr val="bg1"/>
                </a:solidFill>
              </a:rPr>
              <a:t>data taking</a:t>
            </a:r>
          </a:p>
          <a:p>
            <a:endParaRPr lang="en-US" altLang="ja-JP" dirty="0" smtClean="0">
              <a:solidFill>
                <a:schemeClr val="bg1"/>
              </a:solidFill>
            </a:endParaRPr>
          </a:p>
          <a:p>
            <a:endParaRPr kumimoji="1" lang="en-US" altLang="ja-JP" dirty="0" smtClean="0"/>
          </a:p>
          <a:p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638800" y="4501277"/>
            <a:ext cx="213391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850</a:t>
            </a:r>
            <a:r>
              <a:rPr kumimoji="1" lang="en-US" altLang="ja-JP" dirty="0" smtClean="0">
                <a:solidFill>
                  <a:schemeClr val="bg1"/>
                </a:solidFill>
              </a:rPr>
              <a:t>kg total</a:t>
            </a:r>
          </a:p>
          <a:p>
            <a:r>
              <a:rPr lang="en-US" altLang="ja-JP" dirty="0" smtClean="0">
                <a:solidFill>
                  <a:schemeClr val="bg1"/>
                </a:solidFill>
              </a:rPr>
              <a:t>100</a:t>
            </a:r>
            <a:r>
              <a:rPr kumimoji="1" lang="en-US" altLang="ja-JP" dirty="0" smtClean="0">
                <a:solidFill>
                  <a:schemeClr val="bg1"/>
                </a:solidFill>
              </a:rPr>
              <a:t>kg FV</a:t>
            </a:r>
            <a:endParaRPr lang="en-US" altLang="ja-JP" dirty="0" smtClean="0">
              <a:solidFill>
                <a:schemeClr val="bg1"/>
              </a:solidFill>
            </a:endParaRPr>
          </a:p>
          <a:p>
            <a:r>
              <a:rPr lang="en-US" altLang="ja-JP" dirty="0" smtClean="0">
                <a:solidFill>
                  <a:schemeClr val="bg1"/>
                </a:solidFill>
              </a:rPr>
              <a:t>28 3’’ PMTs</a:t>
            </a:r>
          </a:p>
          <a:p>
            <a:r>
              <a:rPr lang="en-US" altLang="ja-JP" dirty="0" smtClean="0">
                <a:solidFill>
                  <a:schemeClr val="bg1"/>
                </a:solidFill>
              </a:rPr>
              <a:t>In commissioning</a:t>
            </a:r>
          </a:p>
          <a:p>
            <a:r>
              <a:rPr lang="en-US" altLang="ja-JP" dirty="0" smtClean="0">
                <a:solidFill>
                  <a:schemeClr val="bg1"/>
                </a:solidFill>
              </a:rPr>
              <a:t>Will start</a:t>
            </a:r>
          </a:p>
          <a:p>
            <a:r>
              <a:rPr lang="en-US" altLang="ja-JP" dirty="0" smtClean="0">
                <a:solidFill>
                  <a:schemeClr val="bg1"/>
                </a:solidFill>
              </a:rPr>
              <a:t>data taking in 2014</a:t>
            </a:r>
          </a:p>
          <a:p>
            <a:endParaRPr lang="en-US" altLang="ja-JP" dirty="0" smtClean="0">
              <a:solidFill>
                <a:schemeClr val="bg1"/>
              </a:solidFill>
            </a:endParaRPr>
          </a:p>
          <a:p>
            <a:endParaRPr kumimoji="1" lang="en-US" altLang="ja-JP" dirty="0" smtClean="0"/>
          </a:p>
          <a:p>
            <a:endParaRPr kumimoji="1" lang="ja-JP" altLang="en-US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7651155" y="4501277"/>
            <a:ext cx="153439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50</a:t>
            </a:r>
            <a:r>
              <a:rPr kumimoji="1" lang="en-US" altLang="ja-JP" dirty="0" smtClean="0">
                <a:solidFill>
                  <a:schemeClr val="bg1"/>
                </a:solidFill>
              </a:rPr>
              <a:t>kg total</a:t>
            </a:r>
          </a:p>
          <a:p>
            <a:r>
              <a:rPr lang="en-US" altLang="ja-JP" dirty="0" smtClean="0">
                <a:solidFill>
                  <a:schemeClr val="bg1"/>
                </a:solidFill>
              </a:rPr>
              <a:t>33</a:t>
            </a:r>
            <a:r>
              <a:rPr kumimoji="1" lang="en-US" altLang="ja-JP" dirty="0" smtClean="0">
                <a:solidFill>
                  <a:schemeClr val="bg1"/>
                </a:solidFill>
              </a:rPr>
              <a:t>kg FV</a:t>
            </a:r>
          </a:p>
          <a:p>
            <a:r>
              <a:rPr lang="en-US" altLang="ja-JP" baseline="30000" dirty="0" smtClean="0">
                <a:solidFill>
                  <a:schemeClr val="bg1"/>
                </a:solidFill>
              </a:rPr>
              <a:t>39</a:t>
            </a:r>
            <a:r>
              <a:rPr lang="en-US" altLang="ja-JP" dirty="0" smtClean="0">
                <a:solidFill>
                  <a:schemeClr val="bg1"/>
                </a:solidFill>
              </a:rPr>
              <a:t>Ar depleted</a:t>
            </a:r>
          </a:p>
          <a:p>
            <a:r>
              <a:rPr lang="en-US" altLang="ja-JP" dirty="0" smtClean="0">
                <a:solidFill>
                  <a:schemeClr val="bg1"/>
                </a:solidFill>
              </a:rPr>
              <a:t>38 3’’ PMTs</a:t>
            </a:r>
          </a:p>
          <a:p>
            <a:r>
              <a:rPr lang="en-US" altLang="ja-JP" dirty="0" smtClean="0">
                <a:solidFill>
                  <a:schemeClr val="bg1"/>
                </a:solidFill>
              </a:rPr>
              <a:t>Started </a:t>
            </a:r>
          </a:p>
          <a:p>
            <a:r>
              <a:rPr lang="en-US" altLang="ja-JP" dirty="0" smtClean="0">
                <a:solidFill>
                  <a:schemeClr val="bg1"/>
                </a:solidFill>
              </a:rPr>
              <a:t>data taking</a:t>
            </a:r>
          </a:p>
          <a:p>
            <a:endParaRPr lang="en-US" altLang="ja-JP" dirty="0" smtClean="0">
              <a:solidFill>
                <a:schemeClr val="bg1"/>
              </a:solidFill>
            </a:endParaRPr>
          </a:p>
          <a:p>
            <a:endParaRPr kumimoji="1" lang="en-US" altLang="ja-JP" dirty="0" smtClean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07292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82378" y="1143000"/>
            <a:ext cx="5562600" cy="685799"/>
          </a:xfrm>
        </p:spPr>
        <p:txBody>
          <a:bodyPr/>
          <a:lstStyle/>
          <a:p>
            <a:r>
              <a:rPr kumimoji="1" lang="en-US" altLang="ja-JP" sz="2400" dirty="0" smtClean="0"/>
              <a:t>1.5keV gamma in LUX</a:t>
            </a:r>
            <a:endParaRPr kumimoji="1" lang="ja-JP" altLang="en-US" sz="2400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FFFFFF"/>
                </a:solidFill>
              </a:rPr>
              <a:t>KMI2013  12/12/2013</a:t>
            </a: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FFFFFF"/>
                </a:solidFill>
              </a:rPr>
              <a:t>H. Sekiya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>
                <a:solidFill>
                  <a:srgbClr val="FFFFFF"/>
                </a:solidFill>
              </a:rPr>
              <a:pPr/>
              <a:t>21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Event examples in two phase detectors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011242" y="5524580"/>
            <a:ext cx="36607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chemeClr val="bg1"/>
                </a:solidFill>
              </a:rPr>
              <a:t>D. </a:t>
            </a:r>
            <a:r>
              <a:rPr lang="en-US" altLang="ja-JP" sz="1600" dirty="0">
                <a:solidFill>
                  <a:schemeClr val="bg1"/>
                </a:solidFill>
              </a:rPr>
              <a:t>McKinsey, </a:t>
            </a:r>
            <a:r>
              <a:rPr lang="en-US" altLang="ja-JP" sz="1600" dirty="0" smtClean="0">
                <a:solidFill>
                  <a:schemeClr val="bg1"/>
                </a:solidFill>
              </a:rPr>
              <a:t>R. Gaitskell  Oct30 2013</a:t>
            </a:r>
            <a:endParaRPr kumimoji="1" lang="ja-JP" altLang="en-US" sz="1600" dirty="0">
              <a:solidFill>
                <a:schemeClr val="bg1"/>
              </a:solidFill>
            </a:endParaRP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5" r="5720"/>
          <a:stretch/>
        </p:blipFill>
        <p:spPr bwMode="auto">
          <a:xfrm>
            <a:off x="65218" y="2059174"/>
            <a:ext cx="4626823" cy="339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1748134" y="2471270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S1</a:t>
            </a:r>
            <a:endParaRPr kumimoji="1" lang="ja-JP" altLang="en-US" b="1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581399" y="2491323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S2</a:t>
            </a:r>
            <a:endParaRPr kumimoji="1" lang="ja-JP" altLang="en-US" b="1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376397" y="5105400"/>
            <a:ext cx="15167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 smtClean="0"/>
              <a:t>Drift time (</a:t>
            </a:r>
            <a:r>
              <a:rPr lang="en-US" altLang="ja-JP" sz="1600" b="1" dirty="0" err="1" smtClean="0">
                <a:latin typeface="Symbol" panose="05050102010706020507" pitchFamily="18" charset="2"/>
              </a:rPr>
              <a:t>m</a:t>
            </a:r>
            <a:r>
              <a:rPr lang="en-US" altLang="ja-JP" sz="1600" b="1" dirty="0" err="1" smtClean="0"/>
              <a:t>s</a:t>
            </a:r>
            <a:r>
              <a:rPr lang="en-US" altLang="ja-JP" sz="1600" b="1" dirty="0" smtClean="0"/>
              <a:t>)</a:t>
            </a:r>
            <a:endParaRPr kumimoji="1" lang="ja-JP" altLang="en-US" sz="1600" b="1" dirty="0"/>
          </a:p>
        </p:txBody>
      </p:sp>
      <p:sp>
        <p:nvSpPr>
          <p:cNvPr id="15" name="テキスト ボックス 14"/>
          <p:cNvSpPr txBox="1"/>
          <p:nvPr/>
        </p:nvSpPr>
        <p:spPr>
          <a:xfrm rot="18592698">
            <a:off x="3620886" y="4706010"/>
            <a:ext cx="12875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dirty="0" smtClean="0"/>
              <a:t>PMT channel</a:t>
            </a:r>
            <a:endParaRPr kumimoji="1" lang="ja-JP" altLang="en-US" sz="1400" b="1" dirty="0"/>
          </a:p>
        </p:txBody>
      </p:sp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138" y="1592817"/>
            <a:ext cx="4259573" cy="428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コンテンツ プレースホルダー 1"/>
          <p:cNvSpPr txBox="1">
            <a:spLocks/>
          </p:cNvSpPr>
          <p:nvPr/>
        </p:nvSpPr>
        <p:spPr bwMode="gray">
          <a:xfrm>
            <a:off x="4724125" y="1143000"/>
            <a:ext cx="4339586" cy="449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altLang="ja-JP" sz="2400" kern="0" dirty="0" smtClean="0"/>
              <a:t>9keV  recoil in XENON100</a:t>
            </a:r>
            <a:endParaRPr lang="ja-JP" altLang="en-US" sz="2400" kern="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181600" y="1874508"/>
            <a:ext cx="1142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chemeClr val="bg1"/>
                </a:solidFill>
              </a:rPr>
              <a:t>Top PMT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162800" y="1896153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chemeClr val="bg1"/>
                </a:solidFill>
              </a:rPr>
              <a:t>Bottom PMT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847833" y="5879068"/>
            <a:ext cx="22199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chemeClr val="bg1"/>
                </a:solidFill>
              </a:rPr>
              <a:t>L. </a:t>
            </a:r>
            <a:r>
              <a:rPr lang="en-US" altLang="ja-JP" sz="1600" dirty="0" err="1" smtClean="0">
                <a:solidFill>
                  <a:schemeClr val="bg1"/>
                </a:solidFill>
              </a:rPr>
              <a:t>Baudis</a:t>
            </a:r>
            <a:r>
              <a:rPr lang="en-US" altLang="ja-JP" sz="1600" dirty="0" smtClean="0">
                <a:solidFill>
                  <a:schemeClr val="bg1"/>
                </a:solidFill>
              </a:rPr>
              <a:t>  SUSY 2013</a:t>
            </a:r>
            <a:endParaRPr kumimoji="1" lang="ja-JP" altLang="en-US" sz="1600" dirty="0">
              <a:solidFill>
                <a:schemeClr val="bg1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334000" y="5117068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4p.e.</a:t>
            </a:r>
            <a:r>
              <a:rPr kumimoji="1" lang="en-US" altLang="ja-JP" dirty="0" smtClean="0"/>
              <a:t>.</a:t>
            </a:r>
            <a:endParaRPr kumimoji="1" lang="ja-JP" altLang="en-US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7884149" y="4451865"/>
            <a:ext cx="1183651" cy="64633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645 </a:t>
            </a:r>
            <a:r>
              <a:rPr kumimoji="1" lang="en-US" altLang="ja-JP" dirty="0" err="1" smtClean="0">
                <a:solidFill>
                  <a:schemeClr val="bg1"/>
                </a:solidFill>
              </a:rPr>
              <a:t>p.e.</a:t>
            </a:r>
            <a:endParaRPr lang="en-US" altLang="ja-JP" dirty="0">
              <a:solidFill>
                <a:schemeClr val="bg1"/>
              </a:solidFill>
            </a:endParaRPr>
          </a:p>
          <a:p>
            <a:r>
              <a:rPr kumimoji="1" lang="ja-JP" altLang="en-US" dirty="0" smtClean="0">
                <a:solidFill>
                  <a:schemeClr val="bg1"/>
                </a:solidFill>
              </a:rPr>
              <a:t>  ←</a:t>
            </a:r>
            <a:r>
              <a:rPr kumimoji="1" lang="en-US" altLang="ja-JP" dirty="0" smtClean="0">
                <a:solidFill>
                  <a:schemeClr val="bg1"/>
                </a:solidFill>
              </a:rPr>
              <a:t>32 e</a:t>
            </a:r>
            <a:r>
              <a:rPr kumimoji="1" lang="en-US" altLang="ja-JP" baseline="30000" dirty="0" smtClean="0">
                <a:solidFill>
                  <a:schemeClr val="bg1"/>
                </a:solidFill>
              </a:rPr>
              <a:t>-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3917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457200" y="1066801"/>
            <a:ext cx="8229600" cy="533400"/>
          </a:xfrm>
        </p:spPr>
        <p:txBody>
          <a:bodyPr/>
          <a:lstStyle/>
          <a:p>
            <a:r>
              <a:rPr kumimoji="1" lang="en-US" altLang="ja-JP" sz="2400" dirty="0" smtClean="0"/>
              <a:t>XENON100 case</a:t>
            </a:r>
            <a:endParaRPr kumimoji="1" lang="ja-JP" altLang="en-US" sz="2400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FFFFFF"/>
                </a:solidFill>
              </a:rPr>
              <a:t>KMI2013  12/12/2013</a:t>
            </a: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FFFFFF"/>
                </a:solidFill>
              </a:rPr>
              <a:t>H. Sekiya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>
                <a:solidFill>
                  <a:srgbClr val="FFFFFF"/>
                </a:solidFill>
              </a:rPr>
              <a:pPr/>
              <a:t>22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Electron/nuclear recoil </a:t>
            </a:r>
            <a:r>
              <a:rPr kumimoji="1" lang="en-US" altLang="ja-JP" dirty="0" smtClean="0"/>
              <a:t>separation power</a:t>
            </a:r>
            <a:endParaRPr kumimoji="1" lang="ja-JP" altLang="en-US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00200"/>
            <a:ext cx="6776309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5943600" y="5940623"/>
            <a:ext cx="19255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chemeClr val="bg1"/>
                </a:solidFill>
              </a:rPr>
              <a:t>N. </a:t>
            </a:r>
            <a:r>
              <a:rPr kumimoji="1" lang="en-US" altLang="ja-JP" sz="1600" dirty="0" err="1" smtClean="0">
                <a:solidFill>
                  <a:schemeClr val="bg1"/>
                </a:solidFill>
              </a:rPr>
              <a:t>Priel</a:t>
            </a:r>
            <a:r>
              <a:rPr kumimoji="1" lang="en-US" altLang="ja-JP" sz="1600" dirty="0" smtClean="0">
                <a:solidFill>
                  <a:schemeClr val="bg1"/>
                </a:solidFill>
              </a:rPr>
              <a:t> SUSY2013</a:t>
            </a:r>
            <a:endParaRPr kumimoji="1" lang="ja-JP" alt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8847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FFFFFF"/>
                </a:solidFill>
              </a:rPr>
              <a:t>KMI2013  12/12/2013</a:t>
            </a: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FFFFFF"/>
                </a:solidFill>
              </a:rPr>
              <a:t>H. Sekiya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>
                <a:solidFill>
                  <a:srgbClr val="FFFFFF"/>
                </a:solidFill>
              </a:rPr>
              <a:pPr/>
              <a:t>23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DM search results</a:t>
            </a:r>
            <a:endParaRPr kumimoji="1" lang="ja-JP" altLang="en-US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1" y="1828800"/>
            <a:ext cx="4599109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コンテンツ プレースホルダー 1"/>
          <p:cNvSpPr>
            <a:spLocks noGrp="1"/>
          </p:cNvSpPr>
          <p:nvPr>
            <p:ph idx="1"/>
          </p:nvPr>
        </p:nvSpPr>
        <p:spPr>
          <a:xfrm>
            <a:off x="82378" y="1143000"/>
            <a:ext cx="5562600" cy="685799"/>
          </a:xfrm>
        </p:spPr>
        <p:txBody>
          <a:bodyPr/>
          <a:lstStyle/>
          <a:p>
            <a:r>
              <a:rPr kumimoji="1" lang="en-US" altLang="ja-JP" sz="2400" dirty="0" smtClean="0"/>
              <a:t>LUX 85 days</a:t>
            </a:r>
            <a:endParaRPr kumimoji="1" lang="ja-JP" altLang="en-US" sz="2400" dirty="0"/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201" y="2890667"/>
            <a:ext cx="2572247" cy="462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コンテンツ プレースホルダー 1"/>
          <p:cNvSpPr txBox="1">
            <a:spLocks/>
          </p:cNvSpPr>
          <p:nvPr/>
        </p:nvSpPr>
        <p:spPr bwMode="gray">
          <a:xfrm>
            <a:off x="5105400" y="1143000"/>
            <a:ext cx="3581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altLang="ja-JP" sz="2400" kern="0" dirty="0" smtClean="0"/>
              <a:t>XENON100 225 days</a:t>
            </a:r>
            <a:endParaRPr lang="ja-JP" altLang="en-US" sz="2400" kern="0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45430"/>
            <a:ext cx="4276347" cy="3078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724400"/>
            <a:ext cx="4343400" cy="802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テキスト ボックス 13"/>
          <p:cNvSpPr txBox="1"/>
          <p:nvPr/>
        </p:nvSpPr>
        <p:spPr>
          <a:xfrm>
            <a:off x="987454" y="5188492"/>
            <a:ext cx="36607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chemeClr val="bg1"/>
                </a:solidFill>
              </a:rPr>
              <a:t>D. </a:t>
            </a:r>
            <a:r>
              <a:rPr lang="en-US" altLang="ja-JP" sz="1600" dirty="0">
                <a:solidFill>
                  <a:schemeClr val="bg1"/>
                </a:solidFill>
              </a:rPr>
              <a:t>McKinsey, </a:t>
            </a:r>
            <a:r>
              <a:rPr lang="en-US" altLang="ja-JP" sz="1600" dirty="0" smtClean="0">
                <a:solidFill>
                  <a:schemeClr val="bg1"/>
                </a:solidFill>
              </a:rPr>
              <a:t>R. Gaitskell  Oct30 2013</a:t>
            </a:r>
            <a:endParaRPr kumimoji="1" lang="ja-JP" altLang="en-US" sz="1600" dirty="0">
              <a:solidFill>
                <a:schemeClr val="bg1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000714" y="5591343"/>
            <a:ext cx="19255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chemeClr val="bg1"/>
                </a:solidFill>
              </a:rPr>
              <a:t>N. </a:t>
            </a:r>
            <a:r>
              <a:rPr kumimoji="1" lang="en-US" altLang="ja-JP" sz="1600" dirty="0" err="1" smtClean="0">
                <a:solidFill>
                  <a:schemeClr val="bg1"/>
                </a:solidFill>
              </a:rPr>
              <a:t>Priel</a:t>
            </a:r>
            <a:r>
              <a:rPr kumimoji="1" lang="en-US" altLang="ja-JP" sz="1600" dirty="0" smtClean="0">
                <a:solidFill>
                  <a:schemeClr val="bg1"/>
                </a:solidFill>
              </a:rPr>
              <a:t> SUSY2013</a:t>
            </a:r>
            <a:endParaRPr kumimoji="1" lang="ja-JP" alt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4860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dirty="0" smtClean="0">
                <a:solidFill>
                  <a:srgbClr val="FFFFFF"/>
                </a:solidFill>
              </a:rPr>
              <a:t>KMI2013  12/12/2013</a:t>
            </a: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FFFFFF"/>
                </a:solidFill>
              </a:rPr>
              <a:t>H. Sekiya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>
                <a:solidFill>
                  <a:srgbClr val="FFFFFF"/>
                </a:solidFill>
              </a:rPr>
              <a:pPr/>
              <a:t>24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Liquid </a:t>
            </a:r>
            <a:r>
              <a:rPr lang="en-US" altLang="ja-JP" dirty="0" err="1">
                <a:solidFill>
                  <a:srgbClr val="99CCFF"/>
                </a:solidFill>
              </a:rPr>
              <a:t>Xe</a:t>
            </a:r>
            <a:r>
              <a:rPr lang="en-US" altLang="ja-JP" dirty="0"/>
              <a:t>/</a:t>
            </a:r>
            <a:r>
              <a:rPr lang="en-US" altLang="ja-JP" dirty="0" err="1">
                <a:solidFill>
                  <a:srgbClr val="FFCCFF"/>
                </a:solidFill>
              </a:rPr>
              <a:t>Ar</a:t>
            </a:r>
            <a:r>
              <a:rPr lang="en-US" altLang="ja-JP" dirty="0"/>
              <a:t> </a:t>
            </a:r>
            <a:r>
              <a:rPr lang="en-US" altLang="ja-JP" dirty="0" smtClean="0"/>
              <a:t>scintillators</a:t>
            </a:r>
            <a:endParaRPr kumimoji="1" lang="ja-JP" altLang="en-US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73" b="5942"/>
          <a:stretch/>
        </p:blipFill>
        <p:spPr bwMode="auto">
          <a:xfrm>
            <a:off x="334505" y="1314531"/>
            <a:ext cx="2857500" cy="3181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100" y="1495465"/>
            <a:ext cx="2739417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695" y="1419265"/>
            <a:ext cx="2700516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667442" y="866210"/>
            <a:ext cx="2396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99CCFF"/>
                </a:solidFill>
              </a:rPr>
              <a:t>XMASS-1@Kamioka</a:t>
            </a:r>
            <a:endParaRPr kumimoji="1" lang="ja-JP" altLang="en-US" b="1" dirty="0">
              <a:solidFill>
                <a:srgbClr val="99CCFF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429000" y="866210"/>
            <a:ext cx="2589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err="1" smtClean="0">
                <a:solidFill>
                  <a:srgbClr val="FFCCFF"/>
                </a:solidFill>
              </a:rPr>
              <a:t>miniCLEAN</a:t>
            </a:r>
            <a:r>
              <a:rPr kumimoji="1" lang="en-US" altLang="ja-JP" b="1" dirty="0" err="1" smtClean="0">
                <a:solidFill>
                  <a:srgbClr val="FFCCFF"/>
                </a:solidFill>
              </a:rPr>
              <a:t>@SNOLab</a:t>
            </a:r>
            <a:endParaRPr kumimoji="1" lang="ja-JP" altLang="en-US" b="1" dirty="0">
              <a:solidFill>
                <a:srgbClr val="FFCCFF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365446" y="866210"/>
            <a:ext cx="2473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FFCCFF"/>
                </a:solidFill>
              </a:rPr>
              <a:t>DEAP3600</a:t>
            </a:r>
            <a:r>
              <a:rPr kumimoji="1" lang="en-US" altLang="ja-JP" b="1" dirty="0" smtClean="0">
                <a:solidFill>
                  <a:srgbClr val="FFCCFF"/>
                </a:solidFill>
              </a:rPr>
              <a:t>@SNOLab</a:t>
            </a:r>
            <a:endParaRPr kumimoji="1" lang="ja-JP" altLang="en-US" b="1" dirty="0">
              <a:solidFill>
                <a:srgbClr val="FFCCFF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93981" y="4549676"/>
            <a:ext cx="265401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835</a:t>
            </a:r>
            <a:r>
              <a:rPr kumimoji="1" lang="en-US" altLang="ja-JP" dirty="0" smtClean="0">
                <a:solidFill>
                  <a:schemeClr val="bg1"/>
                </a:solidFill>
              </a:rPr>
              <a:t>kg total</a:t>
            </a:r>
          </a:p>
          <a:p>
            <a:r>
              <a:rPr kumimoji="1" lang="en-US" altLang="ja-JP" dirty="0" smtClean="0">
                <a:solidFill>
                  <a:schemeClr val="bg1"/>
                </a:solidFill>
              </a:rPr>
              <a:t>100kg FV</a:t>
            </a:r>
          </a:p>
          <a:p>
            <a:r>
              <a:rPr lang="en-US" altLang="ja-JP" dirty="0" smtClean="0">
                <a:solidFill>
                  <a:schemeClr val="bg1"/>
                </a:solidFill>
              </a:rPr>
              <a:t>642 2’’ PMTs</a:t>
            </a:r>
          </a:p>
          <a:p>
            <a:r>
              <a:rPr lang="en-US" altLang="ja-JP" dirty="0" smtClean="0">
                <a:solidFill>
                  <a:schemeClr val="bg1"/>
                </a:solidFill>
              </a:rPr>
              <a:t>Refurbished</a:t>
            </a:r>
          </a:p>
          <a:p>
            <a:r>
              <a:rPr lang="en-US" altLang="ja-JP" dirty="0" smtClean="0">
                <a:solidFill>
                  <a:schemeClr val="bg1"/>
                </a:solidFill>
              </a:rPr>
              <a:t>Started new data taking</a:t>
            </a:r>
          </a:p>
          <a:p>
            <a:endParaRPr kumimoji="1" lang="en-US" altLang="ja-JP" dirty="0" smtClean="0"/>
          </a:p>
          <a:p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594381" y="4572000"/>
            <a:ext cx="26540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500</a:t>
            </a:r>
            <a:r>
              <a:rPr kumimoji="1" lang="en-US" altLang="ja-JP" dirty="0" smtClean="0">
                <a:solidFill>
                  <a:schemeClr val="bg1"/>
                </a:solidFill>
              </a:rPr>
              <a:t>kg total</a:t>
            </a:r>
          </a:p>
          <a:p>
            <a:r>
              <a:rPr kumimoji="1" lang="en-US" altLang="ja-JP" dirty="0" smtClean="0">
                <a:solidFill>
                  <a:schemeClr val="bg1"/>
                </a:solidFill>
              </a:rPr>
              <a:t>180kg FV</a:t>
            </a:r>
          </a:p>
          <a:p>
            <a:r>
              <a:rPr lang="en-US" altLang="ja-JP" dirty="0" err="1" smtClean="0">
                <a:solidFill>
                  <a:schemeClr val="bg1"/>
                </a:solidFill>
              </a:rPr>
              <a:t>LNe</a:t>
            </a:r>
            <a:r>
              <a:rPr lang="en-US" altLang="ja-JP" dirty="0" smtClean="0">
                <a:solidFill>
                  <a:schemeClr val="bg1"/>
                </a:solidFill>
              </a:rPr>
              <a:t> for solar  neutrino</a:t>
            </a:r>
          </a:p>
          <a:p>
            <a:r>
              <a:rPr lang="en-US" altLang="ja-JP" dirty="0" smtClean="0">
                <a:solidFill>
                  <a:schemeClr val="bg1"/>
                </a:solidFill>
              </a:rPr>
              <a:t>Under construction</a:t>
            </a:r>
          </a:p>
          <a:p>
            <a:r>
              <a:rPr lang="en-US" altLang="ja-JP" dirty="0" smtClean="0">
                <a:solidFill>
                  <a:schemeClr val="bg1"/>
                </a:solidFill>
              </a:rPr>
              <a:t>Will start data taking in 2014</a:t>
            </a:r>
          </a:p>
          <a:p>
            <a:endParaRPr kumimoji="1" lang="en-US" altLang="ja-JP" dirty="0" smtClean="0"/>
          </a:p>
          <a:p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553200" y="4572000"/>
            <a:ext cx="26540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3.6 ton</a:t>
            </a:r>
            <a:r>
              <a:rPr kumimoji="1" lang="en-US" altLang="ja-JP" dirty="0" smtClean="0">
                <a:solidFill>
                  <a:schemeClr val="bg1"/>
                </a:solidFill>
              </a:rPr>
              <a:t> total</a:t>
            </a:r>
          </a:p>
          <a:p>
            <a:r>
              <a:rPr lang="en-US" altLang="ja-JP" dirty="0" smtClean="0">
                <a:solidFill>
                  <a:schemeClr val="bg1"/>
                </a:solidFill>
              </a:rPr>
              <a:t>1</a:t>
            </a:r>
            <a:r>
              <a:rPr lang="en-US" altLang="ja-JP" dirty="0">
                <a:solidFill>
                  <a:schemeClr val="bg1"/>
                </a:solidFill>
              </a:rPr>
              <a:t> </a:t>
            </a:r>
            <a:r>
              <a:rPr lang="en-US" altLang="ja-JP" dirty="0" smtClean="0">
                <a:solidFill>
                  <a:schemeClr val="bg1"/>
                </a:solidFill>
              </a:rPr>
              <a:t>ton</a:t>
            </a:r>
            <a:r>
              <a:rPr kumimoji="1" lang="en-US" altLang="ja-JP" dirty="0" smtClean="0">
                <a:solidFill>
                  <a:schemeClr val="bg1"/>
                </a:solidFill>
              </a:rPr>
              <a:t> FV</a:t>
            </a:r>
          </a:p>
          <a:p>
            <a:r>
              <a:rPr lang="en-US" altLang="ja-JP" dirty="0" smtClean="0">
                <a:solidFill>
                  <a:schemeClr val="bg1"/>
                </a:solidFill>
              </a:rPr>
              <a:t>255 8’’ PMTs</a:t>
            </a:r>
          </a:p>
          <a:p>
            <a:r>
              <a:rPr lang="en-US" altLang="ja-JP" dirty="0" smtClean="0">
                <a:solidFill>
                  <a:schemeClr val="bg1"/>
                </a:solidFill>
              </a:rPr>
              <a:t>Under construction</a:t>
            </a:r>
          </a:p>
          <a:p>
            <a:r>
              <a:rPr lang="en-US" altLang="ja-JP" dirty="0" smtClean="0">
                <a:solidFill>
                  <a:schemeClr val="bg1"/>
                </a:solidFill>
              </a:rPr>
              <a:t>Will start data taking in 2014</a:t>
            </a:r>
          </a:p>
          <a:p>
            <a:endParaRPr kumimoji="1" lang="en-US" altLang="ja-JP" dirty="0" smtClean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780287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208023" y="1036637"/>
            <a:ext cx="8229600" cy="4525963"/>
          </a:xfrm>
        </p:spPr>
        <p:txBody>
          <a:bodyPr/>
          <a:lstStyle/>
          <a:p>
            <a:pPr lvl="0"/>
            <a:r>
              <a:rPr lang="en-US" altLang="ja-JP" sz="2200" dirty="0">
                <a:solidFill>
                  <a:srgbClr val="FFFFFF"/>
                </a:solidFill>
              </a:rPr>
              <a:t>10m x </a:t>
            </a:r>
            <a:r>
              <a:rPr lang="en-US" altLang="ja-JP" sz="2200" dirty="0">
                <a:solidFill>
                  <a:srgbClr val="FFFFFF"/>
                </a:solidFill>
                <a:latin typeface="Symbol" pitchFamily="18" charset="2"/>
              </a:rPr>
              <a:t>f</a:t>
            </a:r>
            <a:r>
              <a:rPr lang="en-US" altLang="ja-JP" sz="2200" dirty="0">
                <a:solidFill>
                  <a:srgbClr val="FFFFFF"/>
                </a:solidFill>
              </a:rPr>
              <a:t>10m water </a:t>
            </a:r>
            <a:r>
              <a:rPr lang="en-US" altLang="ja-JP" sz="2200" dirty="0" smtClean="0">
                <a:solidFill>
                  <a:srgbClr val="FFFFFF"/>
                </a:solidFill>
              </a:rPr>
              <a:t>shield for external </a:t>
            </a:r>
            <a:r>
              <a:rPr lang="en-US" altLang="ja-JP" sz="2200" dirty="0" smtClean="0">
                <a:solidFill>
                  <a:srgbClr val="FFFFFF"/>
                </a:solidFill>
              </a:rPr>
              <a:t>BG</a:t>
            </a:r>
          </a:p>
          <a:p>
            <a:pPr lvl="0"/>
            <a:r>
              <a:rPr lang="en-US" altLang="ja-JP" sz="2200" dirty="0" smtClean="0">
                <a:solidFill>
                  <a:srgbClr val="FFFFFF"/>
                </a:solidFill>
              </a:rPr>
              <a:t>Made </a:t>
            </a:r>
            <a:r>
              <a:rPr lang="en-US" altLang="ja-JP" sz="2200" dirty="0">
                <a:solidFill>
                  <a:srgbClr val="FFFFFF"/>
                </a:solidFill>
              </a:rPr>
              <a:t>of pure materials</a:t>
            </a:r>
          </a:p>
          <a:p>
            <a:pPr lvl="2"/>
            <a:r>
              <a:rPr lang="en-US" altLang="ja-JP" sz="2000" dirty="0">
                <a:solidFill>
                  <a:srgbClr val="FFFFFF"/>
                </a:solidFill>
              </a:rPr>
              <a:t>Development </a:t>
            </a:r>
            <a:r>
              <a:rPr lang="en-US" altLang="ja-JP" sz="2000" dirty="0">
                <a:solidFill>
                  <a:srgbClr val="99CCFF"/>
                </a:solidFill>
              </a:rPr>
              <a:t>of low BG </a:t>
            </a:r>
            <a:r>
              <a:rPr lang="en-US" altLang="ja-JP" sz="2000" dirty="0" smtClean="0">
                <a:solidFill>
                  <a:srgbClr val="99CCFF"/>
                </a:solidFill>
              </a:rPr>
              <a:t>PMTs</a:t>
            </a:r>
          </a:p>
          <a:p>
            <a:r>
              <a:rPr lang="en-US" altLang="ja-JP" sz="2200" dirty="0" err="1" smtClean="0">
                <a:solidFill>
                  <a:srgbClr val="FFFFFF"/>
                </a:solidFill>
              </a:rPr>
              <a:t>Xe</a:t>
            </a:r>
            <a:r>
              <a:rPr lang="en-US" altLang="ja-JP" sz="2200" dirty="0" smtClean="0">
                <a:solidFill>
                  <a:srgbClr val="FFFFFF"/>
                </a:solidFill>
              </a:rPr>
              <a:t> </a:t>
            </a:r>
            <a:r>
              <a:rPr lang="en-US" altLang="ja-JP" sz="2200" dirty="0">
                <a:solidFill>
                  <a:srgbClr val="FFFFFF"/>
                </a:solidFill>
              </a:rPr>
              <a:t>purification technologies</a:t>
            </a:r>
          </a:p>
          <a:p>
            <a:pPr lvl="2"/>
            <a:r>
              <a:rPr lang="en-US" altLang="ja-JP" sz="2000" dirty="0" smtClean="0">
                <a:solidFill>
                  <a:srgbClr val="99CCFF"/>
                </a:solidFill>
              </a:rPr>
              <a:t>Distillation</a:t>
            </a:r>
            <a:r>
              <a:rPr lang="en-US" altLang="ja-JP" sz="2000" dirty="0" smtClean="0">
                <a:solidFill>
                  <a:srgbClr val="FFFFFF"/>
                </a:solidFill>
              </a:rPr>
              <a:t> </a:t>
            </a:r>
            <a:r>
              <a:rPr lang="en-US" altLang="ja-JP" sz="2000" dirty="0">
                <a:solidFill>
                  <a:srgbClr val="FFFFFF"/>
                </a:solidFill>
              </a:rPr>
              <a:t>system</a:t>
            </a:r>
          </a:p>
          <a:p>
            <a:pPr marL="0" indent="0">
              <a:buNone/>
            </a:pPr>
            <a:endParaRPr lang="en-US" altLang="ja-JP" sz="2200" dirty="0" smtClean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H. Sekiya</a:t>
            </a:r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/>
              <a:pPr/>
              <a:t>25</a:t>
            </a:fld>
            <a:endParaRPr kumimoji="1" lang="ja-JP" altLang="en-US" dirty="0"/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>
          <a:xfrm>
            <a:off x="685800" y="274638"/>
            <a:ext cx="5257800" cy="755008"/>
          </a:xfrm>
        </p:spPr>
        <p:txBody>
          <a:bodyPr/>
          <a:lstStyle/>
          <a:p>
            <a:pPr algn="l"/>
            <a:r>
              <a:rPr lang="en-US" altLang="ja-JP" dirty="0" smtClean="0">
                <a:solidFill>
                  <a:srgbClr val="99CCFF"/>
                </a:solidFill>
              </a:rPr>
              <a:t>XMASS</a:t>
            </a:r>
            <a:r>
              <a:rPr lang="en-US" altLang="ja-JP" dirty="0" smtClean="0"/>
              <a:t> </a:t>
            </a:r>
            <a:r>
              <a:rPr lang="en-US" altLang="ja-JP" sz="2400" dirty="0" smtClean="0"/>
              <a:t>must be extremely clean</a:t>
            </a:r>
            <a:endParaRPr kumimoji="1" lang="ja-JP" altLang="en-US" sz="2400" dirty="0"/>
          </a:p>
        </p:txBody>
      </p:sp>
      <p:pic>
        <p:nvPicPr>
          <p:cNvPr id="11266" name="Picture 2" descr="http://www-sk.icrr.u-tokyo.ac.jp/xmass/gallery/100923-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0" r="7123"/>
          <a:stretch/>
        </p:blipFill>
        <p:spPr bwMode="auto">
          <a:xfrm>
            <a:off x="228600" y="3155152"/>
            <a:ext cx="3880898" cy="3017047"/>
          </a:xfrm>
          <a:prstGeom prst="roundRect">
            <a:avLst>
              <a:gd name="adj" fmla="val 808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www-sk.icrr.u-tokyo.ac.jp/xmass/gallery/100909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869" y="3352799"/>
            <a:ext cx="2112024" cy="28194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正方形/長方形 9"/>
          <p:cNvSpPr/>
          <p:nvPr/>
        </p:nvSpPr>
        <p:spPr>
          <a:xfrm>
            <a:off x="1752600" y="4419600"/>
            <a:ext cx="457200" cy="685800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altLang="en-US">
              <a:solidFill>
                <a:srgbClr val="FFFFFF"/>
              </a:solidFill>
            </a:endParaRPr>
          </a:p>
        </p:txBody>
      </p:sp>
      <p:cxnSp>
        <p:nvCxnSpPr>
          <p:cNvPr id="11" name="直線​​コネクタ 8"/>
          <p:cNvCxnSpPr/>
          <p:nvPr/>
        </p:nvCxnSpPr>
        <p:spPr>
          <a:xfrm flipV="1">
            <a:off x="2240280" y="3352799"/>
            <a:ext cx="2159589" cy="106680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​​コネクタ 12"/>
          <p:cNvCxnSpPr/>
          <p:nvPr/>
        </p:nvCxnSpPr>
        <p:spPr>
          <a:xfrm>
            <a:off x="2240280" y="5105400"/>
            <a:ext cx="2159589" cy="106679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図 6" descr="https://www-sk.icrr.u-tokyo.ac.jp/~xmass/photo/xmass-100209/DSC_8982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77359" y="100487"/>
            <a:ext cx="3090441" cy="287131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グループ 1"/>
          <p:cNvGrpSpPr>
            <a:grpSpLocks noChangeAspect="1"/>
          </p:cNvGrpSpPr>
          <p:nvPr/>
        </p:nvGrpSpPr>
        <p:grpSpPr bwMode="auto">
          <a:xfrm>
            <a:off x="8177822" y="215101"/>
            <a:ext cx="973718" cy="925437"/>
            <a:chOff x="0" y="0"/>
            <a:chExt cx="968" cy="919"/>
          </a:xfrm>
        </p:grpSpPr>
        <p:grpSp>
          <p:nvGrpSpPr>
            <p:cNvPr id="19" name="グループ 2"/>
            <p:cNvGrpSpPr>
              <a:grpSpLocks/>
            </p:cNvGrpSpPr>
            <p:nvPr/>
          </p:nvGrpSpPr>
          <p:grpSpPr bwMode="auto">
            <a:xfrm>
              <a:off x="0" y="6"/>
              <a:ext cx="968" cy="913"/>
              <a:chOff x="0" y="0"/>
              <a:chExt cx="968" cy="912"/>
            </a:xfrm>
          </p:grpSpPr>
          <p:grpSp>
            <p:nvGrpSpPr>
              <p:cNvPr id="21" name="グループ 3"/>
              <p:cNvGrpSpPr>
                <a:grpSpLocks/>
              </p:cNvGrpSpPr>
              <p:nvPr/>
            </p:nvGrpSpPr>
            <p:grpSpPr bwMode="auto">
              <a:xfrm>
                <a:off x="31" y="0"/>
                <a:ext cx="937" cy="912"/>
                <a:chOff x="0" y="0"/>
                <a:chExt cx="936" cy="912"/>
              </a:xfrm>
            </p:grpSpPr>
            <p:pic>
              <p:nvPicPr>
                <p:cNvPr id="28" name="図 4"/>
                <p:cNvPicPr>
                  <a:picLocks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936" cy="9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9" name="直線 5"/>
                <p:cNvSpPr>
                  <a:spLocks noChangeShapeType="1"/>
                </p:cNvSpPr>
                <p:nvPr/>
              </p:nvSpPr>
              <p:spPr bwMode="auto">
                <a:xfrm>
                  <a:off x="290" y="750"/>
                  <a:ext cx="416" cy="0"/>
                </a:xfrm>
                <a:prstGeom prst="line">
                  <a:avLst/>
                </a:prstGeom>
                <a:noFill/>
                <a:ln w="6350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0" name="直線 6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706" y="383"/>
                  <a:ext cx="96" cy="336"/>
                </a:xfrm>
                <a:prstGeom prst="line">
                  <a:avLst/>
                </a:prstGeom>
                <a:noFill/>
                <a:ln w="6350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1" name="直線 7"/>
                <p:cNvSpPr>
                  <a:spLocks noChangeShapeType="1"/>
                </p:cNvSpPr>
                <p:nvPr/>
              </p:nvSpPr>
              <p:spPr bwMode="auto">
                <a:xfrm>
                  <a:off x="706" y="750"/>
                  <a:ext cx="33" cy="91"/>
                </a:xfrm>
                <a:prstGeom prst="line">
                  <a:avLst/>
                </a:prstGeom>
                <a:noFill/>
                <a:ln w="6350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altLang="en-US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32" name="グループ 8"/>
                <p:cNvGrpSpPr>
                  <a:grpSpLocks/>
                </p:cNvGrpSpPr>
                <p:nvPr/>
              </p:nvGrpSpPr>
              <p:grpSpPr bwMode="auto">
                <a:xfrm>
                  <a:off x="186" y="169"/>
                  <a:ext cx="622" cy="580"/>
                  <a:chOff x="16" y="0"/>
                  <a:chExt cx="621" cy="579"/>
                </a:xfrm>
              </p:grpSpPr>
              <p:sp>
                <p:nvSpPr>
                  <p:cNvPr id="33" name="オートシェイプ 9"/>
                  <p:cNvSpPr>
                    <a:spLocks/>
                  </p:cNvSpPr>
                  <p:nvPr/>
                </p:nvSpPr>
                <p:spPr bwMode="auto">
                  <a:xfrm>
                    <a:off x="16" y="0"/>
                    <a:ext cx="621" cy="579"/>
                  </a:xfrm>
                  <a:prstGeom prst="pentagon">
                    <a:avLst/>
                  </a:prstGeom>
                  <a:noFill/>
                  <a:ln w="63500" cap="flat">
                    <a:solidFill>
                      <a:srgbClr val="FF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4" name="四角形 10"/>
                  <p:cNvSpPr>
                    <a:spLocks/>
                  </p:cNvSpPr>
                  <p:nvPr/>
                </p:nvSpPr>
                <p:spPr bwMode="auto">
                  <a:xfrm>
                    <a:off x="127" y="254"/>
                    <a:ext cx="0" cy="15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flat">
                        <a:solidFill>
                          <a:srgbClr val="000000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endParaRPr alt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</p:grpSp>
          <p:sp>
            <p:nvSpPr>
              <p:cNvPr id="22" name="直線 11"/>
              <p:cNvSpPr>
                <a:spLocks noChangeShapeType="1"/>
              </p:cNvSpPr>
              <p:nvPr/>
            </p:nvSpPr>
            <p:spPr bwMode="auto">
              <a:xfrm flipH="1">
                <a:off x="224" y="169"/>
                <a:ext cx="321" cy="214"/>
              </a:xfrm>
              <a:prstGeom prst="line">
                <a:avLst/>
              </a:prstGeom>
              <a:noFill/>
              <a:ln w="63500" cap="flat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直線 12"/>
              <p:cNvSpPr>
                <a:spLocks noChangeShapeType="1"/>
              </p:cNvSpPr>
              <p:nvPr/>
            </p:nvSpPr>
            <p:spPr bwMode="auto">
              <a:xfrm>
                <a:off x="209" y="383"/>
                <a:ext cx="128" cy="367"/>
              </a:xfrm>
              <a:prstGeom prst="line">
                <a:avLst/>
              </a:prstGeom>
              <a:noFill/>
              <a:ln w="63500" cap="flat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" name="直線 13"/>
              <p:cNvSpPr>
                <a:spLocks noChangeShapeType="1"/>
              </p:cNvSpPr>
              <p:nvPr/>
            </p:nvSpPr>
            <p:spPr bwMode="auto">
              <a:xfrm rot="10800000">
                <a:off x="545" y="199"/>
                <a:ext cx="288" cy="184"/>
              </a:xfrm>
              <a:prstGeom prst="line">
                <a:avLst/>
              </a:prstGeom>
              <a:noFill/>
              <a:ln w="63500" cap="flat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" name="直線 14"/>
              <p:cNvSpPr>
                <a:spLocks noChangeShapeType="1"/>
              </p:cNvSpPr>
              <p:nvPr/>
            </p:nvSpPr>
            <p:spPr bwMode="auto">
              <a:xfrm flipH="1">
                <a:off x="199" y="756"/>
                <a:ext cx="129" cy="92"/>
              </a:xfrm>
              <a:prstGeom prst="line">
                <a:avLst/>
              </a:prstGeom>
              <a:noFill/>
              <a:ln w="63500" cap="flat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" name="直線 15"/>
              <p:cNvSpPr>
                <a:spLocks noChangeShapeType="1"/>
              </p:cNvSpPr>
              <p:nvPr/>
            </p:nvSpPr>
            <p:spPr bwMode="auto">
              <a:xfrm rot="10800000">
                <a:off x="0" y="311"/>
                <a:ext cx="224" cy="92"/>
              </a:xfrm>
              <a:prstGeom prst="line">
                <a:avLst/>
              </a:prstGeom>
              <a:noFill/>
              <a:ln w="63500" cap="flat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直線 16"/>
              <p:cNvSpPr>
                <a:spLocks noChangeShapeType="1"/>
              </p:cNvSpPr>
              <p:nvPr/>
            </p:nvSpPr>
            <p:spPr bwMode="auto">
              <a:xfrm rot="10800000" flipH="1">
                <a:off x="833" y="322"/>
                <a:ext cx="97" cy="61"/>
              </a:xfrm>
              <a:prstGeom prst="line">
                <a:avLst/>
              </a:prstGeom>
              <a:noFill/>
              <a:ln w="63500" cap="flat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alt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0" name="直線 17"/>
            <p:cNvSpPr>
              <a:spLocks noChangeShapeType="1"/>
            </p:cNvSpPr>
            <p:nvPr/>
          </p:nvSpPr>
          <p:spPr bwMode="auto">
            <a:xfrm rot="10800000">
              <a:off x="495" y="0"/>
              <a:ext cx="32" cy="183"/>
            </a:xfrm>
            <a:prstGeom prst="line">
              <a:avLst/>
            </a:prstGeom>
            <a:noFill/>
            <a:ln w="63500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37" name="正方形/長方形 36"/>
          <p:cNvSpPr/>
          <p:nvPr/>
        </p:nvSpPr>
        <p:spPr>
          <a:xfrm>
            <a:off x="4934404" y="4562475"/>
            <a:ext cx="1042955" cy="1000125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altLang="en-US">
              <a:solidFill>
                <a:srgbClr val="FFFFFF"/>
              </a:solidFill>
            </a:endParaRPr>
          </a:p>
        </p:txBody>
      </p:sp>
      <p:cxnSp>
        <p:nvCxnSpPr>
          <p:cNvPr id="38" name="直線​​コネクタ 17"/>
          <p:cNvCxnSpPr/>
          <p:nvPr/>
        </p:nvCxnSpPr>
        <p:spPr>
          <a:xfrm flipV="1">
            <a:off x="4934404" y="2971800"/>
            <a:ext cx="1047296" cy="15906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​​コネクタ 19"/>
          <p:cNvCxnSpPr/>
          <p:nvPr/>
        </p:nvCxnSpPr>
        <p:spPr>
          <a:xfrm flipV="1">
            <a:off x="5953731" y="2960132"/>
            <a:ext cx="3114069" cy="163282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1371600" y="6453188"/>
            <a:ext cx="2133600" cy="268287"/>
          </a:xfrm>
        </p:spPr>
        <p:txBody>
          <a:bodyPr/>
          <a:lstStyle/>
          <a:p>
            <a:r>
              <a:rPr lang="en-US" altLang="ja-JP" dirty="0" smtClean="0">
                <a:solidFill>
                  <a:srgbClr val="FFFFFF"/>
                </a:solidFill>
              </a:rPr>
              <a:t>KMI2013  12/12/2013</a:t>
            </a:r>
            <a:endParaRPr lang="en-US" altLang="en-US" dirty="0">
              <a:solidFill>
                <a:srgbClr val="FFFFFF"/>
              </a:solidFill>
            </a:endParaRPr>
          </a:p>
        </p:txBody>
      </p:sp>
      <p:pic>
        <p:nvPicPr>
          <p:cNvPr id="39" name="図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105" y="4081718"/>
            <a:ext cx="2611430" cy="1961638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直線矢印コネクタ 7"/>
          <p:cNvCxnSpPr/>
          <p:nvPr/>
        </p:nvCxnSpPr>
        <p:spPr>
          <a:xfrm>
            <a:off x="7522579" y="2114227"/>
            <a:ext cx="393677" cy="1948118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6670030" y="6002922"/>
            <a:ext cx="25035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 smtClean="0">
                <a:solidFill>
                  <a:srgbClr val="FFFFFF"/>
                </a:solidFill>
              </a:rPr>
              <a:t>Photo coverage 62.4%</a:t>
            </a:r>
            <a:endParaRPr lang="en-US" altLang="ja-JP" sz="16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22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図 1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96200" y="5334000"/>
            <a:ext cx="1295426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H. Sekiya</a:t>
            </a:r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/>
              <a:pPr/>
              <a:t>26</a:t>
            </a:fld>
            <a:endParaRPr kumimoji="1" lang="ja-JP" altLang="en-US" dirty="0"/>
          </a:p>
        </p:txBody>
      </p:sp>
      <p:graphicFrame>
        <p:nvGraphicFramePr>
          <p:cNvPr id="7" name="グループ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5863703"/>
              </p:ext>
            </p:extLst>
          </p:nvPr>
        </p:nvGraphicFramePr>
        <p:xfrm>
          <a:off x="838200" y="2476017"/>
          <a:ext cx="7687271" cy="3094322"/>
        </p:xfrm>
        <a:graphic>
          <a:graphicData uri="http://schemas.openxmlformats.org/drawingml/2006/table">
            <a:tbl>
              <a:tblPr/>
              <a:tblGrid>
                <a:gridCol w="1782962"/>
                <a:gridCol w="1980604"/>
                <a:gridCol w="1977033"/>
                <a:gridCol w="1946672"/>
              </a:tblGrid>
              <a:tr h="3607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Myriad Pro" charset="0"/>
                        <a:buNone/>
                        <a:tabLst/>
                      </a:pPr>
                      <a:r>
                        <a:rPr kumimoji="0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-128"/>
                          <a:sym typeface="Helvetica Neue" charset="0"/>
                        </a:rPr>
                        <a:t>YEAR</a:t>
                      </a:r>
                    </a:p>
                  </a:txBody>
                  <a:tcPr marL="28575" marR="28575" marT="28575" marB="28575" anchor="ctr" horzOverflow="overflow">
                    <a:lnL cap="flat"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36E7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Myriad Pro" charset="0"/>
                        <a:buNone/>
                        <a:tabLst/>
                      </a:pPr>
                      <a:r>
                        <a:rPr kumimoji="0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-128"/>
                          <a:sym typeface="Helvetica Neue" charset="0"/>
                        </a:rPr>
                        <a:t>2000</a:t>
                      </a:r>
                    </a:p>
                  </a:txBody>
                  <a:tcPr marL="28575" marR="28575" marT="28575" marB="28575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36E7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Myriad Pro" charset="0"/>
                        <a:buNone/>
                        <a:tabLst/>
                      </a:pPr>
                      <a:r>
                        <a:rPr kumimoji="0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-128"/>
                          <a:sym typeface="Helvetica Neue" charset="0"/>
                        </a:rPr>
                        <a:t>2002</a:t>
                      </a:r>
                    </a:p>
                  </a:txBody>
                  <a:tcPr marL="28575" marR="28575" marT="28575" marB="28575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36E7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Myriad Pro" charset="0"/>
                        <a:buNone/>
                        <a:tabLst/>
                      </a:pPr>
                      <a:r>
                        <a:rPr kumimoji="0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-128"/>
                          <a:sym typeface="Helvetica Neue" charset="0"/>
                        </a:rPr>
                        <a:t>2009</a:t>
                      </a:r>
                    </a:p>
                  </a:txBody>
                  <a:tcPr marL="28575" marR="28575" marT="28575" marB="28575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36E72"/>
                    </a:solidFill>
                  </a:tcPr>
                </a:tc>
              </a:tr>
              <a:tr h="344687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Myriad Pro" charset="0"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-128"/>
                          <a:sym typeface="Helvetica Neue" charset="0"/>
                        </a:rPr>
                        <a:t>Model</a:t>
                      </a:r>
                    </a:p>
                  </a:txBody>
                  <a:tcPr marL="28575" marR="28575" marT="28575" marB="28575" horzOverflow="overflow">
                    <a:lnL cap="flat"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A2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Myriad Pro" charset="0"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-128"/>
                          <a:sym typeface="Helvetica Neue" charset="0"/>
                        </a:rPr>
                        <a:t>Prototype</a:t>
                      </a: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C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Myriad Pro" charset="0"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-128"/>
                          <a:sym typeface="Helvetica Neue" charset="0"/>
                        </a:rPr>
                        <a:t>R8778</a:t>
                      </a: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C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Myriad Pro" charset="0"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charset="-128"/>
                          <a:sym typeface="Helvetica Neue" charset="0"/>
                        </a:rPr>
                        <a:t>R10789</a:t>
                      </a: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C9CC"/>
                    </a:solidFill>
                  </a:tcPr>
                </a:tc>
              </a:tr>
              <a:tr h="333971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Myriad Pro" charset="0"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-128"/>
                          <a:sym typeface="Helvetica Neue" charset="0"/>
                        </a:rPr>
                        <a:t>Material:Body</a:t>
                      </a:r>
                    </a:p>
                  </a:txBody>
                  <a:tcPr marL="28575" marR="28575" marT="28575" marB="28575" horzOverflow="overflow">
                    <a:lnL cap="flat"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A2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Myriad Pro" charset="0"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-128"/>
                          <a:sym typeface="Helvetica Neue" charset="0"/>
                        </a:rPr>
                        <a:t>glass</a:t>
                      </a: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C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Myriad Pro" charset="0"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-128"/>
                          <a:sym typeface="Helvetica Neue" charset="0"/>
                        </a:rPr>
                        <a:t>Kovar</a:t>
                      </a: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C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Myriad Pro" charset="0"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charset="-128"/>
                          <a:sym typeface="Helvetica Neue" charset="0"/>
                        </a:rPr>
                        <a:t>Kovar</a:t>
                      </a:r>
                      <a:endParaRPr kumimoji="0" lang="en-US" altLang="ja-JP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ea typeface="ＭＳ Ｐゴシック" charset="-128"/>
                        <a:sym typeface="Helvetica Neue" charset="0"/>
                      </a:endParaRP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C9CC"/>
                    </a:solidFill>
                  </a:tcPr>
                </a:tc>
              </a:tr>
              <a:tr h="344687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Myriad Pro" charset="0"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-128"/>
                          <a:sym typeface="Helvetica Neue" charset="0"/>
                        </a:rPr>
                        <a:t>QE</a:t>
                      </a:r>
                    </a:p>
                  </a:txBody>
                  <a:tcPr marL="28575" marR="28575" marT="28575" marB="28575" horzOverflow="overflow">
                    <a:lnL cap="flat"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A2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Myriad Pro" charset="0"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-128"/>
                          <a:sym typeface="Helvetica Neue" charset="0"/>
                        </a:rPr>
                        <a:t>25%</a:t>
                      </a: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C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Myriad Pro" charset="0"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-128"/>
                          <a:sym typeface="Helvetica Neue" charset="0"/>
                        </a:rPr>
                        <a:t>25%</a:t>
                      </a: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C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Myriad Pro" charset="0"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charset="-128"/>
                          <a:sym typeface="Helvetica Neue" charset="0"/>
                        </a:rPr>
                        <a:t>27-39%</a:t>
                      </a: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C9CC"/>
                    </a:solidFill>
                  </a:tcPr>
                </a:tc>
              </a:tr>
              <a:tr h="344687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Myriad Pro" charset="0"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-128"/>
                          <a:sym typeface="Helvetica Neue" charset="0"/>
                        </a:rPr>
                        <a:t>RI: </a:t>
                      </a:r>
                    </a:p>
                  </a:txBody>
                  <a:tcPr marL="28575" marR="28575" marT="28575" marB="28575" horzOverflow="overflow">
                    <a:lnL cap="flat"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A2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Myriad Pro" charset="0"/>
                        <a:buNone/>
                        <a:tabLst/>
                      </a:pPr>
                      <a:endParaRPr kumimoji="0" lang="en-US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charset="-128"/>
                        <a:sym typeface="Helvetica Neue" charset="0"/>
                      </a:endParaRP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C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Myriad Pro" charset="0"/>
                        <a:buNone/>
                        <a:tabLst/>
                      </a:pPr>
                      <a:endParaRPr kumimoji="0" lang="en-US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charset="-128"/>
                        <a:sym typeface="Helvetica Neue" charset="0"/>
                      </a:endParaRP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C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Myriad Pro" charset="0"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-128"/>
                          <a:sym typeface="Helvetica Neue" charset="0"/>
                        </a:rPr>
                        <a:t>w/ PMT base</a:t>
                      </a: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C9CC"/>
                    </a:solidFill>
                  </a:tcPr>
                </a:tc>
              </a:tr>
              <a:tr h="344687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Myriad Pro" charset="0"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-128"/>
                          <a:sym typeface="Helvetica Neue" charset="0"/>
                        </a:rPr>
                        <a:t>U [</a:t>
                      </a:r>
                      <a:r>
                        <a:rPr kumimoji="0" lang="en-US" altLang="ja-JP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-128"/>
                          <a:sym typeface="Helvetica Neue" charset="0"/>
                        </a:rPr>
                        <a:t>mBq</a:t>
                      </a: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-128"/>
                          <a:sym typeface="Helvetica Neue" charset="0"/>
                        </a:rPr>
                        <a:t>/PMT]</a:t>
                      </a:r>
                    </a:p>
                  </a:txBody>
                  <a:tcPr marL="28575" marR="28575" marT="28575" marB="28575" horzOverflow="overflow">
                    <a:lnL cap="flat"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A2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Myriad Pro" charset="0"/>
                        <a:buNone/>
                        <a:tabLst/>
                      </a:pPr>
                      <a:r>
                        <a:rPr kumimoji="0" lang="en-US" altLang="ja-JP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-128"/>
                          <a:sym typeface="Helvetica Neue" charset="0"/>
                        </a:rPr>
                        <a:t>50</a:t>
                      </a: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C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Myriad Pro" charset="0"/>
                        <a:buNone/>
                        <a:tabLst/>
                      </a:pPr>
                      <a:r>
                        <a:rPr kumimoji="0" lang="en-US" altLang="ja-JP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-128"/>
                          <a:sym typeface="Helvetica Neue" charset="0"/>
                        </a:rPr>
                        <a:t>18±2</a:t>
                      </a: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C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Myriad Pro" charset="0"/>
                        <a:buNone/>
                        <a:tabLst/>
                      </a:pPr>
                      <a:r>
                        <a:rPr kumimoji="0" lang="en-US" altLang="ja-JP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charset="-128"/>
                          <a:sym typeface="Helvetica Neue" charset="0"/>
                        </a:rPr>
                        <a:t>0.70±0.28</a:t>
                      </a: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C9CC"/>
                    </a:solidFill>
                  </a:tcPr>
                </a:tc>
              </a:tr>
              <a:tr h="344687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Myriad Pro" charset="0"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-128"/>
                          <a:sym typeface="Helvetica Neue" charset="0"/>
                        </a:rPr>
                        <a:t>Th [mBq/PMT]</a:t>
                      </a:r>
                    </a:p>
                  </a:txBody>
                  <a:tcPr marL="28575" marR="28575" marT="28575" marB="28575" horzOverflow="overflow">
                    <a:lnL cap="flat"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A2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Myriad Pro" charset="0"/>
                        <a:buNone/>
                        <a:tabLst/>
                      </a:pPr>
                      <a:r>
                        <a:rPr kumimoji="0" lang="en-US" altLang="ja-JP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-128"/>
                          <a:sym typeface="Helvetica Neue" charset="0"/>
                        </a:rPr>
                        <a:t>13</a:t>
                      </a: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C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Myriad Pro" charset="0"/>
                        <a:buNone/>
                        <a:tabLst/>
                      </a:pPr>
                      <a:r>
                        <a:rPr kumimoji="0" lang="en-US" altLang="ja-JP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-128"/>
                          <a:sym typeface="Helvetica Neue" charset="0"/>
                        </a:rPr>
                        <a:t>6.9±1.3</a:t>
                      </a: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C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Myriad Pro" charset="0"/>
                        <a:buNone/>
                        <a:tabLst/>
                      </a:pPr>
                      <a:r>
                        <a:rPr kumimoji="0" lang="en-US" altLang="ja-JP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charset="-128"/>
                          <a:sym typeface="Helvetica Neue" charset="0"/>
                        </a:rPr>
                        <a:t>1.51±0.31</a:t>
                      </a: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C9CC"/>
                    </a:solidFill>
                  </a:tcPr>
                </a:tc>
              </a:tr>
              <a:tr h="344687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Myriad Pro" charset="0"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32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-128"/>
                          <a:sym typeface="Helvetica Neue" charset="0"/>
                        </a:rPr>
                        <a:t>40</a:t>
                      </a: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-128"/>
                          <a:sym typeface="Helvetica Neue" charset="0"/>
                        </a:rPr>
                        <a:t>K [</a:t>
                      </a:r>
                      <a:r>
                        <a:rPr kumimoji="0" lang="en-US" altLang="ja-JP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-128"/>
                          <a:sym typeface="Helvetica Neue" charset="0"/>
                        </a:rPr>
                        <a:t>mBq</a:t>
                      </a: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-128"/>
                          <a:sym typeface="Helvetica Neue" charset="0"/>
                        </a:rPr>
                        <a:t>/PMT]</a:t>
                      </a:r>
                    </a:p>
                  </a:txBody>
                  <a:tcPr marL="28575" marR="28575" marT="28575" marB="28575" horzOverflow="overflow">
                    <a:lnL cap="flat"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A2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Myriad Pro" charset="0"/>
                        <a:buNone/>
                        <a:tabLst/>
                      </a:pPr>
                      <a:r>
                        <a:rPr kumimoji="0" lang="en-US" altLang="ja-JP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-128"/>
                          <a:sym typeface="Helvetica Neue" charset="0"/>
                        </a:rPr>
                        <a:t>610</a:t>
                      </a: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C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Myriad Pro" charset="0"/>
                        <a:buNone/>
                        <a:tabLst/>
                      </a:pPr>
                      <a:r>
                        <a:rPr kumimoji="0" lang="en-US" altLang="ja-JP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-128"/>
                          <a:sym typeface="Helvetica Neue" charset="0"/>
                        </a:rPr>
                        <a:t>140±20</a:t>
                      </a: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C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Myriad Pro" charset="0"/>
                        <a:buNone/>
                        <a:tabLst/>
                      </a:pPr>
                      <a:r>
                        <a:rPr kumimoji="0" lang="en-US" altLang="ja-JP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 charset="-128"/>
                          <a:cs typeface="+mn-cs"/>
                          <a:sym typeface="Helvetica Neue" charset="0"/>
                        </a:rPr>
                        <a:t>9.10±2.15</a:t>
                      </a:r>
                      <a:endParaRPr kumimoji="0" lang="en-US" altLang="ja-JP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ea typeface="ＭＳ Ｐゴシック" charset="-128"/>
                        <a:sym typeface="Helvetica Neue" charset="0"/>
                      </a:endParaRP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C9CC"/>
                    </a:solidFill>
                  </a:tcPr>
                </a:tc>
              </a:tr>
              <a:tr h="33147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Myriad Pro" charset="0"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32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-128"/>
                          <a:sym typeface="Helvetica Neue" charset="0"/>
                        </a:rPr>
                        <a:t>60</a:t>
                      </a: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-128"/>
                          <a:sym typeface="Helvetica Neue" charset="0"/>
                        </a:rPr>
                        <a:t>Co [</a:t>
                      </a:r>
                      <a:r>
                        <a:rPr kumimoji="0" lang="en-US" altLang="ja-JP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-128"/>
                          <a:sym typeface="Helvetica Neue" charset="0"/>
                        </a:rPr>
                        <a:t>mBq</a:t>
                      </a: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-128"/>
                          <a:sym typeface="Helvetica Neue" charset="0"/>
                        </a:rPr>
                        <a:t>/PMT]</a:t>
                      </a:r>
                    </a:p>
                  </a:txBody>
                  <a:tcPr marL="28575" marR="28575" marT="28575" marB="28575" horzOverflow="overflow">
                    <a:lnL cap="flat"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A2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Myriad Pro" charset="0"/>
                        <a:buNone/>
                        <a:tabLst/>
                      </a:pPr>
                      <a:r>
                        <a:rPr kumimoji="0" lang="en-US" altLang="ja-JP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-128"/>
                          <a:sym typeface="Helvetica Neue" charset="0"/>
                        </a:rPr>
                        <a:t>&lt;1.8</a:t>
                      </a: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C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Myriad Pro" charset="0"/>
                        <a:buNone/>
                        <a:tabLst/>
                      </a:pPr>
                      <a:r>
                        <a:rPr kumimoji="0" lang="en-US" altLang="ja-JP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-128"/>
                          <a:sym typeface="Helvetica Neue" charset="0"/>
                        </a:rPr>
                        <a:t>5.5±0.9</a:t>
                      </a: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C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Myriad Pro" charset="0"/>
                        <a:buNone/>
                        <a:tabLst/>
                      </a:pPr>
                      <a:r>
                        <a:rPr kumimoji="0" lang="en-US" altLang="ja-JP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charset="-128"/>
                          <a:sym typeface="Helvetica Neue" charset="0"/>
                        </a:rPr>
                        <a:t>2.92±1.61</a:t>
                      </a: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C9CC"/>
                    </a:solidFill>
                  </a:tcPr>
                </a:tc>
              </a:tr>
            </a:tbl>
          </a:graphicData>
        </a:graphic>
      </p:graphicFrame>
      <p:sp>
        <p:nvSpPr>
          <p:cNvPr id="8" name="四角形 199"/>
          <p:cNvSpPr>
            <a:spLocks/>
          </p:cNvSpPr>
          <p:nvPr/>
        </p:nvSpPr>
        <p:spPr bwMode="auto">
          <a:xfrm>
            <a:off x="2701528" y="477553"/>
            <a:ext cx="5766793" cy="525066"/>
          </a:xfrm>
          <a:prstGeom prst="rect">
            <a:avLst/>
          </a:prstGeom>
          <a:solidFill>
            <a:srgbClr val="35485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altLang="ja-JP" b="1" dirty="0">
                <a:solidFill>
                  <a:schemeClr val="bg1"/>
                </a:solidFill>
                <a:ea typeface="ＭＳ Ｐゴシック" charset="-128"/>
                <a:sym typeface="Helvetica Neue" charset="0"/>
              </a:rPr>
              <a:t>XMASS PMT HISTORY</a:t>
            </a:r>
          </a:p>
        </p:txBody>
      </p:sp>
      <p:pic>
        <p:nvPicPr>
          <p:cNvPr id="9" name="図 2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" r="858" b="206"/>
          <a:stretch>
            <a:fillRect/>
          </a:stretch>
        </p:blipFill>
        <p:spPr bwMode="auto">
          <a:xfrm>
            <a:off x="2701528" y="1029408"/>
            <a:ext cx="1902024" cy="1439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図 2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" r="970" b="206"/>
          <a:stretch>
            <a:fillRect/>
          </a:stretch>
        </p:blipFill>
        <p:spPr bwMode="auto">
          <a:xfrm>
            <a:off x="4630341" y="1029408"/>
            <a:ext cx="1903809" cy="1439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図 20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22"/>
          <a:stretch>
            <a:fillRect/>
          </a:stretch>
        </p:blipFill>
        <p:spPr bwMode="auto">
          <a:xfrm>
            <a:off x="6562726" y="1029408"/>
            <a:ext cx="1903809" cy="1439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タイトル 5"/>
          <p:cNvSpPr>
            <a:spLocks noGrp="1"/>
          </p:cNvSpPr>
          <p:nvPr>
            <p:ph type="title"/>
          </p:nvPr>
        </p:nvSpPr>
        <p:spPr>
          <a:xfrm>
            <a:off x="457200" y="477553"/>
            <a:ext cx="1885950" cy="1554162"/>
          </a:xfrm>
        </p:spPr>
        <p:txBody>
          <a:bodyPr/>
          <a:lstStyle/>
          <a:p>
            <a:r>
              <a:rPr lang="en-US" altLang="ja-JP" sz="4000" dirty="0" smtClean="0"/>
              <a:t>Clean</a:t>
            </a:r>
            <a:br>
              <a:rPr lang="en-US" altLang="ja-JP" sz="4000" dirty="0" smtClean="0"/>
            </a:br>
            <a:r>
              <a:rPr kumimoji="1" lang="en-US" altLang="ja-JP" sz="4000" dirty="0" smtClean="0"/>
              <a:t>PMT</a:t>
            </a:r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pic>
        <p:nvPicPr>
          <p:cNvPr id="13" name="図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" r="25800" b="7821"/>
          <a:stretch/>
        </p:blipFill>
        <p:spPr bwMode="auto">
          <a:xfrm>
            <a:off x="838200" y="2002221"/>
            <a:ext cx="1832620" cy="436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コンテンツ プレースホルダー 1"/>
          <p:cNvSpPr>
            <a:spLocks noGrp="1"/>
          </p:cNvSpPr>
          <p:nvPr>
            <p:ph idx="1"/>
          </p:nvPr>
        </p:nvSpPr>
        <p:spPr>
          <a:xfrm>
            <a:off x="1828800" y="5791200"/>
            <a:ext cx="6172200" cy="609600"/>
          </a:xfrm>
        </p:spPr>
        <p:txBody>
          <a:bodyPr/>
          <a:lstStyle/>
          <a:p>
            <a:r>
              <a:rPr lang="en-US" altLang="ja-JP" sz="2200" dirty="0" smtClean="0"/>
              <a:t>Clean PMT Base has also been developed.</a:t>
            </a:r>
          </a:p>
          <a:p>
            <a:pPr marL="0" indent="0">
              <a:buNone/>
            </a:pPr>
            <a:endParaRPr kumimoji="1" lang="ja-JP" altLang="en-US" sz="2200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146954" y="2005161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b="1" dirty="0">
                <a:solidFill>
                  <a:schemeClr val="bg1"/>
                </a:solidFill>
              </a:rPr>
              <a:t>→</a:t>
            </a:r>
            <a:r>
              <a:rPr kumimoji="1" lang="en-US" altLang="ja-JP" sz="3600" b="1" dirty="0" smtClean="0">
                <a:solidFill>
                  <a:schemeClr val="bg1"/>
                </a:solidFill>
              </a:rPr>
              <a:t>LUX</a:t>
            </a:r>
            <a:endParaRPr kumimoji="1" lang="ja-JP" altLang="en-US" sz="3600" b="1" dirty="0">
              <a:solidFill>
                <a:schemeClr val="bg1"/>
              </a:solidFill>
            </a:endParaRPr>
          </a:p>
        </p:txBody>
      </p:sp>
      <p:sp>
        <p:nvSpPr>
          <p:cNvPr id="16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1371600" y="6453188"/>
            <a:ext cx="2133600" cy="268287"/>
          </a:xfrm>
        </p:spPr>
        <p:txBody>
          <a:bodyPr/>
          <a:lstStyle/>
          <a:p>
            <a:r>
              <a:rPr lang="en-US" altLang="ja-JP" dirty="0" smtClean="0">
                <a:solidFill>
                  <a:srgbClr val="FFFFFF"/>
                </a:solidFill>
              </a:rPr>
              <a:t>KMI2013  12/12/2013</a:t>
            </a:r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06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381000" y="5029200"/>
            <a:ext cx="8763000" cy="1219200"/>
          </a:xfrm>
        </p:spPr>
        <p:txBody>
          <a:bodyPr/>
          <a:lstStyle/>
          <a:p>
            <a:endParaRPr lang="en-US" altLang="ja-JP" sz="1600" dirty="0" smtClean="0"/>
          </a:p>
          <a:p>
            <a:r>
              <a:rPr lang="en-US" altLang="ja-JP" sz="2000" dirty="0"/>
              <a:t>1 ton </a:t>
            </a:r>
            <a:r>
              <a:rPr lang="en-US" altLang="ja-JP" sz="2000" dirty="0" err="1"/>
              <a:t>LXe</a:t>
            </a:r>
            <a:r>
              <a:rPr lang="en-US" altLang="ja-JP" sz="2000" dirty="0"/>
              <a:t> =  170 m</a:t>
            </a:r>
            <a:r>
              <a:rPr lang="en-US" altLang="ja-JP" sz="2000" baseline="30000" dirty="0"/>
              <a:t>3 </a:t>
            </a:r>
            <a:r>
              <a:rPr lang="en-US" altLang="ja-JP" sz="2000" dirty="0"/>
              <a:t> gas </a:t>
            </a:r>
            <a:r>
              <a:rPr lang="en-US" altLang="ja-JP" sz="2000" dirty="0" err="1" smtClean="0"/>
              <a:t>Xe</a:t>
            </a:r>
            <a:r>
              <a:rPr lang="en-US" altLang="ja-JP" sz="2000" baseline="30000" dirty="0" smtClean="0"/>
              <a:t> </a:t>
            </a:r>
            <a:r>
              <a:rPr lang="en-US" altLang="ja-JP" sz="2000" dirty="0" smtClean="0"/>
              <a:t>       Process speed: 4.7kg/</a:t>
            </a:r>
            <a:r>
              <a:rPr lang="en-US" altLang="ja-JP" sz="2000" dirty="0" err="1" smtClean="0"/>
              <a:t>hr</a:t>
            </a:r>
            <a:r>
              <a:rPr lang="en-US" altLang="ja-JP" sz="2000" dirty="0" smtClean="0"/>
              <a:t>  </a:t>
            </a:r>
            <a:r>
              <a:rPr lang="ja-JP" altLang="en-US" sz="2000" dirty="0" smtClean="0"/>
              <a:t>→</a:t>
            </a:r>
            <a:r>
              <a:rPr lang="en-US" altLang="ja-JP" sz="2000" dirty="0" smtClean="0"/>
              <a:t>  10 days</a:t>
            </a:r>
          </a:p>
          <a:p>
            <a:r>
              <a:rPr lang="en-US" altLang="ja-JP" sz="2000" dirty="0" smtClean="0"/>
              <a:t>Confirmed </a:t>
            </a:r>
            <a:r>
              <a:rPr lang="ja-JP" altLang="en-US" sz="2000" dirty="0" smtClean="0"/>
              <a:t>　</a:t>
            </a:r>
            <a:r>
              <a:rPr lang="en-US" altLang="ja-JP" sz="2000" dirty="0" smtClean="0"/>
              <a:t>Kr &lt; 2.7ppt  by  API-MS</a:t>
            </a:r>
          </a:p>
          <a:p>
            <a:pPr lvl="1"/>
            <a:endParaRPr lang="en-US" altLang="ja-JP" sz="1600" dirty="0"/>
          </a:p>
          <a:p>
            <a:pPr lvl="1"/>
            <a:endParaRPr kumimoji="1" lang="ja-JP" altLang="en-US" sz="1600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H. Sekiya</a:t>
            </a:r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/>
              <a:pPr/>
              <a:t>27</a:t>
            </a:fld>
            <a:endParaRPr kumimoji="1" lang="ja-JP" altLang="en-US" dirty="0"/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Xe</a:t>
            </a:r>
            <a:r>
              <a:rPr kumimoji="1" lang="en-US" altLang="ja-JP" dirty="0" smtClean="0"/>
              <a:t> Distillation </a:t>
            </a:r>
            <a:r>
              <a:rPr lang="en-US" altLang="ja-JP" dirty="0"/>
              <a:t>S</a:t>
            </a:r>
            <a:r>
              <a:rPr kumimoji="1" lang="en-US" altLang="ja-JP" dirty="0" smtClean="0"/>
              <a:t>ystem</a:t>
            </a:r>
            <a:endParaRPr kumimoji="1" lang="ja-JP" altLang="en-US" dirty="0"/>
          </a:p>
        </p:txBody>
      </p:sp>
      <p:pic>
        <p:nvPicPr>
          <p:cNvPr id="32" name="図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7" r="6669"/>
          <a:stretch/>
        </p:blipFill>
        <p:spPr bwMode="auto">
          <a:xfrm>
            <a:off x="6873240" y="1161569"/>
            <a:ext cx="2027694" cy="3488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直線矢印コネクタ 25"/>
          <p:cNvCxnSpPr/>
          <p:nvPr/>
        </p:nvCxnSpPr>
        <p:spPr>
          <a:xfrm>
            <a:off x="7054368" y="1099774"/>
            <a:ext cx="7065" cy="3213958"/>
          </a:xfrm>
          <a:prstGeom prst="straightConnector1">
            <a:avLst/>
          </a:prstGeom>
          <a:noFill/>
          <a:ln w="57150" cap="flat" cmpd="sng" algn="ctr">
            <a:solidFill>
              <a:srgbClr val="FFFF00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34" name="四角形 5"/>
          <p:cNvSpPr>
            <a:spLocks/>
          </p:cNvSpPr>
          <p:nvPr/>
        </p:nvSpPr>
        <p:spPr bwMode="auto">
          <a:xfrm>
            <a:off x="6922464" y="2736438"/>
            <a:ext cx="392736" cy="338554"/>
          </a:xfrm>
          <a:prstGeom prst="rect">
            <a:avLst/>
          </a:prstGeom>
          <a:solidFill>
            <a:schemeClr val="tx1">
              <a:alpha val="59000"/>
            </a:schemeClr>
          </a:solidFill>
          <a:ln>
            <a:noFill/>
          </a:ln>
          <a:extLst/>
        </p:spPr>
        <p:txBody>
          <a:bodyPr wrap="none" lIns="0" tIns="0" rIns="0" bIns="0" anchor="ctr">
            <a:spAutoFit/>
          </a:bodyPr>
          <a:lstStyle/>
          <a:p>
            <a:r>
              <a:rPr lang="en-US" altLang="ja-JP" sz="2200" dirty="0">
                <a:solidFill>
                  <a:schemeClr val="bg1"/>
                </a:solidFill>
                <a:ea typeface="ＭＳ Ｐゴシック" charset="-128"/>
                <a:cs typeface="Helvetica" charset="0"/>
              </a:rPr>
              <a:t>4m</a:t>
            </a:r>
          </a:p>
        </p:txBody>
      </p:sp>
      <p:graphicFrame>
        <p:nvGraphicFramePr>
          <p:cNvPr id="36" name="Group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5931759"/>
              </p:ext>
            </p:extLst>
          </p:nvPr>
        </p:nvGraphicFramePr>
        <p:xfrm>
          <a:off x="152400" y="2103120"/>
          <a:ext cx="2149157" cy="124968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753693"/>
                <a:gridCol w="1395464"/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Boiling point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(@0.2MPa)</a:t>
                      </a:r>
                      <a:endParaRPr kumimoji="1" lang="en-US" altLang="ja-JP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/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Xe</a:t>
                      </a:r>
                      <a:endParaRPr kumimoji="1" lang="en-US" altLang="ja-JP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178K</a:t>
                      </a:r>
                      <a:endParaRPr kumimoji="1" lang="en-US" altLang="ja-JP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/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Kr</a:t>
                      </a:r>
                      <a:endParaRPr kumimoji="1" lang="en-US" altLang="ja-JP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140K~150K</a:t>
                      </a:r>
                      <a:endParaRPr kumimoji="1" lang="en-US" altLang="ja-JP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sp>
        <p:nvSpPr>
          <p:cNvPr id="37" name="正方形/長方形 36"/>
          <p:cNvSpPr/>
          <p:nvPr/>
        </p:nvSpPr>
        <p:spPr>
          <a:xfrm>
            <a:off x="5707950" y="0"/>
            <a:ext cx="34115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ja-JP" sz="1600" dirty="0">
                <a:solidFill>
                  <a:srgbClr val="99CCFF"/>
                </a:solidFill>
              </a:rPr>
              <a:t>Astoparticle Physics 31, </a:t>
            </a:r>
            <a:r>
              <a:rPr lang="fr-FR" altLang="ja-JP" sz="1600" dirty="0" smtClean="0">
                <a:solidFill>
                  <a:srgbClr val="99CCFF"/>
                </a:solidFill>
              </a:rPr>
              <a:t>(2009) 290</a:t>
            </a:r>
            <a:endParaRPr lang="ja-JP" altLang="en-US" sz="1600" dirty="0">
              <a:solidFill>
                <a:srgbClr val="99CCFF"/>
              </a:solidFill>
            </a:endParaRP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880425"/>
            <a:ext cx="4160968" cy="315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正方形/長方形 43"/>
          <p:cNvSpPr/>
          <p:nvPr/>
        </p:nvSpPr>
        <p:spPr>
          <a:xfrm>
            <a:off x="228600" y="904625"/>
            <a:ext cx="5791200" cy="991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altLang="ja-JP" sz="2000" kern="0" dirty="0">
                <a:solidFill>
                  <a:srgbClr val="FFFFFF"/>
                </a:solidFill>
              </a:rPr>
              <a:t>Commercial “pure </a:t>
            </a:r>
            <a:r>
              <a:rPr lang="en-US" altLang="ja-JP" sz="2000" kern="0" dirty="0" err="1">
                <a:solidFill>
                  <a:srgbClr val="FFFFFF"/>
                </a:solidFill>
              </a:rPr>
              <a:t>Xe</a:t>
            </a:r>
            <a:r>
              <a:rPr lang="en-US" altLang="ja-JP" sz="2000" kern="0" dirty="0">
                <a:solidFill>
                  <a:srgbClr val="FFFFFF"/>
                </a:solidFill>
              </a:rPr>
              <a:t>” contains </a:t>
            </a:r>
            <a:r>
              <a:rPr lang="en-US" altLang="ja-JP" sz="2000" kern="0" dirty="0">
                <a:solidFill>
                  <a:srgbClr val="99CCFF"/>
                </a:solidFill>
              </a:rPr>
              <a:t>~0.1ppm Kr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altLang="ja-JP" sz="1600" kern="0" baseline="30000" dirty="0">
                <a:solidFill>
                  <a:srgbClr val="FFFFFF"/>
                </a:solidFill>
              </a:rPr>
              <a:t>85</a:t>
            </a:r>
            <a:r>
              <a:rPr lang="en-US" altLang="ja-JP" sz="1600" kern="0" dirty="0">
                <a:solidFill>
                  <a:srgbClr val="FFFFFF"/>
                </a:solidFill>
              </a:rPr>
              <a:t>K / K = </a:t>
            </a:r>
            <a:r>
              <a:rPr lang="en-US" altLang="ja-JP" sz="1600" kern="0" dirty="0" smtClean="0">
                <a:solidFill>
                  <a:srgbClr val="FFFFFF"/>
                </a:solidFill>
              </a:rPr>
              <a:t>1.2×10</a:t>
            </a:r>
            <a:r>
              <a:rPr lang="en-US" altLang="ja-JP" sz="1600" kern="0" baseline="30000" dirty="0" smtClean="0">
                <a:solidFill>
                  <a:srgbClr val="FFFFFF"/>
                </a:solidFill>
              </a:rPr>
              <a:t>-11</a:t>
            </a:r>
            <a:r>
              <a:rPr lang="en-US" altLang="ja-JP" sz="1600" kern="0" dirty="0" smtClean="0">
                <a:solidFill>
                  <a:srgbClr val="FFFFFF"/>
                </a:solidFill>
              </a:rPr>
              <a:t>      </a:t>
            </a:r>
            <a:r>
              <a:rPr lang="en-US" altLang="ja-JP" sz="1600" kern="0" dirty="0">
                <a:solidFill>
                  <a:srgbClr val="FFFFFF"/>
                </a:solidFill>
                <a:latin typeface="Symbol" pitchFamily="18" charset="2"/>
              </a:rPr>
              <a:t>t </a:t>
            </a:r>
            <a:r>
              <a:rPr lang="en-US" altLang="ja-JP" sz="1600" kern="0" dirty="0">
                <a:solidFill>
                  <a:srgbClr val="FFFFFF"/>
                </a:solidFill>
              </a:rPr>
              <a:t>=10.8 year, Q</a:t>
            </a:r>
            <a:r>
              <a:rPr lang="en-US" altLang="ja-JP" sz="1600" kern="0" baseline="-25000" dirty="0">
                <a:solidFill>
                  <a:srgbClr val="FFFFFF"/>
                </a:solidFill>
              </a:rPr>
              <a:t>β</a:t>
            </a:r>
            <a:r>
              <a:rPr lang="en-US" altLang="ja-JP" sz="1600" kern="0" dirty="0">
                <a:solidFill>
                  <a:srgbClr val="FFFFFF"/>
                </a:solidFill>
              </a:rPr>
              <a:t> =  </a:t>
            </a:r>
            <a:r>
              <a:rPr lang="en-US" altLang="ja-JP" sz="1600" kern="0" dirty="0" smtClean="0">
                <a:solidFill>
                  <a:srgbClr val="FFFFFF"/>
                </a:solidFill>
              </a:rPr>
              <a:t>687keV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altLang="ja-JP" sz="1600" kern="0" dirty="0">
                <a:solidFill>
                  <a:srgbClr val="FFFFFF"/>
                </a:solidFill>
              </a:rPr>
              <a:t>5 order reduction was indispensable.</a:t>
            </a: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305757" y="3852067"/>
            <a:ext cx="17748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We established</a:t>
            </a:r>
          </a:p>
          <a:p>
            <a:r>
              <a:rPr kumimoji="1" lang="en-US" altLang="ja-JP" dirty="0" err="1" smtClean="0">
                <a:solidFill>
                  <a:schemeClr val="bg1"/>
                </a:solidFill>
              </a:rPr>
              <a:t>Xe</a:t>
            </a:r>
            <a:r>
              <a:rPr lang="en-US" altLang="ja-JP" dirty="0">
                <a:solidFill>
                  <a:schemeClr val="bg1"/>
                </a:solidFill>
              </a:rPr>
              <a:t> </a:t>
            </a:r>
            <a:r>
              <a:rPr lang="en-US" altLang="ja-JP" dirty="0" err="1" smtClean="0">
                <a:solidFill>
                  <a:schemeClr val="bg1"/>
                </a:solidFill>
              </a:rPr>
              <a:t>purifiaction</a:t>
            </a:r>
            <a:endParaRPr kumimoji="1" lang="en-US" altLang="ja-JP" dirty="0" smtClean="0">
              <a:solidFill>
                <a:schemeClr val="bg1"/>
              </a:solidFill>
            </a:endParaRPr>
          </a:p>
          <a:p>
            <a:r>
              <a:rPr kumimoji="1" lang="en-US" altLang="ja-JP" dirty="0" smtClean="0">
                <a:solidFill>
                  <a:schemeClr val="bg1"/>
                </a:solidFill>
              </a:rPr>
              <a:t>by distillation 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46" name="下矢印 45"/>
          <p:cNvSpPr/>
          <p:nvPr/>
        </p:nvSpPr>
        <p:spPr>
          <a:xfrm>
            <a:off x="990600" y="3505200"/>
            <a:ext cx="533400" cy="2668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477000" y="5715000"/>
            <a:ext cx="2287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b="1" dirty="0" smtClean="0">
                <a:solidFill>
                  <a:schemeClr val="bg1"/>
                </a:solidFill>
              </a:rPr>
              <a:t>→</a:t>
            </a:r>
            <a:r>
              <a:rPr kumimoji="1" lang="en-US" altLang="ja-JP" sz="3600" b="1" dirty="0" smtClean="0">
                <a:solidFill>
                  <a:schemeClr val="bg1"/>
                </a:solidFill>
              </a:rPr>
              <a:t>XENON</a:t>
            </a:r>
            <a:endParaRPr kumimoji="1" lang="ja-JP" altLang="en-US" sz="3600" b="1" dirty="0">
              <a:solidFill>
                <a:schemeClr val="bg1"/>
              </a:solidFill>
            </a:endParaRPr>
          </a:p>
        </p:txBody>
      </p:sp>
      <p:sp>
        <p:nvSpPr>
          <p:cNvPr id="18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1371600" y="6453188"/>
            <a:ext cx="2133600" cy="268287"/>
          </a:xfrm>
        </p:spPr>
        <p:txBody>
          <a:bodyPr/>
          <a:lstStyle/>
          <a:p>
            <a:r>
              <a:rPr lang="en-US" altLang="ja-JP" dirty="0" smtClean="0">
                <a:solidFill>
                  <a:srgbClr val="FFFFFF"/>
                </a:solidFill>
              </a:rPr>
              <a:t>KMI2013  12/12/2013</a:t>
            </a:r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82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角丸四角形 29"/>
          <p:cNvSpPr/>
          <p:nvPr/>
        </p:nvSpPr>
        <p:spPr>
          <a:xfrm>
            <a:off x="4800599" y="1088770"/>
            <a:ext cx="4265563" cy="3711830"/>
          </a:xfrm>
          <a:prstGeom prst="roundRect">
            <a:avLst>
              <a:gd name="adj" fmla="val 13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7" name="角丸四角形 36"/>
          <p:cNvSpPr/>
          <p:nvPr/>
        </p:nvSpPr>
        <p:spPr>
          <a:xfrm>
            <a:off x="101600" y="1398244"/>
            <a:ext cx="4622800" cy="2640355"/>
          </a:xfrm>
          <a:prstGeom prst="roundRect">
            <a:avLst>
              <a:gd name="adj" fmla="val 16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9" name="図 7"/>
          <p:cNvPicPr>
            <a:picLocks noChangeAspect="1"/>
          </p:cNvPicPr>
          <p:nvPr/>
        </p:nvPicPr>
        <p:blipFill rotWithShape="1">
          <a:blip r:embed="rId3" cstate="print"/>
          <a:srcRect l="521" r="-1"/>
          <a:stretch/>
        </p:blipFill>
        <p:spPr bwMode="auto">
          <a:xfrm>
            <a:off x="227806" y="1524000"/>
            <a:ext cx="4191794" cy="2444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6684" y="4648200"/>
            <a:ext cx="5245369" cy="1395403"/>
          </a:xfrm>
        </p:spPr>
        <p:txBody>
          <a:bodyPr/>
          <a:lstStyle/>
          <a:p>
            <a:r>
              <a:rPr lang="en-US" altLang="ja-JP" sz="2400" dirty="0"/>
              <a:t>H</a:t>
            </a:r>
            <a:r>
              <a:rPr lang="en-US" altLang="ja-JP" sz="2400" dirty="0" smtClean="0"/>
              <a:t>ighest </a:t>
            </a:r>
            <a:r>
              <a:rPr lang="en-US" altLang="ja-JP" sz="2400" dirty="0" err="1" smtClean="0"/>
              <a:t>LXe</a:t>
            </a:r>
            <a:r>
              <a:rPr lang="en-US" altLang="ja-JP" sz="2400" dirty="0" smtClean="0"/>
              <a:t> scintillation yields:                                                                     </a:t>
            </a:r>
          </a:p>
          <a:p>
            <a:pPr marL="0" indent="0">
              <a:buNone/>
            </a:pPr>
            <a:r>
              <a:rPr lang="en-US" altLang="ja-JP" sz="2400" dirty="0"/>
              <a:t> </a:t>
            </a:r>
            <a:r>
              <a:rPr lang="en-US" altLang="ja-JP" sz="2400" dirty="0" smtClean="0"/>
              <a:t>                                14.7p.e</a:t>
            </a:r>
            <a:r>
              <a:rPr lang="en-US" altLang="ja-JP" sz="2400" dirty="0"/>
              <a:t>./</a:t>
            </a:r>
            <a:r>
              <a:rPr lang="en-US" altLang="ja-JP" sz="2400" dirty="0" err="1"/>
              <a:t>keVee</a:t>
            </a:r>
            <a:r>
              <a:rPr lang="en-US" altLang="ja-JP" sz="2400" dirty="0"/>
              <a:t>  </a:t>
            </a:r>
          </a:p>
          <a:p>
            <a:r>
              <a:rPr lang="en-US" altLang="ja-JP" sz="2400" dirty="0" smtClean="0"/>
              <a:t>Lowest threshold: 4hits</a:t>
            </a:r>
            <a:r>
              <a:rPr lang="en-US" altLang="ja-JP" sz="2400" dirty="0" smtClean="0">
                <a:latin typeface="Calibri"/>
              </a:rPr>
              <a:t>→</a:t>
            </a:r>
            <a:r>
              <a:rPr lang="en-US" altLang="ja-JP" sz="2400" dirty="0" smtClean="0"/>
              <a:t>0.3keVee  </a:t>
            </a:r>
            <a:endParaRPr lang="en-US" altLang="ja-JP" sz="2400" dirty="0"/>
          </a:p>
          <a:p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H. Sekiya</a:t>
            </a:r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/>
              <a:pPr/>
              <a:t>28</a:t>
            </a:fld>
            <a:endParaRPr kumimoji="1" lang="ja-JP" altLang="en-US" dirty="0"/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>
          <a:xfrm>
            <a:off x="1006133" y="274637"/>
            <a:ext cx="7299667" cy="675361"/>
          </a:xfrm>
        </p:spPr>
        <p:txBody>
          <a:bodyPr/>
          <a:lstStyle/>
          <a:p>
            <a:r>
              <a:rPr kumimoji="1" lang="en-US" altLang="ja-JP" dirty="0" smtClean="0"/>
              <a:t>Detector Response </a:t>
            </a:r>
            <a:endParaRPr kumimoji="1" lang="ja-JP" altLang="en-US" dirty="0"/>
          </a:p>
        </p:txBody>
      </p:sp>
      <p:pic>
        <p:nvPicPr>
          <p:cNvPr id="7" name="Picture 48" descr="XMASS800kg_calib_anim50ms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48600" y="1239217"/>
            <a:ext cx="1217563" cy="3408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8"/>
          <p:cNvSpPr txBox="1">
            <a:spLocks noChangeArrowheads="1"/>
          </p:cNvSpPr>
          <p:nvPr/>
        </p:nvSpPr>
        <p:spPr bwMode="auto">
          <a:xfrm>
            <a:off x="7126528" y="482025"/>
            <a:ext cx="1255472" cy="584775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Top PMT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kern="0" dirty="0" smtClean="0">
                <a:solidFill>
                  <a:schemeClr val="bg1"/>
                </a:solidFill>
              </a:rPr>
              <a:t>manipulator</a:t>
            </a:r>
            <a:endParaRPr kumimoji="0" lang="en-US" altLang="ja-JP" sz="16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4" name="Line 39"/>
          <p:cNvSpPr>
            <a:spLocks noChangeShapeType="1"/>
          </p:cNvSpPr>
          <p:nvPr/>
        </p:nvSpPr>
        <p:spPr bwMode="auto">
          <a:xfrm>
            <a:off x="7848600" y="1192556"/>
            <a:ext cx="431800" cy="143965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" name="Line 33"/>
          <p:cNvSpPr>
            <a:spLocks noChangeShapeType="1"/>
          </p:cNvSpPr>
          <p:nvPr/>
        </p:nvSpPr>
        <p:spPr bwMode="auto">
          <a:xfrm>
            <a:off x="8498836" y="1452840"/>
            <a:ext cx="1" cy="212856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テキスト ボックス 7"/>
          <p:cNvSpPr txBox="1">
            <a:spLocks noChangeArrowheads="1"/>
          </p:cNvSpPr>
          <p:nvPr/>
        </p:nvSpPr>
        <p:spPr bwMode="auto">
          <a:xfrm>
            <a:off x="609600" y="2376834"/>
            <a:ext cx="2425699" cy="369332"/>
          </a:xfrm>
          <a:prstGeom prst="rect">
            <a:avLst/>
          </a:prstGeom>
          <a:ln>
            <a:solidFill>
              <a:srgbClr val="99CCFF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ja-JP" dirty="0" smtClean="0"/>
              <a:t> </a:t>
            </a:r>
            <a:r>
              <a:rPr lang="en-US" altLang="ja-JP" sz="1600" b="1" dirty="0" smtClean="0"/>
              <a:t>Calibration spectrum</a:t>
            </a:r>
            <a:endParaRPr lang="en-US" altLang="ja-JP" sz="1600" b="1" dirty="0"/>
          </a:p>
        </p:txBody>
      </p:sp>
      <p:sp>
        <p:nvSpPr>
          <p:cNvPr id="21" name="テキスト ボックス 8"/>
          <p:cNvSpPr txBox="1">
            <a:spLocks noChangeArrowheads="1"/>
          </p:cNvSpPr>
          <p:nvPr/>
        </p:nvSpPr>
        <p:spPr bwMode="auto">
          <a:xfrm>
            <a:off x="1286193" y="1748134"/>
            <a:ext cx="15732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real data</a:t>
            </a:r>
          </a:p>
          <a:p>
            <a:r>
              <a:rPr lang="en-US" altLang="ja-JP" b="1" dirty="0">
                <a:solidFill>
                  <a:srgbClr val="0000FF"/>
                </a:solidFill>
              </a:rPr>
              <a:t>simulation</a:t>
            </a:r>
            <a:endParaRPr lang="ja-JP" altLang="en-US" b="1" dirty="0">
              <a:solidFill>
                <a:srgbClr val="0000FF"/>
              </a:solidFill>
            </a:endParaRPr>
          </a:p>
        </p:txBody>
      </p:sp>
      <p:sp>
        <p:nvSpPr>
          <p:cNvPr id="24" name="テキスト ボックス 17"/>
          <p:cNvSpPr txBox="1">
            <a:spLocks noChangeArrowheads="1"/>
          </p:cNvSpPr>
          <p:nvPr/>
        </p:nvSpPr>
        <p:spPr bwMode="auto">
          <a:xfrm>
            <a:off x="3326606" y="1701968"/>
            <a:ext cx="9667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dirty="0"/>
              <a:t>122keV</a:t>
            </a:r>
            <a:endParaRPr lang="ja-JP" altLang="en-US" dirty="0"/>
          </a:p>
        </p:txBody>
      </p:sp>
      <p:sp>
        <p:nvSpPr>
          <p:cNvPr id="25" name="テキスト ボックス 18"/>
          <p:cNvSpPr txBox="1">
            <a:spLocks noChangeArrowheads="1"/>
          </p:cNvSpPr>
          <p:nvPr/>
        </p:nvSpPr>
        <p:spPr bwMode="auto">
          <a:xfrm>
            <a:off x="3597275" y="2911508"/>
            <a:ext cx="9667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dirty="0"/>
              <a:t>136keV</a:t>
            </a:r>
            <a:endParaRPr lang="ja-JP" altLang="en-US" dirty="0"/>
          </a:p>
        </p:txBody>
      </p:sp>
      <p:sp>
        <p:nvSpPr>
          <p:cNvPr id="26" name="テキスト ボックス 19"/>
          <p:cNvSpPr txBox="1">
            <a:spLocks noChangeArrowheads="1"/>
          </p:cNvSpPr>
          <p:nvPr/>
        </p:nvSpPr>
        <p:spPr bwMode="auto">
          <a:xfrm>
            <a:off x="1219200" y="2983468"/>
            <a:ext cx="15696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dirty="0" smtClean="0"/>
              <a:t>59.3keV of W</a:t>
            </a:r>
            <a:endParaRPr lang="ja-JP" altLang="en-US" dirty="0"/>
          </a:p>
        </p:txBody>
      </p:sp>
      <p:sp>
        <p:nvSpPr>
          <p:cNvPr id="27" name="テキスト ボックス 17"/>
          <p:cNvSpPr txBox="1">
            <a:spLocks noChangeArrowheads="1"/>
          </p:cNvSpPr>
          <p:nvPr/>
        </p:nvSpPr>
        <p:spPr bwMode="auto">
          <a:xfrm>
            <a:off x="3511549" y="2071300"/>
            <a:ext cx="11017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dirty="0"/>
              <a:t>~4% </a:t>
            </a:r>
            <a:r>
              <a:rPr lang="en-US" altLang="ja-JP" dirty="0" err="1"/>
              <a:t>rms</a:t>
            </a:r>
            <a:endParaRPr lang="ja-JP" altLang="en-US" dirty="0"/>
          </a:p>
        </p:txBody>
      </p:sp>
      <p:pic>
        <p:nvPicPr>
          <p:cNvPr id="31" name="図 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1160" y="1656695"/>
            <a:ext cx="3061413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テキスト ボックス 5"/>
          <p:cNvSpPr txBox="1">
            <a:spLocks noChangeArrowheads="1"/>
          </p:cNvSpPr>
          <p:nvPr/>
        </p:nvSpPr>
        <p:spPr bwMode="auto">
          <a:xfrm>
            <a:off x="5048443" y="1447800"/>
            <a:ext cx="28648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0"/>
            <a:r>
              <a:rPr lang="en-US" altLang="ja-JP" b="1" dirty="0">
                <a:solidFill>
                  <a:srgbClr val="FF0000"/>
                </a:solidFill>
              </a:rPr>
              <a:t>r</a:t>
            </a:r>
            <a:r>
              <a:rPr lang="en-US" altLang="ja-JP" b="1" dirty="0" smtClean="0">
                <a:solidFill>
                  <a:srgbClr val="FF0000"/>
                </a:solidFill>
              </a:rPr>
              <a:t>eal data         </a:t>
            </a:r>
            <a:r>
              <a:rPr lang="en-US" altLang="ja-JP" b="1" dirty="0" smtClean="0">
                <a:solidFill>
                  <a:srgbClr val="0000FF"/>
                </a:solidFill>
              </a:rPr>
              <a:t>simulation</a:t>
            </a:r>
            <a:endParaRPr lang="ja-JP" altLang="en-US" b="1" dirty="0">
              <a:solidFill>
                <a:srgbClr val="0000FF"/>
              </a:solidFill>
            </a:endParaRPr>
          </a:p>
          <a:p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34" name="コンテンツ プレースホルダ 2"/>
          <p:cNvSpPr txBox="1">
            <a:spLocks/>
          </p:cNvSpPr>
          <p:nvPr/>
        </p:nvSpPr>
        <p:spPr bwMode="auto">
          <a:xfrm>
            <a:off x="5058689" y="1143000"/>
            <a:ext cx="2485111" cy="335989"/>
          </a:xfrm>
          <a:prstGeom prst="rect">
            <a:avLst/>
          </a:prstGeom>
          <a:ln>
            <a:solidFill>
              <a:srgbClr val="99CCFF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ＭＳ Ｐゴシック" charset="-128"/>
              </a:rPr>
              <a:t>Reconstructed</a:t>
            </a:r>
            <a:r>
              <a:rPr kumimoji="1" lang="en-US" altLang="ja-JP" sz="1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ＭＳ Ｐゴシック" charset="-128"/>
              </a:rPr>
              <a:t> vertex </a:t>
            </a:r>
            <a:endParaRPr kumimoji="1" lang="en-US" altLang="ja-JP" sz="1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ＭＳ Ｐゴシック" charset="-128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1" lang="ja-JP" alt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ＭＳ Ｐゴシック" charset="-128"/>
            </a:endParaRPr>
          </a:p>
        </p:txBody>
      </p:sp>
      <p:sp>
        <p:nvSpPr>
          <p:cNvPr id="36" name="正方形/長方形 35"/>
          <p:cNvSpPr/>
          <p:nvPr/>
        </p:nvSpPr>
        <p:spPr>
          <a:xfrm>
            <a:off x="479562" y="2003379"/>
            <a:ext cx="8066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baseline="30000" dirty="0">
                <a:solidFill>
                  <a:srgbClr val="FF0000"/>
                </a:solidFill>
              </a:rPr>
              <a:t>57</a:t>
            </a:r>
            <a:r>
              <a:rPr lang="en-US" altLang="ja-JP" sz="2400" dirty="0">
                <a:solidFill>
                  <a:srgbClr val="FF0000"/>
                </a:solidFill>
              </a:rPr>
              <a:t>Co</a:t>
            </a:r>
            <a:endParaRPr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2368179" y="3700046"/>
            <a:ext cx="197522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total photoelectrons</a:t>
            </a:r>
            <a:endParaRPr kumimoji="1" lang="ja-JP" altLang="en-US" sz="1600" dirty="0"/>
          </a:p>
        </p:txBody>
      </p:sp>
      <p:pic>
        <p:nvPicPr>
          <p:cNvPr id="35" name="図 2" descr="http://www-sk.icrr.u-tokyo.ac.jp/image_top/xmasslogo.gif"/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6172200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1371600" y="6453188"/>
            <a:ext cx="2133600" cy="268287"/>
          </a:xfrm>
        </p:spPr>
        <p:txBody>
          <a:bodyPr/>
          <a:lstStyle/>
          <a:p>
            <a:r>
              <a:rPr lang="en-US" altLang="ja-JP" dirty="0" smtClean="0">
                <a:solidFill>
                  <a:srgbClr val="FFFFFF"/>
                </a:solidFill>
              </a:rPr>
              <a:t>KMI2013  12/12/2013</a:t>
            </a: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5336646" y="4953000"/>
            <a:ext cx="35797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dirty="0" smtClean="0">
                <a:solidFill>
                  <a:schemeClr val="bg1"/>
                </a:solidFill>
              </a:rPr>
              <a:t>-</a:t>
            </a:r>
            <a:r>
              <a:rPr lang="pl-PL" altLang="ja-JP" sz="2000" dirty="0" smtClean="0">
                <a:solidFill>
                  <a:schemeClr val="bg1"/>
                </a:solidFill>
              </a:rPr>
              <a:t>1.4 </a:t>
            </a:r>
            <a:r>
              <a:rPr lang="pl-PL" altLang="ja-JP" sz="2000" dirty="0">
                <a:solidFill>
                  <a:schemeClr val="bg1"/>
                </a:solidFill>
              </a:rPr>
              <a:t>cm r.m.s. @ z = 0</a:t>
            </a:r>
          </a:p>
          <a:p>
            <a:r>
              <a:rPr lang="pl-PL" altLang="ja-JP" sz="2000" dirty="0" smtClean="0">
                <a:solidFill>
                  <a:schemeClr val="bg1"/>
                </a:solidFill>
              </a:rPr>
              <a:t>-</a:t>
            </a:r>
            <a:r>
              <a:rPr lang="en-US" altLang="ja-JP" sz="2000" dirty="0" smtClean="0">
                <a:solidFill>
                  <a:schemeClr val="bg1"/>
                </a:solidFill>
              </a:rPr>
              <a:t>1</a:t>
            </a:r>
            <a:r>
              <a:rPr lang="pl-PL" altLang="ja-JP" sz="2000" dirty="0" smtClean="0">
                <a:solidFill>
                  <a:schemeClr val="bg1"/>
                </a:solidFill>
              </a:rPr>
              <a:t>.0 </a:t>
            </a:r>
            <a:r>
              <a:rPr lang="pl-PL" altLang="ja-JP" sz="2000" dirty="0">
                <a:solidFill>
                  <a:schemeClr val="bg1"/>
                </a:solidFill>
              </a:rPr>
              <a:t>cm r.m.s. @ z = ±20 cm</a:t>
            </a:r>
            <a:endParaRPr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41" name="正方形/長方形 40"/>
          <p:cNvSpPr/>
          <p:nvPr/>
        </p:nvSpPr>
        <p:spPr>
          <a:xfrm>
            <a:off x="7068464" y="0"/>
            <a:ext cx="20679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ja-JP" sz="1600" dirty="0" smtClean="0">
                <a:solidFill>
                  <a:srgbClr val="99CCFF"/>
                </a:solidFill>
              </a:rPr>
              <a:t>NIM A</a:t>
            </a:r>
            <a:r>
              <a:rPr lang="fr-FR" altLang="ja-JP" sz="1600" dirty="0">
                <a:solidFill>
                  <a:srgbClr val="99CCFF"/>
                </a:solidFill>
              </a:rPr>
              <a:t> </a:t>
            </a:r>
            <a:r>
              <a:rPr lang="fr-FR" altLang="ja-JP" sz="1600" dirty="0" smtClean="0">
                <a:solidFill>
                  <a:srgbClr val="99CCFF"/>
                </a:solidFill>
              </a:rPr>
              <a:t>716</a:t>
            </a:r>
            <a:r>
              <a:rPr lang="fr-FR" altLang="ja-JP" sz="1600" dirty="0" smtClean="0">
                <a:solidFill>
                  <a:srgbClr val="99CCFF"/>
                </a:solidFill>
              </a:rPr>
              <a:t> </a:t>
            </a:r>
            <a:r>
              <a:rPr lang="fr-FR" altLang="ja-JP" sz="1600" dirty="0" smtClean="0">
                <a:solidFill>
                  <a:srgbClr val="99CCFF"/>
                </a:solidFill>
              </a:rPr>
              <a:t>(</a:t>
            </a:r>
            <a:r>
              <a:rPr lang="fr-FR" altLang="ja-JP" sz="1600" dirty="0" smtClean="0">
                <a:solidFill>
                  <a:srgbClr val="99CCFF"/>
                </a:solidFill>
              </a:rPr>
              <a:t>2013) 78</a:t>
            </a:r>
            <a:endParaRPr lang="ja-JP" altLang="en-US" sz="1600" dirty="0">
              <a:solidFill>
                <a:srgbClr val="99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62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角丸四角形 51"/>
          <p:cNvSpPr/>
          <p:nvPr/>
        </p:nvSpPr>
        <p:spPr>
          <a:xfrm>
            <a:off x="381000" y="1320575"/>
            <a:ext cx="5428964" cy="2604018"/>
          </a:xfrm>
          <a:prstGeom prst="roundRect">
            <a:avLst>
              <a:gd name="adj" fmla="val 86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152400" y="960438"/>
            <a:ext cx="6324600" cy="360138"/>
          </a:xfrm>
        </p:spPr>
        <p:txBody>
          <a:bodyPr/>
          <a:lstStyle/>
          <a:p>
            <a:r>
              <a:rPr lang="en-US" altLang="ja-JP" sz="2000" dirty="0" smtClean="0"/>
              <a:t>BG is 2 order higher than that had been expected.</a:t>
            </a:r>
            <a:endParaRPr kumimoji="1" lang="ja-JP" altLang="en-US" sz="2000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H. Sekiya</a:t>
            </a:r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/>
              <a:pPr/>
              <a:t>29</a:t>
            </a:fld>
            <a:endParaRPr kumimoji="1" lang="ja-JP" altLang="en-US" dirty="0"/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5935045" cy="715962"/>
          </a:xfrm>
        </p:spPr>
        <p:txBody>
          <a:bodyPr/>
          <a:lstStyle/>
          <a:p>
            <a:r>
              <a:rPr lang="en-US" altLang="ja-JP" dirty="0" smtClean="0"/>
              <a:t>Unexpected BG </a:t>
            </a:r>
            <a:endParaRPr kumimoji="1" lang="ja-JP" altLang="en-US" dirty="0"/>
          </a:p>
        </p:txBody>
      </p:sp>
      <p:grpSp>
        <p:nvGrpSpPr>
          <p:cNvPr id="7" name="グループ化 34"/>
          <p:cNvGrpSpPr/>
          <p:nvPr/>
        </p:nvGrpSpPr>
        <p:grpSpPr>
          <a:xfrm>
            <a:off x="6391276" y="409896"/>
            <a:ext cx="2295524" cy="3449525"/>
            <a:chOff x="6421757" y="751211"/>
            <a:chExt cx="2295524" cy="3449525"/>
          </a:xfrm>
        </p:grpSpPr>
        <p:pic>
          <p:nvPicPr>
            <p:cNvPr id="8" name="Picture 39" descr="DSC_010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421757" y="751211"/>
              <a:ext cx="2295524" cy="1721643"/>
            </a:xfrm>
            <a:prstGeom prst="rect">
              <a:avLst/>
            </a:prstGeom>
            <a:noFill/>
          </p:spPr>
        </p:pic>
        <p:pic>
          <p:nvPicPr>
            <p:cNvPr id="9" name="Picture 40" descr="DSC_010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421757" y="2584687"/>
              <a:ext cx="2239054" cy="1616049"/>
            </a:xfrm>
            <a:prstGeom prst="rect">
              <a:avLst/>
            </a:prstGeom>
            <a:noFill/>
          </p:spPr>
        </p:pic>
        <p:sp>
          <p:nvSpPr>
            <p:cNvPr id="10" name="Rectangle 41"/>
            <p:cNvSpPr>
              <a:spLocks noChangeArrowheads="1"/>
            </p:cNvSpPr>
            <p:nvPr/>
          </p:nvSpPr>
          <p:spPr bwMode="auto">
            <a:xfrm>
              <a:off x="7235884" y="1811357"/>
              <a:ext cx="429837" cy="323302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cxnSp>
          <p:nvCxnSpPr>
            <p:cNvPr id="11" name="直線コネクタ 10"/>
            <p:cNvCxnSpPr/>
            <p:nvPr/>
          </p:nvCxnSpPr>
          <p:spPr>
            <a:xfrm flipH="1">
              <a:off x="6421758" y="1811357"/>
              <a:ext cx="814126" cy="77333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/>
            <p:cNvCxnSpPr/>
            <p:nvPr/>
          </p:nvCxnSpPr>
          <p:spPr>
            <a:xfrm>
              <a:off x="7665722" y="1814290"/>
              <a:ext cx="995089" cy="74732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下矢印 12"/>
            <p:cNvSpPr/>
            <p:nvPr/>
          </p:nvSpPr>
          <p:spPr>
            <a:xfrm rot="2562324">
              <a:off x="7814353" y="2992681"/>
              <a:ext cx="426720" cy="605118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15" name="Picture 3" descr="C:\Documents and Settings\森山茂栄\My Documents\travel\NDM2012\デスクトップ Background.bmp"/>
          <p:cNvPicPr>
            <a:picLocks noChangeAspect="1" noChangeArrowheads="1"/>
          </p:cNvPicPr>
          <p:nvPr/>
        </p:nvPicPr>
        <p:blipFill>
          <a:blip r:embed="rId4" cstate="print"/>
          <a:srcRect l="57323" t="55673" r="28898" b="26748"/>
          <a:stretch>
            <a:fillRect/>
          </a:stretch>
        </p:blipFill>
        <p:spPr bwMode="auto">
          <a:xfrm>
            <a:off x="2194968" y="4285714"/>
            <a:ext cx="2169813" cy="1905000"/>
          </a:xfrm>
          <a:prstGeom prst="rect">
            <a:avLst/>
          </a:prstGeom>
          <a:noFill/>
        </p:spPr>
      </p:pic>
      <p:pic>
        <p:nvPicPr>
          <p:cNvPr id="26" name="Picture 9"/>
          <p:cNvPicPr>
            <a:picLocks noChangeAspect="1" noChangeArrowheads="1"/>
          </p:cNvPicPr>
          <p:nvPr/>
        </p:nvPicPr>
        <p:blipFill rotWithShape="1">
          <a:blip r:embed="rId5" cstate="print"/>
          <a:srcRect l="7861" b="7077"/>
          <a:stretch/>
        </p:blipFill>
        <p:spPr bwMode="auto">
          <a:xfrm>
            <a:off x="828636" y="1479293"/>
            <a:ext cx="4902478" cy="2298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" name="Picture 11"/>
          <p:cNvPicPr>
            <a:picLocks noChangeAspect="1" noChangeArrowheads="1"/>
          </p:cNvPicPr>
          <p:nvPr/>
        </p:nvPicPr>
        <p:blipFill rotWithShape="1">
          <a:blip r:embed="rId6" cstate="print"/>
          <a:srcRect l="7639" r="59593" b="11477"/>
          <a:stretch/>
        </p:blipFill>
        <p:spPr bwMode="auto">
          <a:xfrm>
            <a:off x="381000" y="4139059"/>
            <a:ext cx="1569035" cy="19964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8" name="テキスト ボックス 37"/>
          <p:cNvSpPr txBox="1"/>
          <p:nvPr/>
        </p:nvSpPr>
        <p:spPr>
          <a:xfrm rot="16200000">
            <a:off x="-167807" y="1971377"/>
            <a:ext cx="1662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counts/day/</a:t>
            </a:r>
            <a:r>
              <a:rPr kumimoji="1" lang="en-US" altLang="ja-JP" sz="1600" dirty="0" err="1" smtClean="0"/>
              <a:t>p.e.</a:t>
            </a:r>
            <a:endParaRPr kumimoji="1" lang="ja-JP" altLang="en-US" sz="1600" dirty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3789372" y="3523548"/>
            <a:ext cx="20205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total photoelectrons</a:t>
            </a:r>
            <a:endParaRPr kumimoji="1" lang="ja-JP" altLang="en-US" sz="1600" dirty="0"/>
          </a:p>
        </p:txBody>
      </p:sp>
      <p:cxnSp>
        <p:nvCxnSpPr>
          <p:cNvPr id="41" name="直線コネクタ 40"/>
          <p:cNvCxnSpPr/>
          <p:nvPr/>
        </p:nvCxnSpPr>
        <p:spPr>
          <a:xfrm flipH="1">
            <a:off x="381000" y="3505200"/>
            <a:ext cx="784518" cy="6338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/>
          <p:cNvCxnSpPr/>
          <p:nvPr/>
        </p:nvCxnSpPr>
        <p:spPr>
          <a:xfrm>
            <a:off x="1342623" y="3505200"/>
            <a:ext cx="607412" cy="6338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テキスト ボックス 45"/>
          <p:cNvSpPr txBox="1"/>
          <p:nvPr/>
        </p:nvSpPr>
        <p:spPr>
          <a:xfrm>
            <a:off x="685800" y="4343400"/>
            <a:ext cx="13692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rgbClr val="0000FF"/>
                </a:solidFill>
              </a:rPr>
              <a:t>GORE-TEX?</a:t>
            </a:r>
            <a:endParaRPr kumimoji="1" lang="en-US" altLang="ja-JP" sz="1600" dirty="0" smtClean="0">
              <a:solidFill>
                <a:srgbClr val="0000FF"/>
              </a:solidFill>
            </a:endParaRPr>
          </a:p>
        </p:txBody>
      </p:sp>
      <p:sp>
        <p:nvSpPr>
          <p:cNvPr id="47" name="角丸四角形 46"/>
          <p:cNvSpPr/>
          <p:nvPr/>
        </p:nvSpPr>
        <p:spPr>
          <a:xfrm>
            <a:off x="1658658" y="2084328"/>
            <a:ext cx="3596454" cy="582672"/>
          </a:xfrm>
          <a:prstGeom prst="roundRect">
            <a:avLst/>
          </a:prstGeom>
          <a:solidFill>
            <a:schemeClr val="tx1">
              <a:lumMod val="95000"/>
              <a:lumOff val="5000"/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1658659" y="2068817"/>
            <a:ext cx="3596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aseline="30000" dirty="0">
                <a:solidFill>
                  <a:srgbClr val="FF0000"/>
                </a:solidFill>
              </a:rPr>
              <a:t>238</a:t>
            </a:r>
            <a:r>
              <a:rPr lang="en-US" altLang="ja-JP" sz="1600" dirty="0">
                <a:solidFill>
                  <a:srgbClr val="FF0000"/>
                </a:solidFill>
              </a:rPr>
              <a:t>U &amp; </a:t>
            </a:r>
            <a:r>
              <a:rPr lang="en-US" altLang="ja-JP" sz="1600" baseline="30000" dirty="0">
                <a:solidFill>
                  <a:srgbClr val="FF0000"/>
                </a:solidFill>
              </a:rPr>
              <a:t>210</a:t>
            </a:r>
            <a:r>
              <a:rPr lang="en-US" altLang="ja-JP" sz="1600" dirty="0">
                <a:solidFill>
                  <a:srgbClr val="FF0000"/>
                </a:solidFill>
              </a:rPr>
              <a:t>Pb of PMT Al seal </a:t>
            </a:r>
            <a:endParaRPr lang="en-US" altLang="ja-JP" sz="1600" dirty="0" smtClean="0">
              <a:solidFill>
                <a:srgbClr val="FFFF00"/>
              </a:solidFill>
            </a:endParaRPr>
          </a:p>
          <a:p>
            <a:r>
              <a:rPr lang="en-US" altLang="ja-JP" sz="1600" dirty="0" smtClean="0">
                <a:solidFill>
                  <a:srgbClr val="FFFF00"/>
                </a:solidFill>
              </a:rPr>
              <a:t>e</a:t>
            </a:r>
            <a:r>
              <a:rPr kumimoji="1" lang="en-US" altLang="ja-JP" sz="1600" dirty="0" smtClean="0">
                <a:solidFill>
                  <a:srgbClr val="FFFF00"/>
                </a:solidFill>
              </a:rPr>
              <a:t>xpected BG (PMT &amp; components)</a:t>
            </a:r>
          </a:p>
        </p:txBody>
      </p:sp>
      <p:sp>
        <p:nvSpPr>
          <p:cNvPr id="48" name="正方形/長方形 47"/>
          <p:cNvSpPr/>
          <p:nvPr/>
        </p:nvSpPr>
        <p:spPr>
          <a:xfrm>
            <a:off x="4364781" y="4120277"/>
            <a:ext cx="493161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ja-JP" dirty="0" smtClean="0">
                <a:solidFill>
                  <a:schemeClr val="bg1"/>
                </a:solidFill>
              </a:rPr>
              <a:t>Major origin </a:t>
            </a:r>
            <a:r>
              <a:rPr lang="en-US" altLang="ja-JP" dirty="0">
                <a:solidFill>
                  <a:schemeClr val="bg1"/>
                </a:solidFill>
              </a:rPr>
              <a:t>of BG was considered to be </a:t>
            </a:r>
            <a:r>
              <a:rPr lang="en-US" altLang="ja-JP" dirty="0">
                <a:solidFill>
                  <a:schemeClr val="bg1"/>
                </a:solidFill>
                <a:latin typeface="Symbol" pitchFamily="18" charset="2"/>
              </a:rPr>
              <a:t>g</a:t>
            </a:r>
            <a:r>
              <a:rPr lang="en-US" altLang="ja-JP" dirty="0">
                <a:solidFill>
                  <a:schemeClr val="bg1"/>
                </a:solidFill>
              </a:rPr>
              <a:t> from </a:t>
            </a:r>
            <a:r>
              <a:rPr lang="en-US" altLang="ja-JP" dirty="0" smtClean="0">
                <a:solidFill>
                  <a:schemeClr val="bg1"/>
                </a:solidFill>
              </a:rPr>
              <a:t>PMTs, but </a:t>
            </a:r>
            <a:r>
              <a:rPr lang="en-US" altLang="ja-JP" dirty="0">
                <a:solidFill>
                  <a:schemeClr val="bg1"/>
                </a:solidFill>
              </a:rPr>
              <a:t>the observed data seemed to have additional </a:t>
            </a:r>
            <a:r>
              <a:rPr lang="en-US" altLang="ja-JP" dirty="0">
                <a:solidFill>
                  <a:srgbClr val="99CCFF"/>
                </a:solidFill>
              </a:rPr>
              <a:t>surface </a:t>
            </a:r>
            <a:r>
              <a:rPr lang="en-US" altLang="ja-JP" dirty="0" smtClean="0">
                <a:solidFill>
                  <a:srgbClr val="99CCFF"/>
                </a:solidFill>
              </a:rPr>
              <a:t>contamination</a:t>
            </a:r>
            <a:r>
              <a:rPr lang="en-US" altLang="ja-JP" dirty="0" smtClean="0">
                <a:solidFill>
                  <a:schemeClr val="bg1"/>
                </a:solidFill>
              </a:rPr>
              <a:t>.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altLang="ja-JP" dirty="0">
                <a:solidFill>
                  <a:schemeClr val="bg1"/>
                </a:solidFill>
              </a:rPr>
              <a:t>Aluminum sealing parts for the PMT (btw metal body and quartz glass) contains </a:t>
            </a:r>
            <a:r>
              <a:rPr lang="en-US" altLang="ja-JP" baseline="30000" dirty="0" smtClean="0">
                <a:solidFill>
                  <a:schemeClr val="bg1"/>
                </a:solidFill>
              </a:rPr>
              <a:t>238</a:t>
            </a:r>
            <a:r>
              <a:rPr lang="en-US" altLang="ja-JP" dirty="0" smtClean="0">
                <a:solidFill>
                  <a:schemeClr val="bg1"/>
                </a:solidFill>
              </a:rPr>
              <a:t>U </a:t>
            </a:r>
            <a:r>
              <a:rPr lang="en-US" altLang="ja-JP" dirty="0">
                <a:solidFill>
                  <a:schemeClr val="bg1"/>
                </a:solidFill>
              </a:rPr>
              <a:t>and </a:t>
            </a:r>
            <a:r>
              <a:rPr lang="en-US" altLang="ja-JP" baseline="30000" dirty="0" smtClean="0">
                <a:solidFill>
                  <a:schemeClr val="bg1"/>
                </a:solidFill>
              </a:rPr>
              <a:t>210</a:t>
            </a:r>
            <a:r>
              <a:rPr lang="en-US" altLang="ja-JP" dirty="0" smtClean="0">
                <a:solidFill>
                  <a:schemeClr val="bg1"/>
                </a:solidFill>
              </a:rPr>
              <a:t>Pb (&gt;5keV)</a:t>
            </a:r>
            <a:endParaRPr lang="en-US" altLang="ja-JP" dirty="0">
              <a:solidFill>
                <a:schemeClr val="bg1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altLang="ja-JP" dirty="0">
                <a:solidFill>
                  <a:schemeClr val="bg1"/>
                </a:solidFill>
              </a:rPr>
              <a:t>GORE-TEX between PMT and holder </a:t>
            </a:r>
            <a:r>
              <a:rPr lang="en-US" altLang="ja-JP" dirty="0" smtClean="0">
                <a:solidFill>
                  <a:schemeClr val="bg1"/>
                </a:solidFill>
              </a:rPr>
              <a:t>is suspicious below 5keV.</a:t>
            </a:r>
            <a:endParaRPr lang="en-US" altLang="ja-JP" dirty="0">
              <a:solidFill>
                <a:schemeClr val="bg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</p:txBody>
      </p:sp>
      <p:cxnSp>
        <p:nvCxnSpPr>
          <p:cNvPr id="57" name="直線矢印コネクタ 56"/>
          <p:cNvCxnSpPr/>
          <p:nvPr/>
        </p:nvCxnSpPr>
        <p:spPr>
          <a:xfrm>
            <a:off x="1957975" y="4569905"/>
            <a:ext cx="1831397" cy="104186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テキスト ボックス 65"/>
          <p:cNvSpPr txBox="1"/>
          <p:nvPr/>
        </p:nvSpPr>
        <p:spPr>
          <a:xfrm>
            <a:off x="1600200" y="1536892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/>
              <a:t>Data</a:t>
            </a:r>
            <a:endParaRPr kumimoji="1" lang="ja-JP" altLang="en-US" b="1" dirty="0"/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1600200" y="1753824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BG simulation</a:t>
            </a:r>
            <a:endParaRPr kumimoji="1" lang="ja-JP" alt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358243" y="2743200"/>
            <a:ext cx="16770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~1MeV(</a:t>
            </a:r>
            <a:r>
              <a:rPr kumimoji="1" lang="en-US" altLang="ja-JP" sz="1400" baseline="30000" dirty="0" smtClean="0"/>
              <a:t>60</a:t>
            </a:r>
            <a:r>
              <a:rPr kumimoji="1" lang="en-US" altLang="ja-JP" sz="1400" dirty="0" smtClean="0"/>
              <a:t>Co peak)</a:t>
            </a:r>
            <a:endParaRPr kumimoji="1" lang="ja-JP" altLang="en-US" sz="1400" dirty="0"/>
          </a:p>
        </p:txBody>
      </p:sp>
      <p:cxnSp>
        <p:nvCxnSpPr>
          <p:cNvPr id="17" name="直線矢印コネクタ 16"/>
          <p:cNvCxnSpPr/>
          <p:nvPr/>
        </p:nvCxnSpPr>
        <p:spPr>
          <a:xfrm flipH="1">
            <a:off x="2667000" y="3048000"/>
            <a:ext cx="192202" cy="20789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/>
          <p:cNvSpPr txBox="1"/>
          <p:nvPr/>
        </p:nvSpPr>
        <p:spPr>
          <a:xfrm>
            <a:off x="1131173" y="4572000"/>
            <a:ext cx="6976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~5keV</a:t>
            </a:r>
            <a:endParaRPr kumimoji="1" lang="ja-JP" altLang="en-US" sz="1400" dirty="0"/>
          </a:p>
        </p:txBody>
      </p:sp>
      <p:cxnSp>
        <p:nvCxnSpPr>
          <p:cNvPr id="37" name="直線矢印コネクタ 36"/>
          <p:cNvCxnSpPr>
            <a:stCxn id="35" idx="1"/>
          </p:cNvCxnSpPr>
          <p:nvPr/>
        </p:nvCxnSpPr>
        <p:spPr>
          <a:xfrm flipH="1">
            <a:off x="973316" y="4725889"/>
            <a:ext cx="157857" cy="540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1371600" y="6453188"/>
            <a:ext cx="2133600" cy="268287"/>
          </a:xfrm>
        </p:spPr>
        <p:txBody>
          <a:bodyPr/>
          <a:lstStyle/>
          <a:p>
            <a:r>
              <a:rPr lang="en-US" altLang="ja-JP" dirty="0" smtClean="0">
                <a:solidFill>
                  <a:srgbClr val="FFFFFF"/>
                </a:solidFill>
              </a:rPr>
              <a:t>KMI2013  12/12/2013</a:t>
            </a:r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64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sekiya\gakkai\KMI2013\dmreview\img9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B3B3B3"/>
              </a:clrFrom>
              <a:clrTo>
                <a:srgbClr val="B3B3B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602" y="2016071"/>
            <a:ext cx="4088198" cy="366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457200" y="1219201"/>
            <a:ext cx="8229600" cy="1676400"/>
          </a:xfrm>
        </p:spPr>
        <p:txBody>
          <a:bodyPr/>
          <a:lstStyle/>
          <a:p>
            <a:r>
              <a:rPr lang="en-US" altLang="ja-JP" dirty="0" smtClean="0">
                <a:solidFill>
                  <a:srgbClr val="99CCFF"/>
                </a:solidFill>
              </a:rPr>
              <a:t>P</a:t>
            </a:r>
            <a:r>
              <a:rPr kumimoji="1" lang="en-US" altLang="ja-JP" dirty="0" smtClean="0">
                <a:solidFill>
                  <a:srgbClr val="99CCFF"/>
                </a:solidFill>
              </a:rPr>
              <a:t>article </a:t>
            </a:r>
            <a:r>
              <a:rPr lang="en-US" altLang="ja-JP" dirty="0">
                <a:solidFill>
                  <a:srgbClr val="99CCFF"/>
                </a:solidFill>
              </a:rPr>
              <a:t>p</a:t>
            </a:r>
            <a:r>
              <a:rPr kumimoji="1" lang="en-US" altLang="ja-JP" dirty="0" smtClean="0">
                <a:solidFill>
                  <a:srgbClr val="99CCFF"/>
                </a:solidFill>
              </a:rPr>
              <a:t>hysics</a:t>
            </a:r>
            <a:r>
              <a:rPr kumimoji="1" lang="en-US" altLang="ja-JP" dirty="0" smtClean="0"/>
              <a:t> × </a:t>
            </a:r>
            <a:r>
              <a:rPr kumimoji="1" lang="en-US" altLang="ja-JP" dirty="0" smtClean="0">
                <a:solidFill>
                  <a:srgbClr val="FFCCFF"/>
                </a:solidFill>
              </a:rPr>
              <a:t>Astrophysics</a:t>
            </a:r>
          </a:p>
          <a:p>
            <a:pPr marL="0" indent="0">
              <a:buNone/>
            </a:pPr>
            <a:r>
              <a:rPr lang="en-US" altLang="ja-JP" dirty="0" smtClean="0"/>
              <a:t>   </a:t>
            </a:r>
            <a:endParaRPr kumimoji="1" lang="ja-JP" altLang="en-US" sz="2800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FFFFFF"/>
                </a:solidFill>
              </a:rPr>
              <a:t>KMI2013  12/12/2013</a:t>
            </a: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FFFFFF"/>
                </a:solidFill>
              </a:rPr>
              <a:t>H. Sekiya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>
                <a:solidFill>
                  <a:srgbClr val="FFFFFF"/>
                </a:solidFill>
              </a:rPr>
              <a:pPr/>
              <a:t>3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Principle of </a:t>
            </a:r>
            <a:r>
              <a:rPr kumimoji="1" lang="en-US" altLang="ja-JP" dirty="0" smtClean="0"/>
              <a:t>WIMP Direct </a:t>
            </a:r>
            <a:r>
              <a:rPr kumimoji="1" lang="en-US" altLang="ja-JP" dirty="0" smtClean="0"/>
              <a:t>Detection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1143000" y="1676400"/>
            <a:ext cx="47147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altLang="ja-JP" sz="2800" kern="0" dirty="0">
                <a:solidFill>
                  <a:srgbClr val="FFFFFF"/>
                </a:solidFill>
              </a:rPr>
              <a:t>(cross section</a:t>
            </a:r>
            <a:r>
              <a:rPr lang="en-US" altLang="ja-JP" sz="2800" kern="0" dirty="0" smtClean="0">
                <a:solidFill>
                  <a:srgbClr val="FFFFFF"/>
                </a:solidFill>
              </a:rPr>
              <a:t>)             </a:t>
            </a:r>
            <a:r>
              <a:rPr lang="en-US" altLang="ja-JP" sz="2800" kern="0" dirty="0">
                <a:solidFill>
                  <a:srgbClr val="FFFFFF"/>
                </a:solidFill>
              </a:rPr>
              <a:t>(flux) </a:t>
            </a:r>
            <a:endParaRPr lang="ja-JP" altLang="en-US" sz="2800" kern="0" dirty="0">
              <a:solidFill>
                <a:srgbClr val="FFFFFF"/>
              </a:solidFill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1220950" y="5727084"/>
            <a:ext cx="70278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altLang="ja-JP" sz="2400" kern="0" dirty="0" smtClean="0">
                <a:solidFill>
                  <a:srgbClr val="FFFFFF"/>
                </a:solidFill>
              </a:rPr>
              <a:t>Both </a:t>
            </a:r>
            <a:r>
              <a:rPr lang="en-US" altLang="ja-JP" sz="2400" kern="0" dirty="0" smtClean="0">
                <a:solidFill>
                  <a:srgbClr val="99CCFF"/>
                </a:solidFill>
              </a:rPr>
              <a:t>cross section </a:t>
            </a:r>
            <a:r>
              <a:rPr lang="en-US" altLang="ja-JP" sz="2400" kern="0" dirty="0" smtClean="0">
                <a:solidFill>
                  <a:srgbClr val="FFFFFF"/>
                </a:solidFill>
              </a:rPr>
              <a:t>and </a:t>
            </a:r>
            <a:r>
              <a:rPr lang="en-US" altLang="ja-JP" sz="2400" kern="0" dirty="0" smtClean="0">
                <a:solidFill>
                  <a:srgbClr val="FFCCFF"/>
                </a:solidFill>
              </a:rPr>
              <a:t>flux</a:t>
            </a:r>
            <a:r>
              <a:rPr lang="en-US" altLang="ja-JP" sz="2400" kern="0" dirty="0" smtClean="0">
                <a:solidFill>
                  <a:srgbClr val="FFFFFF"/>
                </a:solidFill>
              </a:rPr>
              <a:t> must be studied, but…</a:t>
            </a:r>
            <a:endParaRPr lang="ja-JP" altLang="en-US" sz="2400" kern="0" dirty="0">
              <a:solidFill>
                <a:srgbClr val="FFFFFF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023827" y="4114800"/>
            <a:ext cx="36599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99CCFF"/>
                </a:solidFill>
              </a:rPr>
              <a:t>WIMP-nucleus cross section</a:t>
            </a:r>
            <a:endParaRPr kumimoji="1" lang="ja-JP" altLang="en-US" sz="2000" b="1" dirty="0">
              <a:solidFill>
                <a:srgbClr val="99CCFF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500376" y="4689134"/>
            <a:ext cx="18455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FFCCFF"/>
                </a:solidFill>
              </a:rPr>
              <a:t>WIMP density</a:t>
            </a:r>
            <a:endParaRPr kumimoji="1" lang="ja-JP" altLang="en-US" sz="2000" b="1" dirty="0">
              <a:solidFill>
                <a:srgbClr val="FFCCFF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802490" y="5232209"/>
            <a:ext cx="33812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FFCCFF"/>
                </a:solidFill>
              </a:rPr>
              <a:t>WIMP velocity distribution</a:t>
            </a:r>
            <a:endParaRPr kumimoji="1" lang="ja-JP" altLang="en-US" sz="2000" b="1" dirty="0">
              <a:solidFill>
                <a:srgbClr val="FF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24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角丸四角形 14"/>
          <p:cNvSpPr/>
          <p:nvPr/>
        </p:nvSpPr>
        <p:spPr>
          <a:xfrm>
            <a:off x="1905000" y="2314104"/>
            <a:ext cx="5127903" cy="3309914"/>
          </a:xfrm>
          <a:prstGeom prst="roundRect">
            <a:avLst>
              <a:gd name="adj" fmla="val 72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381000" y="1036637"/>
            <a:ext cx="8382000" cy="4525963"/>
          </a:xfrm>
          <a:noFill/>
          <a:ln>
            <a:noFill/>
          </a:ln>
        </p:spPr>
        <p:txBody>
          <a:bodyPr/>
          <a:lstStyle/>
          <a:p>
            <a:r>
              <a:rPr lang="en-US" altLang="ja-JP" sz="2400" dirty="0" smtClean="0"/>
              <a:t>Although extra BG sources were found, XMASS </a:t>
            </a:r>
            <a:r>
              <a:rPr lang="en-US" altLang="ja-JP" sz="2400" dirty="0"/>
              <a:t>BG </a:t>
            </a:r>
            <a:r>
              <a:rPr lang="en-US" altLang="ja-JP" sz="2400" dirty="0" smtClean="0"/>
              <a:t>level is still competitive </a:t>
            </a:r>
            <a:r>
              <a:rPr lang="en-US" altLang="ja-JP" sz="2400" dirty="0" smtClean="0">
                <a:solidFill>
                  <a:srgbClr val="99CCFF"/>
                </a:solidFill>
              </a:rPr>
              <a:t>w/o rejecting </a:t>
            </a:r>
            <a:r>
              <a:rPr lang="en-US" altLang="ja-JP" sz="2400" dirty="0" smtClean="0">
                <a:solidFill>
                  <a:srgbClr val="99CCFF"/>
                </a:solidFill>
              </a:rPr>
              <a:t>electron recoil </a:t>
            </a:r>
            <a:r>
              <a:rPr lang="en-US" altLang="ja-JP" sz="2400" dirty="0" smtClean="0">
                <a:solidFill>
                  <a:srgbClr val="99CCFF"/>
                </a:solidFill>
              </a:rPr>
              <a:t>events</a:t>
            </a:r>
            <a:r>
              <a:rPr lang="en-US" altLang="ja-JP" sz="2400" dirty="0" smtClean="0"/>
              <a:t>.</a:t>
            </a:r>
          </a:p>
          <a:p>
            <a:pPr lvl="1"/>
            <a:r>
              <a:rPr lang="en-US" altLang="ja-JP" sz="2000" dirty="0" smtClean="0"/>
              <a:t>XMASS has a competitive sensitivity to </a:t>
            </a:r>
            <a:r>
              <a:rPr lang="en-US" altLang="ja-JP" sz="2000" dirty="0" smtClean="0">
                <a:solidFill>
                  <a:srgbClr val="99CCFF"/>
                </a:solidFill>
              </a:rPr>
              <a:t>Light WIMPs </a:t>
            </a:r>
            <a:r>
              <a:rPr lang="en-US" altLang="ja-JP" sz="2000" dirty="0" smtClean="0"/>
              <a:t> </a:t>
            </a:r>
            <a:endParaRPr lang="en-US" altLang="ja-JP" sz="2000" dirty="0" smtClean="0"/>
          </a:p>
          <a:p>
            <a:pPr marL="457200" lvl="1" indent="0">
              <a:buNone/>
            </a:pPr>
            <a:endParaRPr lang="en-US" altLang="ja-JP" sz="2000" dirty="0" smtClean="0"/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sz="2000" dirty="0" smtClean="0"/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endParaRPr kumimoji="1" lang="ja-JP" altLang="en-US" sz="2000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H. Sekiya</a:t>
            </a:r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/>
              <a:pPr/>
              <a:t>30</a:t>
            </a:fld>
            <a:endParaRPr kumimoji="1" lang="ja-JP" altLang="en-US" dirty="0"/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XMASS Full Volume: Low BG w/o PID</a:t>
            </a:r>
            <a:endParaRPr kumimoji="1" lang="ja-JP" alt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4897" y="2314104"/>
            <a:ext cx="4975503" cy="3309914"/>
          </a:xfrm>
          <a:prstGeom prst="roundRect">
            <a:avLst>
              <a:gd name="adj" fmla="val 6906"/>
            </a:avLst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グループ化 8"/>
          <p:cNvGrpSpPr/>
          <p:nvPr/>
        </p:nvGrpSpPr>
        <p:grpSpPr>
          <a:xfrm>
            <a:off x="2590800" y="2616965"/>
            <a:ext cx="5311123" cy="2488435"/>
            <a:chOff x="4446740" y="3732756"/>
            <a:chExt cx="5609811" cy="2549414"/>
          </a:xfrm>
        </p:grpSpPr>
        <p:pic>
          <p:nvPicPr>
            <p:cNvPr id="10" name="Picture 3" descr="C:\Documents and Settings\森山茂栄\My Documents\meeting\xmassmeeting\120607-kyoto\axion\spec-part.eps"/>
            <p:cNvPicPr>
              <a:picLocks noChangeAspect="1" noChangeArrowheads="1"/>
            </p:cNvPicPr>
            <p:nvPr/>
          </p:nvPicPr>
          <p:blipFill>
            <a:blip r:embed="rId3" cstate="print"/>
            <a:srcRect l="10621" t="15998" r="22013" b="14724"/>
            <a:stretch>
              <a:fillRect/>
            </a:stretch>
          </p:blipFill>
          <p:spPr bwMode="auto">
            <a:xfrm>
              <a:off x="4446740" y="3732756"/>
              <a:ext cx="3759048" cy="2549414"/>
            </a:xfrm>
            <a:prstGeom prst="rect">
              <a:avLst/>
            </a:prstGeom>
            <a:noFill/>
          </p:spPr>
        </p:pic>
        <p:sp>
          <p:nvSpPr>
            <p:cNvPr id="11" name="テキスト ボックス 10"/>
            <p:cNvSpPr txBox="1"/>
            <p:nvPr/>
          </p:nvSpPr>
          <p:spPr>
            <a:xfrm>
              <a:off x="6356673" y="4872434"/>
              <a:ext cx="3699878" cy="3468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kumimoji="1" lang="en-US" altLang="ja-JP" sz="1600" b="1" u="sng" dirty="0" smtClean="0">
                  <a:solidFill>
                    <a:srgbClr val="FF0000"/>
                  </a:solidFill>
                </a:rPr>
                <a:t>XMASS full volume 5591.4kg days</a:t>
              </a:r>
              <a:endParaRPr kumimoji="1" lang="ja-JP" altLang="en-US" sz="1600" b="1" u="sng" dirty="0">
                <a:solidFill>
                  <a:srgbClr val="FF0000"/>
                </a:solidFill>
              </a:endParaRPr>
            </a:p>
          </p:txBody>
        </p:sp>
      </p:grpSp>
      <p:sp>
        <p:nvSpPr>
          <p:cNvPr id="12" name="テキスト ボックス 11"/>
          <p:cNvSpPr txBox="1"/>
          <p:nvPr/>
        </p:nvSpPr>
        <p:spPr>
          <a:xfrm rot="16200000">
            <a:off x="1143720" y="3590847"/>
            <a:ext cx="1982738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1400" b="1" dirty="0" smtClean="0"/>
              <a:t>Evens/kg/day/</a:t>
            </a:r>
            <a:r>
              <a:rPr kumimoji="1" lang="en-US" altLang="ja-JP" sz="1400" b="1" dirty="0" err="1" smtClean="0"/>
              <a:t>keV</a:t>
            </a:r>
            <a:endParaRPr kumimoji="1" lang="ja-JP" altLang="en-US" sz="1400" b="1" dirty="0"/>
          </a:p>
        </p:txBody>
      </p:sp>
      <p:sp>
        <p:nvSpPr>
          <p:cNvPr id="14" name="正方形/長方形 13"/>
          <p:cNvSpPr/>
          <p:nvPr/>
        </p:nvSpPr>
        <p:spPr>
          <a:xfrm>
            <a:off x="6987897" y="5048187"/>
            <a:ext cx="13994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>
                <a:solidFill>
                  <a:schemeClr val="bg1"/>
                </a:solidFill>
              </a:rPr>
              <a:t>E. </a:t>
            </a:r>
            <a:r>
              <a:rPr lang="en-US" altLang="ja-JP" sz="1400" dirty="0" err="1">
                <a:solidFill>
                  <a:schemeClr val="bg1"/>
                </a:solidFill>
              </a:rPr>
              <a:t>Aprile</a:t>
            </a:r>
            <a:r>
              <a:rPr lang="en-US" altLang="ja-JP" sz="1400" dirty="0">
                <a:solidFill>
                  <a:schemeClr val="bg1"/>
                </a:solidFill>
              </a:rPr>
              <a:t>, 2010 </a:t>
            </a:r>
            <a:endParaRPr lang="en-US" altLang="ja-JP" sz="1400" dirty="0" smtClean="0">
              <a:solidFill>
                <a:schemeClr val="bg1"/>
              </a:solidFill>
            </a:endParaRPr>
          </a:p>
          <a:p>
            <a:r>
              <a:rPr lang="en-US" altLang="ja-JP" sz="1400" dirty="0" smtClean="0">
                <a:solidFill>
                  <a:schemeClr val="bg1"/>
                </a:solidFill>
              </a:rPr>
              <a:t>Princeton</a:t>
            </a:r>
            <a:endParaRPr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18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1371600" y="6453188"/>
            <a:ext cx="2133600" cy="268287"/>
          </a:xfrm>
        </p:spPr>
        <p:txBody>
          <a:bodyPr/>
          <a:lstStyle/>
          <a:p>
            <a:r>
              <a:rPr lang="en-US" altLang="ja-JP" dirty="0" smtClean="0">
                <a:solidFill>
                  <a:srgbClr val="FFFFFF"/>
                </a:solidFill>
              </a:rPr>
              <a:t>KMI2013  12/12/2013</a:t>
            </a:r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955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角丸四角形 6"/>
          <p:cNvSpPr/>
          <p:nvPr/>
        </p:nvSpPr>
        <p:spPr>
          <a:xfrm>
            <a:off x="137395" y="2209800"/>
            <a:ext cx="8854205" cy="392858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/>
          <p:cNvGrpSpPr/>
          <p:nvPr/>
        </p:nvGrpSpPr>
        <p:grpSpPr>
          <a:xfrm>
            <a:off x="4567539" y="2209800"/>
            <a:ext cx="4271661" cy="3928586"/>
            <a:chOff x="5057791" y="2405538"/>
            <a:chExt cx="4152800" cy="3623787"/>
          </a:xfrm>
        </p:grpSpPr>
        <p:pic>
          <p:nvPicPr>
            <p:cNvPr id="4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7791" y="2405538"/>
              <a:ext cx="4075877" cy="3623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" name="テキスト ボックス 49"/>
            <p:cNvSpPr txBox="1"/>
            <p:nvPr/>
          </p:nvSpPr>
          <p:spPr>
            <a:xfrm>
              <a:off x="8065232" y="3181349"/>
              <a:ext cx="9925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FF0000"/>
                  </a:solidFill>
                </a:rPr>
                <a:t>XMASS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83" name="テキスト ボックス 82"/>
            <p:cNvSpPr txBox="1"/>
            <p:nvPr/>
          </p:nvSpPr>
          <p:spPr>
            <a:xfrm>
              <a:off x="7315200" y="5067301"/>
              <a:ext cx="6335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solidFill>
                    <a:srgbClr val="00FF00"/>
                  </a:solidFill>
                </a:rPr>
                <a:t>LUX</a:t>
              </a:r>
              <a:endParaRPr kumimoji="1" lang="ja-JP" altLang="en-US" dirty="0">
                <a:solidFill>
                  <a:srgbClr val="00FF00"/>
                </a:solidFill>
              </a:endParaRPr>
            </a:p>
          </p:txBody>
        </p:sp>
        <p:sp>
          <p:nvSpPr>
            <p:cNvPr id="85" name="テキスト ボックス 84"/>
            <p:cNvSpPr txBox="1"/>
            <p:nvPr/>
          </p:nvSpPr>
          <p:spPr>
            <a:xfrm>
              <a:off x="7591571" y="4869119"/>
              <a:ext cx="13901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/>
                <a:t>XENON100</a:t>
              </a:r>
              <a:endParaRPr kumimoji="1" lang="ja-JP" altLang="en-US" dirty="0"/>
            </a:p>
          </p:txBody>
        </p:sp>
        <p:sp>
          <p:nvSpPr>
            <p:cNvPr id="86" name="テキスト ボックス 85"/>
            <p:cNvSpPr txBox="1"/>
            <p:nvPr/>
          </p:nvSpPr>
          <p:spPr>
            <a:xfrm>
              <a:off x="7821575" y="4507468"/>
              <a:ext cx="1236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0000FF"/>
                  </a:solidFill>
                </a:rPr>
                <a:t>CDMS </a:t>
              </a:r>
              <a:r>
                <a:rPr kumimoji="1" lang="en-US" altLang="ja-JP" dirty="0" err="1" smtClean="0">
                  <a:solidFill>
                    <a:srgbClr val="0000FF"/>
                  </a:solidFill>
                </a:rPr>
                <a:t>Ge</a:t>
              </a:r>
              <a:endParaRPr kumimoji="1" lang="ja-JP" altLang="en-US" dirty="0">
                <a:solidFill>
                  <a:srgbClr val="0000FF"/>
                </a:solidFill>
              </a:endParaRPr>
            </a:p>
          </p:txBody>
        </p:sp>
        <p:sp>
          <p:nvSpPr>
            <p:cNvPr id="87" name="テキスト ボックス 86"/>
            <p:cNvSpPr txBox="1"/>
            <p:nvPr/>
          </p:nvSpPr>
          <p:spPr>
            <a:xfrm>
              <a:off x="7948707" y="3657600"/>
              <a:ext cx="12618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XENON10</a:t>
              </a:r>
              <a:endParaRPr kumimoji="1" lang="ja-JP" alt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88" name="テキスト ボックス 87"/>
            <p:cNvSpPr txBox="1"/>
            <p:nvPr/>
          </p:nvSpPr>
          <p:spPr>
            <a:xfrm>
              <a:off x="7619599" y="4032765"/>
              <a:ext cx="15140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solidFill>
                    <a:srgbClr val="FF9933"/>
                  </a:solidFill>
                </a:rPr>
                <a:t>EDELWEISS</a:t>
              </a:r>
              <a:endParaRPr kumimoji="1" lang="ja-JP" altLang="en-US" dirty="0">
                <a:solidFill>
                  <a:srgbClr val="FF9933"/>
                </a:solidFill>
              </a:endParaRPr>
            </a:p>
          </p:txBody>
        </p:sp>
      </p:grp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26" y="2497833"/>
            <a:ext cx="3882974" cy="3445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304799" y="914400"/>
            <a:ext cx="8529647" cy="2039760"/>
          </a:xfrm>
        </p:spPr>
        <p:txBody>
          <a:bodyPr/>
          <a:lstStyle/>
          <a:p>
            <a:r>
              <a:rPr lang="en-US" altLang="ja-JP" sz="2000" dirty="0" smtClean="0"/>
              <a:t>Set </a:t>
            </a:r>
            <a:r>
              <a:rPr lang="en-US" altLang="ja-JP" sz="2000" dirty="0"/>
              <a:t>an upper limit on the WIMP-nucleon cross section for WIMPs </a:t>
            </a:r>
            <a:r>
              <a:rPr lang="en-US" altLang="ja-JP" sz="2000" dirty="0" smtClean="0"/>
              <a:t>with masses </a:t>
            </a:r>
            <a:r>
              <a:rPr lang="en-US" altLang="ja-JP" sz="2000" dirty="0"/>
              <a:t>below 20GeV </a:t>
            </a:r>
            <a:r>
              <a:rPr lang="en-US" altLang="ja-JP" sz="2000" dirty="0" smtClean="0">
                <a:solidFill>
                  <a:srgbClr val="99CCFF"/>
                </a:solidFill>
              </a:rPr>
              <a:t>w/o PID </a:t>
            </a:r>
            <a:r>
              <a:rPr lang="en-US" altLang="ja-JP" sz="2000" dirty="0" smtClean="0"/>
              <a:t>and </a:t>
            </a:r>
            <a:r>
              <a:rPr lang="en-US" altLang="ja-JP" sz="2000" dirty="0"/>
              <a:t>excludes part of the parameter space allowed </a:t>
            </a:r>
            <a:r>
              <a:rPr lang="en-US" altLang="ja-JP" sz="2000" dirty="0" smtClean="0"/>
              <a:t>by DAMA</a:t>
            </a:r>
            <a:endParaRPr kumimoji="1" lang="ja-JP" altLang="en-US" sz="2000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H. Sekiya</a:t>
            </a:r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/>
              <a:pPr/>
              <a:t>31</a:t>
            </a:fld>
            <a:endParaRPr kumimoji="1" lang="ja-JP" altLang="en-US" dirty="0"/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>
          <a:xfrm>
            <a:off x="1763976" y="274638"/>
            <a:ext cx="5482952" cy="639762"/>
          </a:xfrm>
        </p:spPr>
        <p:txBody>
          <a:bodyPr/>
          <a:lstStyle/>
          <a:p>
            <a:r>
              <a:rPr kumimoji="1" lang="en-US" altLang="ja-JP" dirty="0" smtClean="0"/>
              <a:t>Light WIMPs </a:t>
            </a:r>
            <a:endParaRPr kumimoji="1" lang="ja-JP" altLang="en-US" dirty="0"/>
          </a:p>
        </p:txBody>
      </p:sp>
      <p:sp>
        <p:nvSpPr>
          <p:cNvPr id="46" name="正方形/長方形 45"/>
          <p:cNvSpPr/>
          <p:nvPr/>
        </p:nvSpPr>
        <p:spPr>
          <a:xfrm>
            <a:off x="5350974" y="1809690"/>
            <a:ext cx="37930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altLang="ja-JP" sz="2000" b="1" dirty="0" smtClean="0">
                <a:solidFill>
                  <a:srgbClr val="99CCFF"/>
                </a:solidFill>
              </a:rPr>
              <a:t>Phys</a:t>
            </a:r>
            <a:r>
              <a:rPr lang="en-US" altLang="ja-JP" sz="2000" b="1" dirty="0">
                <a:solidFill>
                  <a:srgbClr val="99CCFF"/>
                </a:solidFill>
              </a:rPr>
              <a:t>. </a:t>
            </a:r>
            <a:r>
              <a:rPr lang="en-US" altLang="ja-JP" sz="2000" b="1" dirty="0" err="1">
                <a:solidFill>
                  <a:srgbClr val="99CCFF"/>
                </a:solidFill>
              </a:rPr>
              <a:t>Lett</a:t>
            </a:r>
            <a:r>
              <a:rPr lang="en-US" altLang="ja-JP" sz="2000" b="1" dirty="0">
                <a:solidFill>
                  <a:srgbClr val="99CCFF"/>
                </a:solidFill>
              </a:rPr>
              <a:t>. B719 (2013) 78</a:t>
            </a:r>
          </a:p>
        </p:txBody>
      </p:sp>
      <p:sp>
        <p:nvSpPr>
          <p:cNvPr id="51" name="正方形/長方形 2"/>
          <p:cNvSpPr/>
          <p:nvPr/>
        </p:nvSpPr>
        <p:spPr bwMode="auto">
          <a:xfrm>
            <a:off x="6655248" y="4920346"/>
            <a:ext cx="525083" cy="1733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52" name="テキスト ボックス 3"/>
          <p:cNvSpPr txBox="1">
            <a:spLocks noChangeArrowheads="1"/>
          </p:cNvSpPr>
          <p:nvPr/>
        </p:nvSpPr>
        <p:spPr bwMode="auto">
          <a:xfrm>
            <a:off x="6502844" y="5757446"/>
            <a:ext cx="2107756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dirty="0"/>
              <a:t>WIMP mass [</a:t>
            </a:r>
            <a:r>
              <a:rPr lang="en-US" altLang="ja-JP" sz="1600" dirty="0" err="1"/>
              <a:t>GeV</a:t>
            </a:r>
            <a:r>
              <a:rPr lang="en-US" altLang="ja-JP" sz="1600" dirty="0"/>
              <a:t>/c</a:t>
            </a:r>
            <a:r>
              <a:rPr lang="en-US" altLang="ja-JP" sz="1600" baseline="30000" dirty="0"/>
              <a:t>2</a:t>
            </a:r>
            <a:r>
              <a:rPr lang="en-US" altLang="ja-JP" sz="1600" dirty="0"/>
              <a:t>]</a:t>
            </a:r>
            <a:endParaRPr lang="ja-JP" altLang="en-US" sz="1600" dirty="0"/>
          </a:p>
        </p:txBody>
      </p:sp>
      <p:sp>
        <p:nvSpPr>
          <p:cNvPr id="53" name="正方形/長方形 52"/>
          <p:cNvSpPr/>
          <p:nvPr/>
        </p:nvSpPr>
        <p:spPr bwMode="auto">
          <a:xfrm>
            <a:off x="4368599" y="2954161"/>
            <a:ext cx="214807" cy="413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3053211" y="4874096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18GeV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1901083" y="4874096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3399FF"/>
                </a:solidFill>
              </a:rPr>
              <a:t>12GeV</a:t>
            </a:r>
            <a:endParaRPr kumimoji="1" lang="ja-JP" altLang="en-US" dirty="0">
              <a:solidFill>
                <a:srgbClr val="3399FF"/>
              </a:solidFill>
            </a:endParaRP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1108995" y="4700463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B050"/>
                </a:solidFill>
              </a:rPr>
              <a:t>7</a:t>
            </a:r>
            <a:r>
              <a:rPr kumimoji="1" lang="en-US" altLang="ja-JP" dirty="0" smtClean="0">
                <a:solidFill>
                  <a:srgbClr val="00B050"/>
                </a:solidFill>
              </a:rPr>
              <a:t>GeV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6566972" y="2633282"/>
            <a:ext cx="1170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DAMA 5</a:t>
            </a:r>
            <a:r>
              <a:rPr kumimoji="1" lang="en-US" altLang="ja-JP" dirty="0" smtClean="0">
                <a:latin typeface="Symbol" pitchFamily="18" charset="2"/>
              </a:rPr>
              <a:t>s</a:t>
            </a:r>
            <a:endParaRPr kumimoji="1" lang="ja-JP" altLang="en-US" dirty="0">
              <a:latin typeface="Symbol" pitchFamily="18" charset="2"/>
            </a:endParaRP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4397296" y="2785864"/>
            <a:ext cx="6623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10</a:t>
            </a:r>
            <a:r>
              <a:rPr kumimoji="1" lang="en-US" altLang="ja-JP" baseline="30000" dirty="0" smtClean="0"/>
              <a:t>-40</a:t>
            </a:r>
            <a:endParaRPr kumimoji="1" lang="ja-JP" altLang="en-US" baseline="30000" dirty="0"/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4397296" y="3433936"/>
            <a:ext cx="6623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10</a:t>
            </a:r>
            <a:r>
              <a:rPr kumimoji="1" lang="en-US" altLang="ja-JP" baseline="30000" dirty="0" smtClean="0"/>
              <a:t>-41</a:t>
            </a:r>
            <a:endParaRPr kumimoji="1" lang="ja-JP" altLang="en-US" baseline="30000" dirty="0"/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4374992" y="4041938"/>
            <a:ext cx="6623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10</a:t>
            </a:r>
            <a:r>
              <a:rPr kumimoji="1" lang="en-US" altLang="ja-JP" baseline="30000" dirty="0" smtClean="0"/>
              <a:t>-42</a:t>
            </a:r>
            <a:endParaRPr kumimoji="1" lang="ja-JP" altLang="en-US" baseline="30000" dirty="0"/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4397296" y="4690010"/>
            <a:ext cx="6623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10</a:t>
            </a:r>
            <a:r>
              <a:rPr kumimoji="1" lang="en-US" altLang="ja-JP" baseline="30000" dirty="0" smtClean="0"/>
              <a:t>-43</a:t>
            </a:r>
            <a:endParaRPr kumimoji="1" lang="ja-JP" altLang="en-US" baseline="30000" dirty="0"/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4397296" y="5306144"/>
            <a:ext cx="6623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10</a:t>
            </a:r>
            <a:r>
              <a:rPr kumimoji="1" lang="en-US" altLang="ja-JP" baseline="30000" dirty="0" smtClean="0"/>
              <a:t>-44</a:t>
            </a:r>
            <a:endParaRPr kumimoji="1" lang="ja-JP" altLang="en-US" baseline="30000" dirty="0"/>
          </a:p>
        </p:txBody>
      </p:sp>
      <p:sp>
        <p:nvSpPr>
          <p:cNvPr id="66" name="正方形/長方形 65"/>
          <p:cNvSpPr/>
          <p:nvPr/>
        </p:nvSpPr>
        <p:spPr>
          <a:xfrm>
            <a:off x="4541312" y="3793976"/>
            <a:ext cx="288032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2621163" y="3433936"/>
            <a:ext cx="63350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dirty="0" smtClean="0"/>
              <a:t>data</a:t>
            </a:r>
            <a:endParaRPr kumimoji="1" lang="ja-JP" altLang="en-US" dirty="0"/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532931" y="5609183"/>
            <a:ext cx="3129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0</a:t>
            </a:r>
            <a:endParaRPr kumimoji="1" lang="ja-JP" altLang="en-US" dirty="0"/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1371600" y="5603400"/>
            <a:ext cx="5052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0.5</a:t>
            </a:r>
            <a:endParaRPr kumimoji="1" lang="ja-JP" altLang="en-US" dirty="0"/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2138066" y="5603400"/>
            <a:ext cx="40740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 1</a:t>
            </a:r>
            <a:endParaRPr kumimoji="1" lang="ja-JP" altLang="en-US" dirty="0"/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2837187" y="5594176"/>
            <a:ext cx="5052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1.5</a:t>
            </a:r>
            <a:endParaRPr kumimoji="1" lang="ja-JP" altLang="en-US" dirty="0"/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3793173" y="5594176"/>
            <a:ext cx="3129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2</a:t>
            </a:r>
            <a:endParaRPr kumimoji="1" lang="ja-JP" altLang="en-US" dirty="0"/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377360" y="4888468"/>
            <a:ext cx="3129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1</a:t>
            </a:r>
            <a:endParaRPr kumimoji="1" lang="ja-JP" altLang="en-US" dirty="0"/>
          </a:p>
        </p:txBody>
      </p:sp>
      <p:sp>
        <p:nvSpPr>
          <p:cNvPr id="74" name="正方形/長方形 73"/>
          <p:cNvSpPr/>
          <p:nvPr/>
        </p:nvSpPr>
        <p:spPr>
          <a:xfrm>
            <a:off x="137395" y="3433936"/>
            <a:ext cx="395536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377360" y="4226024"/>
            <a:ext cx="3129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2</a:t>
            </a:r>
            <a:endParaRPr kumimoji="1" lang="ja-JP" altLang="en-US" dirty="0"/>
          </a:p>
        </p:txBody>
      </p:sp>
      <p:sp>
        <p:nvSpPr>
          <p:cNvPr id="76" name="テキスト ボックス 75"/>
          <p:cNvSpPr txBox="1"/>
          <p:nvPr/>
        </p:nvSpPr>
        <p:spPr>
          <a:xfrm>
            <a:off x="377360" y="3649960"/>
            <a:ext cx="3129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3</a:t>
            </a:r>
            <a:endParaRPr kumimoji="1" lang="ja-JP" altLang="en-US" dirty="0"/>
          </a:p>
        </p:txBody>
      </p:sp>
      <p:sp>
        <p:nvSpPr>
          <p:cNvPr id="77" name="テキスト ボックス 76"/>
          <p:cNvSpPr txBox="1"/>
          <p:nvPr/>
        </p:nvSpPr>
        <p:spPr>
          <a:xfrm>
            <a:off x="377360" y="3044279"/>
            <a:ext cx="3129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4</a:t>
            </a:r>
            <a:endParaRPr kumimoji="1" lang="ja-JP" altLang="en-US" dirty="0"/>
          </a:p>
        </p:txBody>
      </p:sp>
      <p:sp>
        <p:nvSpPr>
          <p:cNvPr id="78" name="テキスト ボックス 77"/>
          <p:cNvSpPr txBox="1"/>
          <p:nvPr/>
        </p:nvSpPr>
        <p:spPr>
          <a:xfrm>
            <a:off x="377360" y="2497832"/>
            <a:ext cx="3129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5</a:t>
            </a:r>
            <a:endParaRPr kumimoji="1" lang="ja-JP" altLang="en-US" dirty="0"/>
          </a:p>
        </p:txBody>
      </p:sp>
      <p:sp>
        <p:nvSpPr>
          <p:cNvPr id="79" name="テキスト ボックス 78"/>
          <p:cNvSpPr txBox="1"/>
          <p:nvPr/>
        </p:nvSpPr>
        <p:spPr>
          <a:xfrm rot="16200000">
            <a:off x="-628569" y="3021310"/>
            <a:ext cx="17188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 </a:t>
            </a:r>
            <a:r>
              <a:rPr lang="en-US" altLang="ja-JP" dirty="0" smtClean="0"/>
              <a:t>/kg/</a:t>
            </a:r>
            <a:r>
              <a:rPr lang="en-US" altLang="ja-JP" dirty="0" err="1" smtClean="0"/>
              <a:t>keVee</a:t>
            </a:r>
            <a:r>
              <a:rPr lang="en-US" altLang="ja-JP" dirty="0" smtClean="0"/>
              <a:t>/day</a:t>
            </a:r>
            <a:endParaRPr kumimoji="1" lang="ja-JP" altLang="en-US" dirty="0"/>
          </a:p>
        </p:txBody>
      </p:sp>
      <p:sp>
        <p:nvSpPr>
          <p:cNvPr id="80" name="テキスト ボックス 7"/>
          <p:cNvSpPr txBox="1">
            <a:spLocks noChangeArrowheads="1"/>
          </p:cNvSpPr>
          <p:nvPr/>
        </p:nvSpPr>
        <p:spPr bwMode="auto">
          <a:xfrm rot="16200000">
            <a:off x="3539191" y="2709210"/>
            <a:ext cx="1368153" cy="369334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ja-JP" dirty="0" err="1">
                <a:latin typeface="Symbol" pitchFamily="18" charset="2"/>
              </a:rPr>
              <a:t>s</a:t>
            </a:r>
            <a:r>
              <a:rPr lang="en-US" altLang="ja-JP" baseline="-25000" dirty="0" err="1"/>
              <a:t>WIMP</a:t>
            </a:r>
            <a:r>
              <a:rPr lang="en-US" altLang="ja-JP" baseline="-25000" dirty="0"/>
              <a:t>-n </a:t>
            </a:r>
            <a:r>
              <a:rPr lang="en-US" altLang="ja-JP" dirty="0" smtClean="0"/>
              <a:t>cm</a:t>
            </a:r>
            <a:r>
              <a:rPr lang="en-US" altLang="ja-JP" baseline="30000" dirty="0" smtClean="0"/>
              <a:t>2</a:t>
            </a:r>
            <a:endParaRPr lang="ja-JP" altLang="en-US" dirty="0"/>
          </a:p>
        </p:txBody>
      </p:sp>
      <p:sp>
        <p:nvSpPr>
          <p:cNvPr id="81" name="テキスト ボックス 3"/>
          <p:cNvSpPr txBox="1">
            <a:spLocks noChangeArrowheads="1"/>
          </p:cNvSpPr>
          <p:nvPr/>
        </p:nvSpPr>
        <p:spPr bwMode="auto">
          <a:xfrm>
            <a:off x="3505200" y="5638800"/>
            <a:ext cx="869020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dirty="0" smtClean="0"/>
              <a:t>[</a:t>
            </a:r>
            <a:r>
              <a:rPr lang="en-US" altLang="ja-JP" sz="1600" dirty="0" err="1" smtClean="0"/>
              <a:t>keVee</a:t>
            </a:r>
            <a:r>
              <a:rPr lang="en-US" altLang="ja-JP" sz="1600" dirty="0" smtClean="0"/>
              <a:t>]</a:t>
            </a:r>
            <a:endParaRPr lang="ja-JP" altLang="en-US" sz="1600" dirty="0"/>
          </a:p>
        </p:txBody>
      </p:sp>
      <p:sp>
        <p:nvSpPr>
          <p:cNvPr id="89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1371600" y="6453188"/>
            <a:ext cx="2133600" cy="268287"/>
          </a:xfrm>
        </p:spPr>
        <p:txBody>
          <a:bodyPr/>
          <a:lstStyle/>
          <a:p>
            <a:r>
              <a:rPr lang="en-US" altLang="ja-JP" dirty="0" smtClean="0">
                <a:solidFill>
                  <a:srgbClr val="FFFFFF"/>
                </a:solidFill>
              </a:rPr>
              <a:t>KMI2013  12/12/2013</a:t>
            </a:r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40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228600" y="1219200"/>
            <a:ext cx="8229600" cy="4525963"/>
          </a:xfrm>
        </p:spPr>
        <p:txBody>
          <a:bodyPr/>
          <a:lstStyle/>
          <a:p>
            <a:r>
              <a:rPr kumimoji="1" lang="en-US" altLang="ja-JP" sz="2400" dirty="0" smtClean="0"/>
              <a:t>Countermeasures</a:t>
            </a:r>
          </a:p>
          <a:p>
            <a:pPr lvl="1"/>
            <a:r>
              <a:rPr lang="en-US" altLang="ja-JP" sz="2400" dirty="0" err="1" smtClean="0"/>
              <a:t>PMT+Cu</a:t>
            </a:r>
            <a:r>
              <a:rPr lang="en-US" altLang="ja-JP" sz="2400" dirty="0" smtClean="0"/>
              <a:t> surface cleanup </a:t>
            </a:r>
          </a:p>
          <a:p>
            <a:pPr lvl="1"/>
            <a:r>
              <a:rPr kumimoji="1" lang="en-US" altLang="ja-JP" sz="2400" dirty="0" smtClean="0"/>
              <a:t>Remove GORE-TEX</a:t>
            </a:r>
          </a:p>
          <a:p>
            <a:pPr lvl="1"/>
            <a:r>
              <a:rPr lang="en-US" altLang="ja-JP" sz="2400" dirty="0" smtClean="0"/>
              <a:t>Cover PMT Aluminum seal</a:t>
            </a:r>
          </a:p>
          <a:p>
            <a:pPr lvl="2"/>
            <a:r>
              <a:rPr lang="en-US" altLang="ja-JP" sz="2000" dirty="0"/>
              <a:t>Cu ring around aluminum seal</a:t>
            </a:r>
          </a:p>
          <a:p>
            <a:pPr lvl="2"/>
            <a:r>
              <a:rPr lang="en-US" altLang="ja-JP" sz="2000" dirty="0" err="1"/>
              <a:t>E</a:t>
            </a:r>
            <a:r>
              <a:rPr lang="en-US" altLang="ja-JP" sz="2000" dirty="0" err="1" smtClean="0"/>
              <a:t>lectropolished</a:t>
            </a:r>
            <a:r>
              <a:rPr lang="en-US" altLang="ja-JP" sz="2000" dirty="0" smtClean="0"/>
              <a:t> </a:t>
            </a:r>
            <a:r>
              <a:rPr lang="en-US" altLang="ja-JP" sz="2000" dirty="0"/>
              <a:t>Cu cover above Cu rings</a:t>
            </a:r>
            <a:endParaRPr lang="en-US" altLang="ja-JP" sz="2000" dirty="0" smtClean="0"/>
          </a:p>
          <a:p>
            <a:pPr lvl="2"/>
            <a:endParaRPr kumimoji="1" lang="en-US" altLang="ja-JP" dirty="0" smtClean="0"/>
          </a:p>
          <a:p>
            <a:pPr lvl="1"/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FFFFFF"/>
                </a:solidFill>
              </a:rPr>
              <a:t>H. Sekiya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>
                <a:solidFill>
                  <a:srgbClr val="FFFFFF"/>
                </a:solidFill>
              </a:rPr>
              <a:pPr/>
              <a:t>32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kumimoji="1" lang="en-US" altLang="ja-JP" dirty="0" smtClean="0"/>
              <a:t>XMASS-1 </a:t>
            </a:r>
            <a:r>
              <a:rPr kumimoji="1" lang="en-US" altLang="ja-JP" b="1" dirty="0" smtClean="0">
                <a:solidFill>
                  <a:srgbClr val="99CCFF"/>
                </a:solidFill>
              </a:rPr>
              <a:t>Refurbishment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en-US" altLang="ja-JP" sz="2400" b="1" dirty="0" smtClean="0"/>
              <a:t>for Background reduction</a:t>
            </a:r>
            <a:endParaRPr kumimoji="1" lang="ja-JP" altLang="en-US" sz="2400" b="1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810000"/>
            <a:ext cx="1981200" cy="2347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342058"/>
            <a:ext cx="2633663" cy="2305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992992" y="3272360"/>
            <a:ext cx="2275787" cy="3422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1371600" y="6453188"/>
            <a:ext cx="2133600" cy="268287"/>
          </a:xfrm>
        </p:spPr>
        <p:txBody>
          <a:bodyPr/>
          <a:lstStyle/>
          <a:p>
            <a:r>
              <a:rPr lang="en-US" altLang="ja-JP" dirty="0" smtClean="0">
                <a:solidFill>
                  <a:srgbClr val="FFFFFF"/>
                </a:solidFill>
              </a:rPr>
              <a:t>KMI2013  12/12/2013</a:t>
            </a:r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06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FFFFFF"/>
                </a:solidFill>
              </a:rPr>
              <a:t>H. Sekiya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>
                <a:solidFill>
                  <a:srgbClr val="FFFFFF"/>
                </a:solidFill>
              </a:rPr>
              <a:pPr/>
              <a:t>33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Refurbishment</a:t>
            </a:r>
            <a:endParaRPr kumimoji="1" lang="ja-JP" altLang="en-US" dirty="0"/>
          </a:p>
        </p:txBody>
      </p:sp>
      <p:pic>
        <p:nvPicPr>
          <p:cNvPr id="7" name="コンテンツ プレースホルダー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5" t="-1174" r="-1"/>
          <a:stretch/>
        </p:blipFill>
        <p:spPr>
          <a:xfrm>
            <a:off x="4495800" y="1676400"/>
            <a:ext cx="4464363" cy="3106405"/>
          </a:xfrm>
        </p:spPr>
      </p:pic>
      <p:pic>
        <p:nvPicPr>
          <p:cNvPr id="8" name="図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7" t="37310" r="19435" b="3976"/>
          <a:stretch/>
        </p:blipFill>
        <p:spPr bwMode="auto">
          <a:xfrm rot="10800000">
            <a:off x="206542" y="1704038"/>
            <a:ext cx="4251158" cy="308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コンテンツ プレースホルダー 1"/>
          <p:cNvSpPr txBox="1">
            <a:spLocks/>
          </p:cNvSpPr>
          <p:nvPr/>
        </p:nvSpPr>
        <p:spPr bwMode="gray">
          <a:xfrm>
            <a:off x="537275" y="5181600"/>
            <a:ext cx="8229600" cy="670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altLang="ja-JP" kern="0" dirty="0" smtClean="0"/>
              <a:t>Has just resumed data taking… looks nice!</a:t>
            </a:r>
            <a:endParaRPr lang="ja-JP" altLang="en-US" kern="0" dirty="0"/>
          </a:p>
        </p:txBody>
      </p:sp>
      <p:sp>
        <p:nvSpPr>
          <p:cNvPr id="10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1371600" y="6453188"/>
            <a:ext cx="2133600" cy="268287"/>
          </a:xfrm>
        </p:spPr>
        <p:txBody>
          <a:bodyPr/>
          <a:lstStyle/>
          <a:p>
            <a:r>
              <a:rPr lang="en-US" altLang="ja-JP" dirty="0" smtClean="0">
                <a:solidFill>
                  <a:srgbClr val="FFFFFF"/>
                </a:solidFill>
              </a:rPr>
              <a:t>KMI2013  12/12/2013</a:t>
            </a: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2" name="右矢印 1"/>
          <p:cNvSpPr/>
          <p:nvPr/>
        </p:nvSpPr>
        <p:spPr>
          <a:xfrm>
            <a:off x="4038600" y="2971801"/>
            <a:ext cx="838200" cy="762000"/>
          </a:xfrm>
          <a:prstGeom prst="rightArrow">
            <a:avLst/>
          </a:prstGeom>
          <a:solidFill>
            <a:srgbClr val="99CCFF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905000" y="1251763"/>
            <a:ext cx="1125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chemeClr val="bg1"/>
                </a:solidFill>
              </a:rPr>
              <a:t>before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113371" y="1290935"/>
            <a:ext cx="853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solidFill>
                  <a:schemeClr val="bg1"/>
                </a:solidFill>
              </a:rPr>
              <a:t>after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17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457200" y="1066801"/>
            <a:ext cx="8458200" cy="1371600"/>
          </a:xfrm>
        </p:spPr>
        <p:txBody>
          <a:bodyPr/>
          <a:lstStyle/>
          <a:p>
            <a:pPr marL="0" indent="0">
              <a:buNone/>
            </a:pPr>
            <a:r>
              <a:rPr lang="en-US" altLang="ja-JP" sz="2400" dirty="0" smtClean="0"/>
              <a:t>Before the </a:t>
            </a:r>
            <a:r>
              <a:rPr lang="en-US" altLang="ja-JP" sz="2400" dirty="0"/>
              <a:t>two phase </a:t>
            </a:r>
            <a:r>
              <a:rPr lang="en-US" altLang="ja-JP" sz="2400" dirty="0" smtClean="0"/>
              <a:t>detector realization, there were</a:t>
            </a:r>
            <a:endParaRPr lang="en-US" altLang="ja-JP" sz="2400" dirty="0"/>
          </a:p>
          <a:p>
            <a:pPr marL="0" indent="0">
              <a:buNone/>
            </a:pPr>
            <a:r>
              <a:rPr lang="en-US" altLang="ja-JP" sz="2400" dirty="0"/>
              <a:t>many studies about the </a:t>
            </a:r>
            <a:r>
              <a:rPr lang="en-US" altLang="ja-JP" sz="2400" dirty="0" smtClean="0"/>
              <a:t>charge </a:t>
            </a:r>
            <a:r>
              <a:rPr lang="en-US" altLang="ja-JP" sz="2400" dirty="0"/>
              <a:t>amplification and the proportional </a:t>
            </a:r>
            <a:r>
              <a:rPr lang="en-US" altLang="ja-JP" sz="2400" dirty="0" smtClean="0"/>
              <a:t>scintillation in </a:t>
            </a:r>
            <a:r>
              <a:rPr lang="en-US" altLang="ja-JP" sz="2400" dirty="0"/>
              <a:t>single phase </a:t>
            </a:r>
            <a:r>
              <a:rPr lang="en-US" altLang="ja-JP" sz="2400" dirty="0" err="1" smtClean="0"/>
              <a:t>LXe</a:t>
            </a:r>
            <a:r>
              <a:rPr lang="en-US" altLang="ja-JP" sz="2400" dirty="0"/>
              <a:t>.</a:t>
            </a:r>
          </a:p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FFFFFF"/>
                </a:solidFill>
              </a:rPr>
              <a:t>KMI2013  12/12/2013</a:t>
            </a: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FFFFFF"/>
                </a:solidFill>
              </a:rPr>
              <a:t>H. Sekiya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>
                <a:solidFill>
                  <a:srgbClr val="FFFFFF"/>
                </a:solidFill>
              </a:rPr>
              <a:pPr/>
              <a:t>34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Single phase TPC</a:t>
            </a:r>
            <a:endParaRPr kumimoji="1" lang="ja-JP" altLang="en-US" dirty="0"/>
          </a:p>
        </p:txBody>
      </p:sp>
      <p:pic>
        <p:nvPicPr>
          <p:cNvPr id="7" name="Picture 5" descr="gain_meas_wi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23" y="3073449"/>
            <a:ext cx="3097212" cy="2392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519513" y="2514600"/>
            <a:ext cx="396448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Derenzo</a:t>
            </a:r>
            <a:r>
              <a:rPr lang="en-GB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, Phys. Rev.  </a:t>
            </a:r>
            <a:r>
              <a:rPr lang="en-GB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en-GB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9 (1974) 2582</a:t>
            </a:r>
            <a:endParaRPr lang="en-GB"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solidFill>
                  <a:srgbClr val="99CCFF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GB" sz="1600" dirty="0" smtClean="0">
                <a:solidFill>
                  <a:srgbClr val="99CCFF"/>
                </a:solidFill>
                <a:latin typeface="Arial" pitchFamily="34" charset="0"/>
                <a:cs typeface="Arial" pitchFamily="34" charset="0"/>
              </a:rPr>
              <a:t>harge gain </a:t>
            </a:r>
            <a:r>
              <a:rPr lang="en-GB" sz="1600" dirty="0" smtClean="0">
                <a:solidFill>
                  <a:srgbClr val="99CCFF"/>
                </a:solidFill>
                <a:latin typeface="Arial" pitchFamily="34" charset="0"/>
                <a:cs typeface="Arial" pitchFamily="34" charset="0"/>
              </a:rPr>
              <a:t>~400 </a:t>
            </a:r>
            <a:endParaRPr lang="en-US" sz="1600" dirty="0" smtClean="0">
              <a:solidFill>
                <a:srgbClr val="99CC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7"/>
          <p:cNvSpPr/>
          <p:nvPr/>
        </p:nvSpPr>
        <p:spPr>
          <a:xfrm>
            <a:off x="2125529" y="3674918"/>
            <a:ext cx="5597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LXe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636713"/>
            <a:ext cx="2671052" cy="3640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3006578" y="5617075"/>
            <a:ext cx="2937022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Miyajima NIM </a:t>
            </a:r>
            <a:r>
              <a:rPr lang="en-GB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134 (1976) 403</a:t>
            </a:r>
            <a:endParaRPr lang="en-GB"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rgbClr val="99CCFF"/>
                </a:solidFill>
                <a:latin typeface="Arial" pitchFamily="34" charset="0"/>
                <a:cs typeface="Arial" pitchFamily="34" charset="0"/>
              </a:rPr>
              <a:t>Charge</a:t>
            </a:r>
            <a:r>
              <a:rPr lang="en-GB" sz="1600" dirty="0" smtClean="0">
                <a:solidFill>
                  <a:srgbClr val="99CC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smtClean="0">
                <a:solidFill>
                  <a:srgbClr val="99CCFF"/>
                </a:solidFill>
                <a:latin typeface="Arial" pitchFamily="34" charset="0"/>
                <a:cs typeface="Arial" pitchFamily="34" charset="0"/>
              </a:rPr>
              <a:t>gain ~100 </a:t>
            </a:r>
            <a:endParaRPr lang="en-US" sz="1600" dirty="0" smtClean="0">
              <a:solidFill>
                <a:srgbClr val="99CC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6"/>
          <p:cNvSpPr/>
          <p:nvPr/>
        </p:nvSpPr>
        <p:spPr>
          <a:xfrm>
            <a:off x="6571881" y="4265577"/>
            <a:ext cx="5597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LXe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1227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FFFFFF"/>
                </a:solidFill>
              </a:rPr>
              <a:t>KMI2013  12/12/2013</a:t>
            </a: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FFFFFF"/>
                </a:solidFill>
              </a:rPr>
              <a:t>H. Sekiya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>
                <a:solidFill>
                  <a:srgbClr val="FFFFFF"/>
                </a:solidFill>
              </a:rPr>
              <a:pPr/>
              <a:t>35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>
          <a:xfrm>
            <a:off x="457200" y="274637"/>
            <a:ext cx="2971800" cy="687287"/>
          </a:xfrm>
        </p:spPr>
        <p:txBody>
          <a:bodyPr/>
          <a:lstStyle/>
          <a:p>
            <a:r>
              <a:rPr kumimoji="1" lang="en-US" altLang="ja-JP" dirty="0" smtClean="0"/>
              <a:t>S2 in </a:t>
            </a:r>
            <a:r>
              <a:rPr kumimoji="1" lang="en-US" altLang="ja-JP" dirty="0" err="1" smtClean="0"/>
              <a:t>LXe</a:t>
            </a:r>
            <a:endParaRPr kumimoji="1" lang="ja-JP" alt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26" y="2588784"/>
            <a:ext cx="4280043" cy="3678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305" y="448918"/>
            <a:ext cx="2281912" cy="4604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4"/>
          <p:cNvSpPr txBox="1"/>
          <p:nvPr/>
        </p:nvSpPr>
        <p:spPr>
          <a:xfrm>
            <a:off x="284206" y="1453721"/>
            <a:ext cx="28312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Masuda </a:t>
            </a:r>
            <a:r>
              <a:rPr lang="en-US" sz="1600" b="1" dirty="0" smtClean="0">
                <a:solidFill>
                  <a:schemeClr val="bg1"/>
                </a:solidFill>
              </a:rPr>
              <a:t>NIM 160 (1979) 247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0" name="TextBox 5"/>
          <p:cNvSpPr txBox="1"/>
          <p:nvPr/>
        </p:nvSpPr>
        <p:spPr>
          <a:xfrm>
            <a:off x="3429000" y="2750965"/>
            <a:ext cx="5717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rgbClr val="0000FF"/>
                </a:solidFill>
              </a:rPr>
              <a:t>LXe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1" name="Rectangle 12"/>
          <p:cNvSpPr/>
          <p:nvPr/>
        </p:nvSpPr>
        <p:spPr>
          <a:xfrm>
            <a:off x="4343400" y="792648"/>
            <a:ext cx="5597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LXe</a:t>
            </a:r>
            <a:endParaRPr lang="en-US" dirty="0"/>
          </a:p>
        </p:txBody>
      </p:sp>
      <p:pic>
        <p:nvPicPr>
          <p:cNvPr id="1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212" y="3790807"/>
            <a:ext cx="3333750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913" y="1840468"/>
            <a:ext cx="2080748" cy="2105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テキスト ボックス 15"/>
          <p:cNvSpPr txBox="1"/>
          <p:nvPr/>
        </p:nvSpPr>
        <p:spPr>
          <a:xfrm>
            <a:off x="5575515" y="1471136"/>
            <a:ext cx="3132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baseline="30000" dirty="0" smtClean="0">
                <a:solidFill>
                  <a:srgbClr val="99CCFF"/>
                </a:solidFill>
              </a:rPr>
              <a:t>109</a:t>
            </a:r>
            <a:r>
              <a:rPr lang="en-US" altLang="ja-JP" b="1" dirty="0" smtClean="0">
                <a:solidFill>
                  <a:srgbClr val="99CCFF"/>
                </a:solidFill>
              </a:rPr>
              <a:t>Cd 22keV was observed </a:t>
            </a:r>
            <a:endParaRPr kumimoji="1" lang="ja-JP" altLang="en-US" b="1" dirty="0">
              <a:solidFill>
                <a:srgbClr val="99CCFF"/>
              </a:solidFill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317785" y="1807724"/>
            <a:ext cx="3397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 smtClean="0">
                <a:solidFill>
                  <a:srgbClr val="99CCFF"/>
                </a:solidFill>
              </a:rPr>
              <a:t>Charge </a:t>
            </a:r>
            <a:r>
              <a:rPr lang="en-US" altLang="ja-JP" b="1" dirty="0">
                <a:solidFill>
                  <a:srgbClr val="99CCFF"/>
                </a:solidFill>
              </a:rPr>
              <a:t>gain &amp; </a:t>
            </a:r>
            <a:endParaRPr lang="en-US" altLang="ja-JP" b="1" dirty="0" smtClean="0">
              <a:solidFill>
                <a:srgbClr val="99CCFF"/>
              </a:solidFill>
            </a:endParaRPr>
          </a:p>
          <a:p>
            <a:r>
              <a:rPr lang="en-US" altLang="ja-JP" b="1" dirty="0" smtClean="0">
                <a:solidFill>
                  <a:srgbClr val="99CCFF"/>
                </a:solidFill>
              </a:rPr>
              <a:t>proportional scintillation</a:t>
            </a:r>
            <a:endParaRPr lang="en-US" altLang="ja-JP" b="1" dirty="0">
              <a:solidFill>
                <a:srgbClr val="99CCFF"/>
              </a:solidFill>
            </a:endParaRPr>
          </a:p>
        </p:txBody>
      </p:sp>
      <p:sp>
        <p:nvSpPr>
          <p:cNvPr id="18" name="TextBox 4"/>
          <p:cNvSpPr txBox="1"/>
          <p:nvPr/>
        </p:nvSpPr>
        <p:spPr>
          <a:xfrm>
            <a:off x="5562600" y="1115167"/>
            <a:ext cx="29037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chemeClr val="bg1"/>
                </a:solidFill>
              </a:rPr>
              <a:t>Benetti</a:t>
            </a:r>
            <a:r>
              <a:rPr lang="en-US" sz="1600" b="1" dirty="0" smtClean="0">
                <a:solidFill>
                  <a:schemeClr val="bg1"/>
                </a:solidFill>
              </a:rPr>
              <a:t> NIMA 327 (1993) 203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9" name="TextBox 5"/>
          <p:cNvSpPr txBox="1"/>
          <p:nvPr/>
        </p:nvSpPr>
        <p:spPr>
          <a:xfrm>
            <a:off x="8410687" y="4089491"/>
            <a:ext cx="5717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rgbClr val="0000FF"/>
                </a:solidFill>
              </a:rPr>
              <a:t>LXe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7234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384981" y="990600"/>
            <a:ext cx="5025219" cy="1225796"/>
          </a:xfrm>
        </p:spPr>
        <p:txBody>
          <a:bodyPr/>
          <a:lstStyle/>
          <a:p>
            <a:r>
              <a:rPr kumimoji="1" lang="en-US" altLang="ja-JP" sz="2800" dirty="0" smtClean="0"/>
              <a:t>Spherical </a:t>
            </a:r>
            <a:r>
              <a:rPr kumimoji="1" lang="en-US" altLang="ja-JP" sz="2800" dirty="0" err="1" smtClean="0"/>
              <a:t>LXe</a:t>
            </a:r>
            <a:r>
              <a:rPr kumimoji="1" lang="en-US" altLang="ja-JP" sz="2800" dirty="0" smtClean="0"/>
              <a:t> TPC</a:t>
            </a:r>
          </a:p>
          <a:p>
            <a:pPr lvl="1"/>
            <a:r>
              <a:rPr lang="en-US" altLang="ja-JP" sz="2400" dirty="0"/>
              <a:t>High electric field </a:t>
            </a:r>
            <a:r>
              <a:rPr lang="en-US" altLang="ja-JP" sz="2400" dirty="0" smtClean="0"/>
              <a:t>in XMASS</a:t>
            </a:r>
          </a:p>
          <a:p>
            <a:pPr marL="457200" lvl="1" indent="0">
              <a:buNone/>
            </a:pPr>
            <a:r>
              <a:rPr lang="en-US" altLang="ja-JP" sz="2400" dirty="0"/>
              <a:t> </a:t>
            </a:r>
            <a:r>
              <a:rPr lang="en-US" altLang="ja-JP" sz="2400" dirty="0" smtClean="0"/>
              <a:t>                  20kV at the center </a:t>
            </a:r>
            <a:endParaRPr kumimoji="1" lang="ja-JP" altLang="en-US" sz="2400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FFFFFF"/>
                </a:solidFill>
              </a:rPr>
              <a:t>KMI2013  12/12/2013</a:t>
            </a: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FFFFFF"/>
                </a:solidFill>
              </a:rPr>
              <a:t>H. Sekiya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>
                <a:solidFill>
                  <a:srgbClr val="FFFFFF"/>
                </a:solidFill>
              </a:rPr>
              <a:pPr/>
              <a:t>36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Single phase TPC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473975" y="228600"/>
            <a:ext cx="25571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err="1" smtClean="0">
                <a:solidFill>
                  <a:schemeClr val="bg1"/>
                </a:solidFill>
              </a:rPr>
              <a:t>Masuda,Itow</a:t>
            </a:r>
            <a:r>
              <a:rPr kumimoji="1" lang="en-US" altLang="ja-JP" b="1" dirty="0" smtClean="0">
                <a:solidFill>
                  <a:schemeClr val="bg1"/>
                </a:solidFill>
              </a:rPr>
              <a:t> and HS</a:t>
            </a:r>
          </a:p>
          <a:p>
            <a:r>
              <a:rPr lang="en-US" altLang="ja-JP" b="1" dirty="0" err="1" smtClean="0">
                <a:solidFill>
                  <a:schemeClr val="bg1"/>
                </a:solidFill>
              </a:rPr>
              <a:t>ParisTPC</a:t>
            </a:r>
            <a:r>
              <a:rPr lang="en-US" altLang="ja-JP" b="1" dirty="0" smtClean="0">
                <a:solidFill>
                  <a:schemeClr val="bg1"/>
                </a:solidFill>
              </a:rPr>
              <a:t> </a:t>
            </a:r>
            <a:r>
              <a:rPr lang="en-US" altLang="ja-JP" b="1" dirty="0" err="1" smtClean="0">
                <a:solidFill>
                  <a:schemeClr val="bg1"/>
                </a:solidFill>
              </a:rPr>
              <a:t>conf</a:t>
            </a:r>
            <a:r>
              <a:rPr lang="en-US" altLang="ja-JP" b="1" dirty="0" smtClean="0">
                <a:solidFill>
                  <a:schemeClr val="bg1"/>
                </a:solidFill>
              </a:rPr>
              <a:t> (2012)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grpSp>
        <p:nvGrpSpPr>
          <p:cNvPr id="10" name="グループ化 9"/>
          <p:cNvGrpSpPr/>
          <p:nvPr/>
        </p:nvGrpSpPr>
        <p:grpSpPr>
          <a:xfrm>
            <a:off x="359210" y="2401054"/>
            <a:ext cx="3114047" cy="3423215"/>
            <a:chOff x="888427" y="1433026"/>
            <a:chExt cx="3495047" cy="371009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88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7" t="2754" r="5368" b="2338"/>
            <a:stretch/>
          </p:blipFill>
          <p:spPr bwMode="auto">
            <a:xfrm>
              <a:off x="888427" y="1989516"/>
              <a:ext cx="3181508" cy="3153600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円/楕円 11"/>
            <p:cNvSpPr/>
            <p:nvPr/>
          </p:nvSpPr>
          <p:spPr>
            <a:xfrm>
              <a:off x="1269427" y="2370516"/>
              <a:ext cx="2438400" cy="2362200"/>
            </a:xfrm>
            <a:prstGeom prst="ellipse">
              <a:avLst/>
            </a:prstGeom>
            <a:gradFill flip="none" rotWithShape="1">
              <a:gsLst>
                <a:gs pos="0">
                  <a:srgbClr val="0066FF">
                    <a:shade val="30000"/>
                    <a:satMod val="115000"/>
                  </a:srgbClr>
                </a:gs>
                <a:gs pos="50000">
                  <a:srgbClr val="0066FF">
                    <a:shade val="67500"/>
                    <a:satMod val="115000"/>
                  </a:srgbClr>
                </a:gs>
                <a:gs pos="100000">
                  <a:srgbClr val="0066FF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13" name="直線コネクタ 12"/>
            <p:cNvCxnSpPr/>
            <p:nvPr/>
          </p:nvCxnSpPr>
          <p:spPr>
            <a:xfrm flipV="1">
              <a:off x="2447226" y="3612603"/>
              <a:ext cx="0" cy="1155473"/>
            </a:xfrm>
            <a:prstGeom prst="line">
              <a:avLst/>
            </a:prstGeom>
            <a:ln w="19050">
              <a:solidFill>
                <a:srgbClr val="00FF99"/>
              </a:solidFill>
              <a:prstDash val="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/>
            <p:cNvCxnSpPr/>
            <p:nvPr/>
          </p:nvCxnSpPr>
          <p:spPr>
            <a:xfrm>
              <a:off x="1421826" y="2980115"/>
              <a:ext cx="990600" cy="571501"/>
            </a:xfrm>
            <a:prstGeom prst="line">
              <a:avLst/>
            </a:prstGeom>
            <a:ln w="19050">
              <a:solidFill>
                <a:srgbClr val="00FF99"/>
              </a:solidFill>
              <a:prstDash val="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星 5 14"/>
            <p:cNvSpPr/>
            <p:nvPr/>
          </p:nvSpPr>
          <p:spPr>
            <a:xfrm>
              <a:off x="2646675" y="4066356"/>
              <a:ext cx="304800" cy="304800"/>
            </a:xfrm>
            <a:prstGeom prst="star5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6" name="直線コネクタ 15"/>
            <p:cNvCxnSpPr/>
            <p:nvPr/>
          </p:nvCxnSpPr>
          <p:spPr>
            <a:xfrm flipH="1">
              <a:off x="1421826" y="3621859"/>
              <a:ext cx="990600" cy="552510"/>
            </a:xfrm>
            <a:prstGeom prst="line">
              <a:avLst/>
            </a:prstGeom>
            <a:ln w="19050">
              <a:solidFill>
                <a:srgbClr val="00FF99"/>
              </a:solidFill>
              <a:prstDash val="dash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テキスト ボックス 16"/>
            <p:cNvSpPr txBox="1"/>
            <p:nvPr/>
          </p:nvSpPr>
          <p:spPr>
            <a:xfrm>
              <a:off x="1485457" y="3621859"/>
              <a:ext cx="3561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smtClean="0">
                  <a:solidFill>
                    <a:srgbClr val="00FF99"/>
                  </a:solidFill>
                </a:rPr>
                <a:t>E</a:t>
              </a:r>
              <a:endParaRPr kumimoji="1" lang="ja-JP" altLang="en-US" sz="2000" dirty="0">
                <a:solidFill>
                  <a:srgbClr val="00FF99"/>
                </a:solidFill>
              </a:endParaRPr>
            </a:p>
          </p:txBody>
        </p:sp>
        <p:cxnSp>
          <p:nvCxnSpPr>
            <p:cNvPr id="18" name="直線矢印コネクタ 17"/>
            <p:cNvCxnSpPr/>
            <p:nvPr/>
          </p:nvCxnSpPr>
          <p:spPr>
            <a:xfrm>
              <a:off x="1485457" y="3621859"/>
              <a:ext cx="356188" cy="0"/>
            </a:xfrm>
            <a:prstGeom prst="straightConnector1">
              <a:avLst/>
            </a:prstGeom>
            <a:ln>
              <a:solidFill>
                <a:srgbClr val="00FF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/>
            <p:cNvCxnSpPr/>
            <p:nvPr/>
          </p:nvCxnSpPr>
          <p:spPr>
            <a:xfrm flipH="1">
              <a:off x="2489919" y="2999106"/>
              <a:ext cx="990600" cy="552510"/>
            </a:xfrm>
            <a:prstGeom prst="line">
              <a:avLst/>
            </a:prstGeom>
            <a:ln w="19050">
              <a:solidFill>
                <a:srgbClr val="00FF99"/>
              </a:solidFill>
              <a:prstDash val="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/>
            <p:cNvCxnSpPr/>
            <p:nvPr/>
          </p:nvCxnSpPr>
          <p:spPr>
            <a:xfrm>
              <a:off x="2489919" y="3641145"/>
              <a:ext cx="990600" cy="571501"/>
            </a:xfrm>
            <a:prstGeom prst="line">
              <a:avLst/>
            </a:prstGeom>
            <a:ln w="19050">
              <a:solidFill>
                <a:srgbClr val="00FF99"/>
              </a:solidFill>
              <a:prstDash val="dash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正方形/長方形 20"/>
            <p:cNvSpPr/>
            <p:nvPr/>
          </p:nvSpPr>
          <p:spPr>
            <a:xfrm>
              <a:off x="2869626" y="4174369"/>
              <a:ext cx="4667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b="1" dirty="0">
                  <a:solidFill>
                    <a:schemeClr val="bg1"/>
                  </a:solidFill>
                </a:rPr>
                <a:t>S1</a:t>
              </a:r>
              <a:endParaRPr lang="ja-JP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星 5 21"/>
            <p:cNvSpPr/>
            <p:nvPr/>
          </p:nvSpPr>
          <p:spPr>
            <a:xfrm>
              <a:off x="2409199" y="3399216"/>
              <a:ext cx="304800" cy="304800"/>
            </a:xfrm>
            <a:prstGeom prst="star5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2713999" y="3399216"/>
              <a:ext cx="46679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b="1" dirty="0" smtClean="0">
                  <a:solidFill>
                    <a:schemeClr val="bg1"/>
                  </a:solidFill>
                </a:rPr>
                <a:t>S2</a:t>
              </a:r>
              <a:endParaRPr lang="ja-JP" altLang="en-US" b="1" dirty="0">
                <a:solidFill>
                  <a:schemeClr val="bg1"/>
                </a:solidFill>
              </a:endParaRPr>
            </a:p>
          </p:txBody>
        </p:sp>
        <p:cxnSp>
          <p:nvCxnSpPr>
            <p:cNvPr id="24" name="直線コネクタ 23"/>
            <p:cNvCxnSpPr/>
            <p:nvPr/>
          </p:nvCxnSpPr>
          <p:spPr>
            <a:xfrm flipH="1">
              <a:off x="2447226" y="1434443"/>
              <a:ext cx="4055" cy="216329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/>
            <p:cNvCxnSpPr/>
            <p:nvPr/>
          </p:nvCxnSpPr>
          <p:spPr>
            <a:xfrm flipH="1">
              <a:off x="2393226" y="1620548"/>
              <a:ext cx="4054" cy="1963334"/>
            </a:xfrm>
            <a:prstGeom prst="line">
              <a:avLst/>
            </a:prstGeom>
            <a:ln>
              <a:solidFill>
                <a:schemeClr val="accent4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/>
            <p:cNvCxnSpPr/>
            <p:nvPr/>
          </p:nvCxnSpPr>
          <p:spPr>
            <a:xfrm flipH="1">
              <a:off x="2488626" y="1649269"/>
              <a:ext cx="4054" cy="1963334"/>
            </a:xfrm>
            <a:prstGeom prst="line">
              <a:avLst/>
            </a:prstGeom>
            <a:ln>
              <a:solidFill>
                <a:schemeClr val="accent4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テキスト ボックス 26"/>
            <p:cNvSpPr txBox="1"/>
            <p:nvPr/>
          </p:nvSpPr>
          <p:spPr>
            <a:xfrm>
              <a:off x="1778428" y="1434443"/>
              <a:ext cx="6399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FF0000"/>
                  </a:solidFill>
                </a:rPr>
                <a:t>+HV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28" name="直線コネクタ 27"/>
            <p:cNvCxnSpPr/>
            <p:nvPr/>
          </p:nvCxnSpPr>
          <p:spPr>
            <a:xfrm>
              <a:off x="2451281" y="1619109"/>
              <a:ext cx="49611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/>
            <p:cNvCxnSpPr/>
            <p:nvPr/>
          </p:nvCxnSpPr>
          <p:spPr>
            <a:xfrm>
              <a:off x="2947396" y="1434443"/>
              <a:ext cx="4079" cy="33706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/>
            <p:cNvCxnSpPr/>
            <p:nvPr/>
          </p:nvCxnSpPr>
          <p:spPr>
            <a:xfrm>
              <a:off x="3019077" y="1433026"/>
              <a:ext cx="4079" cy="33706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/>
            <p:cNvCxnSpPr/>
            <p:nvPr/>
          </p:nvCxnSpPr>
          <p:spPr>
            <a:xfrm>
              <a:off x="3013005" y="1618962"/>
              <a:ext cx="49611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二等辺三角形 31"/>
            <p:cNvSpPr/>
            <p:nvPr/>
          </p:nvSpPr>
          <p:spPr>
            <a:xfrm rot="5400000">
              <a:off x="3190444" y="1511544"/>
              <a:ext cx="198707" cy="21800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正方形/長方形 32"/>
            <p:cNvSpPr/>
            <p:nvPr/>
          </p:nvSpPr>
          <p:spPr>
            <a:xfrm>
              <a:off x="3403718" y="1433026"/>
              <a:ext cx="97975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b="1" dirty="0" smtClean="0">
                  <a:solidFill>
                    <a:schemeClr val="bg1"/>
                  </a:solidFill>
                </a:rPr>
                <a:t>Charge</a:t>
              </a:r>
              <a:endParaRPr lang="ja-JP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2517237" y="3951542"/>
              <a:ext cx="364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solidFill>
                    <a:srgbClr val="FFCCFF"/>
                  </a:solidFill>
                </a:rPr>
                <a:t>e</a:t>
              </a:r>
              <a:r>
                <a:rPr lang="en-US" altLang="ja-JP" baseline="30000" dirty="0" smtClean="0">
                  <a:solidFill>
                    <a:srgbClr val="FFCCFF"/>
                  </a:solidFill>
                </a:rPr>
                <a:t>-</a:t>
              </a:r>
              <a:endParaRPr kumimoji="1" lang="ja-JP" altLang="en-US" baseline="30000" dirty="0">
                <a:solidFill>
                  <a:srgbClr val="FFCCFF"/>
                </a:solidFill>
              </a:endParaRPr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2738821" y="3949356"/>
              <a:ext cx="364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solidFill>
                    <a:srgbClr val="FFCCFF"/>
                  </a:solidFill>
                </a:rPr>
                <a:t>e</a:t>
              </a:r>
              <a:r>
                <a:rPr lang="en-US" altLang="ja-JP" baseline="30000" dirty="0" smtClean="0">
                  <a:solidFill>
                    <a:srgbClr val="FFCCFF"/>
                  </a:solidFill>
                </a:rPr>
                <a:t>-</a:t>
              </a:r>
              <a:endParaRPr kumimoji="1" lang="ja-JP" altLang="en-US" baseline="30000" dirty="0">
                <a:solidFill>
                  <a:srgbClr val="FFCCFF"/>
                </a:solidFill>
              </a:endParaRPr>
            </a:p>
          </p:txBody>
        </p:sp>
        <p:sp>
          <p:nvSpPr>
            <p:cNvPr id="36" name="テキスト ボックス 35"/>
            <p:cNvSpPr txBox="1"/>
            <p:nvPr/>
          </p:nvSpPr>
          <p:spPr>
            <a:xfrm>
              <a:off x="2423513" y="4103942"/>
              <a:ext cx="364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solidFill>
                    <a:srgbClr val="FFCCFF"/>
                  </a:solidFill>
                </a:rPr>
                <a:t>e</a:t>
              </a:r>
              <a:r>
                <a:rPr lang="en-US" altLang="ja-JP" baseline="30000" dirty="0" smtClean="0">
                  <a:solidFill>
                    <a:srgbClr val="FFCCFF"/>
                  </a:solidFill>
                </a:rPr>
                <a:t>-</a:t>
              </a:r>
              <a:endParaRPr kumimoji="1" lang="ja-JP" altLang="en-US" baseline="30000" dirty="0">
                <a:solidFill>
                  <a:srgbClr val="FFCCFF"/>
                </a:solidFill>
              </a:endParaRPr>
            </a:p>
          </p:txBody>
        </p:sp>
        <p:cxnSp>
          <p:nvCxnSpPr>
            <p:cNvPr id="37" name="直線矢印コネクタ 36"/>
            <p:cNvCxnSpPr>
              <a:endCxn id="22" idx="2"/>
            </p:cNvCxnSpPr>
            <p:nvPr/>
          </p:nvCxnSpPr>
          <p:spPr>
            <a:xfrm flipH="1" flipV="1">
              <a:off x="2467411" y="3704015"/>
              <a:ext cx="231927" cy="362341"/>
            </a:xfrm>
            <a:prstGeom prst="straightConnector1">
              <a:avLst/>
            </a:prstGeom>
            <a:ln w="38100">
              <a:solidFill>
                <a:srgbClr val="FFCCFF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円/楕円 37"/>
            <p:cNvSpPr/>
            <p:nvPr/>
          </p:nvSpPr>
          <p:spPr>
            <a:xfrm>
              <a:off x="1778428" y="2840808"/>
              <a:ext cx="1447800" cy="14478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ja-JP" dirty="0"/>
            </a:p>
            <a:p>
              <a:pPr algn="ctr"/>
              <a:endParaRPr kumimoji="1" lang="ja-JP" altLang="en-US" b="1" dirty="0">
                <a:solidFill>
                  <a:schemeClr val="bg1"/>
                </a:solidFill>
              </a:endParaRPr>
            </a:p>
          </p:txBody>
        </p:sp>
        <p:cxnSp>
          <p:nvCxnSpPr>
            <p:cNvPr id="39" name="直線コネクタ 38"/>
            <p:cNvCxnSpPr/>
            <p:nvPr/>
          </p:nvCxnSpPr>
          <p:spPr>
            <a:xfrm flipH="1" flipV="1">
              <a:off x="2646675" y="2370516"/>
              <a:ext cx="92146" cy="1878933"/>
            </a:xfrm>
            <a:prstGeom prst="line">
              <a:avLst/>
            </a:prstGeom>
            <a:ln w="190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コネクタ 39"/>
            <p:cNvCxnSpPr>
              <a:stCxn id="21" idx="2"/>
            </p:cNvCxnSpPr>
            <p:nvPr/>
          </p:nvCxnSpPr>
          <p:spPr>
            <a:xfrm flipH="1" flipV="1">
              <a:off x="2799075" y="4203650"/>
              <a:ext cx="303948" cy="340051"/>
            </a:xfrm>
            <a:prstGeom prst="line">
              <a:avLst/>
            </a:prstGeom>
            <a:ln w="190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コネクタ 40"/>
            <p:cNvCxnSpPr/>
            <p:nvPr/>
          </p:nvCxnSpPr>
          <p:spPr>
            <a:xfrm flipV="1">
              <a:off x="2488626" y="4218757"/>
              <a:ext cx="240839" cy="549319"/>
            </a:xfrm>
            <a:prstGeom prst="line">
              <a:avLst/>
            </a:prstGeom>
            <a:ln w="190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Shape 164"/>
          <p:cNvSpPr txBox="1"/>
          <p:nvPr/>
        </p:nvSpPr>
        <p:spPr>
          <a:xfrm>
            <a:off x="6696000" y="4968000"/>
            <a:ext cx="180720" cy="3952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4" name="Shape 167"/>
          <p:cNvSpPr txBox="1">
            <a:spLocks/>
          </p:cNvSpPr>
          <p:nvPr/>
        </p:nvSpPr>
        <p:spPr bwMode="gray"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  <a:noAutofit/>
          </a:bodyPr>
          <a:lstStyle>
            <a:defPPr>
              <a:defRPr kumimoji="1" lang="ja-JP"/>
            </a:defPPr>
            <a:lvl1pPr marL="0" algn="r" defTabSz="914400" rtl="0" eaLnBrk="1" latinLnBrk="0" hangingPunct="1">
              <a:defRPr kumimoji="1" lang="ja-JP"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lang="ja-JP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lang="ja-JP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lang="ja-JP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lang="ja-JP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lang="ja-JP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lang="ja-JP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lang="ja-JP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lang="ja-JP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25000"/>
            </a:pPr>
            <a:r>
              <a:rPr lang="en-US" smtClean="0"/>
              <a:t> </a:t>
            </a:r>
            <a:endParaRPr lang="en-US"/>
          </a:p>
        </p:txBody>
      </p:sp>
      <p:sp>
        <p:nvSpPr>
          <p:cNvPr id="45" name="Shape 169"/>
          <p:cNvSpPr/>
          <p:nvPr/>
        </p:nvSpPr>
        <p:spPr>
          <a:xfrm>
            <a:off x="6268700" y="2971800"/>
            <a:ext cx="2753100" cy="3377958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sp>
      <p:sp>
        <p:nvSpPr>
          <p:cNvPr id="46" name="Shape 171"/>
          <p:cNvSpPr txBox="1"/>
          <p:nvPr/>
        </p:nvSpPr>
        <p:spPr>
          <a:xfrm>
            <a:off x="4092009" y="5654992"/>
            <a:ext cx="686177" cy="33855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buSzPct val="25000"/>
              <a:buNone/>
            </a:pP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Field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正方形/長方形 49"/>
          <p:cNvSpPr/>
          <p:nvPr/>
        </p:nvSpPr>
        <p:spPr>
          <a:xfrm>
            <a:off x="5791200" y="927989"/>
            <a:ext cx="3581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b="1" dirty="0" smtClean="0">
                <a:solidFill>
                  <a:srgbClr val="99CCFF"/>
                </a:solidFill>
              </a:rPr>
              <a:t>Gas spherical TPC</a:t>
            </a:r>
            <a:r>
              <a:rPr lang="en-US" altLang="ja-JP" sz="1600" b="1" dirty="0" smtClean="0">
                <a:solidFill>
                  <a:srgbClr val="99CCFF"/>
                </a:solidFill>
              </a:rPr>
              <a:t> </a:t>
            </a:r>
          </a:p>
          <a:p>
            <a:r>
              <a:rPr lang="en-US" altLang="ja-JP" sz="1600" b="1" dirty="0" err="1" smtClean="0">
                <a:solidFill>
                  <a:schemeClr val="bg1"/>
                </a:solidFill>
              </a:rPr>
              <a:t>Giomataris</a:t>
            </a:r>
            <a:r>
              <a:rPr lang="en-US" altLang="ja-JP" sz="1600" b="1" dirty="0" smtClean="0">
                <a:solidFill>
                  <a:schemeClr val="bg1"/>
                </a:solidFill>
              </a:rPr>
              <a:t> </a:t>
            </a:r>
            <a:r>
              <a:rPr lang="en-US" altLang="ja-JP" sz="1400" b="1" dirty="0" smtClean="0">
                <a:solidFill>
                  <a:schemeClr val="bg1"/>
                </a:solidFill>
              </a:rPr>
              <a:t>JINST 3:P09007(2008</a:t>
            </a:r>
            <a:r>
              <a:rPr lang="en-US" altLang="ja-JP" sz="1400" b="1" dirty="0">
                <a:solidFill>
                  <a:schemeClr val="bg1"/>
                </a:solidFill>
              </a:rPr>
              <a:t>)</a:t>
            </a:r>
            <a:endParaRPr lang="ja-JP" altLang="en-US" sz="1400" b="1" dirty="0">
              <a:solidFill>
                <a:schemeClr val="bg1"/>
              </a:solidFill>
            </a:endParaRPr>
          </a:p>
        </p:txBody>
      </p:sp>
      <p:pic>
        <p:nvPicPr>
          <p:cNvPr id="33795" name="Picture 3" descr="C:\Users\sekiya\singleXeTPC\20130516Nagoya\DSC_0671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8737" y="3836240"/>
            <a:ext cx="2999663" cy="235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正方形/長方形 51"/>
          <p:cNvSpPr/>
          <p:nvPr/>
        </p:nvSpPr>
        <p:spPr>
          <a:xfrm>
            <a:off x="5791200" y="1470722"/>
            <a:ext cx="2746558" cy="1348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53" name="Group 4"/>
          <p:cNvGrpSpPr>
            <a:grpSpLocks noChangeAspect="1"/>
          </p:cNvGrpSpPr>
          <p:nvPr/>
        </p:nvGrpSpPr>
        <p:grpSpPr bwMode="auto">
          <a:xfrm>
            <a:off x="5860408" y="1562855"/>
            <a:ext cx="2631350" cy="1149202"/>
            <a:chOff x="3456" y="2036"/>
            <a:chExt cx="2450" cy="1070"/>
          </a:xfrm>
        </p:grpSpPr>
        <p:sp>
          <p:nvSpPr>
            <p:cNvPr id="54" name="AutoShape 3"/>
            <p:cNvSpPr>
              <a:spLocks noChangeAspect="1" noChangeArrowheads="1" noTextEdit="1"/>
            </p:cNvSpPr>
            <p:nvPr/>
          </p:nvSpPr>
          <p:spPr bwMode="auto">
            <a:xfrm>
              <a:off x="3456" y="2036"/>
              <a:ext cx="2450" cy="1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pic>
          <p:nvPicPr>
            <p:cNvPr id="55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5" y="2048"/>
              <a:ext cx="826" cy="1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6" y="2040"/>
              <a:ext cx="599" cy="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" name="Rectangle 7"/>
            <p:cNvSpPr>
              <a:spLocks noChangeArrowheads="1"/>
            </p:cNvSpPr>
            <p:nvPr/>
          </p:nvSpPr>
          <p:spPr bwMode="auto">
            <a:xfrm>
              <a:off x="3729" y="2871"/>
              <a:ext cx="123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ea typeface="ＭＳ Ｐゴシック" pitchFamily="50" charset="-128"/>
                  <a:cs typeface="ＭＳ Ｐゴシック" pitchFamily="50" charset="-128"/>
                </a:rPr>
                <a:t>HV</a:t>
              </a:r>
              <a:endParaRPr kumimoji="1" lang="ja-JP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58" name="Freeform 9"/>
            <p:cNvSpPr>
              <a:spLocks noEditPoints="1"/>
            </p:cNvSpPr>
            <p:nvPr/>
          </p:nvSpPr>
          <p:spPr bwMode="auto">
            <a:xfrm>
              <a:off x="3671" y="2778"/>
              <a:ext cx="58" cy="81"/>
            </a:xfrm>
            <a:custGeom>
              <a:avLst/>
              <a:gdLst>
                <a:gd name="T0" fmla="*/ 1510 w 1588"/>
                <a:gd name="T1" fmla="*/ 2229 h 2229"/>
                <a:gd name="T2" fmla="*/ 16 w 1588"/>
                <a:gd name="T3" fmla="*/ 106 h 2229"/>
                <a:gd name="T4" fmla="*/ 94 w 1588"/>
                <a:gd name="T5" fmla="*/ 51 h 2229"/>
                <a:gd name="T6" fmla="*/ 1588 w 1588"/>
                <a:gd name="T7" fmla="*/ 2173 h 2229"/>
                <a:gd name="T8" fmla="*/ 1510 w 1588"/>
                <a:gd name="T9" fmla="*/ 2229 h 2229"/>
                <a:gd name="T10" fmla="*/ 86 w 1588"/>
                <a:gd name="T11" fmla="*/ 1005 h 2229"/>
                <a:gd name="T12" fmla="*/ 0 w 1588"/>
                <a:gd name="T13" fmla="*/ 0 h 2229"/>
                <a:gd name="T14" fmla="*/ 917 w 1588"/>
                <a:gd name="T15" fmla="*/ 420 h 2229"/>
                <a:gd name="T16" fmla="*/ 941 w 1588"/>
                <a:gd name="T17" fmla="*/ 484 h 2229"/>
                <a:gd name="T18" fmla="*/ 877 w 1588"/>
                <a:gd name="T19" fmla="*/ 507 h 2229"/>
                <a:gd name="T20" fmla="*/ 35 w 1588"/>
                <a:gd name="T21" fmla="*/ 122 h 2229"/>
                <a:gd name="T22" fmla="*/ 103 w 1588"/>
                <a:gd name="T23" fmla="*/ 74 h 2229"/>
                <a:gd name="T24" fmla="*/ 182 w 1588"/>
                <a:gd name="T25" fmla="*/ 997 h 2229"/>
                <a:gd name="T26" fmla="*/ 138 w 1588"/>
                <a:gd name="T27" fmla="*/ 1049 h 2229"/>
                <a:gd name="T28" fmla="*/ 86 w 1588"/>
                <a:gd name="T29" fmla="*/ 1005 h 2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88" h="2229">
                  <a:moveTo>
                    <a:pt x="1510" y="2229"/>
                  </a:moveTo>
                  <a:lnTo>
                    <a:pt x="16" y="106"/>
                  </a:lnTo>
                  <a:lnTo>
                    <a:pt x="94" y="51"/>
                  </a:lnTo>
                  <a:lnTo>
                    <a:pt x="1588" y="2173"/>
                  </a:lnTo>
                  <a:lnTo>
                    <a:pt x="1510" y="2229"/>
                  </a:lnTo>
                  <a:close/>
                  <a:moveTo>
                    <a:pt x="86" y="1005"/>
                  </a:moveTo>
                  <a:lnTo>
                    <a:pt x="0" y="0"/>
                  </a:lnTo>
                  <a:lnTo>
                    <a:pt x="917" y="420"/>
                  </a:lnTo>
                  <a:cubicBezTo>
                    <a:pt x="941" y="431"/>
                    <a:pt x="952" y="460"/>
                    <a:pt x="941" y="484"/>
                  </a:cubicBezTo>
                  <a:cubicBezTo>
                    <a:pt x="930" y="508"/>
                    <a:pt x="901" y="518"/>
                    <a:pt x="877" y="507"/>
                  </a:cubicBezTo>
                  <a:lnTo>
                    <a:pt x="35" y="122"/>
                  </a:lnTo>
                  <a:lnTo>
                    <a:pt x="103" y="74"/>
                  </a:lnTo>
                  <a:lnTo>
                    <a:pt x="182" y="997"/>
                  </a:lnTo>
                  <a:cubicBezTo>
                    <a:pt x="184" y="1023"/>
                    <a:pt x="164" y="1047"/>
                    <a:pt x="138" y="1049"/>
                  </a:cubicBezTo>
                  <a:cubicBezTo>
                    <a:pt x="112" y="1051"/>
                    <a:pt x="88" y="1031"/>
                    <a:pt x="86" y="1005"/>
                  </a:cubicBez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9" name="Rectangle 13"/>
            <p:cNvSpPr>
              <a:spLocks noChangeArrowheads="1"/>
            </p:cNvSpPr>
            <p:nvPr/>
          </p:nvSpPr>
          <p:spPr bwMode="auto">
            <a:xfrm>
              <a:off x="3835" y="2591"/>
              <a:ext cx="216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ea typeface="ＭＳ Ｐゴシック" pitchFamily="50" charset="-128"/>
                  <a:cs typeface="ＭＳ Ｐゴシック" pitchFamily="50" charset="-128"/>
                </a:rPr>
                <a:t>(GND)</a:t>
              </a:r>
              <a:endParaRPr kumimoji="1" lang="ja-JP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60" name="Freeform 14"/>
            <p:cNvSpPr>
              <a:spLocks noEditPoints="1"/>
            </p:cNvSpPr>
            <p:nvPr/>
          </p:nvSpPr>
          <p:spPr bwMode="auto">
            <a:xfrm>
              <a:off x="3758" y="2472"/>
              <a:ext cx="61" cy="82"/>
            </a:xfrm>
            <a:custGeom>
              <a:avLst/>
              <a:gdLst>
                <a:gd name="T0" fmla="*/ 1590 w 1668"/>
                <a:gd name="T1" fmla="*/ 2230 h 2230"/>
                <a:gd name="T2" fmla="*/ 18 w 1668"/>
                <a:gd name="T3" fmla="*/ 105 h 2230"/>
                <a:gd name="T4" fmla="*/ 96 w 1668"/>
                <a:gd name="T5" fmla="*/ 48 h 2230"/>
                <a:gd name="T6" fmla="*/ 1668 w 1668"/>
                <a:gd name="T7" fmla="*/ 2172 h 2230"/>
                <a:gd name="T8" fmla="*/ 1590 w 1668"/>
                <a:gd name="T9" fmla="*/ 2230 h 2230"/>
                <a:gd name="T10" fmla="*/ 110 w 1668"/>
                <a:gd name="T11" fmla="*/ 1003 h 2230"/>
                <a:gd name="T12" fmla="*/ 0 w 1668"/>
                <a:gd name="T13" fmla="*/ 0 h 2230"/>
                <a:gd name="T14" fmla="*/ 927 w 1668"/>
                <a:gd name="T15" fmla="*/ 398 h 2230"/>
                <a:gd name="T16" fmla="*/ 952 w 1668"/>
                <a:gd name="T17" fmla="*/ 461 h 2230"/>
                <a:gd name="T18" fmla="*/ 889 w 1668"/>
                <a:gd name="T19" fmla="*/ 486 h 2230"/>
                <a:gd name="T20" fmla="*/ 38 w 1668"/>
                <a:gd name="T21" fmla="*/ 121 h 2230"/>
                <a:gd name="T22" fmla="*/ 105 w 1668"/>
                <a:gd name="T23" fmla="*/ 72 h 2230"/>
                <a:gd name="T24" fmla="*/ 206 w 1668"/>
                <a:gd name="T25" fmla="*/ 992 h 2230"/>
                <a:gd name="T26" fmla="*/ 163 w 1668"/>
                <a:gd name="T27" fmla="*/ 1045 h 2230"/>
                <a:gd name="T28" fmla="*/ 110 w 1668"/>
                <a:gd name="T29" fmla="*/ 1003 h 2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68" h="2230">
                  <a:moveTo>
                    <a:pt x="1590" y="2230"/>
                  </a:moveTo>
                  <a:lnTo>
                    <a:pt x="18" y="105"/>
                  </a:lnTo>
                  <a:lnTo>
                    <a:pt x="96" y="48"/>
                  </a:lnTo>
                  <a:lnTo>
                    <a:pt x="1668" y="2172"/>
                  </a:lnTo>
                  <a:lnTo>
                    <a:pt x="1590" y="2230"/>
                  </a:lnTo>
                  <a:close/>
                  <a:moveTo>
                    <a:pt x="110" y="1003"/>
                  </a:moveTo>
                  <a:lnTo>
                    <a:pt x="0" y="0"/>
                  </a:lnTo>
                  <a:lnTo>
                    <a:pt x="927" y="398"/>
                  </a:lnTo>
                  <a:cubicBezTo>
                    <a:pt x="951" y="409"/>
                    <a:pt x="963" y="437"/>
                    <a:pt x="952" y="461"/>
                  </a:cubicBezTo>
                  <a:cubicBezTo>
                    <a:pt x="942" y="486"/>
                    <a:pt x="913" y="497"/>
                    <a:pt x="889" y="486"/>
                  </a:cubicBezTo>
                  <a:lnTo>
                    <a:pt x="38" y="121"/>
                  </a:lnTo>
                  <a:lnTo>
                    <a:pt x="105" y="72"/>
                  </a:lnTo>
                  <a:lnTo>
                    <a:pt x="206" y="992"/>
                  </a:lnTo>
                  <a:cubicBezTo>
                    <a:pt x="208" y="1019"/>
                    <a:pt x="189" y="1042"/>
                    <a:pt x="163" y="1045"/>
                  </a:cubicBezTo>
                  <a:cubicBezTo>
                    <a:pt x="137" y="1048"/>
                    <a:pt x="113" y="1029"/>
                    <a:pt x="110" y="1003"/>
                  </a:cubicBez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pic>
          <p:nvPicPr>
            <p:cNvPr id="61" name="Picture 1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3" y="2036"/>
              <a:ext cx="977" cy="1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" name="Picture 19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3" y="2036"/>
              <a:ext cx="977" cy="1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" name="Rectangle 24"/>
            <p:cNvSpPr>
              <a:spLocks noChangeArrowheads="1"/>
            </p:cNvSpPr>
            <p:nvPr/>
          </p:nvSpPr>
          <p:spPr bwMode="auto">
            <a:xfrm>
              <a:off x="5660" y="2911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ja-JP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</p:grpSp>
      <p:cxnSp>
        <p:nvCxnSpPr>
          <p:cNvPr id="51" name="直線コネクタ 50"/>
          <p:cNvCxnSpPr/>
          <p:nvPr/>
        </p:nvCxnSpPr>
        <p:spPr>
          <a:xfrm flipV="1">
            <a:off x="4876800" y="3013111"/>
            <a:ext cx="1391900" cy="23510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コネクタ 65"/>
          <p:cNvCxnSpPr/>
          <p:nvPr/>
        </p:nvCxnSpPr>
        <p:spPr>
          <a:xfrm flipV="1">
            <a:off x="5029200" y="5165641"/>
            <a:ext cx="1239500" cy="4893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テキスト ボックス 64"/>
          <p:cNvSpPr txBox="1"/>
          <p:nvPr/>
        </p:nvSpPr>
        <p:spPr>
          <a:xfrm>
            <a:off x="3325976" y="3156671"/>
            <a:ext cx="2775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Will be tested with single </a:t>
            </a:r>
          </a:p>
          <a:p>
            <a:r>
              <a:rPr kumimoji="1" lang="en-US" altLang="ja-JP" dirty="0" smtClean="0">
                <a:solidFill>
                  <a:schemeClr val="bg1"/>
                </a:solidFill>
              </a:rPr>
              <a:t>wire </a:t>
            </a:r>
            <a:r>
              <a:rPr lang="en-US" altLang="ja-JP" dirty="0" smtClean="0">
                <a:solidFill>
                  <a:schemeClr val="bg1"/>
                </a:solidFill>
              </a:rPr>
              <a:t>in this chamber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2365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10"/>
          <p:cNvGrpSpPr/>
          <p:nvPr/>
        </p:nvGrpSpPr>
        <p:grpSpPr>
          <a:xfrm>
            <a:off x="7203781" y="1181076"/>
            <a:ext cx="2168819" cy="2476524"/>
            <a:chOff x="2286246" y="1568642"/>
            <a:chExt cx="4738662" cy="4949867"/>
          </a:xfrm>
        </p:grpSpPr>
        <p:pic>
          <p:nvPicPr>
            <p:cNvPr id="31" name="Picture 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246" y="1568642"/>
              <a:ext cx="4738662" cy="49498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" name="TextBox 3"/>
            <p:cNvSpPr txBox="1"/>
            <p:nvPr/>
          </p:nvSpPr>
          <p:spPr>
            <a:xfrm>
              <a:off x="4392331" y="4345805"/>
              <a:ext cx="867944" cy="5536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</a:t>
              </a:r>
              <a:r>
                <a:rPr lang="en-US" sz="1200" b="1" baseline="-250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  <a:endParaRPr lang="en-US" sz="12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3" name="正方形/長方形 32"/>
          <p:cNvSpPr/>
          <p:nvPr/>
        </p:nvSpPr>
        <p:spPr>
          <a:xfrm>
            <a:off x="344568" y="2528156"/>
            <a:ext cx="3985942" cy="3495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946666"/>
          </a:xfrm>
        </p:spPr>
        <p:txBody>
          <a:bodyPr/>
          <a:lstStyle/>
          <a:p>
            <a:r>
              <a:rPr kumimoji="1" lang="en-US" altLang="ja-JP" dirty="0" smtClean="0"/>
              <a:t>Thick GEM in </a:t>
            </a:r>
            <a:r>
              <a:rPr kumimoji="1" lang="en-US" altLang="ja-JP" dirty="0" err="1" smtClean="0"/>
              <a:t>LXe</a:t>
            </a:r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FFFFFF"/>
                </a:solidFill>
              </a:rPr>
              <a:t>KMI2013  12/12/2013</a:t>
            </a: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FFFFFF"/>
                </a:solidFill>
              </a:rPr>
              <a:t>H. Sekiya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>
                <a:solidFill>
                  <a:srgbClr val="FFFFFF"/>
                </a:solidFill>
              </a:rPr>
              <a:pPr/>
              <a:t>37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Single phase TPC</a:t>
            </a:r>
            <a:endParaRPr kumimoji="1" lang="ja-JP" altLang="en-US" dirty="0"/>
          </a:p>
        </p:txBody>
      </p:sp>
      <p:grpSp>
        <p:nvGrpSpPr>
          <p:cNvPr id="7" name="Group 10"/>
          <p:cNvGrpSpPr/>
          <p:nvPr/>
        </p:nvGrpSpPr>
        <p:grpSpPr>
          <a:xfrm>
            <a:off x="344568" y="2543358"/>
            <a:ext cx="3985942" cy="3372563"/>
            <a:chOff x="52658" y="761999"/>
            <a:chExt cx="4467387" cy="4008467"/>
          </a:xfrm>
        </p:grpSpPr>
        <p:pic>
          <p:nvPicPr>
            <p:cNvPr id="8" name="Picture 4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58" y="761999"/>
              <a:ext cx="4467387" cy="4008467"/>
            </a:xfrm>
            <a:prstGeom prst="rect">
              <a:avLst/>
            </a:prstGeom>
            <a:noFill/>
          </p:spPr>
        </p:pic>
        <p:sp>
          <p:nvSpPr>
            <p:cNvPr id="9" name="TextBox 6"/>
            <p:cNvSpPr txBox="1"/>
            <p:nvPr/>
          </p:nvSpPr>
          <p:spPr>
            <a:xfrm>
              <a:off x="1069752" y="1886854"/>
              <a:ext cx="1239975" cy="3083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Detects S1&amp;S2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7"/>
            <p:cNvSpPr txBox="1"/>
            <p:nvPr/>
          </p:nvSpPr>
          <p:spPr>
            <a:xfrm>
              <a:off x="1153376" y="3460741"/>
              <a:ext cx="933915" cy="3083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Detects S1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052" y="1197073"/>
            <a:ext cx="2917106" cy="2292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グループ化 19"/>
          <p:cNvGrpSpPr/>
          <p:nvPr/>
        </p:nvGrpSpPr>
        <p:grpSpPr>
          <a:xfrm>
            <a:off x="5014958" y="3505200"/>
            <a:ext cx="3180802" cy="2771020"/>
            <a:chOff x="4648200" y="1531358"/>
            <a:chExt cx="4419600" cy="3738065"/>
          </a:xfrm>
        </p:grpSpPr>
        <p:grpSp>
          <p:nvGrpSpPr>
            <p:cNvPr id="12" name="Group 3"/>
            <p:cNvGrpSpPr/>
            <p:nvPr/>
          </p:nvGrpSpPr>
          <p:grpSpPr>
            <a:xfrm>
              <a:off x="4648200" y="1981200"/>
              <a:ext cx="4419600" cy="3288223"/>
              <a:chOff x="1519947" y="1678228"/>
              <a:chExt cx="6096000" cy="4572000"/>
            </a:xfrm>
          </p:grpSpPr>
          <p:pic>
            <p:nvPicPr>
              <p:cNvPr id="13" name="Picture 8" descr="3250_3250_250_0_PMT900_pair3_beautiful.pn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519947" y="1678228"/>
                <a:ext cx="6096000" cy="4572000"/>
              </a:xfrm>
              <a:prstGeom prst="rect">
                <a:avLst/>
              </a:prstGeom>
            </p:spPr>
          </p:pic>
          <p:sp>
            <p:nvSpPr>
              <p:cNvPr id="14" name="TextBox 7"/>
              <p:cNvSpPr txBox="1"/>
              <p:nvPr/>
            </p:nvSpPr>
            <p:spPr>
              <a:xfrm>
                <a:off x="1985351" y="4197102"/>
                <a:ext cx="5532375" cy="12122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THGEM </a:t>
                </a:r>
                <a:r>
                  <a:rPr lang="en-US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7</a:t>
                </a:r>
                <a:r>
                  <a:rPr lang="en-US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0 kV/cm</a:t>
                </a:r>
                <a:endParaRPr lang="en-US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en-US" b="1" dirty="0" err="1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</a:t>
                </a:r>
                <a:r>
                  <a:rPr lang="en-US" b="1" baseline="-25000" dirty="0" err="1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top</a:t>
                </a:r>
                <a:r>
                  <a:rPr lang="en-US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= 0, </a:t>
                </a:r>
                <a:r>
                  <a:rPr lang="en-US" b="1" dirty="0" err="1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</a:t>
                </a:r>
                <a:r>
                  <a:rPr lang="en-US" b="1" baseline="-25000" dirty="0" err="1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drift</a:t>
                </a:r>
                <a:r>
                  <a:rPr lang="en-US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= 1 kV/cm</a:t>
                </a:r>
                <a:endParaRPr lang="en-US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16" name="TextBox 5"/>
            <p:cNvSpPr txBox="1"/>
            <p:nvPr/>
          </p:nvSpPr>
          <p:spPr>
            <a:xfrm>
              <a:off x="5886999" y="1531358"/>
              <a:ext cx="3109593" cy="498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RD51   Aug </a:t>
              </a:r>
              <a:r>
                <a:rPr lang="en-US" b="1" dirty="0" smtClean="0">
                  <a:solidFill>
                    <a:schemeClr val="bg1"/>
                  </a:solidFill>
                </a:rPr>
                <a:t>2013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016149" y="2916352"/>
              <a:ext cx="693140" cy="539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C68F5"/>
                  </a:solidFill>
                  <a:effectLst/>
                  <a:uLnTx/>
                  <a:uFillTx/>
                </a:rPr>
                <a:t>S1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705600" y="2913275"/>
              <a:ext cx="693140" cy="539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C68F5"/>
                  </a:solidFill>
                  <a:effectLst/>
                  <a:uLnTx/>
                  <a:uFillTx/>
                </a:rPr>
                <a:t>S2</a:t>
              </a:r>
            </a:p>
          </p:txBody>
        </p:sp>
      </p:grpSp>
      <p:grpSp>
        <p:nvGrpSpPr>
          <p:cNvPr id="28" name="Group 21"/>
          <p:cNvGrpSpPr/>
          <p:nvPr/>
        </p:nvGrpSpPr>
        <p:grpSpPr>
          <a:xfrm>
            <a:off x="1381881" y="1543637"/>
            <a:ext cx="2948613" cy="944853"/>
            <a:chOff x="672474" y="163424"/>
            <a:chExt cx="7426476" cy="2381250"/>
          </a:xfrm>
        </p:grpSpPr>
        <p:pic>
          <p:nvPicPr>
            <p:cNvPr id="29" name="Picture 2" descr="ڹ°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72474" y="163424"/>
              <a:ext cx="3157538" cy="2381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TextBox 16"/>
            <p:cNvSpPr txBox="1">
              <a:spLocks noChangeArrowheads="1"/>
            </p:cNvSpPr>
            <p:nvPr/>
          </p:nvSpPr>
          <p:spPr bwMode="auto">
            <a:xfrm>
              <a:off x="4101138" y="871746"/>
              <a:ext cx="3997812" cy="7756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Thickness </a:t>
              </a:r>
              <a:r>
                <a:rPr lang="en-US" sz="1400" dirty="0" smtClean="0">
                  <a:solidFill>
                    <a:schemeClr val="bg1"/>
                  </a:solidFill>
                </a:rPr>
                <a:t>0.4mm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34" name="テキスト ボックス 33"/>
          <p:cNvSpPr txBox="1"/>
          <p:nvPr/>
        </p:nvSpPr>
        <p:spPr>
          <a:xfrm>
            <a:off x="6473975" y="228600"/>
            <a:ext cx="25571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err="1" smtClean="0">
                <a:solidFill>
                  <a:schemeClr val="bg1"/>
                </a:solidFill>
              </a:rPr>
              <a:t>Breskin</a:t>
            </a:r>
            <a:endParaRPr kumimoji="1" lang="en-US" altLang="ja-JP" b="1" dirty="0" smtClean="0">
              <a:solidFill>
                <a:schemeClr val="bg1"/>
              </a:solidFill>
            </a:endParaRPr>
          </a:p>
          <a:p>
            <a:r>
              <a:rPr lang="en-US" altLang="ja-JP" b="1" dirty="0" err="1" smtClean="0">
                <a:solidFill>
                  <a:schemeClr val="bg1"/>
                </a:solidFill>
              </a:rPr>
              <a:t>ParisTPC</a:t>
            </a:r>
            <a:r>
              <a:rPr lang="en-US" altLang="ja-JP" b="1" dirty="0" smtClean="0">
                <a:solidFill>
                  <a:schemeClr val="bg1"/>
                </a:solidFill>
              </a:rPr>
              <a:t> </a:t>
            </a:r>
            <a:r>
              <a:rPr lang="en-US" altLang="ja-JP" b="1" dirty="0" err="1" smtClean="0">
                <a:solidFill>
                  <a:schemeClr val="bg1"/>
                </a:solidFill>
              </a:rPr>
              <a:t>conf</a:t>
            </a:r>
            <a:r>
              <a:rPr lang="en-US" altLang="ja-JP" b="1" dirty="0" smtClean="0">
                <a:solidFill>
                  <a:schemeClr val="bg1"/>
                </a:solidFill>
              </a:rPr>
              <a:t> (2012)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826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762000" y="1664542"/>
            <a:ext cx="3983779" cy="723900"/>
          </a:xfrm>
        </p:spPr>
        <p:txBody>
          <a:bodyPr/>
          <a:lstStyle/>
          <a:p>
            <a:r>
              <a:rPr kumimoji="1" lang="en-US" altLang="ja-JP" sz="2800" dirty="0" smtClean="0"/>
              <a:t>To reach </a:t>
            </a:r>
            <a:r>
              <a:rPr kumimoji="1" lang="ja-JP" altLang="en-US" sz="2800" dirty="0" smtClean="0"/>
              <a:t>～</a:t>
            </a:r>
            <a:r>
              <a:rPr kumimoji="1" lang="en-US" altLang="ja-JP" sz="2800" dirty="0" smtClean="0"/>
              <a:t>10</a:t>
            </a:r>
            <a:r>
              <a:rPr kumimoji="1" lang="en-US" altLang="ja-JP" sz="2800" baseline="30000" dirty="0" smtClean="0"/>
              <a:t>-48 </a:t>
            </a:r>
            <a:r>
              <a:rPr kumimoji="1" lang="en-US" altLang="ja-JP" sz="2800" dirty="0" smtClean="0"/>
              <a:t>cm</a:t>
            </a:r>
            <a:r>
              <a:rPr kumimoji="1" lang="en-US" altLang="ja-JP" sz="2800" baseline="30000" dirty="0" smtClean="0"/>
              <a:t>2</a:t>
            </a:r>
            <a:endParaRPr kumimoji="1" lang="ja-JP" altLang="en-US" sz="2800" baseline="30000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FFFFFF"/>
                </a:solidFill>
              </a:rPr>
              <a:t>KMI2013  12/12/2013</a:t>
            </a: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FFFFFF"/>
                </a:solidFill>
              </a:rPr>
              <a:t>H. Sekiya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>
                <a:solidFill>
                  <a:srgbClr val="FFFFFF"/>
                </a:solidFill>
              </a:rPr>
              <a:pPr/>
              <a:t>38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>
          <a:xfrm>
            <a:off x="416771" y="381000"/>
            <a:ext cx="8229600" cy="633412"/>
          </a:xfrm>
        </p:spPr>
        <p:txBody>
          <a:bodyPr/>
          <a:lstStyle/>
          <a:p>
            <a:r>
              <a:rPr kumimoji="1" lang="en-US" altLang="ja-JP" dirty="0" smtClean="0"/>
              <a:t>Near Future Projects</a:t>
            </a:r>
            <a:br>
              <a:rPr kumimoji="1" lang="en-US" altLang="ja-JP" dirty="0" smtClean="0"/>
            </a:br>
            <a:r>
              <a:rPr kumimoji="1" lang="en-US" altLang="ja-JP" dirty="0" smtClean="0"/>
              <a:t>How much noble liquids do we need?</a:t>
            </a:r>
            <a:endParaRPr kumimoji="1" lang="ja-JP" altLang="en-US" dirty="0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09800"/>
            <a:ext cx="5753100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正方形/長方形 6"/>
          <p:cNvSpPr/>
          <p:nvPr/>
        </p:nvSpPr>
        <p:spPr>
          <a:xfrm>
            <a:off x="5298229" y="1841826"/>
            <a:ext cx="1915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>
                <a:solidFill>
                  <a:schemeClr val="bg1"/>
                </a:solidFill>
              </a:rPr>
              <a:t>arXiv:1306.3244</a:t>
            </a:r>
            <a:endParaRPr lang="ja-JP" altLang="en-US" b="1" dirty="0">
              <a:solidFill>
                <a:schemeClr val="bg1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4531571" y="3048000"/>
            <a:ext cx="726229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56331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470894" y="854061"/>
            <a:ext cx="1068317" cy="380999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sz="2000" dirty="0" smtClean="0"/>
              <a:t>Time</a:t>
            </a:r>
            <a:endParaRPr kumimoji="1" lang="ja-JP" altLang="en-US" sz="2000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FFFFFF"/>
                </a:solidFill>
              </a:rPr>
              <a:t>KMI2013  12/12/2013</a:t>
            </a: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FFFFFF"/>
                </a:solidFill>
              </a:rPr>
              <a:t>H. Sekiya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>
                <a:solidFill>
                  <a:srgbClr val="FFFFFF"/>
                </a:solidFill>
              </a:rPr>
              <a:pPr/>
              <a:t>39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Future Projects (all in water)</a:t>
            </a:r>
            <a:endParaRPr kumimoji="1" lang="ja-JP" altLang="en-US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20" y="2035733"/>
            <a:ext cx="1461494" cy="1803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358" y="1796617"/>
            <a:ext cx="2146742" cy="20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5250904" y="5436995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LZ</a:t>
            </a:r>
            <a:endParaRPr kumimoji="1" lang="ja-JP" altLang="en-US" dirty="0"/>
          </a:p>
        </p:txBody>
      </p:sp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6" y="4386098"/>
            <a:ext cx="1769983" cy="188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319" y="4191000"/>
            <a:ext cx="2168206" cy="218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グループ化 17"/>
          <p:cNvGrpSpPr/>
          <p:nvPr/>
        </p:nvGrpSpPr>
        <p:grpSpPr>
          <a:xfrm>
            <a:off x="2714964" y="1676400"/>
            <a:ext cx="2158590" cy="2241046"/>
            <a:chOff x="1447800" y="1222317"/>
            <a:chExt cx="4552950" cy="4872559"/>
          </a:xfrm>
        </p:grpSpPr>
        <p:sp>
          <p:nvSpPr>
            <p:cNvPr id="19" name="正方形/長方形 18"/>
            <p:cNvSpPr/>
            <p:nvPr/>
          </p:nvSpPr>
          <p:spPr>
            <a:xfrm>
              <a:off x="1447800" y="1222317"/>
              <a:ext cx="4552950" cy="45646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0" name="Picture 2" descr="http://www-sk.icrr.u-tokyo.ac.jp/xmass/gallery/XMASS800kg_v11_tank_transbg.gif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648"/>
            <a:stretch/>
          </p:blipFill>
          <p:spPr bwMode="auto">
            <a:xfrm>
              <a:off x="1447800" y="1222317"/>
              <a:ext cx="4552950" cy="4872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https://www-sk.icrr.u-tokyo.ac.jp/~xmass/meeting/namba/figures/10ton_sphere.jpg"/>
            <p:cNvPicPr>
              <a:picLocks noChangeAspect="1" noChangeArrowheads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2471693" y="3161782"/>
              <a:ext cx="1386994" cy="1374068"/>
            </a:xfrm>
            <a:prstGeom prst="ellipse">
              <a:avLst/>
            </a:prstGeom>
            <a:ln w="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cxnSp>
        <p:nvCxnSpPr>
          <p:cNvPr id="9" name="直線矢印コネクタ 8"/>
          <p:cNvCxnSpPr/>
          <p:nvPr/>
        </p:nvCxnSpPr>
        <p:spPr>
          <a:xfrm>
            <a:off x="1293248" y="1066800"/>
            <a:ext cx="6991350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/>
          <p:cNvSpPr txBox="1"/>
          <p:nvPr/>
        </p:nvSpPr>
        <p:spPr>
          <a:xfrm>
            <a:off x="328623" y="1644134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99CCFF"/>
                </a:solidFill>
              </a:rPr>
              <a:t>XENON1t</a:t>
            </a:r>
            <a:endParaRPr kumimoji="1" lang="ja-JP" altLang="en-US" b="1" dirty="0">
              <a:solidFill>
                <a:srgbClr val="99CCFF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68735" y="3994105"/>
            <a:ext cx="15838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3.5t</a:t>
            </a:r>
            <a:r>
              <a:rPr kumimoji="1" lang="en-US" altLang="ja-JP" dirty="0" smtClean="0">
                <a:solidFill>
                  <a:schemeClr val="bg1"/>
                </a:solidFill>
              </a:rPr>
              <a:t> total</a:t>
            </a:r>
          </a:p>
          <a:p>
            <a:r>
              <a:rPr lang="en-US" altLang="ja-JP" dirty="0" smtClean="0">
                <a:solidFill>
                  <a:schemeClr val="bg1"/>
                </a:solidFill>
              </a:rPr>
              <a:t>248 3’’ PMTs</a:t>
            </a:r>
          </a:p>
          <a:p>
            <a:r>
              <a:rPr lang="en-US" altLang="ja-JP" dirty="0" smtClean="0">
                <a:solidFill>
                  <a:schemeClr val="bg1"/>
                </a:solidFill>
              </a:rPr>
              <a:t>In 2015?</a:t>
            </a: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417" y="4222372"/>
            <a:ext cx="1674883" cy="2066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2660760" y="4892463"/>
            <a:ext cx="7120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rgbClr val="FF0000"/>
                </a:solidFill>
              </a:rPr>
              <a:t>x</a:t>
            </a:r>
            <a:r>
              <a:rPr kumimoji="1" lang="en-US" altLang="ja-JP" sz="2000" b="1" dirty="0" smtClean="0">
                <a:solidFill>
                  <a:srgbClr val="FF0000"/>
                </a:solidFill>
              </a:rPr>
              <a:t> n?</a:t>
            </a:r>
            <a:endParaRPr kumimoji="1" lang="ja-JP" altLang="en-US" sz="2000" b="1" dirty="0">
              <a:solidFill>
                <a:srgbClr val="FF0000"/>
              </a:solidFill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1793375" y="3821668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99CCFF"/>
                </a:solidFill>
              </a:rPr>
              <a:t>XENON </a:t>
            </a:r>
            <a:r>
              <a:rPr lang="en-US" altLang="ja-JP" b="1" dirty="0" err="1" smtClean="0">
                <a:solidFill>
                  <a:srgbClr val="99CCFF"/>
                </a:solidFill>
              </a:rPr>
              <a:t>nt</a:t>
            </a:r>
            <a:endParaRPr kumimoji="1" lang="ja-JP" altLang="en-US" b="1" dirty="0">
              <a:solidFill>
                <a:srgbClr val="99CCFF"/>
              </a:solidFill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1736558" y="1370311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99CCFF"/>
                </a:solidFill>
              </a:rPr>
              <a:t>XMASS1.5</a:t>
            </a:r>
            <a:endParaRPr kumimoji="1" lang="ja-JP" altLang="en-US" b="1" dirty="0">
              <a:solidFill>
                <a:srgbClr val="99CCFF"/>
              </a:solidFill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1828800" y="1905000"/>
            <a:ext cx="15838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5t</a:t>
            </a:r>
            <a:r>
              <a:rPr kumimoji="1" lang="en-US" altLang="ja-JP" dirty="0" smtClean="0">
                <a:solidFill>
                  <a:schemeClr val="bg1"/>
                </a:solidFill>
              </a:rPr>
              <a:t> total</a:t>
            </a:r>
          </a:p>
          <a:p>
            <a:r>
              <a:rPr lang="en-US" altLang="ja-JP" dirty="0" smtClean="0">
                <a:solidFill>
                  <a:schemeClr val="bg1"/>
                </a:solidFill>
              </a:rPr>
              <a:t>New 3’’ </a:t>
            </a:r>
          </a:p>
          <a:p>
            <a:r>
              <a:rPr lang="en-US" altLang="ja-JP" dirty="0" smtClean="0">
                <a:solidFill>
                  <a:schemeClr val="bg1"/>
                </a:solidFill>
              </a:rPr>
              <a:t>PMTs</a:t>
            </a: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3707906" y="3895242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err="1" smtClean="0">
                <a:solidFill>
                  <a:srgbClr val="99CCFF"/>
                </a:solidFill>
              </a:rPr>
              <a:t>DarkSide</a:t>
            </a:r>
            <a:r>
              <a:rPr lang="en-US" altLang="ja-JP" b="1" dirty="0" smtClean="0">
                <a:solidFill>
                  <a:srgbClr val="99CCFF"/>
                </a:solidFill>
              </a:rPr>
              <a:t> G2</a:t>
            </a:r>
            <a:endParaRPr kumimoji="1" lang="ja-JP" altLang="en-US" b="1" dirty="0">
              <a:solidFill>
                <a:srgbClr val="99CCFF"/>
              </a:solidFill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5105400" y="3949778"/>
            <a:ext cx="1070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5t</a:t>
            </a:r>
            <a:r>
              <a:rPr kumimoji="1" lang="en-US" altLang="ja-JP" dirty="0" smtClean="0">
                <a:solidFill>
                  <a:schemeClr val="bg1"/>
                </a:solidFill>
              </a:rPr>
              <a:t> total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4986990" y="1370129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99CCFF"/>
                </a:solidFill>
              </a:rPr>
              <a:t>LZ = LUX+ZEPLIN</a:t>
            </a:r>
            <a:endParaRPr kumimoji="1" lang="ja-JP" altLang="en-US" b="1" dirty="0">
              <a:solidFill>
                <a:srgbClr val="99CCFF"/>
              </a:solidFill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7212037" y="1416295"/>
            <a:ext cx="1583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7</a:t>
            </a:r>
            <a:r>
              <a:rPr lang="en-US" altLang="ja-JP" dirty="0" smtClean="0">
                <a:solidFill>
                  <a:schemeClr val="bg1"/>
                </a:solidFill>
              </a:rPr>
              <a:t>t</a:t>
            </a:r>
            <a:r>
              <a:rPr kumimoji="1" lang="en-US" altLang="ja-JP" dirty="0" smtClean="0">
                <a:solidFill>
                  <a:schemeClr val="bg1"/>
                </a:solidFill>
              </a:rPr>
              <a:t> total</a:t>
            </a:r>
          </a:p>
          <a:p>
            <a:r>
              <a:rPr lang="en-US" altLang="ja-JP" dirty="0" smtClean="0">
                <a:solidFill>
                  <a:schemeClr val="bg1"/>
                </a:solidFill>
              </a:rPr>
              <a:t>500 3’’ PMTs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6025270" y="3820197"/>
            <a:ext cx="1129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99CCFF"/>
                </a:solidFill>
              </a:rPr>
              <a:t>DARWIN</a:t>
            </a:r>
            <a:endParaRPr kumimoji="1" lang="ja-JP" altLang="en-US" b="1" dirty="0">
              <a:solidFill>
                <a:srgbClr val="99CCFF"/>
              </a:solidFill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8137903" y="5092518"/>
            <a:ext cx="1016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20t</a:t>
            </a:r>
            <a:r>
              <a:rPr kumimoji="1" lang="en-US" altLang="ja-JP" dirty="0" smtClean="0">
                <a:solidFill>
                  <a:schemeClr val="bg1"/>
                </a:solidFill>
              </a:rPr>
              <a:t> </a:t>
            </a:r>
            <a:r>
              <a:rPr lang="en-US" altLang="ja-JP" dirty="0" err="1" smtClean="0">
                <a:solidFill>
                  <a:schemeClr val="bg1"/>
                </a:solidFill>
              </a:rPr>
              <a:t>LAr</a:t>
            </a:r>
            <a:endParaRPr lang="en-US" altLang="ja-JP" dirty="0" smtClean="0">
              <a:solidFill>
                <a:schemeClr val="bg1"/>
              </a:solidFill>
            </a:endParaRPr>
          </a:p>
          <a:p>
            <a:r>
              <a:rPr lang="en-US" altLang="ja-JP" dirty="0" smtClean="0">
                <a:solidFill>
                  <a:schemeClr val="bg1"/>
                </a:solidFill>
              </a:rPr>
              <a:t>10t </a:t>
            </a:r>
            <a:r>
              <a:rPr lang="en-US" altLang="ja-JP" dirty="0" err="1" smtClean="0">
                <a:solidFill>
                  <a:schemeClr val="bg1"/>
                </a:solidFill>
              </a:rPr>
              <a:t>LXe</a:t>
            </a:r>
            <a:endParaRPr lang="en-US" altLang="ja-JP" dirty="0" smtClean="0">
              <a:solidFill>
                <a:schemeClr val="bg1"/>
              </a:solidFill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721" y="2516091"/>
            <a:ext cx="1537611" cy="2051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テキスト ボックス 36"/>
          <p:cNvSpPr txBox="1"/>
          <p:nvPr/>
        </p:nvSpPr>
        <p:spPr>
          <a:xfrm>
            <a:off x="7621596" y="2166134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99CCFF"/>
                </a:solidFill>
              </a:rPr>
              <a:t>XMASS 2</a:t>
            </a:r>
            <a:endParaRPr kumimoji="1" lang="ja-JP" altLang="en-US" b="1" dirty="0">
              <a:solidFill>
                <a:srgbClr val="99CCFF"/>
              </a:solidFill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8077200" y="3839069"/>
            <a:ext cx="1077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chemeClr val="bg1"/>
                </a:solidFill>
              </a:rPr>
              <a:t>24t</a:t>
            </a:r>
            <a:r>
              <a:rPr kumimoji="1" lang="en-US" altLang="ja-JP" b="1" dirty="0" smtClean="0">
                <a:solidFill>
                  <a:schemeClr val="bg1"/>
                </a:solidFill>
              </a:rPr>
              <a:t> total</a:t>
            </a:r>
          </a:p>
          <a:p>
            <a:endParaRPr lang="en-US" altLang="ja-JP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517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5773615" y="5779532"/>
            <a:ext cx="3443954" cy="545068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sz="2400" dirty="0" smtClean="0"/>
              <a:t>“Standard halo model”</a:t>
            </a:r>
            <a:endParaRPr kumimoji="1" lang="ja-JP" altLang="en-US" sz="2400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FFFFFF"/>
                </a:solidFill>
              </a:rPr>
              <a:t>KMI2013  12/12/2013</a:t>
            </a: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FFFFFF"/>
                </a:solidFill>
              </a:rPr>
              <a:t>H. Sekiya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>
                <a:solidFill>
                  <a:srgbClr val="FFFFFF"/>
                </a:solidFill>
              </a:rPr>
              <a:pPr/>
              <a:t>4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solidFill>
                  <a:srgbClr val="FFCCFF"/>
                </a:solidFill>
              </a:rPr>
              <a:t>Astrophysics</a:t>
            </a:r>
            <a:r>
              <a:rPr kumimoji="1" lang="en-US" altLang="ja-JP" dirty="0" smtClean="0"/>
              <a:t>  </a:t>
            </a:r>
            <a:r>
              <a:rPr lang="en-US" altLang="ja-JP" dirty="0"/>
              <a:t>-</a:t>
            </a:r>
            <a:r>
              <a:rPr kumimoji="1" lang="en-US" altLang="ja-JP" dirty="0" smtClean="0"/>
              <a:t>The model-</a:t>
            </a:r>
            <a:endParaRPr kumimoji="1" lang="ja-JP" altLang="en-US" dirty="0"/>
          </a:p>
        </p:txBody>
      </p:sp>
      <p:pic>
        <p:nvPicPr>
          <p:cNvPr id="7" name="Picture 11" descr="dirbe123_2p6dec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16760"/>
            <a:ext cx="4464050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304800" y="1409775"/>
            <a:ext cx="17827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400" b="1" dirty="0">
                <a:solidFill>
                  <a:schemeClr val="bg1"/>
                </a:solidFill>
                <a:latin typeface="ＭＳ Ｐゴシック" charset="-128"/>
              </a:rPr>
              <a:t>NASA/COBE Project</a:t>
            </a:r>
          </a:p>
        </p:txBody>
      </p:sp>
      <p:pic>
        <p:nvPicPr>
          <p:cNvPr id="9" name="Picture 5" descr="milro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778960"/>
            <a:ext cx="3330257" cy="249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3724392" y="3494896"/>
            <a:ext cx="189186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400" b="1" dirty="0" smtClean="0">
                <a:solidFill>
                  <a:schemeClr val="bg1"/>
                </a:solidFill>
                <a:latin typeface="ＭＳ Ｐゴシック" charset="-128"/>
              </a:rPr>
              <a:t>MNRAS 211(2000) 361</a:t>
            </a:r>
            <a:endParaRPr lang="en-US" altLang="ja-JP" sz="1400" b="1" dirty="0">
              <a:solidFill>
                <a:schemeClr val="bg1"/>
              </a:solidFill>
              <a:latin typeface="ＭＳ Ｐゴシック" charset="-128"/>
            </a:endParaRPr>
          </a:p>
        </p:txBody>
      </p:sp>
      <p:sp>
        <p:nvSpPr>
          <p:cNvPr id="11" name="Line 22"/>
          <p:cNvSpPr>
            <a:spLocks noChangeShapeType="1"/>
          </p:cNvSpPr>
          <p:nvPr/>
        </p:nvSpPr>
        <p:spPr bwMode="auto">
          <a:xfrm flipV="1">
            <a:off x="1752600" y="2635960"/>
            <a:ext cx="936625" cy="158432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" name="Line 23"/>
          <p:cNvSpPr>
            <a:spLocks noChangeShapeType="1"/>
          </p:cNvSpPr>
          <p:nvPr/>
        </p:nvSpPr>
        <p:spPr bwMode="auto">
          <a:xfrm>
            <a:off x="1746885" y="4207110"/>
            <a:ext cx="1888490" cy="1128116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978029" y="4048438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Bulge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4" name="Line 25"/>
          <p:cNvSpPr>
            <a:spLocks noChangeShapeType="1"/>
          </p:cNvSpPr>
          <p:nvPr/>
        </p:nvSpPr>
        <p:spPr bwMode="auto">
          <a:xfrm flipV="1">
            <a:off x="381705" y="2532771"/>
            <a:ext cx="1066096" cy="2617787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5" name="Line 26"/>
          <p:cNvSpPr>
            <a:spLocks noChangeShapeType="1"/>
          </p:cNvSpPr>
          <p:nvPr/>
        </p:nvSpPr>
        <p:spPr bwMode="auto">
          <a:xfrm flipV="1">
            <a:off x="381705" y="4921960"/>
            <a:ext cx="3253670" cy="228599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4951" y="5150560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Disc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7" name="Line 9"/>
          <p:cNvSpPr>
            <a:spLocks noChangeShapeType="1"/>
          </p:cNvSpPr>
          <p:nvPr/>
        </p:nvSpPr>
        <p:spPr bwMode="auto">
          <a:xfrm>
            <a:off x="3635375" y="2635961"/>
            <a:ext cx="0" cy="1781810"/>
          </a:xfrm>
          <a:prstGeom prst="line">
            <a:avLst/>
          </a:prstGeom>
          <a:noFill/>
          <a:ln w="19050">
            <a:solidFill>
              <a:srgbClr val="FF66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3014692" y="3243456"/>
            <a:ext cx="62068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b="1" dirty="0" smtClean="0">
                <a:solidFill>
                  <a:srgbClr val="FF6600"/>
                </a:solidFill>
                <a:ea typeface="HG丸ｺﾞｼｯｸM-PRO" pitchFamily="49" charset="-128"/>
              </a:rPr>
              <a:t>Sun</a:t>
            </a:r>
            <a:endParaRPr lang="ja-JP" altLang="en-US" b="1" dirty="0">
              <a:solidFill>
                <a:srgbClr val="FF6600"/>
              </a:solidFill>
              <a:ea typeface="HG丸ｺﾞｼｯｸM-PRO" pitchFamily="49" charset="-128"/>
            </a:endParaRPr>
          </a:p>
        </p:txBody>
      </p:sp>
      <p:sp>
        <p:nvSpPr>
          <p:cNvPr id="19" name="Line 30"/>
          <p:cNvSpPr>
            <a:spLocks noChangeShapeType="1"/>
          </p:cNvSpPr>
          <p:nvPr/>
        </p:nvSpPr>
        <p:spPr bwMode="auto">
          <a:xfrm flipH="1">
            <a:off x="3348038" y="1562175"/>
            <a:ext cx="1909762" cy="34036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0" name="Line 31"/>
          <p:cNvSpPr>
            <a:spLocks noChangeShapeType="1"/>
          </p:cNvSpPr>
          <p:nvPr/>
        </p:nvSpPr>
        <p:spPr bwMode="auto">
          <a:xfrm flipH="1">
            <a:off x="3635374" y="1562175"/>
            <a:ext cx="1622426" cy="3207386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1" name="Text Box 32"/>
          <p:cNvSpPr txBox="1">
            <a:spLocks noChangeArrowheads="1"/>
          </p:cNvSpPr>
          <p:nvPr/>
        </p:nvSpPr>
        <p:spPr bwMode="auto">
          <a:xfrm>
            <a:off x="5334000" y="1232094"/>
            <a:ext cx="12618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  <a:latin typeface="+mj-lt"/>
                <a:ea typeface="HG丸ｺﾞｼｯｸM-PRO" pitchFamily="49" charset="-128"/>
              </a:rPr>
              <a:t>Dark Halo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217135" y="2635961"/>
            <a:ext cx="3942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chemeClr val="bg1"/>
                </a:solidFill>
              </a:rPr>
              <a:t>Collision-less Boltzmann equation</a:t>
            </a:r>
          </a:p>
        </p:txBody>
      </p:sp>
      <p:pic>
        <p:nvPicPr>
          <p:cNvPr id="2050" name="Picture 2" descr="C:\Users\sekiya\gakkai\KMI2013\dmreview\img12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B3B3B3"/>
              </a:clrFrom>
              <a:clrTo>
                <a:srgbClr val="B3B3B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294" y="921603"/>
            <a:ext cx="1447017" cy="90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ekiya\gakkai\KMI2013\dmreview\img13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B3B3B3"/>
              </a:clrFrom>
              <a:clrTo>
                <a:srgbClr val="B3B3B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199" y="1680449"/>
            <a:ext cx="2849789" cy="627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下矢印 23"/>
          <p:cNvSpPr/>
          <p:nvPr/>
        </p:nvSpPr>
        <p:spPr>
          <a:xfrm>
            <a:off x="7057046" y="2298385"/>
            <a:ext cx="476809" cy="337576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052" name="Picture 4" descr="C:\Users\sekiya\gakkai\KMI2013\dmreview\img14.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B3B3B3"/>
              </a:clrFrom>
              <a:clrTo>
                <a:srgbClr val="B3B3B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054" y="3587405"/>
            <a:ext cx="3289935" cy="88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sekiya\gakkai\KMI2013\dmreview\img15.pn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B3B3B3"/>
              </a:clrFrom>
              <a:clrTo>
                <a:srgbClr val="B3B3B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396" y="4325673"/>
            <a:ext cx="1818675" cy="59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sekiya\gakkai\KMI2013\dmreview\img16.pn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B3B3B3"/>
              </a:clrFrom>
              <a:clrTo>
                <a:srgbClr val="B3B3B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975" y="4760099"/>
            <a:ext cx="2007036" cy="57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sekiya\gakkai\KMI2013\dmreview\img18.pn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B3B3B3"/>
              </a:clrFrom>
              <a:clrTo>
                <a:srgbClr val="B3B3B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758" y="5190965"/>
            <a:ext cx="1883416" cy="588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正方形/長方形 25"/>
          <p:cNvSpPr/>
          <p:nvPr/>
        </p:nvSpPr>
        <p:spPr>
          <a:xfrm>
            <a:off x="5773615" y="3325044"/>
            <a:ext cx="2403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ja-JP" b="1" dirty="0">
                <a:solidFill>
                  <a:srgbClr val="FFFFFF"/>
                </a:solidFill>
              </a:rPr>
              <a:t>Maxwell distribution</a:t>
            </a:r>
            <a:endParaRPr lang="ja-JP" altLang="en-US" b="1" dirty="0">
              <a:solidFill>
                <a:srgbClr val="FFFFFF"/>
              </a:solidFill>
            </a:endParaRPr>
          </a:p>
        </p:txBody>
      </p:sp>
      <p:sp>
        <p:nvSpPr>
          <p:cNvPr id="34" name="下矢印 33"/>
          <p:cNvSpPr/>
          <p:nvPr/>
        </p:nvSpPr>
        <p:spPr>
          <a:xfrm>
            <a:off x="7066991" y="2997080"/>
            <a:ext cx="476809" cy="337576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748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536872" y="1012236"/>
            <a:ext cx="8229600" cy="457564"/>
          </a:xfrm>
        </p:spPr>
        <p:txBody>
          <a:bodyPr/>
          <a:lstStyle/>
          <a:p>
            <a:r>
              <a:rPr kumimoji="1" lang="en-US" altLang="ja-JP" dirty="0" smtClean="0"/>
              <a:t>Can we </a:t>
            </a:r>
            <a:r>
              <a:rPr lang="en-US" altLang="ja-JP" dirty="0" smtClean="0"/>
              <a:t>realize</a:t>
            </a:r>
            <a:r>
              <a:rPr kumimoji="1" lang="en-US" altLang="ja-JP" dirty="0" smtClean="0"/>
              <a:t>?</a:t>
            </a:r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FFFFFF"/>
                </a:solidFill>
              </a:rPr>
              <a:t>KMI2013  12/12/2013</a:t>
            </a: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FFFFFF"/>
                </a:solidFill>
              </a:rPr>
              <a:t>H. Sekiya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>
                <a:solidFill>
                  <a:srgbClr val="FFFFFF"/>
                </a:solidFill>
              </a:rPr>
              <a:pPr/>
              <a:t>40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Evolution of Direct Dark Matter Search</a:t>
            </a:r>
            <a:endParaRPr kumimoji="1" lang="ja-JP" altLang="en-US" dirty="0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828800"/>
            <a:ext cx="7931747" cy="4191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円/楕円 6"/>
          <p:cNvSpPr/>
          <p:nvPr/>
        </p:nvSpPr>
        <p:spPr>
          <a:xfrm>
            <a:off x="6553200" y="4038600"/>
            <a:ext cx="108000" cy="108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953000" y="1459468"/>
            <a:ext cx="4648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err="1" smtClean="0">
                <a:solidFill>
                  <a:schemeClr val="bg1"/>
                </a:solidFill>
              </a:rPr>
              <a:t>L.Baudis</a:t>
            </a:r>
            <a:r>
              <a:rPr lang="en-US" altLang="ja-JP" b="1" dirty="0" smtClean="0">
                <a:solidFill>
                  <a:schemeClr val="bg1"/>
                </a:solidFill>
              </a:rPr>
              <a:t> </a:t>
            </a:r>
            <a:r>
              <a:rPr lang="en-US" altLang="ja-JP" b="1" dirty="0" err="1" smtClean="0">
                <a:solidFill>
                  <a:schemeClr val="bg1"/>
                </a:solidFill>
              </a:rPr>
              <a:t>Phys</a:t>
            </a:r>
            <a:r>
              <a:rPr lang="en-US" altLang="ja-JP" b="1" dirty="0" smtClean="0">
                <a:solidFill>
                  <a:schemeClr val="bg1"/>
                </a:solidFill>
              </a:rPr>
              <a:t> Dark Univ.1(2012) 94</a:t>
            </a:r>
            <a:endParaRPr kumimoji="1" lang="en-US" altLang="ja-JP" b="1" dirty="0" smtClean="0">
              <a:solidFill>
                <a:schemeClr val="bg1"/>
              </a:solidFill>
            </a:endParaRPr>
          </a:p>
        </p:txBody>
      </p:sp>
      <p:cxnSp>
        <p:nvCxnSpPr>
          <p:cNvPr id="10" name="直線コネクタ 9"/>
          <p:cNvCxnSpPr/>
          <p:nvPr/>
        </p:nvCxnSpPr>
        <p:spPr>
          <a:xfrm>
            <a:off x="1524000" y="4038600"/>
            <a:ext cx="6781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>
            <a:off x="1524000" y="5148000"/>
            <a:ext cx="6781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3841194" y="3757827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 events/kg/</a:t>
            </a:r>
            <a:r>
              <a:rPr kumimoji="1" lang="en-US" altLang="ja-JP" dirty="0" err="1" smtClean="0"/>
              <a:t>yr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810000" y="4814319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 events/ton/</a:t>
            </a:r>
            <a:r>
              <a:rPr kumimoji="1" lang="en-US" altLang="ja-JP" dirty="0" err="1" smtClean="0"/>
              <a:t>yr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779007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z="2400" dirty="0" smtClean="0"/>
              <a:t>Direct detection experiments</a:t>
            </a:r>
            <a:r>
              <a:rPr kumimoji="1" lang="en-US" altLang="ja-JP" sz="2400" dirty="0" smtClean="0"/>
              <a:t> have reached the sensitivity of cross section down to 10</a:t>
            </a:r>
            <a:r>
              <a:rPr kumimoji="1" lang="en-US" altLang="ja-JP" sz="2400" baseline="30000" dirty="0" smtClean="0"/>
              <a:t>-46</a:t>
            </a:r>
            <a:r>
              <a:rPr kumimoji="1" lang="en-US" altLang="ja-JP" sz="2400" dirty="0" smtClean="0"/>
              <a:t>cm</a:t>
            </a:r>
            <a:r>
              <a:rPr kumimoji="1" lang="en-US" altLang="ja-JP" sz="2400" baseline="30000" dirty="0" smtClean="0"/>
              <a:t>2</a:t>
            </a:r>
            <a:r>
              <a:rPr kumimoji="1" lang="en-US" altLang="ja-JP" sz="2400" dirty="0" smtClean="0"/>
              <a:t> region with noble liquid technologies.</a:t>
            </a:r>
          </a:p>
          <a:p>
            <a:r>
              <a:rPr lang="en-US" altLang="ja-JP" sz="2400" dirty="0" smtClean="0"/>
              <a:t>Next 5 year’s detectors which aim at &lt;10</a:t>
            </a:r>
            <a:r>
              <a:rPr lang="en-US" altLang="ja-JP" sz="2400" baseline="30000" dirty="0" smtClean="0"/>
              <a:t>-47</a:t>
            </a:r>
            <a:r>
              <a:rPr lang="en-US" altLang="ja-JP" sz="2400" dirty="0" smtClean="0"/>
              <a:t>cm</a:t>
            </a:r>
            <a:r>
              <a:rPr lang="en-US" altLang="ja-JP" sz="2400" baseline="30000" dirty="0" smtClean="0"/>
              <a:t>2 </a:t>
            </a:r>
            <a:r>
              <a:rPr lang="en-US" altLang="ja-JP" sz="2400" dirty="0" smtClean="0"/>
              <a:t>are all using noble liquids. </a:t>
            </a:r>
          </a:p>
          <a:p>
            <a:pPr lvl="1"/>
            <a:r>
              <a:rPr lang="en-US" altLang="ja-JP" sz="2400" dirty="0" smtClean="0"/>
              <a:t>Can noble liquids catch </a:t>
            </a:r>
            <a:r>
              <a:rPr lang="en-US" altLang="ja-JP" sz="2400" dirty="0"/>
              <a:t>D</a:t>
            </a:r>
            <a:r>
              <a:rPr lang="en-US" altLang="ja-JP" sz="2400" dirty="0" smtClean="0"/>
              <a:t>ark </a:t>
            </a:r>
            <a:r>
              <a:rPr lang="en-US" altLang="ja-JP" sz="2400" dirty="0"/>
              <a:t>M</a:t>
            </a:r>
            <a:r>
              <a:rPr lang="en-US" altLang="ja-JP" sz="2400" dirty="0" smtClean="0"/>
              <a:t>atter?</a:t>
            </a:r>
          </a:p>
          <a:p>
            <a:pPr lvl="1"/>
            <a:r>
              <a:rPr kumimoji="1" lang="en-US" altLang="ja-JP" sz="2400" dirty="0" smtClean="0"/>
              <a:t>Beyond noble liquids, completely new technology will be required?</a:t>
            </a:r>
            <a:r>
              <a:rPr kumimoji="1" lang="en-US" altLang="ja-JP" dirty="0" smtClean="0"/>
              <a:t> </a:t>
            </a:r>
          </a:p>
          <a:p>
            <a:pPr lvl="1"/>
            <a:r>
              <a:rPr lang="en-US" altLang="ja-JP" sz="2400" dirty="0"/>
              <a:t>SUSY?  After LHC upgrade, we may have to go further…</a:t>
            </a:r>
          </a:p>
          <a:p>
            <a:pPr lvl="1"/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FFFFFF"/>
                </a:solidFill>
              </a:rPr>
              <a:t>KMI2013  12/12/2013</a:t>
            </a: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FFFFFF"/>
                </a:solidFill>
              </a:rPr>
              <a:t>H. Sekiya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>
                <a:solidFill>
                  <a:srgbClr val="FFFFFF"/>
                </a:solidFill>
              </a:rPr>
              <a:pPr/>
              <a:t>41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Conclusion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745595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FFFFFF"/>
                </a:solidFill>
              </a:rPr>
              <a:t>KMI2013  12/12/2013</a:t>
            </a: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FFFFFF"/>
                </a:solidFill>
              </a:rPr>
              <a:t>H. Sekiya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>
                <a:solidFill>
                  <a:srgbClr val="FFFFFF"/>
                </a:solidFill>
              </a:rPr>
              <a:pPr/>
              <a:t>42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>
          <a:xfrm>
            <a:off x="457200" y="3200400"/>
            <a:ext cx="8229600" cy="633412"/>
          </a:xfrm>
        </p:spPr>
        <p:txBody>
          <a:bodyPr/>
          <a:lstStyle/>
          <a:p>
            <a:r>
              <a:rPr kumimoji="1" lang="en-US" altLang="ja-JP" dirty="0" smtClean="0"/>
              <a:t>Extra slides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003338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1600200" y="1194662"/>
            <a:ext cx="6248400" cy="685799"/>
          </a:xfrm>
        </p:spPr>
        <p:txBody>
          <a:bodyPr/>
          <a:lstStyle/>
          <a:p>
            <a:pPr marL="0" indent="0">
              <a:buNone/>
            </a:pPr>
            <a:r>
              <a:rPr lang="en-US" altLang="ja-JP" dirty="0" smtClean="0"/>
              <a:t>“Standard”      </a:t>
            </a:r>
            <a:r>
              <a:rPr lang="en-US" altLang="ja-JP" dirty="0" err="1" smtClean="0"/>
              <a:t>vs</a:t>
            </a:r>
            <a:r>
              <a:rPr lang="en-US" altLang="ja-JP" dirty="0" smtClean="0"/>
              <a:t>          VL2</a:t>
            </a:r>
            <a:endParaRPr kumimoji="1" lang="en-US" altLang="ja-JP" dirty="0" smtClean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FFFFFF"/>
                </a:solidFill>
              </a:rPr>
              <a:t>KMI2013  12/12/2013</a:t>
            </a: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FFFFFF"/>
                </a:solidFill>
              </a:rPr>
              <a:t>H. Sekiya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>
                <a:solidFill>
                  <a:srgbClr val="FFFFFF"/>
                </a:solidFill>
              </a:rPr>
              <a:pPr/>
              <a:t>43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The effects of the deviation from </a:t>
            </a:r>
            <a:r>
              <a:rPr lang="en-US" altLang="ja-JP" dirty="0" err="1" smtClean="0"/>
              <a:t>Maxwellian</a:t>
            </a:r>
            <a:endParaRPr kumimoji="1" lang="ja-JP" alt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86" y="1905000"/>
            <a:ext cx="424815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028825"/>
            <a:ext cx="4048125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060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457200" y="1219200"/>
            <a:ext cx="8686800" cy="4525963"/>
          </a:xfrm>
        </p:spPr>
        <p:txBody>
          <a:bodyPr/>
          <a:lstStyle/>
          <a:p>
            <a:r>
              <a:rPr lang="en-US" altLang="ja-JP" sz="2400" dirty="0"/>
              <a:t>Relative scintillation yield measures quenching of scintillation </a:t>
            </a:r>
            <a:r>
              <a:rPr lang="en-US" altLang="ja-JP" sz="2400" dirty="0" smtClean="0"/>
              <a:t>in nuclear </a:t>
            </a:r>
            <a:r>
              <a:rPr lang="en-US" altLang="ja-JP" sz="2400" dirty="0"/>
              <a:t>recoils compared to electron recoils</a:t>
            </a:r>
            <a:endParaRPr kumimoji="1" lang="ja-JP" altLang="en-US" sz="2400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FFFFFF"/>
                </a:solidFill>
              </a:rPr>
              <a:t>KMI2013  12/12/2013</a:t>
            </a: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FFFFFF"/>
                </a:solidFill>
              </a:rPr>
              <a:t>H. Sekiya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>
                <a:solidFill>
                  <a:srgbClr val="FFFFFF"/>
                </a:solidFill>
              </a:rPr>
              <a:pPr/>
              <a:t>44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Uncertainties on</a:t>
            </a:r>
            <a:br>
              <a:rPr lang="en-US" altLang="ja-JP" dirty="0" smtClean="0"/>
            </a:br>
            <a:r>
              <a:rPr lang="en-US" altLang="ja-JP" dirty="0" smtClean="0"/>
              <a:t> the relative scintillation </a:t>
            </a:r>
            <a:r>
              <a:rPr lang="en-US" altLang="ja-JP" dirty="0" err="1" smtClean="0"/>
              <a:t>yeild</a:t>
            </a:r>
            <a:endParaRPr kumimoji="1" lang="ja-JP" altLang="en-US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287629"/>
            <a:ext cx="5800725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494547"/>
            <a:ext cx="8518387" cy="2998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84534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FFFFFF"/>
                </a:solidFill>
              </a:rPr>
              <a:t>KMI2013  12/12/2013</a:t>
            </a: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FFFFFF"/>
                </a:solidFill>
              </a:rPr>
              <a:t>H. Sekiya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>
                <a:solidFill>
                  <a:srgbClr val="FFFFFF"/>
                </a:solidFill>
              </a:rPr>
              <a:pPr/>
              <a:t>45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057400"/>
            <a:ext cx="5800725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62085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FFFFFF"/>
                </a:solidFill>
              </a:rPr>
              <a:t>KMI2013  12/12/2013</a:t>
            </a: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FFFFFF"/>
                </a:solidFill>
              </a:rPr>
              <a:t>H. Sekiya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>
                <a:solidFill>
                  <a:srgbClr val="FFFFFF"/>
                </a:solidFill>
              </a:rPr>
              <a:pPr/>
              <a:t>46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885825"/>
            <a:ext cx="5715000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78576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8"/>
          <p:cNvGrpSpPr>
            <a:grpSpLocks/>
          </p:cNvGrpSpPr>
          <p:nvPr/>
        </p:nvGrpSpPr>
        <p:grpSpPr bwMode="auto">
          <a:xfrm>
            <a:off x="1042988" y="1125538"/>
            <a:ext cx="7796213" cy="3630612"/>
            <a:chOff x="476" y="1933"/>
            <a:chExt cx="4911" cy="2287"/>
          </a:xfrm>
        </p:grpSpPr>
        <p:grpSp>
          <p:nvGrpSpPr>
            <p:cNvPr id="8" name="Group 19"/>
            <p:cNvGrpSpPr>
              <a:grpSpLocks/>
            </p:cNvGrpSpPr>
            <p:nvPr/>
          </p:nvGrpSpPr>
          <p:grpSpPr bwMode="auto">
            <a:xfrm>
              <a:off x="2476" y="1933"/>
              <a:ext cx="2911" cy="2287"/>
              <a:chOff x="1977" y="1933"/>
              <a:chExt cx="2911" cy="2287"/>
            </a:xfrm>
          </p:grpSpPr>
          <p:pic>
            <p:nvPicPr>
              <p:cNvPr id="12" name="Picture 20" descr="wimpwind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65" y="1933"/>
                <a:ext cx="2623" cy="22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Text Box 21"/>
              <p:cNvSpPr txBox="1">
                <a:spLocks noChangeArrowheads="1"/>
              </p:cNvSpPr>
              <p:nvPr/>
            </p:nvSpPr>
            <p:spPr bwMode="auto">
              <a:xfrm>
                <a:off x="1977" y="3228"/>
                <a:ext cx="706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 sz="1800" dirty="0"/>
                  <a:t>232 km/s</a:t>
                </a:r>
              </a:p>
            </p:txBody>
          </p:sp>
          <p:sp>
            <p:nvSpPr>
              <p:cNvPr id="14" name="Text Box 22"/>
              <p:cNvSpPr txBox="1">
                <a:spLocks noChangeArrowheads="1"/>
              </p:cNvSpPr>
              <p:nvPr/>
            </p:nvSpPr>
            <p:spPr bwMode="auto">
              <a:xfrm>
                <a:off x="3353" y="2218"/>
                <a:ext cx="1255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 dirty="0" smtClean="0">
                    <a:ea typeface="HG丸ｺﾞｼｯｸM-PRO" pitchFamily="50" charset="-128"/>
                  </a:rPr>
                  <a:t>revolution</a:t>
                </a:r>
                <a:r>
                  <a:rPr lang="ja-JP" altLang="en-US" sz="1800" dirty="0" smtClean="0">
                    <a:ea typeface="HG丸ｺﾞｼｯｸM-PRO" pitchFamily="50" charset="-128"/>
                  </a:rPr>
                  <a:t> </a:t>
                </a:r>
                <a:r>
                  <a:rPr lang="en-US" altLang="ja-JP" sz="1800" dirty="0"/>
                  <a:t>30km/s</a:t>
                </a:r>
              </a:p>
            </p:txBody>
          </p:sp>
          <p:sp>
            <p:nvSpPr>
              <p:cNvPr id="15" name="Text Box 23"/>
              <p:cNvSpPr txBox="1">
                <a:spLocks noChangeArrowheads="1"/>
              </p:cNvSpPr>
              <p:nvPr/>
            </p:nvSpPr>
            <p:spPr bwMode="auto">
              <a:xfrm>
                <a:off x="3472" y="3126"/>
                <a:ext cx="375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 dirty="0" smtClean="0">
                    <a:ea typeface="HG丸ｺﾞｼｯｸM-PRO" pitchFamily="50" charset="-128"/>
                  </a:rPr>
                  <a:t>Sun</a:t>
                </a:r>
                <a:endParaRPr lang="ja-JP" altLang="en-US" dirty="0">
                  <a:ea typeface="HG丸ｺﾞｼｯｸM-PRO" pitchFamily="50" charset="-128"/>
                </a:endParaRPr>
              </a:p>
            </p:txBody>
          </p:sp>
          <p:sp>
            <p:nvSpPr>
              <p:cNvPr id="16" name="Text Box 24"/>
              <p:cNvSpPr txBox="1">
                <a:spLocks noChangeArrowheads="1"/>
              </p:cNvSpPr>
              <p:nvPr/>
            </p:nvSpPr>
            <p:spPr bwMode="auto">
              <a:xfrm>
                <a:off x="3292" y="3409"/>
                <a:ext cx="1070" cy="5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 dirty="0"/>
                  <a:t>DARK HALO</a:t>
                </a:r>
              </a:p>
              <a:p>
                <a:r>
                  <a:rPr lang="en-US" altLang="ja-JP" dirty="0"/>
                  <a:t>(Maxwell </a:t>
                </a:r>
                <a:r>
                  <a:rPr lang="ja-JP" altLang="en-US" dirty="0"/>
                  <a:t>分布</a:t>
                </a:r>
                <a:r>
                  <a:rPr lang="en-US" altLang="ja-JP" dirty="0"/>
                  <a:t>)</a:t>
                </a:r>
              </a:p>
              <a:p>
                <a:r>
                  <a:rPr lang="ja-JP" altLang="en-US" dirty="0"/>
                  <a:t>Ｖ</a:t>
                </a:r>
                <a:r>
                  <a:rPr lang="ja-JP" altLang="en-US" baseline="-25000" dirty="0"/>
                  <a:t>０</a:t>
                </a:r>
                <a:r>
                  <a:rPr lang="ja-JP" altLang="en-US" dirty="0"/>
                  <a:t>＝</a:t>
                </a:r>
                <a:r>
                  <a:rPr lang="en-US" altLang="ja-JP" dirty="0"/>
                  <a:t>220km/s</a:t>
                </a:r>
              </a:p>
            </p:txBody>
          </p:sp>
        </p:grpSp>
        <p:pic>
          <p:nvPicPr>
            <p:cNvPr id="9" name="Picture 25" descr="Cygnu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" y="2432"/>
              <a:ext cx="1877" cy="1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Line 26"/>
            <p:cNvSpPr>
              <a:spLocks noChangeShapeType="1"/>
            </p:cNvSpPr>
            <p:nvPr/>
          </p:nvSpPr>
          <p:spPr bwMode="auto">
            <a:xfrm flipH="1">
              <a:off x="2245" y="3113"/>
              <a:ext cx="1361" cy="0"/>
            </a:xfrm>
            <a:prstGeom prst="line">
              <a:avLst/>
            </a:prstGeom>
            <a:noFill/>
            <a:ln w="28575">
              <a:solidFill>
                <a:srgbClr val="9933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" name="Text Box 27"/>
            <p:cNvSpPr txBox="1">
              <a:spLocks noChangeArrowheads="1"/>
            </p:cNvSpPr>
            <p:nvPr/>
          </p:nvSpPr>
          <p:spPr bwMode="auto">
            <a:xfrm>
              <a:off x="575" y="2451"/>
              <a:ext cx="649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b="1" dirty="0">
                  <a:solidFill>
                    <a:schemeClr val="bg1"/>
                  </a:solidFill>
                  <a:ea typeface="HG丸ｺﾞｼｯｸM-PRO" pitchFamily="50" charset="-128"/>
                </a:rPr>
                <a:t>Cygnus</a:t>
              </a:r>
            </a:p>
          </p:txBody>
        </p:sp>
      </p:grpSp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Earth’s motion in the</a:t>
            </a:r>
            <a:r>
              <a:rPr kumimoji="1" lang="en-US" altLang="ja-JP" dirty="0" smtClean="0">
                <a:solidFill>
                  <a:schemeClr val="tx1"/>
                </a:solidFill>
              </a:rPr>
              <a:t> galaxy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FFFFFF"/>
                </a:solidFill>
              </a:rPr>
              <a:t>KMI2013  12/12/2013</a:t>
            </a: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FFFFFF"/>
                </a:solidFill>
              </a:rPr>
              <a:t>H. Sekiya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>
                <a:solidFill>
                  <a:srgbClr val="FFFFFF"/>
                </a:solidFill>
              </a:rPr>
              <a:pPr/>
              <a:t>47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What makes the WIMP signal?</a:t>
            </a:r>
            <a:endParaRPr kumimoji="1" lang="ja-JP" altLang="en-US" dirty="0"/>
          </a:p>
        </p:txBody>
      </p:sp>
      <p:grpSp>
        <p:nvGrpSpPr>
          <p:cNvPr id="17" name="Group 29"/>
          <p:cNvGrpSpPr>
            <a:grpSpLocks/>
          </p:cNvGrpSpPr>
          <p:nvPr/>
        </p:nvGrpSpPr>
        <p:grpSpPr bwMode="auto">
          <a:xfrm>
            <a:off x="684213" y="4508500"/>
            <a:ext cx="6570663" cy="1581150"/>
            <a:chOff x="295" y="618"/>
            <a:chExt cx="4139" cy="996"/>
          </a:xfrm>
        </p:grpSpPr>
        <p:sp>
          <p:nvSpPr>
            <p:cNvPr id="18" name="Text Box 4"/>
            <p:cNvSpPr txBox="1">
              <a:spLocks noChangeArrowheads="1"/>
            </p:cNvSpPr>
            <p:nvPr/>
          </p:nvSpPr>
          <p:spPr bwMode="auto">
            <a:xfrm>
              <a:off x="509" y="651"/>
              <a:ext cx="11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ja-JP" altLang="en-US"/>
            </a:p>
          </p:txBody>
        </p:sp>
        <p:sp>
          <p:nvSpPr>
            <p:cNvPr id="19" name="Text Box 5"/>
            <p:cNvSpPr txBox="1">
              <a:spLocks noChangeArrowheads="1"/>
            </p:cNvSpPr>
            <p:nvPr/>
          </p:nvSpPr>
          <p:spPr bwMode="auto">
            <a:xfrm>
              <a:off x="295" y="754"/>
              <a:ext cx="11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ja-JP" altLang="en-US"/>
            </a:p>
          </p:txBody>
        </p:sp>
        <p:pic>
          <p:nvPicPr>
            <p:cNvPr id="20" name="Picture 6" descr="img1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" y="618"/>
              <a:ext cx="1496" cy="437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21" name="Line 7"/>
            <p:cNvSpPr>
              <a:spLocks noChangeShapeType="1"/>
            </p:cNvSpPr>
            <p:nvPr/>
          </p:nvSpPr>
          <p:spPr bwMode="auto">
            <a:xfrm>
              <a:off x="1066" y="1026"/>
              <a:ext cx="363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2" name="Line 8"/>
            <p:cNvSpPr>
              <a:spLocks noChangeShapeType="1"/>
            </p:cNvSpPr>
            <p:nvPr/>
          </p:nvSpPr>
          <p:spPr bwMode="auto">
            <a:xfrm>
              <a:off x="1746" y="1026"/>
              <a:ext cx="272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" name="Line 9"/>
            <p:cNvSpPr>
              <a:spLocks noChangeShapeType="1"/>
            </p:cNvSpPr>
            <p:nvPr/>
          </p:nvSpPr>
          <p:spPr bwMode="auto">
            <a:xfrm>
              <a:off x="1927" y="1026"/>
              <a:ext cx="91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4" name="Line 10"/>
            <p:cNvSpPr>
              <a:spLocks noChangeShapeType="1"/>
            </p:cNvSpPr>
            <p:nvPr/>
          </p:nvSpPr>
          <p:spPr bwMode="auto">
            <a:xfrm>
              <a:off x="1156" y="1026"/>
              <a:ext cx="91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" name="Text Box 11"/>
            <p:cNvSpPr txBox="1">
              <a:spLocks noChangeArrowheads="1"/>
            </p:cNvSpPr>
            <p:nvPr/>
          </p:nvSpPr>
          <p:spPr bwMode="auto">
            <a:xfrm>
              <a:off x="748" y="1207"/>
              <a:ext cx="1199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dirty="0" smtClean="0">
                  <a:solidFill>
                    <a:srgbClr val="FF0000"/>
                  </a:solidFill>
                  <a:ea typeface="HG丸ｺﾞｼｯｸM-PRO" pitchFamily="50" charset="-128"/>
                </a:rPr>
                <a:t>Cygnus direction</a:t>
              </a:r>
              <a:endParaRPr lang="ja-JP" altLang="en-US" dirty="0">
                <a:solidFill>
                  <a:srgbClr val="FF0000"/>
                </a:solidFill>
                <a:ea typeface="HG丸ｺﾞｼｯｸM-PRO" pitchFamily="50" charset="-128"/>
              </a:endParaRPr>
            </a:p>
            <a:p>
              <a:r>
                <a:rPr lang="en-US" altLang="ja-JP" b="1" dirty="0">
                  <a:solidFill>
                    <a:srgbClr val="FF0000"/>
                  </a:solidFill>
                  <a:latin typeface="ＭＳ Ｐゴシック" pitchFamily="50" charset="-128"/>
                </a:rPr>
                <a:t>  </a:t>
              </a:r>
              <a:r>
                <a:rPr lang="en-US" altLang="ja-JP" b="1" dirty="0">
                  <a:solidFill>
                    <a:schemeClr val="bg1"/>
                  </a:solidFill>
                  <a:latin typeface="ＭＳ Ｐゴシック" pitchFamily="50" charset="-128"/>
                </a:rPr>
                <a:t>232 km/s</a:t>
              </a:r>
            </a:p>
          </p:txBody>
        </p:sp>
        <p:sp>
          <p:nvSpPr>
            <p:cNvPr id="26" name="Text Box 12"/>
            <p:cNvSpPr txBox="1">
              <a:spLocks noChangeArrowheads="1"/>
            </p:cNvSpPr>
            <p:nvPr/>
          </p:nvSpPr>
          <p:spPr bwMode="auto">
            <a:xfrm>
              <a:off x="1882" y="1207"/>
              <a:ext cx="746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dirty="0" smtClean="0">
                  <a:solidFill>
                    <a:schemeClr val="bg1"/>
                  </a:solidFill>
                  <a:ea typeface="HG丸ｺﾞｼｯｸM-PRO" pitchFamily="50" charset="-128"/>
                </a:rPr>
                <a:t>revolution</a:t>
              </a:r>
              <a:endParaRPr lang="ja-JP" altLang="en-US" dirty="0">
                <a:solidFill>
                  <a:schemeClr val="bg1"/>
                </a:solidFill>
                <a:ea typeface="HG丸ｺﾞｼｯｸM-PRO" pitchFamily="50" charset="-128"/>
              </a:endParaRPr>
            </a:p>
            <a:p>
              <a:r>
                <a:rPr lang="en-US" altLang="ja-JP" b="1" dirty="0">
                  <a:solidFill>
                    <a:schemeClr val="bg1"/>
                  </a:solidFill>
                  <a:latin typeface="ＭＳ Ｐゴシック" pitchFamily="50" charset="-128"/>
                </a:rPr>
                <a:t>30 km/s</a:t>
              </a:r>
            </a:p>
          </p:txBody>
        </p:sp>
        <p:pic>
          <p:nvPicPr>
            <p:cNvPr id="28" name="Picture 14" descr="img1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4" y="698"/>
              <a:ext cx="680" cy="362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29" name="Line 15"/>
            <p:cNvSpPr>
              <a:spLocks noChangeShapeType="1"/>
            </p:cNvSpPr>
            <p:nvPr/>
          </p:nvSpPr>
          <p:spPr bwMode="auto">
            <a:xfrm>
              <a:off x="2653" y="935"/>
              <a:ext cx="272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0" name="Line 16"/>
            <p:cNvSpPr>
              <a:spLocks noChangeShapeType="1"/>
            </p:cNvSpPr>
            <p:nvPr/>
          </p:nvSpPr>
          <p:spPr bwMode="auto">
            <a:xfrm>
              <a:off x="2653" y="1344"/>
              <a:ext cx="272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1" name="Text Box 17"/>
            <p:cNvSpPr txBox="1">
              <a:spLocks noChangeArrowheads="1"/>
            </p:cNvSpPr>
            <p:nvPr/>
          </p:nvSpPr>
          <p:spPr bwMode="auto">
            <a:xfrm>
              <a:off x="2971" y="1207"/>
              <a:ext cx="93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dirty="0" smtClean="0">
                  <a:solidFill>
                    <a:schemeClr val="bg1"/>
                  </a:solidFill>
                  <a:ea typeface="HG丸ｺﾞｼｯｸM-PRO" pitchFamily="50" charset="-128"/>
                </a:rPr>
                <a:t>Change of </a:t>
              </a:r>
              <a:r>
                <a:rPr lang="ja-JP" altLang="en-US" b="1" i="1" dirty="0" smtClean="0">
                  <a:solidFill>
                    <a:schemeClr val="bg1"/>
                  </a:solidFill>
                  <a:ea typeface="ＭＳ Ｐ明朝" pitchFamily="18" charset="-128"/>
                </a:rPr>
                <a:t>Ｒ</a:t>
              </a:r>
              <a:endParaRPr lang="ja-JP" altLang="en-US" dirty="0">
                <a:solidFill>
                  <a:schemeClr val="bg1"/>
                </a:solidFill>
                <a:ea typeface="HG丸ｺﾞｼｯｸM-PRO" pitchFamily="50" charset="-128"/>
              </a:endParaRPr>
            </a:p>
          </p:txBody>
        </p:sp>
        <p:sp>
          <p:nvSpPr>
            <p:cNvPr id="32" name="Rectangle 18"/>
            <p:cNvSpPr>
              <a:spLocks noChangeArrowheads="1"/>
            </p:cNvSpPr>
            <p:nvPr/>
          </p:nvSpPr>
          <p:spPr bwMode="auto">
            <a:xfrm>
              <a:off x="2990" y="817"/>
              <a:ext cx="827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dirty="0" smtClean="0">
                  <a:solidFill>
                    <a:schemeClr val="bg1"/>
                  </a:solidFill>
                  <a:ea typeface="HG丸ｺﾞｼｯｸM-PRO" pitchFamily="50" charset="-128"/>
                </a:rPr>
                <a:t>Change of </a:t>
              </a:r>
              <a:endParaRPr lang="ja-JP" altLang="en-US" dirty="0">
                <a:solidFill>
                  <a:schemeClr val="bg1"/>
                </a:solidFill>
                <a:ea typeface="HG丸ｺﾞｼｯｸM-PRO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52194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196715" y="1508611"/>
            <a:ext cx="6966085" cy="1920389"/>
          </a:xfrm>
        </p:spPr>
        <p:txBody>
          <a:bodyPr/>
          <a:lstStyle/>
          <a:p>
            <a:pPr lvl="1"/>
            <a:r>
              <a:rPr lang="en-US" altLang="ja-JP" sz="2000" dirty="0" smtClean="0">
                <a:solidFill>
                  <a:srgbClr val="99CCFF"/>
                </a:solidFill>
              </a:rPr>
              <a:t>X</a:t>
            </a:r>
            <a:r>
              <a:rPr lang="en-US" altLang="ja-JP" sz="2000" dirty="0" smtClean="0"/>
              <a:t>enon </a:t>
            </a:r>
            <a:r>
              <a:rPr lang="en-US" altLang="ja-JP" sz="2000" dirty="0" err="1">
                <a:solidFill>
                  <a:srgbClr val="99CCFF"/>
                </a:solidFill>
              </a:rPr>
              <a:t>MASS</a:t>
            </a:r>
            <a:r>
              <a:rPr lang="en-US" altLang="ja-JP" sz="2000" dirty="0" err="1"/>
              <a:t>ive</a:t>
            </a:r>
            <a:r>
              <a:rPr lang="en-US" altLang="ja-JP" sz="2000" dirty="0"/>
              <a:t> detector for Solar neutrino (</a:t>
            </a:r>
            <a:r>
              <a:rPr lang="en-US" altLang="ja-JP" sz="2000" dirty="0" err="1"/>
              <a:t>pp</a:t>
            </a:r>
            <a:r>
              <a:rPr lang="en-US" altLang="ja-JP" sz="2000" dirty="0"/>
              <a:t>/</a:t>
            </a:r>
            <a:r>
              <a:rPr lang="en-US" altLang="ja-JP" sz="2000" baseline="30000" dirty="0"/>
              <a:t>7</a:t>
            </a:r>
            <a:r>
              <a:rPr lang="en-US" altLang="ja-JP" sz="2000" dirty="0"/>
              <a:t>Be</a:t>
            </a:r>
            <a:r>
              <a:rPr lang="en-US" altLang="ja-JP" sz="2000" dirty="0" smtClean="0"/>
              <a:t>)</a:t>
            </a:r>
          </a:p>
          <a:p>
            <a:pPr lvl="1"/>
            <a:r>
              <a:rPr lang="en-US" altLang="ja-JP" sz="2000" dirty="0">
                <a:solidFill>
                  <a:srgbClr val="99CCFF"/>
                </a:solidFill>
              </a:rPr>
              <a:t>X</a:t>
            </a:r>
            <a:r>
              <a:rPr lang="en-US" altLang="ja-JP" sz="2000" dirty="0"/>
              <a:t>enon neutrino </a:t>
            </a:r>
            <a:r>
              <a:rPr lang="en-US" altLang="ja-JP" sz="2000" dirty="0">
                <a:solidFill>
                  <a:srgbClr val="99CCFF"/>
                </a:solidFill>
              </a:rPr>
              <a:t>MASS</a:t>
            </a:r>
            <a:r>
              <a:rPr lang="en-US" altLang="ja-JP" sz="2000" dirty="0"/>
              <a:t> detector (double beta decay</a:t>
            </a:r>
            <a:r>
              <a:rPr lang="en-US" altLang="ja-JP" sz="2000" dirty="0" smtClean="0"/>
              <a:t>)</a:t>
            </a:r>
          </a:p>
          <a:p>
            <a:pPr lvl="1"/>
            <a:r>
              <a:rPr lang="en-US" altLang="ja-JP" sz="2000" dirty="0">
                <a:solidFill>
                  <a:srgbClr val="99CCFF"/>
                </a:solidFill>
              </a:rPr>
              <a:t>X</a:t>
            </a:r>
            <a:r>
              <a:rPr lang="en-US" altLang="ja-JP" sz="2000" dirty="0"/>
              <a:t>enon detector for Weakly Interacting </a:t>
            </a:r>
            <a:r>
              <a:rPr lang="en-US" altLang="ja-JP" sz="2000" dirty="0" err="1">
                <a:solidFill>
                  <a:srgbClr val="99CCFF"/>
                </a:solidFill>
              </a:rPr>
              <a:t>MASS</a:t>
            </a:r>
            <a:r>
              <a:rPr lang="en-US" altLang="ja-JP" sz="2000" dirty="0" err="1"/>
              <a:t>ive</a:t>
            </a:r>
            <a:r>
              <a:rPr lang="en-US" altLang="ja-JP" sz="2000" dirty="0"/>
              <a:t> </a:t>
            </a:r>
            <a:r>
              <a:rPr lang="en-US" altLang="ja-JP" sz="2000" dirty="0" smtClean="0"/>
              <a:t>Particles(DM</a:t>
            </a:r>
            <a:r>
              <a:rPr lang="en-US" altLang="ja-JP" sz="2000" dirty="0"/>
              <a:t>)</a:t>
            </a:r>
            <a:endParaRPr kumimoji="1" lang="ja-JP" altLang="en-US" sz="2000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FFFFFF"/>
                </a:solidFill>
              </a:rPr>
              <a:t>SUSY2013  8/29/2013</a:t>
            </a: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FFFFFF"/>
                </a:solidFill>
              </a:rPr>
              <a:t>H. Sekiya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>
                <a:solidFill>
                  <a:srgbClr val="FFFFFF"/>
                </a:solidFill>
              </a:rPr>
              <a:pPr/>
              <a:t>48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XMASS Projects… </a:t>
            </a:r>
            <a:endParaRPr kumimoji="1" lang="ja-JP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280" y="1906991"/>
            <a:ext cx="3474720" cy="4636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正方形/長方形 6"/>
          <p:cNvSpPr/>
          <p:nvPr/>
        </p:nvSpPr>
        <p:spPr>
          <a:xfrm>
            <a:off x="6781800" y="4800600"/>
            <a:ext cx="271272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ja-JP" sz="2800" b="1" dirty="0" smtClean="0">
                <a:solidFill>
                  <a:srgbClr val="000000"/>
                </a:solidFill>
              </a:rPr>
              <a:t>24t</a:t>
            </a:r>
            <a:endParaRPr lang="fr-FR" altLang="ja-JP" sz="2800" b="1" dirty="0">
              <a:solidFill>
                <a:srgbClr val="000000"/>
              </a:solidFill>
            </a:endParaRPr>
          </a:p>
          <a:p>
            <a:r>
              <a:rPr lang="fr-FR" altLang="ja-JP" sz="2800" b="1" dirty="0">
                <a:solidFill>
                  <a:srgbClr val="000000"/>
                </a:solidFill>
              </a:rPr>
              <a:t>(10t fiducial)</a:t>
            </a:r>
          </a:p>
          <a:p>
            <a:r>
              <a:rPr lang="fr-FR" altLang="ja-JP" sz="2800" b="1" dirty="0">
                <a:solidFill>
                  <a:srgbClr val="000000"/>
                </a:solidFill>
              </a:rPr>
              <a:t>Ø 2.5m</a:t>
            </a:r>
            <a:endParaRPr altLang="en-US" sz="2800" b="1" dirty="0">
              <a:solidFill>
                <a:srgbClr val="000000"/>
              </a:solidFill>
            </a:endParaRPr>
          </a:p>
        </p:txBody>
      </p:sp>
      <p:pic>
        <p:nvPicPr>
          <p:cNvPr id="9" name="Picture 4" descr="Yohkoh_full2_mini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16481" r="17508" b="-1491"/>
          <a:stretch>
            <a:fillRect/>
          </a:stretch>
        </p:blipFill>
        <p:spPr bwMode="auto">
          <a:xfrm>
            <a:off x="3427413" y="2800329"/>
            <a:ext cx="1209039" cy="1066799"/>
          </a:xfrm>
          <a:prstGeom prst="roundRect">
            <a:avLst>
              <a:gd name="adj" fmla="val 28096"/>
            </a:avLst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テキスト ボックス 7"/>
          <p:cNvSpPr txBox="1"/>
          <p:nvPr/>
        </p:nvSpPr>
        <p:spPr>
          <a:xfrm>
            <a:off x="3352800" y="5745475"/>
            <a:ext cx="3175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solidFill>
                  <a:srgbClr val="FFFFFF"/>
                </a:solidFill>
              </a:rPr>
              <a:t>The ultimate XMASS</a:t>
            </a:r>
            <a:endParaRPr altLang="en-US" sz="2400" b="1" dirty="0">
              <a:solidFill>
                <a:srgbClr val="FFFFFF"/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282153" y="1027092"/>
            <a:ext cx="88618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altLang="ja-JP" sz="2400" kern="0" dirty="0" smtClean="0">
                <a:solidFill>
                  <a:srgbClr val="FFFFFF"/>
                </a:solidFill>
              </a:rPr>
              <a:t>Multipurpose </a:t>
            </a:r>
            <a:r>
              <a:rPr lang="en-US" altLang="ja-JP" sz="2400" kern="0" dirty="0">
                <a:solidFill>
                  <a:srgbClr val="FFFFFF"/>
                </a:solidFill>
              </a:rPr>
              <a:t>low BG experiment with single phase (liquid) </a:t>
            </a:r>
            <a:r>
              <a:rPr lang="en-US" altLang="ja-JP" sz="2400" kern="0" dirty="0" err="1">
                <a:solidFill>
                  <a:srgbClr val="FFFFFF"/>
                </a:solidFill>
              </a:rPr>
              <a:t>Xe</a:t>
            </a:r>
            <a:endParaRPr lang="en-US" altLang="ja-JP" sz="2400" kern="0" dirty="0">
              <a:solidFill>
                <a:srgbClr val="FFFFFF"/>
              </a:solidFill>
            </a:endParaRPr>
          </a:p>
        </p:txBody>
      </p:sp>
      <p:pic>
        <p:nvPicPr>
          <p:cNvPr id="27" name="Picture 5" descr="m31_gendl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3688395"/>
            <a:ext cx="3046413" cy="201136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30058" y="3155143"/>
            <a:ext cx="2007989" cy="1297473"/>
          </a:xfrm>
          <a:prstGeom prst="snip2SameRect">
            <a:avLst>
              <a:gd name="adj1" fmla="val 36738"/>
              <a:gd name="adj2" fmla="val 2535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" name="直線矢印コネクタ 28"/>
          <p:cNvCxnSpPr/>
          <p:nvPr/>
        </p:nvCxnSpPr>
        <p:spPr>
          <a:xfrm>
            <a:off x="4191000" y="3398836"/>
            <a:ext cx="2573059" cy="579119"/>
          </a:xfrm>
          <a:prstGeom prst="straightConnector1">
            <a:avLst/>
          </a:prstGeom>
          <a:ln>
            <a:solidFill>
              <a:srgbClr val="FF99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/>
          <p:cNvCxnSpPr/>
          <p:nvPr/>
        </p:nvCxnSpPr>
        <p:spPr>
          <a:xfrm flipV="1">
            <a:off x="2250187" y="4343400"/>
            <a:ext cx="4531613" cy="335751"/>
          </a:xfrm>
          <a:prstGeom prst="straightConnector1">
            <a:avLst/>
          </a:prstGeom>
          <a:ln>
            <a:solidFill>
              <a:srgbClr val="FF99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32"/>
          <p:cNvSpPr txBox="1"/>
          <p:nvPr/>
        </p:nvSpPr>
        <p:spPr>
          <a:xfrm rot="21255643">
            <a:off x="3439990" y="4457512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d</a:t>
            </a:r>
            <a:r>
              <a:rPr kumimoji="1" lang="en-US" altLang="ja-JP" dirty="0" smtClean="0">
                <a:solidFill>
                  <a:schemeClr val="bg1"/>
                </a:solidFill>
              </a:rPr>
              <a:t>ark matters, neutrinos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 rot="795722">
            <a:off x="4725088" y="3028781"/>
            <a:ext cx="1197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n</a:t>
            </a:r>
            <a:r>
              <a:rPr kumimoji="1" lang="en-US" altLang="ja-JP" dirty="0" smtClean="0">
                <a:solidFill>
                  <a:schemeClr val="bg1"/>
                </a:solidFill>
              </a:rPr>
              <a:t>eutrinos,</a:t>
            </a:r>
          </a:p>
          <a:p>
            <a:r>
              <a:rPr lang="en-US" altLang="ja-JP" dirty="0" err="1" smtClean="0">
                <a:solidFill>
                  <a:schemeClr val="bg1"/>
                </a:solidFill>
              </a:rPr>
              <a:t>axions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7507928" y="4267950"/>
            <a:ext cx="721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aseline="30000" dirty="0" smtClean="0"/>
              <a:t>136</a:t>
            </a:r>
            <a:r>
              <a:rPr kumimoji="1" lang="en-US" altLang="ja-JP" dirty="0" smtClean="0"/>
              <a:t>Xe</a:t>
            </a:r>
            <a:endParaRPr kumimoji="1" lang="ja-JP" altLang="en-US" dirty="0"/>
          </a:p>
        </p:txBody>
      </p:sp>
      <p:sp>
        <p:nvSpPr>
          <p:cNvPr id="37" name="正方形/長方形 36"/>
          <p:cNvSpPr/>
          <p:nvPr/>
        </p:nvSpPr>
        <p:spPr>
          <a:xfrm>
            <a:off x="3855106" y="6022474"/>
            <a:ext cx="26316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>
                <a:solidFill>
                  <a:schemeClr val="bg1"/>
                </a:solidFill>
              </a:rPr>
              <a:t>Y. Suzuki, </a:t>
            </a:r>
            <a:r>
              <a:rPr lang="en-US" altLang="ja-JP" sz="1600" dirty="0" err="1">
                <a:solidFill>
                  <a:schemeClr val="bg1"/>
                </a:solidFill>
              </a:rPr>
              <a:t>hep-ph</a:t>
            </a:r>
            <a:r>
              <a:rPr lang="en-US" altLang="ja-JP" sz="1600" dirty="0">
                <a:solidFill>
                  <a:schemeClr val="bg1"/>
                </a:solidFill>
              </a:rPr>
              <a:t>/0008296</a:t>
            </a:r>
            <a:endParaRPr lang="ja-JP" alt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570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コンテンツ プレースホルダー 1"/>
          <p:cNvSpPr>
            <a:spLocks noGrp="1"/>
          </p:cNvSpPr>
          <p:nvPr>
            <p:ph idx="1"/>
          </p:nvPr>
        </p:nvSpPr>
        <p:spPr>
          <a:xfrm>
            <a:off x="152400" y="990600"/>
            <a:ext cx="5486400" cy="1925139"/>
          </a:xfrm>
        </p:spPr>
        <p:txBody>
          <a:bodyPr/>
          <a:lstStyle/>
          <a:p>
            <a:r>
              <a:rPr lang="en-US" altLang="ja-JP" sz="2000" dirty="0" smtClean="0"/>
              <a:t>XMASS has also sensitivity to solar </a:t>
            </a:r>
            <a:r>
              <a:rPr lang="en-US" altLang="ja-JP" sz="2000" dirty="0" err="1" smtClean="0"/>
              <a:t>axions</a:t>
            </a:r>
            <a:r>
              <a:rPr lang="en-US" altLang="ja-JP" sz="2000" dirty="0" smtClean="0"/>
              <a:t> that would be produced by Bremsstrahlung and Compton effects (</a:t>
            </a:r>
            <a:r>
              <a:rPr lang="en-US" altLang="ja-JP" sz="2000" dirty="0" err="1" smtClean="0">
                <a:solidFill>
                  <a:srgbClr val="99CCFF"/>
                </a:solidFill>
              </a:rPr>
              <a:t>g</a:t>
            </a:r>
            <a:r>
              <a:rPr lang="en-US" altLang="ja-JP" sz="2000" baseline="-25000" dirty="0" err="1" smtClean="0">
                <a:solidFill>
                  <a:srgbClr val="99CCFF"/>
                </a:solidFill>
              </a:rPr>
              <a:t>aee</a:t>
            </a:r>
            <a:r>
              <a:rPr lang="en-US" altLang="ja-JP" sz="2000" baseline="-25000" dirty="0" smtClean="0">
                <a:solidFill>
                  <a:srgbClr val="99CCFF"/>
                </a:solidFill>
                <a:latin typeface="Symbol" pitchFamily="18" charset="2"/>
              </a:rPr>
              <a:t> </a:t>
            </a:r>
            <a:r>
              <a:rPr lang="en-US" altLang="ja-JP" sz="2000" dirty="0" smtClean="0"/>
              <a:t>) in the Sun through the </a:t>
            </a:r>
            <a:r>
              <a:rPr lang="en-US" altLang="ja-JP" sz="2000" dirty="0" err="1" smtClean="0">
                <a:solidFill>
                  <a:srgbClr val="99CCFF"/>
                </a:solidFill>
              </a:rPr>
              <a:t>axio</a:t>
            </a:r>
            <a:r>
              <a:rPr lang="en-US" altLang="ja-JP" sz="2000" dirty="0" smtClean="0">
                <a:solidFill>
                  <a:srgbClr val="99CCFF"/>
                </a:solidFill>
              </a:rPr>
              <a:t>-electric effect</a:t>
            </a:r>
            <a:r>
              <a:rPr lang="en-US" altLang="ja-JP" sz="2000" dirty="0"/>
              <a:t> </a:t>
            </a:r>
            <a:r>
              <a:rPr lang="en-US" altLang="ja-JP" sz="2000" dirty="0" smtClean="0"/>
              <a:t>in </a:t>
            </a:r>
            <a:r>
              <a:rPr lang="en-US" altLang="ja-JP" sz="2000" dirty="0" err="1" smtClean="0"/>
              <a:t>Xe</a:t>
            </a:r>
            <a:endParaRPr lang="en-US" altLang="ja-JP" sz="2000" dirty="0" smtClean="0"/>
          </a:p>
          <a:p>
            <a:pPr marL="457200" lvl="1" indent="0">
              <a:buNone/>
            </a:pPr>
            <a:r>
              <a:rPr lang="en-US" altLang="ja-JP" sz="1800" dirty="0" smtClean="0"/>
              <a:t> N.B.  Not </a:t>
            </a:r>
            <a:r>
              <a:rPr lang="en-US" altLang="ja-JP" sz="1800" dirty="0" err="1" smtClean="0"/>
              <a:t>g</a:t>
            </a:r>
            <a:r>
              <a:rPr lang="en-US" altLang="ja-JP" sz="1800" baseline="-25000" dirty="0" err="1" smtClean="0"/>
              <a:t>a</a:t>
            </a:r>
            <a:r>
              <a:rPr lang="en-US" altLang="ja-JP" sz="1800" baseline="-25000" dirty="0" err="1" smtClean="0">
                <a:latin typeface="Symbol" pitchFamily="18" charset="2"/>
              </a:rPr>
              <a:t>gg</a:t>
            </a:r>
            <a:r>
              <a:rPr lang="en-US" altLang="ja-JP" sz="1800" dirty="0" smtClean="0"/>
              <a:t> through </a:t>
            </a:r>
            <a:r>
              <a:rPr lang="en-US" altLang="ja-JP" sz="1800" dirty="0" err="1" smtClean="0"/>
              <a:t>Primakoff</a:t>
            </a:r>
            <a:r>
              <a:rPr lang="en-US" altLang="ja-JP" sz="1800" dirty="0" smtClean="0"/>
              <a:t> effect</a:t>
            </a:r>
          </a:p>
          <a:p>
            <a:endParaRPr lang="en-US" altLang="ja-JP" dirty="0" smtClean="0"/>
          </a:p>
          <a:p>
            <a:endParaRPr kumimoji="1" lang="ja-JP" altLang="en-US" dirty="0"/>
          </a:p>
        </p:txBody>
      </p:sp>
      <p:sp>
        <p:nvSpPr>
          <p:cNvPr id="20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1371600" y="6453188"/>
            <a:ext cx="2133600" cy="268287"/>
          </a:xfrm>
        </p:spPr>
        <p:txBody>
          <a:bodyPr/>
          <a:lstStyle/>
          <a:p>
            <a:r>
              <a:rPr lang="en-US" altLang="ja-JP" smtClean="0">
                <a:solidFill>
                  <a:srgbClr val="FFFFFF"/>
                </a:solidFill>
              </a:rPr>
              <a:t>SUSY2013  8/29/2013</a:t>
            </a: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H. Sekiya</a:t>
            </a:r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/>
              <a:pPr/>
              <a:t>49</a:t>
            </a:fld>
            <a:endParaRPr kumimoji="1" lang="ja-JP" altLang="en-US" dirty="0"/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5543001" cy="715962"/>
          </a:xfrm>
        </p:spPr>
        <p:txBody>
          <a:bodyPr/>
          <a:lstStyle/>
          <a:p>
            <a:r>
              <a:rPr kumimoji="1" lang="en-US" altLang="ja-JP" smtClean="0"/>
              <a:t>Solar Axions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128260" y="2333505"/>
            <a:ext cx="3383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99CCFF"/>
                </a:solidFill>
              </a:rPr>
              <a:t>Expected flux  </a:t>
            </a:r>
            <a:r>
              <a:rPr lang="en-US" altLang="ja-JP" sz="2000" kern="0" dirty="0" smtClean="0">
                <a:solidFill>
                  <a:srgbClr val="99CCFF"/>
                </a:solidFill>
              </a:rPr>
              <a:t> </a:t>
            </a:r>
            <a:r>
              <a:rPr lang="en-US" altLang="ja-JP" sz="2000" kern="0" dirty="0" err="1" smtClean="0">
                <a:solidFill>
                  <a:srgbClr val="99CCFF"/>
                </a:solidFill>
              </a:rPr>
              <a:t>g</a:t>
            </a:r>
            <a:r>
              <a:rPr lang="en-US" altLang="ja-JP" sz="2000" kern="0" baseline="-25000" dirty="0" err="1" smtClean="0">
                <a:solidFill>
                  <a:srgbClr val="99CCFF"/>
                </a:solidFill>
              </a:rPr>
              <a:t>aee</a:t>
            </a:r>
            <a:r>
              <a:rPr lang="en-US" altLang="ja-JP" sz="2000" kern="0" dirty="0" smtClean="0">
                <a:solidFill>
                  <a:srgbClr val="99CCFF"/>
                </a:solidFill>
              </a:rPr>
              <a:t>=10</a:t>
            </a:r>
            <a:r>
              <a:rPr lang="en-US" altLang="ja-JP" sz="2000" kern="0" baseline="30000" dirty="0" smtClean="0">
                <a:solidFill>
                  <a:srgbClr val="99CCFF"/>
                </a:solidFill>
              </a:rPr>
              <a:t>-10</a:t>
            </a:r>
            <a:r>
              <a:rPr kumimoji="1" lang="en-US" altLang="ja-JP" dirty="0" smtClean="0">
                <a:solidFill>
                  <a:srgbClr val="99CCFF"/>
                </a:solidFill>
              </a:rPr>
              <a:t>  </a:t>
            </a:r>
            <a:r>
              <a:rPr lang="en-US" altLang="ja-JP" dirty="0" smtClean="0"/>
              <a:t>.</a:t>
            </a:r>
          </a:p>
        </p:txBody>
      </p:sp>
      <p:grpSp>
        <p:nvGrpSpPr>
          <p:cNvPr id="12" name="グループ化 11"/>
          <p:cNvGrpSpPr/>
          <p:nvPr/>
        </p:nvGrpSpPr>
        <p:grpSpPr>
          <a:xfrm>
            <a:off x="5715000" y="962025"/>
            <a:ext cx="3009900" cy="1171575"/>
            <a:chOff x="5791200" y="838200"/>
            <a:chExt cx="3009900" cy="1171575"/>
          </a:xfrm>
        </p:grpSpPr>
        <p:sp>
          <p:nvSpPr>
            <p:cNvPr id="10" name="角丸四角形 9"/>
            <p:cNvSpPr/>
            <p:nvPr/>
          </p:nvSpPr>
          <p:spPr>
            <a:xfrm>
              <a:off x="5791200" y="838200"/>
              <a:ext cx="3009900" cy="11715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9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59395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298"/>
            <a:stretch/>
          </p:blipFill>
          <p:spPr bwMode="auto">
            <a:xfrm>
              <a:off x="5943600" y="990600"/>
              <a:ext cx="1333500" cy="7534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84"/>
            <a:stretch/>
          </p:blipFill>
          <p:spPr bwMode="auto">
            <a:xfrm>
              <a:off x="7315200" y="914400"/>
              <a:ext cx="1333500" cy="1019175"/>
            </a:xfrm>
            <a:prstGeom prst="snip2DiagRect">
              <a:avLst>
                <a:gd name="adj1" fmla="val 17944"/>
                <a:gd name="adj2" fmla="val 46381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円/楕円 1"/>
            <p:cNvSpPr/>
            <p:nvPr/>
          </p:nvSpPr>
          <p:spPr>
            <a:xfrm flipH="1">
              <a:off x="7357109" y="1443514"/>
              <a:ext cx="175258" cy="30051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21" name="Picture 4" descr="Yohkoh_full2_mini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19416" t="5488" r="18119" b="-1491"/>
          <a:stretch/>
        </p:blipFill>
        <p:spPr bwMode="auto">
          <a:xfrm>
            <a:off x="1409064" y="4038600"/>
            <a:ext cx="2134871" cy="1883047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549" y="3124200"/>
            <a:ext cx="14859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正方形/長方形 13"/>
          <p:cNvSpPr/>
          <p:nvPr/>
        </p:nvSpPr>
        <p:spPr>
          <a:xfrm>
            <a:off x="6001554" y="200055"/>
            <a:ext cx="28863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n-NO" altLang="ja-JP" dirty="0">
                <a:solidFill>
                  <a:schemeClr val="bg1"/>
                </a:solidFill>
              </a:rPr>
              <a:t>JETP Lett., 95, 379 (2012)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5943600" y="451842"/>
            <a:ext cx="2787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 	</a:t>
            </a:r>
            <a:r>
              <a:rPr lang="en-US" altLang="ja-JP" dirty="0">
                <a:solidFill>
                  <a:schemeClr val="bg1"/>
                </a:solidFill>
              </a:rPr>
              <a:t>arXiv:1206.4142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5050786" y="453777"/>
            <a:ext cx="2035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A. V. </a:t>
            </a:r>
            <a:r>
              <a:rPr lang="en-US" altLang="ja-JP" dirty="0" err="1" smtClean="0">
                <a:solidFill>
                  <a:schemeClr val="bg1"/>
                </a:solidFill>
              </a:rPr>
              <a:t>Derbin</a:t>
            </a:r>
            <a:r>
              <a:rPr lang="en-US" altLang="ja-JP" dirty="0" smtClean="0">
                <a:solidFill>
                  <a:schemeClr val="bg1"/>
                </a:solidFill>
              </a:rPr>
              <a:t> et al.,</a:t>
            </a:r>
            <a:endParaRPr lang="ja-JP" altLang="en-US" dirty="0">
              <a:solidFill>
                <a:schemeClr val="bg1"/>
              </a:solidFill>
            </a:endParaRPr>
          </a:p>
        </p:txBody>
      </p:sp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519" y="2707005"/>
            <a:ext cx="4005262" cy="3465195"/>
          </a:xfrm>
          <a:prstGeom prst="roundRect">
            <a:avLst>
              <a:gd name="adj" fmla="val 266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595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/>
          <p:cNvSpPr/>
          <p:nvPr/>
        </p:nvSpPr>
        <p:spPr>
          <a:xfrm>
            <a:off x="0" y="2667000"/>
            <a:ext cx="1129503" cy="1069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457200" y="1066800"/>
            <a:ext cx="2910840" cy="495300"/>
          </a:xfrm>
        </p:spPr>
        <p:txBody>
          <a:bodyPr/>
          <a:lstStyle/>
          <a:p>
            <a:r>
              <a:rPr lang="en-US" altLang="ja-JP" sz="2400" dirty="0"/>
              <a:t>D</a:t>
            </a:r>
            <a:r>
              <a:rPr kumimoji="1" lang="en-US" altLang="ja-JP" sz="2400" dirty="0" smtClean="0"/>
              <a:t>ensity</a:t>
            </a:r>
            <a:endParaRPr kumimoji="1" lang="ja-JP" altLang="en-US" sz="2400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FFFFFF"/>
                </a:solidFill>
              </a:rPr>
              <a:t>KMI2013  12/12/2013</a:t>
            </a: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FFFFFF"/>
                </a:solidFill>
              </a:rPr>
              <a:t>H. Sekiya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>
                <a:solidFill>
                  <a:srgbClr val="FFFFFF"/>
                </a:solidFill>
              </a:rPr>
              <a:pPr/>
              <a:t>5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solidFill>
                  <a:srgbClr val="FFCCFF"/>
                </a:solidFill>
              </a:rPr>
              <a:t>Astrophysics</a:t>
            </a:r>
            <a:r>
              <a:rPr lang="en-US" altLang="ja-JP" dirty="0">
                <a:solidFill>
                  <a:srgbClr val="FFFFFF"/>
                </a:solidFill>
              </a:rPr>
              <a:t>  </a:t>
            </a:r>
            <a:r>
              <a:rPr lang="en-US" altLang="ja-JP" dirty="0" smtClean="0">
                <a:solidFill>
                  <a:srgbClr val="FFFFFF"/>
                </a:solidFill>
              </a:rPr>
              <a:t>-Recent N-body simulations-</a:t>
            </a:r>
            <a:endParaRPr kumimoji="1" lang="ja-JP" altLang="en-US" dirty="0"/>
          </a:p>
        </p:txBody>
      </p:sp>
      <p:sp>
        <p:nvSpPr>
          <p:cNvPr id="7" name="コンテンツ プレースホルダー 1"/>
          <p:cNvSpPr txBox="1">
            <a:spLocks/>
          </p:cNvSpPr>
          <p:nvPr/>
        </p:nvSpPr>
        <p:spPr bwMode="gray">
          <a:xfrm>
            <a:off x="4352763" y="1024721"/>
            <a:ext cx="4572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altLang="ja-JP" sz="2400" kern="0" dirty="0" smtClean="0"/>
              <a:t>Velocity distribution</a:t>
            </a:r>
            <a:endParaRPr lang="ja-JP" altLang="en-US" sz="2400" kern="0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38" y="2511273"/>
            <a:ext cx="4413262" cy="3862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C:\Users\sekiya\gakkai\KMI2013\dmreview\img14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B3B3B3"/>
              </a:clrFrom>
              <a:clrTo>
                <a:srgbClr val="B3B3B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503" y="1855356"/>
            <a:ext cx="2167890" cy="59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グループ化 11"/>
          <p:cNvGrpSpPr/>
          <p:nvPr/>
        </p:nvGrpSpPr>
        <p:grpSpPr>
          <a:xfrm>
            <a:off x="762000" y="2686050"/>
            <a:ext cx="3200400" cy="3009900"/>
            <a:chOff x="762000" y="2686050"/>
            <a:chExt cx="3200400" cy="300990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2686050"/>
              <a:ext cx="3200400" cy="3009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円/楕円 7"/>
            <p:cNvSpPr/>
            <p:nvPr/>
          </p:nvSpPr>
          <p:spPr>
            <a:xfrm>
              <a:off x="1905000" y="3467100"/>
              <a:ext cx="1371600" cy="1333500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1785516" y="3244334"/>
              <a:ext cx="9028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rgbClr val="FFC000"/>
                  </a:solidFill>
                </a:rPr>
                <a:t>8.5kpc</a:t>
              </a:r>
              <a:endParaRPr kumimoji="1" lang="ja-JP" altLang="en-US" b="1" dirty="0">
                <a:solidFill>
                  <a:srgbClr val="FFC000"/>
                </a:solidFill>
              </a:endParaRPr>
            </a:p>
          </p:txBody>
        </p:sp>
      </p:grpSp>
      <p:pic>
        <p:nvPicPr>
          <p:cNvPr id="3078" name="Picture 6" descr="C:\Users\sekiya\gakkai\KMI2013\dmreview\img15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B3B3B3"/>
              </a:clrFrom>
              <a:clrTo>
                <a:srgbClr val="B3B3B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356" y="1328657"/>
            <a:ext cx="2183130" cy="60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正方形/長方形 10"/>
          <p:cNvSpPr/>
          <p:nvPr/>
        </p:nvSpPr>
        <p:spPr>
          <a:xfrm>
            <a:off x="2559881" y="1794838"/>
            <a:ext cx="1992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ja-JP" dirty="0">
                <a:solidFill>
                  <a:srgbClr val="FFFFFF"/>
                </a:solidFill>
              </a:rPr>
              <a:t>arXive;0907.0018</a:t>
            </a:r>
            <a:endParaRPr lang="ja-JP" altLang="en-US" dirty="0">
              <a:solidFill>
                <a:srgbClr val="FFFFFF"/>
              </a:solidFill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2559880" y="2328210"/>
            <a:ext cx="2206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ja-JP" dirty="0" smtClean="0">
                <a:solidFill>
                  <a:srgbClr val="FFFFFF"/>
                </a:solidFill>
              </a:rPr>
              <a:t>JCAP 02(2010) 012</a:t>
            </a:r>
            <a:endParaRPr lang="ja-JP" altLang="en-US" dirty="0">
              <a:solidFill>
                <a:srgbClr val="FFFFFF"/>
              </a:solidFill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1025937" y="5727356"/>
            <a:ext cx="27879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Density </a:t>
            </a:r>
            <a:r>
              <a:rPr lang="en-US" altLang="ja-JP" dirty="0" smtClean="0">
                <a:solidFill>
                  <a:schemeClr val="bg1"/>
                </a:solidFill>
              </a:rPr>
              <a:t>profile </a:t>
            </a:r>
            <a:r>
              <a:rPr lang="en-US" altLang="ja-JP" dirty="0">
                <a:solidFill>
                  <a:schemeClr val="bg1"/>
                </a:solidFill>
              </a:rPr>
              <a:t>of the </a:t>
            </a:r>
            <a:r>
              <a:rPr lang="en-US" altLang="ja-JP" dirty="0" smtClean="0">
                <a:solidFill>
                  <a:schemeClr val="bg1"/>
                </a:solidFill>
              </a:rPr>
              <a:t>halo</a:t>
            </a:r>
          </a:p>
          <a:p>
            <a:r>
              <a:rPr lang="en-US" altLang="ja-JP" dirty="0" smtClean="0">
                <a:solidFill>
                  <a:schemeClr val="bg1"/>
                </a:solidFill>
              </a:rPr>
              <a:t>in the galactic plane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23169" y="2667000"/>
            <a:ext cx="10198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dirty="0">
                <a:solidFill>
                  <a:srgbClr val="7030A0"/>
                </a:solidFill>
              </a:rPr>
              <a:t>3</a:t>
            </a:r>
            <a:r>
              <a:rPr kumimoji="1" lang="en-US" altLang="ja-JP" sz="1400" b="1" dirty="0" smtClean="0">
                <a:solidFill>
                  <a:srgbClr val="7030A0"/>
                </a:solidFill>
              </a:rPr>
              <a:t>GeV/cm</a:t>
            </a:r>
            <a:r>
              <a:rPr kumimoji="1" lang="en-US" altLang="ja-JP" sz="1400" b="1" baseline="30000" dirty="0" smtClean="0">
                <a:solidFill>
                  <a:srgbClr val="7030A0"/>
                </a:solidFill>
              </a:rPr>
              <a:t>3</a:t>
            </a:r>
            <a:endParaRPr kumimoji="1" lang="ja-JP" altLang="en-US" sz="1400" b="1" baseline="30000" dirty="0">
              <a:solidFill>
                <a:srgbClr val="7030A0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23169" y="2895600"/>
            <a:ext cx="10198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1GeV/cm</a:t>
            </a:r>
            <a:r>
              <a:rPr kumimoji="1" lang="en-US" altLang="ja-JP" sz="1400" b="1" baseline="30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3</a:t>
            </a:r>
            <a:endParaRPr kumimoji="1" lang="ja-JP" altLang="en-US" sz="1400" b="1" baseline="300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-25910" y="3159443"/>
            <a:ext cx="11689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dirty="0" smtClean="0">
                <a:solidFill>
                  <a:srgbClr val="99CCFF"/>
                </a:solidFill>
              </a:rPr>
              <a:t>0.3</a:t>
            </a:r>
            <a:r>
              <a:rPr kumimoji="1" lang="en-US" altLang="ja-JP" sz="1400" b="1" dirty="0" smtClean="0">
                <a:solidFill>
                  <a:srgbClr val="99CCFF"/>
                </a:solidFill>
              </a:rPr>
              <a:t>GeV/cm</a:t>
            </a:r>
            <a:r>
              <a:rPr kumimoji="1" lang="en-US" altLang="ja-JP" sz="1400" b="1" baseline="30000" dirty="0" smtClean="0">
                <a:solidFill>
                  <a:srgbClr val="99CCFF"/>
                </a:solidFill>
              </a:rPr>
              <a:t>3</a:t>
            </a:r>
            <a:endParaRPr kumimoji="1" lang="ja-JP" altLang="en-US" sz="1400" b="1" baseline="30000" dirty="0">
              <a:solidFill>
                <a:srgbClr val="99CCFF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-25910" y="3429000"/>
            <a:ext cx="11689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0.1</a:t>
            </a:r>
            <a:r>
              <a:rPr kumimoji="1" lang="en-US" altLang="ja-JP" sz="14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GeV/cm</a:t>
            </a:r>
            <a:r>
              <a:rPr kumimoji="1" lang="en-US" altLang="ja-JP" sz="1400" b="1" baseline="300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3</a:t>
            </a:r>
            <a:endParaRPr kumimoji="1" lang="ja-JP" altLang="en-US" sz="1400" b="1" baseline="300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6937306" y="2111278"/>
            <a:ext cx="2206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ja-JP" dirty="0" smtClean="0">
                <a:solidFill>
                  <a:srgbClr val="FFFFFF"/>
                </a:solidFill>
              </a:rPr>
              <a:t>JCAP 02(2010) 030</a:t>
            </a:r>
            <a:endParaRPr lang="ja-JP" altLang="en-US" dirty="0">
              <a:solidFill>
                <a:srgbClr val="FFFFFF"/>
              </a:solidFill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4567974" y="1457446"/>
            <a:ext cx="52156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Suggestion of deviations </a:t>
            </a:r>
            <a:r>
              <a:rPr lang="en-US" altLang="ja-JP" dirty="0">
                <a:solidFill>
                  <a:schemeClr val="bg1"/>
                </a:solidFill>
              </a:rPr>
              <a:t>from </a:t>
            </a:r>
            <a:r>
              <a:rPr lang="en-US" altLang="ja-JP" dirty="0" smtClean="0">
                <a:solidFill>
                  <a:schemeClr val="bg1"/>
                </a:solidFill>
              </a:rPr>
              <a:t>the</a:t>
            </a:r>
            <a:r>
              <a:rPr lang="en-US" altLang="ja-JP" dirty="0">
                <a:solidFill>
                  <a:schemeClr val="bg1"/>
                </a:solidFill>
              </a:rPr>
              <a:t> </a:t>
            </a:r>
            <a:r>
              <a:rPr lang="en-US" altLang="ja-JP" dirty="0" smtClean="0">
                <a:solidFill>
                  <a:schemeClr val="bg1"/>
                </a:solidFill>
              </a:rPr>
              <a:t>Maxwell</a:t>
            </a:r>
          </a:p>
          <a:p>
            <a:r>
              <a:rPr lang="en-US" altLang="ja-JP" dirty="0" smtClean="0">
                <a:solidFill>
                  <a:schemeClr val="bg1"/>
                </a:solidFill>
              </a:rPr>
              <a:t> distribution, particularly at </a:t>
            </a:r>
            <a:r>
              <a:rPr lang="en-US" altLang="ja-JP" dirty="0">
                <a:solidFill>
                  <a:schemeClr val="bg1"/>
                </a:solidFill>
              </a:rPr>
              <a:t>high </a:t>
            </a:r>
            <a:r>
              <a:rPr lang="en-US" altLang="ja-JP" dirty="0" smtClean="0">
                <a:solidFill>
                  <a:schemeClr val="bg1"/>
                </a:solidFill>
              </a:rPr>
              <a:t>velocities.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745266" y="2057400"/>
            <a:ext cx="2105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 smtClean="0">
                <a:solidFill>
                  <a:schemeClr val="bg1"/>
                </a:solidFill>
              </a:rPr>
              <a:t>→</a:t>
            </a:r>
            <a:r>
              <a:rPr kumimoji="1" lang="en-US" altLang="ja-JP" sz="1200" dirty="0" smtClean="0">
                <a:solidFill>
                  <a:schemeClr val="bg1"/>
                </a:solidFill>
              </a:rPr>
              <a:t>Impact on Light WIMPs</a:t>
            </a:r>
          </a:p>
          <a:p>
            <a:r>
              <a:rPr lang="en-US" altLang="ja-JP" sz="1200" dirty="0">
                <a:solidFill>
                  <a:schemeClr val="bg1"/>
                </a:solidFill>
              </a:rPr>
              <a:t> </a:t>
            </a:r>
            <a:r>
              <a:rPr lang="en-US" altLang="ja-JP" sz="1200" dirty="0" smtClean="0">
                <a:solidFill>
                  <a:schemeClr val="bg1"/>
                </a:solidFill>
              </a:rPr>
              <a:t>   Direction sensitive search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5691038" y="4021723"/>
            <a:ext cx="12698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1600" b="1" dirty="0" err="1" smtClean="0"/>
              <a:t>Maxwellian</a:t>
            </a:r>
            <a:endParaRPr kumimoji="1" lang="en-US" altLang="ja-JP" sz="1600" b="1" dirty="0" smtClean="0"/>
          </a:p>
          <a:p>
            <a:pPr algn="r"/>
            <a:r>
              <a:rPr lang="en-US" altLang="ja-JP" sz="1600" b="1" dirty="0">
                <a:solidFill>
                  <a:srgbClr val="FF0000"/>
                </a:solidFill>
              </a:rPr>
              <a:t>s</a:t>
            </a:r>
            <a:r>
              <a:rPr lang="en-US" altLang="ja-JP" sz="1600" b="1" dirty="0" smtClean="0">
                <a:solidFill>
                  <a:srgbClr val="FF0000"/>
                </a:solidFill>
              </a:rPr>
              <a:t>imulation</a:t>
            </a:r>
          </a:p>
          <a:p>
            <a:pPr algn="r"/>
            <a:r>
              <a:rPr kumimoji="1" lang="en-US" altLang="ja-JP" sz="1600" b="1" dirty="0" smtClean="0">
                <a:solidFill>
                  <a:srgbClr val="00B050"/>
                </a:solidFill>
              </a:rPr>
              <a:t>1</a:t>
            </a:r>
            <a:r>
              <a:rPr kumimoji="1" lang="en-US" altLang="ja-JP" sz="1600" b="1" dirty="0" smtClean="0">
                <a:solidFill>
                  <a:srgbClr val="00B050"/>
                </a:solidFill>
                <a:latin typeface="Symbol" panose="05050102010706020507" pitchFamily="18" charset="2"/>
              </a:rPr>
              <a:t>s</a:t>
            </a:r>
            <a:endParaRPr kumimoji="1" lang="ja-JP" altLang="en-US" sz="1600" b="1" dirty="0">
              <a:solidFill>
                <a:srgbClr val="00B050"/>
              </a:solidFill>
              <a:latin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7397325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角丸四角形 24"/>
          <p:cNvSpPr/>
          <p:nvPr/>
        </p:nvSpPr>
        <p:spPr>
          <a:xfrm>
            <a:off x="685800" y="2497905"/>
            <a:ext cx="4038600" cy="3801543"/>
          </a:xfrm>
          <a:prstGeom prst="roundRect">
            <a:avLst>
              <a:gd name="adj" fmla="val 639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コンテンツ プレースホルダー 1"/>
          <p:cNvSpPr>
            <a:spLocks noGrp="1"/>
          </p:cNvSpPr>
          <p:nvPr>
            <p:ph idx="1"/>
          </p:nvPr>
        </p:nvSpPr>
        <p:spPr>
          <a:xfrm>
            <a:off x="152400" y="960437"/>
            <a:ext cx="6248400" cy="4525963"/>
          </a:xfrm>
        </p:spPr>
        <p:txBody>
          <a:bodyPr/>
          <a:lstStyle/>
          <a:p>
            <a:r>
              <a:rPr lang="en-US" altLang="ja-JP" sz="2000" dirty="0"/>
              <a:t>Same data set as </a:t>
            </a:r>
            <a:r>
              <a:rPr lang="en-US" altLang="ja-JP" sz="2000" dirty="0" smtClean="0"/>
              <a:t>Light WIMP search</a:t>
            </a:r>
            <a:endParaRPr lang="en-US" altLang="ja-JP" sz="2000" dirty="0"/>
          </a:p>
          <a:p>
            <a:r>
              <a:rPr lang="en-US" altLang="ja-JP" sz="2000" dirty="0" smtClean="0"/>
              <a:t>No </a:t>
            </a:r>
            <a:r>
              <a:rPr lang="en-US" altLang="ja-JP" sz="2000" dirty="0"/>
              <a:t>indication of signals. </a:t>
            </a:r>
            <a:r>
              <a:rPr lang="en-US" altLang="ja-JP" sz="2000" dirty="0" smtClean="0"/>
              <a:t>Bound in </a:t>
            </a:r>
            <a:r>
              <a:rPr lang="en-US" altLang="ja-JP" sz="2000" dirty="0" err="1"/>
              <a:t>gaee</a:t>
            </a:r>
            <a:r>
              <a:rPr lang="en-US" altLang="ja-JP" sz="2000" dirty="0"/>
              <a:t> vs. mass.</a:t>
            </a:r>
          </a:p>
          <a:p>
            <a:r>
              <a:rPr lang="en-US" altLang="ja-JP" sz="2000" dirty="0" smtClean="0"/>
              <a:t>Better </a:t>
            </a:r>
            <a:r>
              <a:rPr lang="en-US" altLang="ja-JP" sz="2000" dirty="0"/>
              <a:t>than any other </a:t>
            </a:r>
            <a:r>
              <a:rPr lang="en-US" altLang="ja-JP" sz="2000" dirty="0" smtClean="0"/>
              <a:t>constraint </a:t>
            </a:r>
            <a:r>
              <a:rPr lang="en-US" altLang="ja-JP" sz="2000" dirty="0" smtClean="0">
                <a:solidFill>
                  <a:srgbClr val="99CCFF"/>
                </a:solidFill>
              </a:rPr>
              <a:t>in </a:t>
            </a:r>
            <a:r>
              <a:rPr lang="en-US" altLang="ja-JP" sz="2000" dirty="0">
                <a:solidFill>
                  <a:srgbClr val="99CCFF"/>
                </a:solidFill>
              </a:rPr>
              <a:t>10-40keV</a:t>
            </a:r>
            <a:r>
              <a:rPr lang="en-US" altLang="ja-JP" sz="2000" dirty="0"/>
              <a:t>.</a:t>
            </a:r>
          </a:p>
          <a:p>
            <a:r>
              <a:rPr lang="en-US" altLang="ja-JP" sz="2000" dirty="0" smtClean="0">
                <a:solidFill>
                  <a:srgbClr val="99CCFF"/>
                </a:solidFill>
              </a:rPr>
              <a:t>Better </a:t>
            </a:r>
            <a:r>
              <a:rPr lang="en-US" altLang="ja-JP" sz="2000" dirty="0">
                <a:solidFill>
                  <a:srgbClr val="99CCFF"/>
                </a:solidFill>
              </a:rPr>
              <a:t>than any </a:t>
            </a:r>
            <a:r>
              <a:rPr lang="en-US" altLang="ja-JP" sz="2000" dirty="0" smtClean="0">
                <a:solidFill>
                  <a:srgbClr val="99CCFF"/>
                </a:solidFill>
              </a:rPr>
              <a:t>other</a:t>
            </a:r>
            <a:r>
              <a:rPr lang="en-US" altLang="ja-JP" sz="2000" dirty="0" smtClean="0"/>
              <a:t> </a:t>
            </a:r>
            <a:r>
              <a:rPr lang="en-US" altLang="ja-JP" sz="2000" dirty="0" smtClean="0">
                <a:solidFill>
                  <a:srgbClr val="99CCFF"/>
                </a:solidFill>
              </a:rPr>
              <a:t>experimental </a:t>
            </a:r>
            <a:r>
              <a:rPr lang="en-US" altLang="ja-JP" sz="2000" dirty="0">
                <a:solidFill>
                  <a:srgbClr val="99CCFF"/>
                </a:solidFill>
              </a:rPr>
              <a:t>constraint</a:t>
            </a:r>
          </a:p>
          <a:p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27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1371600" y="6453188"/>
            <a:ext cx="2133600" cy="268287"/>
          </a:xfrm>
        </p:spPr>
        <p:txBody>
          <a:bodyPr/>
          <a:lstStyle/>
          <a:p>
            <a:r>
              <a:rPr lang="en-US" altLang="ja-JP" smtClean="0">
                <a:solidFill>
                  <a:srgbClr val="FFFFFF"/>
                </a:solidFill>
              </a:rPr>
              <a:t>SUSY2013  8/29/2013</a:t>
            </a: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H. Sekiya</a:t>
            </a:r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/>
              <a:pPr/>
              <a:t>50</a:t>
            </a:fld>
            <a:endParaRPr kumimoji="1" lang="ja-JP" altLang="en-US" dirty="0"/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5543001" cy="715962"/>
          </a:xfrm>
        </p:spPr>
        <p:txBody>
          <a:bodyPr/>
          <a:lstStyle/>
          <a:p>
            <a:r>
              <a:rPr kumimoji="1" lang="en-US" altLang="ja-JP" dirty="0" smtClean="0"/>
              <a:t>Solar </a:t>
            </a:r>
            <a:r>
              <a:rPr kumimoji="1" lang="en-US" altLang="ja-JP" dirty="0" err="1" smtClean="0"/>
              <a:t>Axions</a:t>
            </a:r>
            <a:endParaRPr kumimoji="1" lang="ja-JP" altLang="en-US" dirty="0"/>
          </a:p>
        </p:txBody>
      </p:sp>
      <p:pic>
        <p:nvPicPr>
          <p:cNvPr id="17" name="図 2" descr="http://www-sk.icrr.u-tokyo.ac.jp/image_top/xmasslogo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6172200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正方形/長方形 12"/>
          <p:cNvSpPr/>
          <p:nvPr/>
        </p:nvSpPr>
        <p:spPr>
          <a:xfrm>
            <a:off x="-364026" y="0"/>
            <a:ext cx="37930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altLang="ja-JP" sz="2000" b="1" dirty="0">
                <a:solidFill>
                  <a:srgbClr val="99CCFF"/>
                </a:solidFill>
              </a:rPr>
              <a:t>Phys. </a:t>
            </a:r>
            <a:r>
              <a:rPr lang="en-US" altLang="ja-JP" sz="2000" b="1" dirty="0" err="1">
                <a:solidFill>
                  <a:srgbClr val="99CCFF"/>
                </a:solidFill>
              </a:rPr>
              <a:t>Lett</a:t>
            </a:r>
            <a:r>
              <a:rPr lang="en-US" altLang="ja-JP" sz="2000" b="1" dirty="0">
                <a:solidFill>
                  <a:srgbClr val="99CCFF"/>
                </a:solidFill>
              </a:rPr>
              <a:t>. B724 (2013) 46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295400"/>
            <a:ext cx="2581275" cy="962025"/>
          </a:xfrm>
          <a:prstGeom prst="roundRect">
            <a:avLst>
              <a:gd name="adj" fmla="val 11915"/>
            </a:avLst>
          </a:prstGeom>
          <a:noFill/>
          <a:ln w="9525">
            <a:solidFill>
              <a:srgbClr val="99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728813"/>
            <a:ext cx="3633873" cy="344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テキスト ボックス 22"/>
          <p:cNvSpPr txBox="1"/>
          <p:nvPr/>
        </p:nvSpPr>
        <p:spPr>
          <a:xfrm>
            <a:off x="3264668" y="4937760"/>
            <a:ext cx="1176925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600" b="1" dirty="0" smtClean="0"/>
              <a:t>Data</a:t>
            </a:r>
          </a:p>
          <a:p>
            <a:r>
              <a:rPr kumimoji="1" lang="en-US" altLang="ja-JP" sz="1600" b="1" dirty="0" smtClean="0">
                <a:solidFill>
                  <a:srgbClr val="FF0000"/>
                </a:solidFill>
              </a:rPr>
              <a:t>Signal MC</a:t>
            </a:r>
            <a:endParaRPr kumimoji="1" lang="ja-JP" altLang="en-US" sz="1600" b="1" dirty="0">
              <a:solidFill>
                <a:srgbClr val="FF0000"/>
              </a:solidFill>
            </a:endParaRPr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497905"/>
            <a:ext cx="3724274" cy="3801541"/>
          </a:xfrm>
          <a:prstGeom prst="roundRect">
            <a:avLst>
              <a:gd name="adj" fmla="val 5381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478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1600200"/>
          </a:xfrm>
        </p:spPr>
        <p:txBody>
          <a:bodyPr/>
          <a:lstStyle/>
          <a:p>
            <a:r>
              <a:rPr lang="en-US" altLang="ja-JP" sz="2800" dirty="0" smtClean="0"/>
              <a:t>Inner </a:t>
            </a:r>
            <a:r>
              <a:rPr lang="en-US" altLang="ja-JP" sz="2800" dirty="0"/>
              <a:t>Ø: 1.5 m</a:t>
            </a:r>
          </a:p>
          <a:p>
            <a:pPr lvl="1"/>
            <a:r>
              <a:rPr lang="en-US" altLang="ja-JP" sz="2400" dirty="0" smtClean="0"/>
              <a:t>contains </a:t>
            </a:r>
            <a:r>
              <a:rPr lang="en-US" altLang="ja-JP" sz="2400" dirty="0"/>
              <a:t>5 tons of </a:t>
            </a:r>
            <a:r>
              <a:rPr lang="en-US" altLang="ja-JP" sz="2400" dirty="0" err="1"/>
              <a:t>LXe</a:t>
            </a:r>
            <a:endParaRPr lang="en-US" altLang="ja-JP" sz="2400" dirty="0"/>
          </a:p>
          <a:p>
            <a:pPr lvl="1"/>
            <a:r>
              <a:rPr lang="en-US" altLang="ja-JP" sz="2400" dirty="0" err="1" smtClean="0"/>
              <a:t>fiducial</a:t>
            </a:r>
            <a:r>
              <a:rPr lang="en-US" altLang="ja-JP" sz="2400" dirty="0" smtClean="0"/>
              <a:t> </a:t>
            </a:r>
            <a:r>
              <a:rPr lang="en-US" altLang="ja-JP" sz="2400" dirty="0"/>
              <a:t>mass 1 </a:t>
            </a:r>
            <a:r>
              <a:rPr lang="en-US" altLang="ja-JP" sz="2400" dirty="0" smtClean="0"/>
              <a:t>ton</a:t>
            </a:r>
          </a:p>
          <a:p>
            <a:r>
              <a:rPr lang="en-US" altLang="ja-JP" sz="2800" dirty="0"/>
              <a:t>L</a:t>
            </a:r>
            <a:r>
              <a:rPr kumimoji="1" lang="en-US" altLang="ja-JP" sz="2800" dirty="0" smtClean="0"/>
              <a:t>essons from XMASS-1             New PMT</a:t>
            </a:r>
            <a:endParaRPr kumimoji="1" lang="ja-JP" altLang="en-US" sz="2800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H. Sekiya</a:t>
            </a:r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/>
              <a:pPr/>
              <a:t>51</a:t>
            </a:fld>
            <a:endParaRPr kumimoji="1" lang="ja-JP" altLang="en-US" dirty="0"/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Next step: </a:t>
            </a:r>
            <a:r>
              <a:rPr lang="en-US" altLang="ja-JP" dirty="0" smtClean="0">
                <a:solidFill>
                  <a:srgbClr val="99CCFF"/>
                </a:solidFill>
              </a:rPr>
              <a:t>XMASS-1.5</a:t>
            </a:r>
            <a:endParaRPr kumimoji="1" lang="ja-JP" altLang="en-US" dirty="0">
              <a:solidFill>
                <a:srgbClr val="99CCFF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810227" y="1579155"/>
            <a:ext cx="3845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99CCFF"/>
                </a:solidFill>
              </a:rPr>
              <a:t>Still Dark matter detector</a:t>
            </a:r>
            <a:endParaRPr kumimoji="1" lang="ja-JP" altLang="en-US" sz="2400" b="1" dirty="0">
              <a:solidFill>
                <a:srgbClr val="99CCFF"/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835968" y="3771213"/>
            <a:ext cx="1296144" cy="216024"/>
          </a:xfrm>
          <a:prstGeom prst="rect">
            <a:avLst/>
          </a:prstGeom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2708176" y="3771213"/>
            <a:ext cx="1296144" cy="216024"/>
          </a:xfrm>
          <a:prstGeom prst="rect">
            <a:avLst/>
          </a:prstGeom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835968" y="3987237"/>
            <a:ext cx="1296144" cy="201622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2708176" y="3987237"/>
            <a:ext cx="1296144" cy="201622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/>
        </p:nvSpPr>
        <p:spPr>
          <a:xfrm>
            <a:off x="152400" y="3987237"/>
            <a:ext cx="683568" cy="201622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>
            <a:off x="2132112" y="3987237"/>
            <a:ext cx="576064" cy="201622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/>
        </p:nvSpPr>
        <p:spPr>
          <a:xfrm>
            <a:off x="4004320" y="3987237"/>
            <a:ext cx="467544" cy="201622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7" name="直線矢印コネクタ 16"/>
          <p:cNvCxnSpPr>
            <a:stCxn id="23" idx="0"/>
          </p:cNvCxnSpPr>
          <p:nvPr/>
        </p:nvCxnSpPr>
        <p:spPr>
          <a:xfrm flipV="1">
            <a:off x="2501704" y="3123141"/>
            <a:ext cx="710528" cy="648072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 flipV="1">
            <a:off x="2492152" y="3773542"/>
            <a:ext cx="1979712" cy="14168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>
            <a:stCxn id="23" idx="1"/>
          </p:cNvCxnSpPr>
          <p:nvPr/>
        </p:nvCxnSpPr>
        <p:spPr>
          <a:xfrm flipH="1" flipV="1">
            <a:off x="763960" y="3411173"/>
            <a:ext cx="1461864" cy="49498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/>
          <p:nvPr/>
        </p:nvCxnSpPr>
        <p:spPr>
          <a:xfrm flipH="1" flipV="1">
            <a:off x="1676400" y="2979125"/>
            <a:ext cx="720080" cy="86409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>
            <a:stCxn id="23" idx="1"/>
          </p:cNvCxnSpPr>
          <p:nvPr/>
        </p:nvCxnSpPr>
        <p:spPr>
          <a:xfrm flipH="1" flipV="1">
            <a:off x="475928" y="3843221"/>
            <a:ext cx="1749896" cy="6293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 flipV="1">
            <a:off x="2438400" y="2895600"/>
            <a:ext cx="72008" cy="93610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爆発 1 22"/>
          <p:cNvSpPr/>
          <p:nvPr/>
        </p:nvSpPr>
        <p:spPr>
          <a:xfrm>
            <a:off x="2225824" y="3771213"/>
            <a:ext cx="410344" cy="338336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4" name="直線コネクタ 23"/>
          <p:cNvCxnSpPr/>
          <p:nvPr/>
        </p:nvCxnSpPr>
        <p:spPr>
          <a:xfrm>
            <a:off x="835968" y="3987237"/>
            <a:ext cx="1296144" cy="0"/>
          </a:xfrm>
          <a:prstGeom prst="line">
            <a:avLst/>
          </a:prstGeom>
          <a:ln w="76200"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>
            <a:off x="2708176" y="3987237"/>
            <a:ext cx="1296144" cy="0"/>
          </a:xfrm>
          <a:prstGeom prst="line">
            <a:avLst/>
          </a:prstGeom>
          <a:ln w="76200"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直線矢印コネクタ 25"/>
          <p:cNvCxnSpPr/>
          <p:nvPr/>
        </p:nvCxnSpPr>
        <p:spPr>
          <a:xfrm>
            <a:off x="3212232" y="3123141"/>
            <a:ext cx="288032" cy="86409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>
            <a:off x="1415341" y="5000468"/>
            <a:ext cx="2031325" cy="646331"/>
          </a:xfrm>
          <a:prstGeom prst="rect">
            <a:avLst/>
          </a:prstGeom>
          <a:solidFill>
            <a:srgbClr val="FF0000">
              <a:alpha val="40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/>
              <a:t>Flat photocathode</a:t>
            </a:r>
          </a:p>
          <a:p>
            <a:pPr algn="ctr"/>
            <a:r>
              <a:rPr lang="en-US" altLang="ja-JP" dirty="0" smtClean="0"/>
              <a:t>cannot catch</a:t>
            </a:r>
          </a:p>
        </p:txBody>
      </p:sp>
      <p:sp>
        <p:nvSpPr>
          <p:cNvPr id="28" name="正方形/長方形 27"/>
          <p:cNvSpPr/>
          <p:nvPr/>
        </p:nvSpPr>
        <p:spPr>
          <a:xfrm>
            <a:off x="4712840" y="3995762"/>
            <a:ext cx="647056" cy="201622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/>
          <p:cNvSpPr/>
          <p:nvPr/>
        </p:nvSpPr>
        <p:spPr>
          <a:xfrm>
            <a:off x="6692552" y="3995762"/>
            <a:ext cx="611560" cy="201622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正方形/長方形 29"/>
          <p:cNvSpPr/>
          <p:nvPr/>
        </p:nvSpPr>
        <p:spPr>
          <a:xfrm>
            <a:off x="8600256" y="3995762"/>
            <a:ext cx="467544" cy="201622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/>
          <p:cNvSpPr/>
          <p:nvPr/>
        </p:nvSpPr>
        <p:spPr>
          <a:xfrm>
            <a:off x="5359896" y="3419698"/>
            <a:ext cx="1296144" cy="576064"/>
          </a:xfrm>
          <a:prstGeom prst="rect">
            <a:avLst/>
          </a:prstGeom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正方形/長方形 31"/>
          <p:cNvSpPr/>
          <p:nvPr/>
        </p:nvSpPr>
        <p:spPr>
          <a:xfrm>
            <a:off x="7304112" y="3419698"/>
            <a:ext cx="1296144" cy="576064"/>
          </a:xfrm>
          <a:prstGeom prst="rect">
            <a:avLst/>
          </a:prstGeom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円/楕円 32"/>
          <p:cNvSpPr/>
          <p:nvPr/>
        </p:nvSpPr>
        <p:spPr>
          <a:xfrm>
            <a:off x="7393160" y="3535814"/>
            <a:ext cx="1120346" cy="826184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正方形/長方形 33"/>
          <p:cNvSpPr/>
          <p:nvPr/>
        </p:nvSpPr>
        <p:spPr>
          <a:xfrm>
            <a:off x="7282408" y="3995762"/>
            <a:ext cx="1296144" cy="201622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円/楕円 34"/>
          <p:cNvSpPr/>
          <p:nvPr/>
        </p:nvSpPr>
        <p:spPr>
          <a:xfrm>
            <a:off x="5444381" y="3571481"/>
            <a:ext cx="1120346" cy="826184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正方形/長方形 35"/>
          <p:cNvSpPr/>
          <p:nvPr/>
        </p:nvSpPr>
        <p:spPr>
          <a:xfrm>
            <a:off x="5350243" y="4004082"/>
            <a:ext cx="1332656" cy="201622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37" name="グループ化 36"/>
          <p:cNvGrpSpPr/>
          <p:nvPr/>
        </p:nvGrpSpPr>
        <p:grpSpPr>
          <a:xfrm>
            <a:off x="4970614" y="3053462"/>
            <a:ext cx="3240360" cy="936105"/>
            <a:chOff x="323528" y="2996952"/>
            <a:chExt cx="3240360" cy="936105"/>
          </a:xfrm>
        </p:grpSpPr>
        <p:cxnSp>
          <p:nvCxnSpPr>
            <p:cNvPr id="38" name="直線矢印コネクタ 37"/>
            <p:cNvCxnSpPr/>
            <p:nvPr/>
          </p:nvCxnSpPr>
          <p:spPr>
            <a:xfrm flipV="1">
              <a:off x="2349304" y="3140968"/>
              <a:ext cx="710528" cy="648072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矢印コネクタ 38"/>
            <p:cNvCxnSpPr/>
            <p:nvPr/>
          </p:nvCxnSpPr>
          <p:spPr>
            <a:xfrm flipV="1">
              <a:off x="2339752" y="3501008"/>
              <a:ext cx="1224136" cy="432049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矢印コネクタ 39"/>
            <p:cNvCxnSpPr/>
            <p:nvPr/>
          </p:nvCxnSpPr>
          <p:spPr>
            <a:xfrm flipH="1" flipV="1">
              <a:off x="611560" y="3429000"/>
              <a:ext cx="1461864" cy="494983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矢印コネクタ 40"/>
            <p:cNvCxnSpPr/>
            <p:nvPr/>
          </p:nvCxnSpPr>
          <p:spPr>
            <a:xfrm flipH="1" flipV="1">
              <a:off x="1547664" y="2996952"/>
              <a:ext cx="720080" cy="86409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矢印コネクタ 41"/>
            <p:cNvCxnSpPr/>
            <p:nvPr/>
          </p:nvCxnSpPr>
          <p:spPr>
            <a:xfrm flipH="1" flipV="1">
              <a:off x="323528" y="3861048"/>
              <a:ext cx="1749896" cy="62935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矢印コネクタ 42"/>
            <p:cNvCxnSpPr/>
            <p:nvPr/>
          </p:nvCxnSpPr>
          <p:spPr>
            <a:xfrm flipV="1">
              <a:off x="2267744" y="2996952"/>
              <a:ext cx="72008" cy="93610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テキスト ボックス 43"/>
          <p:cNvSpPr txBox="1"/>
          <p:nvPr/>
        </p:nvSpPr>
        <p:spPr>
          <a:xfrm>
            <a:off x="5396324" y="5052431"/>
            <a:ext cx="3172663" cy="646331"/>
          </a:xfrm>
          <a:prstGeom prst="rect">
            <a:avLst/>
          </a:prstGeom>
          <a:solidFill>
            <a:srgbClr val="92D050">
              <a:alpha val="40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/>
              <a:t>Plano-concave photocathode</a:t>
            </a:r>
          </a:p>
          <a:p>
            <a:pPr algn="ctr"/>
            <a:r>
              <a:rPr lang="en-US" altLang="ja-JP" dirty="0" smtClean="0"/>
              <a:t>can catch</a:t>
            </a:r>
          </a:p>
        </p:txBody>
      </p:sp>
      <p:sp>
        <p:nvSpPr>
          <p:cNvPr id="45" name="爆発 1 44"/>
          <p:cNvSpPr/>
          <p:nvPr/>
        </p:nvSpPr>
        <p:spPr>
          <a:xfrm>
            <a:off x="6834486" y="3804790"/>
            <a:ext cx="410344" cy="338336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1371600" y="6453188"/>
            <a:ext cx="2133600" cy="268287"/>
          </a:xfrm>
        </p:spPr>
        <p:txBody>
          <a:bodyPr/>
          <a:lstStyle/>
          <a:p>
            <a:r>
              <a:rPr lang="en-US" altLang="ja-JP" dirty="0" smtClean="0">
                <a:solidFill>
                  <a:srgbClr val="FFFFFF"/>
                </a:solidFill>
              </a:rPr>
              <a:t>SUSY2013  8/29/2013</a:t>
            </a:r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77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228600" y="1219200"/>
            <a:ext cx="8229600" cy="1137255"/>
          </a:xfrm>
        </p:spPr>
        <p:txBody>
          <a:bodyPr/>
          <a:lstStyle/>
          <a:p>
            <a:r>
              <a:rPr kumimoji="1" lang="en-US" altLang="ja-JP" sz="2400" dirty="0" smtClean="0"/>
              <a:t>Actively being developed w/ Hamamatsu</a:t>
            </a:r>
            <a:endParaRPr kumimoji="1" lang="ja-JP" altLang="en-US" sz="2400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H. Sekiya</a:t>
            </a:r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/>
              <a:pPr/>
              <a:t>52</a:t>
            </a:fld>
            <a:endParaRPr kumimoji="1" lang="ja-JP" altLang="en-US" dirty="0"/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XMASS-1.5</a:t>
            </a:r>
            <a:endParaRPr kumimoji="1" lang="ja-JP" altLang="en-US" dirty="0"/>
          </a:p>
        </p:txBody>
      </p:sp>
      <p:pic>
        <p:nvPicPr>
          <p:cNvPr id="7" name="図 6" descr="P720186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769" y="1828800"/>
            <a:ext cx="2317719" cy="1738290"/>
          </a:xfrm>
          <a:prstGeom prst="rect">
            <a:avLst/>
          </a:prstGeom>
        </p:spPr>
      </p:pic>
      <p:pic>
        <p:nvPicPr>
          <p:cNvPr id="8" name="図 7" descr="P720186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16486" y="1007913"/>
            <a:ext cx="2884112" cy="2163084"/>
          </a:xfrm>
          <a:prstGeom prst="rect">
            <a:avLst/>
          </a:prstGeom>
        </p:spPr>
      </p:pic>
      <p:sp>
        <p:nvSpPr>
          <p:cNvPr id="9" name="コンテンツ プレースホルダー 1"/>
          <p:cNvSpPr txBox="1">
            <a:spLocks/>
          </p:cNvSpPr>
          <p:nvPr/>
        </p:nvSpPr>
        <p:spPr bwMode="gray">
          <a:xfrm>
            <a:off x="228600" y="3677522"/>
            <a:ext cx="8229600" cy="1137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altLang="ja-JP" sz="2400" kern="0" dirty="0" smtClean="0"/>
              <a:t>Effectiveness is verified by MC </a:t>
            </a:r>
            <a:endParaRPr lang="ja-JP" altLang="en-US" sz="2400" kern="0" dirty="0"/>
          </a:p>
        </p:txBody>
      </p:sp>
      <p:sp>
        <p:nvSpPr>
          <p:cNvPr id="10" name="爆発 1 9"/>
          <p:cNvSpPr/>
          <p:nvPr/>
        </p:nvSpPr>
        <p:spPr>
          <a:xfrm>
            <a:off x="1600200" y="2474663"/>
            <a:ext cx="320634" cy="356054"/>
          </a:xfrm>
          <a:prstGeom prst="irregularSeal1">
            <a:avLst/>
          </a:prstGeom>
          <a:solidFill>
            <a:srgbClr val="FFFF00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cxnSp>
        <p:nvCxnSpPr>
          <p:cNvPr id="12" name="直線矢印コネクタ 11"/>
          <p:cNvCxnSpPr/>
          <p:nvPr/>
        </p:nvCxnSpPr>
        <p:spPr>
          <a:xfrm flipV="1">
            <a:off x="1912917" y="2590800"/>
            <a:ext cx="1842852" cy="45255"/>
          </a:xfrm>
          <a:prstGeom prst="straightConnector1">
            <a:avLst/>
          </a:prstGeom>
          <a:ln>
            <a:solidFill>
              <a:srgbClr val="FF99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スマイル 12"/>
          <p:cNvSpPr/>
          <p:nvPr/>
        </p:nvSpPr>
        <p:spPr>
          <a:xfrm>
            <a:off x="3428109" y="1898655"/>
            <a:ext cx="381000" cy="381600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Picture 3" descr="C:\Users\userabe\Desktop\xmass1.5\org-wal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24" y="4114800"/>
            <a:ext cx="2122435" cy="2122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C:\Users\userabe\Desktop\raytrace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472" y="4114799"/>
            <a:ext cx="2122435" cy="2122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右矢印 15"/>
          <p:cNvSpPr/>
          <p:nvPr/>
        </p:nvSpPr>
        <p:spPr>
          <a:xfrm>
            <a:off x="2553195" y="4977896"/>
            <a:ext cx="412472" cy="457200"/>
          </a:xfrm>
          <a:prstGeom prst="rightArrow">
            <a:avLst/>
          </a:prstGeom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484" y="3677522"/>
            <a:ext cx="2641600" cy="263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爆発 1 17"/>
          <p:cNvSpPr/>
          <p:nvPr/>
        </p:nvSpPr>
        <p:spPr>
          <a:xfrm>
            <a:off x="7006567" y="5206496"/>
            <a:ext cx="320634" cy="356054"/>
          </a:xfrm>
          <a:prstGeom prst="irregularSeal1">
            <a:avLst/>
          </a:prstGeom>
          <a:solidFill>
            <a:srgbClr val="FFFF00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9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1371600" y="6453188"/>
            <a:ext cx="2133600" cy="268287"/>
          </a:xfrm>
        </p:spPr>
        <p:txBody>
          <a:bodyPr/>
          <a:lstStyle/>
          <a:p>
            <a:r>
              <a:rPr lang="en-US" altLang="ja-JP" dirty="0" smtClean="0">
                <a:solidFill>
                  <a:srgbClr val="FFFFFF"/>
                </a:solidFill>
              </a:rPr>
              <a:t>SUSY2013  8/29/2013</a:t>
            </a:r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03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H. Sekiya</a:t>
            </a:r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/>
              <a:pPr/>
              <a:t>53</a:t>
            </a:fld>
            <a:endParaRPr kumimoji="1" lang="ja-JP" altLang="en-US" dirty="0"/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Pure components</a:t>
            </a:r>
            <a:endParaRPr kumimoji="1" lang="ja-JP" altLang="en-US" dirty="0"/>
          </a:p>
        </p:txBody>
      </p:sp>
      <p:pic>
        <p:nvPicPr>
          <p:cNvPr id="7" name="図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49825" y="4700727"/>
            <a:ext cx="2310015" cy="1673235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図 5" descr="DSCN0095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0" y="2975479"/>
            <a:ext cx="2289175" cy="1765299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図 4" descr="https://www-sk.icrr.u-tokyo.ac.jp/~xmass/illust/20100317/XMASS800kg_vessel_v9_tran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850" y="3048000"/>
            <a:ext cx="2476057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図 2" descr="http://www-sk.icrr.u-tokyo.ac.jp/~xmass/800kg/holder/photograph/091130/P1000740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5200" y="2130917"/>
            <a:ext cx="2413000" cy="180975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正方形/長方形 10"/>
          <p:cNvSpPr/>
          <p:nvPr/>
        </p:nvSpPr>
        <p:spPr>
          <a:xfrm>
            <a:off x="838200" y="1447800"/>
            <a:ext cx="4953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RIs of all the components were measured </a:t>
            </a:r>
            <a:r>
              <a:rPr lang="en-US" altLang="ja-JP" dirty="0" smtClean="0">
                <a:solidFill>
                  <a:schemeClr val="bg1"/>
                </a:solidFill>
              </a:rPr>
              <a:t>with </a:t>
            </a:r>
            <a:r>
              <a:rPr lang="en-US" altLang="ja-JP" dirty="0" err="1" smtClean="0">
                <a:solidFill>
                  <a:schemeClr val="bg1"/>
                </a:solidFill>
              </a:rPr>
              <a:t>HPGe</a:t>
            </a:r>
            <a:r>
              <a:rPr lang="en-US" altLang="ja-JP" dirty="0" smtClean="0">
                <a:solidFill>
                  <a:schemeClr val="bg1"/>
                </a:solidFill>
              </a:rPr>
              <a:t>  </a:t>
            </a:r>
            <a:r>
              <a:rPr lang="en-US" altLang="ja-JP" dirty="0">
                <a:solidFill>
                  <a:schemeClr val="bg1"/>
                </a:solidFill>
              </a:rPr>
              <a:t>and low RI materials were selected.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191000" y="3593068"/>
            <a:ext cx="1736373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C1020(OFHC)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105400" y="4344558"/>
            <a:ext cx="1890261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SUS304 screws 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cxnSp>
        <p:nvCxnSpPr>
          <p:cNvPr id="14" name="直線​​コネクタ 18"/>
          <p:cNvCxnSpPr/>
          <p:nvPr/>
        </p:nvCxnSpPr>
        <p:spPr>
          <a:xfrm flipH="1">
            <a:off x="3651250" y="3035792"/>
            <a:ext cx="812800" cy="1644674"/>
          </a:xfrm>
          <a:prstGeom prst="line">
            <a:avLst/>
          </a:prstGeom>
          <a:ln w="28575">
            <a:solidFill>
              <a:schemeClr val="bg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​​コネクタ 21"/>
          <p:cNvCxnSpPr/>
          <p:nvPr/>
        </p:nvCxnSpPr>
        <p:spPr>
          <a:xfrm flipH="1">
            <a:off x="3726393" y="3858128"/>
            <a:ext cx="2334912" cy="1291746"/>
          </a:xfrm>
          <a:prstGeom prst="line">
            <a:avLst/>
          </a:prstGeom>
          <a:ln w="28575">
            <a:solidFill>
              <a:schemeClr val="bg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​​コネクタ 23"/>
          <p:cNvCxnSpPr/>
          <p:nvPr/>
        </p:nvCxnSpPr>
        <p:spPr>
          <a:xfrm flipH="1" flipV="1">
            <a:off x="3651250" y="5356178"/>
            <a:ext cx="2003534" cy="174156"/>
          </a:xfrm>
          <a:prstGeom prst="line">
            <a:avLst/>
          </a:prstGeom>
          <a:ln w="28575">
            <a:solidFill>
              <a:schemeClr val="bg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5654784" y="5955268"/>
            <a:ext cx="813043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LEDs 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8" name="コンテンツ プレースホルダー 1"/>
          <p:cNvSpPr>
            <a:spLocks noGrp="1"/>
          </p:cNvSpPr>
          <p:nvPr>
            <p:ph idx="1"/>
          </p:nvPr>
        </p:nvSpPr>
        <p:spPr>
          <a:xfrm>
            <a:off x="457200" y="990600"/>
            <a:ext cx="5867400" cy="533400"/>
          </a:xfrm>
        </p:spPr>
        <p:txBody>
          <a:bodyPr/>
          <a:lstStyle/>
          <a:p>
            <a:r>
              <a:rPr lang="en-US" altLang="ja-JP" sz="2400" dirty="0" smtClean="0"/>
              <a:t>More than 250 components</a:t>
            </a:r>
          </a:p>
          <a:p>
            <a:pPr marL="0" indent="0">
              <a:buNone/>
            </a:pPr>
            <a:r>
              <a:rPr kumimoji="1" lang="en-US" altLang="ja-JP" sz="2000" dirty="0" smtClean="0"/>
              <a:t>    </a:t>
            </a:r>
          </a:p>
          <a:p>
            <a:pPr marL="457200" lvl="1" indent="0">
              <a:buNone/>
            </a:pPr>
            <a:endParaRPr kumimoji="1" lang="ja-JP" altLang="en-US" sz="2400" dirty="0"/>
          </a:p>
        </p:txBody>
      </p:sp>
      <p:pic>
        <p:nvPicPr>
          <p:cNvPr id="21" name="図 20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22"/>
          <a:stretch>
            <a:fillRect/>
          </a:stretch>
        </p:blipFill>
        <p:spPr bwMode="auto">
          <a:xfrm>
            <a:off x="82550" y="2563305"/>
            <a:ext cx="2355850" cy="178125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テキスト ボックス 21"/>
          <p:cNvSpPr txBox="1"/>
          <p:nvPr/>
        </p:nvSpPr>
        <p:spPr>
          <a:xfrm>
            <a:off x="118819" y="2221468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PMT</a:t>
            </a:r>
            <a:r>
              <a:rPr kumimoji="1" lang="en-US" altLang="ja-JP" dirty="0" smtClean="0">
                <a:solidFill>
                  <a:schemeClr val="bg1"/>
                </a:solidFill>
              </a:rPr>
              <a:t>(R10789)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cxnSp>
        <p:nvCxnSpPr>
          <p:cNvPr id="23" name="直線​​コネクタ 18"/>
          <p:cNvCxnSpPr/>
          <p:nvPr/>
        </p:nvCxnSpPr>
        <p:spPr>
          <a:xfrm>
            <a:off x="2317868" y="3448396"/>
            <a:ext cx="996832" cy="1907782"/>
          </a:xfrm>
          <a:prstGeom prst="line">
            <a:avLst/>
          </a:prstGeom>
          <a:ln w="28575">
            <a:solidFill>
              <a:schemeClr val="bg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6" name="グループ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1606244"/>
              </p:ext>
            </p:extLst>
          </p:nvPr>
        </p:nvGraphicFramePr>
        <p:xfrm>
          <a:off x="6858000" y="3673463"/>
          <a:ext cx="2207718" cy="2415540"/>
        </p:xfrm>
        <a:graphic>
          <a:graphicData uri="http://schemas.openxmlformats.org/drawingml/2006/table">
            <a:tbl>
              <a:tblPr/>
              <a:tblGrid>
                <a:gridCol w="546214"/>
                <a:gridCol w="1661504"/>
              </a:tblGrid>
              <a:tr h="3420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Myriad Pro" charset="0"/>
                        <a:buNone/>
                        <a:tabLst/>
                      </a:pPr>
                      <a:endParaRPr kumimoji="0" lang="en-US" altLang="ja-JP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charset="-128"/>
                        <a:sym typeface="Helvetica Neue" charset="0"/>
                      </a:endParaRPr>
                    </a:p>
                  </a:txBody>
                  <a:tcPr marL="28575" marR="28575" marT="28575" marB="28575" anchor="ctr" horzOverflow="overflow">
                    <a:lnL cap="flat"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36E7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Myriad Pro" charset="0"/>
                        <a:buNone/>
                        <a:tabLst/>
                      </a:pPr>
                      <a:r>
                        <a:rPr kumimoji="0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-128"/>
                          <a:sym typeface="Helvetica Neue" charset="0"/>
                        </a:rPr>
                        <a:t>Sum of other components</a:t>
                      </a:r>
                    </a:p>
                  </a:txBody>
                  <a:tcPr marL="28575" marR="28575" marT="28575" marB="28575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36E72"/>
                    </a:solidFill>
                  </a:tcPr>
                </a:tc>
              </a:tr>
              <a:tr h="38425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Myriad Pro" charset="0"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-128"/>
                          <a:sym typeface="Helvetica Neue" charset="0"/>
                        </a:rPr>
                        <a:t>RI: </a:t>
                      </a:r>
                    </a:p>
                  </a:txBody>
                  <a:tcPr marL="28575" marR="28575" marT="28575" marB="28575" horzOverflow="overflow">
                    <a:lnL cap="flat"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A2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Myriad Pro" charset="0"/>
                        <a:buNone/>
                        <a:tabLst/>
                      </a:pPr>
                      <a:r>
                        <a:rPr kumimoji="0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-128"/>
                          <a:sym typeface="Helvetica Neue" charset="0"/>
                        </a:rPr>
                        <a:t>Compared w/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Myriad Pro" charset="0"/>
                        <a:buNone/>
                        <a:tabLst/>
                      </a:pPr>
                      <a:r>
                        <a:rPr kumimoji="0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-128"/>
                          <a:sym typeface="Helvetica Neue" charset="0"/>
                        </a:rPr>
                        <a:t> 642 PMTs</a:t>
                      </a: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C9CC"/>
                    </a:solidFill>
                  </a:tcPr>
                </a:tc>
              </a:tr>
              <a:tr h="32677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Myriad Pro" charset="0"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-128"/>
                          <a:sym typeface="Helvetica Neue" charset="0"/>
                        </a:rPr>
                        <a:t>U </a:t>
                      </a:r>
                    </a:p>
                  </a:txBody>
                  <a:tcPr marL="28575" marR="28575" marT="28575" marB="28575" horzOverflow="overflow">
                    <a:lnL cap="flat"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A2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Myriad Pro" charset="0"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charset="-128"/>
                          <a:sym typeface="Helvetica Neue" charset="0"/>
                        </a:rPr>
                        <a:t>&lt;35%</a:t>
                      </a: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C9CC"/>
                    </a:solidFill>
                  </a:tcPr>
                </a:tc>
              </a:tr>
              <a:tr h="32677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Myriad Pro" charset="0"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-128"/>
                          <a:sym typeface="Helvetica Neue" charset="0"/>
                        </a:rPr>
                        <a:t>Th</a:t>
                      </a: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-128"/>
                          <a:sym typeface="Helvetica Neue" charset="0"/>
                        </a:rPr>
                        <a:t> </a:t>
                      </a:r>
                    </a:p>
                  </a:txBody>
                  <a:tcPr marL="28575" marR="28575" marT="28575" marB="28575" horzOverflow="overflow">
                    <a:lnL cap="flat"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A2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Myriad Pro" charset="0"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charset="-128"/>
                          <a:sym typeface="Helvetica Neue" charset="0"/>
                        </a:rPr>
                        <a:t>&lt;35%</a:t>
                      </a: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C9CC"/>
                    </a:solidFill>
                  </a:tcPr>
                </a:tc>
              </a:tr>
              <a:tr h="32677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Myriad Pro" charset="0"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32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-128"/>
                          <a:sym typeface="Helvetica Neue" charset="0"/>
                        </a:rPr>
                        <a:t>40</a:t>
                      </a: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-128"/>
                          <a:sym typeface="Helvetica Neue" charset="0"/>
                        </a:rPr>
                        <a:t>K </a:t>
                      </a:r>
                    </a:p>
                  </a:txBody>
                  <a:tcPr marL="28575" marR="28575" marT="28575" marB="28575" horzOverflow="overflow">
                    <a:lnL cap="flat"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A2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Myriad Pro" charset="0"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charset="-128"/>
                          <a:sym typeface="Helvetica Neue" charset="0"/>
                        </a:rPr>
                        <a:t>&lt;20%</a:t>
                      </a: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C9CC"/>
                    </a:solidFill>
                  </a:tcPr>
                </a:tc>
              </a:tr>
              <a:tr h="31424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Myriad Pro" charset="0"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32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-128"/>
                          <a:sym typeface="Helvetica Neue" charset="0"/>
                        </a:rPr>
                        <a:t>60</a:t>
                      </a: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-128"/>
                          <a:sym typeface="Helvetica Neue" charset="0"/>
                        </a:rPr>
                        <a:t>Co </a:t>
                      </a:r>
                    </a:p>
                  </a:txBody>
                  <a:tcPr marL="28575" marR="28575" marT="28575" marB="28575" horzOverflow="overflow">
                    <a:lnL cap="flat"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A2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Myriad Pro" charset="0"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charset="-128"/>
                          <a:sym typeface="Helvetica Neue" charset="0"/>
                        </a:rPr>
                        <a:t>&lt;20%</a:t>
                      </a: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C9C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4" name="グループ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1990467"/>
              </p:ext>
            </p:extLst>
          </p:nvPr>
        </p:nvGraphicFramePr>
        <p:xfrm>
          <a:off x="94059" y="4344558"/>
          <a:ext cx="2572941" cy="1710218"/>
        </p:xfrm>
        <a:graphic>
          <a:graphicData uri="http://schemas.openxmlformats.org/drawingml/2006/table">
            <a:tbl>
              <a:tblPr/>
              <a:tblGrid>
                <a:gridCol w="626269"/>
                <a:gridCol w="1946672"/>
              </a:tblGrid>
              <a:tr h="344687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Myriad Pro" charset="0"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-128"/>
                          <a:sym typeface="Helvetica Neue" charset="0"/>
                        </a:rPr>
                        <a:t>RI: </a:t>
                      </a:r>
                    </a:p>
                  </a:txBody>
                  <a:tcPr marL="28575" marR="28575" marT="28575" marB="28575" horzOverflow="overflow">
                    <a:lnL cap="flat"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A2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Myriad Pro" charset="0"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-128"/>
                          <a:sym typeface="Helvetica Neue" charset="0"/>
                        </a:rPr>
                        <a:t>/one PMT </a:t>
                      </a: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C9CC"/>
                    </a:solidFill>
                  </a:tcPr>
                </a:tc>
              </a:tr>
              <a:tr h="344687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Myriad Pro" charset="0"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-128"/>
                          <a:sym typeface="Helvetica Neue" charset="0"/>
                        </a:rPr>
                        <a:t>U</a:t>
                      </a:r>
                    </a:p>
                  </a:txBody>
                  <a:tcPr marL="28575" marR="28575" marT="28575" marB="28575" horzOverflow="overflow">
                    <a:lnL cap="flat"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A2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Myriad Pro" charset="0"/>
                        <a:buNone/>
                        <a:tabLst/>
                      </a:pPr>
                      <a:r>
                        <a:rPr kumimoji="0" lang="en-US" altLang="ja-JP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charset="-128"/>
                          <a:sym typeface="Helvetica Neue" charset="0"/>
                        </a:rPr>
                        <a:t>0.70±0.28 </a:t>
                      </a:r>
                      <a:r>
                        <a:rPr kumimoji="0" lang="en-US" altLang="ja-JP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-128"/>
                          <a:sym typeface="Helvetica Neue" charset="0"/>
                        </a:rPr>
                        <a:t>mBq</a:t>
                      </a:r>
                      <a:endParaRPr kumimoji="0" lang="en-US" altLang="ja-JP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ea typeface="ＭＳ Ｐゴシック" charset="-128"/>
                        <a:sym typeface="Helvetica Neue" charset="0"/>
                      </a:endParaRP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C9CC"/>
                    </a:solidFill>
                  </a:tcPr>
                </a:tc>
              </a:tr>
              <a:tr h="344687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Myriad Pro" charset="0"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-128"/>
                          <a:sym typeface="Helvetica Neue" charset="0"/>
                        </a:rPr>
                        <a:t>Th</a:t>
                      </a:r>
                      <a:endParaRPr kumimoji="0" lang="en-US" altLang="ja-JP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charset="-128"/>
                        <a:sym typeface="Helvetica Neue" charset="0"/>
                      </a:endParaRPr>
                    </a:p>
                  </a:txBody>
                  <a:tcPr marL="28575" marR="28575" marT="28575" marB="28575" horzOverflow="overflow">
                    <a:lnL cap="flat"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A2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Myriad Pro" charset="0"/>
                        <a:buNone/>
                        <a:tabLst/>
                        <a:defRPr/>
                      </a:pPr>
                      <a:r>
                        <a:rPr kumimoji="0" lang="en-US" altLang="ja-JP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charset="-128"/>
                          <a:sym typeface="Helvetica Neue" charset="0"/>
                        </a:rPr>
                        <a:t>1.51±0.31 </a:t>
                      </a:r>
                      <a:r>
                        <a:rPr kumimoji="0" lang="en-US" altLang="ja-JP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-128"/>
                          <a:sym typeface="Helvetica Neue" charset="0"/>
                        </a:rPr>
                        <a:t>mBq</a:t>
                      </a:r>
                      <a:endParaRPr kumimoji="0" lang="en-US" altLang="ja-JP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ea typeface="ＭＳ Ｐゴシック" charset="-128"/>
                        <a:sym typeface="Helvetica Neue" charset="0"/>
                      </a:endParaRP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C9CC"/>
                    </a:solidFill>
                  </a:tcPr>
                </a:tc>
              </a:tr>
              <a:tr h="344687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Myriad Pro" charset="0"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32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-128"/>
                          <a:sym typeface="Helvetica Neue" charset="0"/>
                        </a:rPr>
                        <a:t>40</a:t>
                      </a: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-128"/>
                          <a:sym typeface="Helvetica Neue" charset="0"/>
                        </a:rPr>
                        <a:t>K</a:t>
                      </a:r>
                    </a:p>
                  </a:txBody>
                  <a:tcPr marL="28575" marR="28575" marT="28575" marB="28575" horzOverflow="overflow">
                    <a:lnL cap="flat"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A2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Myriad Pro" charset="0"/>
                        <a:buNone/>
                        <a:tabLst/>
                        <a:defRPr/>
                      </a:pPr>
                      <a:r>
                        <a:rPr kumimoji="0" lang="en-US" altLang="ja-JP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 charset="-128"/>
                          <a:cs typeface="+mn-cs"/>
                          <a:sym typeface="Helvetica Neue" charset="0"/>
                        </a:rPr>
                        <a:t>9.10±2.15 </a:t>
                      </a:r>
                      <a:r>
                        <a:rPr kumimoji="0" lang="en-US" altLang="ja-JP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-128"/>
                          <a:sym typeface="Helvetica Neue" charset="0"/>
                        </a:rPr>
                        <a:t>mBq</a:t>
                      </a:r>
                      <a:endParaRPr kumimoji="0" lang="en-US" altLang="ja-JP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ea typeface="ＭＳ Ｐゴシック" charset="-128"/>
                        <a:sym typeface="Helvetica Neue" charset="0"/>
                      </a:endParaRP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C9CC"/>
                    </a:solidFill>
                  </a:tcPr>
                </a:tc>
              </a:tr>
              <a:tr h="33147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Myriad Pro" charset="0"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32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-128"/>
                          <a:sym typeface="Helvetica Neue" charset="0"/>
                        </a:rPr>
                        <a:t>60</a:t>
                      </a: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-128"/>
                          <a:sym typeface="Helvetica Neue" charset="0"/>
                        </a:rPr>
                        <a:t>Co</a:t>
                      </a:r>
                    </a:p>
                  </a:txBody>
                  <a:tcPr marL="28575" marR="28575" marT="28575" marB="28575" horzOverflow="overflow">
                    <a:lnL cap="flat"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A2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Myriad Pro" charset="0"/>
                        <a:buNone/>
                        <a:tabLst/>
                        <a:defRPr/>
                      </a:pPr>
                      <a:r>
                        <a:rPr kumimoji="0" lang="en-US" altLang="ja-JP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charset="-128"/>
                          <a:sym typeface="Helvetica Neue" charset="0"/>
                        </a:rPr>
                        <a:t>2.92±1.61 </a:t>
                      </a:r>
                      <a:r>
                        <a:rPr kumimoji="0" lang="en-US" altLang="ja-JP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-128"/>
                          <a:sym typeface="Helvetica Neue" charset="0"/>
                        </a:rPr>
                        <a:t>mBq</a:t>
                      </a:r>
                      <a:endParaRPr kumimoji="0" lang="en-US" altLang="ja-JP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ea typeface="ＭＳ Ｐゴシック" charset="-128"/>
                        <a:sym typeface="Helvetica Neue" charset="0"/>
                      </a:endParaRP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C9CC"/>
                    </a:solidFill>
                  </a:tcPr>
                </a:tc>
              </a:tr>
            </a:tbl>
          </a:graphicData>
        </a:graphic>
      </p:graphicFrame>
      <p:pic>
        <p:nvPicPr>
          <p:cNvPr id="38" name="Picture 4" descr="pv-DSC00008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5"/>
          <a:stretch/>
        </p:blipFill>
        <p:spPr bwMode="auto">
          <a:xfrm>
            <a:off x="6117021" y="838200"/>
            <a:ext cx="2998076" cy="220980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テキスト ボックス 38"/>
          <p:cNvSpPr txBox="1"/>
          <p:nvPr/>
        </p:nvSpPr>
        <p:spPr>
          <a:xfrm>
            <a:off x="6363499" y="2391042"/>
            <a:ext cx="2018501" cy="646331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3 </a:t>
            </a:r>
            <a:r>
              <a:rPr lang="en-US" altLang="ja-JP" dirty="0" err="1" smtClean="0">
                <a:solidFill>
                  <a:schemeClr val="bg1"/>
                </a:solidFill>
              </a:rPr>
              <a:t>HPGe</a:t>
            </a:r>
            <a:r>
              <a:rPr lang="en-US" altLang="ja-JP" dirty="0" smtClean="0">
                <a:solidFill>
                  <a:schemeClr val="bg1"/>
                </a:solidFill>
              </a:rPr>
              <a:t> detectors</a:t>
            </a:r>
          </a:p>
          <a:p>
            <a:r>
              <a:rPr lang="en-US" altLang="ja-JP" dirty="0" smtClean="0">
                <a:solidFill>
                  <a:schemeClr val="bg1"/>
                </a:solidFill>
              </a:rPr>
              <a:t>in </a:t>
            </a:r>
            <a:r>
              <a:rPr lang="en-US" altLang="ja-JP" dirty="0" err="1" smtClean="0">
                <a:solidFill>
                  <a:schemeClr val="bg1"/>
                </a:solidFill>
              </a:rPr>
              <a:t>Kamioka</a:t>
            </a:r>
            <a:r>
              <a:rPr lang="en-US" altLang="ja-JP" dirty="0" smtClean="0">
                <a:solidFill>
                  <a:schemeClr val="bg1"/>
                </a:solidFill>
              </a:rPr>
              <a:t> 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7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1371600" y="6453188"/>
            <a:ext cx="2133600" cy="268287"/>
          </a:xfrm>
        </p:spPr>
        <p:txBody>
          <a:bodyPr/>
          <a:lstStyle/>
          <a:p>
            <a:r>
              <a:rPr lang="en-US" altLang="ja-JP" dirty="0" smtClean="0">
                <a:solidFill>
                  <a:srgbClr val="FFFFFF"/>
                </a:solidFill>
              </a:rPr>
              <a:t>SUSY2013  8/29/2013</a:t>
            </a:r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94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H. Sekiya</a:t>
            </a:r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/>
              <a:pPr/>
              <a:t>54</a:t>
            </a:fld>
            <a:endParaRPr kumimoji="1" lang="ja-JP" altLang="en-US" dirty="0"/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Quenching Factor/</a:t>
            </a:r>
            <a:r>
              <a:rPr kumimoji="1" lang="en-US" altLang="ja-JP" dirty="0" err="1" smtClean="0"/>
              <a:t>Leff</a:t>
            </a:r>
            <a:r>
              <a:rPr kumimoji="1" lang="en-US" altLang="ja-JP" dirty="0" smtClean="0"/>
              <a:t> uncertainty</a:t>
            </a:r>
            <a:endParaRPr kumimoji="1" lang="ja-JP" altLang="en-US" dirty="0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7" y="1169670"/>
            <a:ext cx="7629525" cy="4438650"/>
          </a:xfrm>
          <a:prstGeom prst="roundRect">
            <a:avLst>
              <a:gd name="adj" fmla="val 9113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181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図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059" y="0"/>
            <a:ext cx="908123" cy="1652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6" name="直線 10"/>
          <p:cNvSpPr>
            <a:spLocks noChangeShapeType="1"/>
          </p:cNvSpPr>
          <p:nvPr/>
        </p:nvSpPr>
        <p:spPr bwMode="auto">
          <a:xfrm>
            <a:off x="4471694" y="5283401"/>
            <a:ext cx="601683" cy="4760"/>
          </a:xfrm>
          <a:prstGeom prst="line">
            <a:avLst/>
          </a:prstGeom>
          <a:solidFill>
            <a:srgbClr val="333333"/>
          </a:solidFill>
          <a:ln w="127000" cap="flat">
            <a:solidFill>
              <a:srgbClr val="B3B3B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altLang="en-US">
              <a:solidFill>
                <a:srgbClr val="000000"/>
              </a:solidFill>
            </a:endParaRPr>
          </a:p>
        </p:txBody>
      </p:sp>
      <p:sp>
        <p:nvSpPr>
          <p:cNvPr id="52" name="フリーフォーム 46"/>
          <p:cNvSpPr>
            <a:spLocks/>
          </p:cNvSpPr>
          <p:nvPr/>
        </p:nvSpPr>
        <p:spPr bwMode="auto">
          <a:xfrm>
            <a:off x="4257900" y="2963764"/>
            <a:ext cx="1308867" cy="2054721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0 h 21600"/>
              <a:gd name="T4" fmla="*/ 2160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noFill/>
          <a:ln w="25400" cap="flat">
            <a:solidFill>
              <a:srgbClr val="FF99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altLang="en-US">
              <a:solidFill>
                <a:srgbClr val="000000"/>
              </a:solidFill>
            </a:endParaRPr>
          </a:p>
        </p:txBody>
      </p:sp>
      <p:sp>
        <p:nvSpPr>
          <p:cNvPr id="122" name="フリーフォーム 40"/>
          <p:cNvSpPr>
            <a:spLocks/>
          </p:cNvSpPr>
          <p:nvPr/>
        </p:nvSpPr>
        <p:spPr bwMode="auto">
          <a:xfrm>
            <a:off x="5059760" y="2320450"/>
            <a:ext cx="3569890" cy="665638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0 h 21600"/>
              <a:gd name="T4" fmla="*/ 2160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noFill/>
          <a:ln w="25400" cap="flat">
            <a:solidFill>
              <a:srgbClr val="FF99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altLang="en-US">
              <a:solidFill>
                <a:srgbClr val="000000"/>
              </a:solidFill>
            </a:endParaRPr>
          </a:p>
        </p:txBody>
      </p:sp>
      <p:sp>
        <p:nvSpPr>
          <p:cNvPr id="28" name="フリーフォーム 22"/>
          <p:cNvSpPr>
            <a:spLocks/>
          </p:cNvSpPr>
          <p:nvPr/>
        </p:nvSpPr>
        <p:spPr bwMode="auto">
          <a:xfrm>
            <a:off x="4477886" y="5286375"/>
            <a:ext cx="2504722" cy="1060849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0 h 21600"/>
              <a:gd name="T4" fmla="*/ 2160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noFill/>
          <a:ln w="25400" cap="flat">
            <a:solidFill>
              <a:srgbClr val="3399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altLang="en-US">
              <a:solidFill>
                <a:srgbClr val="000000"/>
              </a:solidFill>
            </a:endParaRPr>
          </a:p>
        </p:txBody>
      </p:sp>
      <p:sp>
        <p:nvSpPr>
          <p:cNvPr id="17" name="オートシェイプ 11"/>
          <p:cNvSpPr>
            <a:spLocks/>
          </p:cNvSpPr>
          <p:nvPr/>
        </p:nvSpPr>
        <p:spPr bwMode="auto">
          <a:xfrm>
            <a:off x="4084440" y="3163308"/>
            <a:ext cx="1387674" cy="999711"/>
          </a:xfrm>
          <a:prstGeom prst="roundRect">
            <a:avLst>
              <a:gd name="adj" fmla="val 27269"/>
            </a:avLst>
          </a:prstGeom>
          <a:solidFill>
            <a:srgbClr val="B3B3B3"/>
          </a:solidFill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altLang="en-US">
              <a:solidFill>
                <a:srgbClr val="000000"/>
              </a:solidFill>
            </a:endParaRPr>
          </a:p>
        </p:txBody>
      </p:sp>
      <p:sp>
        <p:nvSpPr>
          <p:cNvPr id="22" name="オートシェイプ 16"/>
          <p:cNvSpPr>
            <a:spLocks/>
          </p:cNvSpPr>
          <p:nvPr/>
        </p:nvSpPr>
        <p:spPr bwMode="auto">
          <a:xfrm>
            <a:off x="4326477" y="3404148"/>
            <a:ext cx="387258" cy="290825"/>
          </a:xfrm>
          <a:prstGeom prst="roundRect">
            <a:avLst>
              <a:gd name="adj" fmla="val 50000"/>
            </a:avLst>
          </a:prstGeom>
          <a:solidFill>
            <a:srgbClr val="66CCFF"/>
          </a:solidFill>
          <a:ln w="25400" cap="flat">
            <a:solidFill>
              <a:srgbClr val="008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altLang="en-US">
              <a:solidFill>
                <a:srgbClr val="000000"/>
              </a:solidFill>
            </a:endParaRPr>
          </a:p>
        </p:txBody>
      </p:sp>
      <p:sp>
        <p:nvSpPr>
          <p:cNvPr id="23" name="四角形 17"/>
          <p:cNvSpPr>
            <a:spLocks/>
          </p:cNvSpPr>
          <p:nvPr/>
        </p:nvSpPr>
        <p:spPr bwMode="auto">
          <a:xfrm>
            <a:off x="4348664" y="3067882"/>
            <a:ext cx="381207" cy="81795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altLang="en-US">
              <a:solidFill>
                <a:srgbClr val="000000"/>
              </a:solidFill>
            </a:endParaRPr>
          </a:p>
        </p:txBody>
      </p:sp>
      <p:sp>
        <p:nvSpPr>
          <p:cNvPr id="24" name="四角形 18"/>
          <p:cNvSpPr>
            <a:spLocks/>
          </p:cNvSpPr>
          <p:nvPr/>
        </p:nvSpPr>
        <p:spPr bwMode="auto">
          <a:xfrm>
            <a:off x="4451529" y="3158764"/>
            <a:ext cx="155307" cy="25220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altLang="en-US">
              <a:solidFill>
                <a:srgbClr val="000000"/>
              </a:solidFill>
            </a:endParaRPr>
          </a:p>
        </p:txBody>
      </p:sp>
      <p:sp>
        <p:nvSpPr>
          <p:cNvPr id="25" name="四角形 19"/>
          <p:cNvSpPr>
            <a:spLocks/>
          </p:cNvSpPr>
          <p:nvPr/>
        </p:nvSpPr>
        <p:spPr bwMode="auto">
          <a:xfrm>
            <a:off x="4461614" y="2986088"/>
            <a:ext cx="135136" cy="79521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altLang="en-US">
              <a:solidFill>
                <a:srgbClr val="000000"/>
              </a:solidFill>
            </a:endParaRPr>
          </a:p>
        </p:txBody>
      </p:sp>
      <p:sp>
        <p:nvSpPr>
          <p:cNvPr id="60" name="四角形 54"/>
          <p:cNvSpPr>
            <a:spLocks/>
          </p:cNvSpPr>
          <p:nvPr/>
        </p:nvSpPr>
        <p:spPr bwMode="auto">
          <a:xfrm>
            <a:off x="4778278" y="3076970"/>
            <a:ext cx="381208" cy="81795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altLang="en-US">
              <a:solidFill>
                <a:srgbClr val="000000"/>
              </a:solidFill>
            </a:endParaRPr>
          </a:p>
        </p:txBody>
      </p:sp>
      <p:sp>
        <p:nvSpPr>
          <p:cNvPr id="61" name="四角形 55"/>
          <p:cNvSpPr>
            <a:spLocks/>
          </p:cNvSpPr>
          <p:nvPr/>
        </p:nvSpPr>
        <p:spPr bwMode="auto">
          <a:xfrm>
            <a:off x="4879127" y="2986088"/>
            <a:ext cx="135137" cy="79521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altLang="en-US">
              <a:solidFill>
                <a:srgbClr val="000000"/>
              </a:solidFill>
            </a:endParaRPr>
          </a:p>
        </p:txBody>
      </p:sp>
      <p:sp>
        <p:nvSpPr>
          <p:cNvPr id="93" name="オートシェイプ 87"/>
          <p:cNvSpPr>
            <a:spLocks/>
          </p:cNvSpPr>
          <p:nvPr/>
        </p:nvSpPr>
        <p:spPr bwMode="auto">
          <a:xfrm>
            <a:off x="4774243" y="3415508"/>
            <a:ext cx="403394" cy="290825"/>
          </a:xfrm>
          <a:prstGeom prst="roundRect">
            <a:avLst>
              <a:gd name="adj" fmla="val 50000"/>
            </a:avLst>
          </a:prstGeom>
          <a:solidFill>
            <a:srgbClr val="66CCFF"/>
          </a:solidFill>
          <a:ln w="25400" cap="flat">
            <a:solidFill>
              <a:srgbClr val="008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altLang="en-US">
              <a:solidFill>
                <a:srgbClr val="000000"/>
              </a:solidFill>
            </a:endParaRPr>
          </a:p>
        </p:txBody>
      </p:sp>
      <p:sp>
        <p:nvSpPr>
          <p:cNvPr id="94" name="四角形 88"/>
          <p:cNvSpPr>
            <a:spLocks/>
          </p:cNvSpPr>
          <p:nvPr/>
        </p:nvSpPr>
        <p:spPr bwMode="auto">
          <a:xfrm>
            <a:off x="4879126" y="3170124"/>
            <a:ext cx="155307" cy="252201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altLang="en-US">
              <a:solidFill>
                <a:srgbClr val="000000"/>
              </a:solidFill>
            </a:endParaRPr>
          </a:p>
        </p:txBody>
      </p:sp>
      <p:sp>
        <p:nvSpPr>
          <p:cNvPr id="105" name="直線 99"/>
          <p:cNvSpPr>
            <a:spLocks noChangeShapeType="1"/>
          </p:cNvSpPr>
          <p:nvPr/>
        </p:nvSpPr>
        <p:spPr bwMode="auto">
          <a:xfrm rot="10800000" flipH="1">
            <a:off x="4247816" y="3422326"/>
            <a:ext cx="152767" cy="40896"/>
          </a:xfrm>
          <a:prstGeom prst="line">
            <a:avLst/>
          </a:prstGeom>
          <a:noFill/>
          <a:ln w="25400" cap="flat">
            <a:solidFill>
              <a:srgbClr val="FF99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altLang="en-US">
              <a:solidFill>
                <a:srgbClr val="000000"/>
              </a:solidFill>
            </a:endParaRPr>
          </a:p>
        </p:txBody>
      </p:sp>
      <p:sp>
        <p:nvSpPr>
          <p:cNvPr id="106" name="直線 100"/>
          <p:cNvSpPr>
            <a:spLocks noChangeShapeType="1"/>
          </p:cNvSpPr>
          <p:nvPr/>
        </p:nvSpPr>
        <p:spPr bwMode="auto">
          <a:xfrm rot="10800000" flipH="1">
            <a:off x="4641652" y="3633625"/>
            <a:ext cx="259663" cy="264183"/>
          </a:xfrm>
          <a:prstGeom prst="line">
            <a:avLst/>
          </a:prstGeom>
          <a:noFill/>
          <a:ln w="25400" cap="flat">
            <a:solidFill>
              <a:srgbClr val="3399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altLang="en-US">
              <a:solidFill>
                <a:srgbClr val="000000"/>
              </a:solidFill>
            </a:endParaRPr>
          </a:p>
        </p:txBody>
      </p:sp>
      <p:sp>
        <p:nvSpPr>
          <p:cNvPr id="107" name="直線 101"/>
          <p:cNvSpPr>
            <a:spLocks noChangeShapeType="1"/>
          </p:cNvSpPr>
          <p:nvPr/>
        </p:nvSpPr>
        <p:spPr bwMode="auto">
          <a:xfrm rot="10800000">
            <a:off x="4471696" y="3624538"/>
            <a:ext cx="169956" cy="273270"/>
          </a:xfrm>
          <a:prstGeom prst="line">
            <a:avLst/>
          </a:prstGeom>
          <a:noFill/>
          <a:ln w="25400" cap="flat">
            <a:solidFill>
              <a:srgbClr val="3399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altLang="en-US">
              <a:solidFill>
                <a:srgbClr val="0000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FFFFFF"/>
                </a:solidFill>
              </a:rPr>
              <a:t>H. Sekiya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>
                <a:solidFill>
                  <a:srgbClr val="FFFFFF"/>
                </a:solidFill>
              </a:rPr>
              <a:pPr/>
              <a:t>55</a:t>
            </a:fld>
            <a:endParaRPr altLang="en-US" dirty="0">
              <a:solidFill>
                <a:srgbClr val="FFFFFF"/>
              </a:solidFill>
            </a:endParaRPr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Xe</a:t>
            </a:r>
            <a:r>
              <a:rPr kumimoji="1" lang="en-US" altLang="ja-JP" dirty="0" smtClean="0"/>
              <a:t> circulation system</a:t>
            </a:r>
            <a:endParaRPr kumimoji="1" lang="ja-JP" altLang="en-US" dirty="0"/>
          </a:p>
        </p:txBody>
      </p:sp>
      <p:sp>
        <p:nvSpPr>
          <p:cNvPr id="7" name="オートシェイプ 1"/>
          <p:cNvSpPr>
            <a:spLocks/>
          </p:cNvSpPr>
          <p:nvPr/>
        </p:nvSpPr>
        <p:spPr bwMode="auto">
          <a:xfrm>
            <a:off x="5343525" y="2051149"/>
            <a:ext cx="628650" cy="557213"/>
          </a:xfrm>
          <a:prstGeom prst="roundRect">
            <a:avLst>
              <a:gd name="adj" fmla="val 38458"/>
            </a:avLst>
          </a:prstGeom>
          <a:solidFill>
            <a:srgbClr val="E6E6E6"/>
          </a:solidFill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altLang="en-US">
              <a:solidFill>
                <a:srgbClr val="000000"/>
              </a:solidFill>
            </a:endParaRPr>
          </a:p>
        </p:txBody>
      </p:sp>
      <p:sp>
        <p:nvSpPr>
          <p:cNvPr id="8" name="オートシェイプ 2"/>
          <p:cNvSpPr>
            <a:spLocks/>
          </p:cNvSpPr>
          <p:nvPr/>
        </p:nvSpPr>
        <p:spPr bwMode="auto">
          <a:xfrm>
            <a:off x="5072062" y="5014913"/>
            <a:ext cx="871538" cy="542925"/>
          </a:xfrm>
          <a:prstGeom prst="roundRect">
            <a:avLst>
              <a:gd name="adj" fmla="val 39472"/>
            </a:avLst>
          </a:prstGeom>
          <a:solidFill>
            <a:srgbClr val="B3B3B3"/>
          </a:solidFill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altLang="en-US">
              <a:solidFill>
                <a:srgbClr val="000000"/>
              </a:solidFill>
            </a:endParaRPr>
          </a:p>
        </p:txBody>
      </p:sp>
      <p:sp>
        <p:nvSpPr>
          <p:cNvPr id="9" name="直線 3"/>
          <p:cNvSpPr>
            <a:spLocks noChangeShapeType="1"/>
          </p:cNvSpPr>
          <p:nvPr/>
        </p:nvSpPr>
        <p:spPr bwMode="auto">
          <a:xfrm rot="10800000" flipH="1">
            <a:off x="967978" y="1485901"/>
            <a:ext cx="7144" cy="2853928"/>
          </a:xfrm>
          <a:prstGeom prst="line">
            <a:avLst/>
          </a:prstGeom>
          <a:solidFill>
            <a:srgbClr val="333333"/>
          </a:solidFill>
          <a:ln w="190500" cap="flat">
            <a:solidFill>
              <a:srgbClr val="B3B3B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altLang="en-US">
              <a:solidFill>
                <a:srgbClr val="000000"/>
              </a:solidFill>
            </a:endParaRPr>
          </a:p>
        </p:txBody>
      </p:sp>
      <p:sp>
        <p:nvSpPr>
          <p:cNvPr id="10" name="直線 4"/>
          <p:cNvSpPr>
            <a:spLocks noChangeShapeType="1"/>
          </p:cNvSpPr>
          <p:nvPr/>
        </p:nvSpPr>
        <p:spPr bwMode="auto">
          <a:xfrm rot="10800000" flipH="1">
            <a:off x="717948" y="1485900"/>
            <a:ext cx="5358" cy="2855715"/>
          </a:xfrm>
          <a:prstGeom prst="line">
            <a:avLst/>
          </a:prstGeom>
          <a:solidFill>
            <a:srgbClr val="333333"/>
          </a:solidFill>
          <a:ln w="190500" cap="flat">
            <a:solidFill>
              <a:srgbClr val="B3B3B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altLang="en-US">
              <a:solidFill>
                <a:srgbClr val="000000"/>
              </a:solidFill>
            </a:endParaRPr>
          </a:p>
        </p:txBody>
      </p:sp>
      <p:sp>
        <p:nvSpPr>
          <p:cNvPr id="11" name="オートシェイプ 5"/>
          <p:cNvSpPr>
            <a:spLocks/>
          </p:cNvSpPr>
          <p:nvPr/>
        </p:nvSpPr>
        <p:spPr bwMode="auto">
          <a:xfrm>
            <a:off x="7396665" y="1944886"/>
            <a:ext cx="700088" cy="771525"/>
          </a:xfrm>
          <a:prstGeom prst="roundRect">
            <a:avLst>
              <a:gd name="adj" fmla="val 30611"/>
            </a:avLst>
          </a:prstGeom>
          <a:solidFill>
            <a:srgbClr val="E6E6E6"/>
          </a:solidFill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altLang="en-US">
              <a:solidFill>
                <a:srgbClr val="000000"/>
              </a:solidFill>
            </a:endParaRPr>
          </a:p>
        </p:txBody>
      </p:sp>
      <p:sp>
        <p:nvSpPr>
          <p:cNvPr id="12" name="オートシェイプ 6"/>
          <p:cNvSpPr>
            <a:spLocks/>
          </p:cNvSpPr>
          <p:nvPr/>
        </p:nvSpPr>
        <p:spPr bwMode="auto">
          <a:xfrm>
            <a:off x="6835208" y="5528222"/>
            <a:ext cx="1013392" cy="870794"/>
          </a:xfrm>
          <a:prstGeom prst="roundRect">
            <a:avLst>
              <a:gd name="adj" fmla="val 27667"/>
            </a:avLst>
          </a:prstGeom>
          <a:solidFill>
            <a:srgbClr val="99CCFF"/>
          </a:solidFill>
          <a:ln w="25400" cap="flat">
            <a:solidFill>
              <a:srgbClr val="3399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altLang="en-US">
              <a:solidFill>
                <a:srgbClr val="000000"/>
              </a:solidFill>
            </a:endParaRPr>
          </a:p>
        </p:txBody>
      </p:sp>
      <p:sp>
        <p:nvSpPr>
          <p:cNvPr id="13" name="直線 7"/>
          <p:cNvSpPr>
            <a:spLocks noChangeShapeType="1"/>
          </p:cNvSpPr>
          <p:nvPr/>
        </p:nvSpPr>
        <p:spPr bwMode="auto">
          <a:xfrm rot="10800000" flipH="1">
            <a:off x="971550" y="1496616"/>
            <a:ext cx="0" cy="2832497"/>
          </a:xfrm>
          <a:prstGeom prst="line">
            <a:avLst/>
          </a:prstGeom>
          <a:noFill/>
          <a:ln w="25400" cap="flat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altLang="en-US">
              <a:solidFill>
                <a:srgbClr val="000000"/>
              </a:solidFill>
            </a:endParaRPr>
          </a:p>
        </p:txBody>
      </p:sp>
      <p:sp>
        <p:nvSpPr>
          <p:cNvPr id="14" name="直線 8"/>
          <p:cNvSpPr>
            <a:spLocks noChangeShapeType="1"/>
          </p:cNvSpPr>
          <p:nvPr/>
        </p:nvSpPr>
        <p:spPr bwMode="auto">
          <a:xfrm rot="10800000" flipH="1">
            <a:off x="717947" y="1496616"/>
            <a:ext cx="0" cy="2832497"/>
          </a:xfrm>
          <a:prstGeom prst="line">
            <a:avLst/>
          </a:prstGeom>
          <a:noFill/>
          <a:ln w="25400" cap="flat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altLang="en-US">
              <a:solidFill>
                <a:srgbClr val="000000"/>
              </a:solidFill>
            </a:endParaRPr>
          </a:p>
        </p:txBody>
      </p:sp>
      <p:sp>
        <p:nvSpPr>
          <p:cNvPr id="16" name="直線 10"/>
          <p:cNvSpPr>
            <a:spLocks noChangeShapeType="1"/>
          </p:cNvSpPr>
          <p:nvPr/>
        </p:nvSpPr>
        <p:spPr bwMode="auto">
          <a:xfrm>
            <a:off x="1275005" y="5097064"/>
            <a:ext cx="3264262" cy="183953"/>
          </a:xfrm>
          <a:prstGeom prst="line">
            <a:avLst/>
          </a:prstGeom>
          <a:solidFill>
            <a:srgbClr val="333333"/>
          </a:solidFill>
          <a:ln w="127000" cap="flat">
            <a:solidFill>
              <a:srgbClr val="B3B3B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altLang="en-US">
              <a:solidFill>
                <a:srgbClr val="000000"/>
              </a:solidFill>
            </a:endParaRPr>
          </a:p>
        </p:txBody>
      </p:sp>
      <p:sp>
        <p:nvSpPr>
          <p:cNvPr id="18" name="直線 12"/>
          <p:cNvSpPr>
            <a:spLocks noChangeShapeType="1"/>
          </p:cNvSpPr>
          <p:nvPr/>
        </p:nvSpPr>
        <p:spPr bwMode="auto">
          <a:xfrm rot="10800000" flipH="1">
            <a:off x="1226048" y="3940099"/>
            <a:ext cx="3026809" cy="803029"/>
          </a:xfrm>
          <a:prstGeom prst="line">
            <a:avLst/>
          </a:prstGeom>
          <a:solidFill>
            <a:srgbClr val="333333"/>
          </a:solidFill>
          <a:ln w="279400" cap="flat">
            <a:solidFill>
              <a:srgbClr val="B3B3B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altLang="en-US">
              <a:solidFill>
                <a:srgbClr val="000000"/>
              </a:solidFill>
            </a:endParaRPr>
          </a:p>
        </p:txBody>
      </p:sp>
      <p:sp>
        <p:nvSpPr>
          <p:cNvPr id="19" name="オートシェイプ 13"/>
          <p:cNvSpPr>
            <a:spLocks/>
          </p:cNvSpPr>
          <p:nvPr/>
        </p:nvSpPr>
        <p:spPr bwMode="auto">
          <a:xfrm>
            <a:off x="-1809154" y="1643955"/>
            <a:ext cx="5379244" cy="6413301"/>
          </a:xfrm>
          <a:prstGeom prst="roundRect">
            <a:avLst>
              <a:gd name="adj" fmla="val 3981"/>
            </a:avLst>
          </a:prstGeom>
          <a:noFill/>
          <a:ln w="25400" cap="flat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altLang="en-US">
              <a:solidFill>
                <a:srgbClr val="000000"/>
              </a:solidFill>
            </a:endParaRPr>
          </a:p>
        </p:txBody>
      </p:sp>
      <p:sp>
        <p:nvSpPr>
          <p:cNvPr id="20" name="オートシェイプ 14"/>
          <p:cNvSpPr>
            <a:spLocks/>
          </p:cNvSpPr>
          <p:nvPr/>
        </p:nvSpPr>
        <p:spPr bwMode="auto">
          <a:xfrm>
            <a:off x="178594" y="4325541"/>
            <a:ext cx="1080493" cy="1062633"/>
          </a:xfrm>
          <a:prstGeom prst="roundRect">
            <a:avLst>
              <a:gd name="adj" fmla="val 20162"/>
            </a:avLst>
          </a:prstGeom>
          <a:solidFill>
            <a:srgbClr val="CCCCCC"/>
          </a:solidFill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altLang="en-US">
              <a:solidFill>
                <a:srgbClr val="000000"/>
              </a:solidFill>
            </a:endParaRPr>
          </a:p>
        </p:txBody>
      </p:sp>
      <p:sp>
        <p:nvSpPr>
          <p:cNvPr id="26" name="オートシェイプ 20"/>
          <p:cNvSpPr>
            <a:spLocks/>
          </p:cNvSpPr>
          <p:nvPr/>
        </p:nvSpPr>
        <p:spPr bwMode="auto">
          <a:xfrm>
            <a:off x="6845089" y="5254230"/>
            <a:ext cx="1020536" cy="1144786"/>
          </a:xfrm>
          <a:prstGeom prst="roundRect">
            <a:avLst>
              <a:gd name="adj" fmla="val 25338"/>
            </a:avLst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altLang="en-US">
              <a:solidFill>
                <a:srgbClr val="000000"/>
              </a:solidFill>
            </a:endParaRPr>
          </a:p>
        </p:txBody>
      </p:sp>
      <p:sp>
        <p:nvSpPr>
          <p:cNvPr id="27" name="直線 21"/>
          <p:cNvSpPr>
            <a:spLocks noChangeShapeType="1"/>
          </p:cNvSpPr>
          <p:nvPr/>
        </p:nvSpPr>
        <p:spPr bwMode="auto">
          <a:xfrm rot="10800000" flipH="1">
            <a:off x="1148389" y="3897808"/>
            <a:ext cx="3055710" cy="810816"/>
          </a:xfrm>
          <a:prstGeom prst="line">
            <a:avLst/>
          </a:prstGeom>
          <a:noFill/>
          <a:ln w="50800" cap="flat">
            <a:solidFill>
              <a:srgbClr val="FF99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altLang="en-US">
              <a:solidFill>
                <a:srgbClr val="000000"/>
              </a:solidFill>
            </a:endParaRPr>
          </a:p>
        </p:txBody>
      </p:sp>
      <p:sp>
        <p:nvSpPr>
          <p:cNvPr id="29" name="オートシェイプ 23"/>
          <p:cNvSpPr>
            <a:spLocks/>
          </p:cNvSpPr>
          <p:nvPr/>
        </p:nvSpPr>
        <p:spPr bwMode="auto">
          <a:xfrm>
            <a:off x="610791" y="1046560"/>
            <a:ext cx="216099" cy="450056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altLang="en-US">
              <a:solidFill>
                <a:srgbClr val="000000"/>
              </a:solidFill>
            </a:endParaRPr>
          </a:p>
        </p:txBody>
      </p:sp>
      <p:sp>
        <p:nvSpPr>
          <p:cNvPr id="30" name="フリーフォーム 24"/>
          <p:cNvSpPr>
            <a:spLocks/>
          </p:cNvSpPr>
          <p:nvPr/>
        </p:nvSpPr>
        <p:spPr bwMode="auto">
          <a:xfrm>
            <a:off x="659999" y="1380530"/>
            <a:ext cx="5660278" cy="3076275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0 h 21600"/>
              <a:gd name="T4" fmla="*/ 2160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noFill/>
          <a:ln w="25400" cap="flat">
            <a:solidFill>
              <a:srgbClr val="FF99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altLang="en-US">
              <a:solidFill>
                <a:srgbClr val="000000"/>
              </a:solidFill>
            </a:endParaRPr>
          </a:p>
        </p:txBody>
      </p:sp>
      <p:sp>
        <p:nvSpPr>
          <p:cNvPr id="32" name="直線 26"/>
          <p:cNvSpPr>
            <a:spLocks noChangeShapeType="1"/>
          </p:cNvSpPr>
          <p:nvPr/>
        </p:nvSpPr>
        <p:spPr bwMode="auto">
          <a:xfrm>
            <a:off x="1064418" y="5068614"/>
            <a:ext cx="3474849" cy="212403"/>
          </a:xfrm>
          <a:prstGeom prst="line">
            <a:avLst/>
          </a:prstGeom>
          <a:noFill/>
          <a:ln w="38100" cap="flat">
            <a:solidFill>
              <a:srgbClr val="3399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altLang="en-US">
              <a:solidFill>
                <a:srgbClr val="000000"/>
              </a:solidFill>
            </a:endParaRPr>
          </a:p>
        </p:txBody>
      </p:sp>
      <p:sp>
        <p:nvSpPr>
          <p:cNvPr id="39" name="フリーフォーム 33"/>
          <p:cNvSpPr>
            <a:spLocks/>
          </p:cNvSpPr>
          <p:nvPr/>
        </p:nvSpPr>
        <p:spPr bwMode="auto">
          <a:xfrm>
            <a:off x="5214939" y="3516512"/>
            <a:ext cx="1479570" cy="1771650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0 h 21600"/>
              <a:gd name="T4" fmla="*/ 2160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noFill/>
          <a:ln w="25400" cap="flat">
            <a:solidFill>
              <a:srgbClr val="3399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altLang="en-US">
              <a:solidFill>
                <a:srgbClr val="000000"/>
              </a:solidFill>
            </a:endParaRPr>
          </a:p>
        </p:txBody>
      </p:sp>
      <p:grpSp>
        <p:nvGrpSpPr>
          <p:cNvPr id="42" name="グループ 36"/>
          <p:cNvGrpSpPr>
            <a:grpSpLocks/>
          </p:cNvGrpSpPr>
          <p:nvPr/>
        </p:nvGrpSpPr>
        <p:grpSpPr bwMode="auto">
          <a:xfrm>
            <a:off x="5441752" y="4863109"/>
            <a:ext cx="412551" cy="417909"/>
            <a:chOff x="0" y="0"/>
            <a:chExt cx="231" cy="233"/>
          </a:xfrm>
        </p:grpSpPr>
        <p:sp>
          <p:nvSpPr>
            <p:cNvPr id="43" name="四角形 37"/>
            <p:cNvSpPr>
              <a:spLocks/>
            </p:cNvSpPr>
            <p:nvPr/>
          </p:nvSpPr>
          <p:spPr bwMode="auto">
            <a:xfrm>
              <a:off x="0" y="33"/>
              <a:ext cx="231" cy="40"/>
            </a:xfrm>
            <a:prstGeom prst="rect">
              <a:avLst/>
            </a:prstGeom>
            <a:noFill/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altLang="en-US">
                <a:solidFill>
                  <a:srgbClr val="000000"/>
                </a:solidFill>
              </a:endParaRPr>
            </a:p>
          </p:txBody>
        </p:sp>
        <p:sp>
          <p:nvSpPr>
            <p:cNvPr id="44" name="四角形 38"/>
            <p:cNvSpPr>
              <a:spLocks/>
            </p:cNvSpPr>
            <p:nvPr/>
          </p:nvSpPr>
          <p:spPr bwMode="auto">
            <a:xfrm>
              <a:off x="60" y="95"/>
              <a:ext cx="91" cy="138"/>
            </a:xfrm>
            <a:prstGeom prst="rect">
              <a:avLst/>
            </a:prstGeom>
            <a:noFill/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altLang="en-US">
                <a:solidFill>
                  <a:srgbClr val="000000"/>
                </a:solidFill>
              </a:endParaRPr>
            </a:p>
          </p:txBody>
        </p:sp>
        <p:sp>
          <p:nvSpPr>
            <p:cNvPr id="45" name="四角形 39"/>
            <p:cNvSpPr>
              <a:spLocks/>
            </p:cNvSpPr>
            <p:nvPr/>
          </p:nvSpPr>
          <p:spPr bwMode="auto">
            <a:xfrm>
              <a:off x="70" y="0"/>
              <a:ext cx="81" cy="40"/>
            </a:xfrm>
            <a:prstGeom prst="rect">
              <a:avLst/>
            </a:prstGeom>
            <a:noFill/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46" name="フリーフォーム 40"/>
          <p:cNvSpPr>
            <a:spLocks/>
          </p:cNvSpPr>
          <p:nvPr/>
        </p:nvSpPr>
        <p:spPr bwMode="auto">
          <a:xfrm>
            <a:off x="5507831" y="2963764"/>
            <a:ext cx="2119830" cy="2493468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0 h 21600"/>
              <a:gd name="T4" fmla="*/ 2160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noFill/>
          <a:ln w="25400" cap="flat">
            <a:solidFill>
              <a:srgbClr val="FF99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altLang="en-US">
              <a:solidFill>
                <a:srgbClr val="000000"/>
              </a:solidFill>
            </a:endParaRPr>
          </a:p>
        </p:txBody>
      </p:sp>
      <p:sp>
        <p:nvSpPr>
          <p:cNvPr id="47" name="四角形 41"/>
          <p:cNvSpPr>
            <a:spLocks/>
          </p:cNvSpPr>
          <p:nvPr/>
        </p:nvSpPr>
        <p:spPr bwMode="auto">
          <a:xfrm>
            <a:off x="323255" y="4648796"/>
            <a:ext cx="828675" cy="450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40" bIns="0"/>
          <a:lstStyle/>
          <a:p>
            <a:pPr marL="39291"/>
            <a:r>
              <a:rPr lang="en-US" altLang="ja-JP" sz="160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Calibri" pitchFamily="34" charset="0"/>
              </a:rPr>
              <a:t>800kg</a:t>
            </a:r>
          </a:p>
        </p:txBody>
      </p:sp>
      <p:sp>
        <p:nvSpPr>
          <p:cNvPr id="48" name="四角形 42"/>
          <p:cNvSpPr>
            <a:spLocks/>
          </p:cNvSpPr>
          <p:nvPr/>
        </p:nvSpPr>
        <p:spPr bwMode="auto">
          <a:xfrm>
            <a:off x="6923670" y="5630482"/>
            <a:ext cx="857251" cy="742951"/>
          </a:xfrm>
          <a:prstGeom prst="rect">
            <a:avLst/>
          </a:prstGeom>
          <a:noFill/>
          <a:ln>
            <a:noFill/>
          </a:ln>
        </p:spPr>
        <p:txBody>
          <a:bodyPr lIns="0" tIns="0" rIns="40640" bIns="0"/>
          <a:lstStyle/>
          <a:p>
            <a:pPr marL="39291"/>
            <a:r>
              <a:rPr lang="en-US" altLang="ja-JP" sz="1600" dirty="0" smtClean="0">
                <a:solidFill>
                  <a:srgbClr val="000000"/>
                </a:solidFill>
                <a:cs typeface="Calibri" pitchFamily="34" charset="0"/>
                <a:sym typeface="Calibri" pitchFamily="34" charset="0"/>
              </a:rPr>
              <a:t>700L</a:t>
            </a:r>
          </a:p>
          <a:p>
            <a:pPr marL="39291"/>
            <a:r>
              <a:rPr lang="en-US" altLang="ja-JP" sz="1600" dirty="0" smtClean="0">
                <a:solidFill>
                  <a:srgbClr val="000000"/>
                </a:solidFill>
                <a:cs typeface="Calibri" pitchFamily="34" charset="0"/>
                <a:sym typeface="Calibri" pitchFamily="34" charset="0"/>
              </a:rPr>
              <a:t>Liq. Storage</a:t>
            </a:r>
            <a:endParaRPr lang="en-US" altLang="ja-JP" sz="1600" dirty="0">
              <a:solidFill>
                <a:srgbClr val="000000"/>
              </a:solidFill>
              <a:cs typeface="Calibri" pitchFamily="34" charset="0"/>
              <a:sym typeface="Calibri" pitchFamily="34" charset="0"/>
            </a:endParaRPr>
          </a:p>
        </p:txBody>
      </p:sp>
      <p:sp>
        <p:nvSpPr>
          <p:cNvPr id="49" name="四角形 43"/>
          <p:cNvSpPr>
            <a:spLocks/>
          </p:cNvSpPr>
          <p:nvPr/>
        </p:nvSpPr>
        <p:spPr bwMode="auto">
          <a:xfrm>
            <a:off x="4912221" y="5608248"/>
            <a:ext cx="1528763" cy="40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40" bIns="0"/>
          <a:lstStyle/>
          <a:p>
            <a:pPr marL="39291"/>
            <a:r>
              <a:rPr lang="en-US" altLang="ja-JP" sz="2000" dirty="0">
                <a:solidFill>
                  <a:srgbClr val="FFFFFF"/>
                </a:solidFill>
                <a:cs typeface="Calibri" pitchFamily="34" charset="0"/>
                <a:sym typeface="Calibri" pitchFamily="34" charset="0"/>
              </a:rPr>
              <a:t>liquid </a:t>
            </a:r>
            <a:r>
              <a:rPr lang="en-US" altLang="ja-JP" sz="2000" dirty="0" smtClean="0">
                <a:solidFill>
                  <a:srgbClr val="FFFFFF"/>
                </a:solidFill>
                <a:cs typeface="Calibri" pitchFamily="34" charset="0"/>
                <a:sym typeface="Calibri" pitchFamily="34" charset="0"/>
              </a:rPr>
              <a:t>pump</a:t>
            </a:r>
            <a:endParaRPr lang="en-US" altLang="ja-JP" sz="2000" dirty="0">
              <a:solidFill>
                <a:srgbClr val="FFFFFF"/>
              </a:solidFill>
              <a:cs typeface="Calibri" pitchFamily="34" charset="0"/>
              <a:sym typeface="Calibri" pitchFamily="34" charset="0"/>
            </a:endParaRPr>
          </a:p>
        </p:txBody>
      </p:sp>
      <p:sp>
        <p:nvSpPr>
          <p:cNvPr id="50" name="四角形 44"/>
          <p:cNvSpPr>
            <a:spLocks/>
          </p:cNvSpPr>
          <p:nvPr/>
        </p:nvSpPr>
        <p:spPr bwMode="auto">
          <a:xfrm>
            <a:off x="4105859" y="4228205"/>
            <a:ext cx="139232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40" bIns="0"/>
          <a:lstStyle/>
          <a:p>
            <a:pPr marL="39291"/>
            <a:r>
              <a:rPr lang="en-US" altLang="ja-JP" dirty="0" smtClean="0">
                <a:solidFill>
                  <a:srgbClr val="FFFFFF"/>
                </a:solidFill>
                <a:cs typeface="Calibri" pitchFamily="34" charset="0"/>
                <a:sym typeface="Calibri" pitchFamily="34" charset="0"/>
              </a:rPr>
              <a:t>Condenser</a:t>
            </a:r>
          </a:p>
          <a:p>
            <a:pPr marL="39291"/>
            <a:r>
              <a:rPr lang="en-US" altLang="ja-JP" dirty="0">
                <a:solidFill>
                  <a:srgbClr val="FFFFFF"/>
                </a:solidFill>
                <a:cs typeface="Calibri" pitchFamily="34" charset="0"/>
                <a:sym typeface="Calibri" pitchFamily="34" charset="0"/>
              </a:rPr>
              <a:t>3</a:t>
            </a:r>
            <a:r>
              <a:rPr lang="en-US" altLang="ja-JP" dirty="0" smtClean="0">
                <a:solidFill>
                  <a:srgbClr val="FFFFFF"/>
                </a:solidFill>
                <a:cs typeface="Calibri" pitchFamily="34" charset="0"/>
                <a:sym typeface="Calibri" pitchFamily="34" charset="0"/>
              </a:rPr>
              <a:t>60W</a:t>
            </a:r>
            <a:endParaRPr lang="en-US" altLang="ja-JP" dirty="0">
              <a:solidFill>
                <a:srgbClr val="FFFFFF"/>
              </a:solidFill>
              <a:cs typeface="Calibri" pitchFamily="34" charset="0"/>
              <a:sym typeface="Calibri" pitchFamily="34" charset="0"/>
            </a:endParaRPr>
          </a:p>
        </p:txBody>
      </p:sp>
      <p:sp>
        <p:nvSpPr>
          <p:cNvPr id="51" name="四角形 45"/>
          <p:cNvSpPr>
            <a:spLocks/>
          </p:cNvSpPr>
          <p:nvPr/>
        </p:nvSpPr>
        <p:spPr bwMode="auto">
          <a:xfrm>
            <a:off x="5332809" y="1380530"/>
            <a:ext cx="1042988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BAFB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40" bIns="0"/>
          <a:lstStyle/>
          <a:p>
            <a:pPr marL="39291"/>
            <a:r>
              <a:rPr lang="en-US" altLang="ja-JP" sz="2000" dirty="0">
                <a:solidFill>
                  <a:srgbClr val="FFFFFF"/>
                </a:solidFill>
                <a:cs typeface="Calibri" pitchFamily="34" charset="0"/>
                <a:sym typeface="Calibri" pitchFamily="34" charset="0"/>
              </a:rPr>
              <a:t>gas </a:t>
            </a:r>
            <a:r>
              <a:rPr lang="en-US" altLang="ja-JP" sz="2000" dirty="0" smtClean="0">
                <a:solidFill>
                  <a:srgbClr val="FFFFFF"/>
                </a:solidFill>
                <a:cs typeface="Calibri" pitchFamily="34" charset="0"/>
                <a:sym typeface="Calibri" pitchFamily="34" charset="0"/>
              </a:rPr>
              <a:t>pump</a:t>
            </a:r>
            <a:endParaRPr lang="en-US" altLang="ja-JP" sz="2000" dirty="0">
              <a:solidFill>
                <a:srgbClr val="FFFFFF"/>
              </a:solidFill>
              <a:cs typeface="Calibri" pitchFamily="34" charset="0"/>
              <a:sym typeface="Calibri" pitchFamily="34" charset="0"/>
            </a:endParaRPr>
          </a:p>
        </p:txBody>
      </p:sp>
      <p:sp>
        <p:nvSpPr>
          <p:cNvPr id="54" name="四角形 48"/>
          <p:cNvSpPr>
            <a:spLocks/>
          </p:cNvSpPr>
          <p:nvPr/>
        </p:nvSpPr>
        <p:spPr bwMode="auto">
          <a:xfrm>
            <a:off x="4400583" y="2306933"/>
            <a:ext cx="826890" cy="451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40" bIns="0"/>
          <a:lstStyle/>
          <a:p>
            <a:pPr marL="39291"/>
            <a:r>
              <a:rPr lang="en-US" altLang="ja-JP" sz="2000" dirty="0" smtClean="0">
                <a:solidFill>
                  <a:srgbClr val="FFFFFF"/>
                </a:solidFill>
                <a:cs typeface="Calibri" pitchFamily="34" charset="0"/>
                <a:sym typeface="Calibri" pitchFamily="34" charset="0"/>
              </a:rPr>
              <a:t>filters</a:t>
            </a:r>
            <a:endParaRPr lang="en-US" altLang="ja-JP" sz="2000" dirty="0">
              <a:solidFill>
                <a:srgbClr val="FFFFFF"/>
              </a:solidFill>
              <a:cs typeface="Calibri" pitchFamily="34" charset="0"/>
              <a:sym typeface="Calibri" pitchFamily="34" charset="0"/>
            </a:endParaRPr>
          </a:p>
        </p:txBody>
      </p:sp>
      <p:sp>
        <p:nvSpPr>
          <p:cNvPr id="56" name="直線 50"/>
          <p:cNvSpPr>
            <a:spLocks noChangeShapeType="1"/>
          </p:cNvSpPr>
          <p:nvPr/>
        </p:nvSpPr>
        <p:spPr bwMode="auto">
          <a:xfrm>
            <a:off x="4271103" y="1694854"/>
            <a:ext cx="800959" cy="1"/>
          </a:xfrm>
          <a:prstGeom prst="line">
            <a:avLst/>
          </a:prstGeom>
          <a:noFill/>
          <a:ln w="25400" cap="flat">
            <a:solidFill>
              <a:srgbClr val="FF99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altLang="en-US">
              <a:solidFill>
                <a:srgbClr val="000000"/>
              </a:solidFill>
            </a:endParaRPr>
          </a:p>
        </p:txBody>
      </p:sp>
      <p:sp>
        <p:nvSpPr>
          <p:cNvPr id="57" name="直線 51"/>
          <p:cNvSpPr>
            <a:spLocks noChangeShapeType="1"/>
          </p:cNvSpPr>
          <p:nvPr/>
        </p:nvSpPr>
        <p:spPr bwMode="auto">
          <a:xfrm rot="10800000" flipH="1">
            <a:off x="4242607" y="1694853"/>
            <a:ext cx="32506" cy="2202955"/>
          </a:xfrm>
          <a:prstGeom prst="line">
            <a:avLst/>
          </a:prstGeom>
          <a:noFill/>
          <a:ln w="25400" cap="flat">
            <a:solidFill>
              <a:srgbClr val="FF99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altLang="en-US">
              <a:solidFill>
                <a:srgbClr val="000000"/>
              </a:solidFill>
            </a:endParaRPr>
          </a:p>
        </p:txBody>
      </p:sp>
      <p:sp>
        <p:nvSpPr>
          <p:cNvPr id="58" name="直線 52"/>
          <p:cNvSpPr>
            <a:spLocks noChangeShapeType="1"/>
          </p:cNvSpPr>
          <p:nvPr/>
        </p:nvSpPr>
        <p:spPr bwMode="auto">
          <a:xfrm>
            <a:off x="5073377" y="1694856"/>
            <a:ext cx="1" cy="630436"/>
          </a:xfrm>
          <a:prstGeom prst="line">
            <a:avLst/>
          </a:prstGeom>
          <a:noFill/>
          <a:ln w="25400" cap="flat">
            <a:solidFill>
              <a:srgbClr val="FF99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altLang="en-US">
              <a:solidFill>
                <a:srgbClr val="000000"/>
              </a:solidFill>
            </a:endParaRPr>
          </a:p>
        </p:txBody>
      </p:sp>
      <p:sp>
        <p:nvSpPr>
          <p:cNvPr id="63" name="オートシェイプ 57"/>
          <p:cNvSpPr>
            <a:spLocks/>
          </p:cNvSpPr>
          <p:nvPr/>
        </p:nvSpPr>
        <p:spPr bwMode="auto">
          <a:xfrm>
            <a:off x="305396" y="4450557"/>
            <a:ext cx="826889" cy="775097"/>
          </a:xfrm>
          <a:prstGeom prst="roundRect">
            <a:avLst>
              <a:gd name="adj" fmla="val 27667"/>
            </a:avLst>
          </a:prstGeom>
          <a:solidFill>
            <a:srgbClr val="99CCFF"/>
          </a:solidFill>
          <a:ln w="25400" cap="flat">
            <a:solidFill>
              <a:srgbClr val="008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altLang="en-US">
              <a:solidFill>
                <a:srgbClr val="000000"/>
              </a:solidFill>
            </a:endParaRPr>
          </a:p>
        </p:txBody>
      </p:sp>
      <p:sp>
        <p:nvSpPr>
          <p:cNvPr id="64" name="オートシェイプ 58"/>
          <p:cNvSpPr>
            <a:spLocks/>
          </p:cNvSpPr>
          <p:nvPr/>
        </p:nvSpPr>
        <p:spPr bwMode="auto">
          <a:xfrm>
            <a:off x="394693" y="1046560"/>
            <a:ext cx="162520" cy="450056"/>
          </a:xfrm>
          <a:prstGeom prst="roundRect">
            <a:avLst>
              <a:gd name="adj" fmla="val 50000"/>
            </a:avLst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altLang="en-US">
              <a:solidFill>
                <a:srgbClr val="000000"/>
              </a:solidFill>
            </a:endParaRPr>
          </a:p>
        </p:txBody>
      </p:sp>
      <p:sp>
        <p:nvSpPr>
          <p:cNvPr id="65" name="直線 59"/>
          <p:cNvSpPr>
            <a:spLocks noChangeShapeType="1"/>
          </p:cNvSpPr>
          <p:nvPr/>
        </p:nvSpPr>
        <p:spPr bwMode="auto">
          <a:xfrm rot="10800000" flipH="1">
            <a:off x="483990" y="1496616"/>
            <a:ext cx="0" cy="2832497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altLang="en-US">
              <a:solidFill>
                <a:srgbClr val="000000"/>
              </a:solidFill>
            </a:endParaRPr>
          </a:p>
        </p:txBody>
      </p:sp>
      <p:sp>
        <p:nvSpPr>
          <p:cNvPr id="66" name="オートシェイプ 60"/>
          <p:cNvSpPr>
            <a:spLocks/>
          </p:cNvSpPr>
          <p:nvPr/>
        </p:nvSpPr>
        <p:spPr bwMode="auto">
          <a:xfrm>
            <a:off x="880468" y="1046560"/>
            <a:ext cx="180379" cy="450056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altLang="en-US">
              <a:solidFill>
                <a:srgbClr val="000000"/>
              </a:solidFill>
            </a:endParaRPr>
          </a:p>
        </p:txBody>
      </p:sp>
      <p:sp>
        <p:nvSpPr>
          <p:cNvPr id="67" name="直線 61"/>
          <p:cNvSpPr>
            <a:spLocks noChangeShapeType="1"/>
          </p:cNvSpPr>
          <p:nvPr/>
        </p:nvSpPr>
        <p:spPr bwMode="auto">
          <a:xfrm rot="10800000" flipH="1">
            <a:off x="959049" y="1496616"/>
            <a:ext cx="12501" cy="2937868"/>
          </a:xfrm>
          <a:prstGeom prst="line">
            <a:avLst/>
          </a:prstGeom>
          <a:noFill/>
          <a:ln w="101600" cap="flat">
            <a:solidFill>
              <a:srgbClr val="FF99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altLang="en-US">
              <a:solidFill>
                <a:srgbClr val="000000"/>
              </a:solidFill>
            </a:endParaRPr>
          </a:p>
        </p:txBody>
      </p:sp>
      <p:sp>
        <p:nvSpPr>
          <p:cNvPr id="68" name="四角形 62"/>
          <p:cNvSpPr>
            <a:spLocks/>
          </p:cNvSpPr>
          <p:nvPr/>
        </p:nvSpPr>
        <p:spPr bwMode="auto">
          <a:xfrm>
            <a:off x="1250156" y="2453878"/>
            <a:ext cx="205740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40" bIns="0"/>
          <a:lstStyle/>
          <a:p>
            <a:pPr marL="39291"/>
            <a:r>
              <a:rPr lang="en-US" altLang="ja-JP" sz="2000" dirty="0">
                <a:solidFill>
                  <a:srgbClr val="FFFFFF"/>
                </a:solidFill>
                <a:cs typeface="Calibri" pitchFamily="34" charset="0"/>
                <a:sym typeface="Calibri" pitchFamily="34" charset="0"/>
              </a:rPr>
              <a:t>Calibration line</a:t>
            </a:r>
          </a:p>
        </p:txBody>
      </p:sp>
      <p:sp>
        <p:nvSpPr>
          <p:cNvPr id="69" name="四角形 63"/>
          <p:cNvSpPr>
            <a:spLocks/>
          </p:cNvSpPr>
          <p:nvPr/>
        </p:nvSpPr>
        <p:spPr bwMode="auto">
          <a:xfrm>
            <a:off x="1251943" y="1925241"/>
            <a:ext cx="1514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40" bIns="0"/>
          <a:lstStyle/>
          <a:p>
            <a:pPr marL="39291"/>
            <a:r>
              <a:rPr lang="en-US" altLang="ja-JP" sz="2000" dirty="0">
                <a:solidFill>
                  <a:srgbClr val="FFFFFF"/>
                </a:solidFill>
                <a:cs typeface="Calibri" pitchFamily="34" charset="0"/>
                <a:sym typeface="Calibri" pitchFamily="34" charset="0"/>
              </a:rPr>
              <a:t>Cable line</a:t>
            </a:r>
          </a:p>
        </p:txBody>
      </p:sp>
      <p:sp>
        <p:nvSpPr>
          <p:cNvPr id="70" name="直線 64"/>
          <p:cNvSpPr>
            <a:spLocks noChangeShapeType="1"/>
          </p:cNvSpPr>
          <p:nvPr/>
        </p:nvSpPr>
        <p:spPr bwMode="auto">
          <a:xfrm rot="10800000" flipH="1">
            <a:off x="1116212" y="3897807"/>
            <a:ext cx="3525440" cy="940625"/>
          </a:xfrm>
          <a:prstGeom prst="line">
            <a:avLst/>
          </a:prstGeom>
          <a:noFill/>
          <a:ln w="50800" cap="flat">
            <a:solidFill>
              <a:srgbClr val="3399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altLang="en-US">
              <a:solidFill>
                <a:srgbClr val="000000"/>
              </a:solidFill>
            </a:endParaRPr>
          </a:p>
        </p:txBody>
      </p:sp>
      <p:sp>
        <p:nvSpPr>
          <p:cNvPr id="84" name="四角形 78"/>
          <p:cNvSpPr>
            <a:spLocks/>
          </p:cNvSpPr>
          <p:nvPr/>
        </p:nvSpPr>
        <p:spPr bwMode="auto">
          <a:xfrm>
            <a:off x="6834111" y="4422971"/>
            <a:ext cx="814388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40" bIns="0"/>
          <a:lstStyle/>
          <a:p>
            <a:pPr marL="39291"/>
            <a:r>
              <a:rPr lang="en-US" altLang="ja-JP" sz="2000" dirty="0" smtClean="0">
                <a:solidFill>
                  <a:srgbClr val="FFFFFF"/>
                </a:solidFill>
                <a:cs typeface="Calibri" pitchFamily="34" charset="0"/>
                <a:sym typeface="Calibri" pitchFamily="34" charset="0"/>
              </a:rPr>
              <a:t>filters</a:t>
            </a:r>
            <a:endParaRPr lang="en-US" altLang="ja-JP" sz="2000" dirty="0">
              <a:solidFill>
                <a:srgbClr val="FFFFFF"/>
              </a:solidFill>
              <a:cs typeface="Calibri" pitchFamily="34" charset="0"/>
              <a:sym typeface="Calibri" pitchFamily="34" charset="0"/>
            </a:endParaRPr>
          </a:p>
        </p:txBody>
      </p:sp>
      <p:sp>
        <p:nvSpPr>
          <p:cNvPr id="86" name="直線 80"/>
          <p:cNvSpPr>
            <a:spLocks noChangeShapeType="1"/>
          </p:cNvSpPr>
          <p:nvPr/>
        </p:nvSpPr>
        <p:spPr bwMode="auto">
          <a:xfrm rot="10800000" flipH="1">
            <a:off x="1006375" y="2205633"/>
            <a:ext cx="290215" cy="8929"/>
          </a:xfrm>
          <a:prstGeom prst="line">
            <a:avLst/>
          </a:prstGeom>
          <a:noFill/>
          <a:ln w="25400" cap="flat">
            <a:solidFill>
              <a:schemeClr val="bg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altLang="en-US">
              <a:solidFill>
                <a:srgbClr val="000000"/>
              </a:solidFill>
            </a:endParaRPr>
          </a:p>
        </p:txBody>
      </p:sp>
      <p:sp>
        <p:nvSpPr>
          <p:cNvPr id="87" name="四角形 81"/>
          <p:cNvSpPr>
            <a:spLocks/>
          </p:cNvSpPr>
          <p:nvPr/>
        </p:nvSpPr>
        <p:spPr bwMode="auto">
          <a:xfrm>
            <a:off x="175022" y="5641133"/>
            <a:ext cx="1914525" cy="332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40" bIns="0"/>
          <a:lstStyle/>
          <a:p>
            <a:pPr marL="39291"/>
            <a:r>
              <a:rPr lang="en-US" altLang="ja-JP" sz="2000" dirty="0">
                <a:solidFill>
                  <a:srgbClr val="FFFFFF"/>
                </a:solidFill>
                <a:cs typeface="Calibri" pitchFamily="34" charset="0"/>
                <a:sym typeface="Calibri" pitchFamily="34" charset="0"/>
              </a:rPr>
              <a:t>Outer vacuum</a:t>
            </a:r>
          </a:p>
        </p:txBody>
      </p:sp>
      <p:sp>
        <p:nvSpPr>
          <p:cNvPr id="88" name="直線 82"/>
          <p:cNvSpPr>
            <a:spLocks noChangeShapeType="1"/>
          </p:cNvSpPr>
          <p:nvPr/>
        </p:nvSpPr>
        <p:spPr bwMode="auto">
          <a:xfrm>
            <a:off x="610791" y="5288162"/>
            <a:ext cx="0" cy="342320"/>
          </a:xfrm>
          <a:prstGeom prst="line">
            <a:avLst/>
          </a:prstGeom>
          <a:noFill/>
          <a:ln w="25400" cap="flat">
            <a:solidFill>
              <a:schemeClr val="bg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altLang="en-US">
              <a:solidFill>
                <a:srgbClr val="000000"/>
              </a:solidFill>
            </a:endParaRPr>
          </a:p>
        </p:txBody>
      </p:sp>
      <p:sp>
        <p:nvSpPr>
          <p:cNvPr id="89" name="四角形 83"/>
          <p:cNvSpPr>
            <a:spLocks/>
          </p:cNvSpPr>
          <p:nvPr/>
        </p:nvSpPr>
        <p:spPr bwMode="auto">
          <a:xfrm>
            <a:off x="400050" y="4672012"/>
            <a:ext cx="774892" cy="24622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40640" bIns="0">
            <a:spAutoFit/>
          </a:bodyPr>
          <a:lstStyle/>
          <a:p>
            <a:pPr marL="39291"/>
            <a:r>
              <a:rPr lang="en-US" altLang="ja-JP" sz="1600" b="1" dirty="0" smtClean="0">
                <a:solidFill>
                  <a:srgbClr val="000000"/>
                </a:solidFill>
                <a:cs typeface="Calibri" pitchFamily="34" charset="0"/>
                <a:sym typeface="Calibri" pitchFamily="34" charset="0"/>
              </a:rPr>
              <a:t>1050kg</a:t>
            </a:r>
            <a:endParaRPr lang="en-US" altLang="ja-JP" sz="1600" b="1" dirty="0">
              <a:solidFill>
                <a:srgbClr val="000000"/>
              </a:solidFill>
              <a:cs typeface="Calibri" pitchFamily="34" charset="0"/>
              <a:sym typeface="Calibri" pitchFamily="34" charset="0"/>
            </a:endParaRPr>
          </a:p>
        </p:txBody>
      </p:sp>
      <p:sp>
        <p:nvSpPr>
          <p:cNvPr id="90" name="直線 84"/>
          <p:cNvSpPr>
            <a:spLocks noChangeShapeType="1"/>
          </p:cNvSpPr>
          <p:nvPr/>
        </p:nvSpPr>
        <p:spPr bwMode="auto">
          <a:xfrm rot="10800000" flipH="1">
            <a:off x="723305" y="1493044"/>
            <a:ext cx="7144" cy="2941440"/>
          </a:xfrm>
          <a:prstGeom prst="line">
            <a:avLst/>
          </a:prstGeom>
          <a:noFill/>
          <a:ln w="101600" cap="flat">
            <a:solidFill>
              <a:srgbClr val="FF99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altLang="en-US">
              <a:solidFill>
                <a:srgbClr val="000000"/>
              </a:solidFill>
            </a:endParaRPr>
          </a:p>
        </p:txBody>
      </p:sp>
      <p:sp>
        <p:nvSpPr>
          <p:cNvPr id="92" name="直線 86"/>
          <p:cNvSpPr>
            <a:spLocks noChangeShapeType="1"/>
          </p:cNvSpPr>
          <p:nvPr/>
        </p:nvSpPr>
        <p:spPr bwMode="auto">
          <a:xfrm flipV="1">
            <a:off x="1132285" y="4829175"/>
            <a:ext cx="87511" cy="8930"/>
          </a:xfrm>
          <a:prstGeom prst="line">
            <a:avLst/>
          </a:prstGeom>
          <a:noFill/>
          <a:ln w="38100" cap="flat">
            <a:solidFill>
              <a:srgbClr val="3399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altLang="en-US">
              <a:solidFill>
                <a:srgbClr val="000000"/>
              </a:solidFill>
            </a:endParaRPr>
          </a:p>
        </p:txBody>
      </p:sp>
      <p:sp>
        <p:nvSpPr>
          <p:cNvPr id="95" name="オートシェイプ 89"/>
          <p:cNvSpPr>
            <a:spLocks/>
          </p:cNvSpPr>
          <p:nvPr/>
        </p:nvSpPr>
        <p:spPr bwMode="auto">
          <a:xfrm>
            <a:off x="8101013" y="2986088"/>
            <a:ext cx="1543050" cy="3771900"/>
          </a:xfrm>
          <a:prstGeom prst="roundRect">
            <a:avLst>
              <a:gd name="adj" fmla="val 13889"/>
            </a:avLst>
          </a:prstGeom>
          <a:noFill/>
          <a:ln w="25400" cap="flat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altLang="en-US">
              <a:solidFill>
                <a:srgbClr val="000000"/>
              </a:solidFill>
            </a:endParaRPr>
          </a:p>
        </p:txBody>
      </p:sp>
      <p:sp>
        <p:nvSpPr>
          <p:cNvPr id="96" name="四角形 90"/>
          <p:cNvSpPr>
            <a:spLocks/>
          </p:cNvSpPr>
          <p:nvPr/>
        </p:nvSpPr>
        <p:spPr bwMode="auto">
          <a:xfrm>
            <a:off x="8115300" y="4143375"/>
            <a:ext cx="1028700" cy="1244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40" bIns="0"/>
          <a:lstStyle/>
          <a:p>
            <a:pPr marL="39291"/>
            <a:r>
              <a:rPr lang="en-US" altLang="ja-JP" sz="2000" dirty="0">
                <a:solidFill>
                  <a:srgbClr val="FFFFFF"/>
                </a:solidFill>
                <a:cs typeface="Calibri" pitchFamily="34" charset="0"/>
                <a:sym typeface="Calibri" pitchFamily="34" charset="0"/>
              </a:rPr>
              <a:t>10 m</a:t>
            </a:r>
            <a:r>
              <a:rPr lang="en-US" altLang="ja-JP" sz="2000" baseline="32000" dirty="0">
                <a:solidFill>
                  <a:srgbClr val="FFFFFF"/>
                </a:solidFill>
                <a:cs typeface="Calibri" pitchFamily="34" charset="0"/>
                <a:sym typeface="Calibri" pitchFamily="34" charset="0"/>
              </a:rPr>
              <a:t>3</a:t>
            </a:r>
            <a:r>
              <a:rPr lang="en-US" altLang="ja-JP" sz="2000" dirty="0">
                <a:solidFill>
                  <a:srgbClr val="FFFFFF"/>
                </a:solidFill>
                <a:cs typeface="Calibri" pitchFamily="34" charset="0"/>
                <a:sym typeface="Calibri" pitchFamily="34" charset="0"/>
              </a:rPr>
              <a:t> </a:t>
            </a:r>
            <a:endParaRPr lang="en-US" altLang="ja-JP" sz="2000" dirty="0" smtClean="0">
              <a:solidFill>
                <a:srgbClr val="FFFFFF"/>
              </a:solidFill>
              <a:cs typeface="Calibri" pitchFamily="34" charset="0"/>
              <a:sym typeface="Calibri" pitchFamily="34" charset="0"/>
            </a:endParaRPr>
          </a:p>
          <a:p>
            <a:pPr marL="39291"/>
            <a:r>
              <a:rPr lang="en-US" altLang="ja-JP" sz="2000" dirty="0" smtClean="0">
                <a:solidFill>
                  <a:srgbClr val="FFFFFF"/>
                </a:solidFill>
                <a:cs typeface="Calibri" pitchFamily="34" charset="0"/>
                <a:sym typeface="Calibri" pitchFamily="34" charset="0"/>
              </a:rPr>
              <a:t>    x 2</a:t>
            </a:r>
          </a:p>
          <a:p>
            <a:pPr marL="39291"/>
            <a:endParaRPr lang="en-US" altLang="ja-JP" sz="2000" dirty="0" smtClean="0">
              <a:solidFill>
                <a:srgbClr val="FFFFFF"/>
              </a:solidFill>
              <a:cs typeface="Calibri" pitchFamily="34" charset="0"/>
              <a:sym typeface="Calibri" pitchFamily="34" charset="0"/>
            </a:endParaRPr>
          </a:p>
          <a:p>
            <a:pPr marL="39291"/>
            <a:r>
              <a:rPr lang="en-US" altLang="ja-JP" sz="2000" dirty="0" smtClean="0">
                <a:solidFill>
                  <a:srgbClr val="FFFFFF"/>
                </a:solidFill>
                <a:cs typeface="Calibri" pitchFamily="34" charset="0"/>
                <a:sym typeface="Calibri" pitchFamily="34" charset="0"/>
              </a:rPr>
              <a:t>gas storage</a:t>
            </a:r>
            <a:endParaRPr lang="en-US" altLang="ja-JP" sz="2000" dirty="0">
              <a:solidFill>
                <a:srgbClr val="FFFFFF"/>
              </a:solidFill>
              <a:cs typeface="Calibri" pitchFamily="34" charset="0"/>
              <a:sym typeface="Calibri" pitchFamily="34" charset="0"/>
            </a:endParaRPr>
          </a:p>
        </p:txBody>
      </p:sp>
      <p:sp>
        <p:nvSpPr>
          <p:cNvPr id="97" name="オートシェイプ 91"/>
          <p:cNvSpPr>
            <a:spLocks/>
          </p:cNvSpPr>
          <p:nvPr/>
        </p:nvSpPr>
        <p:spPr bwMode="auto">
          <a:xfrm rot="-5400000">
            <a:off x="5383300" y="2191863"/>
            <a:ext cx="485775" cy="257175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altLang="en-US">
              <a:solidFill>
                <a:srgbClr val="000000"/>
              </a:solidFill>
            </a:endParaRPr>
          </a:p>
        </p:txBody>
      </p:sp>
      <p:sp>
        <p:nvSpPr>
          <p:cNvPr id="99" name="オートシェイプ 93"/>
          <p:cNvSpPr>
            <a:spLocks/>
          </p:cNvSpPr>
          <p:nvPr/>
        </p:nvSpPr>
        <p:spPr bwMode="auto">
          <a:xfrm rot="5400000">
            <a:off x="5100638" y="5143500"/>
            <a:ext cx="485775" cy="257175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altLang="en-US">
              <a:solidFill>
                <a:srgbClr val="000000"/>
              </a:solidFill>
            </a:endParaRPr>
          </a:p>
        </p:txBody>
      </p:sp>
      <p:sp>
        <p:nvSpPr>
          <p:cNvPr id="102" name="オートシェイプ 96"/>
          <p:cNvSpPr>
            <a:spLocks/>
          </p:cNvSpPr>
          <p:nvPr/>
        </p:nvSpPr>
        <p:spPr bwMode="auto">
          <a:xfrm rot="5400000">
            <a:off x="7517495" y="2102049"/>
            <a:ext cx="600075" cy="414338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altLang="en-US">
              <a:solidFill>
                <a:srgbClr val="000000"/>
              </a:solidFill>
            </a:endParaRPr>
          </a:p>
        </p:txBody>
      </p:sp>
      <p:sp>
        <p:nvSpPr>
          <p:cNvPr id="103" name="四角形 97"/>
          <p:cNvSpPr>
            <a:spLocks/>
          </p:cNvSpPr>
          <p:nvPr/>
        </p:nvSpPr>
        <p:spPr bwMode="auto">
          <a:xfrm>
            <a:off x="7321936" y="1701998"/>
            <a:ext cx="1816246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BAFB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40" bIns="0"/>
          <a:lstStyle/>
          <a:p>
            <a:pPr marL="39291"/>
            <a:r>
              <a:rPr lang="en-US" altLang="ja-JP" sz="1400" dirty="0" smtClean="0">
                <a:solidFill>
                  <a:schemeClr val="bg1"/>
                </a:solidFill>
                <a:cs typeface="Calibri" pitchFamily="34" charset="0"/>
                <a:sym typeface="Calibri" pitchFamily="34" charset="0"/>
              </a:rPr>
              <a:t>emergency gas </a:t>
            </a:r>
            <a:r>
              <a:rPr lang="en-US" altLang="ja-JP" sz="1400" dirty="0">
                <a:solidFill>
                  <a:schemeClr val="bg1"/>
                </a:solidFill>
                <a:cs typeface="Calibri" pitchFamily="34" charset="0"/>
                <a:sym typeface="Calibri" pitchFamily="34" charset="0"/>
              </a:rPr>
              <a:t>pump</a:t>
            </a:r>
          </a:p>
          <a:p>
            <a:pPr marL="39291"/>
            <a:r>
              <a:rPr lang="en-US" altLang="ja-JP" sz="1400" dirty="0" smtClean="0">
                <a:solidFill>
                  <a:schemeClr val="bg1"/>
                </a:solidFill>
                <a:cs typeface="Calibri" pitchFamily="34" charset="0"/>
                <a:sym typeface="Calibri" pitchFamily="34" charset="0"/>
              </a:rPr>
              <a:t>                  100L/min</a:t>
            </a:r>
          </a:p>
          <a:p>
            <a:pPr marL="39291"/>
            <a:r>
              <a:rPr lang="en-US" altLang="ja-JP" sz="1400" dirty="0" smtClean="0">
                <a:solidFill>
                  <a:schemeClr val="bg1"/>
                </a:solidFill>
                <a:cs typeface="Calibri" pitchFamily="34" charset="0"/>
                <a:sym typeface="Calibri" pitchFamily="34" charset="0"/>
              </a:rPr>
              <a:t>  </a:t>
            </a:r>
            <a:endParaRPr lang="en-US" altLang="ja-JP" sz="1400" dirty="0">
              <a:solidFill>
                <a:schemeClr val="bg1"/>
              </a:solidFill>
              <a:cs typeface="Calibri" pitchFamily="34" charset="0"/>
              <a:sym typeface="Calibri" pitchFamily="34" charset="0"/>
            </a:endParaRPr>
          </a:p>
        </p:txBody>
      </p:sp>
      <p:grpSp>
        <p:nvGrpSpPr>
          <p:cNvPr id="111" name="グループ 106"/>
          <p:cNvGrpSpPr>
            <a:grpSpLocks/>
          </p:cNvGrpSpPr>
          <p:nvPr/>
        </p:nvGrpSpPr>
        <p:grpSpPr bwMode="auto">
          <a:xfrm>
            <a:off x="7052259" y="5080993"/>
            <a:ext cx="412552" cy="416124"/>
            <a:chOff x="0" y="0"/>
            <a:chExt cx="231" cy="233"/>
          </a:xfrm>
        </p:grpSpPr>
        <p:sp>
          <p:nvSpPr>
            <p:cNvPr id="112" name="四角形 107"/>
            <p:cNvSpPr>
              <a:spLocks/>
            </p:cNvSpPr>
            <p:nvPr/>
          </p:nvSpPr>
          <p:spPr bwMode="auto">
            <a:xfrm>
              <a:off x="0" y="33"/>
              <a:ext cx="231" cy="40"/>
            </a:xfrm>
            <a:prstGeom prst="rect">
              <a:avLst/>
            </a:prstGeom>
            <a:noFill/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altLang="en-US">
                <a:solidFill>
                  <a:srgbClr val="000000"/>
                </a:solidFill>
              </a:endParaRPr>
            </a:p>
          </p:txBody>
        </p:sp>
        <p:sp>
          <p:nvSpPr>
            <p:cNvPr id="113" name="四角形 108"/>
            <p:cNvSpPr>
              <a:spLocks/>
            </p:cNvSpPr>
            <p:nvPr/>
          </p:nvSpPr>
          <p:spPr bwMode="auto">
            <a:xfrm>
              <a:off x="60" y="95"/>
              <a:ext cx="91" cy="138"/>
            </a:xfrm>
            <a:prstGeom prst="rect">
              <a:avLst/>
            </a:prstGeom>
            <a:noFill/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altLang="en-US">
                <a:solidFill>
                  <a:srgbClr val="000000"/>
                </a:solidFill>
              </a:endParaRPr>
            </a:p>
          </p:txBody>
        </p:sp>
        <p:sp>
          <p:nvSpPr>
            <p:cNvPr id="114" name="四角形 109"/>
            <p:cNvSpPr>
              <a:spLocks/>
            </p:cNvSpPr>
            <p:nvPr/>
          </p:nvSpPr>
          <p:spPr bwMode="auto">
            <a:xfrm>
              <a:off x="70" y="0"/>
              <a:ext cx="81" cy="40"/>
            </a:xfrm>
            <a:prstGeom prst="rect">
              <a:avLst/>
            </a:prstGeom>
            <a:noFill/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115" name="四角形 110"/>
          <p:cNvSpPr>
            <a:spLocks/>
          </p:cNvSpPr>
          <p:nvPr/>
        </p:nvSpPr>
        <p:spPr bwMode="auto">
          <a:xfrm>
            <a:off x="6375797" y="857000"/>
            <a:ext cx="2793449" cy="838199"/>
          </a:xfrm>
          <a:prstGeom prst="rect">
            <a:avLst/>
          </a:prstGeom>
          <a:noFill/>
          <a:ln w="12700" cap="flat">
            <a:noFill/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40640" bIns="0"/>
          <a:lstStyle/>
          <a:p>
            <a:pPr marL="39291"/>
            <a:r>
              <a:rPr lang="en-US" altLang="ja-JP" sz="2000" dirty="0" smtClean="0">
                <a:solidFill>
                  <a:schemeClr val="bg1"/>
                </a:solidFill>
                <a:cs typeface="Calibri" pitchFamily="34" charset="0"/>
                <a:sym typeface="Calibri" pitchFamily="34" charset="0"/>
              </a:rPr>
              <a:t>4 x 180W refrigerator</a:t>
            </a:r>
          </a:p>
          <a:p>
            <a:pPr marL="39291"/>
            <a:r>
              <a:rPr lang="en-US" altLang="ja-JP" sz="2000" dirty="0" smtClean="0">
                <a:solidFill>
                  <a:schemeClr val="bg1"/>
                </a:solidFill>
                <a:cs typeface="Calibri" pitchFamily="34" charset="0"/>
                <a:sym typeface="Calibri" pitchFamily="34" charset="0"/>
              </a:rPr>
              <a:t>PTR developed by KEK</a:t>
            </a:r>
            <a:endParaRPr lang="en-US" altLang="ja-JP" sz="2000" dirty="0">
              <a:solidFill>
                <a:schemeClr val="bg1"/>
              </a:solidFill>
              <a:cs typeface="Calibri" pitchFamily="34" charset="0"/>
              <a:sym typeface="Calibri" pitchFamily="34" charset="0"/>
            </a:endParaRPr>
          </a:p>
          <a:p>
            <a:pPr marL="39291"/>
            <a:r>
              <a:rPr lang="en-US" altLang="ja-JP" sz="29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Calibri" pitchFamily="34" charset="0"/>
              </a:rPr>
              <a:t> </a:t>
            </a:r>
            <a:endParaRPr lang="en-US" altLang="ja-JP" sz="29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grpSp>
        <p:nvGrpSpPr>
          <p:cNvPr id="121" name="グループ化 120"/>
          <p:cNvGrpSpPr/>
          <p:nvPr/>
        </p:nvGrpSpPr>
        <p:grpSpPr>
          <a:xfrm>
            <a:off x="6169521" y="4371081"/>
            <a:ext cx="232172" cy="394693"/>
            <a:chOff x="6227565" y="3714750"/>
            <a:chExt cx="232172" cy="394693"/>
          </a:xfrm>
        </p:grpSpPr>
        <p:sp>
          <p:nvSpPr>
            <p:cNvPr id="117" name="オートシェイプ 112"/>
            <p:cNvSpPr>
              <a:spLocks/>
            </p:cNvSpPr>
            <p:nvPr/>
          </p:nvSpPr>
          <p:spPr bwMode="auto">
            <a:xfrm>
              <a:off x="6227565" y="3714750"/>
              <a:ext cx="232172" cy="394693"/>
            </a:xfrm>
            <a:prstGeom prst="roundRect">
              <a:avLst>
                <a:gd name="adj" fmla="val 50000"/>
              </a:avLst>
            </a:prstGeom>
            <a:solidFill>
              <a:srgbClr val="0080FF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altLang="en-US">
                <a:solidFill>
                  <a:srgbClr val="000000"/>
                </a:solidFill>
              </a:endParaRPr>
            </a:p>
          </p:txBody>
        </p:sp>
        <p:sp>
          <p:nvSpPr>
            <p:cNvPr id="118" name="オートシェイプ 113"/>
            <p:cNvSpPr>
              <a:spLocks/>
            </p:cNvSpPr>
            <p:nvPr/>
          </p:nvSpPr>
          <p:spPr bwMode="auto">
            <a:xfrm>
              <a:off x="6231137" y="3714750"/>
              <a:ext cx="228600" cy="171450"/>
            </a:xfrm>
            <a:prstGeom prst="roundRect">
              <a:avLst>
                <a:gd name="adj" fmla="val 50000"/>
              </a:avLst>
            </a:prstGeom>
            <a:solidFill>
              <a:srgbClr val="FF99FF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119" name="四角形 114"/>
          <p:cNvSpPr>
            <a:spLocks/>
          </p:cNvSpPr>
          <p:nvPr/>
        </p:nvSpPr>
        <p:spPr bwMode="auto">
          <a:xfrm>
            <a:off x="5634225" y="4087293"/>
            <a:ext cx="930803" cy="292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40" bIns="0"/>
          <a:lstStyle/>
          <a:p>
            <a:pPr marL="39291"/>
            <a:r>
              <a:rPr lang="en-US" altLang="ja-JP" sz="1400" dirty="0">
                <a:solidFill>
                  <a:srgbClr val="FFFFFF"/>
                </a:solidFill>
                <a:cs typeface="Calibri" pitchFamily="34" charset="0"/>
                <a:sym typeface="Calibri" pitchFamily="34" charset="0"/>
              </a:rPr>
              <a:t>evaporator</a:t>
            </a:r>
          </a:p>
        </p:txBody>
      </p:sp>
      <p:sp>
        <p:nvSpPr>
          <p:cNvPr id="85" name="直線 79"/>
          <p:cNvSpPr>
            <a:spLocks noChangeShapeType="1"/>
          </p:cNvSpPr>
          <p:nvPr/>
        </p:nvSpPr>
        <p:spPr bwMode="auto">
          <a:xfrm flipV="1">
            <a:off x="737592" y="2634259"/>
            <a:ext cx="537568" cy="19010"/>
          </a:xfrm>
          <a:prstGeom prst="line">
            <a:avLst/>
          </a:prstGeom>
          <a:noFill/>
          <a:ln w="25400" cap="flat">
            <a:solidFill>
              <a:schemeClr val="bg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altLang="en-US">
              <a:solidFill>
                <a:srgbClr val="000000"/>
              </a:solidFill>
            </a:endParaRPr>
          </a:p>
        </p:txBody>
      </p:sp>
      <p:sp>
        <p:nvSpPr>
          <p:cNvPr id="104" name="直線 98"/>
          <p:cNvSpPr>
            <a:spLocks noChangeShapeType="1"/>
          </p:cNvSpPr>
          <p:nvPr/>
        </p:nvSpPr>
        <p:spPr bwMode="auto">
          <a:xfrm rot="10800000" flipH="1">
            <a:off x="4227315" y="3449589"/>
            <a:ext cx="30585" cy="436611"/>
          </a:xfrm>
          <a:prstGeom prst="line">
            <a:avLst/>
          </a:prstGeom>
          <a:noFill/>
          <a:ln w="25400" cap="flat">
            <a:solidFill>
              <a:srgbClr val="FF99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altLang="en-US">
              <a:solidFill>
                <a:srgbClr val="000000"/>
              </a:solidFill>
            </a:endParaRPr>
          </a:p>
        </p:txBody>
      </p:sp>
      <p:cxnSp>
        <p:nvCxnSpPr>
          <p:cNvPr id="124" name="直線​​コネクタ 123"/>
          <p:cNvCxnSpPr>
            <a:stCxn id="117" idx="2"/>
          </p:cNvCxnSpPr>
          <p:nvPr/>
        </p:nvCxnSpPr>
        <p:spPr>
          <a:xfrm>
            <a:off x="6285607" y="4765774"/>
            <a:ext cx="1786" cy="506313"/>
          </a:xfrm>
          <a:prstGeom prst="line">
            <a:avLst/>
          </a:prstGeom>
          <a:ln w="19050">
            <a:solidFill>
              <a:srgbClr val="33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オートシェイプ 27"/>
          <p:cNvSpPr>
            <a:spLocks/>
          </p:cNvSpPr>
          <p:nvPr/>
        </p:nvSpPr>
        <p:spPr bwMode="auto">
          <a:xfrm>
            <a:off x="6565028" y="4463904"/>
            <a:ext cx="258961" cy="690436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altLang="en-US">
              <a:solidFill>
                <a:srgbClr val="000000"/>
              </a:solidFill>
            </a:endParaRPr>
          </a:p>
        </p:txBody>
      </p:sp>
      <p:sp>
        <p:nvSpPr>
          <p:cNvPr id="33" name="オートシェイプ 27"/>
          <p:cNvSpPr>
            <a:spLocks/>
          </p:cNvSpPr>
          <p:nvPr/>
        </p:nvSpPr>
        <p:spPr bwMode="auto">
          <a:xfrm>
            <a:off x="4141622" y="2042048"/>
            <a:ext cx="258961" cy="690436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altLang="en-US">
              <a:solidFill>
                <a:srgbClr val="000000"/>
              </a:solidFill>
            </a:endParaRPr>
          </a:p>
        </p:txBody>
      </p:sp>
      <p:sp>
        <p:nvSpPr>
          <p:cNvPr id="126" name="四角形 81"/>
          <p:cNvSpPr>
            <a:spLocks/>
          </p:cNvSpPr>
          <p:nvPr/>
        </p:nvSpPr>
        <p:spPr bwMode="auto">
          <a:xfrm>
            <a:off x="1494584" y="3190297"/>
            <a:ext cx="1575198" cy="35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40" bIns="0"/>
          <a:lstStyle/>
          <a:p>
            <a:pPr marL="39291"/>
            <a:r>
              <a:rPr lang="en-US" altLang="ja-JP" sz="2000" dirty="0" smtClean="0">
                <a:solidFill>
                  <a:srgbClr val="FFFFFF"/>
                </a:solidFill>
                <a:cs typeface="Calibri" pitchFamily="34" charset="0"/>
                <a:sym typeface="Calibri" pitchFamily="34" charset="0"/>
              </a:rPr>
              <a:t>Water tank</a:t>
            </a:r>
            <a:endParaRPr lang="en-US" altLang="ja-JP" sz="2000" dirty="0">
              <a:solidFill>
                <a:srgbClr val="FFFFFF"/>
              </a:solidFill>
              <a:cs typeface="Calibri" pitchFamily="34" charset="0"/>
              <a:sym typeface="Calibri" pitchFamily="34" charset="0"/>
            </a:endParaRPr>
          </a:p>
        </p:txBody>
      </p:sp>
      <p:sp>
        <p:nvSpPr>
          <p:cNvPr id="108" name="四角形 43"/>
          <p:cNvSpPr>
            <a:spLocks/>
          </p:cNvSpPr>
          <p:nvPr/>
        </p:nvSpPr>
        <p:spPr bwMode="auto">
          <a:xfrm>
            <a:off x="3733800" y="5927379"/>
            <a:ext cx="2960709" cy="407194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40640" bIns="0"/>
          <a:lstStyle/>
          <a:p>
            <a:pPr marL="39291"/>
            <a:r>
              <a:rPr lang="en-US" altLang="ja-JP" sz="2000" dirty="0" smtClean="0">
                <a:solidFill>
                  <a:srgbClr val="99CCFF"/>
                </a:solidFill>
                <a:cs typeface="Calibri" pitchFamily="34" charset="0"/>
                <a:sym typeface="Calibri" pitchFamily="34" charset="0"/>
              </a:rPr>
              <a:t>Liquid circulation  5L/min</a:t>
            </a:r>
            <a:endParaRPr lang="en-US" altLang="ja-JP" sz="2000" dirty="0">
              <a:solidFill>
                <a:srgbClr val="99CCFF"/>
              </a:solidFill>
              <a:cs typeface="Calibri" pitchFamily="34" charset="0"/>
              <a:sym typeface="Calibri" pitchFamily="34" charset="0"/>
            </a:endParaRPr>
          </a:p>
        </p:txBody>
      </p:sp>
      <p:sp>
        <p:nvSpPr>
          <p:cNvPr id="109" name="四角形 43"/>
          <p:cNvSpPr>
            <a:spLocks/>
          </p:cNvSpPr>
          <p:nvPr/>
        </p:nvSpPr>
        <p:spPr bwMode="auto">
          <a:xfrm>
            <a:off x="2462199" y="1046560"/>
            <a:ext cx="2960709" cy="407194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40640" bIns="0"/>
          <a:lstStyle/>
          <a:p>
            <a:pPr marL="39291"/>
            <a:r>
              <a:rPr lang="en-US" altLang="ja-JP" sz="2000" dirty="0" smtClean="0">
                <a:solidFill>
                  <a:srgbClr val="FF99FF"/>
                </a:solidFill>
                <a:cs typeface="Calibri" pitchFamily="34" charset="0"/>
                <a:sym typeface="Calibri" pitchFamily="34" charset="0"/>
              </a:rPr>
              <a:t>Gas circulation  30L/min</a:t>
            </a:r>
            <a:endParaRPr lang="en-US" altLang="ja-JP" sz="2000" dirty="0">
              <a:solidFill>
                <a:srgbClr val="FF99FF"/>
              </a:solidFill>
              <a:cs typeface="Calibri" pitchFamily="34" charset="0"/>
              <a:sym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13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角丸四角形 14"/>
          <p:cNvSpPr/>
          <p:nvPr/>
        </p:nvSpPr>
        <p:spPr>
          <a:xfrm>
            <a:off x="5295174" y="2894547"/>
            <a:ext cx="3391626" cy="3007244"/>
          </a:xfrm>
          <a:prstGeom prst="roundRect">
            <a:avLst>
              <a:gd name="adj" fmla="val 4645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altLang="en-US">
              <a:solidFill>
                <a:srgbClr val="FFFFFF"/>
              </a:solidFill>
            </a:endParaRPr>
          </a:p>
        </p:txBody>
      </p:sp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452855" y="1050267"/>
            <a:ext cx="8229600" cy="702333"/>
          </a:xfrm>
        </p:spPr>
        <p:txBody>
          <a:bodyPr/>
          <a:lstStyle/>
          <a:p>
            <a:r>
              <a:rPr lang="en-US" altLang="ja-JP" sz="2800" dirty="0" smtClean="0"/>
              <a:t>Active for </a:t>
            </a:r>
            <a:r>
              <a:rPr lang="en-US" altLang="ja-JP" sz="2800" dirty="0" smtClean="0">
                <a:latin typeface="Symbol" pitchFamily="18" charset="2"/>
              </a:rPr>
              <a:t>m</a:t>
            </a:r>
            <a:r>
              <a:rPr lang="en-US" altLang="ja-JP" sz="2800" dirty="0" smtClean="0"/>
              <a:t>,  passive for </a:t>
            </a:r>
            <a:r>
              <a:rPr kumimoji="1" lang="en-US" altLang="ja-JP" sz="2800" dirty="0" err="1" smtClean="0">
                <a:latin typeface="Symbol" pitchFamily="18" charset="2"/>
              </a:rPr>
              <a:t>g</a:t>
            </a:r>
            <a:r>
              <a:rPr kumimoji="1" lang="en-US" altLang="ja-JP" sz="2800" dirty="0" err="1" smtClean="0"/>
              <a:t>,n</a:t>
            </a:r>
            <a:endParaRPr kumimoji="1" lang="ja-JP" altLang="en-US" sz="2800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FFFFFF"/>
                </a:solidFill>
              </a:rPr>
              <a:t>H. Sekiya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>
                <a:solidFill>
                  <a:srgbClr val="FFFFFF"/>
                </a:solidFill>
              </a:rPr>
              <a:pPr/>
              <a:t>56</a:t>
            </a:fld>
            <a:endParaRPr altLang="en-US" dirty="0">
              <a:solidFill>
                <a:srgbClr val="FFFFFF"/>
              </a:solidFill>
            </a:endParaRPr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Water shields for external BG</a:t>
            </a:r>
            <a:endParaRPr kumimoji="1" lang="ja-JP" altLang="en-US" dirty="0"/>
          </a:p>
        </p:txBody>
      </p:sp>
      <p:pic>
        <p:nvPicPr>
          <p:cNvPr id="7" name="図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6" r="-1170"/>
          <a:stretch/>
        </p:blipFill>
        <p:spPr bwMode="auto">
          <a:xfrm>
            <a:off x="5475735" y="3063629"/>
            <a:ext cx="3211065" cy="2794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四角形 3"/>
          <p:cNvSpPr>
            <a:spLocks/>
          </p:cNvSpPr>
          <p:nvPr/>
        </p:nvSpPr>
        <p:spPr bwMode="auto">
          <a:xfrm>
            <a:off x="6567262" y="4609216"/>
            <a:ext cx="1301461" cy="300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altLang="ja-JP" sz="2000" dirty="0">
                <a:solidFill>
                  <a:srgbClr val="FF00FF"/>
                </a:solidFill>
                <a:cs typeface="Helvetica" charset="0"/>
              </a:rPr>
              <a:t>Liq. </a:t>
            </a:r>
            <a:r>
              <a:rPr lang="en-US" altLang="ja-JP" sz="2000" dirty="0" err="1">
                <a:solidFill>
                  <a:srgbClr val="FF00FF"/>
                </a:solidFill>
                <a:cs typeface="Helvetica" charset="0"/>
              </a:rPr>
              <a:t>Xe</a:t>
            </a:r>
            <a:endParaRPr lang="en-US" altLang="ja-JP" sz="2000" dirty="0">
              <a:solidFill>
                <a:srgbClr val="FF00FF"/>
              </a:solidFill>
              <a:cs typeface="Helvetica" charset="0"/>
            </a:endParaRPr>
          </a:p>
        </p:txBody>
      </p:sp>
      <p:sp>
        <p:nvSpPr>
          <p:cNvPr id="10" name="四角形 4"/>
          <p:cNvSpPr>
            <a:spLocks/>
          </p:cNvSpPr>
          <p:nvPr/>
        </p:nvSpPr>
        <p:spPr bwMode="auto">
          <a:xfrm>
            <a:off x="6134413" y="4018403"/>
            <a:ext cx="489273" cy="247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altLang="ja-JP" sz="2300" dirty="0">
                <a:solidFill>
                  <a:srgbClr val="333399"/>
                </a:solidFill>
                <a:cs typeface="Helvetica" charset="0"/>
              </a:rPr>
              <a:t>water</a:t>
            </a:r>
          </a:p>
        </p:txBody>
      </p:sp>
      <p:sp>
        <p:nvSpPr>
          <p:cNvPr id="11" name="四角形 11"/>
          <p:cNvSpPr>
            <a:spLocks/>
          </p:cNvSpPr>
          <p:nvPr/>
        </p:nvSpPr>
        <p:spPr bwMode="auto">
          <a:xfrm>
            <a:off x="7646107" y="5655569"/>
            <a:ext cx="583493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lIns="0" tIns="0" rIns="0" bIns="0" anchor="ctr">
            <a:spAutoFit/>
          </a:bodyPr>
          <a:lstStyle/>
          <a:p>
            <a:r>
              <a:rPr lang="en-US" altLang="ja-JP" sz="1600" dirty="0">
                <a:solidFill>
                  <a:srgbClr val="000000"/>
                </a:solidFill>
                <a:cs typeface="Helvetica" charset="0"/>
              </a:rPr>
              <a:t>X [cm]</a:t>
            </a:r>
          </a:p>
        </p:txBody>
      </p:sp>
      <p:sp>
        <p:nvSpPr>
          <p:cNvPr id="13" name="四角形 13"/>
          <p:cNvSpPr>
            <a:spLocks/>
          </p:cNvSpPr>
          <p:nvPr/>
        </p:nvSpPr>
        <p:spPr bwMode="auto">
          <a:xfrm rot="16200000">
            <a:off x="5079604" y="3267983"/>
            <a:ext cx="770933" cy="36112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0" tIns="0" rIns="0" bIns="0" anchor="ctr"/>
          <a:lstStyle/>
          <a:p>
            <a:r>
              <a:rPr lang="en-US" altLang="ja-JP" sz="1600" dirty="0">
                <a:solidFill>
                  <a:srgbClr val="000000"/>
                </a:solidFill>
                <a:cs typeface="Helvetica" charset="0"/>
              </a:rPr>
              <a:t>y</a:t>
            </a:r>
            <a:r>
              <a:rPr lang="en-US" altLang="ja-JP" sz="1600" dirty="0" smtClean="0">
                <a:solidFill>
                  <a:srgbClr val="000000"/>
                </a:solidFill>
                <a:cs typeface="Helvetica" charset="0"/>
              </a:rPr>
              <a:t> </a:t>
            </a:r>
            <a:r>
              <a:rPr lang="en-US" altLang="ja-JP" sz="1600" dirty="0">
                <a:solidFill>
                  <a:srgbClr val="000000"/>
                </a:solidFill>
                <a:cs typeface="Helvetica" charset="0"/>
              </a:rPr>
              <a:t>[cm]</a:t>
            </a:r>
          </a:p>
        </p:txBody>
      </p:sp>
      <p:pic>
        <p:nvPicPr>
          <p:cNvPr id="16" name="Picture 3" descr="C:\Users\suzuki\Desktop\090522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1492" y="1627724"/>
            <a:ext cx="3569707" cy="4113179"/>
          </a:xfrm>
          <a:prstGeom prst="rect">
            <a:avLst/>
          </a:prstGeom>
          <a:noFill/>
        </p:spPr>
      </p:pic>
      <p:cxnSp>
        <p:nvCxnSpPr>
          <p:cNvPr id="18" name="直線矢印​​コネクタ 17"/>
          <p:cNvCxnSpPr/>
          <p:nvPr/>
        </p:nvCxnSpPr>
        <p:spPr>
          <a:xfrm flipH="1">
            <a:off x="1287646" y="2530091"/>
            <a:ext cx="2057400" cy="0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​​コネクタ 23"/>
          <p:cNvCxnSpPr/>
          <p:nvPr/>
        </p:nvCxnSpPr>
        <p:spPr>
          <a:xfrm>
            <a:off x="1295400" y="2837303"/>
            <a:ext cx="0" cy="2362200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1999592" y="1924537"/>
            <a:ext cx="63350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FFFF"/>
                </a:solidFill>
              </a:rPr>
              <a:t>10m</a:t>
            </a:r>
            <a:endParaRPr altLang="en-US" dirty="0">
              <a:solidFill>
                <a:srgbClr val="FFFFFF"/>
              </a:solidFill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533401" y="3263879"/>
            <a:ext cx="98691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FFFFFF"/>
                </a:solidFill>
              </a:rPr>
              <a:t>10m</a:t>
            </a:r>
            <a:endParaRPr altLang="en-US" dirty="0">
              <a:solidFill>
                <a:srgbClr val="FFFFFF"/>
              </a:solidFill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1095832" y="5765906"/>
            <a:ext cx="31900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rgbClr val="FFFFFF"/>
                </a:solidFill>
                <a:cs typeface="Helvetica" charset="0"/>
              </a:rPr>
              <a:t>w</a:t>
            </a:r>
            <a:r>
              <a:rPr lang="en-US" altLang="ja-JP" dirty="0" smtClean="0">
                <a:solidFill>
                  <a:srgbClr val="FFFFFF"/>
                </a:solidFill>
                <a:cs typeface="Helvetica" charset="0"/>
              </a:rPr>
              <a:t>ith 70 </a:t>
            </a:r>
            <a:r>
              <a:rPr lang="en-US" altLang="ja-JP" dirty="0">
                <a:solidFill>
                  <a:srgbClr val="FFFFFF"/>
                </a:solidFill>
                <a:cs typeface="Helvetica" charset="0"/>
              </a:rPr>
              <a:t>PMTs (20 inch)  to </a:t>
            </a:r>
            <a:r>
              <a:rPr lang="en-US" altLang="ja-JP" dirty="0" smtClean="0">
                <a:solidFill>
                  <a:srgbClr val="FFFFFF"/>
                </a:solidFill>
                <a:cs typeface="Helvetica" charset="0"/>
              </a:rPr>
              <a:t>detect Cerenkov </a:t>
            </a:r>
            <a:r>
              <a:rPr lang="en-US" altLang="ja-JP" dirty="0">
                <a:solidFill>
                  <a:srgbClr val="FFFFFF"/>
                </a:solidFill>
                <a:cs typeface="Helvetica" charset="0"/>
              </a:rPr>
              <a:t>l</a:t>
            </a:r>
            <a:r>
              <a:rPr lang="en-US" altLang="ja-JP" dirty="0" smtClean="0">
                <a:solidFill>
                  <a:srgbClr val="FFFFFF"/>
                </a:solidFill>
                <a:cs typeface="Helvetica" charset="0"/>
              </a:rPr>
              <a:t>ight</a:t>
            </a:r>
            <a:endParaRPr lang="en-US" altLang="ja-JP" dirty="0">
              <a:solidFill>
                <a:srgbClr val="FFFFFF"/>
              </a:solidFill>
              <a:cs typeface="Helvetica" charset="0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4857652" y="1600199"/>
            <a:ext cx="37316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688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kumimoji="0" lang="en-US" altLang="ja-JP" dirty="0" smtClean="0">
                <a:solidFill>
                  <a:srgbClr val="FFFFFF"/>
                </a:solidFill>
                <a:cs typeface="Helvetica" charset="0"/>
                <a:sym typeface="Helvetica" charset="0"/>
              </a:rPr>
              <a:t>Ex.)  Fast </a:t>
            </a:r>
            <a:r>
              <a:rPr kumimoji="0" lang="en-US" altLang="ja-JP" dirty="0">
                <a:solidFill>
                  <a:srgbClr val="FFFFFF"/>
                </a:solidFill>
                <a:cs typeface="Helvetica" charset="0"/>
                <a:sym typeface="Helvetica" charset="0"/>
              </a:rPr>
              <a:t>n flux @</a:t>
            </a:r>
            <a:r>
              <a:rPr kumimoji="0" lang="en-US" altLang="ja-JP" dirty="0" err="1">
                <a:solidFill>
                  <a:srgbClr val="FFFFFF"/>
                </a:solidFill>
                <a:cs typeface="Helvetica" charset="0"/>
                <a:sym typeface="Helvetica" charset="0"/>
              </a:rPr>
              <a:t>Kamioka</a:t>
            </a:r>
            <a:r>
              <a:rPr kumimoji="0" lang="en-US" altLang="ja-JP" dirty="0">
                <a:solidFill>
                  <a:srgbClr val="FFFFFF"/>
                </a:solidFill>
                <a:cs typeface="Helvetica" charset="0"/>
                <a:sym typeface="Helvetica" charset="0"/>
              </a:rPr>
              <a:t> mine:</a:t>
            </a:r>
          </a:p>
          <a:p>
            <a:pPr marL="39688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dirty="0">
                <a:solidFill>
                  <a:srgbClr val="FFFFFF"/>
                </a:solidFill>
                <a:cs typeface="Helvetica" charset="0"/>
                <a:sym typeface="Helvetica" charset="0"/>
              </a:rPr>
              <a:t> </a:t>
            </a:r>
            <a:r>
              <a:rPr kumimoji="0" lang="en-US" altLang="ja-JP" dirty="0" smtClean="0">
                <a:solidFill>
                  <a:srgbClr val="FFFFFF"/>
                </a:solidFill>
                <a:cs typeface="Helvetica" charset="0"/>
                <a:sym typeface="Helvetica" charset="0"/>
              </a:rPr>
              <a:t>            </a:t>
            </a:r>
            <a:r>
              <a:rPr kumimoji="0" lang="en-US" altLang="ja-JP" dirty="0">
                <a:solidFill>
                  <a:srgbClr val="FFFFFF"/>
                </a:solidFill>
                <a:cs typeface="Helvetica" charset="0"/>
                <a:sym typeface="Helvetica" charset="0"/>
              </a:rPr>
              <a:t>(1.15+0.12) x10</a:t>
            </a:r>
            <a:r>
              <a:rPr kumimoji="0" lang="en-US" altLang="ja-JP" baseline="30000" dirty="0">
                <a:solidFill>
                  <a:srgbClr val="FFFFFF"/>
                </a:solidFill>
                <a:cs typeface="Helvetica" charset="0"/>
                <a:sym typeface="Helvetica" charset="0"/>
              </a:rPr>
              <a:t>-5 </a:t>
            </a:r>
            <a:r>
              <a:rPr kumimoji="0" lang="en-US" altLang="ja-JP" dirty="0">
                <a:solidFill>
                  <a:srgbClr val="FFFFFF"/>
                </a:solidFill>
                <a:cs typeface="Helvetica" charset="0"/>
                <a:sym typeface="Helvetica" charset="0"/>
              </a:rPr>
              <a:t>/cm</a:t>
            </a:r>
            <a:r>
              <a:rPr kumimoji="0" lang="en-US" altLang="ja-JP" baseline="30000" dirty="0">
                <a:solidFill>
                  <a:srgbClr val="FFFFFF"/>
                </a:solidFill>
                <a:cs typeface="Helvetica" charset="0"/>
                <a:sym typeface="Helvetica" charset="0"/>
              </a:rPr>
              <a:t>2</a:t>
            </a:r>
            <a:r>
              <a:rPr kumimoji="0" lang="en-US" altLang="ja-JP" dirty="0">
                <a:solidFill>
                  <a:srgbClr val="FFFFFF"/>
                </a:solidFill>
                <a:cs typeface="Helvetica" charset="0"/>
                <a:sym typeface="Helvetica" charset="0"/>
              </a:rPr>
              <a:t>/sec</a:t>
            </a:r>
          </a:p>
        </p:txBody>
      </p:sp>
      <p:sp>
        <p:nvSpPr>
          <p:cNvPr id="30" name="四角形 7"/>
          <p:cNvSpPr>
            <a:spLocks/>
          </p:cNvSpPr>
          <p:nvPr/>
        </p:nvSpPr>
        <p:spPr bwMode="auto">
          <a:xfrm>
            <a:off x="4975224" y="2250691"/>
            <a:ext cx="3863976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 cap="flat">
                <a:solidFill>
                  <a:srgbClr val="333399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marL="39688">
              <a:buClr>
                <a:srgbClr val="000000"/>
              </a:buClr>
              <a:buSzPct val="100000"/>
              <a:defRPr/>
            </a:pPr>
            <a:r>
              <a:rPr kumimoji="0" lang="en-US" altLang="ja-JP" sz="1600" kern="0" dirty="0" smtClean="0">
                <a:solidFill>
                  <a:srgbClr val="FFFFFF"/>
                </a:solidFill>
                <a:cs typeface="Helvetica" charset="0"/>
              </a:rPr>
              <a:t>Assuming all neutron’s energies are </a:t>
            </a:r>
          </a:p>
          <a:p>
            <a:pPr marL="39688">
              <a:buClr>
                <a:srgbClr val="000000"/>
              </a:buClr>
              <a:buSzPct val="100000"/>
              <a:defRPr/>
            </a:pPr>
            <a:r>
              <a:rPr kumimoji="0" lang="en-US" altLang="ja-JP" sz="1600" kern="0" dirty="0" smtClean="0">
                <a:solidFill>
                  <a:srgbClr val="FFFFFF"/>
                </a:solidFill>
                <a:cs typeface="Helvetica" charset="0"/>
              </a:rPr>
              <a:t>10 MeV very conservatively</a:t>
            </a:r>
          </a:p>
        </p:txBody>
      </p:sp>
      <p:sp>
        <p:nvSpPr>
          <p:cNvPr id="31" name="下矢印​​ 30"/>
          <p:cNvSpPr/>
          <p:nvPr/>
        </p:nvSpPr>
        <p:spPr>
          <a:xfrm>
            <a:off x="6803714" y="2895600"/>
            <a:ext cx="359086" cy="3107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altLang="en-US">
              <a:solidFill>
                <a:srgbClr val="FFFFFF"/>
              </a:solidFill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4572000" y="5943202"/>
            <a:ext cx="441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688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kumimoji="0" lang="en-US" altLang="ja-JP" dirty="0" smtClean="0">
                <a:solidFill>
                  <a:srgbClr val="FFFFFF"/>
                </a:solidFill>
                <a:cs typeface="Helvetica" charset="0"/>
                <a:sym typeface="Helvetica" charset="0"/>
              </a:rPr>
              <a:t>5m tank is enough large to shield n and </a:t>
            </a:r>
            <a:r>
              <a:rPr kumimoji="0" lang="en-US" altLang="ja-JP" dirty="0" smtClean="0">
                <a:solidFill>
                  <a:srgbClr val="FFFFFF"/>
                </a:solidFill>
                <a:latin typeface="Symbol" pitchFamily="18" charset="2"/>
                <a:cs typeface="Helvetica" charset="0"/>
                <a:sym typeface="Helvetica" charset="0"/>
              </a:rPr>
              <a:t>g</a:t>
            </a:r>
            <a:endParaRPr kumimoji="0" lang="en-US" altLang="ja-JP" dirty="0">
              <a:solidFill>
                <a:srgbClr val="FFFFFF"/>
              </a:solidFill>
              <a:latin typeface="Symbol" pitchFamily="18" charset="2"/>
              <a:cs typeface="Helvetica" charset="0"/>
              <a:sym typeface="Helvetica" charset="0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6615275" y="4894437"/>
            <a:ext cx="15410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688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kumimoji="0" lang="en-US" altLang="ja-JP" sz="1600" dirty="0" smtClean="0">
                <a:solidFill>
                  <a:srgbClr val="000000"/>
                </a:solidFill>
                <a:cs typeface="Helvetica" charset="0"/>
                <a:sym typeface="Helvetica" charset="0"/>
              </a:rPr>
              <a:t>&lt; 10</a:t>
            </a:r>
            <a:r>
              <a:rPr kumimoji="0" lang="en-US" altLang="ja-JP" sz="1600" baseline="30000" dirty="0" smtClean="0">
                <a:solidFill>
                  <a:srgbClr val="000000"/>
                </a:solidFill>
                <a:cs typeface="Helvetica" charset="0"/>
                <a:sym typeface="Helvetica" charset="0"/>
              </a:rPr>
              <a:t>-4</a:t>
            </a:r>
            <a:r>
              <a:rPr kumimoji="0" lang="en-US" altLang="ja-JP" sz="1600" dirty="0" smtClean="0">
                <a:solidFill>
                  <a:srgbClr val="000000"/>
                </a:solidFill>
                <a:cs typeface="Helvetica" charset="0"/>
                <a:sym typeface="Helvetica" charset="0"/>
              </a:rPr>
              <a:t> </a:t>
            </a:r>
          </a:p>
          <a:p>
            <a:pPr marL="39688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kumimoji="0" lang="en-US" altLang="ja-JP" sz="1600" dirty="0" smtClean="0">
                <a:solidFill>
                  <a:srgbClr val="000000"/>
                </a:solidFill>
                <a:cs typeface="Helvetica" charset="0"/>
                <a:sym typeface="Helvetica" charset="0"/>
              </a:rPr>
              <a:t>count/day/kg</a:t>
            </a:r>
            <a:endParaRPr kumimoji="0" lang="en-US" altLang="ja-JP" sz="1600" dirty="0">
              <a:solidFill>
                <a:srgbClr val="000000"/>
              </a:solidFill>
              <a:cs typeface="Helvetica" charset="0"/>
              <a:sym typeface="Helvetica" charset="0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7086600" y="2819400"/>
            <a:ext cx="1471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000000"/>
                </a:solidFill>
              </a:rPr>
              <a:t>10</a:t>
            </a:r>
            <a:r>
              <a:rPr lang="en-US" altLang="ja-JP" baseline="30000" dirty="0">
                <a:solidFill>
                  <a:srgbClr val="000000"/>
                </a:solidFill>
              </a:rPr>
              <a:t>7</a:t>
            </a:r>
            <a:r>
              <a:rPr lang="en-US" altLang="ja-JP" dirty="0">
                <a:solidFill>
                  <a:srgbClr val="000000"/>
                </a:solidFill>
              </a:rPr>
              <a:t> </a:t>
            </a:r>
            <a:r>
              <a:rPr lang="en-US" altLang="ja-JP" dirty="0" smtClean="0">
                <a:solidFill>
                  <a:srgbClr val="000000"/>
                </a:solidFill>
              </a:rPr>
              <a:t>n </a:t>
            </a:r>
            <a:r>
              <a:rPr lang="en-US" altLang="ja-JP" sz="1200" dirty="0" smtClean="0">
                <a:solidFill>
                  <a:srgbClr val="000000"/>
                </a:solidFill>
              </a:rPr>
              <a:t>generated</a:t>
            </a:r>
            <a:endParaRPr altLang="en-US" sz="1200" dirty="0">
              <a:solidFill>
                <a:srgbClr val="000000"/>
              </a:solidFill>
            </a:endParaRPr>
          </a:p>
        </p:txBody>
      </p:sp>
      <p:pic>
        <p:nvPicPr>
          <p:cNvPr id="2050" name="図 2" descr="http://www-sk.icrr.u-tokyo.ac.jp/xmass/gallery/091106-water-2_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216" y="4072318"/>
            <a:ext cx="2564926" cy="169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テキスト ボックス 34"/>
          <p:cNvSpPr txBox="1"/>
          <p:nvPr/>
        </p:nvSpPr>
        <p:spPr>
          <a:xfrm>
            <a:off x="2633099" y="5180608"/>
            <a:ext cx="2545152" cy="584775"/>
          </a:xfrm>
          <a:prstGeom prst="rect">
            <a:avLst/>
          </a:prstGeom>
          <a:solidFill>
            <a:schemeClr val="accent4">
              <a:alpha val="5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solidFill>
                  <a:srgbClr val="FFFFFF"/>
                </a:solidFill>
              </a:rPr>
              <a:t>Water purification system</a:t>
            </a:r>
          </a:p>
          <a:p>
            <a:r>
              <a:rPr lang="en-US" altLang="ja-JP" sz="1600" dirty="0" smtClean="0">
                <a:solidFill>
                  <a:srgbClr val="FFFFFF"/>
                </a:solidFill>
              </a:rPr>
              <a:t>keeps  </a:t>
            </a:r>
            <a:r>
              <a:rPr lang="en-US" altLang="ja-JP" sz="1600" dirty="0" err="1" smtClean="0">
                <a:solidFill>
                  <a:srgbClr val="FFFFFF"/>
                </a:solidFill>
              </a:rPr>
              <a:t>Rn</a:t>
            </a:r>
            <a:r>
              <a:rPr lang="en-US" altLang="ja-JP" sz="1600" dirty="0" smtClean="0">
                <a:solidFill>
                  <a:srgbClr val="FFFFFF"/>
                </a:solidFill>
              </a:rPr>
              <a:t> &lt; 1mBq/m</a:t>
            </a:r>
            <a:r>
              <a:rPr lang="en-US" altLang="ja-JP" sz="1600" baseline="30000" dirty="0" smtClean="0">
                <a:solidFill>
                  <a:srgbClr val="FFFFFF"/>
                </a:solidFill>
              </a:rPr>
              <a:t>3</a:t>
            </a:r>
            <a:endParaRPr altLang="en-US" sz="1600" baseline="30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91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GLA2010  3/29/2010</a:t>
            </a:r>
            <a:endParaRPr lang="en-US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H. Sekiya</a:t>
            </a:r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/>
              <a:pPr/>
              <a:t>57</a:t>
            </a:fld>
            <a:endParaRPr kumimoji="1" lang="ja-JP" altLang="en-US" dirty="0"/>
          </a:p>
        </p:txBody>
      </p:sp>
      <p:pic>
        <p:nvPicPr>
          <p:cNvPr id="7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457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タイトル 5"/>
          <p:cNvSpPr>
            <a:spLocks noGrp="1"/>
          </p:cNvSpPr>
          <p:nvPr>
            <p:ph type="title"/>
          </p:nvPr>
        </p:nvSpPr>
        <p:spPr>
          <a:xfrm>
            <a:off x="2264979" y="1752600"/>
            <a:ext cx="6858000" cy="633412"/>
          </a:xfrm>
        </p:spPr>
        <p:txBody>
          <a:bodyPr/>
          <a:lstStyle/>
          <a:p>
            <a:pPr algn="l"/>
            <a:r>
              <a:rPr kumimoji="1" lang="en-US" altLang="ja-JP" dirty="0" smtClean="0">
                <a:solidFill>
                  <a:schemeClr val="tx1"/>
                </a:solidFill>
              </a:rPr>
              <a:t>        </a:t>
            </a:r>
            <a:r>
              <a:rPr kumimoji="1" lang="en-US" altLang="ja-JP" sz="2800" dirty="0" smtClean="0">
                <a:solidFill>
                  <a:schemeClr val="tx1"/>
                </a:solidFill>
              </a:rPr>
              <a:t>U chain                                </a:t>
            </a:r>
            <a:r>
              <a:rPr kumimoji="1" lang="en-US" altLang="ja-JP" sz="2800" dirty="0" err="1" smtClean="0">
                <a:solidFill>
                  <a:schemeClr val="tx1"/>
                </a:solidFill>
              </a:rPr>
              <a:t>Th</a:t>
            </a:r>
            <a:r>
              <a:rPr kumimoji="1" lang="en-US" altLang="ja-JP" sz="2800" dirty="0" smtClean="0">
                <a:solidFill>
                  <a:schemeClr val="tx1"/>
                </a:solidFill>
              </a:rPr>
              <a:t> chain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89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381000" y="844850"/>
            <a:ext cx="8229600" cy="4525963"/>
          </a:xfrm>
        </p:spPr>
        <p:txBody>
          <a:bodyPr/>
          <a:lstStyle/>
          <a:p>
            <a:r>
              <a:rPr lang="en-US" altLang="ja-JP" sz="2400" dirty="0" smtClean="0"/>
              <a:t>Calibration source rod</a:t>
            </a:r>
          </a:p>
          <a:p>
            <a:endParaRPr kumimoji="1" lang="en-US" altLang="ja-JP" sz="2400" dirty="0"/>
          </a:p>
          <a:p>
            <a:endParaRPr lang="en-US" altLang="ja-JP" sz="2400" dirty="0" smtClean="0"/>
          </a:p>
          <a:p>
            <a:endParaRPr kumimoji="1" lang="en-US" altLang="ja-JP" sz="2400" dirty="0"/>
          </a:p>
          <a:p>
            <a:endParaRPr lang="en-US" altLang="ja-JP" sz="2400" dirty="0" smtClean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 smtClean="0"/>
          </a:p>
          <a:p>
            <a:r>
              <a:rPr kumimoji="1" lang="en-US" altLang="ja-JP" sz="2400" dirty="0" smtClean="0"/>
              <a:t>Source list</a:t>
            </a:r>
            <a:endParaRPr kumimoji="1" lang="ja-JP" altLang="en-US" sz="2400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FFFFFF"/>
                </a:solidFill>
              </a:rPr>
              <a:t>H. Sekiya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>
                <a:solidFill>
                  <a:srgbClr val="FFFFFF"/>
                </a:solidFill>
              </a:rPr>
              <a:pPr/>
              <a:t>58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Calibration System</a:t>
            </a:r>
            <a:endParaRPr kumimoji="1" lang="ja-JP" altLang="en-US" dirty="0"/>
          </a:p>
        </p:txBody>
      </p:sp>
      <p:pic>
        <p:nvPicPr>
          <p:cNvPr id="7" name="図 4" descr="P1060448_s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289379"/>
            <a:ext cx="7820025" cy="233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直線 5"/>
          <p:cNvSpPr>
            <a:spLocks noChangeShapeType="1"/>
          </p:cNvSpPr>
          <p:nvPr/>
        </p:nvSpPr>
        <p:spPr bwMode="auto">
          <a:xfrm flipV="1">
            <a:off x="6569075" y="2402216"/>
            <a:ext cx="0" cy="4381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テキスト ボックス 6"/>
          <p:cNvSpPr txBox="1">
            <a:spLocks noChangeArrowheads="1"/>
          </p:cNvSpPr>
          <p:nvPr/>
        </p:nvSpPr>
        <p:spPr bwMode="auto">
          <a:xfrm>
            <a:off x="5715000" y="3048000"/>
            <a:ext cx="2203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kern="0" dirty="0" smtClean="0"/>
              <a:t>OFHC</a:t>
            </a:r>
            <a:r>
              <a:rPr kumimoji="0" lang="ja-JP" altLang="en-US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(C1020) rod</a:t>
            </a:r>
          </a:p>
        </p:txBody>
      </p:sp>
      <p:sp>
        <p:nvSpPr>
          <p:cNvPr id="10" name="テキスト ボックス 7"/>
          <p:cNvSpPr txBox="1">
            <a:spLocks noChangeArrowheads="1"/>
          </p:cNvSpPr>
          <p:nvPr/>
        </p:nvSpPr>
        <p:spPr bwMode="auto">
          <a:xfrm>
            <a:off x="1160576" y="1524000"/>
            <a:ext cx="174919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kern="0" dirty="0" smtClean="0"/>
              <a:t>source</a:t>
            </a:r>
            <a:r>
              <a:rPr kumimoji="0" lang="ja-JP" altLang="en-US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＋</a:t>
            </a:r>
            <a: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holder</a:t>
            </a:r>
            <a:endParaRPr kumimoji="0" lang="ja-JP" altLang="en-US" sz="1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(</a:t>
            </a:r>
            <a:r>
              <a:rPr kumimoji="0" lang="en-US" altLang="ja-JP" kern="0" noProof="0" dirty="0" err="1" smtClean="0"/>
              <a:t>Exchangeble</a:t>
            </a:r>
            <a: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)</a:t>
            </a:r>
          </a:p>
        </p:txBody>
      </p:sp>
      <p:sp>
        <p:nvSpPr>
          <p:cNvPr id="11" name="直線 8"/>
          <p:cNvSpPr>
            <a:spLocks noChangeShapeType="1"/>
          </p:cNvSpPr>
          <p:nvPr/>
        </p:nvSpPr>
        <p:spPr bwMode="auto">
          <a:xfrm>
            <a:off x="1600200" y="2402216"/>
            <a:ext cx="0" cy="4381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直線 9"/>
          <p:cNvSpPr>
            <a:spLocks noChangeShapeType="1"/>
          </p:cNvSpPr>
          <p:nvPr/>
        </p:nvSpPr>
        <p:spPr bwMode="auto">
          <a:xfrm>
            <a:off x="4012543" y="1847165"/>
            <a:ext cx="0" cy="364551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テキスト ボックス 10"/>
          <p:cNvSpPr txBox="1">
            <a:spLocks noChangeArrowheads="1"/>
          </p:cNvSpPr>
          <p:nvPr/>
        </p:nvSpPr>
        <p:spPr bwMode="auto">
          <a:xfrm>
            <a:off x="3200400" y="1371600"/>
            <a:ext cx="204414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kern="0" dirty="0" smtClean="0"/>
              <a:t>adopter</a:t>
            </a:r>
            <a:r>
              <a:rPr kumimoji="0" lang="ja-JP" altLang="en-US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(SUS304)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14" name="グループ 15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1963855"/>
              </p:ext>
            </p:extLst>
          </p:nvPr>
        </p:nvGraphicFramePr>
        <p:xfrm>
          <a:off x="2673350" y="4038600"/>
          <a:ext cx="6083300" cy="2103120"/>
        </p:xfrm>
        <a:graphic>
          <a:graphicData uri="http://schemas.openxmlformats.org/drawingml/2006/table">
            <a:tbl>
              <a:tblPr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397000"/>
                <a:gridCol w="2057400"/>
                <a:gridCol w="1308100"/>
                <a:gridCol w="1320800"/>
              </a:tblGrid>
              <a:tr h="246063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Isotopes</a:t>
                      </a:r>
                      <a:endParaRPr kumimoji="1" lang="ja-JP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Energy</a:t>
                      </a:r>
                      <a:r>
                        <a:rPr kumimoji="1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 </a:t>
                      </a: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[</a:t>
                      </a:r>
                      <a:r>
                        <a:rPr kumimoji="1" lang="en-US" altLang="ja-JP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keV</a:t>
                      </a: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intensity</a:t>
                      </a:r>
                      <a:r>
                        <a:rPr kumimoji="1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 </a:t>
                      </a: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[Hz]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diameter</a:t>
                      </a:r>
                      <a:r>
                        <a:rPr kumimoji="1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 </a:t>
                      </a: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[mm]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  <a:tr h="18097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(1) Fe-55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5.9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350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1.42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(2) Cd-109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22, 25, 88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800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1.42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(3) Am-241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59.5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485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(4) Co-57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122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0.21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144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525963"/>
          </a:xfrm>
        </p:spPr>
        <p:txBody>
          <a:bodyPr/>
          <a:lstStyle/>
          <a:p>
            <a:r>
              <a:rPr kumimoji="1" lang="en-US" altLang="ja-JP" sz="2800" dirty="0" smtClean="0"/>
              <a:t>SUSY      is still attractive, but it </a:t>
            </a:r>
            <a:r>
              <a:rPr lang="en-US" altLang="ja-JP" sz="2800" dirty="0" smtClean="0"/>
              <a:t>goes far…</a:t>
            </a:r>
          </a:p>
          <a:p>
            <a:pPr lvl="1"/>
            <a:r>
              <a:rPr lang="en-US" altLang="ja-JP" sz="2400" dirty="0" smtClean="0"/>
              <a:t>Scattering </a:t>
            </a:r>
            <a:r>
              <a:rPr lang="en-US" altLang="ja-JP" sz="2400" dirty="0"/>
              <a:t>cross sections on </a:t>
            </a:r>
            <a:r>
              <a:rPr lang="en-US" altLang="ja-JP" sz="2400" dirty="0" smtClean="0"/>
              <a:t>nucleons </a:t>
            </a:r>
            <a:r>
              <a:rPr lang="en-US" altLang="ja-JP" sz="2400" dirty="0" err="1" smtClean="0">
                <a:solidFill>
                  <a:srgbClr val="99CCFF"/>
                </a:solidFill>
                <a:latin typeface="Symbol" panose="05050102010706020507" pitchFamily="18" charset="2"/>
              </a:rPr>
              <a:t>s</a:t>
            </a:r>
            <a:r>
              <a:rPr lang="en-US" altLang="ja-JP" sz="2400" baseline="-25000" dirty="0" err="1" smtClean="0">
                <a:solidFill>
                  <a:srgbClr val="99CCFF"/>
                </a:solidFill>
                <a:latin typeface="Symbol" panose="05050102010706020507" pitchFamily="18" charset="2"/>
              </a:rPr>
              <a:t>c</a:t>
            </a:r>
            <a:r>
              <a:rPr lang="en-US" altLang="ja-JP" sz="2400" baseline="-25000" dirty="0" smtClean="0">
                <a:solidFill>
                  <a:srgbClr val="99CCFF"/>
                </a:solidFill>
              </a:rPr>
              <a:t>-n</a:t>
            </a:r>
            <a:r>
              <a:rPr lang="en-US" altLang="ja-JP" sz="2400" baseline="-25000" dirty="0" smtClean="0"/>
              <a:t> </a:t>
            </a:r>
            <a:r>
              <a:rPr lang="en-US" altLang="ja-JP" sz="2400" dirty="0" smtClean="0"/>
              <a:t> is now      down </a:t>
            </a:r>
            <a:r>
              <a:rPr lang="en-US" altLang="ja-JP" sz="2400" dirty="0"/>
              <a:t>to ~ </a:t>
            </a:r>
            <a:r>
              <a:rPr lang="en-US" altLang="ja-JP" sz="2400" dirty="0" smtClean="0"/>
              <a:t>10</a:t>
            </a:r>
            <a:r>
              <a:rPr lang="en-US" altLang="ja-JP" sz="2400" baseline="30000" dirty="0" smtClean="0"/>
              <a:t>-48</a:t>
            </a:r>
            <a:r>
              <a:rPr lang="en-US" altLang="ja-JP" sz="2400" dirty="0" smtClean="0"/>
              <a:t> cm</a:t>
            </a:r>
            <a:r>
              <a:rPr lang="en-US" altLang="ja-JP" sz="2400" baseline="30000" dirty="0" smtClean="0"/>
              <a:t>2</a:t>
            </a:r>
            <a:endParaRPr kumimoji="1" lang="ja-JP" altLang="en-US" sz="2400" baseline="30000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FFFFFF"/>
                </a:solidFill>
              </a:rPr>
              <a:t>KMI2013  12/12/2013</a:t>
            </a: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FFFFFF"/>
                </a:solidFill>
              </a:rPr>
              <a:t>H. Sekiya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>
                <a:solidFill>
                  <a:srgbClr val="FFFFFF"/>
                </a:solidFill>
              </a:rPr>
              <a:pPr/>
              <a:t>6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solidFill>
                  <a:srgbClr val="99CCFF"/>
                </a:solidFill>
              </a:rPr>
              <a:t>Particle physics </a:t>
            </a:r>
            <a:r>
              <a:rPr kumimoji="1" lang="en-US" altLang="ja-JP" dirty="0" smtClean="0"/>
              <a:t>after LHC</a:t>
            </a:r>
            <a:endParaRPr kumimoji="1" lang="ja-JP" altLang="en-US" dirty="0"/>
          </a:p>
        </p:txBody>
      </p:sp>
      <p:pic>
        <p:nvPicPr>
          <p:cNvPr id="5122" name="Picture 2" descr="C:\Users\sekiya\gakkai\KMI2013\dmreview\img5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B3B3B3"/>
              </a:clrFrom>
              <a:clrTo>
                <a:srgbClr val="B3B3B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876" y="838200"/>
            <a:ext cx="318516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6931460" y="2262796"/>
            <a:ext cx="2031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chemeClr val="bg1"/>
                </a:solidFill>
              </a:rPr>
              <a:t>arXive:1311.0678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grpSp>
        <p:nvGrpSpPr>
          <p:cNvPr id="10" name="グループ化 9"/>
          <p:cNvGrpSpPr/>
          <p:nvPr/>
        </p:nvGrpSpPr>
        <p:grpSpPr>
          <a:xfrm>
            <a:off x="104592" y="2395488"/>
            <a:ext cx="8893466" cy="3884715"/>
            <a:chOff x="104592" y="2270336"/>
            <a:chExt cx="8893466" cy="4009868"/>
          </a:xfrm>
        </p:grpSpPr>
        <p:sp>
          <p:nvSpPr>
            <p:cNvPr id="9" name="角丸四角形 8"/>
            <p:cNvSpPr/>
            <p:nvPr/>
          </p:nvSpPr>
          <p:spPr>
            <a:xfrm>
              <a:off x="4648200" y="2514600"/>
              <a:ext cx="4349858" cy="3765604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592" y="2632129"/>
              <a:ext cx="4419600" cy="3648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テキスト ボックス 6"/>
            <p:cNvSpPr txBox="1"/>
            <p:nvPr/>
          </p:nvSpPr>
          <p:spPr>
            <a:xfrm>
              <a:off x="2880120" y="3284298"/>
              <a:ext cx="1279517" cy="476538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2400" b="1" dirty="0" err="1" smtClean="0"/>
                <a:t>cMSSM</a:t>
              </a:r>
              <a:endParaRPr lang="en-US" altLang="ja-JP" sz="2400" b="1" dirty="0" smtClean="0"/>
            </a:p>
          </p:txBody>
        </p:sp>
        <p:pic>
          <p:nvPicPr>
            <p:cNvPr id="5124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150"/>
            <a:stretch/>
          </p:blipFill>
          <p:spPr bwMode="auto">
            <a:xfrm>
              <a:off x="4864864" y="2514600"/>
              <a:ext cx="4133193" cy="3765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テキスト ボックス 10"/>
            <p:cNvSpPr txBox="1"/>
            <p:nvPr/>
          </p:nvSpPr>
          <p:spPr>
            <a:xfrm>
              <a:off x="7467600" y="3284299"/>
              <a:ext cx="1330814" cy="476538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2400" b="1" dirty="0" smtClean="0"/>
                <a:t>NMSSM</a:t>
              </a:r>
            </a:p>
          </p:txBody>
        </p:sp>
        <p:pic>
          <p:nvPicPr>
            <p:cNvPr id="14" name="Picture 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648200" y="2700580"/>
              <a:ext cx="922149" cy="3166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テキスト ボックス 14"/>
            <p:cNvSpPr txBox="1"/>
            <p:nvPr/>
          </p:nvSpPr>
          <p:spPr>
            <a:xfrm>
              <a:off x="1236048" y="2270336"/>
              <a:ext cx="3288144" cy="3812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 smtClean="0">
                  <a:solidFill>
                    <a:schemeClr val="bg1"/>
                  </a:solidFill>
                </a:rPr>
                <a:t>Eur. Phys. J. C72(2012) 2243</a:t>
              </a:r>
              <a:endParaRPr kumimoji="1" lang="ja-JP" altLang="en-US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341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角丸四角形吹き出し 82"/>
          <p:cNvSpPr/>
          <p:nvPr/>
        </p:nvSpPr>
        <p:spPr>
          <a:xfrm rot="10800000">
            <a:off x="4114523" y="4648203"/>
            <a:ext cx="3281824" cy="1565472"/>
          </a:xfrm>
          <a:prstGeom prst="wedgeRoundRectCallout">
            <a:avLst>
              <a:gd name="adj1" fmla="val -34163"/>
              <a:gd name="adj2" fmla="val 61510"/>
              <a:gd name="adj3" fmla="val 16667"/>
            </a:avLst>
          </a:prstGeom>
          <a:solidFill>
            <a:srgbClr val="FFCCFF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" name="角丸四角形吹き出し 76"/>
          <p:cNvSpPr/>
          <p:nvPr/>
        </p:nvSpPr>
        <p:spPr>
          <a:xfrm rot="10800000">
            <a:off x="2661775" y="4603113"/>
            <a:ext cx="3281824" cy="1565472"/>
          </a:xfrm>
          <a:prstGeom prst="wedgeRoundRectCallout">
            <a:avLst>
              <a:gd name="adj1" fmla="val 30535"/>
              <a:gd name="adj2" fmla="val 63490"/>
              <a:gd name="adj3" fmla="val 16667"/>
            </a:avLst>
          </a:prstGeom>
          <a:solidFill>
            <a:srgbClr val="CCEC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342915" y="2577885"/>
            <a:ext cx="8229600" cy="609599"/>
          </a:xfrm>
        </p:spPr>
        <p:txBody>
          <a:bodyPr/>
          <a:lstStyle/>
          <a:p>
            <a:r>
              <a:rPr kumimoji="1" lang="en-US" altLang="ja-JP" sz="2800" dirty="0" smtClean="0"/>
              <a:t>Cross section</a:t>
            </a:r>
            <a:endParaRPr kumimoji="1" lang="ja-JP" altLang="en-US" sz="2800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FFFFFF"/>
                </a:solidFill>
              </a:rPr>
              <a:t>KMI2013  12/12/2013</a:t>
            </a: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FFFFFF"/>
                </a:solidFill>
              </a:rPr>
              <a:t>H. Sekiya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>
                <a:solidFill>
                  <a:srgbClr val="FFFFFF"/>
                </a:solidFill>
              </a:rPr>
              <a:pPr/>
              <a:t>7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 WIMP-Nucleus elastic scattering </a:t>
            </a:r>
            <a:endParaRPr kumimoji="1" lang="ja-JP" altLang="en-US" dirty="0"/>
          </a:p>
        </p:txBody>
      </p:sp>
      <p:sp>
        <p:nvSpPr>
          <p:cNvPr id="7" name="コンテンツ プレースホルダー 1"/>
          <p:cNvSpPr txBox="1">
            <a:spLocks/>
          </p:cNvSpPr>
          <p:nvPr/>
        </p:nvSpPr>
        <p:spPr bwMode="gray">
          <a:xfrm>
            <a:off x="332583" y="990600"/>
            <a:ext cx="2867817" cy="609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altLang="ja-JP" sz="2800" kern="0" dirty="0" smtClean="0"/>
              <a:t>Recoil energy   </a:t>
            </a:r>
            <a:endParaRPr lang="ja-JP" altLang="en-US" sz="2800" kern="0" dirty="0"/>
          </a:p>
        </p:txBody>
      </p:sp>
      <p:grpSp>
        <p:nvGrpSpPr>
          <p:cNvPr id="76" name="グループ化 75"/>
          <p:cNvGrpSpPr/>
          <p:nvPr/>
        </p:nvGrpSpPr>
        <p:grpSpPr>
          <a:xfrm>
            <a:off x="2933529" y="4642205"/>
            <a:ext cx="4377529" cy="1526381"/>
            <a:chOff x="3599658" y="4250689"/>
            <a:chExt cx="5391942" cy="1944687"/>
          </a:xfrm>
        </p:grpSpPr>
        <p:grpSp>
          <p:nvGrpSpPr>
            <p:cNvPr id="9" name="Group 170"/>
            <p:cNvGrpSpPr>
              <a:grpSpLocks/>
            </p:cNvGrpSpPr>
            <p:nvPr/>
          </p:nvGrpSpPr>
          <p:grpSpPr bwMode="auto">
            <a:xfrm>
              <a:off x="3599658" y="4322126"/>
              <a:ext cx="3552825" cy="1792288"/>
              <a:chOff x="307" y="2531"/>
              <a:chExt cx="2238" cy="1129"/>
            </a:xfrm>
          </p:grpSpPr>
          <p:sp>
            <p:nvSpPr>
              <p:cNvPr id="10" name="Line 171"/>
              <p:cNvSpPr>
                <a:spLocks noChangeShapeType="1"/>
              </p:cNvSpPr>
              <p:nvPr/>
            </p:nvSpPr>
            <p:spPr bwMode="auto">
              <a:xfrm>
                <a:off x="719" y="2903"/>
                <a:ext cx="1" cy="2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" name="Line 172"/>
              <p:cNvSpPr>
                <a:spLocks noChangeShapeType="1"/>
              </p:cNvSpPr>
              <p:nvPr/>
            </p:nvSpPr>
            <p:spPr bwMode="auto">
              <a:xfrm>
                <a:off x="719" y="2945"/>
                <a:ext cx="1" cy="2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2" name="Line 173"/>
              <p:cNvSpPr>
                <a:spLocks noChangeShapeType="1"/>
              </p:cNvSpPr>
              <p:nvPr/>
            </p:nvSpPr>
            <p:spPr bwMode="auto">
              <a:xfrm>
                <a:off x="719" y="2985"/>
                <a:ext cx="1" cy="21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3" name="Line 174"/>
              <p:cNvSpPr>
                <a:spLocks noChangeShapeType="1"/>
              </p:cNvSpPr>
              <p:nvPr/>
            </p:nvSpPr>
            <p:spPr bwMode="auto">
              <a:xfrm>
                <a:off x="719" y="3026"/>
                <a:ext cx="1" cy="2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4" name="Line 175"/>
              <p:cNvSpPr>
                <a:spLocks noChangeShapeType="1"/>
              </p:cNvSpPr>
              <p:nvPr/>
            </p:nvSpPr>
            <p:spPr bwMode="auto">
              <a:xfrm>
                <a:off x="719" y="3067"/>
                <a:ext cx="1" cy="2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5" name="Line 176"/>
              <p:cNvSpPr>
                <a:spLocks noChangeShapeType="1"/>
              </p:cNvSpPr>
              <p:nvPr/>
            </p:nvSpPr>
            <p:spPr bwMode="auto">
              <a:xfrm>
                <a:off x="719" y="3109"/>
                <a:ext cx="1" cy="2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6" name="Line 177"/>
              <p:cNvSpPr>
                <a:spLocks noChangeShapeType="1"/>
              </p:cNvSpPr>
              <p:nvPr/>
            </p:nvSpPr>
            <p:spPr bwMode="auto">
              <a:xfrm>
                <a:off x="719" y="3150"/>
                <a:ext cx="1" cy="2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7" name="Line 178"/>
              <p:cNvSpPr>
                <a:spLocks noChangeShapeType="1"/>
              </p:cNvSpPr>
              <p:nvPr/>
            </p:nvSpPr>
            <p:spPr bwMode="auto">
              <a:xfrm>
                <a:off x="719" y="3190"/>
                <a:ext cx="1" cy="21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8" name="Line 179"/>
              <p:cNvSpPr>
                <a:spLocks noChangeShapeType="1"/>
              </p:cNvSpPr>
              <p:nvPr/>
            </p:nvSpPr>
            <p:spPr bwMode="auto">
              <a:xfrm>
                <a:off x="719" y="3231"/>
                <a:ext cx="1" cy="2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9" name="Line 180"/>
              <p:cNvSpPr>
                <a:spLocks noChangeShapeType="1"/>
              </p:cNvSpPr>
              <p:nvPr/>
            </p:nvSpPr>
            <p:spPr bwMode="auto">
              <a:xfrm>
                <a:off x="719" y="3272"/>
                <a:ext cx="1" cy="1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0" name="Line 181"/>
              <p:cNvSpPr>
                <a:spLocks noChangeShapeType="1"/>
              </p:cNvSpPr>
              <p:nvPr/>
            </p:nvSpPr>
            <p:spPr bwMode="auto">
              <a:xfrm>
                <a:off x="1748" y="3106"/>
                <a:ext cx="20" cy="1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1" name="Line 182"/>
              <p:cNvSpPr>
                <a:spLocks noChangeShapeType="1"/>
              </p:cNvSpPr>
              <p:nvPr/>
            </p:nvSpPr>
            <p:spPr bwMode="auto">
              <a:xfrm>
                <a:off x="1789" y="3106"/>
                <a:ext cx="20" cy="1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2" name="Line 183"/>
              <p:cNvSpPr>
                <a:spLocks noChangeShapeType="1"/>
              </p:cNvSpPr>
              <p:nvPr/>
            </p:nvSpPr>
            <p:spPr bwMode="auto">
              <a:xfrm>
                <a:off x="1829" y="3106"/>
                <a:ext cx="21" cy="1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3" name="Line 184"/>
              <p:cNvSpPr>
                <a:spLocks noChangeShapeType="1"/>
              </p:cNvSpPr>
              <p:nvPr/>
            </p:nvSpPr>
            <p:spPr bwMode="auto">
              <a:xfrm>
                <a:off x="1870" y="3106"/>
                <a:ext cx="22" cy="1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4" name="Line 185"/>
              <p:cNvSpPr>
                <a:spLocks noChangeShapeType="1"/>
              </p:cNvSpPr>
              <p:nvPr/>
            </p:nvSpPr>
            <p:spPr bwMode="auto">
              <a:xfrm>
                <a:off x="1912" y="3106"/>
                <a:ext cx="21" cy="1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5" name="Line 186"/>
              <p:cNvSpPr>
                <a:spLocks noChangeShapeType="1"/>
              </p:cNvSpPr>
              <p:nvPr/>
            </p:nvSpPr>
            <p:spPr bwMode="auto">
              <a:xfrm>
                <a:off x="1953" y="3106"/>
                <a:ext cx="20" cy="1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6" name="Line 187"/>
              <p:cNvSpPr>
                <a:spLocks noChangeShapeType="1"/>
              </p:cNvSpPr>
              <p:nvPr/>
            </p:nvSpPr>
            <p:spPr bwMode="auto">
              <a:xfrm>
                <a:off x="1994" y="3106"/>
                <a:ext cx="20" cy="1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7" name="Line 188"/>
              <p:cNvSpPr>
                <a:spLocks noChangeShapeType="1"/>
              </p:cNvSpPr>
              <p:nvPr/>
            </p:nvSpPr>
            <p:spPr bwMode="auto">
              <a:xfrm>
                <a:off x="2034" y="3106"/>
                <a:ext cx="22" cy="1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8" name="Line 189"/>
              <p:cNvSpPr>
                <a:spLocks noChangeShapeType="1"/>
              </p:cNvSpPr>
              <p:nvPr/>
            </p:nvSpPr>
            <p:spPr bwMode="auto">
              <a:xfrm>
                <a:off x="2077" y="3106"/>
                <a:ext cx="20" cy="1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9" name="Line 190"/>
              <p:cNvSpPr>
                <a:spLocks noChangeShapeType="1"/>
              </p:cNvSpPr>
              <p:nvPr/>
            </p:nvSpPr>
            <p:spPr bwMode="auto">
              <a:xfrm>
                <a:off x="2117" y="3106"/>
                <a:ext cx="8" cy="1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0" name="Line 191"/>
              <p:cNvSpPr>
                <a:spLocks noChangeShapeType="1"/>
              </p:cNvSpPr>
              <p:nvPr/>
            </p:nvSpPr>
            <p:spPr bwMode="auto">
              <a:xfrm>
                <a:off x="1432" y="2798"/>
                <a:ext cx="308" cy="308"/>
              </a:xfrm>
              <a:prstGeom prst="line">
                <a:avLst/>
              </a:prstGeom>
              <a:noFill/>
              <a:ln w="174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1" name="Line 192"/>
              <p:cNvSpPr>
                <a:spLocks noChangeShapeType="1"/>
              </p:cNvSpPr>
              <p:nvPr/>
            </p:nvSpPr>
            <p:spPr bwMode="auto">
              <a:xfrm flipV="1">
                <a:off x="1429" y="3109"/>
                <a:ext cx="307" cy="308"/>
              </a:xfrm>
              <a:prstGeom prst="line">
                <a:avLst/>
              </a:prstGeom>
              <a:noFill/>
              <a:ln w="174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2" name="Line 193"/>
              <p:cNvSpPr>
                <a:spLocks noChangeShapeType="1"/>
              </p:cNvSpPr>
              <p:nvPr/>
            </p:nvSpPr>
            <p:spPr bwMode="auto">
              <a:xfrm flipH="1" flipV="1">
                <a:off x="414" y="2599"/>
                <a:ext cx="307" cy="308"/>
              </a:xfrm>
              <a:prstGeom prst="line">
                <a:avLst/>
              </a:prstGeom>
              <a:noFill/>
              <a:ln w="174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3" name="Line 194"/>
              <p:cNvSpPr>
                <a:spLocks noChangeShapeType="1"/>
              </p:cNvSpPr>
              <p:nvPr/>
            </p:nvSpPr>
            <p:spPr bwMode="auto">
              <a:xfrm flipV="1">
                <a:off x="719" y="2596"/>
                <a:ext cx="308" cy="307"/>
              </a:xfrm>
              <a:prstGeom prst="line">
                <a:avLst/>
              </a:prstGeom>
              <a:noFill/>
              <a:ln w="174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4" name="Line 195"/>
              <p:cNvSpPr>
                <a:spLocks noChangeShapeType="1"/>
              </p:cNvSpPr>
              <p:nvPr/>
            </p:nvSpPr>
            <p:spPr bwMode="auto">
              <a:xfrm flipV="1">
                <a:off x="410" y="3265"/>
                <a:ext cx="309" cy="308"/>
              </a:xfrm>
              <a:prstGeom prst="line">
                <a:avLst/>
              </a:prstGeom>
              <a:noFill/>
              <a:ln w="174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5" name="Line 196"/>
              <p:cNvSpPr>
                <a:spLocks noChangeShapeType="1"/>
              </p:cNvSpPr>
              <p:nvPr/>
            </p:nvSpPr>
            <p:spPr bwMode="auto">
              <a:xfrm flipH="1" flipV="1">
                <a:off x="721" y="3268"/>
                <a:ext cx="309" cy="308"/>
              </a:xfrm>
              <a:prstGeom prst="line">
                <a:avLst/>
              </a:prstGeom>
              <a:noFill/>
              <a:ln w="174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6" name="Line 197"/>
              <p:cNvSpPr>
                <a:spLocks noChangeShapeType="1"/>
              </p:cNvSpPr>
              <p:nvPr/>
            </p:nvSpPr>
            <p:spPr bwMode="auto">
              <a:xfrm flipH="1">
                <a:off x="2117" y="2798"/>
                <a:ext cx="309" cy="308"/>
              </a:xfrm>
              <a:prstGeom prst="line">
                <a:avLst/>
              </a:prstGeom>
              <a:noFill/>
              <a:ln w="174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7" name="Line 198"/>
              <p:cNvSpPr>
                <a:spLocks noChangeShapeType="1"/>
              </p:cNvSpPr>
              <p:nvPr/>
            </p:nvSpPr>
            <p:spPr bwMode="auto">
              <a:xfrm flipH="1" flipV="1">
                <a:off x="2121" y="3109"/>
                <a:ext cx="307" cy="308"/>
              </a:xfrm>
              <a:prstGeom prst="line">
                <a:avLst/>
              </a:prstGeom>
              <a:noFill/>
              <a:ln w="174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8" name="Freeform 199"/>
              <p:cNvSpPr>
                <a:spLocks/>
              </p:cNvSpPr>
              <p:nvPr/>
            </p:nvSpPr>
            <p:spPr bwMode="auto">
              <a:xfrm>
                <a:off x="704" y="2881"/>
                <a:ext cx="32" cy="33"/>
              </a:xfrm>
              <a:custGeom>
                <a:avLst/>
                <a:gdLst>
                  <a:gd name="T0" fmla="*/ 32 w 32"/>
                  <a:gd name="T1" fmla="*/ 16 h 33"/>
                  <a:gd name="T2" fmla="*/ 31 w 32"/>
                  <a:gd name="T3" fmla="*/ 20 h 33"/>
                  <a:gd name="T4" fmla="*/ 28 w 32"/>
                  <a:gd name="T5" fmla="*/ 26 h 33"/>
                  <a:gd name="T6" fmla="*/ 26 w 32"/>
                  <a:gd name="T7" fmla="*/ 28 h 33"/>
                  <a:gd name="T8" fmla="*/ 20 w 32"/>
                  <a:gd name="T9" fmla="*/ 31 h 33"/>
                  <a:gd name="T10" fmla="*/ 16 w 32"/>
                  <a:gd name="T11" fmla="*/ 33 h 33"/>
                  <a:gd name="T12" fmla="*/ 11 w 32"/>
                  <a:gd name="T13" fmla="*/ 31 h 33"/>
                  <a:gd name="T14" fmla="*/ 7 w 32"/>
                  <a:gd name="T15" fmla="*/ 28 h 33"/>
                  <a:gd name="T16" fmla="*/ 2 w 32"/>
                  <a:gd name="T17" fmla="*/ 26 h 33"/>
                  <a:gd name="T18" fmla="*/ 0 w 32"/>
                  <a:gd name="T19" fmla="*/ 20 h 33"/>
                  <a:gd name="T20" fmla="*/ 0 w 32"/>
                  <a:gd name="T21" fmla="*/ 16 h 33"/>
                  <a:gd name="T22" fmla="*/ 0 w 32"/>
                  <a:gd name="T23" fmla="*/ 11 h 33"/>
                  <a:gd name="T24" fmla="*/ 2 w 32"/>
                  <a:gd name="T25" fmla="*/ 7 h 33"/>
                  <a:gd name="T26" fmla="*/ 7 w 32"/>
                  <a:gd name="T27" fmla="*/ 3 h 33"/>
                  <a:gd name="T28" fmla="*/ 11 w 32"/>
                  <a:gd name="T29" fmla="*/ 0 h 33"/>
                  <a:gd name="T30" fmla="*/ 16 w 32"/>
                  <a:gd name="T31" fmla="*/ 0 h 33"/>
                  <a:gd name="T32" fmla="*/ 20 w 32"/>
                  <a:gd name="T33" fmla="*/ 0 h 33"/>
                  <a:gd name="T34" fmla="*/ 26 w 32"/>
                  <a:gd name="T35" fmla="*/ 3 h 33"/>
                  <a:gd name="T36" fmla="*/ 28 w 32"/>
                  <a:gd name="T37" fmla="*/ 7 h 33"/>
                  <a:gd name="T38" fmla="*/ 31 w 32"/>
                  <a:gd name="T39" fmla="*/ 11 h 33"/>
                  <a:gd name="T40" fmla="*/ 32 w 32"/>
                  <a:gd name="T41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2" h="33">
                    <a:moveTo>
                      <a:pt x="32" y="16"/>
                    </a:moveTo>
                    <a:lnTo>
                      <a:pt x="31" y="20"/>
                    </a:lnTo>
                    <a:lnTo>
                      <a:pt x="28" y="26"/>
                    </a:lnTo>
                    <a:lnTo>
                      <a:pt x="26" y="28"/>
                    </a:lnTo>
                    <a:lnTo>
                      <a:pt x="20" y="31"/>
                    </a:lnTo>
                    <a:lnTo>
                      <a:pt x="16" y="33"/>
                    </a:lnTo>
                    <a:lnTo>
                      <a:pt x="11" y="31"/>
                    </a:lnTo>
                    <a:lnTo>
                      <a:pt x="7" y="28"/>
                    </a:lnTo>
                    <a:lnTo>
                      <a:pt x="2" y="26"/>
                    </a:lnTo>
                    <a:lnTo>
                      <a:pt x="0" y="20"/>
                    </a:lnTo>
                    <a:lnTo>
                      <a:pt x="0" y="16"/>
                    </a:lnTo>
                    <a:lnTo>
                      <a:pt x="0" y="11"/>
                    </a:lnTo>
                    <a:lnTo>
                      <a:pt x="2" y="7"/>
                    </a:lnTo>
                    <a:lnTo>
                      <a:pt x="7" y="3"/>
                    </a:lnTo>
                    <a:lnTo>
                      <a:pt x="11" y="0"/>
                    </a:lnTo>
                    <a:lnTo>
                      <a:pt x="16" y="0"/>
                    </a:lnTo>
                    <a:lnTo>
                      <a:pt x="20" y="0"/>
                    </a:lnTo>
                    <a:lnTo>
                      <a:pt x="26" y="3"/>
                    </a:lnTo>
                    <a:lnTo>
                      <a:pt x="28" y="7"/>
                    </a:lnTo>
                    <a:lnTo>
                      <a:pt x="31" y="11"/>
                    </a:lnTo>
                    <a:lnTo>
                      <a:pt x="32" y="1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9" name="Freeform 200"/>
              <p:cNvSpPr>
                <a:spLocks/>
              </p:cNvSpPr>
              <p:nvPr/>
            </p:nvSpPr>
            <p:spPr bwMode="auto">
              <a:xfrm>
                <a:off x="704" y="2881"/>
                <a:ext cx="32" cy="33"/>
              </a:xfrm>
              <a:custGeom>
                <a:avLst/>
                <a:gdLst>
                  <a:gd name="T0" fmla="*/ 32 w 32"/>
                  <a:gd name="T1" fmla="*/ 16 h 33"/>
                  <a:gd name="T2" fmla="*/ 31 w 32"/>
                  <a:gd name="T3" fmla="*/ 20 h 33"/>
                  <a:gd name="T4" fmla="*/ 28 w 32"/>
                  <a:gd name="T5" fmla="*/ 26 h 33"/>
                  <a:gd name="T6" fmla="*/ 26 w 32"/>
                  <a:gd name="T7" fmla="*/ 28 h 33"/>
                  <a:gd name="T8" fmla="*/ 20 w 32"/>
                  <a:gd name="T9" fmla="*/ 31 h 33"/>
                  <a:gd name="T10" fmla="*/ 16 w 32"/>
                  <a:gd name="T11" fmla="*/ 33 h 33"/>
                  <a:gd name="T12" fmla="*/ 11 w 32"/>
                  <a:gd name="T13" fmla="*/ 31 h 33"/>
                  <a:gd name="T14" fmla="*/ 7 w 32"/>
                  <a:gd name="T15" fmla="*/ 28 h 33"/>
                  <a:gd name="T16" fmla="*/ 2 w 32"/>
                  <a:gd name="T17" fmla="*/ 26 h 33"/>
                  <a:gd name="T18" fmla="*/ 0 w 32"/>
                  <a:gd name="T19" fmla="*/ 20 h 33"/>
                  <a:gd name="T20" fmla="*/ 0 w 32"/>
                  <a:gd name="T21" fmla="*/ 16 h 33"/>
                  <a:gd name="T22" fmla="*/ 0 w 32"/>
                  <a:gd name="T23" fmla="*/ 11 h 33"/>
                  <a:gd name="T24" fmla="*/ 2 w 32"/>
                  <a:gd name="T25" fmla="*/ 7 h 33"/>
                  <a:gd name="T26" fmla="*/ 7 w 32"/>
                  <a:gd name="T27" fmla="*/ 3 h 33"/>
                  <a:gd name="T28" fmla="*/ 11 w 32"/>
                  <a:gd name="T29" fmla="*/ 0 h 33"/>
                  <a:gd name="T30" fmla="*/ 16 w 32"/>
                  <a:gd name="T31" fmla="*/ 0 h 33"/>
                  <a:gd name="T32" fmla="*/ 20 w 32"/>
                  <a:gd name="T33" fmla="*/ 0 h 33"/>
                  <a:gd name="T34" fmla="*/ 26 w 32"/>
                  <a:gd name="T35" fmla="*/ 3 h 33"/>
                  <a:gd name="T36" fmla="*/ 28 w 32"/>
                  <a:gd name="T37" fmla="*/ 7 h 33"/>
                  <a:gd name="T38" fmla="*/ 31 w 32"/>
                  <a:gd name="T39" fmla="*/ 11 h 33"/>
                  <a:gd name="T40" fmla="*/ 32 w 32"/>
                  <a:gd name="T41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2" h="33">
                    <a:moveTo>
                      <a:pt x="32" y="16"/>
                    </a:moveTo>
                    <a:lnTo>
                      <a:pt x="31" y="20"/>
                    </a:lnTo>
                    <a:lnTo>
                      <a:pt x="28" y="26"/>
                    </a:lnTo>
                    <a:lnTo>
                      <a:pt x="26" y="28"/>
                    </a:lnTo>
                    <a:lnTo>
                      <a:pt x="20" y="31"/>
                    </a:lnTo>
                    <a:lnTo>
                      <a:pt x="16" y="33"/>
                    </a:lnTo>
                    <a:lnTo>
                      <a:pt x="11" y="31"/>
                    </a:lnTo>
                    <a:lnTo>
                      <a:pt x="7" y="28"/>
                    </a:lnTo>
                    <a:lnTo>
                      <a:pt x="2" y="26"/>
                    </a:lnTo>
                    <a:lnTo>
                      <a:pt x="0" y="20"/>
                    </a:lnTo>
                    <a:lnTo>
                      <a:pt x="0" y="16"/>
                    </a:lnTo>
                    <a:lnTo>
                      <a:pt x="0" y="11"/>
                    </a:lnTo>
                    <a:lnTo>
                      <a:pt x="2" y="7"/>
                    </a:lnTo>
                    <a:lnTo>
                      <a:pt x="7" y="3"/>
                    </a:lnTo>
                    <a:lnTo>
                      <a:pt x="11" y="0"/>
                    </a:lnTo>
                    <a:lnTo>
                      <a:pt x="16" y="0"/>
                    </a:lnTo>
                    <a:lnTo>
                      <a:pt x="20" y="0"/>
                    </a:lnTo>
                    <a:lnTo>
                      <a:pt x="26" y="3"/>
                    </a:lnTo>
                    <a:lnTo>
                      <a:pt x="28" y="7"/>
                    </a:lnTo>
                    <a:lnTo>
                      <a:pt x="31" y="11"/>
                    </a:lnTo>
                    <a:lnTo>
                      <a:pt x="32" y="16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" name="Freeform 201"/>
              <p:cNvSpPr>
                <a:spLocks/>
              </p:cNvSpPr>
              <p:nvPr/>
            </p:nvSpPr>
            <p:spPr bwMode="auto">
              <a:xfrm>
                <a:off x="704" y="3254"/>
                <a:ext cx="32" cy="33"/>
              </a:xfrm>
              <a:custGeom>
                <a:avLst/>
                <a:gdLst>
                  <a:gd name="T0" fmla="*/ 32 w 32"/>
                  <a:gd name="T1" fmla="*/ 16 h 33"/>
                  <a:gd name="T2" fmla="*/ 31 w 32"/>
                  <a:gd name="T3" fmla="*/ 22 h 33"/>
                  <a:gd name="T4" fmla="*/ 28 w 32"/>
                  <a:gd name="T5" fmla="*/ 27 h 33"/>
                  <a:gd name="T6" fmla="*/ 26 w 32"/>
                  <a:gd name="T7" fmla="*/ 30 h 33"/>
                  <a:gd name="T8" fmla="*/ 20 w 32"/>
                  <a:gd name="T9" fmla="*/ 33 h 33"/>
                  <a:gd name="T10" fmla="*/ 16 w 32"/>
                  <a:gd name="T11" fmla="*/ 33 h 33"/>
                  <a:gd name="T12" fmla="*/ 11 w 32"/>
                  <a:gd name="T13" fmla="*/ 33 h 33"/>
                  <a:gd name="T14" fmla="*/ 7 w 32"/>
                  <a:gd name="T15" fmla="*/ 30 h 33"/>
                  <a:gd name="T16" fmla="*/ 2 w 32"/>
                  <a:gd name="T17" fmla="*/ 27 h 33"/>
                  <a:gd name="T18" fmla="*/ 0 w 32"/>
                  <a:gd name="T19" fmla="*/ 22 h 33"/>
                  <a:gd name="T20" fmla="*/ 0 w 32"/>
                  <a:gd name="T21" fmla="*/ 16 h 33"/>
                  <a:gd name="T22" fmla="*/ 0 w 32"/>
                  <a:gd name="T23" fmla="*/ 12 h 33"/>
                  <a:gd name="T24" fmla="*/ 2 w 32"/>
                  <a:gd name="T25" fmla="*/ 7 h 33"/>
                  <a:gd name="T26" fmla="*/ 7 w 32"/>
                  <a:gd name="T27" fmla="*/ 4 h 33"/>
                  <a:gd name="T28" fmla="*/ 11 w 32"/>
                  <a:gd name="T29" fmla="*/ 1 h 33"/>
                  <a:gd name="T30" fmla="*/ 16 w 32"/>
                  <a:gd name="T31" fmla="*/ 0 h 33"/>
                  <a:gd name="T32" fmla="*/ 20 w 32"/>
                  <a:gd name="T33" fmla="*/ 1 h 33"/>
                  <a:gd name="T34" fmla="*/ 26 w 32"/>
                  <a:gd name="T35" fmla="*/ 4 h 33"/>
                  <a:gd name="T36" fmla="*/ 28 w 32"/>
                  <a:gd name="T37" fmla="*/ 7 h 33"/>
                  <a:gd name="T38" fmla="*/ 31 w 32"/>
                  <a:gd name="T39" fmla="*/ 12 h 33"/>
                  <a:gd name="T40" fmla="*/ 32 w 32"/>
                  <a:gd name="T41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2" h="33">
                    <a:moveTo>
                      <a:pt x="32" y="16"/>
                    </a:moveTo>
                    <a:lnTo>
                      <a:pt x="31" y="22"/>
                    </a:lnTo>
                    <a:lnTo>
                      <a:pt x="28" y="27"/>
                    </a:lnTo>
                    <a:lnTo>
                      <a:pt x="26" y="30"/>
                    </a:lnTo>
                    <a:lnTo>
                      <a:pt x="20" y="33"/>
                    </a:lnTo>
                    <a:lnTo>
                      <a:pt x="16" y="33"/>
                    </a:lnTo>
                    <a:lnTo>
                      <a:pt x="11" y="33"/>
                    </a:lnTo>
                    <a:lnTo>
                      <a:pt x="7" y="30"/>
                    </a:lnTo>
                    <a:lnTo>
                      <a:pt x="2" y="27"/>
                    </a:lnTo>
                    <a:lnTo>
                      <a:pt x="0" y="22"/>
                    </a:lnTo>
                    <a:lnTo>
                      <a:pt x="0" y="16"/>
                    </a:lnTo>
                    <a:lnTo>
                      <a:pt x="0" y="12"/>
                    </a:lnTo>
                    <a:lnTo>
                      <a:pt x="2" y="7"/>
                    </a:lnTo>
                    <a:lnTo>
                      <a:pt x="7" y="4"/>
                    </a:lnTo>
                    <a:lnTo>
                      <a:pt x="11" y="1"/>
                    </a:lnTo>
                    <a:lnTo>
                      <a:pt x="16" y="0"/>
                    </a:lnTo>
                    <a:lnTo>
                      <a:pt x="20" y="1"/>
                    </a:lnTo>
                    <a:lnTo>
                      <a:pt x="26" y="4"/>
                    </a:lnTo>
                    <a:lnTo>
                      <a:pt x="28" y="7"/>
                    </a:lnTo>
                    <a:lnTo>
                      <a:pt x="31" y="12"/>
                    </a:lnTo>
                    <a:lnTo>
                      <a:pt x="32" y="1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1" name="Freeform 202"/>
              <p:cNvSpPr>
                <a:spLocks/>
              </p:cNvSpPr>
              <p:nvPr/>
            </p:nvSpPr>
            <p:spPr bwMode="auto">
              <a:xfrm>
                <a:off x="704" y="3254"/>
                <a:ext cx="32" cy="33"/>
              </a:xfrm>
              <a:custGeom>
                <a:avLst/>
                <a:gdLst>
                  <a:gd name="T0" fmla="*/ 32 w 32"/>
                  <a:gd name="T1" fmla="*/ 16 h 33"/>
                  <a:gd name="T2" fmla="*/ 31 w 32"/>
                  <a:gd name="T3" fmla="*/ 22 h 33"/>
                  <a:gd name="T4" fmla="*/ 28 w 32"/>
                  <a:gd name="T5" fmla="*/ 27 h 33"/>
                  <a:gd name="T6" fmla="*/ 26 w 32"/>
                  <a:gd name="T7" fmla="*/ 30 h 33"/>
                  <a:gd name="T8" fmla="*/ 20 w 32"/>
                  <a:gd name="T9" fmla="*/ 33 h 33"/>
                  <a:gd name="T10" fmla="*/ 16 w 32"/>
                  <a:gd name="T11" fmla="*/ 33 h 33"/>
                  <a:gd name="T12" fmla="*/ 11 w 32"/>
                  <a:gd name="T13" fmla="*/ 33 h 33"/>
                  <a:gd name="T14" fmla="*/ 7 w 32"/>
                  <a:gd name="T15" fmla="*/ 30 h 33"/>
                  <a:gd name="T16" fmla="*/ 2 w 32"/>
                  <a:gd name="T17" fmla="*/ 27 h 33"/>
                  <a:gd name="T18" fmla="*/ 0 w 32"/>
                  <a:gd name="T19" fmla="*/ 22 h 33"/>
                  <a:gd name="T20" fmla="*/ 0 w 32"/>
                  <a:gd name="T21" fmla="*/ 16 h 33"/>
                  <a:gd name="T22" fmla="*/ 0 w 32"/>
                  <a:gd name="T23" fmla="*/ 12 h 33"/>
                  <a:gd name="T24" fmla="*/ 2 w 32"/>
                  <a:gd name="T25" fmla="*/ 7 h 33"/>
                  <a:gd name="T26" fmla="*/ 7 w 32"/>
                  <a:gd name="T27" fmla="*/ 4 h 33"/>
                  <a:gd name="T28" fmla="*/ 11 w 32"/>
                  <a:gd name="T29" fmla="*/ 1 h 33"/>
                  <a:gd name="T30" fmla="*/ 16 w 32"/>
                  <a:gd name="T31" fmla="*/ 0 h 33"/>
                  <a:gd name="T32" fmla="*/ 20 w 32"/>
                  <a:gd name="T33" fmla="*/ 1 h 33"/>
                  <a:gd name="T34" fmla="*/ 26 w 32"/>
                  <a:gd name="T35" fmla="*/ 4 h 33"/>
                  <a:gd name="T36" fmla="*/ 28 w 32"/>
                  <a:gd name="T37" fmla="*/ 7 h 33"/>
                  <a:gd name="T38" fmla="*/ 31 w 32"/>
                  <a:gd name="T39" fmla="*/ 12 h 33"/>
                  <a:gd name="T40" fmla="*/ 32 w 32"/>
                  <a:gd name="T41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2" h="33">
                    <a:moveTo>
                      <a:pt x="32" y="16"/>
                    </a:moveTo>
                    <a:lnTo>
                      <a:pt x="31" y="22"/>
                    </a:lnTo>
                    <a:lnTo>
                      <a:pt x="28" y="27"/>
                    </a:lnTo>
                    <a:lnTo>
                      <a:pt x="26" y="30"/>
                    </a:lnTo>
                    <a:lnTo>
                      <a:pt x="20" y="33"/>
                    </a:lnTo>
                    <a:lnTo>
                      <a:pt x="16" y="33"/>
                    </a:lnTo>
                    <a:lnTo>
                      <a:pt x="11" y="33"/>
                    </a:lnTo>
                    <a:lnTo>
                      <a:pt x="7" y="30"/>
                    </a:lnTo>
                    <a:lnTo>
                      <a:pt x="2" y="27"/>
                    </a:lnTo>
                    <a:lnTo>
                      <a:pt x="0" y="22"/>
                    </a:lnTo>
                    <a:lnTo>
                      <a:pt x="0" y="16"/>
                    </a:lnTo>
                    <a:lnTo>
                      <a:pt x="0" y="12"/>
                    </a:lnTo>
                    <a:lnTo>
                      <a:pt x="2" y="7"/>
                    </a:lnTo>
                    <a:lnTo>
                      <a:pt x="7" y="4"/>
                    </a:lnTo>
                    <a:lnTo>
                      <a:pt x="11" y="1"/>
                    </a:lnTo>
                    <a:lnTo>
                      <a:pt x="16" y="0"/>
                    </a:lnTo>
                    <a:lnTo>
                      <a:pt x="20" y="1"/>
                    </a:lnTo>
                    <a:lnTo>
                      <a:pt x="26" y="4"/>
                    </a:lnTo>
                    <a:lnTo>
                      <a:pt x="28" y="7"/>
                    </a:lnTo>
                    <a:lnTo>
                      <a:pt x="31" y="12"/>
                    </a:lnTo>
                    <a:lnTo>
                      <a:pt x="32" y="16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2" name="Line 203"/>
              <p:cNvSpPr>
                <a:spLocks noChangeShapeType="1"/>
              </p:cNvSpPr>
              <p:nvPr/>
            </p:nvSpPr>
            <p:spPr bwMode="auto">
              <a:xfrm flipV="1">
                <a:off x="534" y="3418"/>
                <a:ext cx="30" cy="31"/>
              </a:xfrm>
              <a:prstGeom prst="line">
                <a:avLst/>
              </a:prstGeom>
              <a:noFill/>
              <a:ln w="7938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3" name="Freeform 204"/>
              <p:cNvSpPr>
                <a:spLocks/>
              </p:cNvSpPr>
              <p:nvPr/>
            </p:nvSpPr>
            <p:spPr bwMode="auto">
              <a:xfrm>
                <a:off x="510" y="3418"/>
                <a:ext cx="54" cy="55"/>
              </a:xfrm>
              <a:custGeom>
                <a:avLst/>
                <a:gdLst>
                  <a:gd name="T0" fmla="*/ 21 w 54"/>
                  <a:gd name="T1" fmla="*/ 55 h 55"/>
                  <a:gd name="T2" fmla="*/ 54 w 54"/>
                  <a:gd name="T3" fmla="*/ 0 h 55"/>
                  <a:gd name="T4" fmla="*/ 0 w 54"/>
                  <a:gd name="T5" fmla="*/ 33 h 55"/>
                  <a:gd name="T6" fmla="*/ 21 w 54"/>
                  <a:gd name="T7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55">
                    <a:moveTo>
                      <a:pt x="21" y="55"/>
                    </a:moveTo>
                    <a:lnTo>
                      <a:pt x="54" y="0"/>
                    </a:lnTo>
                    <a:lnTo>
                      <a:pt x="0" y="33"/>
                    </a:lnTo>
                    <a:lnTo>
                      <a:pt x="21" y="55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4" name="Freeform 205"/>
              <p:cNvSpPr>
                <a:spLocks/>
              </p:cNvSpPr>
              <p:nvPr/>
            </p:nvSpPr>
            <p:spPr bwMode="auto">
              <a:xfrm>
                <a:off x="510" y="3418"/>
                <a:ext cx="54" cy="55"/>
              </a:xfrm>
              <a:custGeom>
                <a:avLst/>
                <a:gdLst>
                  <a:gd name="T0" fmla="*/ 21 w 54"/>
                  <a:gd name="T1" fmla="*/ 55 h 55"/>
                  <a:gd name="T2" fmla="*/ 54 w 54"/>
                  <a:gd name="T3" fmla="*/ 0 h 55"/>
                  <a:gd name="T4" fmla="*/ 0 w 54"/>
                  <a:gd name="T5" fmla="*/ 33 h 55"/>
                  <a:gd name="T6" fmla="*/ 21 w 54"/>
                  <a:gd name="T7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55">
                    <a:moveTo>
                      <a:pt x="21" y="55"/>
                    </a:moveTo>
                    <a:lnTo>
                      <a:pt x="54" y="0"/>
                    </a:lnTo>
                    <a:lnTo>
                      <a:pt x="0" y="33"/>
                    </a:lnTo>
                    <a:lnTo>
                      <a:pt x="21" y="55"/>
                    </a:lnTo>
                  </a:path>
                </a:pathLst>
              </a:custGeom>
              <a:noFill/>
              <a:ln w="7938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5" name="Line 206"/>
              <p:cNvSpPr>
                <a:spLocks noChangeShapeType="1"/>
              </p:cNvSpPr>
              <p:nvPr/>
            </p:nvSpPr>
            <p:spPr bwMode="auto">
              <a:xfrm>
                <a:off x="903" y="3449"/>
                <a:ext cx="30" cy="30"/>
              </a:xfrm>
              <a:prstGeom prst="line">
                <a:avLst/>
              </a:prstGeom>
              <a:noFill/>
              <a:ln w="7938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6" name="Freeform 207"/>
              <p:cNvSpPr>
                <a:spLocks/>
              </p:cNvSpPr>
              <p:nvPr/>
            </p:nvSpPr>
            <p:spPr bwMode="auto">
              <a:xfrm>
                <a:off x="879" y="3425"/>
                <a:ext cx="54" cy="54"/>
              </a:xfrm>
              <a:custGeom>
                <a:avLst/>
                <a:gdLst>
                  <a:gd name="T0" fmla="*/ 0 w 54"/>
                  <a:gd name="T1" fmla="*/ 22 h 54"/>
                  <a:gd name="T2" fmla="*/ 54 w 54"/>
                  <a:gd name="T3" fmla="*/ 54 h 54"/>
                  <a:gd name="T4" fmla="*/ 22 w 54"/>
                  <a:gd name="T5" fmla="*/ 0 h 54"/>
                  <a:gd name="T6" fmla="*/ 0 w 54"/>
                  <a:gd name="T7" fmla="*/ 22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54">
                    <a:moveTo>
                      <a:pt x="0" y="22"/>
                    </a:moveTo>
                    <a:lnTo>
                      <a:pt x="54" y="54"/>
                    </a:lnTo>
                    <a:lnTo>
                      <a:pt x="22" y="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7" name="Freeform 208"/>
              <p:cNvSpPr>
                <a:spLocks/>
              </p:cNvSpPr>
              <p:nvPr/>
            </p:nvSpPr>
            <p:spPr bwMode="auto">
              <a:xfrm>
                <a:off x="879" y="3425"/>
                <a:ext cx="54" cy="54"/>
              </a:xfrm>
              <a:custGeom>
                <a:avLst/>
                <a:gdLst>
                  <a:gd name="T0" fmla="*/ 0 w 54"/>
                  <a:gd name="T1" fmla="*/ 22 h 54"/>
                  <a:gd name="T2" fmla="*/ 54 w 54"/>
                  <a:gd name="T3" fmla="*/ 54 h 54"/>
                  <a:gd name="T4" fmla="*/ 22 w 54"/>
                  <a:gd name="T5" fmla="*/ 0 h 54"/>
                  <a:gd name="T6" fmla="*/ 0 w 54"/>
                  <a:gd name="T7" fmla="*/ 22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54">
                    <a:moveTo>
                      <a:pt x="0" y="22"/>
                    </a:moveTo>
                    <a:lnTo>
                      <a:pt x="54" y="54"/>
                    </a:lnTo>
                    <a:lnTo>
                      <a:pt x="22" y="0"/>
                    </a:lnTo>
                    <a:lnTo>
                      <a:pt x="0" y="22"/>
                    </a:lnTo>
                  </a:path>
                </a:pathLst>
              </a:custGeom>
              <a:noFill/>
              <a:ln w="7938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8" name="Freeform 209"/>
              <p:cNvSpPr>
                <a:spLocks/>
              </p:cNvSpPr>
              <p:nvPr/>
            </p:nvSpPr>
            <p:spPr bwMode="auto">
              <a:xfrm>
                <a:off x="826" y="3032"/>
                <a:ext cx="126" cy="101"/>
              </a:xfrm>
              <a:custGeom>
                <a:avLst/>
                <a:gdLst>
                  <a:gd name="T0" fmla="*/ 87 w 126"/>
                  <a:gd name="T1" fmla="*/ 46 h 101"/>
                  <a:gd name="T2" fmla="*/ 95 w 126"/>
                  <a:gd name="T3" fmla="*/ 16 h 101"/>
                  <a:gd name="T4" fmla="*/ 96 w 126"/>
                  <a:gd name="T5" fmla="*/ 9 h 101"/>
                  <a:gd name="T6" fmla="*/ 95 w 126"/>
                  <a:gd name="T7" fmla="*/ 5 h 101"/>
                  <a:gd name="T8" fmla="*/ 92 w 126"/>
                  <a:gd name="T9" fmla="*/ 4 h 101"/>
                  <a:gd name="T10" fmla="*/ 85 w 126"/>
                  <a:gd name="T11" fmla="*/ 2 h 101"/>
                  <a:gd name="T12" fmla="*/ 126 w 126"/>
                  <a:gd name="T13" fmla="*/ 0 h 101"/>
                  <a:gd name="T14" fmla="*/ 121 w 126"/>
                  <a:gd name="T15" fmla="*/ 2 h 101"/>
                  <a:gd name="T16" fmla="*/ 114 w 126"/>
                  <a:gd name="T17" fmla="*/ 5 h 101"/>
                  <a:gd name="T18" fmla="*/ 111 w 126"/>
                  <a:gd name="T19" fmla="*/ 10 h 101"/>
                  <a:gd name="T20" fmla="*/ 107 w 126"/>
                  <a:gd name="T21" fmla="*/ 21 h 101"/>
                  <a:gd name="T22" fmla="*/ 88 w 126"/>
                  <a:gd name="T23" fmla="*/ 88 h 101"/>
                  <a:gd name="T24" fmla="*/ 87 w 126"/>
                  <a:gd name="T25" fmla="*/ 93 h 101"/>
                  <a:gd name="T26" fmla="*/ 90 w 126"/>
                  <a:gd name="T27" fmla="*/ 97 h 101"/>
                  <a:gd name="T28" fmla="*/ 95 w 126"/>
                  <a:gd name="T29" fmla="*/ 99 h 101"/>
                  <a:gd name="T30" fmla="*/ 98 w 126"/>
                  <a:gd name="T31" fmla="*/ 101 h 101"/>
                  <a:gd name="T32" fmla="*/ 60 w 126"/>
                  <a:gd name="T33" fmla="*/ 99 h 101"/>
                  <a:gd name="T34" fmla="*/ 68 w 126"/>
                  <a:gd name="T35" fmla="*/ 97 h 101"/>
                  <a:gd name="T36" fmla="*/ 72 w 126"/>
                  <a:gd name="T37" fmla="*/ 95 h 101"/>
                  <a:gd name="T38" fmla="*/ 75 w 126"/>
                  <a:gd name="T39" fmla="*/ 88 h 101"/>
                  <a:gd name="T40" fmla="*/ 85 w 126"/>
                  <a:gd name="T41" fmla="*/ 51 h 101"/>
                  <a:gd name="T42" fmla="*/ 30 w 126"/>
                  <a:gd name="T43" fmla="*/ 84 h 101"/>
                  <a:gd name="T44" fmla="*/ 28 w 126"/>
                  <a:gd name="T45" fmla="*/ 90 h 101"/>
                  <a:gd name="T46" fmla="*/ 28 w 126"/>
                  <a:gd name="T47" fmla="*/ 96 h 101"/>
                  <a:gd name="T48" fmla="*/ 33 w 126"/>
                  <a:gd name="T49" fmla="*/ 97 h 101"/>
                  <a:gd name="T50" fmla="*/ 39 w 126"/>
                  <a:gd name="T51" fmla="*/ 99 h 101"/>
                  <a:gd name="T52" fmla="*/ 0 w 126"/>
                  <a:gd name="T53" fmla="*/ 101 h 101"/>
                  <a:gd name="T54" fmla="*/ 5 w 126"/>
                  <a:gd name="T55" fmla="*/ 99 h 101"/>
                  <a:gd name="T56" fmla="*/ 11 w 126"/>
                  <a:gd name="T57" fmla="*/ 96 h 101"/>
                  <a:gd name="T58" fmla="*/ 14 w 126"/>
                  <a:gd name="T59" fmla="*/ 92 h 101"/>
                  <a:gd name="T60" fmla="*/ 18 w 126"/>
                  <a:gd name="T61" fmla="*/ 82 h 101"/>
                  <a:gd name="T62" fmla="*/ 37 w 126"/>
                  <a:gd name="T63" fmla="*/ 16 h 101"/>
                  <a:gd name="T64" fmla="*/ 37 w 126"/>
                  <a:gd name="T65" fmla="*/ 9 h 101"/>
                  <a:gd name="T66" fmla="*/ 37 w 126"/>
                  <a:gd name="T67" fmla="*/ 5 h 101"/>
                  <a:gd name="T68" fmla="*/ 34 w 126"/>
                  <a:gd name="T69" fmla="*/ 4 h 101"/>
                  <a:gd name="T70" fmla="*/ 26 w 126"/>
                  <a:gd name="T71" fmla="*/ 2 h 101"/>
                  <a:gd name="T72" fmla="*/ 66 w 126"/>
                  <a:gd name="T73" fmla="*/ 0 h 101"/>
                  <a:gd name="T74" fmla="*/ 61 w 126"/>
                  <a:gd name="T75" fmla="*/ 2 h 101"/>
                  <a:gd name="T76" fmla="*/ 56 w 126"/>
                  <a:gd name="T77" fmla="*/ 5 h 101"/>
                  <a:gd name="T78" fmla="*/ 52 w 126"/>
                  <a:gd name="T79" fmla="*/ 10 h 101"/>
                  <a:gd name="T80" fmla="*/ 47 w 126"/>
                  <a:gd name="T81" fmla="*/ 21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6" h="101">
                    <a:moveTo>
                      <a:pt x="41" y="46"/>
                    </a:moveTo>
                    <a:lnTo>
                      <a:pt x="87" y="46"/>
                    </a:lnTo>
                    <a:lnTo>
                      <a:pt x="94" y="20"/>
                    </a:lnTo>
                    <a:lnTo>
                      <a:pt x="95" y="16"/>
                    </a:lnTo>
                    <a:lnTo>
                      <a:pt x="96" y="12"/>
                    </a:lnTo>
                    <a:lnTo>
                      <a:pt x="96" y="9"/>
                    </a:lnTo>
                    <a:lnTo>
                      <a:pt x="96" y="6"/>
                    </a:lnTo>
                    <a:lnTo>
                      <a:pt x="95" y="5"/>
                    </a:lnTo>
                    <a:lnTo>
                      <a:pt x="94" y="4"/>
                    </a:lnTo>
                    <a:lnTo>
                      <a:pt x="92" y="4"/>
                    </a:lnTo>
                    <a:lnTo>
                      <a:pt x="90" y="2"/>
                    </a:lnTo>
                    <a:lnTo>
                      <a:pt x="85" y="2"/>
                    </a:lnTo>
                    <a:lnTo>
                      <a:pt x="85" y="0"/>
                    </a:lnTo>
                    <a:lnTo>
                      <a:pt x="126" y="0"/>
                    </a:lnTo>
                    <a:lnTo>
                      <a:pt x="125" y="2"/>
                    </a:lnTo>
                    <a:lnTo>
                      <a:pt x="121" y="2"/>
                    </a:lnTo>
                    <a:lnTo>
                      <a:pt x="118" y="4"/>
                    </a:lnTo>
                    <a:lnTo>
                      <a:pt x="114" y="5"/>
                    </a:lnTo>
                    <a:lnTo>
                      <a:pt x="113" y="8"/>
                    </a:lnTo>
                    <a:lnTo>
                      <a:pt x="111" y="10"/>
                    </a:lnTo>
                    <a:lnTo>
                      <a:pt x="109" y="14"/>
                    </a:lnTo>
                    <a:lnTo>
                      <a:pt x="107" y="21"/>
                    </a:lnTo>
                    <a:lnTo>
                      <a:pt x="90" y="84"/>
                    </a:lnTo>
                    <a:lnTo>
                      <a:pt x="88" y="88"/>
                    </a:lnTo>
                    <a:lnTo>
                      <a:pt x="88" y="90"/>
                    </a:lnTo>
                    <a:lnTo>
                      <a:pt x="87" y="93"/>
                    </a:lnTo>
                    <a:lnTo>
                      <a:pt x="88" y="96"/>
                    </a:lnTo>
                    <a:lnTo>
                      <a:pt x="90" y="97"/>
                    </a:lnTo>
                    <a:lnTo>
                      <a:pt x="91" y="97"/>
                    </a:lnTo>
                    <a:lnTo>
                      <a:pt x="95" y="99"/>
                    </a:lnTo>
                    <a:lnTo>
                      <a:pt x="99" y="99"/>
                    </a:lnTo>
                    <a:lnTo>
                      <a:pt x="98" y="101"/>
                    </a:lnTo>
                    <a:lnTo>
                      <a:pt x="58" y="101"/>
                    </a:lnTo>
                    <a:lnTo>
                      <a:pt x="60" y="99"/>
                    </a:lnTo>
                    <a:lnTo>
                      <a:pt x="65" y="99"/>
                    </a:lnTo>
                    <a:lnTo>
                      <a:pt x="68" y="97"/>
                    </a:lnTo>
                    <a:lnTo>
                      <a:pt x="71" y="96"/>
                    </a:lnTo>
                    <a:lnTo>
                      <a:pt x="72" y="95"/>
                    </a:lnTo>
                    <a:lnTo>
                      <a:pt x="73" y="92"/>
                    </a:lnTo>
                    <a:lnTo>
                      <a:pt x="75" y="88"/>
                    </a:lnTo>
                    <a:lnTo>
                      <a:pt x="77" y="82"/>
                    </a:lnTo>
                    <a:lnTo>
                      <a:pt x="85" y="51"/>
                    </a:lnTo>
                    <a:lnTo>
                      <a:pt x="39" y="51"/>
                    </a:lnTo>
                    <a:lnTo>
                      <a:pt x="30" y="84"/>
                    </a:lnTo>
                    <a:lnTo>
                      <a:pt x="30" y="88"/>
                    </a:lnTo>
                    <a:lnTo>
                      <a:pt x="28" y="90"/>
                    </a:lnTo>
                    <a:lnTo>
                      <a:pt x="28" y="93"/>
                    </a:lnTo>
                    <a:lnTo>
                      <a:pt x="28" y="96"/>
                    </a:lnTo>
                    <a:lnTo>
                      <a:pt x="30" y="97"/>
                    </a:lnTo>
                    <a:lnTo>
                      <a:pt x="33" y="97"/>
                    </a:lnTo>
                    <a:lnTo>
                      <a:pt x="35" y="99"/>
                    </a:lnTo>
                    <a:lnTo>
                      <a:pt x="39" y="99"/>
                    </a:lnTo>
                    <a:lnTo>
                      <a:pt x="39" y="101"/>
                    </a:lnTo>
                    <a:lnTo>
                      <a:pt x="0" y="101"/>
                    </a:lnTo>
                    <a:lnTo>
                      <a:pt x="0" y="99"/>
                    </a:lnTo>
                    <a:lnTo>
                      <a:pt x="5" y="99"/>
                    </a:lnTo>
                    <a:lnTo>
                      <a:pt x="8" y="97"/>
                    </a:lnTo>
                    <a:lnTo>
                      <a:pt x="11" y="96"/>
                    </a:lnTo>
                    <a:lnTo>
                      <a:pt x="12" y="95"/>
                    </a:lnTo>
                    <a:lnTo>
                      <a:pt x="14" y="92"/>
                    </a:lnTo>
                    <a:lnTo>
                      <a:pt x="16" y="88"/>
                    </a:lnTo>
                    <a:lnTo>
                      <a:pt x="18" y="82"/>
                    </a:lnTo>
                    <a:lnTo>
                      <a:pt x="35" y="20"/>
                    </a:lnTo>
                    <a:lnTo>
                      <a:pt x="37" y="16"/>
                    </a:lnTo>
                    <a:lnTo>
                      <a:pt x="37" y="12"/>
                    </a:lnTo>
                    <a:lnTo>
                      <a:pt x="37" y="9"/>
                    </a:lnTo>
                    <a:lnTo>
                      <a:pt x="37" y="6"/>
                    </a:lnTo>
                    <a:lnTo>
                      <a:pt x="37" y="5"/>
                    </a:lnTo>
                    <a:lnTo>
                      <a:pt x="35" y="4"/>
                    </a:lnTo>
                    <a:lnTo>
                      <a:pt x="34" y="4"/>
                    </a:lnTo>
                    <a:lnTo>
                      <a:pt x="30" y="2"/>
                    </a:lnTo>
                    <a:lnTo>
                      <a:pt x="26" y="2"/>
                    </a:lnTo>
                    <a:lnTo>
                      <a:pt x="26" y="0"/>
                    </a:lnTo>
                    <a:lnTo>
                      <a:pt x="66" y="0"/>
                    </a:lnTo>
                    <a:lnTo>
                      <a:pt x="65" y="2"/>
                    </a:lnTo>
                    <a:lnTo>
                      <a:pt x="61" y="2"/>
                    </a:lnTo>
                    <a:lnTo>
                      <a:pt x="58" y="4"/>
                    </a:lnTo>
                    <a:lnTo>
                      <a:pt x="56" y="5"/>
                    </a:lnTo>
                    <a:lnTo>
                      <a:pt x="53" y="8"/>
                    </a:lnTo>
                    <a:lnTo>
                      <a:pt x="52" y="10"/>
                    </a:lnTo>
                    <a:lnTo>
                      <a:pt x="50" y="16"/>
                    </a:lnTo>
                    <a:lnTo>
                      <a:pt x="47" y="21"/>
                    </a:lnTo>
                    <a:lnTo>
                      <a:pt x="41" y="4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9" name="Freeform 210"/>
              <p:cNvSpPr>
                <a:spLocks/>
              </p:cNvSpPr>
              <p:nvPr/>
            </p:nvSpPr>
            <p:spPr bwMode="auto">
              <a:xfrm>
                <a:off x="936" y="3121"/>
                <a:ext cx="20" cy="34"/>
              </a:xfrm>
              <a:custGeom>
                <a:avLst/>
                <a:gdLst>
                  <a:gd name="T0" fmla="*/ 0 w 20"/>
                  <a:gd name="T1" fmla="*/ 31 h 34"/>
                  <a:gd name="T2" fmla="*/ 5 w 20"/>
                  <a:gd name="T3" fmla="*/ 29 h 34"/>
                  <a:gd name="T4" fmla="*/ 9 w 20"/>
                  <a:gd name="T5" fmla="*/ 25 h 34"/>
                  <a:gd name="T6" fmla="*/ 11 w 20"/>
                  <a:gd name="T7" fmla="*/ 22 h 34"/>
                  <a:gd name="T8" fmla="*/ 12 w 20"/>
                  <a:gd name="T9" fmla="*/ 19 h 34"/>
                  <a:gd name="T10" fmla="*/ 12 w 20"/>
                  <a:gd name="T11" fmla="*/ 18 h 34"/>
                  <a:gd name="T12" fmla="*/ 12 w 20"/>
                  <a:gd name="T13" fmla="*/ 16 h 34"/>
                  <a:gd name="T14" fmla="*/ 11 w 20"/>
                  <a:gd name="T15" fmla="*/ 15 h 34"/>
                  <a:gd name="T16" fmla="*/ 9 w 20"/>
                  <a:gd name="T17" fmla="*/ 14 h 34"/>
                  <a:gd name="T18" fmla="*/ 7 w 20"/>
                  <a:gd name="T19" fmla="*/ 12 h 34"/>
                  <a:gd name="T20" fmla="*/ 7 w 20"/>
                  <a:gd name="T21" fmla="*/ 11 h 34"/>
                  <a:gd name="T22" fmla="*/ 5 w 20"/>
                  <a:gd name="T23" fmla="*/ 10 h 34"/>
                  <a:gd name="T24" fmla="*/ 5 w 20"/>
                  <a:gd name="T25" fmla="*/ 8 h 34"/>
                  <a:gd name="T26" fmla="*/ 7 w 20"/>
                  <a:gd name="T27" fmla="*/ 6 h 34"/>
                  <a:gd name="T28" fmla="*/ 8 w 20"/>
                  <a:gd name="T29" fmla="*/ 3 h 34"/>
                  <a:gd name="T30" fmla="*/ 11 w 20"/>
                  <a:gd name="T31" fmla="*/ 0 h 34"/>
                  <a:gd name="T32" fmla="*/ 12 w 20"/>
                  <a:gd name="T33" fmla="*/ 0 h 34"/>
                  <a:gd name="T34" fmla="*/ 15 w 20"/>
                  <a:gd name="T35" fmla="*/ 0 h 34"/>
                  <a:gd name="T36" fmla="*/ 18 w 20"/>
                  <a:gd name="T37" fmla="*/ 3 h 34"/>
                  <a:gd name="T38" fmla="*/ 19 w 20"/>
                  <a:gd name="T39" fmla="*/ 6 h 34"/>
                  <a:gd name="T40" fmla="*/ 20 w 20"/>
                  <a:gd name="T41" fmla="*/ 10 h 34"/>
                  <a:gd name="T42" fmla="*/ 19 w 20"/>
                  <a:gd name="T43" fmla="*/ 16 h 34"/>
                  <a:gd name="T44" fmla="*/ 15 w 20"/>
                  <a:gd name="T45" fmla="*/ 23 h 34"/>
                  <a:gd name="T46" fmla="*/ 11 w 20"/>
                  <a:gd name="T47" fmla="*/ 27 h 34"/>
                  <a:gd name="T48" fmla="*/ 7 w 20"/>
                  <a:gd name="T49" fmla="*/ 31 h 34"/>
                  <a:gd name="T50" fmla="*/ 1 w 20"/>
                  <a:gd name="T51" fmla="*/ 34 h 34"/>
                  <a:gd name="T52" fmla="*/ 0 w 20"/>
                  <a:gd name="T53" fmla="*/ 3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0" h="34">
                    <a:moveTo>
                      <a:pt x="0" y="31"/>
                    </a:moveTo>
                    <a:lnTo>
                      <a:pt x="5" y="29"/>
                    </a:lnTo>
                    <a:lnTo>
                      <a:pt x="9" y="25"/>
                    </a:lnTo>
                    <a:lnTo>
                      <a:pt x="11" y="22"/>
                    </a:lnTo>
                    <a:lnTo>
                      <a:pt x="12" y="19"/>
                    </a:lnTo>
                    <a:lnTo>
                      <a:pt x="12" y="18"/>
                    </a:lnTo>
                    <a:lnTo>
                      <a:pt x="12" y="16"/>
                    </a:lnTo>
                    <a:lnTo>
                      <a:pt x="11" y="15"/>
                    </a:lnTo>
                    <a:lnTo>
                      <a:pt x="9" y="14"/>
                    </a:lnTo>
                    <a:lnTo>
                      <a:pt x="7" y="12"/>
                    </a:lnTo>
                    <a:lnTo>
                      <a:pt x="7" y="11"/>
                    </a:lnTo>
                    <a:lnTo>
                      <a:pt x="5" y="10"/>
                    </a:lnTo>
                    <a:lnTo>
                      <a:pt x="5" y="8"/>
                    </a:lnTo>
                    <a:lnTo>
                      <a:pt x="7" y="6"/>
                    </a:lnTo>
                    <a:lnTo>
                      <a:pt x="8" y="3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8" y="3"/>
                    </a:lnTo>
                    <a:lnTo>
                      <a:pt x="19" y="6"/>
                    </a:lnTo>
                    <a:lnTo>
                      <a:pt x="20" y="10"/>
                    </a:lnTo>
                    <a:lnTo>
                      <a:pt x="19" y="16"/>
                    </a:lnTo>
                    <a:lnTo>
                      <a:pt x="15" y="23"/>
                    </a:lnTo>
                    <a:lnTo>
                      <a:pt x="11" y="27"/>
                    </a:lnTo>
                    <a:lnTo>
                      <a:pt x="7" y="31"/>
                    </a:lnTo>
                    <a:lnTo>
                      <a:pt x="1" y="34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0" name="Freeform 211"/>
              <p:cNvSpPr>
                <a:spLocks/>
              </p:cNvSpPr>
              <p:nvPr/>
            </p:nvSpPr>
            <p:spPr bwMode="auto">
              <a:xfrm>
                <a:off x="1017" y="3026"/>
                <a:ext cx="70" cy="110"/>
              </a:xfrm>
              <a:custGeom>
                <a:avLst/>
                <a:gdLst>
                  <a:gd name="T0" fmla="*/ 22 w 70"/>
                  <a:gd name="T1" fmla="*/ 72 h 110"/>
                  <a:gd name="T2" fmla="*/ 45 w 70"/>
                  <a:gd name="T3" fmla="*/ 45 h 110"/>
                  <a:gd name="T4" fmla="*/ 56 w 70"/>
                  <a:gd name="T5" fmla="*/ 39 h 110"/>
                  <a:gd name="T6" fmla="*/ 64 w 70"/>
                  <a:gd name="T7" fmla="*/ 39 h 110"/>
                  <a:gd name="T8" fmla="*/ 70 w 70"/>
                  <a:gd name="T9" fmla="*/ 45 h 110"/>
                  <a:gd name="T10" fmla="*/ 70 w 70"/>
                  <a:gd name="T11" fmla="*/ 54 h 110"/>
                  <a:gd name="T12" fmla="*/ 57 w 70"/>
                  <a:gd name="T13" fmla="*/ 92 h 110"/>
                  <a:gd name="T14" fmla="*/ 56 w 70"/>
                  <a:gd name="T15" fmla="*/ 98 h 110"/>
                  <a:gd name="T16" fmla="*/ 56 w 70"/>
                  <a:gd name="T17" fmla="*/ 101 h 110"/>
                  <a:gd name="T18" fmla="*/ 57 w 70"/>
                  <a:gd name="T19" fmla="*/ 102 h 110"/>
                  <a:gd name="T20" fmla="*/ 59 w 70"/>
                  <a:gd name="T21" fmla="*/ 101 h 110"/>
                  <a:gd name="T22" fmla="*/ 63 w 70"/>
                  <a:gd name="T23" fmla="*/ 96 h 110"/>
                  <a:gd name="T24" fmla="*/ 70 w 70"/>
                  <a:gd name="T25" fmla="*/ 92 h 110"/>
                  <a:gd name="T26" fmla="*/ 63 w 70"/>
                  <a:gd name="T27" fmla="*/ 102 h 110"/>
                  <a:gd name="T28" fmla="*/ 55 w 70"/>
                  <a:gd name="T29" fmla="*/ 107 h 110"/>
                  <a:gd name="T30" fmla="*/ 49 w 70"/>
                  <a:gd name="T31" fmla="*/ 110 h 110"/>
                  <a:gd name="T32" fmla="*/ 45 w 70"/>
                  <a:gd name="T33" fmla="*/ 107 h 110"/>
                  <a:gd name="T34" fmla="*/ 42 w 70"/>
                  <a:gd name="T35" fmla="*/ 103 h 110"/>
                  <a:gd name="T36" fmla="*/ 44 w 70"/>
                  <a:gd name="T37" fmla="*/ 96 h 110"/>
                  <a:gd name="T38" fmla="*/ 56 w 70"/>
                  <a:gd name="T39" fmla="*/ 61 h 110"/>
                  <a:gd name="T40" fmla="*/ 57 w 70"/>
                  <a:gd name="T41" fmla="*/ 52 h 110"/>
                  <a:gd name="T42" fmla="*/ 56 w 70"/>
                  <a:gd name="T43" fmla="*/ 49 h 110"/>
                  <a:gd name="T44" fmla="*/ 53 w 70"/>
                  <a:gd name="T45" fmla="*/ 49 h 110"/>
                  <a:gd name="T46" fmla="*/ 48 w 70"/>
                  <a:gd name="T47" fmla="*/ 50 h 110"/>
                  <a:gd name="T48" fmla="*/ 40 w 70"/>
                  <a:gd name="T49" fmla="*/ 57 h 110"/>
                  <a:gd name="T50" fmla="*/ 34 w 70"/>
                  <a:gd name="T51" fmla="*/ 64 h 110"/>
                  <a:gd name="T52" fmla="*/ 29 w 70"/>
                  <a:gd name="T53" fmla="*/ 69 h 110"/>
                  <a:gd name="T54" fmla="*/ 21 w 70"/>
                  <a:gd name="T55" fmla="*/ 80 h 110"/>
                  <a:gd name="T56" fmla="*/ 17 w 70"/>
                  <a:gd name="T57" fmla="*/ 92 h 110"/>
                  <a:gd name="T58" fmla="*/ 0 w 70"/>
                  <a:gd name="T59" fmla="*/ 107 h 110"/>
                  <a:gd name="T60" fmla="*/ 28 w 70"/>
                  <a:gd name="T61" fmla="*/ 11 h 110"/>
                  <a:gd name="T62" fmla="*/ 26 w 70"/>
                  <a:gd name="T63" fmla="*/ 8 h 110"/>
                  <a:gd name="T64" fmla="*/ 22 w 70"/>
                  <a:gd name="T65" fmla="*/ 6 h 110"/>
                  <a:gd name="T66" fmla="*/ 18 w 70"/>
                  <a:gd name="T67" fmla="*/ 7 h 110"/>
                  <a:gd name="T68" fmla="*/ 17 w 70"/>
                  <a:gd name="T69" fmla="*/ 4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0" h="110">
                    <a:moveTo>
                      <a:pt x="41" y="0"/>
                    </a:moveTo>
                    <a:lnTo>
                      <a:pt x="22" y="72"/>
                    </a:lnTo>
                    <a:lnTo>
                      <a:pt x="34" y="56"/>
                    </a:lnTo>
                    <a:lnTo>
                      <a:pt x="45" y="45"/>
                    </a:lnTo>
                    <a:lnTo>
                      <a:pt x="51" y="42"/>
                    </a:lnTo>
                    <a:lnTo>
                      <a:pt x="56" y="39"/>
                    </a:lnTo>
                    <a:lnTo>
                      <a:pt x="61" y="39"/>
                    </a:lnTo>
                    <a:lnTo>
                      <a:pt x="64" y="39"/>
                    </a:lnTo>
                    <a:lnTo>
                      <a:pt x="67" y="42"/>
                    </a:lnTo>
                    <a:lnTo>
                      <a:pt x="70" y="45"/>
                    </a:lnTo>
                    <a:lnTo>
                      <a:pt x="70" y="49"/>
                    </a:lnTo>
                    <a:lnTo>
                      <a:pt x="70" y="54"/>
                    </a:lnTo>
                    <a:lnTo>
                      <a:pt x="68" y="61"/>
                    </a:lnTo>
                    <a:lnTo>
                      <a:pt x="57" y="92"/>
                    </a:lnTo>
                    <a:lnTo>
                      <a:pt x="56" y="96"/>
                    </a:lnTo>
                    <a:lnTo>
                      <a:pt x="56" y="98"/>
                    </a:lnTo>
                    <a:lnTo>
                      <a:pt x="56" y="99"/>
                    </a:lnTo>
                    <a:lnTo>
                      <a:pt x="56" y="101"/>
                    </a:lnTo>
                    <a:lnTo>
                      <a:pt x="56" y="101"/>
                    </a:lnTo>
                    <a:lnTo>
                      <a:pt x="57" y="102"/>
                    </a:lnTo>
                    <a:lnTo>
                      <a:pt x="57" y="102"/>
                    </a:lnTo>
                    <a:lnTo>
                      <a:pt x="59" y="101"/>
                    </a:lnTo>
                    <a:lnTo>
                      <a:pt x="60" y="101"/>
                    </a:lnTo>
                    <a:lnTo>
                      <a:pt x="63" y="96"/>
                    </a:lnTo>
                    <a:lnTo>
                      <a:pt x="67" y="91"/>
                    </a:lnTo>
                    <a:lnTo>
                      <a:pt x="70" y="92"/>
                    </a:lnTo>
                    <a:lnTo>
                      <a:pt x="66" y="96"/>
                    </a:lnTo>
                    <a:lnTo>
                      <a:pt x="63" y="102"/>
                    </a:lnTo>
                    <a:lnTo>
                      <a:pt x="59" y="105"/>
                    </a:lnTo>
                    <a:lnTo>
                      <a:pt x="55" y="107"/>
                    </a:lnTo>
                    <a:lnTo>
                      <a:pt x="52" y="109"/>
                    </a:lnTo>
                    <a:lnTo>
                      <a:pt x="49" y="110"/>
                    </a:lnTo>
                    <a:lnTo>
                      <a:pt x="47" y="109"/>
                    </a:lnTo>
                    <a:lnTo>
                      <a:pt x="45" y="107"/>
                    </a:lnTo>
                    <a:lnTo>
                      <a:pt x="44" y="106"/>
                    </a:lnTo>
                    <a:lnTo>
                      <a:pt x="42" y="103"/>
                    </a:lnTo>
                    <a:lnTo>
                      <a:pt x="44" y="101"/>
                    </a:lnTo>
                    <a:lnTo>
                      <a:pt x="44" y="96"/>
                    </a:lnTo>
                    <a:lnTo>
                      <a:pt x="47" y="91"/>
                    </a:lnTo>
                    <a:lnTo>
                      <a:pt x="56" y="61"/>
                    </a:lnTo>
                    <a:lnTo>
                      <a:pt x="57" y="56"/>
                    </a:lnTo>
                    <a:lnTo>
                      <a:pt x="57" y="52"/>
                    </a:lnTo>
                    <a:lnTo>
                      <a:pt x="57" y="50"/>
                    </a:lnTo>
                    <a:lnTo>
                      <a:pt x="56" y="49"/>
                    </a:lnTo>
                    <a:lnTo>
                      <a:pt x="55" y="49"/>
                    </a:lnTo>
                    <a:lnTo>
                      <a:pt x="53" y="49"/>
                    </a:lnTo>
                    <a:lnTo>
                      <a:pt x="51" y="49"/>
                    </a:lnTo>
                    <a:lnTo>
                      <a:pt x="48" y="50"/>
                    </a:lnTo>
                    <a:lnTo>
                      <a:pt x="44" y="53"/>
                    </a:lnTo>
                    <a:lnTo>
                      <a:pt x="40" y="57"/>
                    </a:lnTo>
                    <a:lnTo>
                      <a:pt x="34" y="63"/>
                    </a:lnTo>
                    <a:lnTo>
                      <a:pt x="34" y="64"/>
                    </a:lnTo>
                    <a:lnTo>
                      <a:pt x="32" y="67"/>
                    </a:lnTo>
                    <a:lnTo>
                      <a:pt x="29" y="69"/>
                    </a:lnTo>
                    <a:lnTo>
                      <a:pt x="26" y="75"/>
                    </a:lnTo>
                    <a:lnTo>
                      <a:pt x="21" y="80"/>
                    </a:lnTo>
                    <a:lnTo>
                      <a:pt x="18" y="87"/>
                    </a:lnTo>
                    <a:lnTo>
                      <a:pt x="17" y="92"/>
                    </a:lnTo>
                    <a:lnTo>
                      <a:pt x="11" y="107"/>
                    </a:lnTo>
                    <a:lnTo>
                      <a:pt x="0" y="107"/>
                    </a:lnTo>
                    <a:lnTo>
                      <a:pt x="25" y="19"/>
                    </a:lnTo>
                    <a:lnTo>
                      <a:pt x="28" y="11"/>
                    </a:lnTo>
                    <a:lnTo>
                      <a:pt x="28" y="10"/>
                    </a:lnTo>
                    <a:lnTo>
                      <a:pt x="26" y="8"/>
                    </a:lnTo>
                    <a:lnTo>
                      <a:pt x="25" y="7"/>
                    </a:lnTo>
                    <a:lnTo>
                      <a:pt x="22" y="6"/>
                    </a:lnTo>
                    <a:lnTo>
                      <a:pt x="21" y="7"/>
                    </a:lnTo>
                    <a:lnTo>
                      <a:pt x="18" y="7"/>
                    </a:lnTo>
                    <a:lnTo>
                      <a:pt x="17" y="7"/>
                    </a:lnTo>
                    <a:lnTo>
                      <a:pt x="17" y="4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1" name="Freeform 212"/>
              <p:cNvSpPr>
                <a:spLocks noEditPoints="1"/>
              </p:cNvSpPr>
              <p:nvPr/>
            </p:nvSpPr>
            <p:spPr bwMode="auto">
              <a:xfrm>
                <a:off x="1068" y="3557"/>
                <a:ext cx="70" cy="103"/>
              </a:xfrm>
              <a:custGeom>
                <a:avLst/>
                <a:gdLst>
                  <a:gd name="T0" fmla="*/ 46 w 70"/>
                  <a:gd name="T1" fmla="*/ 86 h 103"/>
                  <a:gd name="T2" fmla="*/ 44 w 70"/>
                  <a:gd name="T3" fmla="*/ 92 h 103"/>
                  <a:gd name="T4" fmla="*/ 44 w 70"/>
                  <a:gd name="T5" fmla="*/ 96 h 103"/>
                  <a:gd name="T6" fmla="*/ 46 w 70"/>
                  <a:gd name="T7" fmla="*/ 97 h 103"/>
                  <a:gd name="T8" fmla="*/ 50 w 70"/>
                  <a:gd name="T9" fmla="*/ 100 h 103"/>
                  <a:gd name="T10" fmla="*/ 53 w 70"/>
                  <a:gd name="T11" fmla="*/ 103 h 103"/>
                  <a:gd name="T12" fmla="*/ 16 w 70"/>
                  <a:gd name="T13" fmla="*/ 100 h 103"/>
                  <a:gd name="T14" fmla="*/ 24 w 70"/>
                  <a:gd name="T15" fmla="*/ 99 h 103"/>
                  <a:gd name="T16" fmla="*/ 28 w 70"/>
                  <a:gd name="T17" fmla="*/ 97 h 103"/>
                  <a:gd name="T18" fmla="*/ 32 w 70"/>
                  <a:gd name="T19" fmla="*/ 92 h 103"/>
                  <a:gd name="T20" fmla="*/ 35 w 70"/>
                  <a:gd name="T21" fmla="*/ 84 h 103"/>
                  <a:gd name="T22" fmla="*/ 38 w 70"/>
                  <a:gd name="T23" fmla="*/ 55 h 103"/>
                  <a:gd name="T24" fmla="*/ 27 w 70"/>
                  <a:gd name="T25" fmla="*/ 66 h 103"/>
                  <a:gd name="T26" fmla="*/ 15 w 70"/>
                  <a:gd name="T27" fmla="*/ 70 h 103"/>
                  <a:gd name="T28" fmla="*/ 6 w 70"/>
                  <a:gd name="T29" fmla="*/ 67 h 103"/>
                  <a:gd name="T30" fmla="*/ 1 w 70"/>
                  <a:gd name="T31" fmla="*/ 58 h 103"/>
                  <a:gd name="T32" fmla="*/ 2 w 70"/>
                  <a:gd name="T33" fmla="*/ 39 h 103"/>
                  <a:gd name="T34" fmla="*/ 12 w 70"/>
                  <a:gd name="T35" fmla="*/ 20 h 103"/>
                  <a:gd name="T36" fmla="*/ 25 w 70"/>
                  <a:gd name="T37" fmla="*/ 6 h 103"/>
                  <a:gd name="T38" fmla="*/ 36 w 70"/>
                  <a:gd name="T39" fmla="*/ 1 h 103"/>
                  <a:gd name="T40" fmla="*/ 46 w 70"/>
                  <a:gd name="T41" fmla="*/ 1 h 103"/>
                  <a:gd name="T42" fmla="*/ 53 w 70"/>
                  <a:gd name="T43" fmla="*/ 6 h 103"/>
                  <a:gd name="T44" fmla="*/ 57 w 70"/>
                  <a:gd name="T45" fmla="*/ 4 h 103"/>
                  <a:gd name="T46" fmla="*/ 51 w 70"/>
                  <a:gd name="T47" fmla="*/ 15 h 103"/>
                  <a:gd name="T48" fmla="*/ 49 w 70"/>
                  <a:gd name="T49" fmla="*/ 6 h 103"/>
                  <a:gd name="T50" fmla="*/ 42 w 70"/>
                  <a:gd name="T51" fmla="*/ 4 h 103"/>
                  <a:gd name="T52" fmla="*/ 34 w 70"/>
                  <a:gd name="T53" fmla="*/ 8 h 103"/>
                  <a:gd name="T54" fmla="*/ 24 w 70"/>
                  <a:gd name="T55" fmla="*/ 20 h 103"/>
                  <a:gd name="T56" fmla="*/ 13 w 70"/>
                  <a:gd name="T57" fmla="*/ 51 h 103"/>
                  <a:gd name="T58" fmla="*/ 16 w 70"/>
                  <a:gd name="T59" fmla="*/ 59 h 103"/>
                  <a:gd name="T60" fmla="*/ 21 w 70"/>
                  <a:gd name="T61" fmla="*/ 63 h 103"/>
                  <a:gd name="T62" fmla="*/ 28 w 70"/>
                  <a:gd name="T63" fmla="*/ 61 h 103"/>
                  <a:gd name="T64" fmla="*/ 38 w 70"/>
                  <a:gd name="T65" fmla="*/ 51 h 103"/>
                  <a:gd name="T66" fmla="*/ 46 w 70"/>
                  <a:gd name="T67" fmla="*/ 36 h 103"/>
                  <a:gd name="T68" fmla="*/ 51 w 70"/>
                  <a:gd name="T69" fmla="*/ 15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0" h="103">
                    <a:moveTo>
                      <a:pt x="70" y="0"/>
                    </a:moveTo>
                    <a:lnTo>
                      <a:pt x="46" y="86"/>
                    </a:lnTo>
                    <a:lnTo>
                      <a:pt x="44" y="89"/>
                    </a:lnTo>
                    <a:lnTo>
                      <a:pt x="44" y="92"/>
                    </a:lnTo>
                    <a:lnTo>
                      <a:pt x="44" y="93"/>
                    </a:lnTo>
                    <a:lnTo>
                      <a:pt x="44" y="96"/>
                    </a:lnTo>
                    <a:lnTo>
                      <a:pt x="44" y="97"/>
                    </a:lnTo>
                    <a:lnTo>
                      <a:pt x="46" y="97"/>
                    </a:lnTo>
                    <a:lnTo>
                      <a:pt x="47" y="99"/>
                    </a:lnTo>
                    <a:lnTo>
                      <a:pt x="50" y="100"/>
                    </a:lnTo>
                    <a:lnTo>
                      <a:pt x="53" y="100"/>
                    </a:lnTo>
                    <a:lnTo>
                      <a:pt x="53" y="103"/>
                    </a:lnTo>
                    <a:lnTo>
                      <a:pt x="16" y="103"/>
                    </a:lnTo>
                    <a:lnTo>
                      <a:pt x="16" y="100"/>
                    </a:lnTo>
                    <a:lnTo>
                      <a:pt x="21" y="99"/>
                    </a:lnTo>
                    <a:lnTo>
                      <a:pt x="24" y="99"/>
                    </a:lnTo>
                    <a:lnTo>
                      <a:pt x="25" y="99"/>
                    </a:lnTo>
                    <a:lnTo>
                      <a:pt x="28" y="97"/>
                    </a:lnTo>
                    <a:lnTo>
                      <a:pt x="31" y="95"/>
                    </a:lnTo>
                    <a:lnTo>
                      <a:pt x="32" y="92"/>
                    </a:lnTo>
                    <a:lnTo>
                      <a:pt x="34" y="89"/>
                    </a:lnTo>
                    <a:lnTo>
                      <a:pt x="35" y="84"/>
                    </a:lnTo>
                    <a:lnTo>
                      <a:pt x="44" y="47"/>
                    </a:lnTo>
                    <a:lnTo>
                      <a:pt x="38" y="55"/>
                    </a:lnTo>
                    <a:lnTo>
                      <a:pt x="32" y="62"/>
                    </a:lnTo>
                    <a:lnTo>
                      <a:pt x="27" y="66"/>
                    </a:lnTo>
                    <a:lnTo>
                      <a:pt x="20" y="70"/>
                    </a:lnTo>
                    <a:lnTo>
                      <a:pt x="15" y="70"/>
                    </a:lnTo>
                    <a:lnTo>
                      <a:pt x="10" y="70"/>
                    </a:lnTo>
                    <a:lnTo>
                      <a:pt x="6" y="67"/>
                    </a:lnTo>
                    <a:lnTo>
                      <a:pt x="4" y="65"/>
                    </a:lnTo>
                    <a:lnTo>
                      <a:pt x="1" y="58"/>
                    </a:lnTo>
                    <a:lnTo>
                      <a:pt x="0" y="51"/>
                    </a:lnTo>
                    <a:lnTo>
                      <a:pt x="2" y="39"/>
                    </a:lnTo>
                    <a:lnTo>
                      <a:pt x="6" y="27"/>
                    </a:lnTo>
                    <a:lnTo>
                      <a:pt x="12" y="20"/>
                    </a:lnTo>
                    <a:lnTo>
                      <a:pt x="19" y="12"/>
                    </a:lnTo>
                    <a:lnTo>
                      <a:pt x="25" y="6"/>
                    </a:lnTo>
                    <a:lnTo>
                      <a:pt x="31" y="4"/>
                    </a:lnTo>
                    <a:lnTo>
                      <a:pt x="36" y="1"/>
                    </a:lnTo>
                    <a:lnTo>
                      <a:pt x="42" y="0"/>
                    </a:lnTo>
                    <a:lnTo>
                      <a:pt x="46" y="1"/>
                    </a:lnTo>
                    <a:lnTo>
                      <a:pt x="50" y="2"/>
                    </a:lnTo>
                    <a:lnTo>
                      <a:pt x="53" y="6"/>
                    </a:lnTo>
                    <a:lnTo>
                      <a:pt x="55" y="10"/>
                    </a:lnTo>
                    <a:lnTo>
                      <a:pt x="57" y="4"/>
                    </a:lnTo>
                    <a:lnTo>
                      <a:pt x="70" y="0"/>
                    </a:lnTo>
                    <a:close/>
                    <a:moveTo>
                      <a:pt x="51" y="15"/>
                    </a:moveTo>
                    <a:lnTo>
                      <a:pt x="51" y="10"/>
                    </a:lnTo>
                    <a:lnTo>
                      <a:pt x="49" y="6"/>
                    </a:lnTo>
                    <a:lnTo>
                      <a:pt x="46" y="4"/>
                    </a:lnTo>
                    <a:lnTo>
                      <a:pt x="42" y="4"/>
                    </a:lnTo>
                    <a:lnTo>
                      <a:pt x="38" y="5"/>
                    </a:lnTo>
                    <a:lnTo>
                      <a:pt x="34" y="8"/>
                    </a:lnTo>
                    <a:lnTo>
                      <a:pt x="28" y="13"/>
                    </a:lnTo>
                    <a:lnTo>
                      <a:pt x="24" y="20"/>
                    </a:lnTo>
                    <a:lnTo>
                      <a:pt x="16" y="36"/>
                    </a:lnTo>
                    <a:lnTo>
                      <a:pt x="13" y="51"/>
                    </a:lnTo>
                    <a:lnTo>
                      <a:pt x="15" y="57"/>
                    </a:lnTo>
                    <a:lnTo>
                      <a:pt x="16" y="59"/>
                    </a:lnTo>
                    <a:lnTo>
                      <a:pt x="19" y="62"/>
                    </a:lnTo>
                    <a:lnTo>
                      <a:pt x="21" y="63"/>
                    </a:lnTo>
                    <a:lnTo>
                      <a:pt x="25" y="62"/>
                    </a:lnTo>
                    <a:lnTo>
                      <a:pt x="28" y="61"/>
                    </a:lnTo>
                    <a:lnTo>
                      <a:pt x="32" y="58"/>
                    </a:lnTo>
                    <a:lnTo>
                      <a:pt x="38" y="51"/>
                    </a:lnTo>
                    <a:lnTo>
                      <a:pt x="42" y="44"/>
                    </a:lnTo>
                    <a:lnTo>
                      <a:pt x="46" y="36"/>
                    </a:lnTo>
                    <a:lnTo>
                      <a:pt x="50" y="25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2" name="Freeform 213"/>
              <p:cNvSpPr>
                <a:spLocks/>
              </p:cNvSpPr>
              <p:nvPr/>
            </p:nvSpPr>
            <p:spPr bwMode="auto">
              <a:xfrm>
                <a:off x="307" y="2531"/>
                <a:ext cx="75" cy="106"/>
              </a:xfrm>
              <a:custGeom>
                <a:avLst/>
                <a:gdLst>
                  <a:gd name="T0" fmla="*/ 68 w 75"/>
                  <a:gd name="T1" fmla="*/ 1 h 106"/>
                  <a:gd name="T2" fmla="*/ 41 w 75"/>
                  <a:gd name="T3" fmla="*/ 57 h 106"/>
                  <a:gd name="T4" fmla="*/ 46 w 75"/>
                  <a:gd name="T5" fmla="*/ 77 h 106"/>
                  <a:gd name="T6" fmla="*/ 48 w 75"/>
                  <a:gd name="T7" fmla="*/ 84 h 106"/>
                  <a:gd name="T8" fmla="*/ 49 w 75"/>
                  <a:gd name="T9" fmla="*/ 88 h 106"/>
                  <a:gd name="T10" fmla="*/ 52 w 75"/>
                  <a:gd name="T11" fmla="*/ 92 h 106"/>
                  <a:gd name="T12" fmla="*/ 55 w 75"/>
                  <a:gd name="T13" fmla="*/ 94 h 106"/>
                  <a:gd name="T14" fmla="*/ 59 w 75"/>
                  <a:gd name="T15" fmla="*/ 95 h 106"/>
                  <a:gd name="T16" fmla="*/ 64 w 75"/>
                  <a:gd name="T17" fmla="*/ 94 h 106"/>
                  <a:gd name="T18" fmla="*/ 67 w 75"/>
                  <a:gd name="T19" fmla="*/ 91 h 106"/>
                  <a:gd name="T20" fmla="*/ 69 w 75"/>
                  <a:gd name="T21" fmla="*/ 89 h 106"/>
                  <a:gd name="T22" fmla="*/ 71 w 75"/>
                  <a:gd name="T23" fmla="*/ 85 h 106"/>
                  <a:gd name="T24" fmla="*/ 71 w 75"/>
                  <a:gd name="T25" fmla="*/ 81 h 106"/>
                  <a:gd name="T26" fmla="*/ 75 w 75"/>
                  <a:gd name="T27" fmla="*/ 81 h 106"/>
                  <a:gd name="T28" fmla="*/ 75 w 75"/>
                  <a:gd name="T29" fmla="*/ 83 h 106"/>
                  <a:gd name="T30" fmla="*/ 75 w 75"/>
                  <a:gd name="T31" fmla="*/ 84 h 106"/>
                  <a:gd name="T32" fmla="*/ 74 w 75"/>
                  <a:gd name="T33" fmla="*/ 91 h 106"/>
                  <a:gd name="T34" fmla="*/ 72 w 75"/>
                  <a:gd name="T35" fmla="*/ 96 h 106"/>
                  <a:gd name="T36" fmla="*/ 68 w 75"/>
                  <a:gd name="T37" fmla="*/ 102 h 106"/>
                  <a:gd name="T38" fmla="*/ 65 w 75"/>
                  <a:gd name="T39" fmla="*/ 103 h 106"/>
                  <a:gd name="T40" fmla="*/ 63 w 75"/>
                  <a:gd name="T41" fmla="*/ 106 h 106"/>
                  <a:gd name="T42" fmla="*/ 59 w 75"/>
                  <a:gd name="T43" fmla="*/ 106 h 106"/>
                  <a:gd name="T44" fmla="*/ 55 w 75"/>
                  <a:gd name="T45" fmla="*/ 106 h 106"/>
                  <a:gd name="T46" fmla="*/ 52 w 75"/>
                  <a:gd name="T47" fmla="*/ 103 h 106"/>
                  <a:gd name="T48" fmla="*/ 49 w 75"/>
                  <a:gd name="T49" fmla="*/ 100 h 106"/>
                  <a:gd name="T50" fmla="*/ 46 w 75"/>
                  <a:gd name="T51" fmla="*/ 96 h 106"/>
                  <a:gd name="T52" fmla="*/ 44 w 75"/>
                  <a:gd name="T53" fmla="*/ 89 h 106"/>
                  <a:gd name="T54" fmla="*/ 42 w 75"/>
                  <a:gd name="T55" fmla="*/ 84 h 106"/>
                  <a:gd name="T56" fmla="*/ 37 w 75"/>
                  <a:gd name="T57" fmla="*/ 62 h 106"/>
                  <a:gd name="T58" fmla="*/ 17 w 75"/>
                  <a:gd name="T59" fmla="*/ 104 h 106"/>
                  <a:gd name="T60" fmla="*/ 3 w 75"/>
                  <a:gd name="T61" fmla="*/ 104 h 106"/>
                  <a:gd name="T62" fmla="*/ 33 w 75"/>
                  <a:gd name="T63" fmla="*/ 45 h 106"/>
                  <a:gd name="T64" fmla="*/ 27 w 75"/>
                  <a:gd name="T65" fmla="*/ 23 h 106"/>
                  <a:gd name="T66" fmla="*/ 26 w 75"/>
                  <a:gd name="T67" fmla="*/ 19 h 106"/>
                  <a:gd name="T68" fmla="*/ 25 w 75"/>
                  <a:gd name="T69" fmla="*/ 15 h 106"/>
                  <a:gd name="T70" fmla="*/ 22 w 75"/>
                  <a:gd name="T71" fmla="*/ 13 h 106"/>
                  <a:gd name="T72" fmla="*/ 19 w 75"/>
                  <a:gd name="T73" fmla="*/ 12 h 106"/>
                  <a:gd name="T74" fmla="*/ 15 w 75"/>
                  <a:gd name="T75" fmla="*/ 11 h 106"/>
                  <a:gd name="T76" fmla="*/ 11 w 75"/>
                  <a:gd name="T77" fmla="*/ 12 h 106"/>
                  <a:gd name="T78" fmla="*/ 7 w 75"/>
                  <a:gd name="T79" fmla="*/ 15 h 106"/>
                  <a:gd name="T80" fmla="*/ 6 w 75"/>
                  <a:gd name="T81" fmla="*/ 16 h 106"/>
                  <a:gd name="T82" fmla="*/ 4 w 75"/>
                  <a:gd name="T83" fmla="*/ 20 h 106"/>
                  <a:gd name="T84" fmla="*/ 4 w 75"/>
                  <a:gd name="T85" fmla="*/ 24 h 106"/>
                  <a:gd name="T86" fmla="*/ 0 w 75"/>
                  <a:gd name="T87" fmla="*/ 24 h 106"/>
                  <a:gd name="T88" fmla="*/ 2 w 75"/>
                  <a:gd name="T89" fmla="*/ 16 h 106"/>
                  <a:gd name="T90" fmla="*/ 3 w 75"/>
                  <a:gd name="T91" fmla="*/ 9 h 106"/>
                  <a:gd name="T92" fmla="*/ 6 w 75"/>
                  <a:gd name="T93" fmla="*/ 4 h 106"/>
                  <a:gd name="T94" fmla="*/ 8 w 75"/>
                  <a:gd name="T95" fmla="*/ 3 h 106"/>
                  <a:gd name="T96" fmla="*/ 11 w 75"/>
                  <a:gd name="T97" fmla="*/ 0 h 106"/>
                  <a:gd name="T98" fmla="*/ 15 w 75"/>
                  <a:gd name="T99" fmla="*/ 0 h 106"/>
                  <a:gd name="T100" fmla="*/ 19 w 75"/>
                  <a:gd name="T101" fmla="*/ 0 h 106"/>
                  <a:gd name="T102" fmla="*/ 22 w 75"/>
                  <a:gd name="T103" fmla="*/ 1 h 106"/>
                  <a:gd name="T104" fmla="*/ 25 w 75"/>
                  <a:gd name="T105" fmla="*/ 4 h 106"/>
                  <a:gd name="T106" fmla="*/ 27 w 75"/>
                  <a:gd name="T107" fmla="*/ 9 h 106"/>
                  <a:gd name="T108" fmla="*/ 30 w 75"/>
                  <a:gd name="T109" fmla="*/ 15 h 106"/>
                  <a:gd name="T110" fmla="*/ 36 w 75"/>
                  <a:gd name="T111" fmla="*/ 38 h 106"/>
                  <a:gd name="T112" fmla="*/ 53 w 75"/>
                  <a:gd name="T113" fmla="*/ 1 h 106"/>
                  <a:gd name="T114" fmla="*/ 68 w 75"/>
                  <a:gd name="T115" fmla="*/ 1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75" h="106">
                    <a:moveTo>
                      <a:pt x="68" y="1"/>
                    </a:moveTo>
                    <a:lnTo>
                      <a:pt x="41" y="57"/>
                    </a:lnTo>
                    <a:lnTo>
                      <a:pt x="46" y="77"/>
                    </a:lnTo>
                    <a:lnTo>
                      <a:pt x="48" y="84"/>
                    </a:lnTo>
                    <a:lnTo>
                      <a:pt x="49" y="88"/>
                    </a:lnTo>
                    <a:lnTo>
                      <a:pt x="52" y="92"/>
                    </a:lnTo>
                    <a:lnTo>
                      <a:pt x="55" y="94"/>
                    </a:lnTo>
                    <a:lnTo>
                      <a:pt x="59" y="95"/>
                    </a:lnTo>
                    <a:lnTo>
                      <a:pt x="64" y="94"/>
                    </a:lnTo>
                    <a:lnTo>
                      <a:pt x="67" y="91"/>
                    </a:lnTo>
                    <a:lnTo>
                      <a:pt x="69" y="89"/>
                    </a:lnTo>
                    <a:lnTo>
                      <a:pt x="71" y="85"/>
                    </a:lnTo>
                    <a:lnTo>
                      <a:pt x="71" y="81"/>
                    </a:lnTo>
                    <a:lnTo>
                      <a:pt x="75" y="81"/>
                    </a:lnTo>
                    <a:lnTo>
                      <a:pt x="75" y="83"/>
                    </a:lnTo>
                    <a:lnTo>
                      <a:pt x="75" y="84"/>
                    </a:lnTo>
                    <a:lnTo>
                      <a:pt x="74" y="91"/>
                    </a:lnTo>
                    <a:lnTo>
                      <a:pt x="72" y="96"/>
                    </a:lnTo>
                    <a:lnTo>
                      <a:pt x="68" y="102"/>
                    </a:lnTo>
                    <a:lnTo>
                      <a:pt x="65" y="103"/>
                    </a:lnTo>
                    <a:lnTo>
                      <a:pt x="63" y="106"/>
                    </a:lnTo>
                    <a:lnTo>
                      <a:pt x="59" y="106"/>
                    </a:lnTo>
                    <a:lnTo>
                      <a:pt x="55" y="106"/>
                    </a:lnTo>
                    <a:lnTo>
                      <a:pt x="52" y="103"/>
                    </a:lnTo>
                    <a:lnTo>
                      <a:pt x="49" y="100"/>
                    </a:lnTo>
                    <a:lnTo>
                      <a:pt x="46" y="96"/>
                    </a:lnTo>
                    <a:lnTo>
                      <a:pt x="44" y="89"/>
                    </a:lnTo>
                    <a:lnTo>
                      <a:pt x="42" y="84"/>
                    </a:lnTo>
                    <a:lnTo>
                      <a:pt x="37" y="62"/>
                    </a:lnTo>
                    <a:lnTo>
                      <a:pt x="17" y="104"/>
                    </a:lnTo>
                    <a:lnTo>
                      <a:pt x="3" y="104"/>
                    </a:lnTo>
                    <a:lnTo>
                      <a:pt x="33" y="45"/>
                    </a:lnTo>
                    <a:lnTo>
                      <a:pt x="27" y="23"/>
                    </a:lnTo>
                    <a:lnTo>
                      <a:pt x="26" y="19"/>
                    </a:lnTo>
                    <a:lnTo>
                      <a:pt x="25" y="15"/>
                    </a:lnTo>
                    <a:lnTo>
                      <a:pt x="22" y="13"/>
                    </a:lnTo>
                    <a:lnTo>
                      <a:pt x="19" y="12"/>
                    </a:lnTo>
                    <a:lnTo>
                      <a:pt x="15" y="11"/>
                    </a:lnTo>
                    <a:lnTo>
                      <a:pt x="11" y="12"/>
                    </a:lnTo>
                    <a:lnTo>
                      <a:pt x="7" y="15"/>
                    </a:lnTo>
                    <a:lnTo>
                      <a:pt x="6" y="16"/>
                    </a:lnTo>
                    <a:lnTo>
                      <a:pt x="4" y="20"/>
                    </a:lnTo>
                    <a:lnTo>
                      <a:pt x="4" y="24"/>
                    </a:lnTo>
                    <a:lnTo>
                      <a:pt x="0" y="24"/>
                    </a:lnTo>
                    <a:lnTo>
                      <a:pt x="2" y="16"/>
                    </a:lnTo>
                    <a:lnTo>
                      <a:pt x="3" y="9"/>
                    </a:lnTo>
                    <a:lnTo>
                      <a:pt x="6" y="4"/>
                    </a:lnTo>
                    <a:lnTo>
                      <a:pt x="8" y="3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2" y="1"/>
                    </a:lnTo>
                    <a:lnTo>
                      <a:pt x="25" y="4"/>
                    </a:lnTo>
                    <a:lnTo>
                      <a:pt x="27" y="9"/>
                    </a:lnTo>
                    <a:lnTo>
                      <a:pt x="30" y="15"/>
                    </a:lnTo>
                    <a:lnTo>
                      <a:pt x="36" y="38"/>
                    </a:lnTo>
                    <a:lnTo>
                      <a:pt x="53" y="1"/>
                    </a:lnTo>
                    <a:lnTo>
                      <a:pt x="68" y="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3" name="Freeform 214"/>
              <p:cNvSpPr>
                <a:spLocks/>
              </p:cNvSpPr>
              <p:nvPr/>
            </p:nvSpPr>
            <p:spPr bwMode="auto">
              <a:xfrm>
                <a:off x="1070" y="2531"/>
                <a:ext cx="74" cy="106"/>
              </a:xfrm>
              <a:custGeom>
                <a:avLst/>
                <a:gdLst>
                  <a:gd name="T0" fmla="*/ 67 w 74"/>
                  <a:gd name="T1" fmla="*/ 1 h 106"/>
                  <a:gd name="T2" fmla="*/ 40 w 74"/>
                  <a:gd name="T3" fmla="*/ 57 h 106"/>
                  <a:gd name="T4" fmla="*/ 45 w 74"/>
                  <a:gd name="T5" fmla="*/ 77 h 106"/>
                  <a:gd name="T6" fmla="*/ 47 w 74"/>
                  <a:gd name="T7" fmla="*/ 84 h 106"/>
                  <a:gd name="T8" fmla="*/ 49 w 74"/>
                  <a:gd name="T9" fmla="*/ 88 h 106"/>
                  <a:gd name="T10" fmla="*/ 51 w 74"/>
                  <a:gd name="T11" fmla="*/ 92 h 106"/>
                  <a:gd name="T12" fmla="*/ 53 w 74"/>
                  <a:gd name="T13" fmla="*/ 94 h 106"/>
                  <a:gd name="T14" fmla="*/ 59 w 74"/>
                  <a:gd name="T15" fmla="*/ 95 h 106"/>
                  <a:gd name="T16" fmla="*/ 63 w 74"/>
                  <a:gd name="T17" fmla="*/ 94 h 106"/>
                  <a:gd name="T18" fmla="*/ 67 w 74"/>
                  <a:gd name="T19" fmla="*/ 91 h 106"/>
                  <a:gd name="T20" fmla="*/ 68 w 74"/>
                  <a:gd name="T21" fmla="*/ 89 h 106"/>
                  <a:gd name="T22" fmla="*/ 70 w 74"/>
                  <a:gd name="T23" fmla="*/ 85 h 106"/>
                  <a:gd name="T24" fmla="*/ 71 w 74"/>
                  <a:gd name="T25" fmla="*/ 81 h 106"/>
                  <a:gd name="T26" fmla="*/ 74 w 74"/>
                  <a:gd name="T27" fmla="*/ 81 h 106"/>
                  <a:gd name="T28" fmla="*/ 74 w 74"/>
                  <a:gd name="T29" fmla="*/ 83 h 106"/>
                  <a:gd name="T30" fmla="*/ 74 w 74"/>
                  <a:gd name="T31" fmla="*/ 84 h 106"/>
                  <a:gd name="T32" fmla="*/ 72 w 74"/>
                  <a:gd name="T33" fmla="*/ 91 h 106"/>
                  <a:gd name="T34" fmla="*/ 71 w 74"/>
                  <a:gd name="T35" fmla="*/ 96 h 106"/>
                  <a:gd name="T36" fmla="*/ 68 w 74"/>
                  <a:gd name="T37" fmla="*/ 102 h 106"/>
                  <a:gd name="T38" fmla="*/ 66 w 74"/>
                  <a:gd name="T39" fmla="*/ 103 h 106"/>
                  <a:gd name="T40" fmla="*/ 61 w 74"/>
                  <a:gd name="T41" fmla="*/ 106 h 106"/>
                  <a:gd name="T42" fmla="*/ 59 w 74"/>
                  <a:gd name="T43" fmla="*/ 106 h 106"/>
                  <a:gd name="T44" fmla="*/ 55 w 74"/>
                  <a:gd name="T45" fmla="*/ 106 h 106"/>
                  <a:gd name="T46" fmla="*/ 51 w 74"/>
                  <a:gd name="T47" fmla="*/ 103 h 106"/>
                  <a:gd name="T48" fmla="*/ 48 w 74"/>
                  <a:gd name="T49" fmla="*/ 100 h 106"/>
                  <a:gd name="T50" fmla="*/ 45 w 74"/>
                  <a:gd name="T51" fmla="*/ 96 h 106"/>
                  <a:gd name="T52" fmla="*/ 44 w 74"/>
                  <a:gd name="T53" fmla="*/ 89 h 106"/>
                  <a:gd name="T54" fmla="*/ 42 w 74"/>
                  <a:gd name="T55" fmla="*/ 84 h 106"/>
                  <a:gd name="T56" fmla="*/ 37 w 74"/>
                  <a:gd name="T57" fmla="*/ 62 h 106"/>
                  <a:gd name="T58" fmla="*/ 17 w 74"/>
                  <a:gd name="T59" fmla="*/ 104 h 106"/>
                  <a:gd name="T60" fmla="*/ 2 w 74"/>
                  <a:gd name="T61" fmla="*/ 104 h 106"/>
                  <a:gd name="T62" fmla="*/ 32 w 74"/>
                  <a:gd name="T63" fmla="*/ 45 h 106"/>
                  <a:gd name="T64" fmla="*/ 26 w 74"/>
                  <a:gd name="T65" fmla="*/ 23 h 106"/>
                  <a:gd name="T66" fmla="*/ 25 w 74"/>
                  <a:gd name="T67" fmla="*/ 19 h 106"/>
                  <a:gd name="T68" fmla="*/ 23 w 74"/>
                  <a:gd name="T69" fmla="*/ 15 h 106"/>
                  <a:gd name="T70" fmla="*/ 22 w 74"/>
                  <a:gd name="T71" fmla="*/ 13 h 106"/>
                  <a:gd name="T72" fmla="*/ 18 w 74"/>
                  <a:gd name="T73" fmla="*/ 12 h 106"/>
                  <a:gd name="T74" fmla="*/ 15 w 74"/>
                  <a:gd name="T75" fmla="*/ 11 h 106"/>
                  <a:gd name="T76" fmla="*/ 10 w 74"/>
                  <a:gd name="T77" fmla="*/ 12 h 106"/>
                  <a:gd name="T78" fmla="*/ 7 w 74"/>
                  <a:gd name="T79" fmla="*/ 15 h 106"/>
                  <a:gd name="T80" fmla="*/ 4 w 74"/>
                  <a:gd name="T81" fmla="*/ 16 h 106"/>
                  <a:gd name="T82" fmla="*/ 3 w 74"/>
                  <a:gd name="T83" fmla="*/ 20 h 106"/>
                  <a:gd name="T84" fmla="*/ 3 w 74"/>
                  <a:gd name="T85" fmla="*/ 24 h 106"/>
                  <a:gd name="T86" fmla="*/ 0 w 74"/>
                  <a:gd name="T87" fmla="*/ 24 h 106"/>
                  <a:gd name="T88" fmla="*/ 0 w 74"/>
                  <a:gd name="T89" fmla="*/ 16 h 106"/>
                  <a:gd name="T90" fmla="*/ 2 w 74"/>
                  <a:gd name="T91" fmla="*/ 9 h 106"/>
                  <a:gd name="T92" fmla="*/ 4 w 74"/>
                  <a:gd name="T93" fmla="*/ 4 h 106"/>
                  <a:gd name="T94" fmla="*/ 7 w 74"/>
                  <a:gd name="T95" fmla="*/ 3 h 106"/>
                  <a:gd name="T96" fmla="*/ 11 w 74"/>
                  <a:gd name="T97" fmla="*/ 0 h 106"/>
                  <a:gd name="T98" fmla="*/ 14 w 74"/>
                  <a:gd name="T99" fmla="*/ 0 h 106"/>
                  <a:gd name="T100" fmla="*/ 18 w 74"/>
                  <a:gd name="T101" fmla="*/ 0 h 106"/>
                  <a:gd name="T102" fmla="*/ 21 w 74"/>
                  <a:gd name="T103" fmla="*/ 1 h 106"/>
                  <a:gd name="T104" fmla="*/ 23 w 74"/>
                  <a:gd name="T105" fmla="*/ 4 h 106"/>
                  <a:gd name="T106" fmla="*/ 28 w 74"/>
                  <a:gd name="T107" fmla="*/ 9 h 106"/>
                  <a:gd name="T108" fmla="*/ 29 w 74"/>
                  <a:gd name="T109" fmla="*/ 15 h 106"/>
                  <a:gd name="T110" fmla="*/ 34 w 74"/>
                  <a:gd name="T111" fmla="*/ 38 h 106"/>
                  <a:gd name="T112" fmla="*/ 53 w 74"/>
                  <a:gd name="T113" fmla="*/ 1 h 106"/>
                  <a:gd name="T114" fmla="*/ 67 w 74"/>
                  <a:gd name="T115" fmla="*/ 1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74" h="106">
                    <a:moveTo>
                      <a:pt x="67" y="1"/>
                    </a:moveTo>
                    <a:lnTo>
                      <a:pt x="40" y="57"/>
                    </a:lnTo>
                    <a:lnTo>
                      <a:pt x="45" y="77"/>
                    </a:lnTo>
                    <a:lnTo>
                      <a:pt x="47" y="84"/>
                    </a:lnTo>
                    <a:lnTo>
                      <a:pt x="49" y="88"/>
                    </a:lnTo>
                    <a:lnTo>
                      <a:pt x="51" y="92"/>
                    </a:lnTo>
                    <a:lnTo>
                      <a:pt x="53" y="94"/>
                    </a:lnTo>
                    <a:lnTo>
                      <a:pt x="59" y="95"/>
                    </a:lnTo>
                    <a:lnTo>
                      <a:pt x="63" y="94"/>
                    </a:lnTo>
                    <a:lnTo>
                      <a:pt x="67" y="91"/>
                    </a:lnTo>
                    <a:lnTo>
                      <a:pt x="68" y="89"/>
                    </a:lnTo>
                    <a:lnTo>
                      <a:pt x="70" y="85"/>
                    </a:lnTo>
                    <a:lnTo>
                      <a:pt x="71" y="81"/>
                    </a:lnTo>
                    <a:lnTo>
                      <a:pt x="74" y="81"/>
                    </a:lnTo>
                    <a:lnTo>
                      <a:pt x="74" y="83"/>
                    </a:lnTo>
                    <a:lnTo>
                      <a:pt x="74" y="84"/>
                    </a:lnTo>
                    <a:lnTo>
                      <a:pt x="72" y="91"/>
                    </a:lnTo>
                    <a:lnTo>
                      <a:pt x="71" y="96"/>
                    </a:lnTo>
                    <a:lnTo>
                      <a:pt x="68" y="102"/>
                    </a:lnTo>
                    <a:lnTo>
                      <a:pt x="66" y="103"/>
                    </a:lnTo>
                    <a:lnTo>
                      <a:pt x="61" y="106"/>
                    </a:lnTo>
                    <a:lnTo>
                      <a:pt x="59" y="106"/>
                    </a:lnTo>
                    <a:lnTo>
                      <a:pt x="55" y="106"/>
                    </a:lnTo>
                    <a:lnTo>
                      <a:pt x="51" y="103"/>
                    </a:lnTo>
                    <a:lnTo>
                      <a:pt x="48" y="100"/>
                    </a:lnTo>
                    <a:lnTo>
                      <a:pt x="45" y="96"/>
                    </a:lnTo>
                    <a:lnTo>
                      <a:pt x="44" y="89"/>
                    </a:lnTo>
                    <a:lnTo>
                      <a:pt x="42" y="84"/>
                    </a:lnTo>
                    <a:lnTo>
                      <a:pt x="37" y="62"/>
                    </a:lnTo>
                    <a:lnTo>
                      <a:pt x="17" y="104"/>
                    </a:lnTo>
                    <a:lnTo>
                      <a:pt x="2" y="104"/>
                    </a:lnTo>
                    <a:lnTo>
                      <a:pt x="32" y="45"/>
                    </a:lnTo>
                    <a:lnTo>
                      <a:pt x="26" y="23"/>
                    </a:lnTo>
                    <a:lnTo>
                      <a:pt x="25" y="19"/>
                    </a:lnTo>
                    <a:lnTo>
                      <a:pt x="23" y="15"/>
                    </a:lnTo>
                    <a:lnTo>
                      <a:pt x="22" y="13"/>
                    </a:lnTo>
                    <a:lnTo>
                      <a:pt x="18" y="12"/>
                    </a:lnTo>
                    <a:lnTo>
                      <a:pt x="15" y="11"/>
                    </a:lnTo>
                    <a:lnTo>
                      <a:pt x="10" y="12"/>
                    </a:lnTo>
                    <a:lnTo>
                      <a:pt x="7" y="15"/>
                    </a:lnTo>
                    <a:lnTo>
                      <a:pt x="4" y="16"/>
                    </a:lnTo>
                    <a:lnTo>
                      <a:pt x="3" y="20"/>
                    </a:lnTo>
                    <a:lnTo>
                      <a:pt x="3" y="24"/>
                    </a:lnTo>
                    <a:lnTo>
                      <a:pt x="0" y="24"/>
                    </a:lnTo>
                    <a:lnTo>
                      <a:pt x="0" y="16"/>
                    </a:lnTo>
                    <a:lnTo>
                      <a:pt x="2" y="9"/>
                    </a:lnTo>
                    <a:lnTo>
                      <a:pt x="4" y="4"/>
                    </a:lnTo>
                    <a:lnTo>
                      <a:pt x="7" y="3"/>
                    </a:lnTo>
                    <a:lnTo>
                      <a:pt x="11" y="0"/>
                    </a:lnTo>
                    <a:lnTo>
                      <a:pt x="14" y="0"/>
                    </a:lnTo>
                    <a:lnTo>
                      <a:pt x="18" y="0"/>
                    </a:lnTo>
                    <a:lnTo>
                      <a:pt x="21" y="1"/>
                    </a:lnTo>
                    <a:lnTo>
                      <a:pt x="23" y="4"/>
                    </a:lnTo>
                    <a:lnTo>
                      <a:pt x="28" y="9"/>
                    </a:lnTo>
                    <a:lnTo>
                      <a:pt x="29" y="15"/>
                    </a:lnTo>
                    <a:lnTo>
                      <a:pt x="34" y="38"/>
                    </a:lnTo>
                    <a:lnTo>
                      <a:pt x="53" y="1"/>
                    </a:lnTo>
                    <a:lnTo>
                      <a:pt x="67" y="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4" name="Freeform 215"/>
              <p:cNvSpPr>
                <a:spLocks noEditPoints="1"/>
              </p:cNvSpPr>
              <p:nvPr/>
            </p:nvSpPr>
            <p:spPr bwMode="auto">
              <a:xfrm>
                <a:off x="314" y="3557"/>
                <a:ext cx="69" cy="103"/>
              </a:xfrm>
              <a:custGeom>
                <a:avLst/>
                <a:gdLst>
                  <a:gd name="T0" fmla="*/ 45 w 69"/>
                  <a:gd name="T1" fmla="*/ 86 h 103"/>
                  <a:gd name="T2" fmla="*/ 43 w 69"/>
                  <a:gd name="T3" fmla="*/ 92 h 103"/>
                  <a:gd name="T4" fmla="*/ 43 w 69"/>
                  <a:gd name="T5" fmla="*/ 96 h 103"/>
                  <a:gd name="T6" fmla="*/ 45 w 69"/>
                  <a:gd name="T7" fmla="*/ 97 h 103"/>
                  <a:gd name="T8" fmla="*/ 49 w 69"/>
                  <a:gd name="T9" fmla="*/ 100 h 103"/>
                  <a:gd name="T10" fmla="*/ 52 w 69"/>
                  <a:gd name="T11" fmla="*/ 103 h 103"/>
                  <a:gd name="T12" fmla="*/ 16 w 69"/>
                  <a:gd name="T13" fmla="*/ 100 h 103"/>
                  <a:gd name="T14" fmla="*/ 23 w 69"/>
                  <a:gd name="T15" fmla="*/ 99 h 103"/>
                  <a:gd name="T16" fmla="*/ 29 w 69"/>
                  <a:gd name="T17" fmla="*/ 97 h 103"/>
                  <a:gd name="T18" fmla="*/ 31 w 69"/>
                  <a:gd name="T19" fmla="*/ 92 h 103"/>
                  <a:gd name="T20" fmla="*/ 34 w 69"/>
                  <a:gd name="T21" fmla="*/ 84 h 103"/>
                  <a:gd name="T22" fmla="*/ 38 w 69"/>
                  <a:gd name="T23" fmla="*/ 55 h 103"/>
                  <a:gd name="T24" fmla="*/ 26 w 69"/>
                  <a:gd name="T25" fmla="*/ 66 h 103"/>
                  <a:gd name="T26" fmla="*/ 15 w 69"/>
                  <a:gd name="T27" fmla="*/ 70 h 103"/>
                  <a:gd name="T28" fmla="*/ 7 w 69"/>
                  <a:gd name="T29" fmla="*/ 67 h 103"/>
                  <a:gd name="T30" fmla="*/ 0 w 69"/>
                  <a:gd name="T31" fmla="*/ 58 h 103"/>
                  <a:gd name="T32" fmla="*/ 1 w 69"/>
                  <a:gd name="T33" fmla="*/ 39 h 103"/>
                  <a:gd name="T34" fmla="*/ 12 w 69"/>
                  <a:gd name="T35" fmla="*/ 20 h 103"/>
                  <a:gd name="T36" fmla="*/ 24 w 69"/>
                  <a:gd name="T37" fmla="*/ 6 h 103"/>
                  <a:gd name="T38" fmla="*/ 35 w 69"/>
                  <a:gd name="T39" fmla="*/ 1 h 103"/>
                  <a:gd name="T40" fmla="*/ 45 w 69"/>
                  <a:gd name="T41" fmla="*/ 1 h 103"/>
                  <a:gd name="T42" fmla="*/ 53 w 69"/>
                  <a:gd name="T43" fmla="*/ 6 h 103"/>
                  <a:gd name="T44" fmla="*/ 57 w 69"/>
                  <a:gd name="T45" fmla="*/ 4 h 103"/>
                  <a:gd name="T46" fmla="*/ 52 w 69"/>
                  <a:gd name="T47" fmla="*/ 15 h 103"/>
                  <a:gd name="T48" fmla="*/ 49 w 69"/>
                  <a:gd name="T49" fmla="*/ 6 h 103"/>
                  <a:gd name="T50" fmla="*/ 42 w 69"/>
                  <a:gd name="T51" fmla="*/ 4 h 103"/>
                  <a:gd name="T52" fmla="*/ 33 w 69"/>
                  <a:gd name="T53" fmla="*/ 8 h 103"/>
                  <a:gd name="T54" fmla="*/ 23 w 69"/>
                  <a:gd name="T55" fmla="*/ 20 h 103"/>
                  <a:gd name="T56" fmla="*/ 14 w 69"/>
                  <a:gd name="T57" fmla="*/ 51 h 103"/>
                  <a:gd name="T58" fmla="*/ 15 w 69"/>
                  <a:gd name="T59" fmla="*/ 59 h 103"/>
                  <a:gd name="T60" fmla="*/ 22 w 69"/>
                  <a:gd name="T61" fmla="*/ 63 h 103"/>
                  <a:gd name="T62" fmla="*/ 27 w 69"/>
                  <a:gd name="T63" fmla="*/ 61 h 103"/>
                  <a:gd name="T64" fmla="*/ 37 w 69"/>
                  <a:gd name="T65" fmla="*/ 51 h 103"/>
                  <a:gd name="T66" fmla="*/ 45 w 69"/>
                  <a:gd name="T67" fmla="*/ 36 h 103"/>
                  <a:gd name="T68" fmla="*/ 52 w 69"/>
                  <a:gd name="T69" fmla="*/ 15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9" h="103">
                    <a:moveTo>
                      <a:pt x="69" y="0"/>
                    </a:moveTo>
                    <a:lnTo>
                      <a:pt x="45" y="86"/>
                    </a:lnTo>
                    <a:lnTo>
                      <a:pt x="43" y="89"/>
                    </a:lnTo>
                    <a:lnTo>
                      <a:pt x="43" y="92"/>
                    </a:lnTo>
                    <a:lnTo>
                      <a:pt x="43" y="93"/>
                    </a:lnTo>
                    <a:lnTo>
                      <a:pt x="43" y="96"/>
                    </a:lnTo>
                    <a:lnTo>
                      <a:pt x="43" y="97"/>
                    </a:lnTo>
                    <a:lnTo>
                      <a:pt x="45" y="97"/>
                    </a:lnTo>
                    <a:lnTo>
                      <a:pt x="46" y="99"/>
                    </a:lnTo>
                    <a:lnTo>
                      <a:pt x="49" y="100"/>
                    </a:lnTo>
                    <a:lnTo>
                      <a:pt x="53" y="100"/>
                    </a:lnTo>
                    <a:lnTo>
                      <a:pt x="52" y="103"/>
                    </a:lnTo>
                    <a:lnTo>
                      <a:pt x="15" y="103"/>
                    </a:lnTo>
                    <a:lnTo>
                      <a:pt x="16" y="100"/>
                    </a:lnTo>
                    <a:lnTo>
                      <a:pt x="20" y="99"/>
                    </a:lnTo>
                    <a:lnTo>
                      <a:pt x="23" y="99"/>
                    </a:lnTo>
                    <a:lnTo>
                      <a:pt x="26" y="99"/>
                    </a:lnTo>
                    <a:lnTo>
                      <a:pt x="29" y="97"/>
                    </a:lnTo>
                    <a:lnTo>
                      <a:pt x="30" y="95"/>
                    </a:lnTo>
                    <a:lnTo>
                      <a:pt x="31" y="92"/>
                    </a:lnTo>
                    <a:lnTo>
                      <a:pt x="33" y="89"/>
                    </a:lnTo>
                    <a:lnTo>
                      <a:pt x="34" y="84"/>
                    </a:lnTo>
                    <a:lnTo>
                      <a:pt x="43" y="47"/>
                    </a:lnTo>
                    <a:lnTo>
                      <a:pt x="38" y="55"/>
                    </a:lnTo>
                    <a:lnTo>
                      <a:pt x="31" y="62"/>
                    </a:lnTo>
                    <a:lnTo>
                      <a:pt x="26" y="66"/>
                    </a:lnTo>
                    <a:lnTo>
                      <a:pt x="20" y="70"/>
                    </a:lnTo>
                    <a:lnTo>
                      <a:pt x="15" y="70"/>
                    </a:lnTo>
                    <a:lnTo>
                      <a:pt x="10" y="70"/>
                    </a:lnTo>
                    <a:lnTo>
                      <a:pt x="7" y="67"/>
                    </a:lnTo>
                    <a:lnTo>
                      <a:pt x="3" y="65"/>
                    </a:lnTo>
                    <a:lnTo>
                      <a:pt x="0" y="58"/>
                    </a:lnTo>
                    <a:lnTo>
                      <a:pt x="0" y="51"/>
                    </a:lnTo>
                    <a:lnTo>
                      <a:pt x="1" y="39"/>
                    </a:lnTo>
                    <a:lnTo>
                      <a:pt x="7" y="27"/>
                    </a:lnTo>
                    <a:lnTo>
                      <a:pt x="12" y="20"/>
                    </a:lnTo>
                    <a:lnTo>
                      <a:pt x="18" y="12"/>
                    </a:lnTo>
                    <a:lnTo>
                      <a:pt x="24" y="6"/>
                    </a:lnTo>
                    <a:lnTo>
                      <a:pt x="30" y="4"/>
                    </a:lnTo>
                    <a:lnTo>
                      <a:pt x="35" y="1"/>
                    </a:lnTo>
                    <a:lnTo>
                      <a:pt x="41" y="0"/>
                    </a:lnTo>
                    <a:lnTo>
                      <a:pt x="45" y="1"/>
                    </a:lnTo>
                    <a:lnTo>
                      <a:pt x="49" y="2"/>
                    </a:lnTo>
                    <a:lnTo>
                      <a:pt x="53" y="6"/>
                    </a:lnTo>
                    <a:lnTo>
                      <a:pt x="54" y="10"/>
                    </a:lnTo>
                    <a:lnTo>
                      <a:pt x="57" y="4"/>
                    </a:lnTo>
                    <a:lnTo>
                      <a:pt x="69" y="0"/>
                    </a:lnTo>
                    <a:close/>
                    <a:moveTo>
                      <a:pt x="52" y="15"/>
                    </a:moveTo>
                    <a:lnTo>
                      <a:pt x="50" y="10"/>
                    </a:lnTo>
                    <a:lnTo>
                      <a:pt x="49" y="6"/>
                    </a:lnTo>
                    <a:lnTo>
                      <a:pt x="45" y="4"/>
                    </a:lnTo>
                    <a:lnTo>
                      <a:pt x="42" y="4"/>
                    </a:lnTo>
                    <a:lnTo>
                      <a:pt x="37" y="5"/>
                    </a:lnTo>
                    <a:lnTo>
                      <a:pt x="33" y="8"/>
                    </a:lnTo>
                    <a:lnTo>
                      <a:pt x="27" y="13"/>
                    </a:lnTo>
                    <a:lnTo>
                      <a:pt x="23" y="20"/>
                    </a:lnTo>
                    <a:lnTo>
                      <a:pt x="16" y="36"/>
                    </a:lnTo>
                    <a:lnTo>
                      <a:pt x="14" y="51"/>
                    </a:lnTo>
                    <a:lnTo>
                      <a:pt x="14" y="57"/>
                    </a:lnTo>
                    <a:lnTo>
                      <a:pt x="15" y="59"/>
                    </a:lnTo>
                    <a:lnTo>
                      <a:pt x="18" y="62"/>
                    </a:lnTo>
                    <a:lnTo>
                      <a:pt x="22" y="63"/>
                    </a:lnTo>
                    <a:lnTo>
                      <a:pt x="24" y="62"/>
                    </a:lnTo>
                    <a:lnTo>
                      <a:pt x="27" y="61"/>
                    </a:lnTo>
                    <a:lnTo>
                      <a:pt x="31" y="58"/>
                    </a:lnTo>
                    <a:lnTo>
                      <a:pt x="37" y="51"/>
                    </a:lnTo>
                    <a:lnTo>
                      <a:pt x="41" y="44"/>
                    </a:lnTo>
                    <a:lnTo>
                      <a:pt x="45" y="36"/>
                    </a:lnTo>
                    <a:lnTo>
                      <a:pt x="49" y="25"/>
                    </a:lnTo>
                    <a:lnTo>
                      <a:pt x="52" y="1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5" name="Freeform 216"/>
              <p:cNvSpPr>
                <a:spLocks/>
              </p:cNvSpPr>
              <p:nvPr/>
            </p:nvSpPr>
            <p:spPr bwMode="auto">
              <a:xfrm>
                <a:off x="1905" y="2922"/>
                <a:ext cx="81" cy="19"/>
              </a:xfrm>
              <a:custGeom>
                <a:avLst/>
                <a:gdLst>
                  <a:gd name="T0" fmla="*/ 78 w 81"/>
                  <a:gd name="T1" fmla="*/ 0 h 19"/>
                  <a:gd name="T2" fmla="*/ 81 w 81"/>
                  <a:gd name="T3" fmla="*/ 0 h 19"/>
                  <a:gd name="T4" fmla="*/ 81 w 81"/>
                  <a:gd name="T5" fmla="*/ 5 h 19"/>
                  <a:gd name="T6" fmla="*/ 78 w 81"/>
                  <a:gd name="T7" fmla="*/ 9 h 19"/>
                  <a:gd name="T8" fmla="*/ 75 w 81"/>
                  <a:gd name="T9" fmla="*/ 13 h 19"/>
                  <a:gd name="T10" fmla="*/ 71 w 81"/>
                  <a:gd name="T11" fmla="*/ 16 h 19"/>
                  <a:gd name="T12" fmla="*/ 67 w 81"/>
                  <a:gd name="T13" fmla="*/ 17 h 19"/>
                  <a:gd name="T14" fmla="*/ 63 w 81"/>
                  <a:gd name="T15" fmla="*/ 19 h 19"/>
                  <a:gd name="T16" fmla="*/ 59 w 81"/>
                  <a:gd name="T17" fmla="*/ 19 h 19"/>
                  <a:gd name="T18" fmla="*/ 55 w 81"/>
                  <a:gd name="T19" fmla="*/ 17 h 19"/>
                  <a:gd name="T20" fmla="*/ 52 w 81"/>
                  <a:gd name="T21" fmla="*/ 16 h 19"/>
                  <a:gd name="T22" fmla="*/ 48 w 81"/>
                  <a:gd name="T23" fmla="*/ 15 h 19"/>
                  <a:gd name="T24" fmla="*/ 43 w 81"/>
                  <a:gd name="T25" fmla="*/ 13 h 19"/>
                  <a:gd name="T26" fmla="*/ 34 w 81"/>
                  <a:gd name="T27" fmla="*/ 11 h 19"/>
                  <a:gd name="T28" fmla="*/ 28 w 81"/>
                  <a:gd name="T29" fmla="*/ 8 h 19"/>
                  <a:gd name="T30" fmla="*/ 22 w 81"/>
                  <a:gd name="T31" fmla="*/ 6 h 19"/>
                  <a:gd name="T32" fmla="*/ 18 w 81"/>
                  <a:gd name="T33" fmla="*/ 5 h 19"/>
                  <a:gd name="T34" fmla="*/ 13 w 81"/>
                  <a:gd name="T35" fmla="*/ 6 h 19"/>
                  <a:gd name="T36" fmla="*/ 9 w 81"/>
                  <a:gd name="T37" fmla="*/ 8 h 19"/>
                  <a:gd name="T38" fmla="*/ 7 w 81"/>
                  <a:gd name="T39" fmla="*/ 11 h 19"/>
                  <a:gd name="T40" fmla="*/ 5 w 81"/>
                  <a:gd name="T41" fmla="*/ 15 h 19"/>
                  <a:gd name="T42" fmla="*/ 5 w 81"/>
                  <a:gd name="T43" fmla="*/ 19 h 19"/>
                  <a:gd name="T44" fmla="*/ 0 w 81"/>
                  <a:gd name="T45" fmla="*/ 19 h 19"/>
                  <a:gd name="T46" fmla="*/ 2 w 81"/>
                  <a:gd name="T47" fmla="*/ 12 h 19"/>
                  <a:gd name="T48" fmla="*/ 3 w 81"/>
                  <a:gd name="T49" fmla="*/ 8 h 19"/>
                  <a:gd name="T50" fmla="*/ 6 w 81"/>
                  <a:gd name="T51" fmla="*/ 4 h 19"/>
                  <a:gd name="T52" fmla="*/ 10 w 81"/>
                  <a:gd name="T53" fmla="*/ 1 h 19"/>
                  <a:gd name="T54" fmla="*/ 14 w 81"/>
                  <a:gd name="T55" fmla="*/ 0 h 19"/>
                  <a:gd name="T56" fmla="*/ 18 w 81"/>
                  <a:gd name="T57" fmla="*/ 0 h 19"/>
                  <a:gd name="T58" fmla="*/ 22 w 81"/>
                  <a:gd name="T59" fmla="*/ 0 h 19"/>
                  <a:gd name="T60" fmla="*/ 25 w 81"/>
                  <a:gd name="T61" fmla="*/ 0 h 19"/>
                  <a:gd name="T62" fmla="*/ 30 w 81"/>
                  <a:gd name="T63" fmla="*/ 1 h 19"/>
                  <a:gd name="T64" fmla="*/ 37 w 81"/>
                  <a:gd name="T65" fmla="*/ 4 h 19"/>
                  <a:gd name="T66" fmla="*/ 45 w 81"/>
                  <a:gd name="T67" fmla="*/ 6 h 19"/>
                  <a:gd name="T68" fmla="*/ 52 w 81"/>
                  <a:gd name="T69" fmla="*/ 9 h 19"/>
                  <a:gd name="T70" fmla="*/ 56 w 81"/>
                  <a:gd name="T71" fmla="*/ 11 h 19"/>
                  <a:gd name="T72" fmla="*/ 60 w 81"/>
                  <a:gd name="T73" fmla="*/ 12 h 19"/>
                  <a:gd name="T74" fmla="*/ 63 w 81"/>
                  <a:gd name="T75" fmla="*/ 12 h 19"/>
                  <a:gd name="T76" fmla="*/ 68 w 81"/>
                  <a:gd name="T77" fmla="*/ 11 h 19"/>
                  <a:gd name="T78" fmla="*/ 74 w 81"/>
                  <a:gd name="T79" fmla="*/ 9 h 19"/>
                  <a:gd name="T80" fmla="*/ 75 w 81"/>
                  <a:gd name="T81" fmla="*/ 6 h 19"/>
                  <a:gd name="T82" fmla="*/ 76 w 81"/>
                  <a:gd name="T83" fmla="*/ 2 h 19"/>
                  <a:gd name="T84" fmla="*/ 78 w 81"/>
                  <a:gd name="T8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1" h="19">
                    <a:moveTo>
                      <a:pt x="78" y="0"/>
                    </a:moveTo>
                    <a:lnTo>
                      <a:pt x="81" y="0"/>
                    </a:lnTo>
                    <a:lnTo>
                      <a:pt x="81" y="5"/>
                    </a:lnTo>
                    <a:lnTo>
                      <a:pt x="78" y="9"/>
                    </a:lnTo>
                    <a:lnTo>
                      <a:pt x="75" y="13"/>
                    </a:lnTo>
                    <a:lnTo>
                      <a:pt x="71" y="16"/>
                    </a:lnTo>
                    <a:lnTo>
                      <a:pt x="67" y="17"/>
                    </a:lnTo>
                    <a:lnTo>
                      <a:pt x="63" y="19"/>
                    </a:lnTo>
                    <a:lnTo>
                      <a:pt x="59" y="19"/>
                    </a:lnTo>
                    <a:lnTo>
                      <a:pt x="55" y="17"/>
                    </a:lnTo>
                    <a:lnTo>
                      <a:pt x="52" y="16"/>
                    </a:lnTo>
                    <a:lnTo>
                      <a:pt x="48" y="15"/>
                    </a:lnTo>
                    <a:lnTo>
                      <a:pt x="43" y="13"/>
                    </a:lnTo>
                    <a:lnTo>
                      <a:pt x="34" y="11"/>
                    </a:lnTo>
                    <a:lnTo>
                      <a:pt x="28" y="8"/>
                    </a:lnTo>
                    <a:lnTo>
                      <a:pt x="22" y="6"/>
                    </a:lnTo>
                    <a:lnTo>
                      <a:pt x="18" y="5"/>
                    </a:lnTo>
                    <a:lnTo>
                      <a:pt x="13" y="6"/>
                    </a:lnTo>
                    <a:lnTo>
                      <a:pt x="9" y="8"/>
                    </a:lnTo>
                    <a:lnTo>
                      <a:pt x="7" y="11"/>
                    </a:lnTo>
                    <a:lnTo>
                      <a:pt x="5" y="15"/>
                    </a:lnTo>
                    <a:lnTo>
                      <a:pt x="5" y="19"/>
                    </a:lnTo>
                    <a:lnTo>
                      <a:pt x="0" y="19"/>
                    </a:lnTo>
                    <a:lnTo>
                      <a:pt x="2" y="12"/>
                    </a:lnTo>
                    <a:lnTo>
                      <a:pt x="3" y="8"/>
                    </a:lnTo>
                    <a:lnTo>
                      <a:pt x="6" y="4"/>
                    </a:lnTo>
                    <a:lnTo>
                      <a:pt x="10" y="1"/>
                    </a:lnTo>
                    <a:lnTo>
                      <a:pt x="14" y="0"/>
                    </a:lnTo>
                    <a:lnTo>
                      <a:pt x="18" y="0"/>
                    </a:lnTo>
                    <a:lnTo>
                      <a:pt x="22" y="0"/>
                    </a:lnTo>
                    <a:lnTo>
                      <a:pt x="25" y="0"/>
                    </a:lnTo>
                    <a:lnTo>
                      <a:pt x="30" y="1"/>
                    </a:lnTo>
                    <a:lnTo>
                      <a:pt x="37" y="4"/>
                    </a:lnTo>
                    <a:lnTo>
                      <a:pt x="45" y="6"/>
                    </a:lnTo>
                    <a:lnTo>
                      <a:pt x="52" y="9"/>
                    </a:lnTo>
                    <a:lnTo>
                      <a:pt x="56" y="11"/>
                    </a:lnTo>
                    <a:lnTo>
                      <a:pt x="60" y="12"/>
                    </a:lnTo>
                    <a:lnTo>
                      <a:pt x="63" y="12"/>
                    </a:lnTo>
                    <a:lnTo>
                      <a:pt x="68" y="11"/>
                    </a:lnTo>
                    <a:lnTo>
                      <a:pt x="74" y="9"/>
                    </a:lnTo>
                    <a:lnTo>
                      <a:pt x="75" y="6"/>
                    </a:lnTo>
                    <a:lnTo>
                      <a:pt x="76" y="2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6" name="Freeform 217"/>
              <p:cNvSpPr>
                <a:spLocks noEditPoints="1"/>
              </p:cNvSpPr>
              <p:nvPr/>
            </p:nvSpPr>
            <p:spPr bwMode="auto">
              <a:xfrm>
                <a:off x="1907" y="2957"/>
                <a:ext cx="70" cy="103"/>
              </a:xfrm>
              <a:custGeom>
                <a:avLst/>
                <a:gdLst>
                  <a:gd name="T0" fmla="*/ 46 w 70"/>
                  <a:gd name="T1" fmla="*/ 87 h 103"/>
                  <a:gd name="T2" fmla="*/ 45 w 70"/>
                  <a:gd name="T3" fmla="*/ 92 h 103"/>
                  <a:gd name="T4" fmla="*/ 45 w 70"/>
                  <a:gd name="T5" fmla="*/ 95 h 103"/>
                  <a:gd name="T6" fmla="*/ 46 w 70"/>
                  <a:gd name="T7" fmla="*/ 98 h 103"/>
                  <a:gd name="T8" fmla="*/ 50 w 70"/>
                  <a:gd name="T9" fmla="*/ 99 h 103"/>
                  <a:gd name="T10" fmla="*/ 53 w 70"/>
                  <a:gd name="T11" fmla="*/ 103 h 103"/>
                  <a:gd name="T12" fmla="*/ 17 w 70"/>
                  <a:gd name="T13" fmla="*/ 99 h 103"/>
                  <a:gd name="T14" fmla="*/ 24 w 70"/>
                  <a:gd name="T15" fmla="*/ 99 h 103"/>
                  <a:gd name="T16" fmla="*/ 28 w 70"/>
                  <a:gd name="T17" fmla="*/ 96 h 103"/>
                  <a:gd name="T18" fmla="*/ 32 w 70"/>
                  <a:gd name="T19" fmla="*/ 92 h 103"/>
                  <a:gd name="T20" fmla="*/ 35 w 70"/>
                  <a:gd name="T21" fmla="*/ 84 h 103"/>
                  <a:gd name="T22" fmla="*/ 38 w 70"/>
                  <a:gd name="T23" fmla="*/ 56 h 103"/>
                  <a:gd name="T24" fmla="*/ 27 w 70"/>
                  <a:gd name="T25" fmla="*/ 66 h 103"/>
                  <a:gd name="T26" fmla="*/ 15 w 70"/>
                  <a:gd name="T27" fmla="*/ 70 h 103"/>
                  <a:gd name="T28" fmla="*/ 7 w 70"/>
                  <a:gd name="T29" fmla="*/ 68 h 103"/>
                  <a:gd name="T30" fmla="*/ 1 w 70"/>
                  <a:gd name="T31" fmla="*/ 58 h 103"/>
                  <a:gd name="T32" fmla="*/ 3 w 70"/>
                  <a:gd name="T33" fmla="*/ 39 h 103"/>
                  <a:gd name="T34" fmla="*/ 12 w 70"/>
                  <a:gd name="T35" fmla="*/ 19 h 103"/>
                  <a:gd name="T36" fmla="*/ 26 w 70"/>
                  <a:gd name="T37" fmla="*/ 7 h 103"/>
                  <a:gd name="T38" fmla="*/ 36 w 70"/>
                  <a:gd name="T39" fmla="*/ 1 h 103"/>
                  <a:gd name="T40" fmla="*/ 46 w 70"/>
                  <a:gd name="T41" fmla="*/ 1 h 103"/>
                  <a:gd name="T42" fmla="*/ 53 w 70"/>
                  <a:gd name="T43" fmla="*/ 7 h 103"/>
                  <a:gd name="T44" fmla="*/ 57 w 70"/>
                  <a:gd name="T45" fmla="*/ 4 h 103"/>
                  <a:gd name="T46" fmla="*/ 51 w 70"/>
                  <a:gd name="T47" fmla="*/ 15 h 103"/>
                  <a:gd name="T48" fmla="*/ 49 w 70"/>
                  <a:gd name="T49" fmla="*/ 7 h 103"/>
                  <a:gd name="T50" fmla="*/ 42 w 70"/>
                  <a:gd name="T51" fmla="*/ 4 h 103"/>
                  <a:gd name="T52" fmla="*/ 34 w 70"/>
                  <a:gd name="T53" fmla="*/ 8 h 103"/>
                  <a:gd name="T54" fmla="*/ 24 w 70"/>
                  <a:gd name="T55" fmla="*/ 20 h 103"/>
                  <a:gd name="T56" fmla="*/ 13 w 70"/>
                  <a:gd name="T57" fmla="*/ 51 h 103"/>
                  <a:gd name="T58" fmla="*/ 16 w 70"/>
                  <a:gd name="T59" fmla="*/ 60 h 103"/>
                  <a:gd name="T60" fmla="*/ 22 w 70"/>
                  <a:gd name="T61" fmla="*/ 62 h 103"/>
                  <a:gd name="T62" fmla="*/ 28 w 70"/>
                  <a:gd name="T63" fmla="*/ 61 h 103"/>
                  <a:gd name="T64" fmla="*/ 38 w 70"/>
                  <a:gd name="T65" fmla="*/ 51 h 103"/>
                  <a:gd name="T66" fmla="*/ 46 w 70"/>
                  <a:gd name="T67" fmla="*/ 37 h 103"/>
                  <a:gd name="T68" fmla="*/ 51 w 70"/>
                  <a:gd name="T69" fmla="*/ 15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0" h="103">
                    <a:moveTo>
                      <a:pt x="70" y="0"/>
                    </a:moveTo>
                    <a:lnTo>
                      <a:pt x="46" y="87"/>
                    </a:lnTo>
                    <a:lnTo>
                      <a:pt x="45" y="89"/>
                    </a:lnTo>
                    <a:lnTo>
                      <a:pt x="45" y="92"/>
                    </a:lnTo>
                    <a:lnTo>
                      <a:pt x="45" y="94"/>
                    </a:lnTo>
                    <a:lnTo>
                      <a:pt x="45" y="95"/>
                    </a:lnTo>
                    <a:lnTo>
                      <a:pt x="45" y="96"/>
                    </a:lnTo>
                    <a:lnTo>
                      <a:pt x="46" y="98"/>
                    </a:lnTo>
                    <a:lnTo>
                      <a:pt x="47" y="99"/>
                    </a:lnTo>
                    <a:lnTo>
                      <a:pt x="50" y="99"/>
                    </a:lnTo>
                    <a:lnTo>
                      <a:pt x="53" y="99"/>
                    </a:lnTo>
                    <a:lnTo>
                      <a:pt x="53" y="103"/>
                    </a:lnTo>
                    <a:lnTo>
                      <a:pt x="16" y="103"/>
                    </a:lnTo>
                    <a:lnTo>
                      <a:pt x="17" y="99"/>
                    </a:lnTo>
                    <a:lnTo>
                      <a:pt x="22" y="99"/>
                    </a:lnTo>
                    <a:lnTo>
                      <a:pt x="24" y="99"/>
                    </a:lnTo>
                    <a:lnTo>
                      <a:pt x="26" y="99"/>
                    </a:lnTo>
                    <a:lnTo>
                      <a:pt x="28" y="96"/>
                    </a:lnTo>
                    <a:lnTo>
                      <a:pt x="31" y="95"/>
                    </a:lnTo>
                    <a:lnTo>
                      <a:pt x="32" y="92"/>
                    </a:lnTo>
                    <a:lnTo>
                      <a:pt x="34" y="88"/>
                    </a:lnTo>
                    <a:lnTo>
                      <a:pt x="35" y="84"/>
                    </a:lnTo>
                    <a:lnTo>
                      <a:pt x="45" y="47"/>
                    </a:lnTo>
                    <a:lnTo>
                      <a:pt x="38" y="56"/>
                    </a:lnTo>
                    <a:lnTo>
                      <a:pt x="32" y="62"/>
                    </a:lnTo>
                    <a:lnTo>
                      <a:pt x="27" y="66"/>
                    </a:lnTo>
                    <a:lnTo>
                      <a:pt x="20" y="69"/>
                    </a:lnTo>
                    <a:lnTo>
                      <a:pt x="15" y="70"/>
                    </a:lnTo>
                    <a:lnTo>
                      <a:pt x="11" y="70"/>
                    </a:lnTo>
                    <a:lnTo>
                      <a:pt x="7" y="68"/>
                    </a:lnTo>
                    <a:lnTo>
                      <a:pt x="4" y="65"/>
                    </a:lnTo>
                    <a:lnTo>
                      <a:pt x="1" y="58"/>
                    </a:lnTo>
                    <a:lnTo>
                      <a:pt x="0" y="51"/>
                    </a:lnTo>
                    <a:lnTo>
                      <a:pt x="3" y="39"/>
                    </a:lnTo>
                    <a:lnTo>
                      <a:pt x="7" y="27"/>
                    </a:lnTo>
                    <a:lnTo>
                      <a:pt x="12" y="19"/>
                    </a:lnTo>
                    <a:lnTo>
                      <a:pt x="19" y="12"/>
                    </a:lnTo>
                    <a:lnTo>
                      <a:pt x="26" y="7"/>
                    </a:lnTo>
                    <a:lnTo>
                      <a:pt x="31" y="3"/>
                    </a:lnTo>
                    <a:lnTo>
                      <a:pt x="36" y="1"/>
                    </a:lnTo>
                    <a:lnTo>
                      <a:pt x="42" y="0"/>
                    </a:lnTo>
                    <a:lnTo>
                      <a:pt x="46" y="1"/>
                    </a:lnTo>
                    <a:lnTo>
                      <a:pt x="50" y="3"/>
                    </a:lnTo>
                    <a:lnTo>
                      <a:pt x="53" y="7"/>
                    </a:lnTo>
                    <a:lnTo>
                      <a:pt x="55" y="11"/>
                    </a:lnTo>
                    <a:lnTo>
                      <a:pt x="57" y="4"/>
                    </a:lnTo>
                    <a:lnTo>
                      <a:pt x="70" y="0"/>
                    </a:lnTo>
                    <a:close/>
                    <a:moveTo>
                      <a:pt x="51" y="15"/>
                    </a:moveTo>
                    <a:lnTo>
                      <a:pt x="51" y="11"/>
                    </a:lnTo>
                    <a:lnTo>
                      <a:pt x="49" y="7"/>
                    </a:lnTo>
                    <a:lnTo>
                      <a:pt x="46" y="4"/>
                    </a:lnTo>
                    <a:lnTo>
                      <a:pt x="42" y="4"/>
                    </a:lnTo>
                    <a:lnTo>
                      <a:pt x="38" y="4"/>
                    </a:lnTo>
                    <a:lnTo>
                      <a:pt x="34" y="8"/>
                    </a:lnTo>
                    <a:lnTo>
                      <a:pt x="28" y="12"/>
                    </a:lnTo>
                    <a:lnTo>
                      <a:pt x="24" y="20"/>
                    </a:lnTo>
                    <a:lnTo>
                      <a:pt x="16" y="35"/>
                    </a:lnTo>
                    <a:lnTo>
                      <a:pt x="13" y="51"/>
                    </a:lnTo>
                    <a:lnTo>
                      <a:pt x="15" y="56"/>
                    </a:lnTo>
                    <a:lnTo>
                      <a:pt x="16" y="60"/>
                    </a:lnTo>
                    <a:lnTo>
                      <a:pt x="19" y="62"/>
                    </a:lnTo>
                    <a:lnTo>
                      <a:pt x="22" y="62"/>
                    </a:lnTo>
                    <a:lnTo>
                      <a:pt x="26" y="62"/>
                    </a:lnTo>
                    <a:lnTo>
                      <a:pt x="28" y="61"/>
                    </a:lnTo>
                    <a:lnTo>
                      <a:pt x="32" y="57"/>
                    </a:lnTo>
                    <a:lnTo>
                      <a:pt x="38" y="51"/>
                    </a:lnTo>
                    <a:lnTo>
                      <a:pt x="42" y="45"/>
                    </a:lnTo>
                    <a:lnTo>
                      <a:pt x="46" y="37"/>
                    </a:lnTo>
                    <a:lnTo>
                      <a:pt x="50" y="26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" name="Freeform 218"/>
              <p:cNvSpPr>
                <a:spLocks/>
              </p:cNvSpPr>
              <p:nvPr/>
            </p:nvSpPr>
            <p:spPr bwMode="auto">
              <a:xfrm>
                <a:off x="2108" y="3090"/>
                <a:ext cx="32" cy="32"/>
              </a:xfrm>
              <a:custGeom>
                <a:avLst/>
                <a:gdLst>
                  <a:gd name="T0" fmla="*/ 16 w 32"/>
                  <a:gd name="T1" fmla="*/ 0 h 32"/>
                  <a:gd name="T2" fmla="*/ 20 w 32"/>
                  <a:gd name="T3" fmla="*/ 1 h 32"/>
                  <a:gd name="T4" fmla="*/ 26 w 32"/>
                  <a:gd name="T5" fmla="*/ 4 h 32"/>
                  <a:gd name="T6" fmla="*/ 28 w 32"/>
                  <a:gd name="T7" fmla="*/ 7 h 32"/>
                  <a:gd name="T8" fmla="*/ 31 w 32"/>
                  <a:gd name="T9" fmla="*/ 12 h 32"/>
                  <a:gd name="T10" fmla="*/ 32 w 32"/>
                  <a:gd name="T11" fmla="*/ 16 h 32"/>
                  <a:gd name="T12" fmla="*/ 31 w 32"/>
                  <a:gd name="T13" fmla="*/ 22 h 32"/>
                  <a:gd name="T14" fmla="*/ 28 w 32"/>
                  <a:gd name="T15" fmla="*/ 26 h 32"/>
                  <a:gd name="T16" fmla="*/ 26 w 32"/>
                  <a:gd name="T17" fmla="*/ 30 h 32"/>
                  <a:gd name="T18" fmla="*/ 20 w 32"/>
                  <a:gd name="T19" fmla="*/ 32 h 32"/>
                  <a:gd name="T20" fmla="*/ 16 w 32"/>
                  <a:gd name="T21" fmla="*/ 32 h 32"/>
                  <a:gd name="T22" fmla="*/ 11 w 32"/>
                  <a:gd name="T23" fmla="*/ 32 h 32"/>
                  <a:gd name="T24" fmla="*/ 5 w 32"/>
                  <a:gd name="T25" fmla="*/ 30 h 32"/>
                  <a:gd name="T26" fmla="*/ 2 w 32"/>
                  <a:gd name="T27" fmla="*/ 26 h 32"/>
                  <a:gd name="T28" fmla="*/ 0 w 32"/>
                  <a:gd name="T29" fmla="*/ 22 h 32"/>
                  <a:gd name="T30" fmla="*/ 0 w 32"/>
                  <a:gd name="T31" fmla="*/ 16 h 32"/>
                  <a:gd name="T32" fmla="*/ 0 w 32"/>
                  <a:gd name="T33" fmla="*/ 12 h 32"/>
                  <a:gd name="T34" fmla="*/ 2 w 32"/>
                  <a:gd name="T35" fmla="*/ 7 h 32"/>
                  <a:gd name="T36" fmla="*/ 5 w 32"/>
                  <a:gd name="T37" fmla="*/ 4 h 32"/>
                  <a:gd name="T38" fmla="*/ 11 w 32"/>
                  <a:gd name="T39" fmla="*/ 1 h 32"/>
                  <a:gd name="T40" fmla="*/ 16 w 32"/>
                  <a:gd name="T41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2" h="32">
                    <a:moveTo>
                      <a:pt x="16" y="0"/>
                    </a:moveTo>
                    <a:lnTo>
                      <a:pt x="20" y="1"/>
                    </a:lnTo>
                    <a:lnTo>
                      <a:pt x="26" y="4"/>
                    </a:lnTo>
                    <a:lnTo>
                      <a:pt x="28" y="7"/>
                    </a:lnTo>
                    <a:lnTo>
                      <a:pt x="31" y="12"/>
                    </a:lnTo>
                    <a:lnTo>
                      <a:pt x="32" y="16"/>
                    </a:lnTo>
                    <a:lnTo>
                      <a:pt x="31" y="22"/>
                    </a:lnTo>
                    <a:lnTo>
                      <a:pt x="28" y="26"/>
                    </a:lnTo>
                    <a:lnTo>
                      <a:pt x="26" y="30"/>
                    </a:lnTo>
                    <a:lnTo>
                      <a:pt x="20" y="32"/>
                    </a:lnTo>
                    <a:lnTo>
                      <a:pt x="16" y="32"/>
                    </a:lnTo>
                    <a:lnTo>
                      <a:pt x="11" y="32"/>
                    </a:lnTo>
                    <a:lnTo>
                      <a:pt x="5" y="30"/>
                    </a:lnTo>
                    <a:lnTo>
                      <a:pt x="2" y="26"/>
                    </a:lnTo>
                    <a:lnTo>
                      <a:pt x="0" y="22"/>
                    </a:lnTo>
                    <a:lnTo>
                      <a:pt x="0" y="16"/>
                    </a:lnTo>
                    <a:lnTo>
                      <a:pt x="0" y="12"/>
                    </a:lnTo>
                    <a:lnTo>
                      <a:pt x="2" y="7"/>
                    </a:lnTo>
                    <a:lnTo>
                      <a:pt x="5" y="4"/>
                    </a:lnTo>
                    <a:lnTo>
                      <a:pt x="11" y="1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8" name="Freeform 219"/>
              <p:cNvSpPr>
                <a:spLocks/>
              </p:cNvSpPr>
              <p:nvPr/>
            </p:nvSpPr>
            <p:spPr bwMode="auto">
              <a:xfrm>
                <a:off x="2108" y="3090"/>
                <a:ext cx="32" cy="32"/>
              </a:xfrm>
              <a:custGeom>
                <a:avLst/>
                <a:gdLst>
                  <a:gd name="T0" fmla="*/ 16 w 32"/>
                  <a:gd name="T1" fmla="*/ 0 h 32"/>
                  <a:gd name="T2" fmla="*/ 20 w 32"/>
                  <a:gd name="T3" fmla="*/ 1 h 32"/>
                  <a:gd name="T4" fmla="*/ 26 w 32"/>
                  <a:gd name="T5" fmla="*/ 4 h 32"/>
                  <a:gd name="T6" fmla="*/ 28 w 32"/>
                  <a:gd name="T7" fmla="*/ 7 h 32"/>
                  <a:gd name="T8" fmla="*/ 31 w 32"/>
                  <a:gd name="T9" fmla="*/ 12 h 32"/>
                  <a:gd name="T10" fmla="*/ 32 w 32"/>
                  <a:gd name="T11" fmla="*/ 16 h 32"/>
                  <a:gd name="T12" fmla="*/ 31 w 32"/>
                  <a:gd name="T13" fmla="*/ 22 h 32"/>
                  <a:gd name="T14" fmla="*/ 28 w 32"/>
                  <a:gd name="T15" fmla="*/ 26 h 32"/>
                  <a:gd name="T16" fmla="*/ 26 w 32"/>
                  <a:gd name="T17" fmla="*/ 30 h 32"/>
                  <a:gd name="T18" fmla="*/ 20 w 32"/>
                  <a:gd name="T19" fmla="*/ 32 h 32"/>
                  <a:gd name="T20" fmla="*/ 16 w 32"/>
                  <a:gd name="T21" fmla="*/ 32 h 32"/>
                  <a:gd name="T22" fmla="*/ 11 w 32"/>
                  <a:gd name="T23" fmla="*/ 32 h 32"/>
                  <a:gd name="T24" fmla="*/ 5 w 32"/>
                  <a:gd name="T25" fmla="*/ 30 h 32"/>
                  <a:gd name="T26" fmla="*/ 2 w 32"/>
                  <a:gd name="T27" fmla="*/ 26 h 32"/>
                  <a:gd name="T28" fmla="*/ 0 w 32"/>
                  <a:gd name="T29" fmla="*/ 22 h 32"/>
                  <a:gd name="T30" fmla="*/ 0 w 32"/>
                  <a:gd name="T31" fmla="*/ 16 h 32"/>
                  <a:gd name="T32" fmla="*/ 0 w 32"/>
                  <a:gd name="T33" fmla="*/ 12 h 32"/>
                  <a:gd name="T34" fmla="*/ 2 w 32"/>
                  <a:gd name="T35" fmla="*/ 7 h 32"/>
                  <a:gd name="T36" fmla="*/ 5 w 32"/>
                  <a:gd name="T37" fmla="*/ 4 h 32"/>
                  <a:gd name="T38" fmla="*/ 11 w 32"/>
                  <a:gd name="T39" fmla="*/ 1 h 32"/>
                  <a:gd name="T40" fmla="*/ 16 w 32"/>
                  <a:gd name="T41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2" h="32">
                    <a:moveTo>
                      <a:pt x="16" y="0"/>
                    </a:moveTo>
                    <a:lnTo>
                      <a:pt x="20" y="1"/>
                    </a:lnTo>
                    <a:lnTo>
                      <a:pt x="26" y="4"/>
                    </a:lnTo>
                    <a:lnTo>
                      <a:pt x="28" y="7"/>
                    </a:lnTo>
                    <a:lnTo>
                      <a:pt x="31" y="12"/>
                    </a:lnTo>
                    <a:lnTo>
                      <a:pt x="32" y="16"/>
                    </a:lnTo>
                    <a:lnTo>
                      <a:pt x="31" y="22"/>
                    </a:lnTo>
                    <a:lnTo>
                      <a:pt x="28" y="26"/>
                    </a:lnTo>
                    <a:lnTo>
                      <a:pt x="26" y="30"/>
                    </a:lnTo>
                    <a:lnTo>
                      <a:pt x="20" y="32"/>
                    </a:lnTo>
                    <a:lnTo>
                      <a:pt x="16" y="32"/>
                    </a:lnTo>
                    <a:lnTo>
                      <a:pt x="11" y="32"/>
                    </a:lnTo>
                    <a:lnTo>
                      <a:pt x="5" y="30"/>
                    </a:lnTo>
                    <a:lnTo>
                      <a:pt x="2" y="26"/>
                    </a:lnTo>
                    <a:lnTo>
                      <a:pt x="0" y="22"/>
                    </a:lnTo>
                    <a:lnTo>
                      <a:pt x="0" y="16"/>
                    </a:lnTo>
                    <a:lnTo>
                      <a:pt x="0" y="12"/>
                    </a:lnTo>
                    <a:lnTo>
                      <a:pt x="2" y="7"/>
                    </a:lnTo>
                    <a:lnTo>
                      <a:pt x="5" y="4"/>
                    </a:lnTo>
                    <a:lnTo>
                      <a:pt x="11" y="1"/>
                    </a:lnTo>
                    <a:lnTo>
                      <a:pt x="16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9" name="Freeform 220"/>
              <p:cNvSpPr>
                <a:spLocks/>
              </p:cNvSpPr>
              <p:nvPr/>
            </p:nvSpPr>
            <p:spPr bwMode="auto">
              <a:xfrm>
                <a:off x="1717" y="3090"/>
                <a:ext cx="32" cy="32"/>
              </a:xfrm>
              <a:custGeom>
                <a:avLst/>
                <a:gdLst>
                  <a:gd name="T0" fmla="*/ 16 w 32"/>
                  <a:gd name="T1" fmla="*/ 32 h 32"/>
                  <a:gd name="T2" fmla="*/ 12 w 32"/>
                  <a:gd name="T3" fmla="*/ 32 h 32"/>
                  <a:gd name="T4" fmla="*/ 6 w 32"/>
                  <a:gd name="T5" fmla="*/ 30 h 32"/>
                  <a:gd name="T6" fmla="*/ 4 w 32"/>
                  <a:gd name="T7" fmla="*/ 26 h 32"/>
                  <a:gd name="T8" fmla="*/ 1 w 32"/>
                  <a:gd name="T9" fmla="*/ 22 h 32"/>
                  <a:gd name="T10" fmla="*/ 0 w 32"/>
                  <a:gd name="T11" fmla="*/ 16 h 32"/>
                  <a:gd name="T12" fmla="*/ 1 w 32"/>
                  <a:gd name="T13" fmla="*/ 12 h 32"/>
                  <a:gd name="T14" fmla="*/ 4 w 32"/>
                  <a:gd name="T15" fmla="*/ 7 h 32"/>
                  <a:gd name="T16" fmla="*/ 6 w 32"/>
                  <a:gd name="T17" fmla="*/ 4 h 32"/>
                  <a:gd name="T18" fmla="*/ 12 w 32"/>
                  <a:gd name="T19" fmla="*/ 1 h 32"/>
                  <a:gd name="T20" fmla="*/ 16 w 32"/>
                  <a:gd name="T21" fmla="*/ 0 h 32"/>
                  <a:gd name="T22" fmla="*/ 21 w 32"/>
                  <a:gd name="T23" fmla="*/ 1 h 32"/>
                  <a:gd name="T24" fmla="*/ 25 w 32"/>
                  <a:gd name="T25" fmla="*/ 4 h 32"/>
                  <a:gd name="T26" fmla="*/ 30 w 32"/>
                  <a:gd name="T27" fmla="*/ 7 h 32"/>
                  <a:gd name="T28" fmla="*/ 32 w 32"/>
                  <a:gd name="T29" fmla="*/ 12 h 32"/>
                  <a:gd name="T30" fmla="*/ 32 w 32"/>
                  <a:gd name="T31" fmla="*/ 16 h 32"/>
                  <a:gd name="T32" fmla="*/ 32 w 32"/>
                  <a:gd name="T33" fmla="*/ 22 h 32"/>
                  <a:gd name="T34" fmla="*/ 30 w 32"/>
                  <a:gd name="T35" fmla="*/ 26 h 32"/>
                  <a:gd name="T36" fmla="*/ 25 w 32"/>
                  <a:gd name="T37" fmla="*/ 30 h 32"/>
                  <a:gd name="T38" fmla="*/ 21 w 32"/>
                  <a:gd name="T39" fmla="*/ 32 h 32"/>
                  <a:gd name="T40" fmla="*/ 16 w 32"/>
                  <a:gd name="T41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2" h="32">
                    <a:moveTo>
                      <a:pt x="16" y="32"/>
                    </a:moveTo>
                    <a:lnTo>
                      <a:pt x="12" y="32"/>
                    </a:lnTo>
                    <a:lnTo>
                      <a:pt x="6" y="30"/>
                    </a:lnTo>
                    <a:lnTo>
                      <a:pt x="4" y="26"/>
                    </a:lnTo>
                    <a:lnTo>
                      <a:pt x="1" y="22"/>
                    </a:lnTo>
                    <a:lnTo>
                      <a:pt x="0" y="16"/>
                    </a:lnTo>
                    <a:lnTo>
                      <a:pt x="1" y="12"/>
                    </a:lnTo>
                    <a:lnTo>
                      <a:pt x="4" y="7"/>
                    </a:lnTo>
                    <a:lnTo>
                      <a:pt x="6" y="4"/>
                    </a:lnTo>
                    <a:lnTo>
                      <a:pt x="12" y="1"/>
                    </a:lnTo>
                    <a:lnTo>
                      <a:pt x="16" y="0"/>
                    </a:lnTo>
                    <a:lnTo>
                      <a:pt x="21" y="1"/>
                    </a:lnTo>
                    <a:lnTo>
                      <a:pt x="25" y="4"/>
                    </a:lnTo>
                    <a:lnTo>
                      <a:pt x="30" y="7"/>
                    </a:lnTo>
                    <a:lnTo>
                      <a:pt x="32" y="12"/>
                    </a:lnTo>
                    <a:lnTo>
                      <a:pt x="32" y="16"/>
                    </a:lnTo>
                    <a:lnTo>
                      <a:pt x="32" y="22"/>
                    </a:lnTo>
                    <a:lnTo>
                      <a:pt x="30" y="26"/>
                    </a:lnTo>
                    <a:lnTo>
                      <a:pt x="25" y="30"/>
                    </a:lnTo>
                    <a:lnTo>
                      <a:pt x="21" y="32"/>
                    </a:lnTo>
                    <a:lnTo>
                      <a:pt x="16" y="3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0" name="Freeform 221"/>
              <p:cNvSpPr>
                <a:spLocks/>
              </p:cNvSpPr>
              <p:nvPr/>
            </p:nvSpPr>
            <p:spPr bwMode="auto">
              <a:xfrm>
                <a:off x="1717" y="3090"/>
                <a:ext cx="32" cy="32"/>
              </a:xfrm>
              <a:custGeom>
                <a:avLst/>
                <a:gdLst>
                  <a:gd name="T0" fmla="*/ 16 w 32"/>
                  <a:gd name="T1" fmla="*/ 32 h 32"/>
                  <a:gd name="T2" fmla="*/ 12 w 32"/>
                  <a:gd name="T3" fmla="*/ 32 h 32"/>
                  <a:gd name="T4" fmla="*/ 6 w 32"/>
                  <a:gd name="T5" fmla="*/ 30 h 32"/>
                  <a:gd name="T6" fmla="*/ 4 w 32"/>
                  <a:gd name="T7" fmla="*/ 26 h 32"/>
                  <a:gd name="T8" fmla="*/ 1 w 32"/>
                  <a:gd name="T9" fmla="*/ 22 h 32"/>
                  <a:gd name="T10" fmla="*/ 0 w 32"/>
                  <a:gd name="T11" fmla="*/ 16 h 32"/>
                  <a:gd name="T12" fmla="*/ 1 w 32"/>
                  <a:gd name="T13" fmla="*/ 12 h 32"/>
                  <a:gd name="T14" fmla="*/ 4 w 32"/>
                  <a:gd name="T15" fmla="*/ 7 h 32"/>
                  <a:gd name="T16" fmla="*/ 6 w 32"/>
                  <a:gd name="T17" fmla="*/ 4 h 32"/>
                  <a:gd name="T18" fmla="*/ 12 w 32"/>
                  <a:gd name="T19" fmla="*/ 1 h 32"/>
                  <a:gd name="T20" fmla="*/ 16 w 32"/>
                  <a:gd name="T21" fmla="*/ 0 h 32"/>
                  <a:gd name="T22" fmla="*/ 21 w 32"/>
                  <a:gd name="T23" fmla="*/ 1 h 32"/>
                  <a:gd name="T24" fmla="*/ 25 w 32"/>
                  <a:gd name="T25" fmla="*/ 4 h 32"/>
                  <a:gd name="T26" fmla="*/ 30 w 32"/>
                  <a:gd name="T27" fmla="*/ 7 h 32"/>
                  <a:gd name="T28" fmla="*/ 32 w 32"/>
                  <a:gd name="T29" fmla="*/ 12 h 32"/>
                  <a:gd name="T30" fmla="*/ 32 w 32"/>
                  <a:gd name="T31" fmla="*/ 16 h 32"/>
                  <a:gd name="T32" fmla="*/ 32 w 32"/>
                  <a:gd name="T33" fmla="*/ 22 h 32"/>
                  <a:gd name="T34" fmla="*/ 30 w 32"/>
                  <a:gd name="T35" fmla="*/ 26 h 32"/>
                  <a:gd name="T36" fmla="*/ 25 w 32"/>
                  <a:gd name="T37" fmla="*/ 30 h 32"/>
                  <a:gd name="T38" fmla="*/ 21 w 32"/>
                  <a:gd name="T39" fmla="*/ 32 h 32"/>
                  <a:gd name="T40" fmla="*/ 16 w 32"/>
                  <a:gd name="T41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2" h="32">
                    <a:moveTo>
                      <a:pt x="16" y="32"/>
                    </a:moveTo>
                    <a:lnTo>
                      <a:pt x="12" y="32"/>
                    </a:lnTo>
                    <a:lnTo>
                      <a:pt x="6" y="30"/>
                    </a:lnTo>
                    <a:lnTo>
                      <a:pt x="4" y="26"/>
                    </a:lnTo>
                    <a:lnTo>
                      <a:pt x="1" y="22"/>
                    </a:lnTo>
                    <a:lnTo>
                      <a:pt x="0" y="16"/>
                    </a:lnTo>
                    <a:lnTo>
                      <a:pt x="1" y="12"/>
                    </a:lnTo>
                    <a:lnTo>
                      <a:pt x="4" y="7"/>
                    </a:lnTo>
                    <a:lnTo>
                      <a:pt x="6" y="4"/>
                    </a:lnTo>
                    <a:lnTo>
                      <a:pt x="12" y="1"/>
                    </a:lnTo>
                    <a:lnTo>
                      <a:pt x="16" y="0"/>
                    </a:lnTo>
                    <a:lnTo>
                      <a:pt x="21" y="1"/>
                    </a:lnTo>
                    <a:lnTo>
                      <a:pt x="25" y="4"/>
                    </a:lnTo>
                    <a:lnTo>
                      <a:pt x="30" y="7"/>
                    </a:lnTo>
                    <a:lnTo>
                      <a:pt x="32" y="12"/>
                    </a:lnTo>
                    <a:lnTo>
                      <a:pt x="32" y="16"/>
                    </a:lnTo>
                    <a:lnTo>
                      <a:pt x="32" y="22"/>
                    </a:lnTo>
                    <a:lnTo>
                      <a:pt x="30" y="26"/>
                    </a:lnTo>
                    <a:lnTo>
                      <a:pt x="25" y="30"/>
                    </a:lnTo>
                    <a:lnTo>
                      <a:pt x="21" y="32"/>
                    </a:lnTo>
                    <a:lnTo>
                      <a:pt x="16" y="32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1" name="Line 222"/>
              <p:cNvSpPr>
                <a:spLocks noChangeShapeType="1"/>
              </p:cNvSpPr>
              <p:nvPr/>
            </p:nvSpPr>
            <p:spPr bwMode="auto">
              <a:xfrm>
                <a:off x="2302" y="3291"/>
                <a:ext cx="31" cy="30"/>
              </a:xfrm>
              <a:prstGeom prst="line">
                <a:avLst/>
              </a:prstGeom>
              <a:noFill/>
              <a:ln w="7938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2" name="Freeform 223"/>
              <p:cNvSpPr>
                <a:spLocks/>
              </p:cNvSpPr>
              <p:nvPr/>
            </p:nvSpPr>
            <p:spPr bwMode="auto">
              <a:xfrm>
                <a:off x="2277" y="3266"/>
                <a:ext cx="56" cy="55"/>
              </a:xfrm>
              <a:custGeom>
                <a:avLst/>
                <a:gdLst>
                  <a:gd name="T0" fmla="*/ 0 w 56"/>
                  <a:gd name="T1" fmla="*/ 22 h 55"/>
                  <a:gd name="T2" fmla="*/ 56 w 56"/>
                  <a:gd name="T3" fmla="*/ 55 h 55"/>
                  <a:gd name="T4" fmla="*/ 22 w 56"/>
                  <a:gd name="T5" fmla="*/ 0 h 55"/>
                  <a:gd name="T6" fmla="*/ 0 w 56"/>
                  <a:gd name="T7" fmla="*/ 2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55">
                    <a:moveTo>
                      <a:pt x="0" y="22"/>
                    </a:moveTo>
                    <a:lnTo>
                      <a:pt x="56" y="55"/>
                    </a:lnTo>
                    <a:lnTo>
                      <a:pt x="22" y="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3" name="Freeform 224"/>
              <p:cNvSpPr>
                <a:spLocks/>
              </p:cNvSpPr>
              <p:nvPr/>
            </p:nvSpPr>
            <p:spPr bwMode="auto">
              <a:xfrm>
                <a:off x="2277" y="3266"/>
                <a:ext cx="56" cy="55"/>
              </a:xfrm>
              <a:custGeom>
                <a:avLst/>
                <a:gdLst>
                  <a:gd name="T0" fmla="*/ 0 w 56"/>
                  <a:gd name="T1" fmla="*/ 22 h 55"/>
                  <a:gd name="T2" fmla="*/ 56 w 56"/>
                  <a:gd name="T3" fmla="*/ 55 h 55"/>
                  <a:gd name="T4" fmla="*/ 22 w 56"/>
                  <a:gd name="T5" fmla="*/ 0 h 55"/>
                  <a:gd name="T6" fmla="*/ 0 w 56"/>
                  <a:gd name="T7" fmla="*/ 2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55">
                    <a:moveTo>
                      <a:pt x="0" y="22"/>
                    </a:moveTo>
                    <a:lnTo>
                      <a:pt x="56" y="55"/>
                    </a:lnTo>
                    <a:lnTo>
                      <a:pt x="22" y="0"/>
                    </a:lnTo>
                    <a:lnTo>
                      <a:pt x="0" y="22"/>
                    </a:lnTo>
                  </a:path>
                </a:pathLst>
              </a:custGeom>
              <a:noFill/>
              <a:ln w="7938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4" name="Line 225"/>
              <p:cNvSpPr>
                <a:spLocks noChangeShapeType="1"/>
              </p:cNvSpPr>
              <p:nvPr/>
            </p:nvSpPr>
            <p:spPr bwMode="auto">
              <a:xfrm flipV="1">
                <a:off x="1555" y="3259"/>
                <a:ext cx="31" cy="32"/>
              </a:xfrm>
              <a:prstGeom prst="line">
                <a:avLst/>
              </a:prstGeom>
              <a:noFill/>
              <a:ln w="7938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5" name="Freeform 226"/>
              <p:cNvSpPr>
                <a:spLocks/>
              </p:cNvSpPr>
              <p:nvPr/>
            </p:nvSpPr>
            <p:spPr bwMode="auto">
              <a:xfrm>
                <a:off x="1531" y="3259"/>
                <a:ext cx="55" cy="55"/>
              </a:xfrm>
              <a:custGeom>
                <a:avLst/>
                <a:gdLst>
                  <a:gd name="T0" fmla="*/ 21 w 55"/>
                  <a:gd name="T1" fmla="*/ 55 h 55"/>
                  <a:gd name="T2" fmla="*/ 55 w 55"/>
                  <a:gd name="T3" fmla="*/ 0 h 55"/>
                  <a:gd name="T4" fmla="*/ 0 w 55"/>
                  <a:gd name="T5" fmla="*/ 33 h 55"/>
                  <a:gd name="T6" fmla="*/ 21 w 55"/>
                  <a:gd name="T7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5" h="55">
                    <a:moveTo>
                      <a:pt x="21" y="55"/>
                    </a:moveTo>
                    <a:lnTo>
                      <a:pt x="55" y="0"/>
                    </a:lnTo>
                    <a:lnTo>
                      <a:pt x="0" y="33"/>
                    </a:lnTo>
                    <a:lnTo>
                      <a:pt x="21" y="55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6" name="Freeform 227"/>
              <p:cNvSpPr>
                <a:spLocks/>
              </p:cNvSpPr>
              <p:nvPr/>
            </p:nvSpPr>
            <p:spPr bwMode="auto">
              <a:xfrm>
                <a:off x="1531" y="3259"/>
                <a:ext cx="55" cy="55"/>
              </a:xfrm>
              <a:custGeom>
                <a:avLst/>
                <a:gdLst>
                  <a:gd name="T0" fmla="*/ 21 w 55"/>
                  <a:gd name="T1" fmla="*/ 55 h 55"/>
                  <a:gd name="T2" fmla="*/ 55 w 55"/>
                  <a:gd name="T3" fmla="*/ 0 h 55"/>
                  <a:gd name="T4" fmla="*/ 0 w 55"/>
                  <a:gd name="T5" fmla="*/ 33 h 55"/>
                  <a:gd name="T6" fmla="*/ 21 w 55"/>
                  <a:gd name="T7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5" h="55">
                    <a:moveTo>
                      <a:pt x="21" y="55"/>
                    </a:moveTo>
                    <a:lnTo>
                      <a:pt x="55" y="0"/>
                    </a:lnTo>
                    <a:lnTo>
                      <a:pt x="0" y="33"/>
                    </a:lnTo>
                    <a:lnTo>
                      <a:pt x="21" y="55"/>
                    </a:lnTo>
                  </a:path>
                </a:pathLst>
              </a:custGeom>
              <a:noFill/>
              <a:ln w="7938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7" name="Freeform 228"/>
              <p:cNvSpPr>
                <a:spLocks noEditPoints="1"/>
              </p:cNvSpPr>
              <p:nvPr/>
            </p:nvSpPr>
            <p:spPr bwMode="auto">
              <a:xfrm>
                <a:off x="1330" y="3403"/>
                <a:ext cx="69" cy="103"/>
              </a:xfrm>
              <a:custGeom>
                <a:avLst/>
                <a:gdLst>
                  <a:gd name="T0" fmla="*/ 46 w 69"/>
                  <a:gd name="T1" fmla="*/ 86 h 103"/>
                  <a:gd name="T2" fmla="*/ 43 w 69"/>
                  <a:gd name="T3" fmla="*/ 93 h 103"/>
                  <a:gd name="T4" fmla="*/ 43 w 69"/>
                  <a:gd name="T5" fmla="*/ 95 h 103"/>
                  <a:gd name="T6" fmla="*/ 46 w 69"/>
                  <a:gd name="T7" fmla="*/ 98 h 103"/>
                  <a:gd name="T8" fmla="*/ 50 w 69"/>
                  <a:gd name="T9" fmla="*/ 99 h 103"/>
                  <a:gd name="T10" fmla="*/ 53 w 69"/>
                  <a:gd name="T11" fmla="*/ 103 h 103"/>
                  <a:gd name="T12" fmla="*/ 16 w 69"/>
                  <a:gd name="T13" fmla="*/ 99 h 103"/>
                  <a:gd name="T14" fmla="*/ 24 w 69"/>
                  <a:gd name="T15" fmla="*/ 99 h 103"/>
                  <a:gd name="T16" fmla="*/ 28 w 69"/>
                  <a:gd name="T17" fmla="*/ 97 h 103"/>
                  <a:gd name="T18" fmla="*/ 31 w 69"/>
                  <a:gd name="T19" fmla="*/ 93 h 103"/>
                  <a:gd name="T20" fmla="*/ 35 w 69"/>
                  <a:gd name="T21" fmla="*/ 84 h 103"/>
                  <a:gd name="T22" fmla="*/ 38 w 69"/>
                  <a:gd name="T23" fmla="*/ 56 h 103"/>
                  <a:gd name="T24" fmla="*/ 26 w 69"/>
                  <a:gd name="T25" fmla="*/ 67 h 103"/>
                  <a:gd name="T26" fmla="*/ 15 w 69"/>
                  <a:gd name="T27" fmla="*/ 71 h 103"/>
                  <a:gd name="T28" fmla="*/ 6 w 69"/>
                  <a:gd name="T29" fmla="*/ 68 h 103"/>
                  <a:gd name="T30" fmla="*/ 1 w 69"/>
                  <a:gd name="T31" fmla="*/ 59 h 103"/>
                  <a:gd name="T32" fmla="*/ 1 w 69"/>
                  <a:gd name="T33" fmla="*/ 40 h 103"/>
                  <a:gd name="T34" fmla="*/ 12 w 69"/>
                  <a:gd name="T35" fmla="*/ 19 h 103"/>
                  <a:gd name="T36" fmla="*/ 26 w 69"/>
                  <a:gd name="T37" fmla="*/ 7 h 103"/>
                  <a:gd name="T38" fmla="*/ 36 w 69"/>
                  <a:gd name="T39" fmla="*/ 2 h 103"/>
                  <a:gd name="T40" fmla="*/ 46 w 69"/>
                  <a:gd name="T41" fmla="*/ 2 h 103"/>
                  <a:gd name="T42" fmla="*/ 53 w 69"/>
                  <a:gd name="T43" fmla="*/ 6 h 103"/>
                  <a:gd name="T44" fmla="*/ 57 w 69"/>
                  <a:gd name="T45" fmla="*/ 3 h 103"/>
                  <a:gd name="T46" fmla="*/ 51 w 69"/>
                  <a:gd name="T47" fmla="*/ 15 h 103"/>
                  <a:gd name="T48" fmla="*/ 49 w 69"/>
                  <a:gd name="T49" fmla="*/ 7 h 103"/>
                  <a:gd name="T50" fmla="*/ 42 w 69"/>
                  <a:gd name="T51" fmla="*/ 3 h 103"/>
                  <a:gd name="T52" fmla="*/ 32 w 69"/>
                  <a:gd name="T53" fmla="*/ 7 h 103"/>
                  <a:gd name="T54" fmla="*/ 23 w 69"/>
                  <a:gd name="T55" fmla="*/ 21 h 103"/>
                  <a:gd name="T56" fmla="*/ 13 w 69"/>
                  <a:gd name="T57" fmla="*/ 51 h 103"/>
                  <a:gd name="T58" fmla="*/ 16 w 69"/>
                  <a:gd name="T59" fmla="*/ 60 h 103"/>
                  <a:gd name="T60" fmla="*/ 21 w 69"/>
                  <a:gd name="T61" fmla="*/ 63 h 103"/>
                  <a:gd name="T62" fmla="*/ 28 w 69"/>
                  <a:gd name="T63" fmla="*/ 60 h 103"/>
                  <a:gd name="T64" fmla="*/ 36 w 69"/>
                  <a:gd name="T65" fmla="*/ 52 h 103"/>
                  <a:gd name="T66" fmla="*/ 46 w 69"/>
                  <a:gd name="T67" fmla="*/ 37 h 103"/>
                  <a:gd name="T68" fmla="*/ 51 w 69"/>
                  <a:gd name="T69" fmla="*/ 15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9" h="103">
                    <a:moveTo>
                      <a:pt x="69" y="0"/>
                    </a:moveTo>
                    <a:lnTo>
                      <a:pt x="46" y="86"/>
                    </a:lnTo>
                    <a:lnTo>
                      <a:pt x="45" y="90"/>
                    </a:lnTo>
                    <a:lnTo>
                      <a:pt x="43" y="93"/>
                    </a:lnTo>
                    <a:lnTo>
                      <a:pt x="43" y="94"/>
                    </a:lnTo>
                    <a:lnTo>
                      <a:pt x="43" y="95"/>
                    </a:lnTo>
                    <a:lnTo>
                      <a:pt x="45" y="97"/>
                    </a:lnTo>
                    <a:lnTo>
                      <a:pt x="46" y="98"/>
                    </a:lnTo>
                    <a:lnTo>
                      <a:pt x="47" y="99"/>
                    </a:lnTo>
                    <a:lnTo>
                      <a:pt x="50" y="99"/>
                    </a:lnTo>
                    <a:lnTo>
                      <a:pt x="53" y="99"/>
                    </a:lnTo>
                    <a:lnTo>
                      <a:pt x="53" y="103"/>
                    </a:lnTo>
                    <a:lnTo>
                      <a:pt x="16" y="103"/>
                    </a:lnTo>
                    <a:lnTo>
                      <a:pt x="16" y="99"/>
                    </a:lnTo>
                    <a:lnTo>
                      <a:pt x="20" y="99"/>
                    </a:lnTo>
                    <a:lnTo>
                      <a:pt x="24" y="99"/>
                    </a:lnTo>
                    <a:lnTo>
                      <a:pt x="26" y="98"/>
                    </a:lnTo>
                    <a:lnTo>
                      <a:pt x="28" y="97"/>
                    </a:lnTo>
                    <a:lnTo>
                      <a:pt x="30" y="95"/>
                    </a:lnTo>
                    <a:lnTo>
                      <a:pt x="31" y="93"/>
                    </a:lnTo>
                    <a:lnTo>
                      <a:pt x="32" y="89"/>
                    </a:lnTo>
                    <a:lnTo>
                      <a:pt x="35" y="84"/>
                    </a:lnTo>
                    <a:lnTo>
                      <a:pt x="45" y="46"/>
                    </a:lnTo>
                    <a:lnTo>
                      <a:pt x="38" y="56"/>
                    </a:lnTo>
                    <a:lnTo>
                      <a:pt x="32" y="63"/>
                    </a:lnTo>
                    <a:lnTo>
                      <a:pt x="26" y="67"/>
                    </a:lnTo>
                    <a:lnTo>
                      <a:pt x="20" y="70"/>
                    </a:lnTo>
                    <a:lnTo>
                      <a:pt x="15" y="71"/>
                    </a:lnTo>
                    <a:lnTo>
                      <a:pt x="11" y="71"/>
                    </a:lnTo>
                    <a:lnTo>
                      <a:pt x="6" y="68"/>
                    </a:lnTo>
                    <a:lnTo>
                      <a:pt x="4" y="65"/>
                    </a:lnTo>
                    <a:lnTo>
                      <a:pt x="1" y="59"/>
                    </a:lnTo>
                    <a:lnTo>
                      <a:pt x="0" y="52"/>
                    </a:lnTo>
                    <a:lnTo>
                      <a:pt x="1" y="40"/>
                    </a:lnTo>
                    <a:lnTo>
                      <a:pt x="6" y="27"/>
                    </a:lnTo>
                    <a:lnTo>
                      <a:pt x="12" y="19"/>
                    </a:lnTo>
                    <a:lnTo>
                      <a:pt x="17" y="13"/>
                    </a:lnTo>
                    <a:lnTo>
                      <a:pt x="26" y="7"/>
                    </a:lnTo>
                    <a:lnTo>
                      <a:pt x="31" y="3"/>
                    </a:lnTo>
                    <a:lnTo>
                      <a:pt x="36" y="2"/>
                    </a:lnTo>
                    <a:lnTo>
                      <a:pt x="40" y="0"/>
                    </a:lnTo>
                    <a:lnTo>
                      <a:pt x="46" y="2"/>
                    </a:lnTo>
                    <a:lnTo>
                      <a:pt x="50" y="3"/>
                    </a:lnTo>
                    <a:lnTo>
                      <a:pt x="53" y="6"/>
                    </a:lnTo>
                    <a:lnTo>
                      <a:pt x="55" y="11"/>
                    </a:lnTo>
                    <a:lnTo>
                      <a:pt x="57" y="3"/>
                    </a:lnTo>
                    <a:lnTo>
                      <a:pt x="69" y="0"/>
                    </a:lnTo>
                    <a:close/>
                    <a:moveTo>
                      <a:pt x="51" y="15"/>
                    </a:moveTo>
                    <a:lnTo>
                      <a:pt x="51" y="11"/>
                    </a:lnTo>
                    <a:lnTo>
                      <a:pt x="49" y="7"/>
                    </a:lnTo>
                    <a:lnTo>
                      <a:pt x="46" y="4"/>
                    </a:lnTo>
                    <a:lnTo>
                      <a:pt x="42" y="3"/>
                    </a:lnTo>
                    <a:lnTo>
                      <a:pt x="38" y="4"/>
                    </a:lnTo>
                    <a:lnTo>
                      <a:pt x="32" y="7"/>
                    </a:lnTo>
                    <a:lnTo>
                      <a:pt x="28" y="13"/>
                    </a:lnTo>
                    <a:lnTo>
                      <a:pt x="23" y="21"/>
                    </a:lnTo>
                    <a:lnTo>
                      <a:pt x="16" y="36"/>
                    </a:lnTo>
                    <a:lnTo>
                      <a:pt x="13" y="51"/>
                    </a:lnTo>
                    <a:lnTo>
                      <a:pt x="15" y="56"/>
                    </a:lnTo>
                    <a:lnTo>
                      <a:pt x="16" y="60"/>
                    </a:lnTo>
                    <a:lnTo>
                      <a:pt x="19" y="63"/>
                    </a:lnTo>
                    <a:lnTo>
                      <a:pt x="21" y="63"/>
                    </a:lnTo>
                    <a:lnTo>
                      <a:pt x="24" y="63"/>
                    </a:lnTo>
                    <a:lnTo>
                      <a:pt x="28" y="60"/>
                    </a:lnTo>
                    <a:lnTo>
                      <a:pt x="32" y="57"/>
                    </a:lnTo>
                    <a:lnTo>
                      <a:pt x="36" y="52"/>
                    </a:lnTo>
                    <a:lnTo>
                      <a:pt x="42" y="45"/>
                    </a:lnTo>
                    <a:lnTo>
                      <a:pt x="46" y="37"/>
                    </a:lnTo>
                    <a:lnTo>
                      <a:pt x="50" y="25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8" name="Freeform 229"/>
              <p:cNvSpPr>
                <a:spLocks/>
              </p:cNvSpPr>
              <p:nvPr/>
            </p:nvSpPr>
            <p:spPr bwMode="auto">
              <a:xfrm>
                <a:off x="1331" y="2715"/>
                <a:ext cx="75" cy="106"/>
              </a:xfrm>
              <a:custGeom>
                <a:avLst/>
                <a:gdLst>
                  <a:gd name="T0" fmla="*/ 68 w 75"/>
                  <a:gd name="T1" fmla="*/ 2 h 106"/>
                  <a:gd name="T2" fmla="*/ 41 w 75"/>
                  <a:gd name="T3" fmla="*/ 57 h 106"/>
                  <a:gd name="T4" fmla="*/ 46 w 75"/>
                  <a:gd name="T5" fmla="*/ 78 h 106"/>
                  <a:gd name="T6" fmla="*/ 48 w 75"/>
                  <a:gd name="T7" fmla="*/ 85 h 106"/>
                  <a:gd name="T8" fmla="*/ 50 w 75"/>
                  <a:gd name="T9" fmla="*/ 90 h 106"/>
                  <a:gd name="T10" fmla="*/ 52 w 75"/>
                  <a:gd name="T11" fmla="*/ 93 h 106"/>
                  <a:gd name="T12" fmla="*/ 54 w 75"/>
                  <a:gd name="T13" fmla="*/ 94 h 106"/>
                  <a:gd name="T14" fmla="*/ 58 w 75"/>
                  <a:gd name="T15" fmla="*/ 95 h 106"/>
                  <a:gd name="T16" fmla="*/ 64 w 75"/>
                  <a:gd name="T17" fmla="*/ 94 h 106"/>
                  <a:gd name="T18" fmla="*/ 68 w 75"/>
                  <a:gd name="T19" fmla="*/ 93 h 106"/>
                  <a:gd name="T20" fmla="*/ 69 w 75"/>
                  <a:gd name="T21" fmla="*/ 90 h 106"/>
                  <a:gd name="T22" fmla="*/ 71 w 75"/>
                  <a:gd name="T23" fmla="*/ 86 h 106"/>
                  <a:gd name="T24" fmla="*/ 71 w 75"/>
                  <a:gd name="T25" fmla="*/ 82 h 106"/>
                  <a:gd name="T26" fmla="*/ 75 w 75"/>
                  <a:gd name="T27" fmla="*/ 82 h 106"/>
                  <a:gd name="T28" fmla="*/ 75 w 75"/>
                  <a:gd name="T29" fmla="*/ 85 h 106"/>
                  <a:gd name="T30" fmla="*/ 75 w 75"/>
                  <a:gd name="T31" fmla="*/ 85 h 106"/>
                  <a:gd name="T32" fmla="*/ 73 w 75"/>
                  <a:gd name="T33" fmla="*/ 91 h 106"/>
                  <a:gd name="T34" fmla="*/ 72 w 75"/>
                  <a:gd name="T35" fmla="*/ 97 h 106"/>
                  <a:gd name="T36" fmla="*/ 68 w 75"/>
                  <a:gd name="T37" fmla="*/ 102 h 106"/>
                  <a:gd name="T38" fmla="*/ 65 w 75"/>
                  <a:gd name="T39" fmla="*/ 105 h 106"/>
                  <a:gd name="T40" fmla="*/ 63 w 75"/>
                  <a:gd name="T41" fmla="*/ 106 h 106"/>
                  <a:gd name="T42" fmla="*/ 58 w 75"/>
                  <a:gd name="T43" fmla="*/ 106 h 106"/>
                  <a:gd name="T44" fmla="*/ 54 w 75"/>
                  <a:gd name="T45" fmla="*/ 106 h 106"/>
                  <a:gd name="T46" fmla="*/ 52 w 75"/>
                  <a:gd name="T47" fmla="*/ 104 h 106"/>
                  <a:gd name="T48" fmla="*/ 49 w 75"/>
                  <a:gd name="T49" fmla="*/ 101 h 106"/>
                  <a:gd name="T50" fmla="*/ 46 w 75"/>
                  <a:gd name="T51" fmla="*/ 97 h 106"/>
                  <a:gd name="T52" fmla="*/ 44 w 75"/>
                  <a:gd name="T53" fmla="*/ 90 h 106"/>
                  <a:gd name="T54" fmla="*/ 42 w 75"/>
                  <a:gd name="T55" fmla="*/ 85 h 106"/>
                  <a:gd name="T56" fmla="*/ 37 w 75"/>
                  <a:gd name="T57" fmla="*/ 63 h 106"/>
                  <a:gd name="T58" fmla="*/ 16 w 75"/>
                  <a:gd name="T59" fmla="*/ 105 h 106"/>
                  <a:gd name="T60" fmla="*/ 3 w 75"/>
                  <a:gd name="T61" fmla="*/ 105 h 106"/>
                  <a:gd name="T62" fmla="*/ 33 w 75"/>
                  <a:gd name="T63" fmla="*/ 45 h 106"/>
                  <a:gd name="T64" fmla="*/ 27 w 75"/>
                  <a:gd name="T65" fmla="*/ 23 h 106"/>
                  <a:gd name="T66" fmla="*/ 26 w 75"/>
                  <a:gd name="T67" fmla="*/ 19 h 106"/>
                  <a:gd name="T68" fmla="*/ 25 w 75"/>
                  <a:gd name="T69" fmla="*/ 15 h 106"/>
                  <a:gd name="T70" fmla="*/ 22 w 75"/>
                  <a:gd name="T71" fmla="*/ 14 h 106"/>
                  <a:gd name="T72" fmla="*/ 19 w 75"/>
                  <a:gd name="T73" fmla="*/ 13 h 106"/>
                  <a:gd name="T74" fmla="*/ 15 w 75"/>
                  <a:gd name="T75" fmla="*/ 11 h 106"/>
                  <a:gd name="T76" fmla="*/ 11 w 75"/>
                  <a:gd name="T77" fmla="*/ 13 h 106"/>
                  <a:gd name="T78" fmla="*/ 7 w 75"/>
                  <a:gd name="T79" fmla="*/ 15 h 106"/>
                  <a:gd name="T80" fmla="*/ 5 w 75"/>
                  <a:gd name="T81" fmla="*/ 17 h 106"/>
                  <a:gd name="T82" fmla="*/ 4 w 75"/>
                  <a:gd name="T83" fmla="*/ 21 h 106"/>
                  <a:gd name="T84" fmla="*/ 4 w 75"/>
                  <a:gd name="T85" fmla="*/ 25 h 106"/>
                  <a:gd name="T86" fmla="*/ 0 w 75"/>
                  <a:gd name="T87" fmla="*/ 25 h 106"/>
                  <a:gd name="T88" fmla="*/ 1 w 75"/>
                  <a:gd name="T89" fmla="*/ 17 h 106"/>
                  <a:gd name="T90" fmla="*/ 3 w 75"/>
                  <a:gd name="T91" fmla="*/ 10 h 106"/>
                  <a:gd name="T92" fmla="*/ 5 w 75"/>
                  <a:gd name="T93" fmla="*/ 6 h 106"/>
                  <a:gd name="T94" fmla="*/ 8 w 75"/>
                  <a:gd name="T95" fmla="*/ 3 h 106"/>
                  <a:gd name="T96" fmla="*/ 12 w 75"/>
                  <a:gd name="T97" fmla="*/ 0 h 106"/>
                  <a:gd name="T98" fmla="*/ 15 w 75"/>
                  <a:gd name="T99" fmla="*/ 0 h 106"/>
                  <a:gd name="T100" fmla="*/ 19 w 75"/>
                  <a:gd name="T101" fmla="*/ 0 h 106"/>
                  <a:gd name="T102" fmla="*/ 22 w 75"/>
                  <a:gd name="T103" fmla="*/ 2 h 106"/>
                  <a:gd name="T104" fmla="*/ 25 w 75"/>
                  <a:gd name="T105" fmla="*/ 5 h 106"/>
                  <a:gd name="T106" fmla="*/ 27 w 75"/>
                  <a:gd name="T107" fmla="*/ 10 h 106"/>
                  <a:gd name="T108" fmla="*/ 30 w 75"/>
                  <a:gd name="T109" fmla="*/ 17 h 106"/>
                  <a:gd name="T110" fmla="*/ 35 w 75"/>
                  <a:gd name="T111" fmla="*/ 38 h 106"/>
                  <a:gd name="T112" fmla="*/ 53 w 75"/>
                  <a:gd name="T113" fmla="*/ 2 h 106"/>
                  <a:gd name="T114" fmla="*/ 68 w 75"/>
                  <a:gd name="T115" fmla="*/ 2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75" h="106">
                    <a:moveTo>
                      <a:pt x="68" y="2"/>
                    </a:moveTo>
                    <a:lnTo>
                      <a:pt x="41" y="57"/>
                    </a:lnTo>
                    <a:lnTo>
                      <a:pt x="46" y="78"/>
                    </a:lnTo>
                    <a:lnTo>
                      <a:pt x="48" y="85"/>
                    </a:lnTo>
                    <a:lnTo>
                      <a:pt x="50" y="90"/>
                    </a:lnTo>
                    <a:lnTo>
                      <a:pt x="52" y="93"/>
                    </a:lnTo>
                    <a:lnTo>
                      <a:pt x="54" y="94"/>
                    </a:lnTo>
                    <a:lnTo>
                      <a:pt x="58" y="95"/>
                    </a:lnTo>
                    <a:lnTo>
                      <a:pt x="64" y="94"/>
                    </a:lnTo>
                    <a:lnTo>
                      <a:pt x="68" y="93"/>
                    </a:lnTo>
                    <a:lnTo>
                      <a:pt x="69" y="90"/>
                    </a:lnTo>
                    <a:lnTo>
                      <a:pt x="71" y="86"/>
                    </a:lnTo>
                    <a:lnTo>
                      <a:pt x="71" y="82"/>
                    </a:lnTo>
                    <a:lnTo>
                      <a:pt x="75" y="82"/>
                    </a:lnTo>
                    <a:lnTo>
                      <a:pt x="75" y="85"/>
                    </a:lnTo>
                    <a:lnTo>
                      <a:pt x="75" y="85"/>
                    </a:lnTo>
                    <a:lnTo>
                      <a:pt x="73" y="91"/>
                    </a:lnTo>
                    <a:lnTo>
                      <a:pt x="72" y="97"/>
                    </a:lnTo>
                    <a:lnTo>
                      <a:pt x="68" y="102"/>
                    </a:lnTo>
                    <a:lnTo>
                      <a:pt x="65" y="105"/>
                    </a:lnTo>
                    <a:lnTo>
                      <a:pt x="63" y="106"/>
                    </a:lnTo>
                    <a:lnTo>
                      <a:pt x="58" y="106"/>
                    </a:lnTo>
                    <a:lnTo>
                      <a:pt x="54" y="106"/>
                    </a:lnTo>
                    <a:lnTo>
                      <a:pt x="52" y="104"/>
                    </a:lnTo>
                    <a:lnTo>
                      <a:pt x="49" y="101"/>
                    </a:lnTo>
                    <a:lnTo>
                      <a:pt x="46" y="97"/>
                    </a:lnTo>
                    <a:lnTo>
                      <a:pt x="44" y="90"/>
                    </a:lnTo>
                    <a:lnTo>
                      <a:pt x="42" y="85"/>
                    </a:lnTo>
                    <a:lnTo>
                      <a:pt x="37" y="63"/>
                    </a:lnTo>
                    <a:lnTo>
                      <a:pt x="16" y="105"/>
                    </a:lnTo>
                    <a:lnTo>
                      <a:pt x="3" y="105"/>
                    </a:lnTo>
                    <a:lnTo>
                      <a:pt x="33" y="45"/>
                    </a:lnTo>
                    <a:lnTo>
                      <a:pt x="27" y="23"/>
                    </a:lnTo>
                    <a:lnTo>
                      <a:pt x="26" y="19"/>
                    </a:lnTo>
                    <a:lnTo>
                      <a:pt x="25" y="15"/>
                    </a:lnTo>
                    <a:lnTo>
                      <a:pt x="22" y="14"/>
                    </a:lnTo>
                    <a:lnTo>
                      <a:pt x="19" y="13"/>
                    </a:lnTo>
                    <a:lnTo>
                      <a:pt x="15" y="11"/>
                    </a:lnTo>
                    <a:lnTo>
                      <a:pt x="11" y="13"/>
                    </a:lnTo>
                    <a:lnTo>
                      <a:pt x="7" y="15"/>
                    </a:lnTo>
                    <a:lnTo>
                      <a:pt x="5" y="17"/>
                    </a:lnTo>
                    <a:lnTo>
                      <a:pt x="4" y="21"/>
                    </a:lnTo>
                    <a:lnTo>
                      <a:pt x="4" y="25"/>
                    </a:lnTo>
                    <a:lnTo>
                      <a:pt x="0" y="25"/>
                    </a:lnTo>
                    <a:lnTo>
                      <a:pt x="1" y="17"/>
                    </a:lnTo>
                    <a:lnTo>
                      <a:pt x="3" y="10"/>
                    </a:lnTo>
                    <a:lnTo>
                      <a:pt x="5" y="6"/>
                    </a:lnTo>
                    <a:lnTo>
                      <a:pt x="8" y="3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2" y="2"/>
                    </a:lnTo>
                    <a:lnTo>
                      <a:pt x="25" y="5"/>
                    </a:lnTo>
                    <a:lnTo>
                      <a:pt x="27" y="10"/>
                    </a:lnTo>
                    <a:lnTo>
                      <a:pt x="30" y="17"/>
                    </a:lnTo>
                    <a:lnTo>
                      <a:pt x="35" y="38"/>
                    </a:lnTo>
                    <a:lnTo>
                      <a:pt x="53" y="2"/>
                    </a:lnTo>
                    <a:lnTo>
                      <a:pt x="68" y="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9" name="Freeform 230"/>
              <p:cNvSpPr>
                <a:spLocks/>
              </p:cNvSpPr>
              <p:nvPr/>
            </p:nvSpPr>
            <p:spPr bwMode="auto">
              <a:xfrm>
                <a:off x="2470" y="2715"/>
                <a:ext cx="75" cy="106"/>
              </a:xfrm>
              <a:custGeom>
                <a:avLst/>
                <a:gdLst>
                  <a:gd name="T0" fmla="*/ 68 w 75"/>
                  <a:gd name="T1" fmla="*/ 2 h 106"/>
                  <a:gd name="T2" fmla="*/ 41 w 75"/>
                  <a:gd name="T3" fmla="*/ 57 h 106"/>
                  <a:gd name="T4" fmla="*/ 46 w 75"/>
                  <a:gd name="T5" fmla="*/ 78 h 106"/>
                  <a:gd name="T6" fmla="*/ 48 w 75"/>
                  <a:gd name="T7" fmla="*/ 85 h 106"/>
                  <a:gd name="T8" fmla="*/ 51 w 75"/>
                  <a:gd name="T9" fmla="*/ 90 h 106"/>
                  <a:gd name="T10" fmla="*/ 52 w 75"/>
                  <a:gd name="T11" fmla="*/ 93 h 106"/>
                  <a:gd name="T12" fmla="*/ 55 w 75"/>
                  <a:gd name="T13" fmla="*/ 94 h 106"/>
                  <a:gd name="T14" fmla="*/ 59 w 75"/>
                  <a:gd name="T15" fmla="*/ 95 h 106"/>
                  <a:gd name="T16" fmla="*/ 64 w 75"/>
                  <a:gd name="T17" fmla="*/ 94 h 106"/>
                  <a:gd name="T18" fmla="*/ 68 w 75"/>
                  <a:gd name="T19" fmla="*/ 93 h 106"/>
                  <a:gd name="T20" fmla="*/ 70 w 75"/>
                  <a:gd name="T21" fmla="*/ 90 h 106"/>
                  <a:gd name="T22" fmla="*/ 71 w 75"/>
                  <a:gd name="T23" fmla="*/ 86 h 106"/>
                  <a:gd name="T24" fmla="*/ 71 w 75"/>
                  <a:gd name="T25" fmla="*/ 82 h 106"/>
                  <a:gd name="T26" fmla="*/ 75 w 75"/>
                  <a:gd name="T27" fmla="*/ 82 h 106"/>
                  <a:gd name="T28" fmla="*/ 75 w 75"/>
                  <a:gd name="T29" fmla="*/ 85 h 106"/>
                  <a:gd name="T30" fmla="*/ 75 w 75"/>
                  <a:gd name="T31" fmla="*/ 85 h 106"/>
                  <a:gd name="T32" fmla="*/ 74 w 75"/>
                  <a:gd name="T33" fmla="*/ 91 h 106"/>
                  <a:gd name="T34" fmla="*/ 72 w 75"/>
                  <a:gd name="T35" fmla="*/ 97 h 106"/>
                  <a:gd name="T36" fmla="*/ 70 w 75"/>
                  <a:gd name="T37" fmla="*/ 102 h 106"/>
                  <a:gd name="T38" fmla="*/ 67 w 75"/>
                  <a:gd name="T39" fmla="*/ 105 h 106"/>
                  <a:gd name="T40" fmla="*/ 63 w 75"/>
                  <a:gd name="T41" fmla="*/ 106 h 106"/>
                  <a:gd name="T42" fmla="*/ 59 w 75"/>
                  <a:gd name="T43" fmla="*/ 106 h 106"/>
                  <a:gd name="T44" fmla="*/ 56 w 75"/>
                  <a:gd name="T45" fmla="*/ 106 h 106"/>
                  <a:gd name="T46" fmla="*/ 52 w 75"/>
                  <a:gd name="T47" fmla="*/ 104 h 106"/>
                  <a:gd name="T48" fmla="*/ 49 w 75"/>
                  <a:gd name="T49" fmla="*/ 101 h 106"/>
                  <a:gd name="T50" fmla="*/ 46 w 75"/>
                  <a:gd name="T51" fmla="*/ 97 h 106"/>
                  <a:gd name="T52" fmla="*/ 45 w 75"/>
                  <a:gd name="T53" fmla="*/ 90 h 106"/>
                  <a:gd name="T54" fmla="*/ 44 w 75"/>
                  <a:gd name="T55" fmla="*/ 85 h 106"/>
                  <a:gd name="T56" fmla="*/ 38 w 75"/>
                  <a:gd name="T57" fmla="*/ 63 h 106"/>
                  <a:gd name="T58" fmla="*/ 17 w 75"/>
                  <a:gd name="T59" fmla="*/ 105 h 106"/>
                  <a:gd name="T60" fmla="*/ 3 w 75"/>
                  <a:gd name="T61" fmla="*/ 105 h 106"/>
                  <a:gd name="T62" fmla="*/ 33 w 75"/>
                  <a:gd name="T63" fmla="*/ 45 h 106"/>
                  <a:gd name="T64" fmla="*/ 27 w 75"/>
                  <a:gd name="T65" fmla="*/ 23 h 106"/>
                  <a:gd name="T66" fmla="*/ 26 w 75"/>
                  <a:gd name="T67" fmla="*/ 19 h 106"/>
                  <a:gd name="T68" fmla="*/ 25 w 75"/>
                  <a:gd name="T69" fmla="*/ 15 h 106"/>
                  <a:gd name="T70" fmla="*/ 23 w 75"/>
                  <a:gd name="T71" fmla="*/ 14 h 106"/>
                  <a:gd name="T72" fmla="*/ 19 w 75"/>
                  <a:gd name="T73" fmla="*/ 13 h 106"/>
                  <a:gd name="T74" fmla="*/ 15 w 75"/>
                  <a:gd name="T75" fmla="*/ 11 h 106"/>
                  <a:gd name="T76" fmla="*/ 11 w 75"/>
                  <a:gd name="T77" fmla="*/ 13 h 106"/>
                  <a:gd name="T78" fmla="*/ 8 w 75"/>
                  <a:gd name="T79" fmla="*/ 15 h 106"/>
                  <a:gd name="T80" fmla="*/ 6 w 75"/>
                  <a:gd name="T81" fmla="*/ 17 h 106"/>
                  <a:gd name="T82" fmla="*/ 4 w 75"/>
                  <a:gd name="T83" fmla="*/ 21 h 106"/>
                  <a:gd name="T84" fmla="*/ 4 w 75"/>
                  <a:gd name="T85" fmla="*/ 25 h 106"/>
                  <a:gd name="T86" fmla="*/ 0 w 75"/>
                  <a:gd name="T87" fmla="*/ 25 h 106"/>
                  <a:gd name="T88" fmla="*/ 2 w 75"/>
                  <a:gd name="T89" fmla="*/ 17 h 106"/>
                  <a:gd name="T90" fmla="*/ 3 w 75"/>
                  <a:gd name="T91" fmla="*/ 10 h 106"/>
                  <a:gd name="T92" fmla="*/ 6 w 75"/>
                  <a:gd name="T93" fmla="*/ 6 h 106"/>
                  <a:gd name="T94" fmla="*/ 8 w 75"/>
                  <a:gd name="T95" fmla="*/ 3 h 106"/>
                  <a:gd name="T96" fmla="*/ 13 w 75"/>
                  <a:gd name="T97" fmla="*/ 0 h 106"/>
                  <a:gd name="T98" fmla="*/ 15 w 75"/>
                  <a:gd name="T99" fmla="*/ 0 h 106"/>
                  <a:gd name="T100" fmla="*/ 19 w 75"/>
                  <a:gd name="T101" fmla="*/ 0 h 106"/>
                  <a:gd name="T102" fmla="*/ 22 w 75"/>
                  <a:gd name="T103" fmla="*/ 2 h 106"/>
                  <a:gd name="T104" fmla="*/ 25 w 75"/>
                  <a:gd name="T105" fmla="*/ 5 h 106"/>
                  <a:gd name="T106" fmla="*/ 29 w 75"/>
                  <a:gd name="T107" fmla="*/ 10 h 106"/>
                  <a:gd name="T108" fmla="*/ 30 w 75"/>
                  <a:gd name="T109" fmla="*/ 17 h 106"/>
                  <a:gd name="T110" fmla="*/ 36 w 75"/>
                  <a:gd name="T111" fmla="*/ 38 h 106"/>
                  <a:gd name="T112" fmla="*/ 55 w 75"/>
                  <a:gd name="T113" fmla="*/ 2 h 106"/>
                  <a:gd name="T114" fmla="*/ 68 w 75"/>
                  <a:gd name="T115" fmla="*/ 2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75" h="106">
                    <a:moveTo>
                      <a:pt x="68" y="2"/>
                    </a:moveTo>
                    <a:lnTo>
                      <a:pt x="41" y="57"/>
                    </a:lnTo>
                    <a:lnTo>
                      <a:pt x="46" y="78"/>
                    </a:lnTo>
                    <a:lnTo>
                      <a:pt x="48" y="85"/>
                    </a:lnTo>
                    <a:lnTo>
                      <a:pt x="51" y="90"/>
                    </a:lnTo>
                    <a:lnTo>
                      <a:pt x="52" y="93"/>
                    </a:lnTo>
                    <a:lnTo>
                      <a:pt x="55" y="94"/>
                    </a:lnTo>
                    <a:lnTo>
                      <a:pt x="59" y="95"/>
                    </a:lnTo>
                    <a:lnTo>
                      <a:pt x="64" y="94"/>
                    </a:lnTo>
                    <a:lnTo>
                      <a:pt x="68" y="93"/>
                    </a:lnTo>
                    <a:lnTo>
                      <a:pt x="70" y="90"/>
                    </a:lnTo>
                    <a:lnTo>
                      <a:pt x="71" y="86"/>
                    </a:lnTo>
                    <a:lnTo>
                      <a:pt x="71" y="82"/>
                    </a:lnTo>
                    <a:lnTo>
                      <a:pt x="75" y="82"/>
                    </a:lnTo>
                    <a:lnTo>
                      <a:pt x="75" y="85"/>
                    </a:lnTo>
                    <a:lnTo>
                      <a:pt x="75" y="85"/>
                    </a:lnTo>
                    <a:lnTo>
                      <a:pt x="74" y="91"/>
                    </a:lnTo>
                    <a:lnTo>
                      <a:pt x="72" y="97"/>
                    </a:lnTo>
                    <a:lnTo>
                      <a:pt x="70" y="102"/>
                    </a:lnTo>
                    <a:lnTo>
                      <a:pt x="67" y="105"/>
                    </a:lnTo>
                    <a:lnTo>
                      <a:pt x="63" y="106"/>
                    </a:lnTo>
                    <a:lnTo>
                      <a:pt x="59" y="106"/>
                    </a:lnTo>
                    <a:lnTo>
                      <a:pt x="56" y="106"/>
                    </a:lnTo>
                    <a:lnTo>
                      <a:pt x="52" y="104"/>
                    </a:lnTo>
                    <a:lnTo>
                      <a:pt x="49" y="101"/>
                    </a:lnTo>
                    <a:lnTo>
                      <a:pt x="46" y="97"/>
                    </a:lnTo>
                    <a:lnTo>
                      <a:pt x="45" y="90"/>
                    </a:lnTo>
                    <a:lnTo>
                      <a:pt x="44" y="85"/>
                    </a:lnTo>
                    <a:lnTo>
                      <a:pt x="38" y="63"/>
                    </a:lnTo>
                    <a:lnTo>
                      <a:pt x="17" y="105"/>
                    </a:lnTo>
                    <a:lnTo>
                      <a:pt x="3" y="105"/>
                    </a:lnTo>
                    <a:lnTo>
                      <a:pt x="33" y="45"/>
                    </a:lnTo>
                    <a:lnTo>
                      <a:pt x="27" y="23"/>
                    </a:lnTo>
                    <a:lnTo>
                      <a:pt x="26" y="19"/>
                    </a:lnTo>
                    <a:lnTo>
                      <a:pt x="25" y="15"/>
                    </a:lnTo>
                    <a:lnTo>
                      <a:pt x="23" y="14"/>
                    </a:lnTo>
                    <a:lnTo>
                      <a:pt x="19" y="13"/>
                    </a:lnTo>
                    <a:lnTo>
                      <a:pt x="15" y="11"/>
                    </a:lnTo>
                    <a:lnTo>
                      <a:pt x="11" y="13"/>
                    </a:lnTo>
                    <a:lnTo>
                      <a:pt x="8" y="15"/>
                    </a:lnTo>
                    <a:lnTo>
                      <a:pt x="6" y="17"/>
                    </a:lnTo>
                    <a:lnTo>
                      <a:pt x="4" y="21"/>
                    </a:lnTo>
                    <a:lnTo>
                      <a:pt x="4" y="25"/>
                    </a:lnTo>
                    <a:lnTo>
                      <a:pt x="0" y="25"/>
                    </a:lnTo>
                    <a:lnTo>
                      <a:pt x="2" y="17"/>
                    </a:lnTo>
                    <a:lnTo>
                      <a:pt x="3" y="10"/>
                    </a:lnTo>
                    <a:lnTo>
                      <a:pt x="6" y="6"/>
                    </a:lnTo>
                    <a:lnTo>
                      <a:pt x="8" y="3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2" y="2"/>
                    </a:lnTo>
                    <a:lnTo>
                      <a:pt x="25" y="5"/>
                    </a:lnTo>
                    <a:lnTo>
                      <a:pt x="29" y="10"/>
                    </a:lnTo>
                    <a:lnTo>
                      <a:pt x="30" y="17"/>
                    </a:lnTo>
                    <a:lnTo>
                      <a:pt x="36" y="38"/>
                    </a:lnTo>
                    <a:lnTo>
                      <a:pt x="55" y="2"/>
                    </a:lnTo>
                    <a:lnTo>
                      <a:pt x="68" y="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0" name="Freeform 231"/>
              <p:cNvSpPr>
                <a:spLocks noEditPoints="1"/>
              </p:cNvSpPr>
              <p:nvPr/>
            </p:nvSpPr>
            <p:spPr bwMode="auto">
              <a:xfrm>
                <a:off x="2462" y="3395"/>
                <a:ext cx="69" cy="103"/>
              </a:xfrm>
              <a:custGeom>
                <a:avLst/>
                <a:gdLst>
                  <a:gd name="T0" fmla="*/ 45 w 69"/>
                  <a:gd name="T1" fmla="*/ 87 h 103"/>
                  <a:gd name="T2" fmla="*/ 44 w 69"/>
                  <a:gd name="T3" fmla="*/ 92 h 103"/>
                  <a:gd name="T4" fmla="*/ 44 w 69"/>
                  <a:gd name="T5" fmla="*/ 97 h 103"/>
                  <a:gd name="T6" fmla="*/ 45 w 69"/>
                  <a:gd name="T7" fmla="*/ 98 h 103"/>
                  <a:gd name="T8" fmla="*/ 49 w 69"/>
                  <a:gd name="T9" fmla="*/ 99 h 103"/>
                  <a:gd name="T10" fmla="*/ 52 w 69"/>
                  <a:gd name="T11" fmla="*/ 103 h 103"/>
                  <a:gd name="T12" fmla="*/ 16 w 69"/>
                  <a:gd name="T13" fmla="*/ 101 h 103"/>
                  <a:gd name="T14" fmla="*/ 23 w 69"/>
                  <a:gd name="T15" fmla="*/ 99 h 103"/>
                  <a:gd name="T16" fmla="*/ 27 w 69"/>
                  <a:gd name="T17" fmla="*/ 98 h 103"/>
                  <a:gd name="T18" fmla="*/ 31 w 69"/>
                  <a:gd name="T19" fmla="*/ 92 h 103"/>
                  <a:gd name="T20" fmla="*/ 34 w 69"/>
                  <a:gd name="T21" fmla="*/ 84 h 103"/>
                  <a:gd name="T22" fmla="*/ 38 w 69"/>
                  <a:gd name="T23" fmla="*/ 56 h 103"/>
                  <a:gd name="T24" fmla="*/ 26 w 69"/>
                  <a:gd name="T25" fmla="*/ 67 h 103"/>
                  <a:gd name="T26" fmla="*/ 15 w 69"/>
                  <a:gd name="T27" fmla="*/ 71 h 103"/>
                  <a:gd name="T28" fmla="*/ 7 w 69"/>
                  <a:gd name="T29" fmla="*/ 68 h 103"/>
                  <a:gd name="T30" fmla="*/ 0 w 69"/>
                  <a:gd name="T31" fmla="*/ 59 h 103"/>
                  <a:gd name="T32" fmla="*/ 2 w 69"/>
                  <a:gd name="T33" fmla="*/ 40 h 103"/>
                  <a:gd name="T34" fmla="*/ 11 w 69"/>
                  <a:gd name="T35" fmla="*/ 19 h 103"/>
                  <a:gd name="T36" fmla="*/ 25 w 69"/>
                  <a:gd name="T37" fmla="*/ 7 h 103"/>
                  <a:gd name="T38" fmla="*/ 35 w 69"/>
                  <a:gd name="T39" fmla="*/ 2 h 103"/>
                  <a:gd name="T40" fmla="*/ 45 w 69"/>
                  <a:gd name="T41" fmla="*/ 2 h 103"/>
                  <a:gd name="T42" fmla="*/ 52 w 69"/>
                  <a:gd name="T43" fmla="*/ 7 h 103"/>
                  <a:gd name="T44" fmla="*/ 57 w 69"/>
                  <a:gd name="T45" fmla="*/ 4 h 103"/>
                  <a:gd name="T46" fmla="*/ 52 w 69"/>
                  <a:gd name="T47" fmla="*/ 15 h 103"/>
                  <a:gd name="T48" fmla="*/ 49 w 69"/>
                  <a:gd name="T49" fmla="*/ 7 h 103"/>
                  <a:gd name="T50" fmla="*/ 42 w 69"/>
                  <a:gd name="T51" fmla="*/ 4 h 103"/>
                  <a:gd name="T52" fmla="*/ 33 w 69"/>
                  <a:gd name="T53" fmla="*/ 8 h 103"/>
                  <a:gd name="T54" fmla="*/ 23 w 69"/>
                  <a:gd name="T55" fmla="*/ 21 h 103"/>
                  <a:gd name="T56" fmla="*/ 14 w 69"/>
                  <a:gd name="T57" fmla="*/ 52 h 103"/>
                  <a:gd name="T58" fmla="*/ 15 w 69"/>
                  <a:gd name="T59" fmla="*/ 60 h 103"/>
                  <a:gd name="T60" fmla="*/ 22 w 69"/>
                  <a:gd name="T61" fmla="*/ 63 h 103"/>
                  <a:gd name="T62" fmla="*/ 27 w 69"/>
                  <a:gd name="T63" fmla="*/ 61 h 103"/>
                  <a:gd name="T64" fmla="*/ 37 w 69"/>
                  <a:gd name="T65" fmla="*/ 52 h 103"/>
                  <a:gd name="T66" fmla="*/ 45 w 69"/>
                  <a:gd name="T67" fmla="*/ 37 h 103"/>
                  <a:gd name="T68" fmla="*/ 52 w 69"/>
                  <a:gd name="T69" fmla="*/ 15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9" h="103">
                    <a:moveTo>
                      <a:pt x="69" y="0"/>
                    </a:moveTo>
                    <a:lnTo>
                      <a:pt x="45" y="87"/>
                    </a:lnTo>
                    <a:lnTo>
                      <a:pt x="44" y="90"/>
                    </a:lnTo>
                    <a:lnTo>
                      <a:pt x="44" y="92"/>
                    </a:lnTo>
                    <a:lnTo>
                      <a:pt x="44" y="94"/>
                    </a:lnTo>
                    <a:lnTo>
                      <a:pt x="44" y="97"/>
                    </a:lnTo>
                    <a:lnTo>
                      <a:pt x="44" y="98"/>
                    </a:lnTo>
                    <a:lnTo>
                      <a:pt x="45" y="98"/>
                    </a:lnTo>
                    <a:lnTo>
                      <a:pt x="46" y="99"/>
                    </a:lnTo>
                    <a:lnTo>
                      <a:pt x="49" y="99"/>
                    </a:lnTo>
                    <a:lnTo>
                      <a:pt x="53" y="101"/>
                    </a:lnTo>
                    <a:lnTo>
                      <a:pt x="52" y="103"/>
                    </a:lnTo>
                    <a:lnTo>
                      <a:pt x="15" y="103"/>
                    </a:lnTo>
                    <a:lnTo>
                      <a:pt x="16" y="101"/>
                    </a:lnTo>
                    <a:lnTo>
                      <a:pt x="21" y="99"/>
                    </a:lnTo>
                    <a:lnTo>
                      <a:pt x="23" y="99"/>
                    </a:lnTo>
                    <a:lnTo>
                      <a:pt x="26" y="99"/>
                    </a:lnTo>
                    <a:lnTo>
                      <a:pt x="27" y="98"/>
                    </a:lnTo>
                    <a:lnTo>
                      <a:pt x="30" y="95"/>
                    </a:lnTo>
                    <a:lnTo>
                      <a:pt x="31" y="92"/>
                    </a:lnTo>
                    <a:lnTo>
                      <a:pt x="33" y="88"/>
                    </a:lnTo>
                    <a:lnTo>
                      <a:pt x="34" y="84"/>
                    </a:lnTo>
                    <a:lnTo>
                      <a:pt x="44" y="48"/>
                    </a:lnTo>
                    <a:lnTo>
                      <a:pt x="38" y="56"/>
                    </a:lnTo>
                    <a:lnTo>
                      <a:pt x="31" y="63"/>
                    </a:lnTo>
                    <a:lnTo>
                      <a:pt x="26" y="67"/>
                    </a:lnTo>
                    <a:lnTo>
                      <a:pt x="21" y="71"/>
                    </a:lnTo>
                    <a:lnTo>
                      <a:pt x="15" y="71"/>
                    </a:lnTo>
                    <a:lnTo>
                      <a:pt x="10" y="71"/>
                    </a:lnTo>
                    <a:lnTo>
                      <a:pt x="7" y="68"/>
                    </a:lnTo>
                    <a:lnTo>
                      <a:pt x="3" y="65"/>
                    </a:lnTo>
                    <a:lnTo>
                      <a:pt x="0" y="59"/>
                    </a:lnTo>
                    <a:lnTo>
                      <a:pt x="0" y="52"/>
                    </a:lnTo>
                    <a:lnTo>
                      <a:pt x="2" y="40"/>
                    </a:lnTo>
                    <a:lnTo>
                      <a:pt x="7" y="27"/>
                    </a:lnTo>
                    <a:lnTo>
                      <a:pt x="11" y="19"/>
                    </a:lnTo>
                    <a:lnTo>
                      <a:pt x="18" y="12"/>
                    </a:lnTo>
                    <a:lnTo>
                      <a:pt x="25" y="7"/>
                    </a:lnTo>
                    <a:lnTo>
                      <a:pt x="30" y="3"/>
                    </a:lnTo>
                    <a:lnTo>
                      <a:pt x="35" y="2"/>
                    </a:lnTo>
                    <a:lnTo>
                      <a:pt x="41" y="0"/>
                    </a:lnTo>
                    <a:lnTo>
                      <a:pt x="45" y="2"/>
                    </a:lnTo>
                    <a:lnTo>
                      <a:pt x="49" y="3"/>
                    </a:lnTo>
                    <a:lnTo>
                      <a:pt x="52" y="7"/>
                    </a:lnTo>
                    <a:lnTo>
                      <a:pt x="54" y="11"/>
                    </a:lnTo>
                    <a:lnTo>
                      <a:pt x="57" y="4"/>
                    </a:lnTo>
                    <a:lnTo>
                      <a:pt x="69" y="0"/>
                    </a:lnTo>
                    <a:close/>
                    <a:moveTo>
                      <a:pt x="52" y="15"/>
                    </a:moveTo>
                    <a:lnTo>
                      <a:pt x="50" y="11"/>
                    </a:lnTo>
                    <a:lnTo>
                      <a:pt x="49" y="7"/>
                    </a:lnTo>
                    <a:lnTo>
                      <a:pt x="45" y="4"/>
                    </a:lnTo>
                    <a:lnTo>
                      <a:pt x="42" y="4"/>
                    </a:lnTo>
                    <a:lnTo>
                      <a:pt x="37" y="6"/>
                    </a:lnTo>
                    <a:lnTo>
                      <a:pt x="33" y="8"/>
                    </a:lnTo>
                    <a:lnTo>
                      <a:pt x="27" y="14"/>
                    </a:lnTo>
                    <a:lnTo>
                      <a:pt x="23" y="21"/>
                    </a:lnTo>
                    <a:lnTo>
                      <a:pt x="15" y="37"/>
                    </a:lnTo>
                    <a:lnTo>
                      <a:pt x="14" y="52"/>
                    </a:lnTo>
                    <a:lnTo>
                      <a:pt x="14" y="56"/>
                    </a:lnTo>
                    <a:lnTo>
                      <a:pt x="15" y="60"/>
                    </a:lnTo>
                    <a:lnTo>
                      <a:pt x="18" y="63"/>
                    </a:lnTo>
                    <a:lnTo>
                      <a:pt x="22" y="63"/>
                    </a:lnTo>
                    <a:lnTo>
                      <a:pt x="25" y="63"/>
                    </a:lnTo>
                    <a:lnTo>
                      <a:pt x="27" y="61"/>
                    </a:lnTo>
                    <a:lnTo>
                      <a:pt x="31" y="59"/>
                    </a:lnTo>
                    <a:lnTo>
                      <a:pt x="37" y="52"/>
                    </a:lnTo>
                    <a:lnTo>
                      <a:pt x="41" y="45"/>
                    </a:lnTo>
                    <a:lnTo>
                      <a:pt x="45" y="37"/>
                    </a:lnTo>
                    <a:lnTo>
                      <a:pt x="49" y="26"/>
                    </a:lnTo>
                    <a:lnTo>
                      <a:pt x="52" y="1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</p:grpSp>
        <p:pic>
          <p:nvPicPr>
            <p:cNvPr id="71" name="Picture 74" descr="FD_SISD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39" r="25691" b="19672"/>
            <a:stretch/>
          </p:blipFill>
          <p:spPr bwMode="auto">
            <a:xfrm>
              <a:off x="6939757" y="4250689"/>
              <a:ext cx="2051843" cy="1944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46" name="Picture 2" descr="C:\Users\sekiya\gakkai\KMI2013\dmreview\img10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B3B3B3"/>
              </a:clrFrom>
              <a:clrTo>
                <a:srgbClr val="B3B3B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247" y="2895600"/>
            <a:ext cx="5653565" cy="98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sekiya\gakkai\KMI2013\dmreview\img7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B3B3B3"/>
              </a:clrFrom>
              <a:clrTo>
                <a:srgbClr val="B3B3B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882" y="1295399"/>
            <a:ext cx="4332263" cy="129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テキスト ボックス 71"/>
          <p:cNvSpPr txBox="1"/>
          <p:nvPr/>
        </p:nvSpPr>
        <p:spPr>
          <a:xfrm>
            <a:off x="332583" y="5055440"/>
            <a:ext cx="24673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chemeClr val="bg1"/>
                </a:solidFill>
              </a:rPr>
              <a:t>In this talk</a:t>
            </a:r>
          </a:p>
          <a:p>
            <a:r>
              <a:rPr lang="en-US" altLang="ja-JP" b="1" dirty="0" smtClean="0">
                <a:solidFill>
                  <a:schemeClr val="bg1"/>
                </a:solidFill>
              </a:rPr>
              <a:t>   only SI is focused.</a:t>
            </a:r>
          </a:p>
          <a:p>
            <a:r>
              <a:rPr lang="en-US" altLang="ja-JP" b="1" dirty="0" smtClean="0">
                <a:solidFill>
                  <a:schemeClr val="bg1"/>
                </a:solidFill>
              </a:rPr>
              <a:t>I love Fluorine!</a:t>
            </a: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294" y="3861119"/>
            <a:ext cx="3906391" cy="741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7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776" y="4031614"/>
            <a:ext cx="1076325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9" name="正方形/長方形 78"/>
          <p:cNvSpPr/>
          <p:nvPr/>
        </p:nvSpPr>
        <p:spPr>
          <a:xfrm>
            <a:off x="3601633" y="3962400"/>
            <a:ext cx="6655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i="1" kern="0" dirty="0" err="1">
                <a:solidFill>
                  <a:srgbClr val="99CCFF"/>
                </a:solidFill>
                <a:latin typeface="Symbol" panose="05050102010706020507" pitchFamily="18" charset="2"/>
              </a:rPr>
              <a:t>s</a:t>
            </a:r>
            <a:r>
              <a:rPr lang="en-US" altLang="ja-JP" sz="2400" i="1" kern="0" baseline="-25000" dirty="0" err="1">
                <a:solidFill>
                  <a:srgbClr val="99CCFF"/>
                </a:solidFill>
                <a:latin typeface="Symbol" panose="05050102010706020507" pitchFamily="18" charset="2"/>
              </a:rPr>
              <a:t>c</a:t>
            </a:r>
            <a:r>
              <a:rPr lang="en-US" altLang="ja-JP" sz="2400" i="1" kern="0" baseline="-25000" dirty="0">
                <a:solidFill>
                  <a:srgbClr val="99CCFF"/>
                </a:solidFill>
              </a:rPr>
              <a:t>-n</a:t>
            </a:r>
            <a:endParaRPr lang="ja-JP" altLang="en-US" i="1" dirty="0"/>
          </a:p>
        </p:txBody>
      </p:sp>
    </p:spTree>
    <p:extLst>
      <p:ext uri="{BB962C8B-B14F-4D97-AF65-F5344CB8AC3E}">
        <p14:creationId xmlns:p14="http://schemas.microsoft.com/office/powerpoint/2010/main" val="108959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782" y="2133602"/>
            <a:ext cx="4570218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4550174" cy="3641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415523" y="990601"/>
            <a:ext cx="8229600" cy="609599"/>
          </a:xfrm>
        </p:spPr>
        <p:txBody>
          <a:bodyPr/>
          <a:lstStyle/>
          <a:p>
            <a:r>
              <a:rPr kumimoji="1" lang="en-US" altLang="ja-JP" sz="2800" dirty="0" smtClean="0"/>
              <a:t>Integration over the velocity distribution (SI)</a:t>
            </a:r>
            <a:endParaRPr kumimoji="1" lang="ja-JP" altLang="en-US" sz="2800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FFFFFF"/>
                </a:solidFill>
              </a:rPr>
              <a:t>KMI2013  12/12/2013</a:t>
            </a: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FFFFFF"/>
                </a:solidFill>
              </a:rPr>
              <a:t>H. Sekiya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>
                <a:solidFill>
                  <a:srgbClr val="FFFFFF"/>
                </a:solidFill>
              </a:rPr>
              <a:pPr/>
              <a:t>8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Expected detection rate</a:t>
            </a:r>
            <a:endParaRPr kumimoji="1" lang="ja-JP" altLang="en-US" dirty="0"/>
          </a:p>
        </p:txBody>
      </p:sp>
      <p:sp>
        <p:nvSpPr>
          <p:cNvPr id="9" name="コンテンツ プレースホルダー 1"/>
          <p:cNvSpPr txBox="1">
            <a:spLocks/>
          </p:cNvSpPr>
          <p:nvPr/>
        </p:nvSpPr>
        <p:spPr bwMode="gray">
          <a:xfrm>
            <a:off x="555891" y="1676400"/>
            <a:ext cx="2784877" cy="609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altLang="ja-JP" sz="2400" kern="0" dirty="0" smtClean="0"/>
              <a:t>For different Nuclei</a:t>
            </a:r>
            <a:endParaRPr lang="ja-JP" altLang="en-US" sz="2400" kern="0" dirty="0"/>
          </a:p>
        </p:txBody>
      </p:sp>
      <p:sp>
        <p:nvSpPr>
          <p:cNvPr id="10" name="コンテンツ プレースホルダー 1"/>
          <p:cNvSpPr txBox="1">
            <a:spLocks/>
          </p:cNvSpPr>
          <p:nvPr/>
        </p:nvSpPr>
        <p:spPr bwMode="gray">
          <a:xfrm>
            <a:off x="690474" y="5866115"/>
            <a:ext cx="8453526" cy="609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altLang="ja-JP" sz="2000" kern="0" dirty="0" smtClean="0"/>
              <a:t>Ton scale is necessary. Heavy nuclei/Light WIMPs are easier for us.</a:t>
            </a:r>
            <a:endParaRPr lang="ja-JP" altLang="en-US" sz="2000" kern="0" dirty="0"/>
          </a:p>
        </p:txBody>
      </p:sp>
      <p:sp>
        <p:nvSpPr>
          <p:cNvPr id="11" name="コンテンツ プレースホルダー 1"/>
          <p:cNvSpPr txBox="1">
            <a:spLocks/>
          </p:cNvSpPr>
          <p:nvPr/>
        </p:nvSpPr>
        <p:spPr bwMode="gray">
          <a:xfrm>
            <a:off x="4724400" y="1676401"/>
            <a:ext cx="3586074" cy="609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altLang="ja-JP" sz="2400" kern="0" dirty="0" smtClean="0"/>
              <a:t>For different WIMP mass</a:t>
            </a:r>
            <a:endParaRPr lang="ja-JP" altLang="en-US" sz="2400" kern="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605310" y="3276602"/>
            <a:ext cx="15856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altLang="ja-JP" b="1" i="1" kern="0" dirty="0" err="1" smtClean="0">
                <a:latin typeface="Symbol" panose="05050102010706020507" pitchFamily="18" charset="2"/>
              </a:rPr>
              <a:t>s</a:t>
            </a:r>
            <a:r>
              <a:rPr lang="en-US" altLang="ja-JP" b="1" i="1" kern="0" baseline="-25000" dirty="0" err="1" smtClean="0">
                <a:latin typeface="Symbol" panose="05050102010706020507" pitchFamily="18" charset="2"/>
              </a:rPr>
              <a:t>c</a:t>
            </a:r>
            <a:r>
              <a:rPr lang="en-US" altLang="ja-JP" b="1" i="1" kern="0" baseline="-25000" dirty="0" smtClean="0"/>
              <a:t>-n</a:t>
            </a:r>
            <a:r>
              <a:rPr lang="en-US" altLang="ja-JP" b="1" i="1" dirty="0" smtClean="0">
                <a:solidFill>
                  <a:srgbClr val="000000"/>
                </a:solidFill>
              </a:rPr>
              <a:t>=</a:t>
            </a:r>
            <a:r>
              <a:rPr kumimoji="1" lang="en-US" altLang="ja-JP" b="1" dirty="0" smtClean="0"/>
              <a:t>10</a:t>
            </a:r>
            <a:r>
              <a:rPr kumimoji="1" lang="en-US" altLang="ja-JP" b="1" baseline="30000" dirty="0" smtClean="0"/>
              <a:t>-48</a:t>
            </a:r>
            <a:r>
              <a:rPr kumimoji="1" lang="en-US" altLang="ja-JP" b="1" dirty="0" smtClean="0"/>
              <a:t>cm</a:t>
            </a:r>
            <a:r>
              <a:rPr kumimoji="1" lang="en-US" altLang="ja-JP" b="1" baseline="30000" dirty="0" smtClean="0"/>
              <a:t>2</a:t>
            </a:r>
          </a:p>
          <a:p>
            <a:r>
              <a:rPr lang="en-US" altLang="ja-JP" b="1" i="1" dirty="0" err="1" smtClean="0"/>
              <a:t>M</a:t>
            </a:r>
            <a:r>
              <a:rPr lang="en-US" altLang="ja-JP" b="1" i="1" dirty="0" err="1" smtClean="0">
                <a:latin typeface="Symbol" panose="05050102010706020507" pitchFamily="18" charset="2"/>
              </a:rPr>
              <a:t>c</a:t>
            </a:r>
            <a:r>
              <a:rPr lang="en-US" altLang="ja-JP" b="1" dirty="0" smtClean="0"/>
              <a:t>=100GeV</a:t>
            </a:r>
            <a:endParaRPr kumimoji="1" lang="ja-JP" altLang="en-US" b="1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918753" y="2895602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Heavy nuclei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66353" y="4495802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Light</a:t>
            </a:r>
            <a:r>
              <a:rPr kumimoji="1" lang="en-US" altLang="ja-JP" dirty="0" smtClean="0"/>
              <a:t> nuclei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075100" y="4126470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Heavy WIMP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495519" y="2521896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Light</a:t>
            </a:r>
            <a:r>
              <a:rPr kumimoji="1" lang="en-US" altLang="ja-JP" dirty="0" smtClean="0"/>
              <a:t> WIMP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066046" y="3080268"/>
            <a:ext cx="15856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altLang="ja-JP" b="1" i="1" kern="0" dirty="0" err="1" smtClean="0">
                <a:latin typeface="Symbol" panose="05050102010706020507" pitchFamily="18" charset="2"/>
              </a:rPr>
              <a:t>s</a:t>
            </a:r>
            <a:r>
              <a:rPr lang="en-US" altLang="ja-JP" b="1" i="1" kern="0" baseline="-25000" dirty="0" err="1" smtClean="0">
                <a:latin typeface="Symbol" panose="05050102010706020507" pitchFamily="18" charset="2"/>
              </a:rPr>
              <a:t>c</a:t>
            </a:r>
            <a:r>
              <a:rPr lang="en-US" altLang="ja-JP" b="1" i="1" kern="0" baseline="-25000" dirty="0" smtClean="0"/>
              <a:t>-n</a:t>
            </a:r>
            <a:r>
              <a:rPr lang="en-US" altLang="ja-JP" b="1" i="1" dirty="0" smtClean="0">
                <a:solidFill>
                  <a:srgbClr val="000000"/>
                </a:solidFill>
              </a:rPr>
              <a:t>=</a:t>
            </a:r>
            <a:r>
              <a:rPr kumimoji="1" lang="en-US" altLang="ja-JP" b="1" dirty="0" smtClean="0"/>
              <a:t>10</a:t>
            </a:r>
            <a:r>
              <a:rPr kumimoji="1" lang="en-US" altLang="ja-JP" b="1" baseline="30000" dirty="0" smtClean="0"/>
              <a:t>-48</a:t>
            </a:r>
            <a:r>
              <a:rPr kumimoji="1" lang="en-US" altLang="ja-JP" b="1" dirty="0" smtClean="0"/>
              <a:t>cm</a:t>
            </a:r>
            <a:r>
              <a:rPr kumimoji="1" lang="en-US" altLang="ja-JP" b="1" baseline="30000" dirty="0" smtClean="0"/>
              <a:t>2</a:t>
            </a:r>
          </a:p>
          <a:p>
            <a:r>
              <a:rPr lang="en-US" altLang="ja-JP" b="1" i="1" dirty="0" err="1" smtClean="0"/>
              <a:t>Target:Xe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191090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334000"/>
          </a:xfrm>
        </p:spPr>
        <p:txBody>
          <a:bodyPr/>
          <a:lstStyle/>
          <a:p>
            <a:r>
              <a:rPr lang="en-US" altLang="ja-JP" sz="2400" dirty="0" smtClean="0"/>
              <a:t>WIMP </a:t>
            </a:r>
            <a:r>
              <a:rPr lang="en-US" altLang="ja-JP" sz="2400" dirty="0"/>
              <a:t>nuclear recoil signal is:</a:t>
            </a:r>
          </a:p>
          <a:p>
            <a:pPr lvl="1"/>
            <a:r>
              <a:rPr lang="en-US" altLang="ja-JP" sz="2000" dirty="0"/>
              <a:t>L</a:t>
            </a:r>
            <a:r>
              <a:rPr lang="en-US" altLang="ja-JP" sz="2000" dirty="0" smtClean="0"/>
              <a:t>ow </a:t>
            </a:r>
            <a:r>
              <a:rPr lang="en-US" altLang="ja-JP" sz="2000" dirty="0"/>
              <a:t>rate </a:t>
            </a:r>
            <a:r>
              <a:rPr lang="en-US" altLang="ja-JP" sz="2000" dirty="0" smtClean="0"/>
              <a:t>(&lt;1 events/ton/year)</a:t>
            </a:r>
            <a:endParaRPr lang="en-US" altLang="ja-JP" sz="2000" dirty="0"/>
          </a:p>
          <a:p>
            <a:pPr lvl="1"/>
            <a:r>
              <a:rPr lang="en-US" altLang="ja-JP" sz="2000" dirty="0" smtClean="0"/>
              <a:t>Small </a:t>
            </a:r>
            <a:r>
              <a:rPr lang="en-US" altLang="ja-JP" sz="2000" dirty="0"/>
              <a:t>energy </a:t>
            </a:r>
            <a:r>
              <a:rPr lang="en-US" altLang="ja-JP" sz="2000" dirty="0" smtClean="0"/>
              <a:t>(</a:t>
            </a:r>
            <a:r>
              <a:rPr lang="en-US" altLang="ja-JP" sz="2000" dirty="0"/>
              <a:t>&lt;</a:t>
            </a:r>
            <a:r>
              <a:rPr lang="en-US" altLang="ja-JP" sz="2000" dirty="0" smtClean="0"/>
              <a:t>10keV, actual observed </a:t>
            </a:r>
            <a:r>
              <a:rPr lang="en-US" altLang="ja-JP" sz="2000" dirty="0"/>
              <a:t>is less)</a:t>
            </a:r>
          </a:p>
          <a:p>
            <a:pPr lvl="1"/>
            <a:r>
              <a:rPr lang="en-US" altLang="ja-JP" sz="2000" dirty="0" smtClean="0"/>
              <a:t>Similar </a:t>
            </a:r>
            <a:r>
              <a:rPr lang="en-US" altLang="ja-JP" sz="2000" dirty="0"/>
              <a:t>observed exponential spectrum to many background </a:t>
            </a:r>
            <a:r>
              <a:rPr lang="en-US" altLang="ja-JP" sz="2000" dirty="0" smtClean="0"/>
              <a:t>signals</a:t>
            </a:r>
          </a:p>
          <a:p>
            <a:r>
              <a:rPr lang="en-US" altLang="ja-JP" sz="2400" dirty="0"/>
              <a:t>Detection technique must </a:t>
            </a:r>
            <a:r>
              <a:rPr lang="en-US" altLang="ja-JP" sz="2400" dirty="0" smtClean="0"/>
              <a:t>be:</a:t>
            </a:r>
          </a:p>
          <a:p>
            <a:pPr lvl="1"/>
            <a:r>
              <a:rPr lang="en-US" altLang="ja-JP" sz="2000" dirty="0" smtClean="0"/>
              <a:t>Extremely low background</a:t>
            </a:r>
            <a:endParaRPr lang="en-US" altLang="ja-JP" sz="2000" dirty="0"/>
          </a:p>
          <a:p>
            <a:pPr lvl="1"/>
            <a:r>
              <a:rPr lang="en-US" altLang="ja-JP" sz="2000" dirty="0" smtClean="0"/>
              <a:t>Low </a:t>
            </a:r>
            <a:r>
              <a:rPr lang="en-US" altLang="ja-JP" sz="2000" dirty="0"/>
              <a:t>threshold</a:t>
            </a:r>
          </a:p>
          <a:p>
            <a:pPr lvl="1"/>
            <a:r>
              <a:rPr lang="en-US" altLang="ja-JP" sz="2000" dirty="0" smtClean="0"/>
              <a:t>Large mass</a:t>
            </a:r>
          </a:p>
          <a:p>
            <a:r>
              <a:rPr lang="en-US" altLang="ja-JP" sz="2400" dirty="0" smtClean="0"/>
              <a:t>It’s better to be</a:t>
            </a:r>
          </a:p>
          <a:p>
            <a:pPr lvl="1"/>
            <a:r>
              <a:rPr lang="en-US" altLang="ja-JP" sz="2000" dirty="0" smtClean="0"/>
              <a:t>Position sensitive for </a:t>
            </a:r>
            <a:r>
              <a:rPr lang="en-US" altLang="ja-JP" sz="2000" dirty="0" err="1" smtClean="0"/>
              <a:t>fiducalizaition</a:t>
            </a:r>
            <a:endParaRPr lang="en-US" altLang="ja-JP" sz="2000" dirty="0" smtClean="0"/>
          </a:p>
          <a:p>
            <a:pPr lvl="1"/>
            <a:r>
              <a:rPr lang="en-US" altLang="ja-JP" sz="2000" dirty="0" smtClean="0"/>
              <a:t>Discriminating between </a:t>
            </a:r>
            <a:r>
              <a:rPr lang="en-US" altLang="ja-JP" sz="2000" dirty="0"/>
              <a:t>WIMPs/n and </a:t>
            </a:r>
            <a:r>
              <a:rPr lang="en-US" altLang="ja-JP" sz="2000" dirty="0" smtClean="0">
                <a:latin typeface="Symbol" panose="05050102010706020507" pitchFamily="18" charset="2"/>
              </a:rPr>
              <a:t>g</a:t>
            </a:r>
            <a:r>
              <a:rPr lang="el-GR" altLang="ja-JP" sz="2000" dirty="0" smtClean="0"/>
              <a:t>/</a:t>
            </a:r>
            <a:r>
              <a:rPr lang="en-US" altLang="ja-JP" sz="2000" dirty="0" smtClean="0">
                <a:latin typeface="Symbol" panose="05050102010706020507" pitchFamily="18" charset="2"/>
              </a:rPr>
              <a:t>b</a:t>
            </a:r>
          </a:p>
          <a:p>
            <a:pPr lvl="1"/>
            <a:r>
              <a:rPr lang="en-US" altLang="ja-JP" sz="2000" dirty="0" smtClean="0"/>
              <a:t>Directional</a:t>
            </a:r>
            <a:endParaRPr lang="en-US" altLang="ja-JP" sz="2000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FFFFFF"/>
                </a:solidFill>
              </a:rPr>
              <a:t>KMI2013  12/12/2013</a:t>
            </a: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FFFFFF"/>
                </a:solidFill>
              </a:rPr>
              <a:t>H. Sekiya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>
                <a:solidFill>
                  <a:srgbClr val="FFFFFF"/>
                </a:solidFill>
              </a:rPr>
              <a:pPr/>
              <a:t>9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Direct Search Experimental Challenge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76200" y="762000"/>
            <a:ext cx="2069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99CCFF"/>
                </a:solidFill>
              </a:rPr>
              <a:t>As we already see</a:t>
            </a:r>
          </a:p>
        </p:txBody>
      </p:sp>
    </p:spTree>
    <p:extLst>
      <p:ext uri="{BB962C8B-B14F-4D97-AF65-F5344CB8AC3E}">
        <p14:creationId xmlns:p14="http://schemas.microsoft.com/office/powerpoint/2010/main" val="2658054355"/>
      </p:ext>
    </p:extLst>
  </p:cSld>
  <p:clrMapOvr>
    <a:masterClrMapping/>
  </p:clrMapOvr>
</p:sld>
</file>

<file path=ppt/theme/theme1.xml><?xml version="1.0" encoding="utf-8"?>
<a:theme xmlns:a="http://schemas.openxmlformats.org/drawingml/2006/main" name="2_s-cool3">
  <a:themeElements>
    <a:clrScheme name="s-cool3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-cool3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-cool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-cool3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-cool3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-cool3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-cool3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-cool3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-cool3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-cool3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-cool3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-cool3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-cool3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-cool3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91742</TotalTime>
  <Words>2755</Words>
  <Application>Microsoft Office PowerPoint</Application>
  <PresentationFormat>画面に合わせる (4:3)</PresentationFormat>
  <Paragraphs>911</Paragraphs>
  <Slides>58</Slides>
  <Notes>7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58</vt:i4>
      </vt:variant>
    </vt:vector>
  </HeadingPairs>
  <TitlesOfParts>
    <vt:vector size="69" baseType="lpstr">
      <vt:lpstr>Arial</vt:lpstr>
      <vt:lpstr>ＭＳ Ｐゴシック</vt:lpstr>
      <vt:lpstr>Calibri</vt:lpstr>
      <vt:lpstr>ＭＳ Ｐ明朝</vt:lpstr>
      <vt:lpstr>HG丸ｺﾞｼｯｸM-PRO</vt:lpstr>
      <vt:lpstr>Helvetica</vt:lpstr>
      <vt:lpstr>Helvetica Neue</vt:lpstr>
      <vt:lpstr>Symbol</vt:lpstr>
      <vt:lpstr>Myriad Pro</vt:lpstr>
      <vt:lpstr>Times New Roman</vt:lpstr>
      <vt:lpstr>2_s-cool3</vt:lpstr>
      <vt:lpstr>Quest for Dark Matter  by direct detection experiments with noble liquids</vt:lpstr>
      <vt:lpstr>Contents</vt:lpstr>
      <vt:lpstr>Principle of WIMP Direct Detection</vt:lpstr>
      <vt:lpstr>Astrophysics  -The model-</vt:lpstr>
      <vt:lpstr>Astrophysics  -Recent N-body simulations-</vt:lpstr>
      <vt:lpstr>Particle physics after LHC</vt:lpstr>
      <vt:lpstr> WIMP-Nucleus elastic scattering </vt:lpstr>
      <vt:lpstr>Expected detection rate</vt:lpstr>
      <vt:lpstr>Direct Search Experimental Challenge</vt:lpstr>
      <vt:lpstr>Technologies in 2003</vt:lpstr>
      <vt:lpstr>Technologies in 2013</vt:lpstr>
      <vt:lpstr>Direct searches @ Earth</vt:lpstr>
      <vt:lpstr>Current Status</vt:lpstr>
      <vt:lpstr>Noble liquid detector</vt:lpstr>
      <vt:lpstr>Why is noble liquid strong for WIMP?</vt:lpstr>
      <vt:lpstr>How to use noble liquids;  3 concepts</vt:lpstr>
      <vt:lpstr>Single phase scintillator</vt:lpstr>
      <vt:lpstr>Single phase TPC</vt:lpstr>
      <vt:lpstr>Two phase TPC</vt:lpstr>
      <vt:lpstr>Liquid Xe/Ar TPCs</vt:lpstr>
      <vt:lpstr>Event examples in two phase detectors</vt:lpstr>
      <vt:lpstr>Electron/nuclear recoil separation power</vt:lpstr>
      <vt:lpstr>DM search results</vt:lpstr>
      <vt:lpstr>Liquid Xe/Ar scintillators</vt:lpstr>
      <vt:lpstr>XMASS must be extremely clean</vt:lpstr>
      <vt:lpstr>Clean PMT </vt:lpstr>
      <vt:lpstr>Xe Distillation System</vt:lpstr>
      <vt:lpstr>Detector Response </vt:lpstr>
      <vt:lpstr>Unexpected BG </vt:lpstr>
      <vt:lpstr>XMASS Full Volume: Low BG w/o PID</vt:lpstr>
      <vt:lpstr>Light WIMPs </vt:lpstr>
      <vt:lpstr>XMASS-1 Refurbishment for Background reduction</vt:lpstr>
      <vt:lpstr>Refurbishment</vt:lpstr>
      <vt:lpstr>Single phase TPC</vt:lpstr>
      <vt:lpstr>S2 in LXe</vt:lpstr>
      <vt:lpstr>Single phase TPC</vt:lpstr>
      <vt:lpstr>Single phase TPC</vt:lpstr>
      <vt:lpstr>Near Future Projects How much noble liquids do we need?</vt:lpstr>
      <vt:lpstr>Future Projects (all in water)</vt:lpstr>
      <vt:lpstr>Evolution of Direct Dark Matter Search</vt:lpstr>
      <vt:lpstr>Conclusion</vt:lpstr>
      <vt:lpstr>Extra slides</vt:lpstr>
      <vt:lpstr>The effects of the deviation from Maxwellian</vt:lpstr>
      <vt:lpstr>Uncertainties on  the relative scintillation yeild</vt:lpstr>
      <vt:lpstr>PowerPoint プレゼンテーション</vt:lpstr>
      <vt:lpstr>PowerPoint プレゼンテーション</vt:lpstr>
      <vt:lpstr>What makes the WIMP signal?</vt:lpstr>
      <vt:lpstr>XMASS Projects… </vt:lpstr>
      <vt:lpstr>Solar Axions</vt:lpstr>
      <vt:lpstr>Solar Axions</vt:lpstr>
      <vt:lpstr>Next step: XMASS-1.5</vt:lpstr>
      <vt:lpstr>XMASS-1.5</vt:lpstr>
      <vt:lpstr>Pure components</vt:lpstr>
      <vt:lpstr>Quenching Factor/Leff uncertainty</vt:lpstr>
      <vt:lpstr>Xe circulation system</vt:lpstr>
      <vt:lpstr>Water shields for external BG</vt:lpstr>
      <vt:lpstr>        U chain                                Th chain</vt:lpstr>
      <vt:lpstr>Calibration System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XMASS</dc:title>
  <dc:creator>sekiya</dc:creator>
  <cp:lastModifiedBy>sekiya</cp:lastModifiedBy>
  <cp:revision>991</cp:revision>
  <cp:lastPrinted>2013-12-10T10:27:34Z</cp:lastPrinted>
  <dcterms:created xsi:type="dcterms:W3CDTF">2006-08-16T00:00:00Z</dcterms:created>
  <dcterms:modified xsi:type="dcterms:W3CDTF">2013-12-12T00:13:34Z</dcterms:modified>
</cp:coreProperties>
</file>