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82" r:id="rId9"/>
    <p:sldId id="286" r:id="rId10"/>
    <p:sldId id="267" r:id="rId11"/>
    <p:sldId id="270" r:id="rId12"/>
    <p:sldId id="268" r:id="rId13"/>
    <p:sldId id="29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0" r:id="rId23"/>
    <p:sldId id="279" r:id="rId24"/>
    <p:sldId id="259" r:id="rId25"/>
    <p:sldId id="280" r:id="rId26"/>
    <p:sldId id="292" r:id="rId27"/>
    <p:sldId id="260" r:id="rId28"/>
    <p:sldId id="281" r:id="rId29"/>
    <p:sldId id="257" r:id="rId30"/>
    <p:sldId id="287" r:id="rId31"/>
    <p:sldId id="284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F2EF-34EE-064B-8E40-6CAF7F30C530}" type="datetimeFigureOut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79D9-E7CB-9F46-96D1-B95F376DC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067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0C182-8E56-B048-AF32-7286A9534D60}" type="datetimeFigureOut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F3AFA-A43E-B64D-BBFE-FCD4E15ED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231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9289CB-25AB-C44E-8306-2CEAB1B727E8}" type="slidenum">
              <a:rPr lang="en-US" altLang="ja-JP" sz="1200"/>
              <a:pPr/>
              <a:t>13</a:t>
            </a:fld>
            <a:endParaRPr lang="en-US" altLang="ja-JP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3C29-E0C5-2D4A-8DCC-EA4ECB738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3C29-E0C5-2D4A-8DCC-EA4ECB738F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E8EF7-3E5A-4C41-9882-1F33C79A3D2F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698E-9894-8149-802F-156C68105865}" type="datetime1">
              <a:rPr lang="ja-JP" altLang="en-US" smtClean="0"/>
              <a:t>13/12/13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7DE-B7AC-064C-BF38-E3E5703F3D65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7AB3-1970-9449-AAF4-CEBD3A54D8AA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絵コン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E499-90B6-9341-98CC-FF1626D5F46E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EA-C52D-E949-B9BA-D7B9D46B43AE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4A5-1E0F-8047-8578-E49D1E1B6FB1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1A4-6178-184E-9FB7-CC6749A1D8E8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0389-A3CA-0544-A270-D4CDE4FF7E29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A8E6-5F87-E644-9353-F62DE82366EA}" type="datetime1">
              <a:rPr lang="ja-JP" altLang="en-US" smtClean="0"/>
              <a:t>13/12/13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D50-BD10-9B4D-BE27-35CB1F29A1B2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45F8-B734-8243-9E22-5373644CA819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36B4-9F6A-1042-815F-69653CBDD356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880-7AF2-2C47-A115-7F8895F2EB4A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1497-080F-214C-8B2A-E54E9C939FB9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9A9DB74-DF6D-2445-A28F-0E7153B39003}" type="datetime1">
              <a:rPr kumimoji="1" lang="ja-JP" altLang="en-US" smtClean="0"/>
              <a:t>13/12/13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67928DB-AF84-A34B-95BB-6511202F1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kumimoji="1"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kumimoji="1"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kumimoji="1"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kumimoji="1"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kumimoji="1"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w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79265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Recent </a:t>
            </a:r>
            <a:r>
              <a:rPr lang="en-US" altLang="ja-JP" dirty="0">
                <a:solidFill>
                  <a:srgbClr val="FFFF00"/>
                </a:solidFill>
              </a:rPr>
              <a:t>status of </a:t>
            </a:r>
            <a:r>
              <a:rPr lang="en-US" altLang="ja-JP" dirty="0" err="1">
                <a:solidFill>
                  <a:srgbClr val="FFFF00"/>
                </a:solidFill>
              </a:rPr>
              <a:t>LHCf</a:t>
            </a:r>
            <a:r>
              <a:rPr lang="en-US" altLang="ja-JP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en-US" altLang="ja-JP" dirty="0" smtClean="0">
                <a:solidFill>
                  <a:srgbClr val="FFFF00"/>
                </a:solidFill>
              </a:rPr>
              <a:t>to </a:t>
            </a:r>
            <a:r>
              <a:rPr lang="en-US" altLang="ja-JP" dirty="0">
                <a:solidFill>
                  <a:srgbClr val="FFFF00"/>
                </a:solidFill>
              </a:rPr>
              <a:t>improve the cosmic-ray air shower </a:t>
            </a:r>
            <a:r>
              <a:rPr lang="en-US" altLang="ja-JP" dirty="0" smtClean="0">
                <a:solidFill>
                  <a:srgbClr val="FFFF00"/>
                </a:solidFill>
              </a:rPr>
              <a:t>modeling</a:t>
            </a: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4380834"/>
            <a:ext cx="7772400" cy="87782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Takashi SAKO (KMI/STEL, Nagoya University)</a:t>
            </a:r>
          </a:p>
          <a:p>
            <a:r>
              <a:rPr kumimoji="1" lang="en-US" altLang="ja-JP" sz="2800" dirty="0" smtClean="0"/>
              <a:t> for the </a:t>
            </a:r>
            <a:r>
              <a:rPr kumimoji="1" lang="en-US" altLang="ja-JP" sz="2800" dirty="0" err="1" smtClean="0"/>
              <a:t>LHCf</a:t>
            </a:r>
            <a:r>
              <a:rPr kumimoji="1" lang="en-US" altLang="ja-JP" sz="2800" dirty="0" smtClean="0"/>
              <a:t> Collaboration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13-Dec-2013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KMI2013@Nagoya</a:t>
            </a:r>
            <a:endParaRPr lang="en-US" dirty="0"/>
          </a:p>
        </p:txBody>
      </p:sp>
      <p:pic>
        <p:nvPicPr>
          <p:cNvPr id="7" name="図 6" descr="LHCf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53" y="139537"/>
            <a:ext cx="2262494" cy="1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3ECC-B9C1-FB4C-BB36-726BC57C1A5C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29730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1" name="AutoShape 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2" name="AutoShape 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3" name="AutoShape 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734" name="Picture 6" descr="eas_in_atmosphere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/>
          <a:stretch>
            <a:fillRect/>
          </a:stretch>
        </p:blipFill>
        <p:spPr bwMode="auto">
          <a:xfrm>
            <a:off x="244088" y="0"/>
            <a:ext cx="5022850" cy="6858000"/>
          </a:xfrm>
          <a:prstGeom prst="rect">
            <a:avLst/>
          </a:prstGeom>
          <a:solidFill>
            <a:srgbClr val="404040"/>
          </a:solidFill>
          <a:extLst/>
        </p:spPr>
      </p:pic>
      <p:sp>
        <p:nvSpPr>
          <p:cNvPr id="329736" name="Oval 8"/>
          <p:cNvSpPr>
            <a:spLocks noChangeArrowheads="1"/>
          </p:cNvSpPr>
          <p:nvPr/>
        </p:nvSpPr>
        <p:spPr bwMode="auto">
          <a:xfrm>
            <a:off x="3564228" y="28575"/>
            <a:ext cx="536575" cy="536575"/>
          </a:xfrm>
          <a:prstGeom prst="ellipse">
            <a:avLst/>
          </a:prstGeom>
          <a:noFill/>
          <a:ln w="60325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29737" name="AutoShape 9"/>
          <p:cNvSpPr>
            <a:spLocks noChangeArrowheads="1"/>
          </p:cNvSpPr>
          <p:nvPr/>
        </p:nvSpPr>
        <p:spPr bwMode="auto">
          <a:xfrm rot="392814">
            <a:off x="4221163" y="306274"/>
            <a:ext cx="1206500" cy="249237"/>
          </a:xfrm>
          <a:prstGeom prst="leftArrow">
            <a:avLst>
              <a:gd name="adj1" fmla="val 50000"/>
              <a:gd name="adj2" fmla="val 1210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5507038" y="325438"/>
            <a:ext cx="36369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2400" dirty="0">
                <a:latin typeface="Arial" charset="0"/>
              </a:rPr>
              <a:t>① Inelastic cross section 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4930775" y="2132013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2400" b="1">
                <a:solidFill>
                  <a:srgbClr val="FF3300"/>
                </a:solidFill>
                <a:latin typeface="Arial" charset="0"/>
              </a:rPr>
              <a:t>② </a:t>
            </a:r>
            <a:r>
              <a:rPr lang="en-US" altLang="ja-JP" sz="2400" b="1" u="sng">
                <a:solidFill>
                  <a:srgbClr val="FF3300"/>
                </a:solidFill>
                <a:latin typeface="Arial" charset="0"/>
              </a:rPr>
              <a:t>Forward energy spectrum  </a:t>
            </a:r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 rot="882393">
            <a:off x="3511840" y="836613"/>
            <a:ext cx="215900" cy="1152525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41" name="AutoShape 13"/>
          <p:cNvSpPr>
            <a:spLocks noChangeArrowheads="1"/>
          </p:cNvSpPr>
          <p:nvPr/>
        </p:nvSpPr>
        <p:spPr bwMode="auto">
          <a:xfrm rot="2297209">
            <a:off x="3760478" y="1727053"/>
            <a:ext cx="1271587" cy="239713"/>
          </a:xfrm>
          <a:prstGeom prst="leftArrow">
            <a:avLst>
              <a:gd name="adj1" fmla="val 50000"/>
              <a:gd name="adj2" fmla="val 132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5388750" y="4453989"/>
            <a:ext cx="3763963" cy="1952625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>
                <a:latin typeface="Arial" charset="0"/>
              </a:rPr>
              <a:t>If large k </a:t>
            </a:r>
          </a:p>
          <a:p>
            <a:pPr algn="l"/>
            <a:r>
              <a:rPr lang="en-US" altLang="ja-JP" sz="2000" dirty="0">
                <a:latin typeface="Arial" charset="0"/>
              </a:rPr>
              <a:t>   </a:t>
            </a:r>
            <a:r>
              <a:rPr lang="en-US" altLang="ja-JP" sz="2000" dirty="0" smtClean="0">
                <a:latin typeface="Arial" charset="0"/>
              </a:rPr>
              <a:t>(π</a:t>
            </a:r>
            <a:r>
              <a:rPr lang="en-US" altLang="ja-JP" sz="2000" baseline="30000" dirty="0" smtClean="0">
                <a:latin typeface="Arial" charset="0"/>
              </a:rPr>
              <a:t>0</a:t>
            </a:r>
            <a:r>
              <a:rPr lang="en-US" altLang="ja-JP" sz="2000" dirty="0" smtClean="0">
                <a:latin typeface="Arial" charset="0"/>
              </a:rPr>
              <a:t>s </a:t>
            </a:r>
            <a:r>
              <a:rPr lang="en-US" altLang="ja-JP" sz="2000" dirty="0">
                <a:latin typeface="Arial" charset="0"/>
              </a:rPr>
              <a:t>carry more energy)</a:t>
            </a:r>
          </a:p>
          <a:p>
            <a:pPr algn="l"/>
            <a:r>
              <a:rPr lang="en-US" altLang="ja-JP" sz="2000" dirty="0">
                <a:latin typeface="Arial" charset="0"/>
              </a:rPr>
              <a:t>    rapid development</a:t>
            </a:r>
          </a:p>
          <a:p>
            <a:pPr algn="l"/>
            <a:r>
              <a:rPr lang="en-US" altLang="ja-JP" sz="2000" dirty="0">
                <a:latin typeface="Arial" charset="0"/>
              </a:rPr>
              <a:t>If small k </a:t>
            </a:r>
          </a:p>
          <a:p>
            <a:pPr algn="l"/>
            <a:r>
              <a:rPr lang="en-US" altLang="ja-JP" sz="2000" dirty="0">
                <a:latin typeface="Arial" charset="0"/>
              </a:rPr>
              <a:t>    ( baryons carry more energy)</a:t>
            </a:r>
          </a:p>
          <a:p>
            <a:pPr algn="l"/>
            <a:r>
              <a:rPr lang="en-US" altLang="ja-JP" sz="2000" dirty="0">
                <a:latin typeface="Arial" charset="0"/>
              </a:rPr>
              <a:t>    deep penetrating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5895975" y="792163"/>
            <a:ext cx="26320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latin typeface="Arial" charset="0"/>
              </a:rPr>
              <a:t>If large</a:t>
            </a:r>
            <a:r>
              <a:rPr lang="en-US" altLang="ja-JP" sz="2000">
                <a:latin typeface="Symbol" charset="0"/>
              </a:rPr>
              <a:t> s</a:t>
            </a:r>
          </a:p>
          <a:p>
            <a:pPr algn="l"/>
            <a:r>
              <a:rPr lang="en-US" altLang="ja-JP" sz="2000">
                <a:latin typeface="Arial" charset="0"/>
              </a:rPr>
              <a:t>     rapid development</a:t>
            </a:r>
          </a:p>
          <a:p>
            <a:pPr algn="l"/>
            <a:r>
              <a:rPr lang="en-US" altLang="ja-JP" sz="2000">
                <a:latin typeface="Arial" charset="0"/>
              </a:rPr>
              <a:t>If small </a:t>
            </a:r>
            <a:r>
              <a:rPr lang="en-US" altLang="ja-JP" sz="2000">
                <a:latin typeface="Symbol" charset="0"/>
              </a:rPr>
              <a:t>s</a:t>
            </a:r>
            <a:r>
              <a:rPr lang="en-US" altLang="ja-JP" sz="2000">
                <a:latin typeface="Arial" charset="0"/>
              </a:rPr>
              <a:t>   </a:t>
            </a:r>
          </a:p>
          <a:p>
            <a:pPr algn="l"/>
            <a:r>
              <a:rPr lang="en-US" altLang="ja-JP" sz="2000">
                <a:latin typeface="Arial" charset="0"/>
              </a:rPr>
              <a:t>     deep penetrating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0" y="1749425"/>
            <a:ext cx="3148013" cy="822325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2400">
                <a:latin typeface="Arial" charset="0"/>
              </a:rPr>
              <a:t>④ 2ndary interactions</a:t>
            </a:r>
          </a:p>
          <a:p>
            <a:pPr algn="l"/>
            <a:r>
              <a:rPr lang="en-US" altLang="ja-JP" sz="2400">
                <a:latin typeface="Arial" charset="0"/>
              </a:rPr>
              <a:t>      nucleon, </a:t>
            </a:r>
            <a:r>
              <a:rPr lang="en-US" altLang="ja-JP" sz="2400">
                <a:latin typeface="Symbol" charset="0"/>
              </a:rPr>
              <a:t>p</a:t>
            </a:r>
            <a:r>
              <a:rPr lang="en-US" altLang="ja-JP" sz="2400">
                <a:latin typeface="Arial" charset="0"/>
              </a:rPr>
              <a:t>  </a:t>
            </a:r>
          </a:p>
        </p:txBody>
      </p:sp>
      <p:sp>
        <p:nvSpPr>
          <p:cNvPr id="329748" name="AutoShape 20"/>
          <p:cNvSpPr>
            <a:spLocks noChangeArrowheads="1"/>
          </p:cNvSpPr>
          <p:nvPr/>
        </p:nvSpPr>
        <p:spPr bwMode="auto">
          <a:xfrm rot="12157777">
            <a:off x="1230603" y="2797175"/>
            <a:ext cx="1271587" cy="239713"/>
          </a:xfrm>
          <a:prstGeom prst="leftArrow">
            <a:avLst>
              <a:gd name="adj1" fmla="val 50000"/>
              <a:gd name="adj2" fmla="val 132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49" name="Oval 21"/>
          <p:cNvSpPr>
            <a:spLocks noChangeArrowheads="1"/>
          </p:cNvSpPr>
          <p:nvPr/>
        </p:nvSpPr>
        <p:spPr bwMode="auto">
          <a:xfrm rot="882393">
            <a:off x="2314865" y="2801938"/>
            <a:ext cx="482600" cy="917575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4824413" y="3932238"/>
            <a:ext cx="457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2400" b="1" u="sng">
                <a:solidFill>
                  <a:srgbClr val="FF3300"/>
                </a:solidFill>
                <a:latin typeface="Arial" charset="0"/>
              </a:rPr>
              <a:t>③ Inelasticity k= 1-p</a:t>
            </a:r>
            <a:r>
              <a:rPr lang="en-US" altLang="ja-JP" sz="2400" b="1" u="sng" baseline="-25000">
                <a:solidFill>
                  <a:srgbClr val="FF3300"/>
                </a:solidFill>
                <a:latin typeface="Arial" charset="0"/>
              </a:rPr>
              <a:t>lead</a:t>
            </a:r>
            <a:r>
              <a:rPr lang="en-US" altLang="ja-JP" sz="2400" b="1" u="sng">
                <a:solidFill>
                  <a:srgbClr val="FF3300"/>
                </a:solidFill>
                <a:latin typeface="Arial" charset="0"/>
              </a:rPr>
              <a:t>/p</a:t>
            </a:r>
            <a:r>
              <a:rPr lang="en-US" altLang="ja-JP" sz="2400" b="1" u="sng" baseline="-25000">
                <a:solidFill>
                  <a:srgbClr val="FF3300"/>
                </a:solidFill>
                <a:latin typeface="Arial" charset="0"/>
              </a:rPr>
              <a:t>beam</a:t>
            </a:r>
            <a:r>
              <a:rPr lang="en-US" altLang="ja-JP" sz="2400" b="1" u="sng">
                <a:solidFill>
                  <a:srgbClr val="FF3300"/>
                </a:solidFill>
                <a:latin typeface="Arial" charset="0"/>
              </a:rPr>
              <a:t>   </a:t>
            </a:r>
          </a:p>
        </p:txBody>
      </p:sp>
      <p:sp>
        <p:nvSpPr>
          <p:cNvPr id="329751" name="Text Box 23"/>
          <p:cNvSpPr txBox="1">
            <a:spLocks noChangeArrowheads="1"/>
          </p:cNvSpPr>
          <p:nvPr/>
        </p:nvSpPr>
        <p:spPr bwMode="auto">
          <a:xfrm>
            <a:off x="5794375" y="2600325"/>
            <a:ext cx="3008313" cy="13430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latin typeface="Arial" charset="0"/>
              </a:rPr>
              <a:t>If softer</a:t>
            </a:r>
          </a:p>
          <a:p>
            <a:pPr algn="l"/>
            <a:r>
              <a:rPr lang="en-US" altLang="ja-JP" sz="2000">
                <a:latin typeface="Arial" charset="0"/>
              </a:rPr>
              <a:t>     shallow  development</a:t>
            </a:r>
          </a:p>
          <a:p>
            <a:pPr algn="l"/>
            <a:r>
              <a:rPr lang="en-US" altLang="ja-JP" sz="2000">
                <a:latin typeface="Arial" charset="0"/>
              </a:rPr>
              <a:t>If harder</a:t>
            </a:r>
          </a:p>
          <a:p>
            <a:pPr algn="l"/>
            <a:r>
              <a:rPr lang="en-US" altLang="ja-JP" sz="2000">
                <a:latin typeface="Arial" charset="0"/>
              </a:rPr>
              <a:t>     deep penetrating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5212" y="2287517"/>
            <a:ext cx="7958378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Soft interaction (non-</a:t>
            </a:r>
            <a:r>
              <a:rPr kumimoji="1" lang="en-US" altLang="ja-JP" sz="2800" dirty="0" err="1" smtClean="0"/>
              <a:t>perturbative</a:t>
            </a:r>
            <a:r>
              <a:rPr kumimoji="1" lang="en-US" altLang="ja-JP" sz="2800" dirty="0" smtClean="0"/>
              <a:t> QCD) dominates</a:t>
            </a:r>
          </a:p>
          <a:p>
            <a:pPr algn="ctr"/>
            <a:r>
              <a:rPr lang="en-US" altLang="ja-JP" sz="2800" dirty="0" smtClean="0"/>
              <a:t>Various phenomenological models are proposed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000" dirty="0" smtClean="0"/>
              <a:t>(keywords: </a:t>
            </a:r>
            <a:r>
              <a:rPr kumimoji="1" lang="en-US" altLang="ja-JP" sz="2000" dirty="0" err="1" smtClean="0"/>
              <a:t>Regge</a:t>
            </a:r>
            <a:r>
              <a:rPr kumimoji="1" lang="en-US" altLang="ja-JP" sz="2000" dirty="0" smtClean="0"/>
              <a:t> theory, multi-</a:t>
            </a:r>
            <a:r>
              <a:rPr kumimoji="1" lang="en-US" altLang="ja-JP" sz="2000" dirty="0" err="1" smtClean="0"/>
              <a:t>Pomeron</a:t>
            </a:r>
            <a:r>
              <a:rPr kumimoji="1" lang="en-US" altLang="ja-JP" sz="2000" dirty="0" smtClean="0"/>
              <a:t> interaction, </a:t>
            </a:r>
            <a:r>
              <a:rPr kumimoji="1" lang="en-US" altLang="ja-JP" sz="2000" dirty="0" err="1" smtClean="0"/>
              <a:t>Glauber</a:t>
            </a:r>
            <a:r>
              <a:rPr kumimoji="1" lang="en-US" altLang="ja-JP" sz="2000" dirty="0" smtClean="0"/>
              <a:t> theory)</a:t>
            </a:r>
          </a:p>
          <a:p>
            <a:pPr algn="ctr"/>
            <a:r>
              <a:rPr lang="en-US" altLang="ja-JP" sz="2800" dirty="0" smtClean="0"/>
              <a:t>Experimental inputs are important</a:t>
            </a:r>
          </a:p>
          <a:p>
            <a:pPr algn="ctr"/>
            <a:r>
              <a:rPr kumimoji="1" lang="en-US" altLang="ja-JP" sz="2800" dirty="0" smtClean="0"/>
              <a:t>LHC gives the best opportunity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25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C:\Documents and Settings\研究用\My Documents\LHCf\ppt\D論\公聴会\fig\psudorapidity_090314t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44730"/>
            <a:ext cx="8334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65149"/>
            <a:ext cx="8143875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rgbClr val="FFFF00"/>
                </a:solidFill>
              </a:rPr>
              <a:t>2</a:t>
            </a:r>
            <a:r>
              <a:rPr lang="en-US" altLang="ja-JP" b="1" baseline="30000" dirty="0" smtClean="0">
                <a:solidFill>
                  <a:srgbClr val="FFFF00"/>
                </a:solidFill>
              </a:rPr>
              <a:t>ry</a:t>
            </a:r>
            <a:r>
              <a:rPr lang="en-US" altLang="ja-JP" b="1" dirty="0" smtClean="0">
                <a:solidFill>
                  <a:srgbClr val="FFFF00"/>
                </a:solidFill>
              </a:rPr>
              <a:t> particle flow at colliders</a:t>
            </a:r>
            <a:br>
              <a:rPr lang="en-US" altLang="ja-JP" b="1" dirty="0" smtClean="0">
                <a:solidFill>
                  <a:srgbClr val="FFFF00"/>
                </a:solidFill>
              </a:rPr>
            </a:br>
            <a:r>
              <a:rPr lang="en-US" altLang="ja-JP" sz="2400" dirty="0" smtClean="0"/>
              <a:t>multiplicity and energy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flux at LHC 14TeV collisions</a:t>
            </a:r>
            <a:br>
              <a:rPr lang="en-US" altLang="ja-JP" sz="2400" dirty="0" smtClean="0"/>
            </a:br>
            <a:endParaRPr lang="ja-JP" altLang="en-US" dirty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077289" y="1193800"/>
            <a:ext cx="164900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u="sng" dirty="0">
                <a:solidFill>
                  <a:srgbClr val="000000"/>
                </a:solidFill>
                <a:latin typeface="Calibri" pitchFamily="34" charset="0"/>
              </a:rPr>
              <a:t>Energy Flux</a:t>
            </a: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3048000" y="2125755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All particles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2201863" y="3268755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neutral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555624" y="5619749"/>
            <a:ext cx="82073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Wingdings" charset="2"/>
              <a:buChar char="ü"/>
            </a:pPr>
            <a:r>
              <a:rPr lang="en-US" altLang="ja-JP" sz="2800" dirty="0">
                <a:solidFill>
                  <a:srgbClr val="FFFFFF"/>
                </a:solidFill>
                <a:latin typeface="Calibri" pitchFamily="34" charset="0"/>
              </a:rPr>
              <a:t>Most of the energy flows into </a:t>
            </a:r>
            <a:r>
              <a:rPr lang="en-US" altLang="ja-JP" sz="2800" dirty="0">
                <a:solidFill>
                  <a:srgbClr val="FF6600"/>
                </a:solidFill>
                <a:latin typeface="Calibri" pitchFamily="34" charset="0"/>
              </a:rPr>
              <a:t>very </a:t>
            </a:r>
            <a:r>
              <a:rPr lang="en-US" altLang="ja-JP" sz="2800" dirty="0" smtClean="0">
                <a:solidFill>
                  <a:srgbClr val="FF6600"/>
                </a:solidFill>
                <a:latin typeface="Calibri" pitchFamily="34" charset="0"/>
              </a:rPr>
              <a:t>forward</a:t>
            </a:r>
          </a:p>
          <a:p>
            <a:pPr marL="457200" indent="-457200" eaLnBrk="1" hangingPunct="1">
              <a:buFont typeface="Wingdings" charset="2"/>
              <a:buChar char="ü"/>
            </a:pPr>
            <a:r>
              <a:rPr lang="en-US" altLang="ja-JP" sz="2800" dirty="0" smtClean="0">
                <a:latin typeface="Calibri" pitchFamily="34" charset="0"/>
              </a:rPr>
              <a:t>√s=14 </a:t>
            </a:r>
            <a:r>
              <a:rPr lang="en-US" altLang="ja-JP" sz="2800" dirty="0" err="1" smtClean="0">
                <a:latin typeface="Calibri" pitchFamily="34" charset="0"/>
              </a:rPr>
              <a:t>TeV</a:t>
            </a:r>
            <a:r>
              <a:rPr lang="en-US" altLang="ja-JP" sz="2800" dirty="0" smtClean="0">
                <a:latin typeface="Calibri" pitchFamily="34" charset="0"/>
              </a:rPr>
              <a:t> </a:t>
            </a:r>
            <a:r>
              <a:rPr lang="en-US" altLang="ja-JP" sz="2800" dirty="0" err="1" smtClean="0">
                <a:latin typeface="Calibri" pitchFamily="34" charset="0"/>
              </a:rPr>
              <a:t>pp</a:t>
            </a:r>
            <a:r>
              <a:rPr lang="en-US" altLang="ja-JP" sz="2800" dirty="0" smtClean="0">
                <a:latin typeface="Calibri" pitchFamily="34" charset="0"/>
              </a:rPr>
              <a:t> collision corresponds to </a:t>
            </a:r>
            <a:r>
              <a:rPr lang="en-US" altLang="ja-JP" sz="2800" dirty="0" err="1" smtClean="0">
                <a:solidFill>
                  <a:srgbClr val="FF6600"/>
                </a:solidFill>
                <a:latin typeface="Calibri" pitchFamily="34" charset="0"/>
              </a:rPr>
              <a:t>E</a:t>
            </a:r>
            <a:r>
              <a:rPr lang="en-US" altLang="ja-JP" sz="2800" baseline="-25000" dirty="0" err="1" smtClean="0">
                <a:solidFill>
                  <a:srgbClr val="FF6600"/>
                </a:solidFill>
                <a:latin typeface="Calibri" pitchFamily="34" charset="0"/>
              </a:rPr>
              <a:t>lab</a:t>
            </a:r>
            <a:r>
              <a:rPr lang="en-US" altLang="ja-JP" sz="2800" dirty="0" smtClean="0">
                <a:solidFill>
                  <a:srgbClr val="FF6600"/>
                </a:solidFill>
                <a:latin typeface="Calibri" pitchFamily="34" charset="0"/>
              </a:rPr>
              <a:t>=10</a:t>
            </a:r>
            <a:r>
              <a:rPr lang="en-US" altLang="ja-JP" sz="2800" baseline="30000" dirty="0" smtClean="0">
                <a:solidFill>
                  <a:srgbClr val="FF6600"/>
                </a:solidFill>
                <a:latin typeface="Calibri" pitchFamily="34" charset="0"/>
              </a:rPr>
              <a:t>17</a:t>
            </a:r>
            <a:r>
              <a:rPr lang="en-US" altLang="ja-JP" sz="2800" dirty="0" smtClean="0">
                <a:solidFill>
                  <a:srgbClr val="FF6600"/>
                </a:solidFill>
                <a:latin typeface="Calibri" pitchFamily="34" charset="0"/>
              </a:rPr>
              <a:t>eV </a:t>
            </a:r>
            <a:endParaRPr lang="ja-JP" altLang="en-US" sz="2800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9E88B-F741-4987-8B47-4595B3CC81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40261" y="1194792"/>
            <a:ext cx="1647807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u="sng" dirty="0">
                <a:solidFill>
                  <a:schemeClr val="bg1"/>
                </a:solidFill>
                <a:latin typeface="Calibri" pitchFamily="34" charset="0"/>
              </a:rPr>
              <a:t>Multiplicity </a:t>
            </a:r>
          </a:p>
        </p:txBody>
      </p:sp>
    </p:spTree>
    <p:extLst>
      <p:ext uri="{BB962C8B-B14F-4D97-AF65-F5344CB8AC3E}">
        <p14:creationId xmlns:p14="http://schemas.microsoft.com/office/powerpoint/2010/main" val="402758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388755"/>
            <a:ext cx="7770813" cy="142987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Large Hadron Collider forward</a:t>
            </a:r>
            <a:br>
              <a:rPr kumimoji="1" lang="en-US" altLang="ja-JP" b="1" dirty="0" smtClean="0"/>
            </a:br>
            <a:r>
              <a:rPr lang="en-US" altLang="ja-JP" b="1" dirty="0" smtClean="0"/>
              <a:t>(</a:t>
            </a:r>
            <a:r>
              <a:rPr lang="en-US" altLang="ja-JP" b="1" dirty="0" err="1" smtClean="0"/>
              <a:t>LHCf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46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817563" y="755603"/>
            <a:ext cx="821848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 b="1" baseline="30000" dirty="0">
                <a:solidFill>
                  <a:srgbClr val="F9D59B"/>
                </a:solidFill>
                <a:latin typeface="Times New Roman" charset="0"/>
              </a:rPr>
              <a:t>*</a:t>
            </a:r>
            <a:r>
              <a:rPr lang="en-US" altLang="ja-JP" sz="2800" b="1" dirty="0" err="1">
                <a:solidFill>
                  <a:srgbClr val="F9D59B"/>
                </a:solidFill>
                <a:latin typeface="Times New Roman" charset="0"/>
              </a:rPr>
              <a:t>Y.Itow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K.Kawade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Y.Makino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K.Masuda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Y.Matsubara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E.Matsubayashi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Y.Muraki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8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charset="0"/>
              </a:rPr>
              <a:t>*</a:t>
            </a:r>
            <a:r>
              <a:rPr lang="en-US" altLang="ja-JP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charset="0"/>
              </a:rPr>
              <a:t>T.Sako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charset="0"/>
              </a:rPr>
              <a:t>, </a:t>
            </a:r>
            <a:r>
              <a:rPr lang="en-US" altLang="ja-JP" sz="28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charset="0"/>
              </a:rPr>
              <a:t>*</a:t>
            </a:r>
            <a:r>
              <a:rPr lang="en-US" altLang="ja-JP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charset="0"/>
              </a:rPr>
              <a:t>N.Sakurai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Y.Sugiura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Q.D.Zhou</a:t>
            </a:r>
            <a:endParaRPr lang="en-US" altLang="ja-JP" sz="2000" b="1" dirty="0">
              <a:latin typeface="Times New Roman" charset="0"/>
            </a:endParaRPr>
          </a:p>
          <a:p>
            <a:r>
              <a:rPr lang="en-US" altLang="ja-JP" sz="2000" b="1" dirty="0">
                <a:latin typeface="Times New Roman" charset="0"/>
              </a:rPr>
              <a:t>                                    </a:t>
            </a:r>
            <a:r>
              <a:rPr lang="en-US" altLang="ja-JP" sz="1600" i="1" dirty="0">
                <a:latin typeface="Times New Roman" charset="0"/>
              </a:rPr>
              <a:t>Solar-Terrestrial Environment Laboratory, Nagoya University, Japan</a:t>
            </a:r>
          </a:p>
          <a:p>
            <a:r>
              <a:rPr lang="en-US" altLang="ja-JP" sz="1600" i="1" dirty="0">
                <a:latin typeface="Times New Roman" charset="0"/>
              </a:rPr>
              <a:t>                                             </a:t>
            </a:r>
            <a:r>
              <a:rPr lang="en-US" altLang="ja-JP" sz="1600" i="1" baseline="30000" dirty="0">
                <a:latin typeface="Times New Roman" charset="0"/>
              </a:rPr>
              <a:t>*</a:t>
            </a:r>
            <a:r>
              <a:rPr lang="en-US" altLang="ja-JP" sz="1600" i="1" dirty="0">
                <a:solidFill>
                  <a:srgbClr val="F9D59B"/>
                </a:solidFill>
                <a:latin typeface="Times New Roman" charset="0"/>
              </a:rPr>
              <a:t>Kobayashi-</a:t>
            </a:r>
            <a:r>
              <a:rPr lang="en-US" altLang="ja-JP" sz="1600" i="1" dirty="0" err="1">
                <a:solidFill>
                  <a:srgbClr val="F9D59B"/>
                </a:solidFill>
                <a:latin typeface="Times New Roman" charset="0"/>
              </a:rPr>
              <a:t>Maskawa</a:t>
            </a:r>
            <a:r>
              <a:rPr lang="en-US" altLang="ja-JP" sz="1600" i="1" dirty="0">
                <a:solidFill>
                  <a:srgbClr val="F9D59B"/>
                </a:solidFill>
                <a:latin typeface="Times New Roman" charset="0"/>
              </a:rPr>
              <a:t> Institute</a:t>
            </a:r>
            <a:r>
              <a:rPr lang="en-US" altLang="ja-JP" sz="1600" i="1" dirty="0">
                <a:latin typeface="Times New Roman" charset="0"/>
              </a:rPr>
              <a:t>, Nagoya University, Japan </a:t>
            </a:r>
            <a:endParaRPr lang="en-US" altLang="ja-JP" sz="2000" b="1" dirty="0">
              <a:latin typeface="Times New Roman" charset="0"/>
            </a:endParaRPr>
          </a:p>
          <a:p>
            <a:r>
              <a:rPr lang="en-US" altLang="ja-JP" sz="2000" b="1" dirty="0" err="1">
                <a:solidFill>
                  <a:srgbClr val="F9D59B"/>
                </a:solidFill>
                <a:latin typeface="Times New Roman" charset="0"/>
              </a:rPr>
              <a:t>H.Menjo</a:t>
            </a:r>
            <a:r>
              <a:rPr lang="en-US" altLang="ja-JP" sz="2000" b="1" dirty="0">
                <a:latin typeface="Times New Roman" charset="0"/>
              </a:rPr>
              <a:t>                     </a:t>
            </a:r>
            <a:r>
              <a:rPr lang="en-US" altLang="ja-JP" sz="1600" i="1" dirty="0">
                <a:latin typeface="Times New Roman" charset="0"/>
              </a:rPr>
              <a:t>Graduate School of Science, Nagoya University, Japan </a:t>
            </a:r>
            <a:endParaRPr lang="en-US" altLang="ja-JP" sz="2000" b="1" dirty="0">
              <a:latin typeface="Times New Roman" charset="0"/>
            </a:endParaRPr>
          </a:p>
          <a:p>
            <a:r>
              <a:rPr lang="en-US" altLang="ja-JP" sz="2000" b="1" dirty="0" err="1">
                <a:latin typeface="Times New Roman" charset="0"/>
              </a:rPr>
              <a:t>K.Yoshida</a:t>
            </a:r>
            <a:r>
              <a:rPr lang="en-US" altLang="ja-JP" sz="2000" b="1" dirty="0">
                <a:latin typeface="Times New Roman" charset="0"/>
              </a:rPr>
              <a:t>                  </a:t>
            </a:r>
            <a:r>
              <a:rPr lang="en-US" altLang="ja-JP" sz="1600" i="1" dirty="0">
                <a:latin typeface="Times New Roman" charset="0"/>
              </a:rPr>
              <a:t>Shibaura Institute of Technology, Japan</a:t>
            </a:r>
          </a:p>
          <a:p>
            <a:r>
              <a:rPr lang="en-US" altLang="ja-JP" sz="2000" b="1" dirty="0" err="1">
                <a:latin typeface="Times New Roman" charset="0"/>
              </a:rPr>
              <a:t>K.Kasahara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Y.Shimizu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T.Suzuki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S.Torii</a:t>
            </a:r>
            <a:endParaRPr lang="en-US" altLang="ja-JP" sz="2000" b="1" dirty="0">
              <a:latin typeface="Times New Roman" charset="0"/>
            </a:endParaRPr>
          </a:p>
          <a:p>
            <a:r>
              <a:rPr lang="en-US" altLang="ja-JP" sz="2000" b="1" dirty="0">
                <a:latin typeface="Times New Roman" charset="0"/>
              </a:rPr>
              <a:t>                                    </a:t>
            </a:r>
            <a:r>
              <a:rPr lang="en-US" altLang="ja-JP" sz="1600" i="1" dirty="0" err="1">
                <a:latin typeface="Times New Roman" charset="0"/>
              </a:rPr>
              <a:t>Waseda</a:t>
            </a:r>
            <a:r>
              <a:rPr lang="en-US" altLang="ja-JP" sz="1600" i="1" dirty="0">
                <a:latin typeface="Times New Roman" charset="0"/>
              </a:rPr>
              <a:t> University, Japan</a:t>
            </a:r>
          </a:p>
          <a:p>
            <a:r>
              <a:rPr lang="en-US" altLang="ja-JP" sz="2000" b="1" dirty="0" err="1">
                <a:latin typeface="Times New Roman" charset="0"/>
              </a:rPr>
              <a:t>T.Tamura</a:t>
            </a:r>
            <a:r>
              <a:rPr lang="en-US" altLang="ja-JP" sz="2000" b="1" dirty="0">
                <a:latin typeface="Times New Roman" charset="0"/>
              </a:rPr>
              <a:t>                   </a:t>
            </a:r>
            <a:r>
              <a:rPr lang="en-US" altLang="ja-JP" sz="1600" i="1" dirty="0">
                <a:latin typeface="Times New Roman" charset="0"/>
              </a:rPr>
              <a:t>Kanagawa University, Japan</a:t>
            </a:r>
          </a:p>
          <a:p>
            <a:r>
              <a:rPr lang="en-US" altLang="ja-JP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M.Haguenauer</a:t>
            </a:r>
            <a:r>
              <a:rPr lang="en-US" altLang="ja-JP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          </a:t>
            </a:r>
            <a:r>
              <a:rPr lang="en-US" altLang="ja-JP" sz="16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Ecole</a:t>
            </a:r>
            <a:r>
              <a:rPr lang="en-US" altLang="ja-JP" sz="1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 </a:t>
            </a:r>
            <a:r>
              <a:rPr lang="en-US" altLang="ja-JP" sz="16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Polytechnique</a:t>
            </a:r>
            <a:r>
              <a:rPr lang="en-US" altLang="ja-JP" sz="1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charset="0"/>
              </a:rPr>
              <a:t>, France</a:t>
            </a:r>
          </a:p>
          <a:p>
            <a:r>
              <a:rPr lang="en-US" altLang="ja-JP" sz="2000" b="1" dirty="0" err="1">
                <a:latin typeface="Times New Roman" charset="0"/>
              </a:rPr>
              <a:t>W.C.Turner</a:t>
            </a:r>
            <a:r>
              <a:rPr lang="en-US" altLang="ja-JP" sz="2000" b="1" dirty="0">
                <a:latin typeface="Times New Roman" charset="0"/>
              </a:rPr>
              <a:t>                </a:t>
            </a:r>
            <a:r>
              <a:rPr lang="en-US" altLang="ja-JP" sz="1600" i="1" dirty="0">
                <a:latin typeface="Times New Roman" charset="0"/>
              </a:rPr>
              <a:t>LBNL, Berkeley, USA</a:t>
            </a:r>
          </a:p>
          <a:p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O.Adriani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L.Bonechi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M.Bongi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R.D’Alessandro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M.Delprete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M.Grandi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G.Mitsuka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P.Papini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S.Ricciarini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, 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G.Castellini</a:t>
            </a:r>
            <a:endParaRPr lang="en-US" altLang="ja-JP" sz="2000" b="1" dirty="0">
              <a:solidFill>
                <a:srgbClr val="E5CFF1"/>
              </a:solidFill>
              <a:latin typeface="Times New Roman" charset="0"/>
            </a:endParaRPr>
          </a:p>
          <a:p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                                         </a:t>
            </a:r>
            <a:r>
              <a:rPr lang="en-US" altLang="ja-JP" sz="1600" i="1" dirty="0">
                <a:solidFill>
                  <a:srgbClr val="E5CFF1"/>
                </a:solidFill>
                <a:latin typeface="Times New Roman" charset="0"/>
              </a:rPr>
              <a:t>INFN, Univ. di Firenze, Italy</a:t>
            </a:r>
          </a:p>
          <a:p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A.Tricomi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                       </a:t>
            </a:r>
            <a:r>
              <a:rPr lang="en-US" altLang="ja-JP" sz="1600" i="1" dirty="0">
                <a:solidFill>
                  <a:srgbClr val="E5CFF1"/>
                </a:solidFill>
                <a:latin typeface="Times New Roman" charset="0"/>
              </a:rPr>
              <a:t>INFN, Univ. di Catania, Italy  </a:t>
            </a:r>
          </a:p>
          <a:p>
            <a:r>
              <a:rPr lang="en-US" altLang="ja-JP" sz="2000" b="1" dirty="0" err="1">
                <a:latin typeface="Times New Roman" charset="0"/>
              </a:rPr>
              <a:t>J.Velasco</a:t>
            </a:r>
            <a:r>
              <a:rPr lang="en-US" altLang="ja-JP" sz="2000" b="1" dirty="0">
                <a:latin typeface="Times New Roman" charset="0"/>
              </a:rPr>
              <a:t>, </a:t>
            </a:r>
            <a:r>
              <a:rPr lang="en-US" altLang="ja-JP" sz="2000" b="1" dirty="0" err="1">
                <a:latin typeface="Times New Roman" charset="0"/>
              </a:rPr>
              <a:t>A.Faus</a:t>
            </a:r>
            <a:r>
              <a:rPr lang="en-US" altLang="ja-JP" sz="2000" b="1" dirty="0">
                <a:latin typeface="Times New Roman" charset="0"/>
              </a:rPr>
              <a:t>           </a:t>
            </a:r>
            <a:r>
              <a:rPr lang="en-US" altLang="ja-JP" sz="1600" i="1" dirty="0">
                <a:latin typeface="Times New Roman" charset="0"/>
              </a:rPr>
              <a:t>IFIC, Centro </a:t>
            </a:r>
            <a:r>
              <a:rPr lang="en-US" altLang="ja-JP" sz="1600" i="1" dirty="0" err="1">
                <a:latin typeface="Times New Roman" charset="0"/>
              </a:rPr>
              <a:t>Mixto</a:t>
            </a:r>
            <a:r>
              <a:rPr lang="en-US" altLang="ja-JP" sz="1600" i="1" dirty="0">
                <a:latin typeface="Times New Roman" charset="0"/>
              </a:rPr>
              <a:t> CSIC-UVEG, Spain</a:t>
            </a:r>
          </a:p>
          <a:p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A-</a:t>
            </a:r>
            <a:r>
              <a:rPr lang="en-US" altLang="ja-JP" sz="2000" b="1" dirty="0" err="1">
                <a:solidFill>
                  <a:srgbClr val="E5CFF1"/>
                </a:solidFill>
                <a:latin typeface="Times New Roman" charset="0"/>
              </a:rPr>
              <a:t>L.Perrot</a:t>
            </a:r>
            <a:r>
              <a:rPr lang="en-US" altLang="ja-JP" sz="2000" b="1" dirty="0">
                <a:solidFill>
                  <a:srgbClr val="E5CFF1"/>
                </a:solidFill>
                <a:latin typeface="Times New Roman" charset="0"/>
              </a:rPr>
              <a:t>                  </a:t>
            </a:r>
            <a:r>
              <a:rPr lang="en-US" altLang="ja-JP" sz="1600" i="1" dirty="0">
                <a:solidFill>
                  <a:srgbClr val="E5CFF1"/>
                </a:solidFill>
                <a:latin typeface="Times New Roman" charset="0"/>
              </a:rPr>
              <a:t>    CERN, Switzerland</a:t>
            </a:r>
          </a:p>
        </p:txBody>
      </p:sp>
      <p:pic>
        <p:nvPicPr>
          <p:cNvPr id="14338" name="Picture 3" descr="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41831">
            <a:off x="104775" y="1990725"/>
            <a:ext cx="650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935">
            <a:off x="120650" y="3885703"/>
            <a:ext cx="5762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ita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0388">
            <a:off x="109538" y="5035053"/>
            <a:ext cx="587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u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1145">
            <a:off x="107950" y="4317503"/>
            <a:ext cx="5889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sp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4911">
            <a:off x="112713" y="5830390"/>
            <a:ext cx="576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swi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7245">
            <a:off x="120650" y="6189165"/>
            <a:ext cx="6111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1168400" y="309713"/>
            <a:ext cx="67167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altLang="ja-JP" sz="2800" dirty="0">
                <a:solidFill>
                  <a:schemeClr val="tx2"/>
                </a:solidFill>
              </a:rPr>
              <a:t>The </a:t>
            </a:r>
            <a:r>
              <a:rPr lang="en-US" altLang="ja-JP" sz="2800" dirty="0" err="1">
                <a:solidFill>
                  <a:schemeClr val="tx2"/>
                </a:solidFill>
              </a:rPr>
              <a:t>LHCf</a:t>
            </a:r>
            <a:r>
              <a:rPr lang="en-US" altLang="ja-JP" sz="2800" dirty="0">
                <a:solidFill>
                  <a:schemeClr val="tx2"/>
                </a:solidFill>
              </a:rPr>
              <a:t> experiment (Oct. 2013-)</a:t>
            </a:r>
          </a:p>
        </p:txBody>
      </p:sp>
      <p:sp>
        <p:nvSpPr>
          <p:cNvPr id="14345" name="テキスト ボックス 1"/>
          <p:cNvSpPr txBox="1">
            <a:spLocks noChangeArrowheads="1"/>
          </p:cNvSpPr>
          <p:nvPr/>
        </p:nvSpPr>
        <p:spPr bwMode="auto">
          <a:xfrm>
            <a:off x="9648825" y="48736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ja-JP" altLang="en-US" sz="18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47357" y="2547830"/>
            <a:ext cx="110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9D59B"/>
                </a:solidFill>
              </a:rPr>
              <a:t>（</a:t>
            </a:r>
            <a:r>
              <a:rPr kumimoji="1" lang="en-US" altLang="ja-JP" sz="1400" dirty="0" smtClean="0">
                <a:solidFill>
                  <a:srgbClr val="F9D59B"/>
                </a:solidFill>
              </a:rPr>
              <a:t>-Mar2013</a:t>
            </a:r>
            <a:r>
              <a:rPr kumimoji="1" lang="ja-JP" altLang="en-US" sz="1400" dirty="0" smtClean="0">
                <a:solidFill>
                  <a:srgbClr val="F9D59B"/>
                </a:solidFill>
              </a:rPr>
              <a:t>）</a:t>
            </a:r>
            <a:endParaRPr kumimoji="1" lang="ja-JP" altLang="en-US" sz="1400" dirty="0">
              <a:solidFill>
                <a:srgbClr val="F9D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4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590"/>
            <a:ext cx="8229600" cy="6293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b="1" dirty="0" smtClean="0">
                <a:solidFill>
                  <a:srgbClr val="FFFF00"/>
                </a:solidFill>
              </a:rPr>
              <a:t>The LHC forward experiment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8C355-BE26-462F-B3CD-37F67C8ED64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248" name="Group 4"/>
          <p:cNvGrpSpPr>
            <a:grpSpLocks/>
          </p:cNvGrpSpPr>
          <p:nvPr/>
        </p:nvGrpSpPr>
        <p:grpSpPr bwMode="auto">
          <a:xfrm>
            <a:off x="2164996" y="992729"/>
            <a:ext cx="6491287" cy="2868612"/>
            <a:chOff x="1488" y="2513"/>
            <a:chExt cx="4089" cy="1807"/>
          </a:xfrm>
        </p:grpSpPr>
        <p:pic>
          <p:nvPicPr>
            <p:cNvPr id="10260" name="Picture 5" descr="gas_dis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0"/>
            <a:stretch>
              <a:fillRect/>
            </a:stretch>
          </p:blipFill>
          <p:spPr bwMode="auto">
            <a:xfrm>
              <a:off x="1488" y="2513"/>
              <a:ext cx="408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Text Box 6"/>
            <p:cNvSpPr txBox="1">
              <a:spLocks noChangeArrowheads="1"/>
            </p:cNvSpPr>
            <p:nvPr/>
          </p:nvSpPr>
          <p:spPr bwMode="auto">
            <a:xfrm>
              <a:off x="4224" y="2544"/>
              <a:ext cx="10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>
                  <a:solidFill>
                    <a:prstClr val="black"/>
                  </a:solidFill>
                  <a:latin typeface="Arial Black" pitchFamily="34" charset="0"/>
                </a:rPr>
                <a:t>ATLAS</a:t>
              </a:r>
            </a:p>
          </p:txBody>
        </p:sp>
      </p:grpSp>
      <p:sp>
        <p:nvSpPr>
          <p:cNvPr id="10258" name="Line 11"/>
          <p:cNvSpPr>
            <a:spLocks noChangeShapeType="1"/>
          </p:cNvSpPr>
          <p:nvPr/>
        </p:nvSpPr>
        <p:spPr bwMode="auto">
          <a:xfrm flipH="1">
            <a:off x="2228666" y="1079886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628158" y="743801"/>
            <a:ext cx="15101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LHCf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Arm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#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endParaRPr lang="en-US" altLang="ja-JP" sz="2000" dirty="0">
              <a:solidFill>
                <a:prstClr val="black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10254" name="Group 15"/>
          <p:cNvGrpSpPr>
            <a:grpSpLocks/>
          </p:cNvGrpSpPr>
          <p:nvPr/>
        </p:nvGrpSpPr>
        <p:grpSpPr bwMode="auto">
          <a:xfrm>
            <a:off x="1800041" y="1184661"/>
            <a:ext cx="733425" cy="733425"/>
            <a:chOff x="1008" y="672"/>
            <a:chExt cx="510" cy="510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056" y="720"/>
              <a:ext cx="408" cy="40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1008" y="672"/>
              <a:ext cx="510" cy="5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7605877" y="4002772"/>
            <a:ext cx="15101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LHCf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ＭＳ Ｐゴシック"/>
                <a:ea typeface="ＭＳ Ｐゴシック"/>
                <a:cs typeface="ＭＳ Ｐゴシック"/>
              </a:rPr>
              <a:t>Arm#2</a:t>
            </a:r>
            <a:endParaRPr lang="en-US" altLang="ja-JP" sz="2000" dirty="0">
              <a:solidFill>
                <a:prstClr val="black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255" name="Line 42"/>
          <p:cNvSpPr>
            <a:spLocks noChangeShapeType="1"/>
          </p:cNvSpPr>
          <p:nvPr/>
        </p:nvSpPr>
        <p:spPr bwMode="auto">
          <a:xfrm flipH="1" flipV="1">
            <a:off x="7029266" y="3394461"/>
            <a:ext cx="1600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824441" y="3784358"/>
            <a:ext cx="1319559" cy="86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4286066" y="2480061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 pitchFamily="34" charset="0"/>
              </a:rPr>
              <a:t>140m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95250" y="2778223"/>
            <a:ext cx="45720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Calibri" pitchFamily="34" charset="0"/>
              </a:rPr>
              <a:t>Two independent detectors at either side of IP1</a:t>
            </a:r>
            <a:r>
              <a:rPr lang="ja-JP" altLang="en-US" sz="240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n-US" altLang="ja-JP" sz="2400" dirty="0" smtClean="0">
                <a:solidFill>
                  <a:prstClr val="black"/>
                </a:solidFill>
                <a:latin typeface="Calibri" pitchFamily="34" charset="0"/>
              </a:rPr>
              <a:t>(Arm</a:t>
            </a:r>
            <a:r>
              <a:rPr lang="en-US" altLang="ja-JP" sz="2400" dirty="0">
                <a:solidFill>
                  <a:prstClr val="black"/>
                </a:solidFill>
                <a:latin typeface="Calibri" pitchFamily="34" charset="0"/>
              </a:rPr>
              <a:t>#1, Arm#2 )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825539" y="3609171"/>
            <a:ext cx="5090482" cy="1804146"/>
            <a:chOff x="3861728" y="4475955"/>
            <a:chExt cx="5090482" cy="1804146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3861728" y="4475955"/>
              <a:ext cx="5021984" cy="1804146"/>
              <a:chOff x="3368675" y="4073126"/>
              <a:chExt cx="5021984" cy="1804146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52000">
                  <a:schemeClr val="tx1"/>
                </a:gs>
              </a:gsLst>
              <a:lin ang="16200000" scaled="0"/>
              <a:tileRect/>
            </a:gradFill>
          </p:grpSpPr>
          <p:sp>
            <p:nvSpPr>
              <p:cNvPr id="7" name="フローチャート: 処理 6"/>
              <p:cNvSpPr/>
              <p:nvPr/>
            </p:nvSpPr>
            <p:spPr>
              <a:xfrm>
                <a:off x="3368675" y="4167535"/>
                <a:ext cx="5021984" cy="1679757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38000">
                    <a:prstClr val="white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  <a:gs pos="64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H="1" flipV="1">
                <a:off x="4821644" y="4291359"/>
                <a:ext cx="2055565" cy="730242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 flipH="1" flipV="1">
                <a:off x="5394663" y="4210396"/>
                <a:ext cx="1482546" cy="811204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4472436" y="4535831"/>
                <a:ext cx="2339693" cy="48577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6812129" y="5019146"/>
                <a:ext cx="1578530" cy="2454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4654977" y="5021600"/>
                <a:ext cx="2157153" cy="565144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AutoShape 19"/>
              <p:cNvSpPr>
                <a:spLocks noChangeArrowheads="1"/>
              </p:cNvSpPr>
              <p:nvPr/>
            </p:nvSpPr>
            <p:spPr bwMode="auto">
              <a:xfrm>
                <a:off x="7765219" y="4778715"/>
                <a:ext cx="231747" cy="485770"/>
              </a:xfrm>
              <a:prstGeom prst="irregularSeal1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kumimoji="0" lang="en-GB" altLang="ja-JP"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H="1" flipV="1">
                <a:off x="4554976" y="4453282"/>
                <a:ext cx="2255566" cy="568319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>
                <a:off x="3659734" y="4535831"/>
                <a:ext cx="830163" cy="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3693068" y="5586744"/>
                <a:ext cx="961909" cy="0"/>
              </a:xfrm>
              <a:prstGeom prst="line">
                <a:avLst/>
              </a:prstGeom>
              <a:grpFill/>
              <a:ln w="57150">
                <a:solidFill>
                  <a:srgbClr val="FF33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6118072" y="4313957"/>
                <a:ext cx="21536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Charged particles</a:t>
                </a:r>
                <a:r>
                  <a:rPr kumimoji="0" lang="ja-JP" altLang="en-US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 </a:t>
                </a: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(+)</a:t>
                </a: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3568122" y="4073126"/>
                <a:ext cx="7738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lang="en-US" altLang="ja-JP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Rockwell" pitchFamily="18" charset="0"/>
                    <a:ea typeface="ＭＳ Ｐ明朝" pitchFamily="18" charset="-128"/>
                  </a:rPr>
                  <a:t>Beam</a:t>
                </a:r>
                <a:endParaRPr kumimoji="0" lang="en-US" altLang="ja-JP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ckwell" pitchFamily="18" charset="0"/>
                  <a:ea typeface="ＭＳ Ｐ明朝" pitchFamily="18" charset="-128"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H="1">
                <a:off x="4780379" y="5019146"/>
                <a:ext cx="2033004" cy="858126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H="1">
                <a:off x="5336827" y="5036088"/>
                <a:ext cx="1482546" cy="811204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 flipH="1">
                <a:off x="4509651" y="5019693"/>
                <a:ext cx="2240578" cy="714705"/>
              </a:xfrm>
              <a:prstGeom prst="line">
                <a:avLst/>
              </a:prstGeom>
              <a:grp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5834986" y="5388412"/>
                <a:ext cx="2288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Charged particles</a:t>
                </a:r>
                <a:r>
                  <a:rPr kumimoji="0" lang="ja-JP" altLang="en-US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 </a:t>
                </a:r>
                <a:r>
                  <a:rPr kumimoji="0" lang="en-US" altLang="ja-JP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(-)</a:t>
                </a:r>
              </a:p>
            </p:txBody>
          </p:sp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4536689" y="4632138"/>
                <a:ext cx="123964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457200"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Neutral </a:t>
                </a:r>
                <a:endParaRPr kumimoji="0"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endParaRPr>
              </a:p>
              <a:p>
                <a:pPr algn="ctr" defTabSz="457200">
                  <a:defRPr/>
                </a:pPr>
                <a:r>
                  <a:rPr kumimoji="0" lang="en-US" altLang="ja-JP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明朝" pitchFamily="18" charset="-128"/>
                  </a:rPr>
                  <a:t>particles</a:t>
                </a:r>
                <a:endParaRPr kumimoji="0" lang="en-US" altLang="ja-JP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endParaRPr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368675" y="4712041"/>
                <a:ext cx="1219635" cy="681030"/>
              </a:xfrm>
              <a:custGeom>
                <a:avLst/>
                <a:gdLst>
                  <a:gd name="T0" fmla="*/ 0 w 1270"/>
                  <a:gd name="T1" fmla="*/ 0 h 454"/>
                  <a:gd name="T2" fmla="*/ 2147483647 w 1270"/>
                  <a:gd name="T3" fmla="*/ 0 h 454"/>
                  <a:gd name="T4" fmla="*/ 2147483647 w 1270"/>
                  <a:gd name="T5" fmla="*/ 2147483647 h 454"/>
                  <a:gd name="T6" fmla="*/ 0 w 1270"/>
                  <a:gd name="T7" fmla="*/ 2147483647 h 4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0"/>
                  <a:gd name="T13" fmla="*/ 0 h 454"/>
                  <a:gd name="T14" fmla="*/ 1270 w 1270"/>
                  <a:gd name="T15" fmla="*/ 454 h 4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0" h="454">
                    <a:moveTo>
                      <a:pt x="0" y="0"/>
                    </a:moveTo>
                    <a:lnTo>
                      <a:pt x="1270" y="0"/>
                    </a:lnTo>
                    <a:lnTo>
                      <a:pt x="1270" y="454"/>
                    </a:lnTo>
                    <a:lnTo>
                      <a:pt x="0" y="454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defTabSz="457200"/>
                <a:endParaRPr kumimoji="0" lang="en-GB" altLang="ja-JP"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3711082" y="4772365"/>
                <a:ext cx="758734" cy="56514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kumimoji="0" lang="en-GB" altLang="ja-JP">
                  <a:solidFill>
                    <a:srgbClr val="000099"/>
                  </a:solidFill>
                  <a:latin typeface="Rockwell" pitchFamily="18" charset="0"/>
                  <a:cs typeface="Arial" pitchFamily="34" charset="0"/>
                </a:endParaRPr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H="1">
                <a:off x="4258150" y="5021600"/>
                <a:ext cx="2420646" cy="0"/>
              </a:xfrm>
              <a:prstGeom prst="line">
                <a:avLst/>
              </a:prstGeom>
              <a:grpFill/>
              <a:ln w="38100">
                <a:solidFill>
                  <a:srgbClr val="3333FF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7663989" y="4489421"/>
              <a:ext cx="12882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kumimoji="0"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</a:rPr>
                <a:t>Beam pipe</a:t>
              </a:r>
            </a:p>
          </p:txBody>
        </p:sp>
      </p:grpSp>
      <p:cxnSp>
        <p:nvCxnSpPr>
          <p:cNvPr id="12" name="直線矢印コネクタ 11"/>
          <p:cNvCxnSpPr>
            <a:stCxn id="45" idx="0"/>
          </p:cNvCxnSpPr>
          <p:nvPr/>
        </p:nvCxnSpPr>
        <p:spPr>
          <a:xfrm>
            <a:off x="825539" y="4248086"/>
            <a:ext cx="14941" cy="6279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7689" y="4387467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96mm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7580" y="5558463"/>
            <a:ext cx="7814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kumimoji="1" lang="en-US" altLang="ja-JP" sz="2400" dirty="0" smtClean="0"/>
              <a:t>All charged particles are swept by dipole magnet</a:t>
            </a:r>
          </a:p>
          <a:p>
            <a:pPr marL="342900" indent="-342900">
              <a:buFont typeface="Wingdings" charset="2"/>
              <a:buChar char="ü"/>
            </a:pPr>
            <a:r>
              <a:rPr lang="en-US" altLang="ja-JP" sz="2400" dirty="0" smtClean="0"/>
              <a:t>Neutral particles (photons and neutrons) arrive at </a:t>
            </a:r>
            <a:r>
              <a:rPr lang="en-US" altLang="ja-JP" sz="2400" dirty="0" err="1" smtClean="0"/>
              <a:t>LHCf</a:t>
            </a:r>
            <a:endParaRPr lang="en-US" altLang="ja-JP" sz="2400" dirty="0" smtClean="0"/>
          </a:p>
          <a:p>
            <a:pPr marL="342900" indent="-342900">
              <a:buFont typeface="Wingdings" charset="2"/>
              <a:buChar char="ü"/>
            </a:pPr>
            <a:r>
              <a:rPr kumimoji="1" lang="en-US" altLang="ja-JP" sz="2400" dirty="0" smtClean="0"/>
              <a:t>0 degree is covered</a:t>
            </a:r>
            <a:endParaRPr kumimoji="1" lang="ja-JP" altLang="en-US" sz="2400" dirty="0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1695266" y="2327661"/>
            <a:ext cx="52578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9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HCf_20060130_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70300"/>
            <a:ext cx="46085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5499"/>
            <a:ext cx="8229600" cy="7246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b="1" dirty="0" err="1" smtClean="0">
                <a:solidFill>
                  <a:srgbClr val="FFFF00"/>
                </a:solidFill>
              </a:rPr>
              <a:t>LHCf</a:t>
            </a:r>
            <a:r>
              <a:rPr lang="en-US" altLang="ja-JP" b="1" dirty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Detectors</a:t>
            </a:r>
            <a:endParaRPr lang="ja-JP" altLang="en-US" b="1" dirty="0" smtClean="0">
              <a:solidFill>
                <a:srgbClr val="FFFF00"/>
              </a:solidFill>
            </a:endParaRPr>
          </a:p>
        </p:txBody>
      </p:sp>
      <p:pic>
        <p:nvPicPr>
          <p:cNvPr id="12292" name="Picture 4" descr="LHCf_arm2_20060918_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98713"/>
            <a:ext cx="44640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932363" y="2420938"/>
            <a:ext cx="3744912" cy="1584325"/>
            <a:chOff x="3288" y="935"/>
            <a:chExt cx="2359" cy="998"/>
          </a:xfrm>
        </p:grpSpPr>
        <p:sp>
          <p:nvSpPr>
            <p:cNvPr id="12298" name="AutoShape 6"/>
            <p:cNvSpPr>
              <a:spLocks noChangeArrowheads="1"/>
            </p:cNvSpPr>
            <p:nvPr/>
          </p:nvSpPr>
          <p:spPr bwMode="auto">
            <a:xfrm>
              <a:off x="3288" y="935"/>
              <a:ext cx="2359" cy="998"/>
            </a:xfrm>
            <a:prstGeom prst="downArrowCallout">
              <a:avLst>
                <a:gd name="adj1" fmla="val 52812"/>
                <a:gd name="adj2" fmla="val 46640"/>
                <a:gd name="adj3" fmla="val 16634"/>
                <a:gd name="adj4" fmla="val 75852"/>
              </a:avLst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3334" y="981"/>
              <a:ext cx="2235" cy="634"/>
            </a:xfrm>
            <a:prstGeom prst="rect">
              <a:avLst/>
            </a:prstGeom>
            <a:solidFill>
              <a:srgbClr val="FBF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Arm#1 Detector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20mmx20mm+40mmx40mm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4 XY SciFi+MAPMT</a:t>
              </a:r>
            </a:p>
          </p:txBody>
        </p:sp>
      </p:grp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323850" y="5157788"/>
            <a:ext cx="3744913" cy="1584325"/>
            <a:chOff x="22" y="2976"/>
            <a:chExt cx="2359" cy="998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 rot="10800000">
              <a:off x="22" y="2976"/>
              <a:ext cx="2359" cy="998"/>
            </a:xfrm>
            <a:prstGeom prst="downArrowCallout">
              <a:avLst>
                <a:gd name="adj1" fmla="val 52812"/>
                <a:gd name="adj2" fmla="val 46640"/>
                <a:gd name="adj3" fmla="val 16634"/>
                <a:gd name="adj4" fmla="val 75852"/>
              </a:avLst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>
                <a:solidFill>
                  <a:prstClr val="black"/>
                </a:solidFill>
              </a:endParaRPr>
            </a:p>
          </p:txBody>
        </p:sp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55" y="3290"/>
              <a:ext cx="22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Arm#2 Detector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25mmx25mm+32mmx32mm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prstClr val="black"/>
                  </a:solidFill>
                  <a:latin typeface="Calibri" pitchFamily="34" charset="0"/>
                </a:rPr>
                <a:t>4 XY Silicon strip detectors</a:t>
              </a:r>
            </a:p>
          </p:txBody>
        </p:sp>
      </p:grp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250825" y="840906"/>
            <a:ext cx="8675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ja-JP" sz="2400" b="1" dirty="0" smtClean="0">
                <a:latin typeface="Calibri" pitchFamily="34" charset="0"/>
              </a:rPr>
              <a:t>Imaging sampling shower calorimeters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ja-JP" sz="2400" b="1" dirty="0" smtClean="0">
                <a:latin typeface="Calibri" pitchFamily="34" charset="0"/>
              </a:rPr>
              <a:t>Two calorimeter towers in each of Arm1 and Arm2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ja-JP" sz="2400" b="1" dirty="0" smtClean="0">
                <a:latin typeface="Calibri" pitchFamily="34" charset="0"/>
              </a:rPr>
              <a:t>Each tower has 44 </a:t>
            </a:r>
            <a:r>
              <a:rPr lang="en-US" altLang="ja-JP" sz="2400" b="1" dirty="0" err="1" smtClean="0">
                <a:latin typeface="Calibri" pitchFamily="34" charset="0"/>
              </a:rPr>
              <a:t>r.l</a:t>
            </a:r>
            <a:r>
              <a:rPr lang="en-US" altLang="ja-JP" sz="2400" b="1" dirty="0" smtClean="0">
                <a:latin typeface="Calibri" pitchFamily="34" charset="0"/>
              </a:rPr>
              <a:t>. of Tungsten,16 sampling scintillator and 4 position sensitive layers 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8C355-BE26-462F-B3CD-37F67C8ED64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4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128272"/>
          </a:xfrm>
        </p:spPr>
        <p:txBody>
          <a:bodyPr/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</a:rPr>
              <a:t>LHCf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 Status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03830"/>
            <a:ext cx="7770813" cy="5024761"/>
          </a:xfrm>
        </p:spPr>
        <p:txBody>
          <a:bodyPr>
            <a:noAutofit/>
          </a:bodyPr>
          <a:lstStyle/>
          <a:p>
            <a:r>
              <a:rPr kumimoji="1" lang="en-US" altLang="ja-JP" sz="2400" b="1" dirty="0" smtClean="0"/>
              <a:t>Done</a:t>
            </a:r>
          </a:p>
          <a:p>
            <a:pPr lvl="1"/>
            <a:r>
              <a:rPr lang="en-US" altLang="ja-JP" b="1" dirty="0" smtClean="0"/>
              <a:t>0.9, 2.76, 7 </a:t>
            </a:r>
            <a:r>
              <a:rPr lang="en-US" altLang="ja-JP" b="1" dirty="0" err="1" smtClean="0"/>
              <a:t>TeV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 collision, 5 </a:t>
            </a:r>
            <a:r>
              <a:rPr lang="en-US" altLang="ja-JP" b="1" dirty="0" err="1" smtClean="0"/>
              <a:t>TeV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pPb</a:t>
            </a:r>
            <a:r>
              <a:rPr lang="en-US" altLang="ja-JP" b="1" dirty="0" smtClean="0"/>
              <a:t> collision data taking</a:t>
            </a:r>
          </a:p>
          <a:p>
            <a:pPr lvl="1"/>
            <a:r>
              <a:rPr kumimoji="1" lang="en-US" altLang="ja-JP" b="1" dirty="0" smtClean="0"/>
              <a:t>Photon spectra at 0.9 and 7TeV published</a:t>
            </a:r>
          </a:p>
          <a:p>
            <a:pPr lvl="1"/>
            <a:r>
              <a:rPr lang="en-US" altLang="ja-JP" b="1" dirty="0" smtClean="0"/>
              <a:t>π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/>
              <a:t> spectra at 7 </a:t>
            </a:r>
            <a:r>
              <a:rPr lang="en-US" altLang="ja-JP" b="1" dirty="0" err="1" smtClean="0"/>
              <a:t>TeV</a:t>
            </a:r>
            <a:r>
              <a:rPr lang="en-US" altLang="ja-JP" b="1" dirty="0" smtClean="0"/>
              <a:t> published</a:t>
            </a:r>
          </a:p>
          <a:p>
            <a:pPr lvl="1"/>
            <a:r>
              <a:rPr kumimoji="1" lang="en-US" altLang="ja-JP" b="1" dirty="0" smtClean="0"/>
              <a:t>Performance at 0.9 and 7TeV published</a:t>
            </a:r>
          </a:p>
          <a:p>
            <a:r>
              <a:rPr lang="en-US" altLang="ja-JP" sz="2400" b="1" dirty="0" smtClean="0"/>
              <a:t>On going</a:t>
            </a:r>
          </a:p>
          <a:p>
            <a:pPr lvl="1"/>
            <a:r>
              <a:rPr lang="en-US" altLang="ja-JP" b="1" dirty="0" smtClean="0"/>
              <a:t>Neutron spectra at 7TeV</a:t>
            </a:r>
          </a:p>
          <a:p>
            <a:pPr lvl="1"/>
            <a:r>
              <a:rPr lang="en-US" altLang="ja-JP" b="1" dirty="0" smtClean="0"/>
              <a:t>π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/>
              <a:t> and UPC spectra at 5TeV </a:t>
            </a:r>
            <a:r>
              <a:rPr lang="en-US" altLang="ja-JP" b="1" dirty="0" err="1" smtClean="0"/>
              <a:t>pPb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Rad-hard detector upgrade for 13 </a:t>
            </a:r>
            <a:r>
              <a:rPr lang="en-US" altLang="ja-JP" b="1" dirty="0" err="1" smtClean="0"/>
              <a:t>TeV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pp</a:t>
            </a:r>
            <a:endParaRPr lang="en-US" altLang="ja-JP" b="1" dirty="0" smtClean="0"/>
          </a:p>
          <a:p>
            <a:r>
              <a:rPr kumimoji="1" lang="en-US" altLang="ja-JP" sz="2400" b="1" dirty="0" smtClean="0"/>
              <a:t>Plan</a:t>
            </a:r>
          </a:p>
          <a:p>
            <a:pPr lvl="1"/>
            <a:r>
              <a:rPr lang="en-US" altLang="ja-JP" b="1" dirty="0" smtClean="0"/>
              <a:t>13TeV 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 collision in 2015 (operation plan in discussion)</a:t>
            </a:r>
          </a:p>
          <a:p>
            <a:pPr lvl="1"/>
            <a:r>
              <a:rPr lang="en-US" altLang="ja-JP" b="1" dirty="0" smtClean="0"/>
              <a:t>0.5TeV 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 at RHIC (LOI submitted)</a:t>
            </a:r>
          </a:p>
          <a:p>
            <a:pPr lvl="1"/>
            <a:r>
              <a:rPr kumimoji="1" lang="en-US" altLang="ja-JP" b="1" dirty="0" smtClean="0"/>
              <a:t>Discussions </a:t>
            </a:r>
            <a:r>
              <a:rPr kumimoji="1" lang="en-US" altLang="ja-JP" b="1" dirty="0" smtClean="0"/>
              <a:t>for light ion collision at RHIC and LHC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031875" y="1762125"/>
            <a:ext cx="5238750" cy="7937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031875" y="5667374"/>
            <a:ext cx="4603750" cy="39052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9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0E41-7C76-4E6A-ADDB-28281074862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628"/>
            <a:ext cx="7630767" cy="50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3502"/>
            <a:ext cx="8229600" cy="432049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rgbClr val="FFFF00"/>
                </a:solidFill>
              </a:rPr>
              <a:t>Photon spectra @ 7TeV (Data vs. Models) 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8338" y="6271310"/>
            <a:ext cx="82296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DPMJET 3.04 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QGSJET II-03  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SIBYLL 2.1  </a:t>
            </a:r>
            <a:r>
              <a:rPr kumimoji="1" lang="en-US" altLang="ja-JP" sz="2000" b="1" dirty="0" smtClean="0">
                <a:solidFill>
                  <a:srgbClr val="FF00FF"/>
                </a:solidFill>
              </a:rPr>
              <a:t>EPOS 1.99  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PYTHIA 8.145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85160" y="707852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Adriani</a:t>
            </a:r>
            <a:r>
              <a:rPr kumimoji="1" lang="en-US" altLang="ja-JP" dirty="0" smtClean="0"/>
              <a:t> et al., PLB, 703 (2011) 128-134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0558" y="1047739"/>
            <a:ext cx="285445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00"/>
                </a:solidFill>
              </a:rPr>
              <a:t>Around 0 degree (On axis)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3514" y="1136766"/>
            <a:ext cx="10086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Off axis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7044"/>
            <a:ext cx="8229600" cy="759623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Photon spectra @ 900GeV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4075-202C-DE4B-A252-FA4691EC138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8" y="1065311"/>
            <a:ext cx="8456706" cy="35676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88" y="3347358"/>
            <a:ext cx="4527176" cy="33741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55035" y="707852"/>
            <a:ext cx="377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Adriani</a:t>
            </a:r>
            <a:r>
              <a:rPr kumimoji="1" lang="en-US" altLang="ja-JP" dirty="0" smtClean="0"/>
              <a:t> et al., PLB, 715 (2012) 298-303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44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04" y="152703"/>
            <a:ext cx="8460350" cy="7801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900GeV vs. 7TeV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8125" y="1044015"/>
            <a:ext cx="6445250" cy="5423460"/>
            <a:chOff x="1234138" y="1176503"/>
            <a:chExt cx="6445250" cy="5079724"/>
          </a:xfrm>
        </p:grpSpPr>
        <p:pic>
          <p:nvPicPr>
            <p:cNvPr id="2" name="Picture 1" descr="Arm1_900GeV_7TeV_DATA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8" r="7464"/>
            <a:stretch/>
          </p:blipFill>
          <p:spPr>
            <a:xfrm>
              <a:off x="1666875" y="1176503"/>
              <a:ext cx="5332131" cy="4113631"/>
            </a:xfrm>
            <a:prstGeom prst="rect">
              <a:avLst/>
            </a:prstGeom>
          </p:spPr>
        </p:pic>
        <p:sp>
          <p:nvSpPr>
            <p:cNvPr id="26634" name="Rectangle 10"/>
            <p:cNvSpPr>
              <a:spLocks/>
            </p:cNvSpPr>
            <p:nvPr/>
          </p:nvSpPr>
          <p:spPr bwMode="auto">
            <a:xfrm>
              <a:off x="1234138" y="5349411"/>
              <a:ext cx="6445250" cy="906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ü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Comparison in the same 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p</a:t>
              </a:r>
              <a:r>
                <a:rPr lang="en-US" sz="2000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 range (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pT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&lt;0.13x</a:t>
              </a:r>
              <a:r>
                <a:rPr lang="en-US" sz="20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F  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GeV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/c)</a:t>
              </a: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ü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Normalized by # of 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events X</a:t>
              </a:r>
              <a:r>
                <a:rPr lang="en-US" sz="20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F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 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&gt; 0.1</a:t>
              </a: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80000"/>
                <a:buFont typeface="Wingdings" charset="2"/>
                <a:buChar char="ü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Pro" charset="0"/>
                </a:rPr>
                <a:t>Statistical error only</a:t>
              </a:r>
            </a:p>
          </p:txBody>
        </p:sp>
        <p:sp>
          <p:nvSpPr>
            <p:cNvPr id="26635" name="Rectangle 11"/>
            <p:cNvSpPr>
              <a:spLocks/>
            </p:cNvSpPr>
            <p:nvPr/>
          </p:nvSpPr>
          <p:spPr bwMode="auto">
            <a:xfrm>
              <a:off x="2571200" y="1204604"/>
              <a:ext cx="3747278" cy="20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chemeClr val="bg1"/>
                  </a:solidFill>
                  <a:cs typeface="Myriad Pro" charset="0"/>
                </a:rPr>
                <a:t>X</a:t>
              </a:r>
              <a:r>
                <a:rPr lang="en-US" sz="1600" baseline="-6000" dirty="0">
                  <a:solidFill>
                    <a:schemeClr val="bg1"/>
                  </a:solidFill>
                  <a:cs typeface="Myriad Pro" charset="0"/>
                </a:rPr>
                <a:t>F</a:t>
              </a:r>
              <a:r>
                <a:rPr lang="en-US" sz="1600" dirty="0">
                  <a:solidFill>
                    <a:schemeClr val="bg1"/>
                  </a:solidFill>
                  <a:cs typeface="Myriad Pro" charset="0"/>
                </a:rPr>
                <a:t> spectra : 900GeV data </a:t>
              </a:r>
              <a:r>
                <a:rPr lang="en-US" sz="1600" dirty="0" smtClean="0">
                  <a:solidFill>
                    <a:schemeClr val="bg1"/>
                  </a:solidFill>
                  <a:cs typeface="Myriad Pro" charset="0"/>
                </a:rPr>
                <a:t>vs. </a:t>
              </a:r>
              <a:r>
                <a:rPr lang="en-US" sz="1600" dirty="0">
                  <a:solidFill>
                    <a:schemeClr val="bg1"/>
                  </a:solidFill>
                  <a:cs typeface="Myriad Pro" charset="0"/>
                </a:rPr>
                <a:t>7TeV data</a:t>
              </a:r>
            </a:p>
          </p:txBody>
        </p:sp>
      </p:grpSp>
      <p:sp>
        <p:nvSpPr>
          <p:cNvPr id="26628" name="Rectangle 4"/>
          <p:cNvSpPr>
            <a:spLocks/>
          </p:cNvSpPr>
          <p:nvPr/>
        </p:nvSpPr>
        <p:spPr bwMode="auto">
          <a:xfrm>
            <a:off x="5589189" y="1930911"/>
            <a:ext cx="1102866" cy="2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solidFill>
                  <a:srgbClr val="D90B00"/>
                </a:solidFill>
                <a:cs typeface="Myriad Pro" charset="0"/>
              </a:rPr>
              <a:t>Preliminary</a:t>
            </a:r>
            <a:endParaRPr lang="en-US" sz="1700" dirty="0">
              <a:solidFill>
                <a:srgbClr val="D90B00"/>
              </a:solidFill>
              <a:cs typeface="Myriad Pro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3058318" y="2716027"/>
            <a:ext cx="2500313" cy="1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D90B00"/>
                </a:solidFill>
                <a:cs typeface="Myriad Pro" charset="0"/>
              </a:rPr>
              <a:t>Data 2010 at √s=</a:t>
            </a: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900GeV</a:t>
            </a:r>
          </a:p>
          <a:p>
            <a:pPr algn="l"/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(Normalized by the number </a:t>
            </a:r>
            <a:br>
              <a:rPr lang="en-US" sz="1300" dirty="0" smtClean="0">
                <a:solidFill>
                  <a:srgbClr val="D90B00"/>
                </a:solidFill>
                <a:cs typeface="Myriad Pro" charset="0"/>
              </a:rPr>
            </a:b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 of entries in X</a:t>
            </a:r>
            <a:r>
              <a:rPr lang="en-US" sz="1300" baseline="-25000" dirty="0" smtClean="0">
                <a:solidFill>
                  <a:srgbClr val="D90B00"/>
                </a:solidFill>
                <a:cs typeface="Myriad Pro" charset="0"/>
              </a:rPr>
              <a:t>F</a:t>
            </a: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 &gt; 0.1)</a:t>
            </a:r>
            <a:r>
              <a:rPr lang="en-US" sz="1300" dirty="0">
                <a:solidFill>
                  <a:srgbClr val="D90B00"/>
                </a:solidFill>
                <a:cs typeface="Myriad Pro" charset="0"/>
              </a:rPr>
              <a:t/>
            </a:r>
            <a:br>
              <a:rPr lang="en-US" sz="1300" dirty="0">
                <a:solidFill>
                  <a:srgbClr val="D90B00"/>
                </a:solidFill>
                <a:cs typeface="Myriad Pro" charset="0"/>
              </a:rPr>
            </a:br>
            <a:r>
              <a:rPr lang="en-US" sz="1300" dirty="0" smtClean="0">
                <a:solidFill>
                  <a:srgbClr val="002D99"/>
                </a:solidFill>
                <a:cs typeface="Myriad Pro" charset="0"/>
              </a:rPr>
              <a:t>Data </a:t>
            </a:r>
            <a:r>
              <a:rPr lang="en-US" sz="1300" dirty="0">
                <a:solidFill>
                  <a:srgbClr val="002D99"/>
                </a:solidFill>
                <a:cs typeface="Myriad Pro" charset="0"/>
              </a:rPr>
              <a:t>2010 at √s=7TeV (η&gt;10.94</a:t>
            </a:r>
            <a:r>
              <a:rPr lang="en-US" sz="1300" dirty="0" smtClean="0">
                <a:solidFill>
                  <a:srgbClr val="002D99"/>
                </a:solidFill>
                <a:cs typeface="Myriad Pro" charset="0"/>
              </a:rPr>
              <a:t>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4075-202C-DE4B-A252-FA4691EC138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6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Outline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Standard Scenario of the Cosmic-Ray Spectrum</a:t>
            </a:r>
          </a:p>
          <a:p>
            <a:r>
              <a:rPr lang="en-US" altLang="ja-JP" sz="2800" dirty="0" err="1" smtClean="0"/>
              <a:t>LHCf</a:t>
            </a:r>
            <a:endParaRPr lang="en-US" altLang="ja-JP" sz="2800" dirty="0" smtClean="0"/>
          </a:p>
          <a:p>
            <a:pPr lvl="1"/>
            <a:r>
              <a:rPr kumimoji="1" lang="en-US" altLang="ja-JP" sz="2800" dirty="0" smtClean="0"/>
              <a:t>Experiment Overview</a:t>
            </a:r>
          </a:p>
          <a:p>
            <a:pPr lvl="1"/>
            <a:r>
              <a:rPr lang="en-US" altLang="ja-JP" sz="2800" dirty="0" smtClean="0"/>
              <a:t>Results</a:t>
            </a:r>
          </a:p>
          <a:p>
            <a:pPr lvl="1"/>
            <a:r>
              <a:rPr kumimoji="1" lang="en-US" altLang="ja-JP" sz="2800" dirty="0" smtClean="0"/>
              <a:t>Future</a:t>
            </a:r>
          </a:p>
          <a:p>
            <a:r>
              <a:rPr lang="en-US" altLang="ja-JP" sz="2800" dirty="0" smtClean="0"/>
              <a:t>Summary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7" y="42288"/>
            <a:ext cx="8123858" cy="57347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0</a:t>
            </a:r>
            <a:r>
              <a:rPr lang="en-US" b="1" dirty="0" smtClean="0">
                <a:solidFill>
                  <a:srgbClr val="FFFF00"/>
                </a:solidFill>
              </a:rPr>
              <a:t> analysis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726613" y="663890"/>
            <a:ext cx="4463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altLang="ja-JP" sz="2000" dirty="0" smtClean="0"/>
              <a:t>π</a:t>
            </a:r>
            <a:r>
              <a:rPr kumimoji="0" lang="en-US" altLang="ja-JP" sz="2000" baseline="30000" dirty="0" smtClean="0"/>
              <a:t>0</a:t>
            </a:r>
            <a:r>
              <a:rPr kumimoji="0" lang="en-US" altLang="ja-JP" sz="2000" dirty="0" smtClean="0"/>
              <a:t> candidate</a:t>
            </a:r>
            <a:endParaRPr kumimoji="0" lang="en-US" altLang="ja-JP" sz="2000" dirty="0"/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ja-JP" sz="2000" dirty="0"/>
              <a:t>599GeV </a:t>
            </a:r>
            <a:r>
              <a:rPr lang="en-US" altLang="ja-JP" sz="2000" dirty="0"/>
              <a:t>&amp;</a:t>
            </a:r>
            <a:r>
              <a:rPr kumimoji="0" lang="en-US" altLang="ja-JP" sz="2000" dirty="0" smtClean="0"/>
              <a:t> </a:t>
            </a:r>
            <a:r>
              <a:rPr kumimoji="0" lang="en-US" altLang="ja-JP" sz="2000" dirty="0"/>
              <a:t>419GeV </a:t>
            </a:r>
            <a:r>
              <a:rPr lang="en-US" altLang="ja-JP" sz="2000" dirty="0" smtClean="0"/>
              <a:t>photons</a:t>
            </a:r>
            <a:r>
              <a:rPr kumimoji="0" lang="en-US" altLang="ja-JP" sz="2000" dirty="0" smtClean="0"/>
              <a:t> </a:t>
            </a:r>
            <a:r>
              <a:rPr kumimoji="0" lang="en-US" altLang="ja-JP" sz="2000" dirty="0"/>
              <a:t>in 25mm and 32mm </a:t>
            </a:r>
            <a:r>
              <a:rPr kumimoji="0" lang="en-US" altLang="ja-JP" sz="2000" dirty="0" smtClean="0"/>
              <a:t>tower, respectively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000" dirty="0" smtClean="0"/>
              <a:t>M = </a:t>
            </a:r>
            <a:r>
              <a:rPr lang="en-US" altLang="ja-JP" sz="2000" dirty="0" err="1" smtClean="0"/>
              <a:t>θ</a:t>
            </a:r>
            <a:r>
              <a:rPr lang="en-US" altLang="ja-JP" sz="2000" dirty="0" smtClean="0"/>
              <a:t>√(E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xE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9E88B-F741-4987-8B47-4595B3CC81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12713" y="615761"/>
            <a:ext cx="4567683" cy="3585542"/>
            <a:chOff x="112713" y="1101285"/>
            <a:chExt cx="4567683" cy="3585542"/>
          </a:xfrm>
        </p:grpSpPr>
        <p:pic>
          <p:nvPicPr>
            <p:cNvPr id="16386" name="Picture 3" descr="arm2pi0sample01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1260225"/>
              <a:ext cx="4567683" cy="3426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014231" y="1101285"/>
              <a:ext cx="3084244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Longitudinal development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98960" y="2450699"/>
              <a:ext cx="215379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Lateral development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45156" y="2930852"/>
              <a:ext cx="107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Silicon X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50328" y="3970149"/>
              <a:ext cx="1066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Silicon Y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347057" y="1480484"/>
              <a:ext cx="868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Small </a:t>
              </a:r>
            </a:p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Cal.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685242" y="1437033"/>
              <a:ext cx="8830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Large</a:t>
              </a:r>
              <a:endParaRPr kumimoji="1" lang="en-US" altLang="ja-JP" sz="2000" b="1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Cal.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4863107" y="1996008"/>
            <a:ext cx="3786187" cy="1928813"/>
            <a:chOff x="5154963" y="166112"/>
            <a:chExt cx="3786187" cy="1928813"/>
          </a:xfrm>
        </p:grpSpPr>
        <p:sp>
          <p:nvSpPr>
            <p:cNvPr id="16" name="Rounded Rectangle 31"/>
            <p:cNvSpPr/>
            <p:nvPr/>
          </p:nvSpPr>
          <p:spPr>
            <a:xfrm>
              <a:off x="5154963" y="166112"/>
              <a:ext cx="3786187" cy="1928813"/>
            </a:xfrm>
            <a:prstGeom prst="roundRect">
              <a:avLst/>
            </a:prstGeom>
            <a:solidFill>
              <a:srgbClr val="FFD8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047095"/>
                </p:ext>
              </p:extLst>
            </p:nvPr>
          </p:nvGraphicFramePr>
          <p:xfrm>
            <a:off x="7677500" y="181987"/>
            <a:ext cx="1138238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数式" r:id="rId4" imgW="736560" imgH="406080" progId="Equation.3">
                    <p:embed/>
                  </p:oleObj>
                </mc:Choice>
                <mc:Fallback>
                  <p:oleObj name="数式" r:id="rId4" imgW="7365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7500" y="181987"/>
                          <a:ext cx="1138238" cy="627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ube 49"/>
            <p:cNvSpPr/>
            <p:nvPr/>
          </p:nvSpPr>
          <p:spPr>
            <a:xfrm flipH="1">
              <a:off x="6020546" y="852002"/>
              <a:ext cx="534572" cy="559554"/>
            </a:xfrm>
            <a:prstGeom prst="cube">
              <a:avLst>
                <a:gd name="adj" fmla="val 14245"/>
              </a:avLst>
            </a:prstGeom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9" name="Cube 50"/>
            <p:cNvSpPr/>
            <p:nvPr/>
          </p:nvSpPr>
          <p:spPr>
            <a:xfrm flipH="1">
              <a:off x="6067003" y="882915"/>
              <a:ext cx="534572" cy="559554"/>
            </a:xfrm>
            <a:prstGeom prst="cube">
              <a:avLst>
                <a:gd name="adj" fmla="val 14245"/>
              </a:avLst>
            </a:prstGeom>
            <a:solidFill>
              <a:srgbClr val="6E6964"/>
            </a:solidFill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0" name="Cube 51"/>
            <p:cNvSpPr/>
            <p:nvPr/>
          </p:nvSpPr>
          <p:spPr>
            <a:xfrm flipH="1">
              <a:off x="6134847" y="921015"/>
              <a:ext cx="534572" cy="559554"/>
            </a:xfrm>
            <a:prstGeom prst="cube">
              <a:avLst>
                <a:gd name="adj" fmla="val 14245"/>
              </a:avLst>
            </a:prstGeom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" name="Cube 52"/>
            <p:cNvSpPr/>
            <p:nvPr/>
          </p:nvSpPr>
          <p:spPr>
            <a:xfrm flipH="1">
              <a:off x="6191997" y="949590"/>
              <a:ext cx="534572" cy="559554"/>
            </a:xfrm>
            <a:prstGeom prst="cube">
              <a:avLst>
                <a:gd name="adj" fmla="val 14245"/>
              </a:avLst>
            </a:prstGeom>
            <a:solidFill>
              <a:srgbClr val="6E6964"/>
            </a:solidFill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Cube 35"/>
            <p:cNvSpPr/>
            <p:nvPr/>
          </p:nvSpPr>
          <p:spPr>
            <a:xfrm flipH="1">
              <a:off x="5339504" y="356071"/>
              <a:ext cx="857256" cy="857256"/>
            </a:xfrm>
            <a:prstGeom prst="cube">
              <a:avLst>
                <a:gd name="adj" fmla="val 8900"/>
              </a:avLst>
            </a:prstGeom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" name="Cube 39"/>
            <p:cNvSpPr/>
            <p:nvPr/>
          </p:nvSpPr>
          <p:spPr>
            <a:xfrm flipH="1">
              <a:off x="5401417" y="393003"/>
              <a:ext cx="857256" cy="857256"/>
            </a:xfrm>
            <a:prstGeom prst="cube">
              <a:avLst>
                <a:gd name="adj" fmla="val 8900"/>
              </a:avLst>
            </a:prstGeom>
            <a:solidFill>
              <a:srgbClr val="6E6964"/>
            </a:solidFill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4" name="Cube 40"/>
            <p:cNvSpPr/>
            <p:nvPr/>
          </p:nvSpPr>
          <p:spPr>
            <a:xfrm flipH="1">
              <a:off x="5460702" y="431731"/>
              <a:ext cx="857256" cy="857256"/>
            </a:xfrm>
            <a:prstGeom prst="cube">
              <a:avLst>
                <a:gd name="adj" fmla="val 8900"/>
              </a:avLst>
            </a:prstGeom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5" name="Cube 41"/>
            <p:cNvSpPr/>
            <p:nvPr/>
          </p:nvSpPr>
          <p:spPr>
            <a:xfrm flipH="1">
              <a:off x="5515908" y="460161"/>
              <a:ext cx="857256" cy="857256"/>
            </a:xfrm>
            <a:prstGeom prst="cube">
              <a:avLst>
                <a:gd name="adj" fmla="val 89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" name="Oval 53"/>
            <p:cNvSpPr/>
            <p:nvPr/>
          </p:nvSpPr>
          <p:spPr>
            <a:xfrm>
              <a:off x="8155338" y="1994912"/>
              <a:ext cx="71437" cy="71438"/>
            </a:xfrm>
            <a:prstGeom prst="ellipse">
              <a:avLst/>
            </a:prstGeom>
            <a:solidFill>
              <a:srgbClr val="252771"/>
            </a:solidFill>
            <a:ln>
              <a:solidFill>
                <a:srgbClr val="171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27" name="Straight Connector 55"/>
            <p:cNvCxnSpPr/>
            <p:nvPr/>
          </p:nvCxnSpPr>
          <p:spPr>
            <a:xfrm rot="10800000">
              <a:off x="6440838" y="1237675"/>
              <a:ext cx="1751012" cy="795337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8012463" y="1685350"/>
              <a:ext cx="746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171845"/>
                  </a:solidFill>
                </a:rPr>
                <a:t>I.P.1</a:t>
              </a:r>
              <a:endParaRPr lang="it-IT" altLang="ja-JP" b="1">
                <a:solidFill>
                  <a:srgbClr val="171845"/>
                </a:solidFill>
              </a:endParaRPr>
            </a:p>
          </p:txBody>
        </p:sp>
        <p:cxnSp>
          <p:nvCxnSpPr>
            <p:cNvPr id="29" name="Straight Arrow Connector 59"/>
            <p:cNvCxnSpPr/>
            <p:nvPr/>
          </p:nvCxnSpPr>
          <p:spPr>
            <a:xfrm rot="10800000">
              <a:off x="6012213" y="737612"/>
              <a:ext cx="2182812" cy="1292225"/>
            </a:xfrm>
            <a:prstGeom prst="straightConnector1">
              <a:avLst/>
            </a:prstGeom>
            <a:ln w="15875">
              <a:solidFill>
                <a:srgbClr val="17184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62"/>
            <p:cNvSpPr/>
            <p:nvPr/>
          </p:nvSpPr>
          <p:spPr>
            <a:xfrm flipH="1">
              <a:off x="7521925" y="1671062"/>
              <a:ext cx="133350" cy="233363"/>
            </a:xfrm>
            <a:prstGeom prst="arc">
              <a:avLst/>
            </a:prstGeom>
            <a:ln>
              <a:solidFill>
                <a:srgbClr val="171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4" tIns="45712" rIns="91424" bIns="45712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1" name="TextBox 63"/>
            <p:cNvSpPr txBox="1">
              <a:spLocks noChangeArrowheads="1"/>
            </p:cNvSpPr>
            <p:nvPr/>
          </p:nvSpPr>
          <p:spPr bwMode="auto">
            <a:xfrm>
              <a:off x="7550151" y="1396425"/>
              <a:ext cx="285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it-IT" altLang="ja-JP" sz="2000" b="1" i="1" smtClean="0">
                  <a:solidFill>
                    <a:srgbClr val="171845"/>
                  </a:solidFill>
                  <a:sym typeface="Symbol" pitchFamily="18" charset="2"/>
                </a:rPr>
                <a:t>θ</a:t>
              </a:r>
              <a:endParaRPr lang="it-IT" altLang="ja-JP" sz="2000" b="1" i="1" dirty="0">
                <a:solidFill>
                  <a:srgbClr val="171845"/>
                </a:solidFill>
              </a:endParaRPr>
            </a:p>
          </p:txBody>
        </p:sp>
        <p:sp>
          <p:nvSpPr>
            <p:cNvPr id="32" name="TextBox 64"/>
            <p:cNvSpPr txBox="1">
              <a:spLocks noChangeArrowheads="1"/>
            </p:cNvSpPr>
            <p:nvPr/>
          </p:nvSpPr>
          <p:spPr bwMode="auto">
            <a:xfrm>
              <a:off x="6297963" y="308987"/>
              <a:ext cx="9286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it-IT" altLang="ja-JP" sz="2000" b="1" dirty="0" smtClean="0">
                  <a:solidFill>
                    <a:srgbClr val="171845"/>
                  </a:solidFill>
                  <a:sym typeface="Symbol" pitchFamily="18" charset="2"/>
                </a:rPr>
                <a:t>γ</a:t>
              </a:r>
              <a:r>
                <a:rPr lang="it-IT" altLang="ja-JP" sz="2000" b="1" baseline="-25000" dirty="0" smtClean="0">
                  <a:solidFill>
                    <a:srgbClr val="171845"/>
                  </a:solidFill>
                  <a:sym typeface="Symbol" pitchFamily="18" charset="2"/>
                </a:rPr>
                <a:t>1</a:t>
              </a:r>
              <a:r>
                <a:rPr lang="it-IT" altLang="ja-JP" sz="2000" b="1" dirty="0">
                  <a:solidFill>
                    <a:srgbClr val="171845"/>
                  </a:solidFill>
                  <a:sym typeface="Symbol" pitchFamily="18" charset="2"/>
                </a:rPr>
                <a:t>(E</a:t>
              </a:r>
              <a:r>
                <a:rPr lang="it-IT" altLang="ja-JP" sz="2000" b="1" baseline="-25000" dirty="0">
                  <a:solidFill>
                    <a:srgbClr val="171845"/>
                  </a:solidFill>
                  <a:sym typeface="Symbol" pitchFamily="18" charset="2"/>
                </a:rPr>
                <a:t>1</a:t>
              </a:r>
              <a:r>
                <a:rPr lang="it-IT" altLang="ja-JP" sz="2000" b="1" dirty="0">
                  <a:solidFill>
                    <a:srgbClr val="171845"/>
                  </a:solidFill>
                  <a:sym typeface="Symbol" pitchFamily="18" charset="2"/>
                </a:rPr>
                <a:t>)</a:t>
              </a:r>
              <a:endParaRPr lang="it-IT" altLang="ja-JP" sz="2000" b="1" dirty="0">
                <a:solidFill>
                  <a:srgbClr val="171845"/>
                </a:solidFill>
              </a:endParaRPr>
            </a:p>
          </p:txBody>
        </p:sp>
        <p:sp>
          <p:nvSpPr>
            <p:cNvPr id="33" name="TextBox 65"/>
            <p:cNvSpPr txBox="1">
              <a:spLocks noChangeArrowheads="1"/>
            </p:cNvSpPr>
            <p:nvPr/>
          </p:nvSpPr>
          <p:spPr bwMode="auto">
            <a:xfrm>
              <a:off x="6155088" y="1613912"/>
              <a:ext cx="928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it-IT" altLang="ja-JP" b="1" dirty="0" smtClean="0">
                  <a:solidFill>
                    <a:srgbClr val="171845"/>
                  </a:solidFill>
                  <a:sym typeface="Symbol" pitchFamily="18" charset="2"/>
                </a:rPr>
                <a:t>γ</a:t>
              </a:r>
              <a:r>
                <a:rPr lang="it-IT" altLang="ja-JP" b="1" baseline="-25000" dirty="0" smtClean="0">
                  <a:solidFill>
                    <a:srgbClr val="171845"/>
                  </a:solidFill>
                  <a:sym typeface="Symbol" pitchFamily="18" charset="2"/>
                </a:rPr>
                <a:t>2</a:t>
              </a:r>
              <a:r>
                <a:rPr lang="it-IT" altLang="ja-JP" b="1" dirty="0">
                  <a:solidFill>
                    <a:srgbClr val="171845"/>
                  </a:solidFill>
                  <a:sym typeface="Symbol" pitchFamily="18" charset="2"/>
                </a:rPr>
                <a:t>(E</a:t>
              </a:r>
              <a:r>
                <a:rPr lang="it-IT" altLang="ja-JP" b="1" baseline="-25000" dirty="0">
                  <a:solidFill>
                    <a:srgbClr val="171845"/>
                  </a:solidFill>
                  <a:sym typeface="Symbol" pitchFamily="18" charset="2"/>
                </a:rPr>
                <a:t>2</a:t>
              </a:r>
              <a:r>
                <a:rPr lang="it-IT" altLang="ja-JP" b="1" dirty="0">
                  <a:solidFill>
                    <a:srgbClr val="171845"/>
                  </a:solidFill>
                  <a:sym typeface="Symbol" pitchFamily="18" charset="2"/>
                </a:rPr>
                <a:t>)</a:t>
              </a:r>
              <a:endParaRPr lang="it-IT" altLang="ja-JP" b="1" dirty="0">
                <a:solidFill>
                  <a:srgbClr val="171845"/>
                </a:solidFill>
              </a:endParaRPr>
            </a:p>
          </p:txBody>
        </p:sp>
        <p:cxnSp>
          <p:nvCxnSpPr>
            <p:cNvPr id="34" name="Straight Arrow Connector 67"/>
            <p:cNvCxnSpPr/>
            <p:nvPr/>
          </p:nvCxnSpPr>
          <p:spPr>
            <a:xfrm>
              <a:off x="6655150" y="880487"/>
              <a:ext cx="1785938" cy="714375"/>
            </a:xfrm>
            <a:prstGeom prst="straightConnector1">
              <a:avLst/>
            </a:prstGeom>
            <a:ln w="15875">
              <a:solidFill>
                <a:srgbClr val="25277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68"/>
            <p:cNvSpPr txBox="1">
              <a:spLocks noChangeArrowheads="1"/>
            </p:cNvSpPr>
            <p:nvPr/>
          </p:nvSpPr>
          <p:spPr bwMode="auto">
            <a:xfrm>
              <a:off x="7369525" y="899537"/>
              <a:ext cx="8572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dirty="0">
                  <a:solidFill>
                    <a:srgbClr val="171845"/>
                  </a:solidFill>
                </a:rPr>
                <a:t>140m</a:t>
              </a:r>
              <a:endParaRPr lang="it-IT" altLang="ja-JP" b="1" dirty="0">
                <a:solidFill>
                  <a:srgbClr val="171845"/>
                </a:solidFill>
              </a:endParaRPr>
            </a:p>
          </p:txBody>
        </p:sp>
        <p:cxnSp>
          <p:nvCxnSpPr>
            <p:cNvPr id="36" name="Straight Connector 70"/>
            <p:cNvCxnSpPr/>
            <p:nvPr/>
          </p:nvCxnSpPr>
          <p:spPr>
            <a:xfrm rot="16200000" flipH="1">
              <a:off x="5876481" y="873344"/>
              <a:ext cx="638175" cy="366712"/>
            </a:xfrm>
            <a:prstGeom prst="line">
              <a:avLst/>
            </a:prstGeom>
            <a:ln w="15875">
              <a:solidFill>
                <a:srgbClr val="17184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1"/>
            <p:cNvSpPr txBox="1">
              <a:spLocks noChangeArrowheads="1"/>
            </p:cNvSpPr>
            <p:nvPr/>
          </p:nvSpPr>
          <p:spPr bwMode="auto">
            <a:xfrm>
              <a:off x="5797900" y="809050"/>
              <a:ext cx="3476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solidFill>
                    <a:srgbClr val="171845"/>
                  </a:solidFill>
                </a:rPr>
                <a:t>R</a:t>
              </a:r>
              <a:endParaRPr lang="it-IT" altLang="ja-JP" b="1" i="1">
                <a:solidFill>
                  <a:srgbClr val="171845"/>
                </a:solidFill>
              </a:endParaRPr>
            </a:p>
          </p:txBody>
        </p:sp>
        <p:cxnSp>
          <p:nvCxnSpPr>
            <p:cNvPr id="38" name="Straight Arrow Connector 73"/>
            <p:cNvCxnSpPr/>
            <p:nvPr/>
          </p:nvCxnSpPr>
          <p:spPr>
            <a:xfrm rot="10800000">
              <a:off x="6369400" y="1380550"/>
              <a:ext cx="1819275" cy="642937"/>
            </a:xfrm>
            <a:prstGeom prst="straightConnector1">
              <a:avLst/>
            </a:prstGeom>
            <a:ln w="15875">
              <a:solidFill>
                <a:srgbClr val="17184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6"/>
            <p:cNvCxnSpPr>
              <a:cxnSpLocks noChangeAspect="1"/>
            </p:cNvCxnSpPr>
            <p:nvPr/>
          </p:nvCxnSpPr>
          <p:spPr>
            <a:xfrm rot="10800000">
              <a:off x="5167663" y="439162"/>
              <a:ext cx="287337" cy="155575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8"/>
            <p:cNvCxnSpPr>
              <a:cxnSpLocks noChangeAspect="1"/>
            </p:cNvCxnSpPr>
            <p:nvPr/>
          </p:nvCxnSpPr>
          <p:spPr>
            <a:xfrm rot="10800000">
              <a:off x="5162900" y="1086862"/>
              <a:ext cx="287338" cy="155575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9"/>
            <p:cNvCxnSpPr>
              <a:cxnSpLocks noChangeAspect="1"/>
            </p:cNvCxnSpPr>
            <p:nvPr/>
          </p:nvCxnSpPr>
          <p:spPr>
            <a:xfrm rot="10800000">
              <a:off x="5805838" y="170875"/>
              <a:ext cx="201612" cy="109537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0"/>
            <p:cNvCxnSpPr>
              <a:cxnSpLocks noChangeAspect="1"/>
            </p:cNvCxnSpPr>
            <p:nvPr/>
          </p:nvCxnSpPr>
          <p:spPr>
            <a:xfrm rot="10800000">
              <a:off x="5882038" y="1299587"/>
              <a:ext cx="201612" cy="109538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81"/>
            <p:cNvCxnSpPr>
              <a:cxnSpLocks noChangeAspect="1"/>
            </p:cNvCxnSpPr>
            <p:nvPr/>
          </p:nvCxnSpPr>
          <p:spPr>
            <a:xfrm rot="10800000">
              <a:off x="6272563" y="743962"/>
              <a:ext cx="139700" cy="74613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73" y="4180538"/>
            <a:ext cx="2766123" cy="26492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138" y="4024151"/>
            <a:ext cx="2973982" cy="28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4075-202C-DE4B-A252-FA4691EC1381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" y="1970494"/>
            <a:ext cx="7477557" cy="48727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10" y="73840"/>
            <a:ext cx="2463482" cy="2332199"/>
          </a:xfrm>
          <a:prstGeom prst="rect">
            <a:avLst/>
          </a:prstGeom>
        </p:spPr>
      </p:pic>
      <p:sp>
        <p:nvSpPr>
          <p:cNvPr id="7" name="フリーフォーム 6"/>
          <p:cNvSpPr/>
          <p:nvPr/>
        </p:nvSpPr>
        <p:spPr>
          <a:xfrm>
            <a:off x="7117332" y="2052785"/>
            <a:ext cx="1476625" cy="3573913"/>
          </a:xfrm>
          <a:custGeom>
            <a:avLst/>
            <a:gdLst>
              <a:gd name="connsiteX0" fmla="*/ 1476625 w 1476625"/>
              <a:gd name="connsiteY0" fmla="*/ 0 h 3573913"/>
              <a:gd name="connsiteX1" fmla="*/ 797378 w 1476625"/>
              <a:gd name="connsiteY1" fmla="*/ 2717356 h 3573913"/>
              <a:gd name="connsiteX2" fmla="*/ 0 w 1476625"/>
              <a:gd name="connsiteY2" fmla="*/ 3573913 h 357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625" h="3573913">
                <a:moveTo>
                  <a:pt x="1476625" y="0"/>
                </a:moveTo>
                <a:cubicBezTo>
                  <a:pt x="1260053" y="1060852"/>
                  <a:pt x="1043482" y="2121704"/>
                  <a:pt x="797378" y="2717356"/>
                </a:cubicBezTo>
                <a:cubicBezTo>
                  <a:pt x="551274" y="3313008"/>
                  <a:pt x="0" y="3573913"/>
                  <a:pt x="0" y="3573913"/>
                </a:cubicBezTo>
              </a:path>
            </a:pathLst>
          </a:custGeom>
          <a:ln w="57150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5400000" flipH="1">
            <a:off x="4661762" y="-1398085"/>
            <a:ext cx="1132264" cy="5968103"/>
          </a:xfrm>
          <a:custGeom>
            <a:avLst/>
            <a:gdLst>
              <a:gd name="connsiteX0" fmla="*/ 1476625 w 1476625"/>
              <a:gd name="connsiteY0" fmla="*/ 0 h 3573913"/>
              <a:gd name="connsiteX1" fmla="*/ 797378 w 1476625"/>
              <a:gd name="connsiteY1" fmla="*/ 2717356 h 3573913"/>
              <a:gd name="connsiteX2" fmla="*/ 0 w 1476625"/>
              <a:gd name="connsiteY2" fmla="*/ 3573913 h 357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625" h="3573913">
                <a:moveTo>
                  <a:pt x="1476625" y="0"/>
                </a:moveTo>
                <a:cubicBezTo>
                  <a:pt x="1260053" y="1060852"/>
                  <a:pt x="1043482" y="2121704"/>
                  <a:pt x="797378" y="2717356"/>
                </a:cubicBezTo>
                <a:cubicBezTo>
                  <a:pt x="551274" y="3313008"/>
                  <a:pt x="0" y="3573913"/>
                  <a:pt x="0" y="3573913"/>
                </a:cubicBezTo>
              </a:path>
            </a:pathLst>
          </a:custGeom>
          <a:ln w="57150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1827" y="1592586"/>
            <a:ext cx="36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Adriani</a:t>
            </a:r>
            <a:r>
              <a:rPr kumimoji="1" lang="en-US" altLang="ja-JP" dirty="0" smtClean="0"/>
              <a:t> et al., PRD, 86, 092001 (2012)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96" y="110287"/>
            <a:ext cx="6379020" cy="1505643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</a:rPr>
              <a:t>π</a:t>
            </a:r>
            <a:r>
              <a:rPr kumimoji="1" lang="en-US" altLang="ja-JP" sz="4000" b="1" baseline="30000" dirty="0" smtClean="0">
                <a:solidFill>
                  <a:srgbClr val="FFFF00"/>
                </a:solidFill>
              </a:rPr>
              <a:t>0</a:t>
            </a:r>
            <a:r>
              <a:rPr kumimoji="1"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4000" b="1" dirty="0" err="1" smtClean="0">
                <a:solidFill>
                  <a:srgbClr val="FFFF00"/>
                </a:solidFill>
              </a:rPr>
              <a:t>p</a:t>
            </a:r>
            <a:r>
              <a:rPr kumimoji="1" lang="en-US" altLang="ja-JP" sz="4000" b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distribution</a:t>
            </a:r>
            <a:r>
              <a:rPr lang="en-US" altLang="ja-JP" sz="4000" b="1" dirty="0">
                <a:solidFill>
                  <a:srgbClr val="FFFF00"/>
                </a:solidFill>
              </a:rPr>
              <a:t> 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in different rapidity (y) ranges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12152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Confirmation of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x</a:t>
            </a:r>
            <a:r>
              <a:rPr kumimoji="1" lang="en-US" altLang="ja-JP" b="1" baseline="-25000" dirty="0" err="1" smtClean="0">
                <a:solidFill>
                  <a:srgbClr val="FFFF00"/>
                </a:solidFill>
              </a:rPr>
              <a:t>F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 scaling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Picture 1" descr="Arm1_900GeV_7TeV_DATA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r="7464"/>
          <a:stretch/>
        </p:blipFill>
        <p:spPr>
          <a:xfrm>
            <a:off x="3200400" y="1033176"/>
            <a:ext cx="2809875" cy="2499533"/>
          </a:xfrm>
          <a:prstGeom prst="rect">
            <a:avLst/>
          </a:prstGeom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4797077" y="1521977"/>
            <a:ext cx="1102866" cy="2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solidFill>
                  <a:srgbClr val="D90B00"/>
                </a:solidFill>
                <a:cs typeface="Myriad Pro" charset="0"/>
              </a:rPr>
              <a:t>Preliminary</a:t>
            </a:r>
            <a:endParaRPr lang="en-US" sz="1700" dirty="0">
              <a:solidFill>
                <a:srgbClr val="D90B00"/>
              </a:solidFill>
              <a:cs typeface="Myriad Pro" charset="0"/>
            </a:endParaRPr>
          </a:p>
        </p:txBody>
      </p:sp>
      <p:pic>
        <p:nvPicPr>
          <p:cNvPr id="11" name="Picture 3" descr="PhotonParents_pp7TeV_DPMJET3_130509_EPt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810001"/>
            <a:ext cx="2839243" cy="26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PMJET3_pp900GeV_pho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" y="3810001"/>
            <a:ext cx="2664540" cy="26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85800" y="3071044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Phase space of LHC 900GeV data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80200" y="3096444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Phase space of LHC 7TeV data</a:t>
            </a:r>
            <a:endParaRPr kumimoji="1" lang="ja-JP" altLang="en-US" dirty="0"/>
          </a:p>
        </p:txBody>
      </p:sp>
      <p:sp>
        <p:nvSpPr>
          <p:cNvPr id="15" name="曲折矢印 14"/>
          <p:cNvSpPr/>
          <p:nvPr/>
        </p:nvSpPr>
        <p:spPr>
          <a:xfrm flipH="1">
            <a:off x="6188074" y="2523163"/>
            <a:ext cx="904875" cy="595126"/>
          </a:xfrm>
          <a:prstGeom prst="bentArrow">
            <a:avLst>
              <a:gd name="adj1" fmla="val 25561"/>
              <a:gd name="adj2" fmla="val 36087"/>
              <a:gd name="adj3" fmla="val 27771"/>
              <a:gd name="adj4" fmla="val 43750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31988" y="1316865"/>
            <a:ext cx="2463800" cy="119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Events selected from very narrow phase space to compare with 900GeV result</a:t>
            </a:r>
            <a:endParaRPr kumimoji="1" lang="ja-JP" altLang="en-US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-216062" y="4270203"/>
            <a:ext cx="1027594" cy="354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p</a:t>
            </a:r>
            <a:r>
              <a:rPr lang="en-US" altLang="ja-JP" sz="1800" b="1" baseline="-25000" dirty="0" err="1">
                <a:solidFill>
                  <a:srgbClr val="000000"/>
                </a:solidFill>
                <a:latin typeface="Arial Narrow" charset="0"/>
              </a:rPr>
              <a:t>T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 (</a:t>
            </a:r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GeV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/c)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16200000">
            <a:off x="5690823" y="4270201"/>
            <a:ext cx="1027594" cy="354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p</a:t>
            </a:r>
            <a:r>
              <a:rPr lang="en-US" altLang="ja-JP" sz="1800" b="1" baseline="-25000" dirty="0" err="1">
                <a:solidFill>
                  <a:srgbClr val="000000"/>
                </a:solidFill>
                <a:latin typeface="Arial Narrow" charset="0"/>
              </a:rPr>
              <a:t>T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 (</a:t>
            </a:r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GeV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/c)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961043" y="6341098"/>
            <a:ext cx="832957" cy="335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E (</a:t>
            </a:r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GeV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848646" y="6350807"/>
            <a:ext cx="832957" cy="335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E (</a:t>
            </a:r>
            <a:r>
              <a:rPr lang="en-US" altLang="ja-JP" sz="1800" b="1" dirty="0" err="1">
                <a:solidFill>
                  <a:srgbClr val="000000"/>
                </a:solidFill>
                <a:latin typeface="Arial Narrow" charset="0"/>
              </a:rPr>
              <a:t>GeV</a:t>
            </a:r>
            <a:r>
              <a:rPr lang="en-US" altLang="ja-JP" sz="1800" b="1" dirty="0">
                <a:solidFill>
                  <a:srgbClr val="000000"/>
                </a:solidFill>
                <a:latin typeface="Arial Narrow" charset="0"/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3615" y="5662390"/>
            <a:ext cx="32342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Color map: photon production rate</a:t>
            </a:r>
          </a:p>
          <a:p>
            <a:r>
              <a:rPr lang="en-US" altLang="ja-JP" sz="1600" dirty="0" smtClean="0"/>
              <a:t>Red triangle: </a:t>
            </a:r>
            <a:r>
              <a:rPr lang="en-US" altLang="ja-JP" sz="1600" dirty="0" err="1" smtClean="0"/>
              <a:t>LHCf</a:t>
            </a:r>
            <a:r>
              <a:rPr lang="en-US" altLang="ja-JP" sz="1600" dirty="0" smtClean="0"/>
              <a:t> acceptance</a:t>
            </a:r>
            <a:endParaRPr kumimoji="1" lang="ja-JP" altLang="en-US" sz="1600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2748556" y="3376868"/>
            <a:ext cx="3699982" cy="3298825"/>
            <a:chOff x="2742639" y="3371968"/>
            <a:chExt cx="3699982" cy="3298825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2742639" y="3403718"/>
              <a:ext cx="3699982" cy="3267075"/>
              <a:chOff x="4914900" y="2403796"/>
              <a:chExt cx="3829050" cy="3568379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22" name="正方形/長方形 21"/>
              <p:cNvSpPr/>
              <p:nvPr/>
            </p:nvSpPr>
            <p:spPr>
              <a:xfrm>
                <a:off x="4914900" y="2403796"/>
                <a:ext cx="3829050" cy="3568379"/>
              </a:xfrm>
              <a:prstGeom prst="rect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3" name="Picture 5" descr="DPMJET3_pp500GeV_phot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725" y="2509838"/>
                <a:ext cx="3195638" cy="3251200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6061520" y="2874963"/>
                <a:ext cx="1956986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err="1">
                    <a:solidFill>
                      <a:srgbClr val="000000"/>
                    </a:solidFill>
                  </a:rPr>
                  <a:t>RHICf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 500GeV</a:t>
                </a: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6343650" y="5605463"/>
                <a:ext cx="498475" cy="366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b="1">
                    <a:solidFill>
                      <a:srgbClr val="000000"/>
                    </a:solidFill>
                    <a:latin typeface="Arial Narrow" charset="0"/>
                  </a:rPr>
                  <a:t>100</a:t>
                </a: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7278688" y="5597525"/>
                <a:ext cx="498475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b="1">
                    <a:solidFill>
                      <a:srgbClr val="000000"/>
                    </a:solidFill>
                    <a:latin typeface="Arial Narrow" charset="0"/>
                  </a:rPr>
                  <a:t>200</a:t>
                </a: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7816850" y="5588000"/>
                <a:ext cx="862013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b="1" dirty="0">
                    <a:solidFill>
                      <a:srgbClr val="000000"/>
                    </a:solidFill>
                    <a:latin typeface="Arial Narrow" charset="0"/>
                  </a:rPr>
                  <a:t>E (</a:t>
                </a:r>
                <a:r>
                  <a:rPr lang="en-US" altLang="ja-JP" sz="1800" b="1" dirty="0" err="1">
                    <a:solidFill>
                      <a:srgbClr val="000000"/>
                    </a:solidFill>
                    <a:latin typeface="Arial Narrow" charset="0"/>
                  </a:rPr>
                  <a:t>GeV</a:t>
                </a:r>
                <a:r>
                  <a:rPr lang="en-US" altLang="ja-JP" sz="1800" b="1" dirty="0">
                    <a:solidFill>
                      <a:srgbClr val="000000"/>
                    </a:solidFill>
                    <a:latin typeface="Arial Narrow" charset="0"/>
                  </a:rPr>
                  <a:t>)</a:t>
                </a: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5365750" y="5583238"/>
                <a:ext cx="288925" cy="366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b="1">
                    <a:solidFill>
                      <a:srgbClr val="000000"/>
                    </a:solidFill>
                    <a:latin typeface="Arial Narrow" charset="0"/>
                  </a:rPr>
                  <a:t>0</a:t>
                </a: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4586287" y="3082926"/>
                <a:ext cx="1122363" cy="366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800" b="1" dirty="0" err="1">
                    <a:solidFill>
                      <a:srgbClr val="000000"/>
                    </a:solidFill>
                    <a:latin typeface="Arial Narrow" charset="0"/>
                  </a:rPr>
                  <a:t>p</a:t>
                </a:r>
                <a:r>
                  <a:rPr lang="en-US" altLang="ja-JP" sz="1800" b="1" baseline="-25000" dirty="0" err="1">
                    <a:solidFill>
                      <a:srgbClr val="000000"/>
                    </a:solidFill>
                    <a:latin typeface="Arial Narrow" charset="0"/>
                  </a:rPr>
                  <a:t>T</a:t>
                </a:r>
                <a:r>
                  <a:rPr lang="en-US" altLang="ja-JP" sz="1800" b="1" dirty="0">
                    <a:solidFill>
                      <a:srgbClr val="000000"/>
                    </a:solidFill>
                    <a:latin typeface="Arial Narrow" charset="0"/>
                  </a:rPr>
                  <a:t> (</a:t>
                </a:r>
                <a:r>
                  <a:rPr lang="en-US" altLang="ja-JP" sz="1800" b="1" dirty="0" err="1">
                    <a:solidFill>
                      <a:srgbClr val="000000"/>
                    </a:solidFill>
                    <a:latin typeface="Arial Narrow" charset="0"/>
                  </a:rPr>
                  <a:t>GeV</a:t>
                </a:r>
                <a:r>
                  <a:rPr lang="en-US" altLang="ja-JP" sz="1800" b="1" dirty="0">
                    <a:solidFill>
                      <a:srgbClr val="000000"/>
                    </a:solidFill>
                    <a:latin typeface="Arial Narrow" charset="0"/>
                  </a:rPr>
                  <a:t>/c)</a:t>
                </a:r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5033963" y="4598988"/>
                <a:ext cx="379412" cy="366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800" b="1">
                    <a:solidFill>
                      <a:srgbClr val="000000"/>
                    </a:solidFill>
                    <a:latin typeface="Arial Narrow" charset="0"/>
                  </a:rPr>
                  <a:t>1</a:t>
                </a:r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5026025" y="3979863"/>
                <a:ext cx="379413" cy="3667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800" b="1">
                    <a:solidFill>
                      <a:srgbClr val="000000"/>
                    </a:solidFill>
                    <a:latin typeface="Arial Narrow" charset="0"/>
                  </a:rPr>
                  <a:t>2</a:t>
                </a: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3163733" y="3371968"/>
              <a:ext cx="273664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LHCf@RHIC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=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RHICf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72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0EC9A-536E-2743-A3CB-7DB99E17AB58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99291"/>
            <a:ext cx="8229600" cy="674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FF00"/>
                </a:solidFill>
              </a:rPr>
              <a:t>Cosmic-ray spectrum &amp; </a:t>
            </a:r>
            <a:r>
              <a:rPr lang="en-US" altLang="ja-JP" sz="3600" b="1" dirty="0">
                <a:solidFill>
                  <a:srgbClr val="FFFF00"/>
                </a:solidFill>
              </a:rPr>
              <a:t>C</a:t>
            </a:r>
            <a:r>
              <a:rPr lang="en-US" altLang="ja-JP" sz="3600" b="1" dirty="0" smtClean="0">
                <a:solidFill>
                  <a:srgbClr val="FFFF00"/>
                </a:solidFill>
              </a:rPr>
              <a:t>olliders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72899" y="1131815"/>
            <a:ext cx="8837012" cy="5201238"/>
            <a:chOff x="472899" y="1131815"/>
            <a:chExt cx="8837012" cy="5201238"/>
          </a:xfrm>
        </p:grpSpPr>
        <p:grpSp>
          <p:nvGrpSpPr>
            <p:cNvPr id="2" name="図形グループ 1"/>
            <p:cNvGrpSpPr/>
            <p:nvPr/>
          </p:nvGrpSpPr>
          <p:grpSpPr>
            <a:xfrm>
              <a:off x="472899" y="1131815"/>
              <a:ext cx="8351837" cy="5201238"/>
              <a:chOff x="472899" y="957263"/>
              <a:chExt cx="8351837" cy="5201238"/>
            </a:xfrm>
          </p:grpSpPr>
          <p:pic>
            <p:nvPicPr>
              <p:cNvPr id="60416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99" y="957263"/>
                <a:ext cx="8351837" cy="3389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604164" name="Line 4"/>
              <p:cNvSpPr>
                <a:spLocks noChangeShapeType="1"/>
              </p:cNvSpPr>
              <p:nvPr/>
            </p:nvSpPr>
            <p:spPr bwMode="auto">
              <a:xfrm flipV="1">
                <a:off x="5774338" y="4157663"/>
                <a:ext cx="0" cy="376237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65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4998394" y="5040467"/>
                <a:ext cx="16122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LHC 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13TeV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4167" name="Line 7"/>
              <p:cNvSpPr>
                <a:spLocks noChangeShapeType="1"/>
              </p:cNvSpPr>
              <p:nvPr/>
            </p:nvSpPr>
            <p:spPr bwMode="auto">
              <a:xfrm flipV="1">
                <a:off x="4933950" y="4149725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68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4312844" y="4946841"/>
                <a:ext cx="11977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Tevatron</a:t>
                </a:r>
                <a:endParaRPr lang="en-US" altLang="ja-JP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04169" name="Line 9"/>
              <p:cNvSpPr>
                <a:spLocks noChangeShapeType="1"/>
              </p:cNvSpPr>
              <p:nvPr/>
            </p:nvSpPr>
            <p:spPr bwMode="auto">
              <a:xfrm flipV="1">
                <a:off x="4600575" y="4143375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0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3937872" y="5260769"/>
                <a:ext cx="13985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LHC  0.9TeV</a:t>
                </a:r>
              </a:p>
            </p:txBody>
          </p:sp>
          <p:sp>
            <p:nvSpPr>
              <p:cNvPr id="604171" name="Line 11"/>
              <p:cNvSpPr>
                <a:spLocks noChangeShapeType="1"/>
              </p:cNvSpPr>
              <p:nvPr/>
            </p:nvSpPr>
            <p:spPr bwMode="auto">
              <a:xfrm flipV="1">
                <a:off x="5529263" y="4165600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2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4860926" y="5184459"/>
                <a:ext cx="13398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LHC   7 </a:t>
                </a:r>
                <a:r>
                  <a:rPr lang="en-US" altLang="ja-JP" sz="2000" b="1" dirty="0" err="1">
                    <a:solidFill>
                      <a:srgbClr val="FF0000"/>
                    </a:solidFill>
                  </a:rPr>
                  <a:t>TeV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4173" name="Line 13"/>
              <p:cNvSpPr>
                <a:spLocks noChangeShapeType="1"/>
              </p:cNvSpPr>
              <p:nvPr/>
            </p:nvSpPr>
            <p:spPr bwMode="auto">
              <a:xfrm flipV="1">
                <a:off x="4394200" y="4151313"/>
                <a:ext cx="0" cy="376237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4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984830" y="4727692"/>
                <a:ext cx="74571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SppS</a:t>
                </a:r>
                <a:endParaRPr lang="en-US" altLang="ja-JP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04175" name="Line 15"/>
              <p:cNvSpPr>
                <a:spLocks noChangeShapeType="1"/>
              </p:cNvSpPr>
              <p:nvPr/>
            </p:nvSpPr>
            <p:spPr bwMode="auto">
              <a:xfrm flipV="1">
                <a:off x="3873500" y="4159250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6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3690144" y="4840765"/>
                <a:ext cx="6937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>
                    <a:solidFill>
                      <a:srgbClr val="FF0000"/>
                    </a:solidFill>
                  </a:rPr>
                  <a:t>RHIC</a:t>
                </a:r>
              </a:p>
            </p:txBody>
          </p:sp>
          <p:sp>
            <p:nvSpPr>
              <p:cNvPr id="604177" name="Line 17"/>
              <p:cNvSpPr>
                <a:spLocks noChangeShapeType="1"/>
              </p:cNvSpPr>
              <p:nvPr/>
            </p:nvSpPr>
            <p:spPr bwMode="auto">
              <a:xfrm flipV="1">
                <a:off x="3338513" y="4167188"/>
                <a:ext cx="0" cy="376237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8" name="Line 18"/>
              <p:cNvSpPr>
                <a:spLocks noChangeShapeType="1"/>
              </p:cNvSpPr>
              <p:nvPr/>
            </p:nvSpPr>
            <p:spPr bwMode="auto">
              <a:xfrm flipV="1">
                <a:off x="3032125" y="4175125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79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2848785" y="4638682"/>
                <a:ext cx="6206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ISR</a:t>
                </a:r>
              </a:p>
            </p:txBody>
          </p:sp>
          <p:sp>
            <p:nvSpPr>
              <p:cNvPr id="604180" name="Text Box 20"/>
              <p:cNvSpPr txBox="1">
                <a:spLocks noChangeArrowheads="1"/>
              </p:cNvSpPr>
              <p:nvPr/>
            </p:nvSpPr>
            <p:spPr bwMode="auto">
              <a:xfrm>
                <a:off x="1795463" y="3975100"/>
                <a:ext cx="6477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b="1"/>
                  <a:t>10</a:t>
                </a:r>
                <a:r>
                  <a:rPr lang="en-US" altLang="ja-JP" b="1" baseline="30000"/>
                  <a:t>10</a:t>
                </a:r>
                <a:endParaRPr lang="en-US" altLang="ja-JP" b="1"/>
              </a:p>
            </p:txBody>
          </p:sp>
          <p:sp>
            <p:nvSpPr>
              <p:cNvPr id="604181" name="Text Box 21"/>
              <p:cNvSpPr txBox="1">
                <a:spLocks noChangeArrowheads="1"/>
              </p:cNvSpPr>
              <p:nvPr/>
            </p:nvSpPr>
            <p:spPr bwMode="auto">
              <a:xfrm>
                <a:off x="7112000" y="3984625"/>
                <a:ext cx="1101725" cy="3693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b="1" dirty="0">
                    <a:solidFill>
                      <a:schemeClr val="bg1"/>
                    </a:solidFill>
                  </a:rPr>
                  <a:t>10</a:t>
                </a:r>
                <a:r>
                  <a:rPr lang="en-US" altLang="ja-JP" b="1" baseline="30000" dirty="0">
                    <a:solidFill>
                      <a:schemeClr val="bg1"/>
                    </a:solidFill>
                  </a:rPr>
                  <a:t>20 </a:t>
                </a:r>
                <a:r>
                  <a:rPr lang="en-US" altLang="ja-JP" b="1" dirty="0" err="1">
                    <a:solidFill>
                      <a:schemeClr val="bg1"/>
                    </a:solidFill>
                  </a:rPr>
                  <a:t>eV</a:t>
                </a:r>
                <a:endParaRPr lang="en-US" altLang="ja-JP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184" name="Line 24"/>
              <p:cNvSpPr>
                <a:spLocks noChangeShapeType="1"/>
              </p:cNvSpPr>
              <p:nvPr/>
            </p:nvSpPr>
            <p:spPr bwMode="auto">
              <a:xfrm flipV="1">
                <a:off x="4216400" y="4144963"/>
                <a:ext cx="0" cy="376237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4185" name="Line 25"/>
              <p:cNvSpPr>
                <a:spLocks noChangeShapeType="1"/>
              </p:cNvSpPr>
              <p:nvPr/>
            </p:nvSpPr>
            <p:spPr bwMode="auto">
              <a:xfrm flipV="1">
                <a:off x="3198813" y="4171950"/>
                <a:ext cx="0" cy="376238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425399" y="1514223"/>
              <a:ext cx="3613150" cy="1025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4872070" y="1513881"/>
              <a:ext cx="4437841" cy="2310136"/>
              <a:chOff x="4872070" y="2156344"/>
              <a:chExt cx="4437841" cy="2310136"/>
            </a:xfrm>
          </p:grpSpPr>
          <p:cxnSp>
            <p:nvCxnSpPr>
              <p:cNvPr id="4" name="直線矢印コネクタ 3"/>
              <p:cNvCxnSpPr/>
              <p:nvPr/>
            </p:nvCxnSpPr>
            <p:spPr>
              <a:xfrm>
                <a:off x="5110163" y="2525676"/>
                <a:ext cx="0" cy="846752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>
                <a:off x="6553200" y="3568627"/>
                <a:ext cx="0" cy="540173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>
                <a:off x="7452305" y="3926307"/>
                <a:ext cx="0" cy="540173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>
                <a:off x="5886315" y="3225543"/>
                <a:ext cx="0" cy="540173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4872070" y="2156344"/>
                <a:ext cx="3467616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Knee: end of galactic proton CR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447812" y="2586125"/>
                <a:ext cx="2790660" cy="6463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End of galactic CR and </a:t>
                </a:r>
              </a:p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transition to extra-gal CR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323715" y="3275753"/>
                <a:ext cx="797702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Ankle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7095430" y="3276922"/>
                <a:ext cx="2214481" cy="6463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(GZK) cutoff: </a:t>
                </a:r>
              </a:p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end of CR spectrum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66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616" y="225049"/>
            <a:ext cx="7467600" cy="59930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 smtClean="0">
                <a:solidFill>
                  <a:srgbClr val="FFFF00"/>
                </a:solidFill>
              </a:rPr>
              <a:t>Next Step of </a:t>
            </a:r>
            <a:r>
              <a:rPr lang="en-US" altLang="ja-JP" b="1" dirty="0" err="1" smtClean="0">
                <a:solidFill>
                  <a:srgbClr val="FFFF00"/>
                </a:solidFill>
              </a:rPr>
              <a:t>LHCf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007" y="852869"/>
            <a:ext cx="8513811" cy="6005131"/>
          </a:xfrm>
        </p:spPr>
        <p:txBody>
          <a:bodyPr>
            <a:normAutofit/>
          </a:bodyPr>
          <a:lstStyle/>
          <a:p>
            <a:r>
              <a:rPr kumimoji="1" lang="en-US" altLang="ja-JP" sz="2600" b="1" dirty="0" smtClean="0">
                <a:solidFill>
                  <a:srgbClr val="FF6600"/>
                </a:solidFill>
              </a:rPr>
              <a:t>Analysis</a:t>
            </a:r>
          </a:p>
          <a:p>
            <a:pPr lvl="1"/>
            <a:r>
              <a:rPr lang="en-US" altLang="ja-JP" sz="2200" dirty="0">
                <a:solidFill>
                  <a:srgbClr val="FFFF00"/>
                </a:solidFill>
              </a:rPr>
              <a:t>Impact on air shower </a:t>
            </a:r>
            <a:r>
              <a:rPr lang="en-US" altLang="ja-JP" sz="2200" dirty="0" smtClean="0">
                <a:solidFill>
                  <a:srgbClr val="FFFF00"/>
                </a:solidFill>
              </a:rPr>
              <a:t>calculation / CR physics</a:t>
            </a:r>
            <a:endParaRPr kumimoji="1" lang="en-US" altLang="ja-JP" sz="2200" dirty="0" smtClean="0">
              <a:solidFill>
                <a:srgbClr val="FFFF00"/>
              </a:solidFill>
            </a:endParaRP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Photon spectra at √s = 0.9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TeV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in analysis</a:t>
            </a: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π</a:t>
            </a:r>
            <a:r>
              <a:rPr kumimoji="1" lang="en-US" altLang="ja-JP" sz="2200" baseline="30000" dirty="0" smtClean="0">
                <a:solidFill>
                  <a:srgbClr val="FFFF00"/>
                </a:solidFill>
              </a:rPr>
              <a:t>0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spectra in analysis 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P</a:t>
            </a:r>
            <a:r>
              <a:rPr lang="en-US" altLang="ja-JP" sz="2200" baseline="-25000" dirty="0" smtClean="0">
                <a:solidFill>
                  <a:srgbClr val="FFFFFF"/>
                </a:solidFill>
              </a:rPr>
              <a:t>T</a:t>
            </a:r>
            <a:r>
              <a:rPr lang="en-US" altLang="ja-JP" sz="2200" dirty="0" smtClean="0">
                <a:solidFill>
                  <a:srgbClr val="FFFFFF"/>
                </a:solidFill>
              </a:rPr>
              <a:t> spectra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Hadron spectra (photon/hadron ratio)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Test for LPM effect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Correlation with central production (joint analysis with ATLAS)</a:t>
            </a:r>
          </a:p>
          <a:p>
            <a:r>
              <a:rPr lang="en-US" altLang="ja-JP" sz="2600" dirty="0" smtClean="0">
                <a:solidFill>
                  <a:srgbClr val="FF6600"/>
                </a:solidFill>
              </a:rPr>
              <a:t>Measurements</a:t>
            </a: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LHC √s = 14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TeV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pp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LHC p-</a:t>
            </a:r>
            <a:r>
              <a:rPr lang="en-US" altLang="ja-JP" sz="2200" dirty="0" err="1" smtClean="0">
                <a:solidFill>
                  <a:srgbClr val="FFFFFF"/>
                </a:solidFill>
              </a:rPr>
              <a:t>Pb</a:t>
            </a:r>
            <a:r>
              <a:rPr lang="en-US" altLang="ja-JP" sz="2200" dirty="0" smtClean="0">
                <a:solidFill>
                  <a:srgbClr val="FFFFFF"/>
                </a:solidFill>
              </a:rPr>
              <a:t> in study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Possibility in the other colliders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Dream : N-p, N-N, N-Fe (N; Nitrogen) in future </a:t>
            </a:r>
            <a:endParaRPr kumimoji="1" lang="ja-JP" altLang="en-US" sz="22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4AAA4-6363-4581-962D-1ACCC2D600C5}" type="slidenum">
              <a:rPr lang="en-US" smtClean="0"/>
              <a:t>24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2979" y="1130729"/>
            <a:ext cx="2121093" cy="646331"/>
          </a:xfrm>
          <a:prstGeom prst="rect">
            <a:avLst/>
          </a:prstGeom>
          <a:noFill/>
          <a:ln w="38100" cmpd="sng"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In progress/assured</a:t>
            </a:r>
          </a:p>
          <a:p>
            <a:r>
              <a:rPr kumimoji="1" lang="en-US" altLang="ja-JP" dirty="0" smtClean="0"/>
              <a:t>In consideration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20258485">
            <a:off x="105524" y="308432"/>
            <a:ext cx="1669861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SLIDE in 2011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t KMIIN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616" y="225049"/>
            <a:ext cx="7467600" cy="59930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 smtClean="0">
                <a:solidFill>
                  <a:srgbClr val="FFFF00"/>
                </a:solidFill>
              </a:rPr>
              <a:t>Next Step of </a:t>
            </a:r>
            <a:r>
              <a:rPr lang="en-US" altLang="ja-JP" b="1" dirty="0" err="1" smtClean="0">
                <a:solidFill>
                  <a:srgbClr val="FFFF00"/>
                </a:solidFill>
              </a:rPr>
              <a:t>LHCf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007" y="852869"/>
            <a:ext cx="8513811" cy="6005131"/>
          </a:xfrm>
        </p:spPr>
        <p:txBody>
          <a:bodyPr>
            <a:normAutofit/>
          </a:bodyPr>
          <a:lstStyle/>
          <a:p>
            <a:r>
              <a:rPr kumimoji="1" lang="en-US" altLang="ja-JP" sz="2600" b="1" dirty="0" smtClean="0">
                <a:solidFill>
                  <a:srgbClr val="FF6600"/>
                </a:solidFill>
              </a:rPr>
              <a:t>Analysis</a:t>
            </a:r>
          </a:p>
          <a:p>
            <a:pPr lvl="1"/>
            <a:r>
              <a:rPr lang="en-US" altLang="ja-JP" sz="2200" dirty="0">
                <a:solidFill>
                  <a:srgbClr val="FFFF00"/>
                </a:solidFill>
              </a:rPr>
              <a:t>Impact on air shower </a:t>
            </a:r>
            <a:r>
              <a:rPr lang="en-US" altLang="ja-JP" sz="2200" dirty="0" smtClean="0">
                <a:solidFill>
                  <a:srgbClr val="FFFF00"/>
                </a:solidFill>
              </a:rPr>
              <a:t>calculation / CR physics</a:t>
            </a:r>
            <a:endParaRPr kumimoji="1" lang="en-US" altLang="ja-JP" sz="2200" dirty="0" smtClean="0">
              <a:solidFill>
                <a:srgbClr val="FFFF00"/>
              </a:solidFill>
            </a:endParaRP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Photon spectra at √s = 0.9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TeV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in analysis</a:t>
            </a: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π</a:t>
            </a:r>
            <a:r>
              <a:rPr kumimoji="1" lang="en-US" altLang="ja-JP" sz="2200" baseline="30000" dirty="0" smtClean="0">
                <a:solidFill>
                  <a:srgbClr val="FFFF00"/>
                </a:solidFill>
              </a:rPr>
              <a:t>0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spectra in analysis 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P</a:t>
            </a:r>
            <a:r>
              <a:rPr lang="en-US" altLang="ja-JP" sz="2200" baseline="-25000" dirty="0" smtClean="0">
                <a:solidFill>
                  <a:srgbClr val="FFFFFF"/>
                </a:solidFill>
              </a:rPr>
              <a:t>T</a:t>
            </a:r>
            <a:r>
              <a:rPr lang="en-US" altLang="ja-JP" sz="2200" dirty="0" smtClean="0">
                <a:solidFill>
                  <a:srgbClr val="FFFFFF"/>
                </a:solidFill>
              </a:rPr>
              <a:t> spectra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Hadron spectra (photon/hadron ratio)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Test for LPM effect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Correlation with central production (joint analysis with ATLAS)</a:t>
            </a:r>
          </a:p>
          <a:p>
            <a:r>
              <a:rPr lang="en-US" altLang="ja-JP" sz="2600" dirty="0" smtClean="0">
                <a:solidFill>
                  <a:srgbClr val="FF6600"/>
                </a:solidFill>
              </a:rPr>
              <a:t>Measurements</a:t>
            </a:r>
          </a:p>
          <a:p>
            <a:pPr lvl="1"/>
            <a:r>
              <a:rPr kumimoji="1" lang="en-US" altLang="ja-JP" sz="2200" dirty="0" smtClean="0">
                <a:solidFill>
                  <a:srgbClr val="FFFF00"/>
                </a:solidFill>
              </a:rPr>
              <a:t>LHC √s = 14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TeV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200" dirty="0" err="1" smtClean="0">
                <a:solidFill>
                  <a:srgbClr val="FFFF00"/>
                </a:solidFill>
              </a:rPr>
              <a:t>pp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altLang="ja-JP" sz="2200" dirty="0" smtClean="0">
                <a:solidFill>
                  <a:srgbClr val="FFFFFF"/>
                </a:solidFill>
              </a:rPr>
              <a:t>LHC p-</a:t>
            </a:r>
            <a:r>
              <a:rPr lang="en-US" altLang="ja-JP" sz="2200" dirty="0" err="1" smtClean="0">
                <a:solidFill>
                  <a:srgbClr val="FFFFFF"/>
                </a:solidFill>
              </a:rPr>
              <a:t>Pb</a:t>
            </a:r>
            <a:r>
              <a:rPr lang="en-US" altLang="ja-JP" sz="2200" dirty="0" smtClean="0">
                <a:solidFill>
                  <a:srgbClr val="FFFFFF"/>
                </a:solidFill>
              </a:rPr>
              <a:t> in study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Possibility in the other colliders</a:t>
            </a:r>
          </a:p>
          <a:p>
            <a:pPr lvl="1"/>
            <a:r>
              <a:rPr kumimoji="1" lang="en-US" altLang="ja-JP" sz="2200" dirty="0" smtClean="0">
                <a:solidFill>
                  <a:srgbClr val="FFFFFF"/>
                </a:solidFill>
              </a:rPr>
              <a:t>Dream : N-p, N-N, N-Fe (N; Nitrogen) in future </a:t>
            </a:r>
            <a:endParaRPr kumimoji="1" lang="ja-JP" altLang="en-US" sz="22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4AAA4-6363-4581-962D-1ACCC2D600C5}" type="slidenum">
              <a:rPr lang="en-US" smtClean="0"/>
              <a:t>25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9725" y="529703"/>
            <a:ext cx="2121093" cy="646331"/>
          </a:xfrm>
          <a:prstGeom prst="rect">
            <a:avLst/>
          </a:prstGeom>
          <a:noFill/>
          <a:ln w="38100" cmpd="sng"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In progress/assured</a:t>
            </a:r>
          </a:p>
          <a:p>
            <a:r>
              <a:rPr kumimoji="1" lang="en-US" altLang="ja-JP" dirty="0" smtClean="0"/>
              <a:t>In consideration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8428" y="1360641"/>
            <a:ext cx="198002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Dr. Sakurai </a:t>
            </a:r>
            <a:r>
              <a:rPr lang="en-US" altLang="ja-JP" dirty="0" smtClean="0">
                <a:solidFill>
                  <a:srgbClr val="FF0000"/>
                </a:solidFill>
              </a:rPr>
              <a:t>joined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08428" y="1775327"/>
            <a:ext cx="79533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Done!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09628" y="2184733"/>
            <a:ext cx="79533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Done!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08428" y="3001121"/>
            <a:ext cx="1662084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Complete soon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18319" y="4937470"/>
            <a:ext cx="2249334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Preparation on going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18319" y="5352156"/>
            <a:ext cx="3659976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Operation done!  Analysis on going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8319" y="5782266"/>
            <a:ext cx="151217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LOI to RHIC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8319" y="6431644"/>
            <a:ext cx="313938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Discussion at RHIC and LHC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5616" y="4853910"/>
            <a:ext cx="3461253" cy="48153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36284" y="4568138"/>
            <a:ext cx="198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PRIME TARGET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33468" y="3122908"/>
            <a:ext cx="113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Baryon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9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20" y="0"/>
            <a:ext cx="5143500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43483" y="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43 participants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13 from abroad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0643" y="3028156"/>
            <a:ext cx="220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LHCf</a:t>
            </a:r>
            <a:endParaRPr kumimoji="1" lang="en-US" altLang="ja-JP" dirty="0" smtClean="0"/>
          </a:p>
          <a:p>
            <a:r>
              <a:rPr lang="en-US" altLang="ja-JP" dirty="0" smtClean="0"/>
              <a:t>TOTEM</a:t>
            </a:r>
          </a:p>
          <a:p>
            <a:r>
              <a:rPr kumimoji="1" lang="en-US" altLang="ja-JP" dirty="0" smtClean="0"/>
              <a:t>ALICE</a:t>
            </a:r>
          </a:p>
          <a:p>
            <a:r>
              <a:rPr lang="en-US" altLang="ja-JP" dirty="0" smtClean="0"/>
              <a:t>CMS</a:t>
            </a:r>
            <a:endParaRPr kumimoji="1" lang="en-US" altLang="ja-JP" dirty="0" smtClean="0"/>
          </a:p>
          <a:p>
            <a:r>
              <a:rPr lang="en-US" altLang="ja-JP" dirty="0" smtClean="0"/>
              <a:t>PHENIX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Cosmic Ray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Diffraction</a:t>
            </a:r>
            <a:endParaRPr kumimoji="1" lang="en-US" altLang="ja-JP" dirty="0" smtClean="0"/>
          </a:p>
          <a:p>
            <a:r>
              <a:rPr lang="en-US" altLang="ja-JP" dirty="0" smtClean="0"/>
              <a:t>CGC</a:t>
            </a:r>
          </a:p>
          <a:p>
            <a:r>
              <a:rPr kumimoji="1" lang="en-US" altLang="ja-JP" dirty="0" smtClean="0"/>
              <a:t>UPC</a:t>
            </a:r>
          </a:p>
          <a:p>
            <a:r>
              <a:rPr lang="en-US" altLang="ja-JP" dirty="0" smtClean="0"/>
              <a:t>Interaction Model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79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19249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Summary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86793"/>
            <a:ext cx="8077200" cy="543125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400" b="1" dirty="0" smtClean="0"/>
              <a:t>Determination of the CR mass (chemical) composition is important to understand the CR origin</a:t>
            </a:r>
          </a:p>
          <a:p>
            <a:r>
              <a:rPr kumimoji="1" lang="en-US" altLang="ja-JP" sz="2400" b="1" dirty="0" err="1" smtClean="0"/>
              <a:t>LHCf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dirty="0" smtClean="0"/>
              <a:t>is motivated to constrain the </a:t>
            </a:r>
            <a:r>
              <a:rPr kumimoji="1" lang="en-US" altLang="ja-JP" sz="2400" b="1" dirty="0" err="1" smtClean="0"/>
              <a:t>hadronic</a:t>
            </a:r>
            <a:r>
              <a:rPr kumimoji="1" lang="en-US" altLang="ja-JP" sz="2400" b="1" dirty="0" smtClean="0"/>
              <a:t> interaction models used to interpret the cosmic-ray air shower data</a:t>
            </a:r>
          </a:p>
          <a:p>
            <a:r>
              <a:rPr lang="en-US" altLang="ja-JP" sz="2400" b="1" dirty="0" smtClean="0"/>
              <a:t>Successful operations at LHC p-p and p-</a:t>
            </a:r>
            <a:r>
              <a:rPr lang="en-US" altLang="ja-JP" sz="2400" b="1" dirty="0" err="1" smtClean="0"/>
              <a:t>Pb</a:t>
            </a:r>
            <a:r>
              <a:rPr lang="en-US" altLang="ja-JP" sz="2400" b="1" dirty="0" smtClean="0"/>
              <a:t> collisions 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Three physics publications and some ongoing analysis</a:t>
            </a:r>
          </a:p>
          <a:p>
            <a:r>
              <a:rPr lang="en-US" altLang="ja-JP" sz="2400" b="1" dirty="0" smtClean="0"/>
              <a:t>No surprise so far but set strong constraints to the models 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Preparation for the highest energy operation in progress</a:t>
            </a:r>
          </a:p>
          <a:p>
            <a:r>
              <a:rPr lang="en-US" altLang="ja-JP" sz="2400" b="1" dirty="0" smtClean="0"/>
              <a:t>Discussions for future plan started</a:t>
            </a:r>
          </a:p>
          <a:p>
            <a:pPr lvl="1"/>
            <a:r>
              <a:rPr kumimoji="1" lang="en-US" altLang="ja-JP" sz="2400" b="1" dirty="0" smtClean="0"/>
              <a:t>RHIC; validation of Feynman scaling</a:t>
            </a:r>
          </a:p>
          <a:p>
            <a:pPr lvl="1"/>
            <a:r>
              <a:rPr lang="en-US" altLang="ja-JP" sz="2400" b="1" dirty="0" smtClean="0"/>
              <a:t>RHIC; first light ion collision</a:t>
            </a:r>
          </a:p>
          <a:p>
            <a:pPr lvl="1"/>
            <a:r>
              <a:rPr kumimoji="1" lang="en-US" altLang="ja-JP" sz="2400" b="1" dirty="0" smtClean="0"/>
              <a:t>LHC; highest energy light ion collision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567089"/>
            <a:ext cx="7770813" cy="1429871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8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1690" cy="68580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Standard Scenario of</a:t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b="1" dirty="0" smtClean="0">
                <a:solidFill>
                  <a:srgbClr val="FFFF00"/>
                </a:solidFill>
              </a:rPr>
              <a:t> the Cosmic</a:t>
            </a:r>
            <a:r>
              <a:rPr lang="en-US" altLang="ja-JP" b="1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Ray Spectrum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185535"/>
            <a:ext cx="7770813" cy="117922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Cosmic-ray </a:t>
            </a:r>
            <a:r>
              <a:rPr kumimoji="1" lang="en-US" altLang="ja-JP" dirty="0" smtClean="0"/>
              <a:t>accelerators </a:t>
            </a:r>
            <a:r>
              <a:rPr kumimoji="1" lang="en-US" altLang="ja-JP" dirty="0" smtClean="0"/>
              <a:t>= </a:t>
            </a:r>
            <a:r>
              <a:rPr kumimoji="1" lang="en-US" altLang="ja-JP" dirty="0" err="1" smtClean="0"/>
              <a:t>PeVatrons</a:t>
            </a:r>
            <a:r>
              <a:rPr kumimoji="1" lang="en-US" altLang="ja-JP" dirty="0" smtClean="0"/>
              <a:t> have </a:t>
            </a:r>
            <a:r>
              <a:rPr lang="en-US" altLang="ja-JP" dirty="0" smtClean="0"/>
              <a:t>finite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size and B field  =&gt; </a:t>
            </a:r>
            <a:r>
              <a:rPr kumimoji="1" lang="en-US" altLang="ja-JP" dirty="0" smtClean="0"/>
              <a:t>Acceleration limit same in rigidity for </a:t>
            </a:r>
            <a:r>
              <a:rPr kumimoji="1" lang="en-US" altLang="ja-JP" dirty="0" smtClean="0"/>
              <a:t>different nuclei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160143" y="1920013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160143" y="1632771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3160143" y="2267727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160143" y="2675913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525090" y="4641283"/>
            <a:ext cx="4067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592450" y="4199611"/>
            <a:ext cx="167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Rigidity (pc/Z)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677490" y="1550894"/>
            <a:ext cx="0" cy="324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2020866" y="1920002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61864" y="1632771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Acceleration limit of SNR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approx. 4x10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 V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929573">
            <a:off x="3614159" y="15293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 rot="929573">
            <a:off x="3705354" y="187645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Helium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929573">
            <a:off x="3641120" y="2215142"/>
            <a:ext cx="11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Light ions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929573">
            <a:off x="3605970" y="2625750"/>
            <a:ext cx="127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Heavy 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93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3035" y="2178067"/>
            <a:ext cx="4464844" cy="2820665"/>
            <a:chOff x="1018778" y="2355849"/>
            <a:chExt cx="4464844" cy="2820665"/>
          </a:xfrm>
        </p:grpSpPr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78" y="2355849"/>
              <a:ext cx="4464844" cy="282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2"/>
            <p:cNvSpPr>
              <a:spLocks/>
            </p:cNvSpPr>
            <p:nvPr/>
          </p:nvSpPr>
          <p:spPr bwMode="auto">
            <a:xfrm rot="19468394">
              <a:off x="2982373" y="3122799"/>
              <a:ext cx="1615827" cy="215444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>
                  <a:cs typeface="Myriad Pro" charset="0"/>
                </a:rPr>
                <a:t>small-</a:t>
              </a:r>
              <a:r>
                <a:rPr lang="en-US" sz="1400" dirty="0" err="1" smtClean="0">
                  <a:cs typeface="Myriad Pro" charset="0"/>
                </a:rPr>
                <a:t>η</a:t>
              </a:r>
              <a:r>
                <a:rPr lang="en-US" sz="1400" dirty="0" smtClean="0">
                  <a:cs typeface="Myriad Pro" charset="0"/>
                </a:rPr>
                <a:t> = Large tower</a:t>
              </a:r>
            </a:p>
          </p:txBody>
        </p:sp>
        <p:sp>
          <p:nvSpPr>
            <p:cNvPr id="27" name="Right Triangle 26"/>
            <p:cNvSpPr/>
            <p:nvPr/>
          </p:nvSpPr>
          <p:spPr>
            <a:xfrm rot="10800000" flipV="1">
              <a:off x="1566542" y="4042871"/>
              <a:ext cx="2943856" cy="740796"/>
            </a:xfrm>
            <a:prstGeom prst="rtTriangl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2"/>
            <p:cNvSpPr>
              <a:spLocks/>
            </p:cNvSpPr>
            <p:nvPr/>
          </p:nvSpPr>
          <p:spPr bwMode="auto">
            <a:xfrm rot="20983156">
              <a:off x="2889806" y="4355888"/>
              <a:ext cx="1411482" cy="215444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 smtClean="0">
                  <a:cs typeface="Myriad Pro" charset="0"/>
                </a:rPr>
                <a:t>big-</a:t>
              </a:r>
              <a:r>
                <a:rPr lang="en-US" sz="1400" dirty="0" err="1" smtClean="0">
                  <a:cs typeface="Myriad Pro" charset="0"/>
                </a:rPr>
                <a:t>η</a:t>
              </a:r>
              <a:r>
                <a:rPr lang="en-US" sz="1400" dirty="0" smtClean="0">
                  <a:cs typeface="Myriad Pro" charset="0"/>
                </a:rPr>
                <a:t> =Small tower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73200" y="3522133"/>
              <a:ext cx="3048000" cy="1219200"/>
            </a:xfrm>
            <a:custGeom>
              <a:avLst/>
              <a:gdLst>
                <a:gd name="connsiteX0" fmla="*/ 3039533 w 3048000"/>
                <a:gd name="connsiteY0" fmla="*/ 0 h 1219200"/>
                <a:gd name="connsiteX1" fmla="*/ 3039533 w 3048000"/>
                <a:gd name="connsiteY1" fmla="*/ 0 h 1219200"/>
                <a:gd name="connsiteX2" fmla="*/ 2904067 w 3048000"/>
                <a:gd name="connsiteY2" fmla="*/ 8467 h 1219200"/>
                <a:gd name="connsiteX3" fmla="*/ 2768600 w 3048000"/>
                <a:gd name="connsiteY3" fmla="*/ 50800 h 1219200"/>
                <a:gd name="connsiteX4" fmla="*/ 2133600 w 3048000"/>
                <a:gd name="connsiteY4" fmla="*/ 347134 h 1219200"/>
                <a:gd name="connsiteX5" fmla="*/ 1845733 w 3048000"/>
                <a:gd name="connsiteY5" fmla="*/ 465667 h 1219200"/>
                <a:gd name="connsiteX6" fmla="*/ 1786467 w 3048000"/>
                <a:gd name="connsiteY6" fmla="*/ 474134 h 1219200"/>
                <a:gd name="connsiteX7" fmla="*/ 1727200 w 3048000"/>
                <a:gd name="connsiteY7" fmla="*/ 491067 h 1219200"/>
                <a:gd name="connsiteX8" fmla="*/ 1701800 w 3048000"/>
                <a:gd name="connsiteY8" fmla="*/ 499534 h 1219200"/>
                <a:gd name="connsiteX9" fmla="*/ 1617133 w 3048000"/>
                <a:gd name="connsiteY9" fmla="*/ 516467 h 1219200"/>
                <a:gd name="connsiteX10" fmla="*/ 1481667 w 3048000"/>
                <a:gd name="connsiteY10" fmla="*/ 584200 h 1219200"/>
                <a:gd name="connsiteX11" fmla="*/ 1278467 w 3048000"/>
                <a:gd name="connsiteY11" fmla="*/ 694267 h 1219200"/>
                <a:gd name="connsiteX12" fmla="*/ 1176867 w 3048000"/>
                <a:gd name="connsiteY12" fmla="*/ 753534 h 1219200"/>
                <a:gd name="connsiteX13" fmla="*/ 1151467 w 3048000"/>
                <a:gd name="connsiteY13" fmla="*/ 778934 h 1219200"/>
                <a:gd name="connsiteX14" fmla="*/ 1117600 w 3048000"/>
                <a:gd name="connsiteY14" fmla="*/ 795867 h 1219200"/>
                <a:gd name="connsiteX15" fmla="*/ 397933 w 3048000"/>
                <a:gd name="connsiteY15" fmla="*/ 1100667 h 1219200"/>
                <a:gd name="connsiteX16" fmla="*/ 0 w 3048000"/>
                <a:gd name="connsiteY16" fmla="*/ 1185334 h 1219200"/>
                <a:gd name="connsiteX17" fmla="*/ 287867 w 3048000"/>
                <a:gd name="connsiteY17" fmla="*/ 1219200 h 1219200"/>
                <a:gd name="connsiteX18" fmla="*/ 3048000 w 3048000"/>
                <a:gd name="connsiteY18" fmla="*/ 508000 h 1219200"/>
                <a:gd name="connsiteX19" fmla="*/ 3039533 w 3048000"/>
                <a:gd name="connsiteY19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00" h="1219200">
                  <a:moveTo>
                    <a:pt x="3039533" y="0"/>
                  </a:moveTo>
                  <a:lnTo>
                    <a:pt x="3039533" y="0"/>
                  </a:lnTo>
                  <a:cubicBezTo>
                    <a:pt x="2994378" y="2822"/>
                    <a:pt x="2948536" y="129"/>
                    <a:pt x="2904067" y="8467"/>
                  </a:cubicBezTo>
                  <a:cubicBezTo>
                    <a:pt x="2857568" y="17186"/>
                    <a:pt x="2812644" y="33528"/>
                    <a:pt x="2768600" y="50800"/>
                  </a:cubicBezTo>
                  <a:cubicBezTo>
                    <a:pt x="2453272" y="174458"/>
                    <a:pt x="2454451" y="192056"/>
                    <a:pt x="2133600" y="347134"/>
                  </a:cubicBezTo>
                  <a:cubicBezTo>
                    <a:pt x="2055304" y="384977"/>
                    <a:pt x="1934914" y="440187"/>
                    <a:pt x="1845733" y="465667"/>
                  </a:cubicBezTo>
                  <a:cubicBezTo>
                    <a:pt x="1826545" y="471149"/>
                    <a:pt x="1805980" y="469953"/>
                    <a:pt x="1786467" y="474134"/>
                  </a:cubicBezTo>
                  <a:cubicBezTo>
                    <a:pt x="1766377" y="478439"/>
                    <a:pt x="1746880" y="485163"/>
                    <a:pt x="1727200" y="491067"/>
                  </a:cubicBezTo>
                  <a:cubicBezTo>
                    <a:pt x="1718652" y="493631"/>
                    <a:pt x="1710496" y="497527"/>
                    <a:pt x="1701800" y="499534"/>
                  </a:cubicBezTo>
                  <a:cubicBezTo>
                    <a:pt x="1673756" y="506006"/>
                    <a:pt x="1645355" y="510823"/>
                    <a:pt x="1617133" y="516467"/>
                  </a:cubicBezTo>
                  <a:lnTo>
                    <a:pt x="1481667" y="584200"/>
                  </a:lnTo>
                  <a:cubicBezTo>
                    <a:pt x="1465883" y="592364"/>
                    <a:pt x="1301748" y="681108"/>
                    <a:pt x="1278467" y="694267"/>
                  </a:cubicBezTo>
                  <a:cubicBezTo>
                    <a:pt x="1244334" y="713559"/>
                    <a:pt x="1204591" y="725810"/>
                    <a:pt x="1176867" y="753534"/>
                  </a:cubicBezTo>
                  <a:cubicBezTo>
                    <a:pt x="1168400" y="762001"/>
                    <a:pt x="1161430" y="772292"/>
                    <a:pt x="1151467" y="778934"/>
                  </a:cubicBezTo>
                  <a:cubicBezTo>
                    <a:pt x="1093094" y="817849"/>
                    <a:pt x="1145431" y="768036"/>
                    <a:pt x="1117600" y="795867"/>
                  </a:cubicBezTo>
                  <a:lnTo>
                    <a:pt x="397933" y="1100667"/>
                  </a:lnTo>
                  <a:lnTo>
                    <a:pt x="0" y="1185334"/>
                  </a:lnTo>
                  <a:lnTo>
                    <a:pt x="287867" y="1219200"/>
                  </a:lnTo>
                  <a:lnTo>
                    <a:pt x="3048000" y="508000"/>
                  </a:lnTo>
                  <a:lnTo>
                    <a:pt x="3039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583267" y="4377267"/>
              <a:ext cx="778933" cy="423333"/>
            </a:xfrm>
            <a:custGeom>
              <a:avLst/>
              <a:gdLst>
                <a:gd name="connsiteX0" fmla="*/ 778933 w 778933"/>
                <a:gd name="connsiteY0" fmla="*/ 0 h 423333"/>
                <a:gd name="connsiteX1" fmla="*/ 0 w 778933"/>
                <a:gd name="connsiteY1" fmla="*/ 423333 h 423333"/>
                <a:gd name="connsiteX2" fmla="*/ 237066 w 778933"/>
                <a:gd name="connsiteY2" fmla="*/ 220133 h 423333"/>
                <a:gd name="connsiteX3" fmla="*/ 778933 w 778933"/>
                <a:gd name="connsiteY3" fmla="*/ 0 h 42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933" h="423333">
                  <a:moveTo>
                    <a:pt x="778933" y="0"/>
                  </a:moveTo>
                  <a:lnTo>
                    <a:pt x="0" y="423333"/>
                  </a:lnTo>
                  <a:lnTo>
                    <a:pt x="237066" y="220133"/>
                  </a:lnTo>
                  <a:lnTo>
                    <a:pt x="778933" y="0"/>
                  </a:ln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663" y="295578"/>
            <a:ext cx="8460350" cy="7801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900GeV vs. 7TeV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4999" y="1402489"/>
            <a:ext cx="8555014" cy="4996479"/>
            <a:chOff x="314999" y="1402489"/>
            <a:chExt cx="8555014" cy="4996479"/>
          </a:xfrm>
        </p:grpSpPr>
        <p:grpSp>
          <p:nvGrpSpPr>
            <p:cNvPr id="14" name="Group 13"/>
            <p:cNvGrpSpPr/>
            <p:nvPr/>
          </p:nvGrpSpPr>
          <p:grpSpPr>
            <a:xfrm>
              <a:off x="314999" y="1402489"/>
              <a:ext cx="8555014" cy="4996479"/>
              <a:chOff x="314999" y="1402489"/>
              <a:chExt cx="8555014" cy="4996479"/>
            </a:xfrm>
          </p:grpSpPr>
          <p:pic>
            <p:nvPicPr>
              <p:cNvPr id="2" name="Picture 1" descr="Arm1_900GeV_7TeV_DATA.gi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8" r="7464"/>
              <a:stretch/>
            </p:blipFill>
            <p:spPr>
              <a:xfrm>
                <a:off x="4697110" y="1402489"/>
                <a:ext cx="3952128" cy="3598654"/>
              </a:xfrm>
              <a:prstGeom prst="rect">
                <a:avLst/>
              </a:prstGeom>
            </p:spPr>
          </p:pic>
          <p:sp>
            <p:nvSpPr>
              <p:cNvPr id="26634" name="Rectangle 10"/>
              <p:cNvSpPr>
                <a:spLocks/>
              </p:cNvSpPr>
              <p:nvPr/>
            </p:nvSpPr>
            <p:spPr bwMode="auto">
              <a:xfrm>
                <a:off x="4597879" y="4859419"/>
                <a:ext cx="4183951" cy="90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342900" indent="-342900">
                  <a:lnSpc>
                    <a:spcPct val="110000"/>
                  </a:lnSpc>
                  <a:buClr>
                    <a:schemeClr val="tx1"/>
                  </a:buClr>
                  <a:buSzPct val="80000"/>
                  <a:buFont typeface="Wingdings" charset="2"/>
                  <a:buChar char="ü"/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yriad Pro" charset="0"/>
                  </a:rPr>
                  <a:t>Normalized by # of </a:t>
                </a:r>
                <a:r>
                  <a:rPr lang="en-US" sz="2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yriad Pro" charset="0"/>
                  </a:rPr>
                  <a:t>evnetsX</a:t>
                </a:r>
                <a:r>
                  <a:rPr lang="en-US" sz="2000" baseline="-25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yriad Pro" charset="0"/>
                  </a:rPr>
                  <a:t>F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yriad Pro" charset="0"/>
                  </a:rPr>
                  <a:t> &gt; 0.1</a:t>
                </a:r>
              </a:p>
              <a:p>
                <a:pPr marL="342900" indent="-342900">
                  <a:lnSpc>
                    <a:spcPct val="110000"/>
                  </a:lnSpc>
                  <a:buClr>
                    <a:schemeClr val="tx1"/>
                  </a:buClr>
                  <a:buSzPct val="80000"/>
                  <a:buFont typeface="Wingdings" charset="2"/>
                  <a:buChar char="ü"/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yriad Pro" charset="0"/>
                  </a:rPr>
                  <a:t>Statistical error only</a:t>
                </a:r>
              </a:p>
            </p:txBody>
          </p:sp>
          <p:sp>
            <p:nvSpPr>
              <p:cNvPr id="26635" name="Rectangle 11"/>
              <p:cNvSpPr>
                <a:spLocks/>
              </p:cNvSpPr>
              <p:nvPr/>
            </p:nvSpPr>
            <p:spPr bwMode="auto">
              <a:xfrm>
                <a:off x="4666700" y="1402489"/>
                <a:ext cx="3747278" cy="203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600" dirty="0">
                    <a:cs typeface="Myriad Pro" charset="0"/>
                  </a:rPr>
                  <a:t>X</a:t>
                </a:r>
                <a:r>
                  <a:rPr lang="en-US" sz="1600" baseline="-6000" dirty="0">
                    <a:cs typeface="Myriad Pro" charset="0"/>
                  </a:rPr>
                  <a:t>F</a:t>
                </a:r>
                <a:r>
                  <a:rPr lang="en-US" sz="1600" dirty="0">
                    <a:cs typeface="Myriad Pro" charset="0"/>
                  </a:rPr>
                  <a:t> spectra : 900GeV data </a:t>
                </a:r>
                <a:r>
                  <a:rPr lang="en-US" sz="1600" dirty="0" smtClean="0">
                    <a:cs typeface="Myriad Pro" charset="0"/>
                  </a:rPr>
                  <a:t>vs. </a:t>
                </a:r>
                <a:r>
                  <a:rPr lang="en-US" sz="1600" dirty="0">
                    <a:cs typeface="Myriad Pro" charset="0"/>
                  </a:rPr>
                  <a:t>7TeV data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14999" y="5937303"/>
                <a:ext cx="8555014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agreement of 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spectrum shape between 900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and 7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TeV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628" name="Rectangle 4"/>
            <p:cNvSpPr>
              <a:spLocks/>
            </p:cNvSpPr>
            <p:nvPr/>
          </p:nvSpPr>
          <p:spPr bwMode="auto">
            <a:xfrm>
              <a:off x="7198282" y="2256461"/>
              <a:ext cx="11028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smtClean="0">
                  <a:solidFill>
                    <a:srgbClr val="D90B00"/>
                  </a:solidFill>
                  <a:cs typeface="Myriad Pro" charset="0"/>
                </a:rPr>
                <a:t>Preliminary</a:t>
              </a:r>
              <a:endParaRPr lang="en-US" sz="1700" dirty="0">
                <a:solidFill>
                  <a:srgbClr val="D90B00"/>
                </a:solidFill>
                <a:cs typeface="Myriad Pro" charset="0"/>
              </a:endParaRPr>
            </a:p>
          </p:txBody>
        </p:sp>
        <p:sp>
          <p:nvSpPr>
            <p:cNvPr id="26629" name="Rectangle 5"/>
            <p:cNvSpPr>
              <a:spLocks/>
            </p:cNvSpPr>
            <p:nvPr/>
          </p:nvSpPr>
          <p:spPr bwMode="auto">
            <a:xfrm>
              <a:off x="5452060" y="2727018"/>
              <a:ext cx="2500313" cy="106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300" dirty="0">
                  <a:solidFill>
                    <a:srgbClr val="D90B00"/>
                  </a:solidFill>
                  <a:cs typeface="Myriad Pro" charset="0"/>
                </a:rPr>
                <a:t>Data 2010 at √s=</a:t>
              </a:r>
              <a:r>
                <a:rPr lang="en-US" sz="1300" dirty="0" smtClean="0">
                  <a:solidFill>
                    <a:srgbClr val="D90B00"/>
                  </a:solidFill>
                  <a:cs typeface="Myriad Pro" charset="0"/>
                </a:rPr>
                <a:t>900GeV</a:t>
              </a:r>
            </a:p>
            <a:p>
              <a:pPr algn="l"/>
              <a:r>
                <a:rPr lang="en-US" sz="1300" dirty="0" smtClean="0">
                  <a:solidFill>
                    <a:srgbClr val="D90B00"/>
                  </a:solidFill>
                  <a:cs typeface="Myriad Pro" charset="0"/>
                </a:rPr>
                <a:t>(Normalized by the number </a:t>
              </a:r>
              <a:br>
                <a:rPr lang="en-US" sz="1300" dirty="0" smtClean="0">
                  <a:solidFill>
                    <a:srgbClr val="D90B00"/>
                  </a:solidFill>
                  <a:cs typeface="Myriad Pro" charset="0"/>
                </a:rPr>
              </a:br>
              <a:r>
                <a:rPr lang="en-US" sz="1300" dirty="0" smtClean="0">
                  <a:solidFill>
                    <a:srgbClr val="D90B00"/>
                  </a:solidFill>
                  <a:cs typeface="Myriad Pro" charset="0"/>
                </a:rPr>
                <a:t> of entries in X</a:t>
              </a:r>
              <a:r>
                <a:rPr lang="en-US" sz="1300" baseline="-25000" dirty="0" smtClean="0">
                  <a:solidFill>
                    <a:srgbClr val="D90B00"/>
                  </a:solidFill>
                  <a:cs typeface="Myriad Pro" charset="0"/>
                </a:rPr>
                <a:t>F</a:t>
              </a:r>
              <a:r>
                <a:rPr lang="en-US" sz="1300" dirty="0" smtClean="0">
                  <a:solidFill>
                    <a:srgbClr val="D90B00"/>
                  </a:solidFill>
                  <a:cs typeface="Myriad Pro" charset="0"/>
                </a:rPr>
                <a:t> &gt; 0.1)</a:t>
              </a:r>
              <a:r>
                <a:rPr lang="en-US" sz="1300" dirty="0">
                  <a:solidFill>
                    <a:srgbClr val="D90B00"/>
                  </a:solidFill>
                  <a:cs typeface="Myriad Pro" charset="0"/>
                </a:rPr>
                <a:t/>
              </a:r>
              <a:br>
                <a:rPr lang="en-US" sz="1300" dirty="0">
                  <a:solidFill>
                    <a:srgbClr val="D90B00"/>
                  </a:solidFill>
                  <a:cs typeface="Myriad Pro" charset="0"/>
                </a:rPr>
              </a:br>
              <a:r>
                <a:rPr lang="en-US" sz="1300" dirty="0" smtClean="0">
                  <a:solidFill>
                    <a:srgbClr val="002D99"/>
                  </a:solidFill>
                  <a:cs typeface="Myriad Pro" charset="0"/>
                </a:rPr>
                <a:t>Data </a:t>
              </a:r>
              <a:r>
                <a:rPr lang="en-US" sz="1300" dirty="0">
                  <a:solidFill>
                    <a:srgbClr val="002D99"/>
                  </a:solidFill>
                  <a:cs typeface="Myriad Pro" charset="0"/>
                </a:rPr>
                <a:t>2010 at √s=7TeV (η&gt;10.94</a:t>
              </a:r>
              <a:r>
                <a:rPr lang="en-US" sz="1300" dirty="0" smtClean="0">
                  <a:solidFill>
                    <a:srgbClr val="002D99"/>
                  </a:solidFill>
                  <a:cs typeface="Myriad Pro" charset="0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4112" y="1505716"/>
            <a:ext cx="2888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/>
              <a:t>LHCf</a:t>
            </a:r>
            <a:r>
              <a:rPr lang="en-US" altLang="ja-JP" i="1" dirty="0" smtClean="0"/>
              <a:t> coverage</a:t>
            </a:r>
            <a:r>
              <a:rPr lang="en-US" altLang="ja-JP" i="1" dirty="0"/>
              <a:t> </a:t>
            </a:r>
            <a:r>
              <a:rPr lang="en-US" altLang="ja-JP" i="1" dirty="0" smtClean="0"/>
              <a:t>in X</a:t>
            </a:r>
            <a:r>
              <a:rPr lang="en-US" altLang="ja-JP" i="1" baseline="-25000" dirty="0" smtClean="0"/>
              <a:t>F</a:t>
            </a:r>
            <a:r>
              <a:rPr lang="en-US" altLang="ja-JP" i="1" dirty="0" smtClean="0"/>
              <a:t>-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i="1" dirty="0" smtClean="0"/>
              <a:t> plane</a:t>
            </a:r>
          </a:p>
          <a:p>
            <a:pPr algn="r"/>
            <a:r>
              <a:rPr lang="en-US" i="1" dirty="0" smtClean="0"/>
              <a:t>                       (X</a:t>
            </a:r>
            <a:r>
              <a:rPr lang="en-US" i="1" baseline="-25000" dirty="0" smtClean="0"/>
              <a:t>F</a:t>
            </a:r>
            <a:r>
              <a:rPr lang="en-US" i="1" dirty="0" smtClean="0"/>
              <a:t> = E/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beam</a:t>
            </a:r>
            <a:r>
              <a:rPr lang="en-US" i="1" dirty="0" smtClean="0"/>
              <a:t>)</a:t>
            </a:r>
            <a:endParaRPr lang="en-US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7542" y="2770177"/>
            <a:ext cx="4150244" cy="1919519"/>
            <a:chOff x="677542" y="2918632"/>
            <a:chExt cx="4150244" cy="1919519"/>
          </a:xfrm>
        </p:grpSpPr>
        <p:sp>
          <p:nvSpPr>
            <p:cNvPr id="26630" name="Rectangle 6"/>
            <p:cNvSpPr>
              <a:spLocks/>
            </p:cNvSpPr>
            <p:nvPr/>
          </p:nvSpPr>
          <p:spPr bwMode="auto">
            <a:xfrm>
              <a:off x="677542" y="2918632"/>
              <a:ext cx="1776646" cy="473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l"/>
              <a:r>
                <a:rPr lang="en-US" sz="1400" dirty="0">
                  <a:solidFill>
                    <a:srgbClr val="D90B00"/>
                  </a:solidFill>
                  <a:cs typeface="Myriad Pro" charset="0"/>
                </a:rPr>
                <a:t>900GeV</a:t>
              </a:r>
              <a:r>
                <a:rPr lang="en-US" sz="1400" dirty="0">
                  <a:cs typeface="Myriad Pro" charset="0"/>
                </a:rPr>
                <a:t> </a:t>
              </a:r>
              <a:r>
                <a:rPr lang="en-US" sz="1400" dirty="0" smtClean="0">
                  <a:cs typeface="Myriad Pro" charset="0"/>
                </a:rPr>
                <a:t>vs. </a:t>
              </a:r>
              <a:r>
                <a:rPr lang="en-US" sz="1400" dirty="0">
                  <a:solidFill>
                    <a:srgbClr val="2D83F4"/>
                  </a:solidFill>
                  <a:cs typeface="Myriad Pro" charset="0"/>
                </a:rPr>
                <a:t>7TeV</a:t>
              </a:r>
              <a:r>
                <a:rPr lang="en-US" sz="1400" dirty="0">
                  <a:cs typeface="Myriad Pro" charset="0"/>
                </a:rPr>
                <a:t/>
              </a:r>
              <a:br>
                <a:rPr lang="en-US" sz="1400" dirty="0">
                  <a:cs typeface="Myriad Pro" charset="0"/>
                </a:rPr>
              </a:br>
              <a:r>
                <a:rPr lang="en-US" sz="1400" dirty="0">
                  <a:cs typeface="Myriad Pro" charset="0"/>
                </a:rPr>
                <a:t>with the same PT region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97524" y="4007154"/>
              <a:ext cx="4130262" cy="830997"/>
              <a:chOff x="1638300" y="4013200"/>
              <a:chExt cx="4130262" cy="83099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638300" y="4013200"/>
                <a:ext cx="2908300" cy="762000"/>
              </a:xfrm>
              <a:custGeom>
                <a:avLst/>
                <a:gdLst>
                  <a:gd name="connsiteX0" fmla="*/ 2908300 w 2908300"/>
                  <a:gd name="connsiteY0" fmla="*/ 0 h 762000"/>
                  <a:gd name="connsiteX1" fmla="*/ 0 w 2908300"/>
                  <a:gd name="connsiteY1" fmla="*/ 762000 h 762000"/>
                  <a:gd name="connsiteX2" fmla="*/ 2882900 w 2908300"/>
                  <a:gd name="connsiteY2" fmla="*/ 317500 h 762000"/>
                  <a:gd name="connsiteX3" fmla="*/ 2908300 w 2908300"/>
                  <a:gd name="connsiteY3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300" h="762000">
                    <a:moveTo>
                      <a:pt x="2908300" y="0"/>
                    </a:moveTo>
                    <a:lnTo>
                      <a:pt x="0" y="762000"/>
                    </a:lnTo>
                    <a:lnTo>
                      <a:pt x="2882900" y="317500"/>
                    </a:lnTo>
                    <a:lnTo>
                      <a:pt x="29083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676400" y="4445000"/>
                <a:ext cx="2895600" cy="355600"/>
              </a:xfrm>
              <a:custGeom>
                <a:avLst/>
                <a:gdLst>
                  <a:gd name="connsiteX0" fmla="*/ 2870200 w 2895600"/>
                  <a:gd name="connsiteY0" fmla="*/ 0 h 355600"/>
                  <a:gd name="connsiteX1" fmla="*/ 0 w 2895600"/>
                  <a:gd name="connsiteY1" fmla="*/ 355600 h 355600"/>
                  <a:gd name="connsiteX2" fmla="*/ 2895600 w 2895600"/>
                  <a:gd name="connsiteY2" fmla="*/ 342900 h 355600"/>
                  <a:gd name="connsiteX3" fmla="*/ 2870200 w 2895600"/>
                  <a:gd name="connsiteY3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355600">
                    <a:moveTo>
                      <a:pt x="2870200" y="0"/>
                    </a:moveTo>
                    <a:lnTo>
                      <a:pt x="0" y="355600"/>
                    </a:lnTo>
                    <a:lnTo>
                      <a:pt x="2895600" y="342900"/>
                    </a:lnTo>
                    <a:lnTo>
                      <a:pt x="28702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72000" y="4013200"/>
                <a:ext cx="11965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900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1600" dirty="0" err="1" smtClean="0">
                    <a:solidFill>
                      <a:srgbClr val="FF0000"/>
                    </a:solidFill>
                  </a:rPr>
                  <a:t>Small+large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tower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4075-202C-DE4B-A252-FA4691EC1381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0088" y="3828463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7A2F-A353-A44F-AA1E-F0B242427808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err="1">
                <a:solidFill>
                  <a:srgbClr val="FFFF00"/>
                </a:solidFill>
              </a:rPr>
              <a:t>x</a:t>
            </a:r>
            <a:r>
              <a:rPr lang="en-US" altLang="ja-JP" sz="4000" b="1" baseline="-25000" dirty="0" err="1">
                <a:solidFill>
                  <a:srgbClr val="FFFF00"/>
                </a:solidFill>
              </a:rPr>
              <a:t>F</a:t>
            </a:r>
            <a:r>
              <a:rPr lang="en-US" altLang="ja-JP" sz="4000" b="1" dirty="0">
                <a:solidFill>
                  <a:srgbClr val="FFFF00"/>
                </a:solidFill>
              </a:rPr>
              <a:t>  scaling : a key for extrapolation  </a:t>
            </a:r>
          </a:p>
        </p:txBody>
      </p:sp>
      <p:pic>
        <p:nvPicPr>
          <p:cNvPr id="796675" name="Picture 3" descr="pi0-scal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28" y="1591800"/>
            <a:ext cx="4441825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" y="1588625"/>
            <a:ext cx="42433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77" name="Rectangle 5"/>
          <p:cNvSpPr>
            <a:spLocks/>
          </p:cNvSpPr>
          <p:nvPr/>
        </p:nvSpPr>
        <p:spPr bwMode="auto">
          <a:xfrm>
            <a:off x="1375240" y="3261850"/>
            <a:ext cx="127158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ja-JP" sz="2000" dirty="0">
                <a:solidFill>
                  <a:srgbClr val="D90B00"/>
                </a:solidFill>
                <a:latin typeface="Lucida Grande" charset="0"/>
                <a:sym typeface="Lucida Grande" charset="0"/>
              </a:rPr>
              <a:t>Preliminary</a:t>
            </a:r>
          </a:p>
        </p:txBody>
      </p:sp>
      <p:grpSp>
        <p:nvGrpSpPr>
          <p:cNvPr id="796678" name="Group 6"/>
          <p:cNvGrpSpPr>
            <a:grpSpLocks/>
          </p:cNvGrpSpPr>
          <p:nvPr/>
        </p:nvGrpSpPr>
        <p:grpSpPr bwMode="auto">
          <a:xfrm>
            <a:off x="1259353" y="4312775"/>
            <a:ext cx="488950" cy="195262"/>
            <a:chOff x="670" y="2300"/>
            <a:chExt cx="308" cy="123"/>
          </a:xfrm>
        </p:grpSpPr>
        <p:sp>
          <p:nvSpPr>
            <p:cNvPr id="796679" name="Line 7"/>
            <p:cNvSpPr>
              <a:spLocks noChangeShapeType="1"/>
            </p:cNvSpPr>
            <p:nvPr/>
          </p:nvSpPr>
          <p:spPr bwMode="auto">
            <a:xfrm>
              <a:off x="670" y="2358"/>
              <a:ext cx="3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680" name="Line 8"/>
            <p:cNvSpPr>
              <a:spLocks noChangeShapeType="1"/>
            </p:cNvSpPr>
            <p:nvPr/>
          </p:nvSpPr>
          <p:spPr bwMode="auto">
            <a:xfrm>
              <a:off x="822" y="2300"/>
              <a:ext cx="1" cy="12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96681" name="Group 9"/>
          <p:cNvGrpSpPr>
            <a:grpSpLocks/>
          </p:cNvGrpSpPr>
          <p:nvPr/>
        </p:nvGrpSpPr>
        <p:grpSpPr bwMode="auto">
          <a:xfrm>
            <a:off x="1259353" y="4058775"/>
            <a:ext cx="488950" cy="195262"/>
            <a:chOff x="670" y="2300"/>
            <a:chExt cx="308" cy="123"/>
          </a:xfrm>
        </p:grpSpPr>
        <p:sp>
          <p:nvSpPr>
            <p:cNvPr id="796682" name="Line 10"/>
            <p:cNvSpPr>
              <a:spLocks noChangeShapeType="1"/>
            </p:cNvSpPr>
            <p:nvPr/>
          </p:nvSpPr>
          <p:spPr bwMode="auto">
            <a:xfrm>
              <a:off x="670" y="2358"/>
              <a:ext cx="3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683" name="Line 11"/>
            <p:cNvSpPr>
              <a:spLocks noChangeShapeType="1"/>
            </p:cNvSpPr>
            <p:nvPr/>
          </p:nvSpPr>
          <p:spPr bwMode="auto">
            <a:xfrm>
              <a:off x="822" y="2300"/>
              <a:ext cx="1" cy="1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96684" name="Text Box 12"/>
          <p:cNvSpPr txBox="1">
            <a:spLocks noChangeArrowheads="1"/>
          </p:cNvSpPr>
          <p:nvPr/>
        </p:nvSpPr>
        <p:spPr bwMode="auto">
          <a:xfrm>
            <a:off x="1765765" y="4234987"/>
            <a:ext cx="1979613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solidFill>
                  <a:srgbClr val="0000FF"/>
                </a:solidFill>
                <a:latin typeface="Arial Narrow" charset="0"/>
              </a:rPr>
              <a:t>7TeV scaled (</a:t>
            </a:r>
            <a:r>
              <a:rPr lang="en-US" altLang="ja-JP" sz="1600" b="1">
                <a:solidFill>
                  <a:srgbClr val="0000FF"/>
                </a:solidFill>
                <a:latin typeface="Symbol" charset="0"/>
              </a:rPr>
              <a:t>h</a:t>
            </a:r>
            <a:r>
              <a:rPr lang="en-US" altLang="ja-JP" sz="1600" b="1">
                <a:solidFill>
                  <a:srgbClr val="0000FF"/>
                </a:solidFill>
                <a:latin typeface="Arial Narrow" charset="0"/>
              </a:rPr>
              <a:t>&gt;10.94) </a:t>
            </a:r>
          </a:p>
        </p:txBody>
      </p:sp>
      <p:sp>
        <p:nvSpPr>
          <p:cNvPr id="796685" name="Text Box 13"/>
          <p:cNvSpPr txBox="1">
            <a:spLocks noChangeArrowheads="1"/>
          </p:cNvSpPr>
          <p:nvPr/>
        </p:nvSpPr>
        <p:spPr bwMode="auto">
          <a:xfrm>
            <a:off x="1792753" y="4006387"/>
            <a:ext cx="1509712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3300"/>
                </a:solidFill>
                <a:latin typeface="Arial Narrow" charset="0"/>
              </a:rPr>
              <a:t>0.9TeV  (</a:t>
            </a:r>
            <a:r>
              <a:rPr lang="en-US" altLang="ja-JP" sz="1600" b="1" dirty="0">
                <a:solidFill>
                  <a:srgbClr val="FF3300"/>
                </a:solidFill>
                <a:latin typeface="Symbol" charset="0"/>
              </a:rPr>
              <a:t>h</a:t>
            </a:r>
            <a:r>
              <a:rPr lang="en-US" altLang="ja-JP" sz="1600" b="1" dirty="0">
                <a:solidFill>
                  <a:srgbClr val="FF3300"/>
                </a:solidFill>
                <a:latin typeface="Arial Narrow" charset="0"/>
              </a:rPr>
              <a:t>&gt;8.68) </a:t>
            </a:r>
          </a:p>
        </p:txBody>
      </p:sp>
      <p:sp>
        <p:nvSpPr>
          <p:cNvPr id="796686" name="Text Box 14"/>
          <p:cNvSpPr txBox="1">
            <a:spLocks noChangeArrowheads="1"/>
          </p:cNvSpPr>
          <p:nvPr/>
        </p:nvSpPr>
        <p:spPr bwMode="auto">
          <a:xfrm>
            <a:off x="1260940" y="2879262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latin typeface="Arial Narrow" charset="0"/>
              </a:rPr>
              <a:t>Data</a:t>
            </a:r>
          </a:p>
        </p:txBody>
      </p:sp>
      <p:sp>
        <p:nvSpPr>
          <p:cNvPr id="796687" name="Text Box 15"/>
          <p:cNvSpPr txBox="1">
            <a:spLocks noChangeArrowheads="1"/>
          </p:cNvSpPr>
          <p:nvPr/>
        </p:nvSpPr>
        <p:spPr bwMode="auto">
          <a:xfrm>
            <a:off x="982663" y="912813"/>
            <a:ext cx="283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LHC single gamma data </a:t>
            </a:r>
          </a:p>
          <a:p>
            <a:r>
              <a:rPr lang="en-US" altLang="ja-JP" sz="1800" b="1"/>
              <a:t>(900GeV pp / 7TeV pp)</a:t>
            </a:r>
          </a:p>
        </p:txBody>
      </p:sp>
      <p:sp>
        <p:nvSpPr>
          <p:cNvPr id="796688" name="Text Box 16"/>
          <p:cNvSpPr txBox="1">
            <a:spLocks noChangeArrowheads="1"/>
          </p:cNvSpPr>
          <p:nvPr/>
        </p:nvSpPr>
        <p:spPr bwMode="auto">
          <a:xfrm>
            <a:off x="5457825" y="874713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Expected from models</a:t>
            </a:r>
          </a:p>
          <a:p>
            <a:r>
              <a:rPr lang="en-US" altLang="ja-JP" sz="1800" b="1"/>
              <a:t>(5TeV, 14TeV and 50TeV)</a:t>
            </a:r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auto">
          <a:xfrm>
            <a:off x="465603" y="5885987"/>
            <a:ext cx="631983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 Narrow" charset="0"/>
              </a:rPr>
              <a:t>But this comparison done in very limited phase space.. </a:t>
            </a:r>
          </a:p>
        </p:txBody>
      </p:sp>
      <p:sp>
        <p:nvSpPr>
          <p:cNvPr id="796690" name="AutoShape 18"/>
          <p:cNvSpPr>
            <a:spLocks noChangeArrowheads="1"/>
          </p:cNvSpPr>
          <p:nvPr/>
        </p:nvSpPr>
        <p:spPr bwMode="auto">
          <a:xfrm>
            <a:off x="1662578" y="5447837"/>
            <a:ext cx="260350" cy="465138"/>
          </a:xfrm>
          <a:prstGeom prst="upArrow">
            <a:avLst>
              <a:gd name="adj1" fmla="val 50000"/>
              <a:gd name="adj2" fmla="val 446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41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Standard Scenario of</a:t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b="1" dirty="0" smtClean="0">
                <a:solidFill>
                  <a:srgbClr val="FFFF00"/>
                </a:solidFill>
              </a:rPr>
              <a:t> the Cosmic</a:t>
            </a:r>
            <a:r>
              <a:rPr lang="en-US" altLang="ja-JP" b="1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Ray Spectrum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291375"/>
            <a:ext cx="7770813" cy="1409271"/>
          </a:xfrm>
        </p:spPr>
        <p:txBody>
          <a:bodyPr/>
          <a:lstStyle/>
          <a:p>
            <a:r>
              <a:rPr lang="en-US" altLang="ja-JP" dirty="0" smtClean="0"/>
              <a:t>In term of ‘Energy,’ heavier particles have Z times higher energy than protons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827503" y="1920013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509983" y="1632771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281103" y="2267727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764943" y="2675913"/>
            <a:ext cx="2812375" cy="2116550"/>
          </a:xfrm>
          <a:custGeom>
            <a:avLst/>
            <a:gdLst>
              <a:gd name="connsiteX0" fmla="*/ 0 w 2812375"/>
              <a:gd name="connsiteY0" fmla="*/ 0 h 2116550"/>
              <a:gd name="connsiteX1" fmla="*/ 1905157 w 2812375"/>
              <a:gd name="connsiteY1" fmla="*/ 529137 h 2116550"/>
              <a:gd name="connsiteX2" fmla="*/ 2812375 w 2812375"/>
              <a:gd name="connsiteY2" fmla="*/ 2116550 h 21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75" h="2116550">
                <a:moveTo>
                  <a:pt x="0" y="0"/>
                </a:moveTo>
                <a:lnTo>
                  <a:pt x="1905157" y="529137"/>
                </a:lnTo>
                <a:lnTo>
                  <a:pt x="2812375" y="21165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525090" y="4641283"/>
            <a:ext cx="4067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592450" y="419961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677490" y="1550894"/>
            <a:ext cx="0" cy="324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2020866" y="1920002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929573">
            <a:off x="3190799" y="155961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 rot="929573">
            <a:off x="3478390" y="19033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Helium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 rot="929573">
            <a:off x="5183398" y="2545775"/>
            <a:ext cx="11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Light ions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929573">
            <a:off x="5939068" y="3216211"/>
            <a:ext cx="127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Heavy 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224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Standard Scenario of</a:t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b="1" dirty="0" smtClean="0">
                <a:solidFill>
                  <a:srgbClr val="FFFF00"/>
                </a:solidFill>
              </a:rPr>
              <a:t> the Cosmic</a:t>
            </a:r>
            <a:r>
              <a:rPr lang="en-US" altLang="ja-JP" b="1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Ray Spectrum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351833"/>
            <a:ext cx="7770813" cy="1043165"/>
          </a:xfrm>
        </p:spPr>
        <p:txBody>
          <a:bodyPr/>
          <a:lstStyle/>
          <a:p>
            <a:r>
              <a:rPr lang="en-US" altLang="ja-JP" dirty="0" smtClean="0"/>
              <a:t>Over</a:t>
            </a:r>
            <a:r>
              <a:rPr kumimoji="1" lang="en-US" altLang="ja-JP" dirty="0" smtClean="0"/>
              <a:t> GCR max energy, Extra-galactic CRs appear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907263" y="1632771"/>
            <a:ext cx="4067335" cy="2116550"/>
            <a:chOff x="907263" y="1632771"/>
            <a:chExt cx="4067335" cy="3159692"/>
          </a:xfrm>
        </p:grpSpPr>
        <p:sp>
          <p:nvSpPr>
            <p:cNvPr id="8" name="フリーフォーム 7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922370" y="4641283"/>
            <a:ext cx="7534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11619" y="42265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074770" y="1550894"/>
            <a:ext cx="0" cy="324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418146" y="1920002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826678" y="3111038"/>
            <a:ext cx="4067335" cy="2116550"/>
            <a:chOff x="907263" y="1632771"/>
            <a:chExt cx="4067335" cy="3159692"/>
          </a:xfrm>
        </p:grpSpPr>
        <p:sp>
          <p:nvSpPr>
            <p:cNvPr id="22" name="フリーフォーム 21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597798" y="2429540"/>
            <a:ext cx="36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88792"/>
                </a:solidFill>
              </a:rPr>
              <a:t>Scale-up for Extra-Galactic sources</a:t>
            </a:r>
            <a:endParaRPr kumimoji="1" lang="ja-JP" altLang="en-US" dirty="0">
              <a:solidFill>
                <a:srgbClr val="F88792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9885" y="2614206"/>
            <a:ext cx="148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Galactic CRs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Standard Scenario of</a:t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b="1" dirty="0" smtClean="0">
                <a:solidFill>
                  <a:srgbClr val="FFFF00"/>
                </a:solidFill>
              </a:rPr>
              <a:t> the Cosmic</a:t>
            </a:r>
            <a:r>
              <a:rPr lang="en-US" altLang="ja-JP" b="1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Ray Spectrum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34356"/>
            <a:ext cx="7770813" cy="12245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Questions</a:t>
            </a:r>
          </a:p>
          <a:p>
            <a:pPr lvl="1"/>
            <a:r>
              <a:rPr lang="en-US" altLang="ja-JP" dirty="0" smtClean="0"/>
              <a:t>End of GCR</a:t>
            </a:r>
          </a:p>
          <a:p>
            <a:pPr lvl="1"/>
            <a:r>
              <a:rPr lang="en-US" altLang="ja-JP" dirty="0" smtClean="0"/>
              <a:t>Turn over from GCR to EGCR</a:t>
            </a:r>
          </a:p>
          <a:p>
            <a:pPr lvl="1"/>
            <a:r>
              <a:rPr kumimoji="1" lang="en-US" altLang="ja-JP" dirty="0" smtClean="0"/>
              <a:t>Cutoff (acc. Limit, proton GZK, ion GZK)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907263" y="1632771"/>
            <a:ext cx="4067335" cy="2116550"/>
            <a:chOff x="907263" y="1632771"/>
            <a:chExt cx="4067335" cy="3159692"/>
          </a:xfrm>
        </p:grpSpPr>
        <p:sp>
          <p:nvSpPr>
            <p:cNvPr id="8" name="フリーフォーム 7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922370" y="4641283"/>
            <a:ext cx="7534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11619" y="42265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074770" y="1550894"/>
            <a:ext cx="0" cy="324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418146" y="1920002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826678" y="3111038"/>
            <a:ext cx="4067335" cy="2116550"/>
            <a:chOff x="907263" y="1632771"/>
            <a:chExt cx="4067335" cy="3159692"/>
          </a:xfrm>
        </p:grpSpPr>
        <p:sp>
          <p:nvSpPr>
            <p:cNvPr id="22" name="フリーフォーム 21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9" name="フリーフォーム 18"/>
          <p:cNvSpPr/>
          <p:nvPr/>
        </p:nvSpPr>
        <p:spPr>
          <a:xfrm>
            <a:off x="1512030" y="1799068"/>
            <a:ext cx="5518908" cy="3129470"/>
          </a:xfrm>
          <a:custGeom>
            <a:avLst/>
            <a:gdLst>
              <a:gd name="connsiteX0" fmla="*/ 0 w 5518908"/>
              <a:gd name="connsiteY0" fmla="*/ 0 h 3129470"/>
              <a:gd name="connsiteX1" fmla="*/ 196564 w 5518908"/>
              <a:gd name="connsiteY1" fmla="*/ 15118 h 3129470"/>
              <a:gd name="connsiteX2" fmla="*/ 241925 w 5518908"/>
              <a:gd name="connsiteY2" fmla="*/ 30236 h 3129470"/>
              <a:gd name="connsiteX3" fmla="*/ 347767 w 5518908"/>
              <a:gd name="connsiteY3" fmla="*/ 45354 h 3129470"/>
              <a:gd name="connsiteX4" fmla="*/ 423368 w 5518908"/>
              <a:gd name="connsiteY4" fmla="*/ 60472 h 3129470"/>
              <a:gd name="connsiteX5" fmla="*/ 635052 w 5518908"/>
              <a:gd name="connsiteY5" fmla="*/ 90709 h 3129470"/>
              <a:gd name="connsiteX6" fmla="*/ 831616 w 5518908"/>
              <a:gd name="connsiteY6" fmla="*/ 136063 h 3129470"/>
              <a:gd name="connsiteX7" fmla="*/ 907218 w 5518908"/>
              <a:gd name="connsiteY7" fmla="*/ 151182 h 3129470"/>
              <a:gd name="connsiteX8" fmla="*/ 967699 w 5518908"/>
              <a:gd name="connsiteY8" fmla="*/ 166300 h 3129470"/>
              <a:gd name="connsiteX9" fmla="*/ 1073541 w 5518908"/>
              <a:gd name="connsiteY9" fmla="*/ 181418 h 3129470"/>
              <a:gd name="connsiteX10" fmla="*/ 1194503 w 5518908"/>
              <a:gd name="connsiteY10" fmla="*/ 211655 h 3129470"/>
              <a:gd name="connsiteX11" fmla="*/ 1285225 w 5518908"/>
              <a:gd name="connsiteY11" fmla="*/ 241891 h 3129470"/>
              <a:gd name="connsiteX12" fmla="*/ 1330586 w 5518908"/>
              <a:gd name="connsiteY12" fmla="*/ 272127 h 3129470"/>
              <a:gd name="connsiteX13" fmla="*/ 1375947 w 5518908"/>
              <a:gd name="connsiteY13" fmla="*/ 287246 h 3129470"/>
              <a:gd name="connsiteX14" fmla="*/ 1466669 w 5518908"/>
              <a:gd name="connsiteY14" fmla="*/ 347718 h 3129470"/>
              <a:gd name="connsiteX15" fmla="*/ 1512030 w 5518908"/>
              <a:gd name="connsiteY15" fmla="*/ 377955 h 3129470"/>
              <a:gd name="connsiteX16" fmla="*/ 1557390 w 5518908"/>
              <a:gd name="connsiteY16" fmla="*/ 408191 h 3129470"/>
              <a:gd name="connsiteX17" fmla="*/ 1587631 w 5518908"/>
              <a:gd name="connsiteY17" fmla="*/ 438428 h 3129470"/>
              <a:gd name="connsiteX18" fmla="*/ 1678353 w 5518908"/>
              <a:gd name="connsiteY18" fmla="*/ 468664 h 3129470"/>
              <a:gd name="connsiteX19" fmla="*/ 1814435 w 5518908"/>
              <a:gd name="connsiteY19" fmla="*/ 544255 h 3129470"/>
              <a:gd name="connsiteX20" fmla="*/ 1890037 w 5518908"/>
              <a:gd name="connsiteY20" fmla="*/ 589610 h 3129470"/>
              <a:gd name="connsiteX21" fmla="*/ 1935398 w 5518908"/>
              <a:gd name="connsiteY21" fmla="*/ 634965 h 3129470"/>
              <a:gd name="connsiteX22" fmla="*/ 2026120 w 5518908"/>
              <a:gd name="connsiteY22" fmla="*/ 695437 h 3129470"/>
              <a:gd name="connsiteX23" fmla="*/ 2071481 w 5518908"/>
              <a:gd name="connsiteY23" fmla="*/ 725674 h 3129470"/>
              <a:gd name="connsiteX24" fmla="*/ 2116841 w 5518908"/>
              <a:gd name="connsiteY24" fmla="*/ 755910 h 3129470"/>
              <a:gd name="connsiteX25" fmla="*/ 2192443 w 5518908"/>
              <a:gd name="connsiteY25" fmla="*/ 816383 h 3129470"/>
              <a:gd name="connsiteX26" fmla="*/ 2252924 w 5518908"/>
              <a:gd name="connsiteY26" fmla="*/ 891974 h 3129470"/>
              <a:gd name="connsiteX27" fmla="*/ 2328526 w 5518908"/>
              <a:gd name="connsiteY27" fmla="*/ 967565 h 3129470"/>
              <a:gd name="connsiteX28" fmla="*/ 2373886 w 5518908"/>
              <a:gd name="connsiteY28" fmla="*/ 1012920 h 3129470"/>
              <a:gd name="connsiteX29" fmla="*/ 2419247 w 5518908"/>
              <a:gd name="connsiteY29" fmla="*/ 1043156 h 3129470"/>
              <a:gd name="connsiteX30" fmla="*/ 2449488 w 5518908"/>
              <a:gd name="connsiteY30" fmla="*/ 1073393 h 3129470"/>
              <a:gd name="connsiteX31" fmla="*/ 2479729 w 5518908"/>
              <a:gd name="connsiteY31" fmla="*/ 1118747 h 3129470"/>
              <a:gd name="connsiteX32" fmla="*/ 2525089 w 5518908"/>
              <a:gd name="connsiteY32" fmla="*/ 1133866 h 3129470"/>
              <a:gd name="connsiteX33" fmla="*/ 2570450 w 5518908"/>
              <a:gd name="connsiteY33" fmla="*/ 1179220 h 3129470"/>
              <a:gd name="connsiteX34" fmla="*/ 2661172 w 5518908"/>
              <a:gd name="connsiteY34" fmla="*/ 1239693 h 3129470"/>
              <a:gd name="connsiteX35" fmla="*/ 2736774 w 5518908"/>
              <a:gd name="connsiteY35" fmla="*/ 1300166 h 3129470"/>
              <a:gd name="connsiteX36" fmla="*/ 2857736 w 5518908"/>
              <a:gd name="connsiteY36" fmla="*/ 1405993 h 3129470"/>
              <a:gd name="connsiteX37" fmla="*/ 2887977 w 5518908"/>
              <a:gd name="connsiteY37" fmla="*/ 1436230 h 3129470"/>
              <a:gd name="connsiteX38" fmla="*/ 2978698 w 5518908"/>
              <a:gd name="connsiteY38" fmla="*/ 1466466 h 3129470"/>
              <a:gd name="connsiteX39" fmla="*/ 3024059 w 5518908"/>
              <a:gd name="connsiteY39" fmla="*/ 1481585 h 3129470"/>
              <a:gd name="connsiteX40" fmla="*/ 3069420 w 5518908"/>
              <a:gd name="connsiteY40" fmla="*/ 1511821 h 3129470"/>
              <a:gd name="connsiteX41" fmla="*/ 3160142 w 5518908"/>
              <a:gd name="connsiteY41" fmla="*/ 1542057 h 3129470"/>
              <a:gd name="connsiteX42" fmla="*/ 3190383 w 5518908"/>
              <a:gd name="connsiteY42" fmla="*/ 1572294 h 3129470"/>
              <a:gd name="connsiteX43" fmla="*/ 3235743 w 5518908"/>
              <a:gd name="connsiteY43" fmla="*/ 1587412 h 3129470"/>
              <a:gd name="connsiteX44" fmla="*/ 3371826 w 5518908"/>
              <a:gd name="connsiteY44" fmla="*/ 1617648 h 3129470"/>
              <a:gd name="connsiteX45" fmla="*/ 3462548 w 5518908"/>
              <a:gd name="connsiteY45" fmla="*/ 1647885 h 3129470"/>
              <a:gd name="connsiteX46" fmla="*/ 3507909 w 5518908"/>
              <a:gd name="connsiteY46" fmla="*/ 1663003 h 3129470"/>
              <a:gd name="connsiteX47" fmla="*/ 3598631 w 5518908"/>
              <a:gd name="connsiteY47" fmla="*/ 1678121 h 3129470"/>
              <a:gd name="connsiteX48" fmla="*/ 3704473 w 5518908"/>
              <a:gd name="connsiteY48" fmla="*/ 1693240 h 3129470"/>
              <a:gd name="connsiteX49" fmla="*/ 3855676 w 5518908"/>
              <a:gd name="connsiteY49" fmla="*/ 1723476 h 3129470"/>
              <a:gd name="connsiteX50" fmla="*/ 3976638 w 5518908"/>
              <a:gd name="connsiteY50" fmla="*/ 1753712 h 3129470"/>
              <a:gd name="connsiteX51" fmla="*/ 4097600 w 5518908"/>
              <a:gd name="connsiteY51" fmla="*/ 1768831 h 3129470"/>
              <a:gd name="connsiteX52" fmla="*/ 4490728 w 5518908"/>
              <a:gd name="connsiteY52" fmla="*/ 1814185 h 3129470"/>
              <a:gd name="connsiteX53" fmla="*/ 4581450 w 5518908"/>
              <a:gd name="connsiteY53" fmla="*/ 1829303 h 3129470"/>
              <a:gd name="connsiteX54" fmla="*/ 4717533 w 5518908"/>
              <a:gd name="connsiteY54" fmla="*/ 1859540 h 3129470"/>
              <a:gd name="connsiteX55" fmla="*/ 4762894 w 5518908"/>
              <a:gd name="connsiteY55" fmla="*/ 1874658 h 3129470"/>
              <a:gd name="connsiteX56" fmla="*/ 4853615 w 5518908"/>
              <a:gd name="connsiteY56" fmla="*/ 1935131 h 3129470"/>
              <a:gd name="connsiteX57" fmla="*/ 4959457 w 5518908"/>
              <a:gd name="connsiteY57" fmla="*/ 2056077 h 3129470"/>
              <a:gd name="connsiteX58" fmla="*/ 5019939 w 5518908"/>
              <a:gd name="connsiteY58" fmla="*/ 2131668 h 3129470"/>
              <a:gd name="connsiteX59" fmla="*/ 5050179 w 5518908"/>
              <a:gd name="connsiteY59" fmla="*/ 2177022 h 3129470"/>
              <a:gd name="connsiteX60" fmla="*/ 5080420 w 5518908"/>
              <a:gd name="connsiteY60" fmla="*/ 2207259 h 3129470"/>
              <a:gd name="connsiteX61" fmla="*/ 5140901 w 5518908"/>
              <a:gd name="connsiteY61" fmla="*/ 2297968 h 3129470"/>
              <a:gd name="connsiteX62" fmla="*/ 5171142 w 5518908"/>
              <a:gd name="connsiteY62" fmla="*/ 2343323 h 3129470"/>
              <a:gd name="connsiteX63" fmla="*/ 5201382 w 5518908"/>
              <a:gd name="connsiteY63" fmla="*/ 2388677 h 3129470"/>
              <a:gd name="connsiteX64" fmla="*/ 5231623 w 5518908"/>
              <a:gd name="connsiteY64" fmla="*/ 2418914 h 3129470"/>
              <a:gd name="connsiteX65" fmla="*/ 5276984 w 5518908"/>
              <a:gd name="connsiteY65" fmla="*/ 2509623 h 3129470"/>
              <a:gd name="connsiteX66" fmla="*/ 5337465 w 5518908"/>
              <a:gd name="connsiteY66" fmla="*/ 2600332 h 3129470"/>
              <a:gd name="connsiteX67" fmla="*/ 5443307 w 5518908"/>
              <a:gd name="connsiteY67" fmla="*/ 2917815 h 3129470"/>
              <a:gd name="connsiteX68" fmla="*/ 5473548 w 5518908"/>
              <a:gd name="connsiteY68" fmla="*/ 3008524 h 3129470"/>
              <a:gd name="connsiteX69" fmla="*/ 5503788 w 5518908"/>
              <a:gd name="connsiteY69" fmla="*/ 3099233 h 3129470"/>
              <a:gd name="connsiteX70" fmla="*/ 5518908 w 5518908"/>
              <a:gd name="connsiteY70" fmla="*/ 3129470 h 312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518908" h="3129470">
                <a:moveTo>
                  <a:pt x="0" y="0"/>
                </a:moveTo>
                <a:cubicBezTo>
                  <a:pt x="65521" y="5039"/>
                  <a:pt x="131356" y="6968"/>
                  <a:pt x="196564" y="15118"/>
                </a:cubicBezTo>
                <a:cubicBezTo>
                  <a:pt x="212379" y="17095"/>
                  <a:pt x="226296" y="27111"/>
                  <a:pt x="241925" y="30236"/>
                </a:cubicBezTo>
                <a:cubicBezTo>
                  <a:pt x="276872" y="37224"/>
                  <a:pt x="312613" y="39496"/>
                  <a:pt x="347767" y="45354"/>
                </a:cubicBezTo>
                <a:cubicBezTo>
                  <a:pt x="373117" y="49578"/>
                  <a:pt x="397983" y="56464"/>
                  <a:pt x="423368" y="60472"/>
                </a:cubicBezTo>
                <a:cubicBezTo>
                  <a:pt x="493774" y="71587"/>
                  <a:pt x="635052" y="90709"/>
                  <a:pt x="635052" y="90709"/>
                </a:cubicBezTo>
                <a:cubicBezTo>
                  <a:pt x="729177" y="122079"/>
                  <a:pt x="664779" y="102700"/>
                  <a:pt x="831616" y="136063"/>
                </a:cubicBezTo>
                <a:cubicBezTo>
                  <a:pt x="856817" y="141102"/>
                  <a:pt x="882285" y="144950"/>
                  <a:pt x="907218" y="151182"/>
                </a:cubicBezTo>
                <a:cubicBezTo>
                  <a:pt x="927378" y="156221"/>
                  <a:pt x="947253" y="162583"/>
                  <a:pt x="967699" y="166300"/>
                </a:cubicBezTo>
                <a:cubicBezTo>
                  <a:pt x="1002763" y="172674"/>
                  <a:pt x="1038260" y="176379"/>
                  <a:pt x="1073541" y="181418"/>
                </a:cubicBezTo>
                <a:cubicBezTo>
                  <a:pt x="1211177" y="227290"/>
                  <a:pt x="993797" y="156924"/>
                  <a:pt x="1194503" y="211655"/>
                </a:cubicBezTo>
                <a:cubicBezTo>
                  <a:pt x="1225256" y="220041"/>
                  <a:pt x="1258701" y="224211"/>
                  <a:pt x="1285225" y="241891"/>
                </a:cubicBezTo>
                <a:cubicBezTo>
                  <a:pt x="1300345" y="251970"/>
                  <a:pt x="1314332" y="264001"/>
                  <a:pt x="1330586" y="272127"/>
                </a:cubicBezTo>
                <a:cubicBezTo>
                  <a:pt x="1344842" y="279254"/>
                  <a:pt x="1362014" y="279507"/>
                  <a:pt x="1375947" y="287246"/>
                </a:cubicBezTo>
                <a:cubicBezTo>
                  <a:pt x="1407718" y="304894"/>
                  <a:pt x="1436428" y="327561"/>
                  <a:pt x="1466669" y="347718"/>
                </a:cubicBezTo>
                <a:lnTo>
                  <a:pt x="1512030" y="377955"/>
                </a:lnTo>
                <a:cubicBezTo>
                  <a:pt x="1527150" y="388034"/>
                  <a:pt x="1544540" y="395343"/>
                  <a:pt x="1557390" y="408191"/>
                </a:cubicBezTo>
                <a:cubicBezTo>
                  <a:pt x="1567470" y="418270"/>
                  <a:pt x="1574881" y="432054"/>
                  <a:pt x="1587631" y="438428"/>
                </a:cubicBezTo>
                <a:cubicBezTo>
                  <a:pt x="1616143" y="452682"/>
                  <a:pt x="1678353" y="468664"/>
                  <a:pt x="1678353" y="468664"/>
                </a:cubicBezTo>
                <a:cubicBezTo>
                  <a:pt x="1782337" y="537977"/>
                  <a:pt x="1734596" y="517646"/>
                  <a:pt x="1814435" y="544255"/>
                </a:cubicBezTo>
                <a:cubicBezTo>
                  <a:pt x="1908612" y="638420"/>
                  <a:pt x="1772268" y="511108"/>
                  <a:pt x="1890037" y="589610"/>
                </a:cubicBezTo>
                <a:cubicBezTo>
                  <a:pt x="1907829" y="601469"/>
                  <a:pt x="1918519" y="621839"/>
                  <a:pt x="1935398" y="634965"/>
                </a:cubicBezTo>
                <a:cubicBezTo>
                  <a:pt x="1964087" y="657275"/>
                  <a:pt x="1995879" y="675280"/>
                  <a:pt x="2026120" y="695437"/>
                </a:cubicBezTo>
                <a:lnTo>
                  <a:pt x="2071481" y="725674"/>
                </a:lnTo>
                <a:cubicBezTo>
                  <a:pt x="2086601" y="735753"/>
                  <a:pt x="2103991" y="743062"/>
                  <a:pt x="2116841" y="755910"/>
                </a:cubicBezTo>
                <a:cubicBezTo>
                  <a:pt x="2189858" y="828917"/>
                  <a:pt x="2097072" y="740097"/>
                  <a:pt x="2192443" y="816383"/>
                </a:cubicBezTo>
                <a:cubicBezTo>
                  <a:pt x="2241572" y="855680"/>
                  <a:pt x="2207079" y="839587"/>
                  <a:pt x="2252924" y="891974"/>
                </a:cubicBezTo>
                <a:cubicBezTo>
                  <a:pt x="2276393" y="918792"/>
                  <a:pt x="2303325" y="942368"/>
                  <a:pt x="2328526" y="967565"/>
                </a:cubicBezTo>
                <a:cubicBezTo>
                  <a:pt x="2343646" y="982683"/>
                  <a:pt x="2356094" y="1001061"/>
                  <a:pt x="2373886" y="1012920"/>
                </a:cubicBezTo>
                <a:cubicBezTo>
                  <a:pt x="2389006" y="1022999"/>
                  <a:pt x="2405057" y="1031805"/>
                  <a:pt x="2419247" y="1043156"/>
                </a:cubicBezTo>
                <a:cubicBezTo>
                  <a:pt x="2430379" y="1052060"/>
                  <a:pt x="2440582" y="1062263"/>
                  <a:pt x="2449488" y="1073393"/>
                </a:cubicBezTo>
                <a:cubicBezTo>
                  <a:pt x="2460840" y="1087581"/>
                  <a:pt x="2465540" y="1107397"/>
                  <a:pt x="2479729" y="1118747"/>
                </a:cubicBezTo>
                <a:cubicBezTo>
                  <a:pt x="2492175" y="1128702"/>
                  <a:pt x="2509969" y="1128826"/>
                  <a:pt x="2525089" y="1133866"/>
                </a:cubicBezTo>
                <a:cubicBezTo>
                  <a:pt x="2540209" y="1148984"/>
                  <a:pt x="2553571" y="1166094"/>
                  <a:pt x="2570450" y="1179220"/>
                </a:cubicBezTo>
                <a:cubicBezTo>
                  <a:pt x="2599139" y="1201531"/>
                  <a:pt x="2635472" y="1213996"/>
                  <a:pt x="2661172" y="1239693"/>
                </a:cubicBezTo>
                <a:cubicBezTo>
                  <a:pt x="2704263" y="1282778"/>
                  <a:pt x="2679552" y="1262024"/>
                  <a:pt x="2736774" y="1300166"/>
                </a:cubicBezTo>
                <a:cubicBezTo>
                  <a:pt x="2822453" y="1428670"/>
                  <a:pt x="2681335" y="1229615"/>
                  <a:pt x="2857736" y="1405993"/>
                </a:cubicBezTo>
                <a:cubicBezTo>
                  <a:pt x="2867816" y="1416072"/>
                  <a:pt x="2875227" y="1429856"/>
                  <a:pt x="2887977" y="1436230"/>
                </a:cubicBezTo>
                <a:cubicBezTo>
                  <a:pt x="2916488" y="1450484"/>
                  <a:pt x="2948458" y="1456387"/>
                  <a:pt x="2978698" y="1466466"/>
                </a:cubicBezTo>
                <a:cubicBezTo>
                  <a:pt x="2993818" y="1471505"/>
                  <a:pt x="3010797" y="1472745"/>
                  <a:pt x="3024059" y="1481585"/>
                </a:cubicBezTo>
                <a:cubicBezTo>
                  <a:pt x="3039179" y="1491664"/>
                  <a:pt x="3052814" y="1504442"/>
                  <a:pt x="3069420" y="1511821"/>
                </a:cubicBezTo>
                <a:cubicBezTo>
                  <a:pt x="3098549" y="1524765"/>
                  <a:pt x="3160142" y="1542057"/>
                  <a:pt x="3160142" y="1542057"/>
                </a:cubicBezTo>
                <a:cubicBezTo>
                  <a:pt x="3170222" y="1552136"/>
                  <a:pt x="3178159" y="1564961"/>
                  <a:pt x="3190383" y="1572294"/>
                </a:cubicBezTo>
                <a:cubicBezTo>
                  <a:pt x="3204050" y="1580493"/>
                  <a:pt x="3220281" y="1583547"/>
                  <a:pt x="3235743" y="1587412"/>
                </a:cubicBezTo>
                <a:cubicBezTo>
                  <a:pt x="3322063" y="1608989"/>
                  <a:pt x="3294223" y="1594370"/>
                  <a:pt x="3371826" y="1617648"/>
                </a:cubicBezTo>
                <a:cubicBezTo>
                  <a:pt x="3402358" y="1626806"/>
                  <a:pt x="3432307" y="1637806"/>
                  <a:pt x="3462548" y="1647885"/>
                </a:cubicBezTo>
                <a:cubicBezTo>
                  <a:pt x="3477668" y="1652924"/>
                  <a:pt x="3492188" y="1660383"/>
                  <a:pt x="3507909" y="1663003"/>
                </a:cubicBezTo>
                <a:lnTo>
                  <a:pt x="3598631" y="1678121"/>
                </a:lnTo>
                <a:cubicBezTo>
                  <a:pt x="3633855" y="1683540"/>
                  <a:pt x="3669376" y="1687047"/>
                  <a:pt x="3704473" y="1693240"/>
                </a:cubicBezTo>
                <a:cubicBezTo>
                  <a:pt x="3755090" y="1702171"/>
                  <a:pt x="3805811" y="1711012"/>
                  <a:pt x="3855676" y="1723476"/>
                </a:cubicBezTo>
                <a:cubicBezTo>
                  <a:pt x="3895997" y="1733555"/>
                  <a:pt x="3935398" y="1748557"/>
                  <a:pt x="3976638" y="1753712"/>
                </a:cubicBezTo>
                <a:lnTo>
                  <a:pt x="4097600" y="1768831"/>
                </a:lnTo>
                <a:cubicBezTo>
                  <a:pt x="4324746" y="1794066"/>
                  <a:pt x="4324939" y="1788683"/>
                  <a:pt x="4490728" y="1814185"/>
                </a:cubicBezTo>
                <a:cubicBezTo>
                  <a:pt x="4521029" y="1818846"/>
                  <a:pt x="4551287" y="1823819"/>
                  <a:pt x="4581450" y="1829303"/>
                </a:cubicBezTo>
                <a:cubicBezTo>
                  <a:pt x="4624309" y="1837095"/>
                  <a:pt x="4675072" y="1847410"/>
                  <a:pt x="4717533" y="1859540"/>
                </a:cubicBezTo>
                <a:cubicBezTo>
                  <a:pt x="4732858" y="1863918"/>
                  <a:pt x="4747774" y="1869619"/>
                  <a:pt x="4762894" y="1874658"/>
                </a:cubicBezTo>
                <a:cubicBezTo>
                  <a:pt x="4793134" y="1894816"/>
                  <a:pt x="4833454" y="1904893"/>
                  <a:pt x="4853615" y="1935131"/>
                </a:cubicBezTo>
                <a:cubicBezTo>
                  <a:pt x="4924177" y="2040959"/>
                  <a:pt x="4883857" y="2005683"/>
                  <a:pt x="4959457" y="2056077"/>
                </a:cubicBezTo>
                <a:cubicBezTo>
                  <a:pt x="5052542" y="2195682"/>
                  <a:pt x="4933751" y="2023948"/>
                  <a:pt x="5019939" y="2131668"/>
                </a:cubicBezTo>
                <a:cubicBezTo>
                  <a:pt x="5031291" y="2145856"/>
                  <a:pt x="5038827" y="2162834"/>
                  <a:pt x="5050179" y="2177022"/>
                </a:cubicBezTo>
                <a:cubicBezTo>
                  <a:pt x="5059085" y="2188153"/>
                  <a:pt x="5071866" y="2195856"/>
                  <a:pt x="5080420" y="2207259"/>
                </a:cubicBezTo>
                <a:cubicBezTo>
                  <a:pt x="5102227" y="2236330"/>
                  <a:pt x="5120741" y="2267732"/>
                  <a:pt x="5140901" y="2297968"/>
                </a:cubicBezTo>
                <a:lnTo>
                  <a:pt x="5171142" y="2343323"/>
                </a:lnTo>
                <a:cubicBezTo>
                  <a:pt x="5181222" y="2358441"/>
                  <a:pt x="5188533" y="2375829"/>
                  <a:pt x="5201382" y="2388677"/>
                </a:cubicBezTo>
                <a:cubicBezTo>
                  <a:pt x="5211462" y="2398756"/>
                  <a:pt x="5222717" y="2407783"/>
                  <a:pt x="5231623" y="2418914"/>
                </a:cubicBezTo>
                <a:cubicBezTo>
                  <a:pt x="5304848" y="2510433"/>
                  <a:pt x="5226170" y="2418171"/>
                  <a:pt x="5276984" y="2509623"/>
                </a:cubicBezTo>
                <a:cubicBezTo>
                  <a:pt x="5294635" y="2541390"/>
                  <a:pt x="5337465" y="2600332"/>
                  <a:pt x="5337465" y="2600332"/>
                </a:cubicBezTo>
                <a:lnTo>
                  <a:pt x="5443307" y="2917815"/>
                </a:lnTo>
                <a:lnTo>
                  <a:pt x="5473548" y="3008524"/>
                </a:lnTo>
                <a:cubicBezTo>
                  <a:pt x="5473549" y="3008526"/>
                  <a:pt x="5503787" y="3099230"/>
                  <a:pt x="5503788" y="3099233"/>
                </a:cubicBezTo>
                <a:lnTo>
                  <a:pt x="5518908" y="3129470"/>
                </a:lnTo>
              </a:path>
            </a:pathLst>
          </a:custGeom>
          <a:ln w="76200" cmpd="sng">
            <a:solidFill>
              <a:srgbClr val="94D6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63968" y="1600443"/>
            <a:ext cx="79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CFFCC"/>
                </a:solidFill>
              </a:rPr>
              <a:t>knee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38322" y="2762074"/>
            <a:ext cx="88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FFCC"/>
                </a:solidFill>
              </a:rPr>
              <a:t>ankle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67607" y="322993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FFCC"/>
                </a:solidFill>
              </a:rPr>
              <a:t>(GZK) cutoff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31965" y="462970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15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63494" y="46090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18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87647" y="4647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20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43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Standard Scenario of</a:t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b="1" dirty="0" smtClean="0">
                <a:solidFill>
                  <a:srgbClr val="FFFF00"/>
                </a:solidFill>
              </a:rPr>
              <a:t> the Cosmic</a:t>
            </a:r>
            <a:r>
              <a:rPr lang="en-US" altLang="ja-JP" b="1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Ray Spectrum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34355"/>
            <a:ext cx="7770813" cy="1687119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Mass vs. Energy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Light below knee</a:t>
            </a:r>
          </a:p>
          <a:p>
            <a:pPr lvl="1"/>
            <a:r>
              <a:rPr lang="en-US" altLang="ja-JP" dirty="0" smtClean="0"/>
              <a:t>Light to heavy over knee</a:t>
            </a:r>
          </a:p>
          <a:p>
            <a:pPr lvl="1"/>
            <a:r>
              <a:rPr kumimoji="1" lang="en-US" altLang="ja-JP" dirty="0" smtClean="0"/>
              <a:t>Heavy to light around ankle</a:t>
            </a:r>
          </a:p>
          <a:p>
            <a:pPr lvl="1"/>
            <a:r>
              <a:rPr lang="en-US" altLang="ja-JP" dirty="0" smtClean="0"/>
              <a:t>Light or light to heavy around cutoff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907263" y="1632771"/>
            <a:ext cx="4067335" cy="2116550"/>
            <a:chOff x="907263" y="1632771"/>
            <a:chExt cx="4067335" cy="3159692"/>
          </a:xfrm>
        </p:grpSpPr>
        <p:sp>
          <p:nvSpPr>
            <p:cNvPr id="8" name="フリーフォーム 7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922370" y="4641283"/>
            <a:ext cx="7534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11619" y="42265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074770" y="1550894"/>
            <a:ext cx="0" cy="324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418146" y="1920002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826678" y="3111038"/>
            <a:ext cx="4067335" cy="2116550"/>
            <a:chOff x="907263" y="1632771"/>
            <a:chExt cx="4067335" cy="3159692"/>
          </a:xfrm>
        </p:grpSpPr>
        <p:sp>
          <p:nvSpPr>
            <p:cNvPr id="22" name="フリーフォーム 21"/>
            <p:cNvSpPr/>
            <p:nvPr/>
          </p:nvSpPr>
          <p:spPr>
            <a:xfrm>
              <a:off x="1224783" y="19200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907263" y="1632771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678383" y="2267727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2162223" y="2675913"/>
              <a:ext cx="2812375" cy="2116550"/>
            </a:xfrm>
            <a:custGeom>
              <a:avLst/>
              <a:gdLst>
                <a:gd name="connsiteX0" fmla="*/ 0 w 2812375"/>
                <a:gd name="connsiteY0" fmla="*/ 0 h 2116550"/>
                <a:gd name="connsiteX1" fmla="*/ 1905157 w 2812375"/>
                <a:gd name="connsiteY1" fmla="*/ 529137 h 2116550"/>
                <a:gd name="connsiteX2" fmla="*/ 2812375 w 2812375"/>
                <a:gd name="connsiteY2" fmla="*/ 2116550 h 21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2375" h="2116550">
                  <a:moveTo>
                    <a:pt x="0" y="0"/>
                  </a:moveTo>
                  <a:lnTo>
                    <a:pt x="1905157" y="529137"/>
                  </a:lnTo>
                  <a:lnTo>
                    <a:pt x="2812375" y="2116550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9" name="フリーフォーム 18"/>
          <p:cNvSpPr/>
          <p:nvPr/>
        </p:nvSpPr>
        <p:spPr>
          <a:xfrm>
            <a:off x="1512030" y="1799068"/>
            <a:ext cx="5518908" cy="3129470"/>
          </a:xfrm>
          <a:custGeom>
            <a:avLst/>
            <a:gdLst>
              <a:gd name="connsiteX0" fmla="*/ 0 w 5518908"/>
              <a:gd name="connsiteY0" fmla="*/ 0 h 3129470"/>
              <a:gd name="connsiteX1" fmla="*/ 196564 w 5518908"/>
              <a:gd name="connsiteY1" fmla="*/ 15118 h 3129470"/>
              <a:gd name="connsiteX2" fmla="*/ 241925 w 5518908"/>
              <a:gd name="connsiteY2" fmla="*/ 30236 h 3129470"/>
              <a:gd name="connsiteX3" fmla="*/ 347767 w 5518908"/>
              <a:gd name="connsiteY3" fmla="*/ 45354 h 3129470"/>
              <a:gd name="connsiteX4" fmla="*/ 423368 w 5518908"/>
              <a:gd name="connsiteY4" fmla="*/ 60472 h 3129470"/>
              <a:gd name="connsiteX5" fmla="*/ 635052 w 5518908"/>
              <a:gd name="connsiteY5" fmla="*/ 90709 h 3129470"/>
              <a:gd name="connsiteX6" fmla="*/ 831616 w 5518908"/>
              <a:gd name="connsiteY6" fmla="*/ 136063 h 3129470"/>
              <a:gd name="connsiteX7" fmla="*/ 907218 w 5518908"/>
              <a:gd name="connsiteY7" fmla="*/ 151182 h 3129470"/>
              <a:gd name="connsiteX8" fmla="*/ 967699 w 5518908"/>
              <a:gd name="connsiteY8" fmla="*/ 166300 h 3129470"/>
              <a:gd name="connsiteX9" fmla="*/ 1073541 w 5518908"/>
              <a:gd name="connsiteY9" fmla="*/ 181418 h 3129470"/>
              <a:gd name="connsiteX10" fmla="*/ 1194503 w 5518908"/>
              <a:gd name="connsiteY10" fmla="*/ 211655 h 3129470"/>
              <a:gd name="connsiteX11" fmla="*/ 1285225 w 5518908"/>
              <a:gd name="connsiteY11" fmla="*/ 241891 h 3129470"/>
              <a:gd name="connsiteX12" fmla="*/ 1330586 w 5518908"/>
              <a:gd name="connsiteY12" fmla="*/ 272127 h 3129470"/>
              <a:gd name="connsiteX13" fmla="*/ 1375947 w 5518908"/>
              <a:gd name="connsiteY13" fmla="*/ 287246 h 3129470"/>
              <a:gd name="connsiteX14" fmla="*/ 1466669 w 5518908"/>
              <a:gd name="connsiteY14" fmla="*/ 347718 h 3129470"/>
              <a:gd name="connsiteX15" fmla="*/ 1512030 w 5518908"/>
              <a:gd name="connsiteY15" fmla="*/ 377955 h 3129470"/>
              <a:gd name="connsiteX16" fmla="*/ 1557390 w 5518908"/>
              <a:gd name="connsiteY16" fmla="*/ 408191 h 3129470"/>
              <a:gd name="connsiteX17" fmla="*/ 1587631 w 5518908"/>
              <a:gd name="connsiteY17" fmla="*/ 438428 h 3129470"/>
              <a:gd name="connsiteX18" fmla="*/ 1678353 w 5518908"/>
              <a:gd name="connsiteY18" fmla="*/ 468664 h 3129470"/>
              <a:gd name="connsiteX19" fmla="*/ 1814435 w 5518908"/>
              <a:gd name="connsiteY19" fmla="*/ 544255 h 3129470"/>
              <a:gd name="connsiteX20" fmla="*/ 1890037 w 5518908"/>
              <a:gd name="connsiteY20" fmla="*/ 589610 h 3129470"/>
              <a:gd name="connsiteX21" fmla="*/ 1935398 w 5518908"/>
              <a:gd name="connsiteY21" fmla="*/ 634965 h 3129470"/>
              <a:gd name="connsiteX22" fmla="*/ 2026120 w 5518908"/>
              <a:gd name="connsiteY22" fmla="*/ 695437 h 3129470"/>
              <a:gd name="connsiteX23" fmla="*/ 2071481 w 5518908"/>
              <a:gd name="connsiteY23" fmla="*/ 725674 h 3129470"/>
              <a:gd name="connsiteX24" fmla="*/ 2116841 w 5518908"/>
              <a:gd name="connsiteY24" fmla="*/ 755910 h 3129470"/>
              <a:gd name="connsiteX25" fmla="*/ 2192443 w 5518908"/>
              <a:gd name="connsiteY25" fmla="*/ 816383 h 3129470"/>
              <a:gd name="connsiteX26" fmla="*/ 2252924 w 5518908"/>
              <a:gd name="connsiteY26" fmla="*/ 891974 h 3129470"/>
              <a:gd name="connsiteX27" fmla="*/ 2328526 w 5518908"/>
              <a:gd name="connsiteY27" fmla="*/ 967565 h 3129470"/>
              <a:gd name="connsiteX28" fmla="*/ 2373886 w 5518908"/>
              <a:gd name="connsiteY28" fmla="*/ 1012920 h 3129470"/>
              <a:gd name="connsiteX29" fmla="*/ 2419247 w 5518908"/>
              <a:gd name="connsiteY29" fmla="*/ 1043156 h 3129470"/>
              <a:gd name="connsiteX30" fmla="*/ 2449488 w 5518908"/>
              <a:gd name="connsiteY30" fmla="*/ 1073393 h 3129470"/>
              <a:gd name="connsiteX31" fmla="*/ 2479729 w 5518908"/>
              <a:gd name="connsiteY31" fmla="*/ 1118747 h 3129470"/>
              <a:gd name="connsiteX32" fmla="*/ 2525089 w 5518908"/>
              <a:gd name="connsiteY32" fmla="*/ 1133866 h 3129470"/>
              <a:gd name="connsiteX33" fmla="*/ 2570450 w 5518908"/>
              <a:gd name="connsiteY33" fmla="*/ 1179220 h 3129470"/>
              <a:gd name="connsiteX34" fmla="*/ 2661172 w 5518908"/>
              <a:gd name="connsiteY34" fmla="*/ 1239693 h 3129470"/>
              <a:gd name="connsiteX35" fmla="*/ 2736774 w 5518908"/>
              <a:gd name="connsiteY35" fmla="*/ 1300166 h 3129470"/>
              <a:gd name="connsiteX36" fmla="*/ 2857736 w 5518908"/>
              <a:gd name="connsiteY36" fmla="*/ 1405993 h 3129470"/>
              <a:gd name="connsiteX37" fmla="*/ 2887977 w 5518908"/>
              <a:gd name="connsiteY37" fmla="*/ 1436230 h 3129470"/>
              <a:gd name="connsiteX38" fmla="*/ 2978698 w 5518908"/>
              <a:gd name="connsiteY38" fmla="*/ 1466466 h 3129470"/>
              <a:gd name="connsiteX39" fmla="*/ 3024059 w 5518908"/>
              <a:gd name="connsiteY39" fmla="*/ 1481585 h 3129470"/>
              <a:gd name="connsiteX40" fmla="*/ 3069420 w 5518908"/>
              <a:gd name="connsiteY40" fmla="*/ 1511821 h 3129470"/>
              <a:gd name="connsiteX41" fmla="*/ 3160142 w 5518908"/>
              <a:gd name="connsiteY41" fmla="*/ 1542057 h 3129470"/>
              <a:gd name="connsiteX42" fmla="*/ 3190383 w 5518908"/>
              <a:gd name="connsiteY42" fmla="*/ 1572294 h 3129470"/>
              <a:gd name="connsiteX43" fmla="*/ 3235743 w 5518908"/>
              <a:gd name="connsiteY43" fmla="*/ 1587412 h 3129470"/>
              <a:gd name="connsiteX44" fmla="*/ 3371826 w 5518908"/>
              <a:gd name="connsiteY44" fmla="*/ 1617648 h 3129470"/>
              <a:gd name="connsiteX45" fmla="*/ 3462548 w 5518908"/>
              <a:gd name="connsiteY45" fmla="*/ 1647885 h 3129470"/>
              <a:gd name="connsiteX46" fmla="*/ 3507909 w 5518908"/>
              <a:gd name="connsiteY46" fmla="*/ 1663003 h 3129470"/>
              <a:gd name="connsiteX47" fmla="*/ 3598631 w 5518908"/>
              <a:gd name="connsiteY47" fmla="*/ 1678121 h 3129470"/>
              <a:gd name="connsiteX48" fmla="*/ 3704473 w 5518908"/>
              <a:gd name="connsiteY48" fmla="*/ 1693240 h 3129470"/>
              <a:gd name="connsiteX49" fmla="*/ 3855676 w 5518908"/>
              <a:gd name="connsiteY49" fmla="*/ 1723476 h 3129470"/>
              <a:gd name="connsiteX50" fmla="*/ 3976638 w 5518908"/>
              <a:gd name="connsiteY50" fmla="*/ 1753712 h 3129470"/>
              <a:gd name="connsiteX51" fmla="*/ 4097600 w 5518908"/>
              <a:gd name="connsiteY51" fmla="*/ 1768831 h 3129470"/>
              <a:gd name="connsiteX52" fmla="*/ 4490728 w 5518908"/>
              <a:gd name="connsiteY52" fmla="*/ 1814185 h 3129470"/>
              <a:gd name="connsiteX53" fmla="*/ 4581450 w 5518908"/>
              <a:gd name="connsiteY53" fmla="*/ 1829303 h 3129470"/>
              <a:gd name="connsiteX54" fmla="*/ 4717533 w 5518908"/>
              <a:gd name="connsiteY54" fmla="*/ 1859540 h 3129470"/>
              <a:gd name="connsiteX55" fmla="*/ 4762894 w 5518908"/>
              <a:gd name="connsiteY55" fmla="*/ 1874658 h 3129470"/>
              <a:gd name="connsiteX56" fmla="*/ 4853615 w 5518908"/>
              <a:gd name="connsiteY56" fmla="*/ 1935131 h 3129470"/>
              <a:gd name="connsiteX57" fmla="*/ 4959457 w 5518908"/>
              <a:gd name="connsiteY57" fmla="*/ 2056077 h 3129470"/>
              <a:gd name="connsiteX58" fmla="*/ 5019939 w 5518908"/>
              <a:gd name="connsiteY58" fmla="*/ 2131668 h 3129470"/>
              <a:gd name="connsiteX59" fmla="*/ 5050179 w 5518908"/>
              <a:gd name="connsiteY59" fmla="*/ 2177022 h 3129470"/>
              <a:gd name="connsiteX60" fmla="*/ 5080420 w 5518908"/>
              <a:gd name="connsiteY60" fmla="*/ 2207259 h 3129470"/>
              <a:gd name="connsiteX61" fmla="*/ 5140901 w 5518908"/>
              <a:gd name="connsiteY61" fmla="*/ 2297968 h 3129470"/>
              <a:gd name="connsiteX62" fmla="*/ 5171142 w 5518908"/>
              <a:gd name="connsiteY62" fmla="*/ 2343323 h 3129470"/>
              <a:gd name="connsiteX63" fmla="*/ 5201382 w 5518908"/>
              <a:gd name="connsiteY63" fmla="*/ 2388677 h 3129470"/>
              <a:gd name="connsiteX64" fmla="*/ 5231623 w 5518908"/>
              <a:gd name="connsiteY64" fmla="*/ 2418914 h 3129470"/>
              <a:gd name="connsiteX65" fmla="*/ 5276984 w 5518908"/>
              <a:gd name="connsiteY65" fmla="*/ 2509623 h 3129470"/>
              <a:gd name="connsiteX66" fmla="*/ 5337465 w 5518908"/>
              <a:gd name="connsiteY66" fmla="*/ 2600332 h 3129470"/>
              <a:gd name="connsiteX67" fmla="*/ 5443307 w 5518908"/>
              <a:gd name="connsiteY67" fmla="*/ 2917815 h 3129470"/>
              <a:gd name="connsiteX68" fmla="*/ 5473548 w 5518908"/>
              <a:gd name="connsiteY68" fmla="*/ 3008524 h 3129470"/>
              <a:gd name="connsiteX69" fmla="*/ 5503788 w 5518908"/>
              <a:gd name="connsiteY69" fmla="*/ 3099233 h 3129470"/>
              <a:gd name="connsiteX70" fmla="*/ 5518908 w 5518908"/>
              <a:gd name="connsiteY70" fmla="*/ 3129470 h 312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518908" h="3129470">
                <a:moveTo>
                  <a:pt x="0" y="0"/>
                </a:moveTo>
                <a:cubicBezTo>
                  <a:pt x="65521" y="5039"/>
                  <a:pt x="131356" y="6968"/>
                  <a:pt x="196564" y="15118"/>
                </a:cubicBezTo>
                <a:cubicBezTo>
                  <a:pt x="212379" y="17095"/>
                  <a:pt x="226296" y="27111"/>
                  <a:pt x="241925" y="30236"/>
                </a:cubicBezTo>
                <a:cubicBezTo>
                  <a:pt x="276872" y="37224"/>
                  <a:pt x="312613" y="39496"/>
                  <a:pt x="347767" y="45354"/>
                </a:cubicBezTo>
                <a:cubicBezTo>
                  <a:pt x="373117" y="49578"/>
                  <a:pt x="397983" y="56464"/>
                  <a:pt x="423368" y="60472"/>
                </a:cubicBezTo>
                <a:cubicBezTo>
                  <a:pt x="493774" y="71587"/>
                  <a:pt x="635052" y="90709"/>
                  <a:pt x="635052" y="90709"/>
                </a:cubicBezTo>
                <a:cubicBezTo>
                  <a:pt x="729177" y="122079"/>
                  <a:pt x="664779" y="102700"/>
                  <a:pt x="831616" y="136063"/>
                </a:cubicBezTo>
                <a:cubicBezTo>
                  <a:pt x="856817" y="141102"/>
                  <a:pt x="882285" y="144950"/>
                  <a:pt x="907218" y="151182"/>
                </a:cubicBezTo>
                <a:cubicBezTo>
                  <a:pt x="927378" y="156221"/>
                  <a:pt x="947253" y="162583"/>
                  <a:pt x="967699" y="166300"/>
                </a:cubicBezTo>
                <a:cubicBezTo>
                  <a:pt x="1002763" y="172674"/>
                  <a:pt x="1038260" y="176379"/>
                  <a:pt x="1073541" y="181418"/>
                </a:cubicBezTo>
                <a:cubicBezTo>
                  <a:pt x="1211177" y="227290"/>
                  <a:pt x="993797" y="156924"/>
                  <a:pt x="1194503" y="211655"/>
                </a:cubicBezTo>
                <a:cubicBezTo>
                  <a:pt x="1225256" y="220041"/>
                  <a:pt x="1258701" y="224211"/>
                  <a:pt x="1285225" y="241891"/>
                </a:cubicBezTo>
                <a:cubicBezTo>
                  <a:pt x="1300345" y="251970"/>
                  <a:pt x="1314332" y="264001"/>
                  <a:pt x="1330586" y="272127"/>
                </a:cubicBezTo>
                <a:cubicBezTo>
                  <a:pt x="1344842" y="279254"/>
                  <a:pt x="1362014" y="279507"/>
                  <a:pt x="1375947" y="287246"/>
                </a:cubicBezTo>
                <a:cubicBezTo>
                  <a:pt x="1407718" y="304894"/>
                  <a:pt x="1436428" y="327561"/>
                  <a:pt x="1466669" y="347718"/>
                </a:cubicBezTo>
                <a:lnTo>
                  <a:pt x="1512030" y="377955"/>
                </a:lnTo>
                <a:cubicBezTo>
                  <a:pt x="1527150" y="388034"/>
                  <a:pt x="1544540" y="395343"/>
                  <a:pt x="1557390" y="408191"/>
                </a:cubicBezTo>
                <a:cubicBezTo>
                  <a:pt x="1567470" y="418270"/>
                  <a:pt x="1574881" y="432054"/>
                  <a:pt x="1587631" y="438428"/>
                </a:cubicBezTo>
                <a:cubicBezTo>
                  <a:pt x="1616143" y="452682"/>
                  <a:pt x="1678353" y="468664"/>
                  <a:pt x="1678353" y="468664"/>
                </a:cubicBezTo>
                <a:cubicBezTo>
                  <a:pt x="1782337" y="537977"/>
                  <a:pt x="1734596" y="517646"/>
                  <a:pt x="1814435" y="544255"/>
                </a:cubicBezTo>
                <a:cubicBezTo>
                  <a:pt x="1908612" y="638420"/>
                  <a:pt x="1772268" y="511108"/>
                  <a:pt x="1890037" y="589610"/>
                </a:cubicBezTo>
                <a:cubicBezTo>
                  <a:pt x="1907829" y="601469"/>
                  <a:pt x="1918519" y="621839"/>
                  <a:pt x="1935398" y="634965"/>
                </a:cubicBezTo>
                <a:cubicBezTo>
                  <a:pt x="1964087" y="657275"/>
                  <a:pt x="1995879" y="675280"/>
                  <a:pt x="2026120" y="695437"/>
                </a:cubicBezTo>
                <a:lnTo>
                  <a:pt x="2071481" y="725674"/>
                </a:lnTo>
                <a:cubicBezTo>
                  <a:pt x="2086601" y="735753"/>
                  <a:pt x="2103991" y="743062"/>
                  <a:pt x="2116841" y="755910"/>
                </a:cubicBezTo>
                <a:cubicBezTo>
                  <a:pt x="2189858" y="828917"/>
                  <a:pt x="2097072" y="740097"/>
                  <a:pt x="2192443" y="816383"/>
                </a:cubicBezTo>
                <a:cubicBezTo>
                  <a:pt x="2241572" y="855680"/>
                  <a:pt x="2207079" y="839587"/>
                  <a:pt x="2252924" y="891974"/>
                </a:cubicBezTo>
                <a:cubicBezTo>
                  <a:pt x="2276393" y="918792"/>
                  <a:pt x="2303325" y="942368"/>
                  <a:pt x="2328526" y="967565"/>
                </a:cubicBezTo>
                <a:cubicBezTo>
                  <a:pt x="2343646" y="982683"/>
                  <a:pt x="2356094" y="1001061"/>
                  <a:pt x="2373886" y="1012920"/>
                </a:cubicBezTo>
                <a:cubicBezTo>
                  <a:pt x="2389006" y="1022999"/>
                  <a:pt x="2405057" y="1031805"/>
                  <a:pt x="2419247" y="1043156"/>
                </a:cubicBezTo>
                <a:cubicBezTo>
                  <a:pt x="2430379" y="1052060"/>
                  <a:pt x="2440582" y="1062263"/>
                  <a:pt x="2449488" y="1073393"/>
                </a:cubicBezTo>
                <a:cubicBezTo>
                  <a:pt x="2460840" y="1087581"/>
                  <a:pt x="2465540" y="1107397"/>
                  <a:pt x="2479729" y="1118747"/>
                </a:cubicBezTo>
                <a:cubicBezTo>
                  <a:pt x="2492175" y="1128702"/>
                  <a:pt x="2509969" y="1128826"/>
                  <a:pt x="2525089" y="1133866"/>
                </a:cubicBezTo>
                <a:cubicBezTo>
                  <a:pt x="2540209" y="1148984"/>
                  <a:pt x="2553571" y="1166094"/>
                  <a:pt x="2570450" y="1179220"/>
                </a:cubicBezTo>
                <a:cubicBezTo>
                  <a:pt x="2599139" y="1201531"/>
                  <a:pt x="2635472" y="1213996"/>
                  <a:pt x="2661172" y="1239693"/>
                </a:cubicBezTo>
                <a:cubicBezTo>
                  <a:pt x="2704263" y="1282778"/>
                  <a:pt x="2679552" y="1262024"/>
                  <a:pt x="2736774" y="1300166"/>
                </a:cubicBezTo>
                <a:cubicBezTo>
                  <a:pt x="2822453" y="1428670"/>
                  <a:pt x="2681335" y="1229615"/>
                  <a:pt x="2857736" y="1405993"/>
                </a:cubicBezTo>
                <a:cubicBezTo>
                  <a:pt x="2867816" y="1416072"/>
                  <a:pt x="2875227" y="1429856"/>
                  <a:pt x="2887977" y="1436230"/>
                </a:cubicBezTo>
                <a:cubicBezTo>
                  <a:pt x="2916488" y="1450484"/>
                  <a:pt x="2948458" y="1456387"/>
                  <a:pt x="2978698" y="1466466"/>
                </a:cubicBezTo>
                <a:cubicBezTo>
                  <a:pt x="2993818" y="1471505"/>
                  <a:pt x="3010797" y="1472745"/>
                  <a:pt x="3024059" y="1481585"/>
                </a:cubicBezTo>
                <a:cubicBezTo>
                  <a:pt x="3039179" y="1491664"/>
                  <a:pt x="3052814" y="1504442"/>
                  <a:pt x="3069420" y="1511821"/>
                </a:cubicBezTo>
                <a:cubicBezTo>
                  <a:pt x="3098549" y="1524765"/>
                  <a:pt x="3160142" y="1542057"/>
                  <a:pt x="3160142" y="1542057"/>
                </a:cubicBezTo>
                <a:cubicBezTo>
                  <a:pt x="3170222" y="1552136"/>
                  <a:pt x="3178159" y="1564961"/>
                  <a:pt x="3190383" y="1572294"/>
                </a:cubicBezTo>
                <a:cubicBezTo>
                  <a:pt x="3204050" y="1580493"/>
                  <a:pt x="3220281" y="1583547"/>
                  <a:pt x="3235743" y="1587412"/>
                </a:cubicBezTo>
                <a:cubicBezTo>
                  <a:pt x="3322063" y="1608989"/>
                  <a:pt x="3294223" y="1594370"/>
                  <a:pt x="3371826" y="1617648"/>
                </a:cubicBezTo>
                <a:cubicBezTo>
                  <a:pt x="3402358" y="1626806"/>
                  <a:pt x="3432307" y="1637806"/>
                  <a:pt x="3462548" y="1647885"/>
                </a:cubicBezTo>
                <a:cubicBezTo>
                  <a:pt x="3477668" y="1652924"/>
                  <a:pt x="3492188" y="1660383"/>
                  <a:pt x="3507909" y="1663003"/>
                </a:cubicBezTo>
                <a:lnTo>
                  <a:pt x="3598631" y="1678121"/>
                </a:lnTo>
                <a:cubicBezTo>
                  <a:pt x="3633855" y="1683540"/>
                  <a:pt x="3669376" y="1687047"/>
                  <a:pt x="3704473" y="1693240"/>
                </a:cubicBezTo>
                <a:cubicBezTo>
                  <a:pt x="3755090" y="1702171"/>
                  <a:pt x="3805811" y="1711012"/>
                  <a:pt x="3855676" y="1723476"/>
                </a:cubicBezTo>
                <a:cubicBezTo>
                  <a:pt x="3895997" y="1733555"/>
                  <a:pt x="3935398" y="1748557"/>
                  <a:pt x="3976638" y="1753712"/>
                </a:cubicBezTo>
                <a:lnTo>
                  <a:pt x="4097600" y="1768831"/>
                </a:lnTo>
                <a:cubicBezTo>
                  <a:pt x="4324746" y="1794066"/>
                  <a:pt x="4324939" y="1788683"/>
                  <a:pt x="4490728" y="1814185"/>
                </a:cubicBezTo>
                <a:cubicBezTo>
                  <a:pt x="4521029" y="1818846"/>
                  <a:pt x="4551287" y="1823819"/>
                  <a:pt x="4581450" y="1829303"/>
                </a:cubicBezTo>
                <a:cubicBezTo>
                  <a:pt x="4624309" y="1837095"/>
                  <a:pt x="4675072" y="1847410"/>
                  <a:pt x="4717533" y="1859540"/>
                </a:cubicBezTo>
                <a:cubicBezTo>
                  <a:pt x="4732858" y="1863918"/>
                  <a:pt x="4747774" y="1869619"/>
                  <a:pt x="4762894" y="1874658"/>
                </a:cubicBezTo>
                <a:cubicBezTo>
                  <a:pt x="4793134" y="1894816"/>
                  <a:pt x="4833454" y="1904893"/>
                  <a:pt x="4853615" y="1935131"/>
                </a:cubicBezTo>
                <a:cubicBezTo>
                  <a:pt x="4924177" y="2040959"/>
                  <a:pt x="4883857" y="2005683"/>
                  <a:pt x="4959457" y="2056077"/>
                </a:cubicBezTo>
                <a:cubicBezTo>
                  <a:pt x="5052542" y="2195682"/>
                  <a:pt x="4933751" y="2023948"/>
                  <a:pt x="5019939" y="2131668"/>
                </a:cubicBezTo>
                <a:cubicBezTo>
                  <a:pt x="5031291" y="2145856"/>
                  <a:pt x="5038827" y="2162834"/>
                  <a:pt x="5050179" y="2177022"/>
                </a:cubicBezTo>
                <a:cubicBezTo>
                  <a:pt x="5059085" y="2188153"/>
                  <a:pt x="5071866" y="2195856"/>
                  <a:pt x="5080420" y="2207259"/>
                </a:cubicBezTo>
                <a:cubicBezTo>
                  <a:pt x="5102227" y="2236330"/>
                  <a:pt x="5120741" y="2267732"/>
                  <a:pt x="5140901" y="2297968"/>
                </a:cubicBezTo>
                <a:lnTo>
                  <a:pt x="5171142" y="2343323"/>
                </a:lnTo>
                <a:cubicBezTo>
                  <a:pt x="5181222" y="2358441"/>
                  <a:pt x="5188533" y="2375829"/>
                  <a:pt x="5201382" y="2388677"/>
                </a:cubicBezTo>
                <a:cubicBezTo>
                  <a:pt x="5211462" y="2398756"/>
                  <a:pt x="5222717" y="2407783"/>
                  <a:pt x="5231623" y="2418914"/>
                </a:cubicBezTo>
                <a:cubicBezTo>
                  <a:pt x="5304848" y="2510433"/>
                  <a:pt x="5226170" y="2418171"/>
                  <a:pt x="5276984" y="2509623"/>
                </a:cubicBezTo>
                <a:cubicBezTo>
                  <a:pt x="5294635" y="2541390"/>
                  <a:pt x="5337465" y="2600332"/>
                  <a:pt x="5337465" y="2600332"/>
                </a:cubicBezTo>
                <a:lnTo>
                  <a:pt x="5443307" y="2917815"/>
                </a:lnTo>
                <a:lnTo>
                  <a:pt x="5473548" y="3008524"/>
                </a:lnTo>
                <a:cubicBezTo>
                  <a:pt x="5473549" y="3008526"/>
                  <a:pt x="5503787" y="3099230"/>
                  <a:pt x="5503788" y="3099233"/>
                </a:cubicBezTo>
                <a:lnTo>
                  <a:pt x="5518908" y="3129470"/>
                </a:lnTo>
              </a:path>
            </a:pathLst>
          </a:custGeom>
          <a:ln w="76200" cmpd="sng">
            <a:solidFill>
              <a:srgbClr val="94D6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63968" y="1600443"/>
            <a:ext cx="79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CFFCC"/>
                </a:solidFill>
              </a:rPr>
              <a:t>knee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38322" y="2762074"/>
            <a:ext cx="88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FFCC"/>
                </a:solidFill>
              </a:rPr>
              <a:t>ankle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67607" y="3229938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CCFFCC"/>
                </a:solidFill>
              </a:rPr>
              <a:t>(GZK) cutoff</a:t>
            </a:r>
            <a:endParaRPr kumimoji="1" lang="ja-JP" altLang="en-US" sz="2400" b="1" dirty="0">
              <a:solidFill>
                <a:srgbClr val="CCFF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31965" y="462970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15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63494" y="46090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18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87647" y="4647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20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eV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1481789" y="2373560"/>
            <a:ext cx="5791074" cy="1557176"/>
          </a:xfrm>
          <a:custGeom>
            <a:avLst/>
            <a:gdLst>
              <a:gd name="connsiteX0" fmla="*/ 0 w 5791074"/>
              <a:gd name="connsiteY0" fmla="*/ 1557176 h 1557176"/>
              <a:gd name="connsiteX1" fmla="*/ 75602 w 5791074"/>
              <a:gd name="connsiteY1" fmla="*/ 1526939 h 1557176"/>
              <a:gd name="connsiteX2" fmla="*/ 604812 w 5791074"/>
              <a:gd name="connsiteY2" fmla="*/ 1496703 h 1557176"/>
              <a:gd name="connsiteX3" fmla="*/ 816496 w 5791074"/>
              <a:gd name="connsiteY3" fmla="*/ 1466466 h 1557176"/>
              <a:gd name="connsiteX4" fmla="*/ 907218 w 5791074"/>
              <a:gd name="connsiteY4" fmla="*/ 1436230 h 1557176"/>
              <a:gd name="connsiteX5" fmla="*/ 952579 w 5791074"/>
              <a:gd name="connsiteY5" fmla="*/ 1421112 h 1557176"/>
              <a:gd name="connsiteX6" fmla="*/ 982820 w 5791074"/>
              <a:gd name="connsiteY6" fmla="*/ 1390875 h 1557176"/>
              <a:gd name="connsiteX7" fmla="*/ 1073541 w 5791074"/>
              <a:gd name="connsiteY7" fmla="*/ 1360639 h 1557176"/>
              <a:gd name="connsiteX8" fmla="*/ 1149143 w 5791074"/>
              <a:gd name="connsiteY8" fmla="*/ 1300166 h 1557176"/>
              <a:gd name="connsiteX9" fmla="*/ 1194504 w 5791074"/>
              <a:gd name="connsiteY9" fmla="*/ 1269930 h 1557176"/>
              <a:gd name="connsiteX10" fmla="*/ 1315466 w 5791074"/>
              <a:gd name="connsiteY10" fmla="*/ 1164102 h 1557176"/>
              <a:gd name="connsiteX11" fmla="*/ 1391068 w 5791074"/>
              <a:gd name="connsiteY11" fmla="*/ 1088511 h 1557176"/>
              <a:gd name="connsiteX12" fmla="*/ 1421308 w 5791074"/>
              <a:gd name="connsiteY12" fmla="*/ 1043156 h 1557176"/>
              <a:gd name="connsiteX13" fmla="*/ 1466669 w 5791074"/>
              <a:gd name="connsiteY13" fmla="*/ 1012920 h 1557176"/>
              <a:gd name="connsiteX14" fmla="*/ 1542271 w 5791074"/>
              <a:gd name="connsiteY14" fmla="*/ 937329 h 1557176"/>
              <a:gd name="connsiteX15" fmla="*/ 1572511 w 5791074"/>
              <a:gd name="connsiteY15" fmla="*/ 891974 h 1557176"/>
              <a:gd name="connsiteX16" fmla="*/ 1617872 w 5791074"/>
              <a:gd name="connsiteY16" fmla="*/ 861738 h 1557176"/>
              <a:gd name="connsiteX17" fmla="*/ 1693474 w 5791074"/>
              <a:gd name="connsiteY17" fmla="*/ 786147 h 1557176"/>
              <a:gd name="connsiteX18" fmla="*/ 1738834 w 5791074"/>
              <a:gd name="connsiteY18" fmla="*/ 755910 h 1557176"/>
              <a:gd name="connsiteX19" fmla="*/ 1859797 w 5791074"/>
              <a:gd name="connsiteY19" fmla="*/ 650083 h 1557176"/>
              <a:gd name="connsiteX20" fmla="*/ 1890037 w 5791074"/>
              <a:gd name="connsiteY20" fmla="*/ 604728 h 1557176"/>
              <a:gd name="connsiteX21" fmla="*/ 1965639 w 5791074"/>
              <a:gd name="connsiteY21" fmla="*/ 529137 h 1557176"/>
              <a:gd name="connsiteX22" fmla="*/ 2041240 w 5791074"/>
              <a:gd name="connsiteY22" fmla="*/ 453546 h 1557176"/>
              <a:gd name="connsiteX23" fmla="*/ 2116842 w 5791074"/>
              <a:gd name="connsiteY23" fmla="*/ 377955 h 1557176"/>
              <a:gd name="connsiteX24" fmla="*/ 2192443 w 5791074"/>
              <a:gd name="connsiteY24" fmla="*/ 302364 h 1557176"/>
              <a:gd name="connsiteX25" fmla="*/ 2298285 w 5791074"/>
              <a:gd name="connsiteY25" fmla="*/ 181418 h 1557176"/>
              <a:gd name="connsiteX26" fmla="*/ 2419248 w 5791074"/>
              <a:gd name="connsiteY26" fmla="*/ 75591 h 1557176"/>
              <a:gd name="connsiteX27" fmla="*/ 2509970 w 5791074"/>
              <a:gd name="connsiteY27" fmla="*/ 15118 h 1557176"/>
              <a:gd name="connsiteX28" fmla="*/ 2555330 w 5791074"/>
              <a:gd name="connsiteY28" fmla="*/ 0 h 1557176"/>
              <a:gd name="connsiteX29" fmla="*/ 2797255 w 5791074"/>
              <a:gd name="connsiteY29" fmla="*/ 15118 h 1557176"/>
              <a:gd name="connsiteX30" fmla="*/ 2872857 w 5791074"/>
              <a:gd name="connsiteY30" fmla="*/ 60473 h 1557176"/>
              <a:gd name="connsiteX31" fmla="*/ 2963579 w 5791074"/>
              <a:gd name="connsiteY31" fmla="*/ 105827 h 1557176"/>
              <a:gd name="connsiteX32" fmla="*/ 3054300 w 5791074"/>
              <a:gd name="connsiteY32" fmla="*/ 166300 h 1557176"/>
              <a:gd name="connsiteX33" fmla="*/ 3145022 w 5791074"/>
              <a:gd name="connsiteY33" fmla="*/ 241891 h 1557176"/>
              <a:gd name="connsiteX34" fmla="*/ 3326466 w 5791074"/>
              <a:gd name="connsiteY34" fmla="*/ 514019 h 1557176"/>
              <a:gd name="connsiteX35" fmla="*/ 3356706 w 5791074"/>
              <a:gd name="connsiteY35" fmla="*/ 559374 h 1557176"/>
              <a:gd name="connsiteX36" fmla="*/ 3371827 w 5791074"/>
              <a:gd name="connsiteY36" fmla="*/ 604728 h 1557176"/>
              <a:gd name="connsiteX37" fmla="*/ 3417187 w 5791074"/>
              <a:gd name="connsiteY37" fmla="*/ 634965 h 1557176"/>
              <a:gd name="connsiteX38" fmla="*/ 3477669 w 5791074"/>
              <a:gd name="connsiteY38" fmla="*/ 710556 h 1557176"/>
              <a:gd name="connsiteX39" fmla="*/ 3507909 w 5791074"/>
              <a:gd name="connsiteY39" fmla="*/ 755910 h 1557176"/>
              <a:gd name="connsiteX40" fmla="*/ 3538150 w 5791074"/>
              <a:gd name="connsiteY40" fmla="*/ 786147 h 1557176"/>
              <a:gd name="connsiteX41" fmla="*/ 3568390 w 5791074"/>
              <a:gd name="connsiteY41" fmla="*/ 831501 h 1557176"/>
              <a:gd name="connsiteX42" fmla="*/ 3598631 w 5791074"/>
              <a:gd name="connsiteY42" fmla="*/ 861738 h 1557176"/>
              <a:gd name="connsiteX43" fmla="*/ 3704473 w 5791074"/>
              <a:gd name="connsiteY43" fmla="*/ 982684 h 1557176"/>
              <a:gd name="connsiteX44" fmla="*/ 3749834 w 5791074"/>
              <a:gd name="connsiteY44" fmla="*/ 997802 h 1557176"/>
              <a:gd name="connsiteX45" fmla="*/ 3885917 w 5791074"/>
              <a:gd name="connsiteY45" fmla="*/ 1118748 h 1557176"/>
              <a:gd name="connsiteX46" fmla="*/ 3916157 w 5791074"/>
              <a:gd name="connsiteY46" fmla="*/ 1164102 h 1557176"/>
              <a:gd name="connsiteX47" fmla="*/ 3991759 w 5791074"/>
              <a:gd name="connsiteY47" fmla="*/ 1224575 h 1557176"/>
              <a:gd name="connsiteX48" fmla="*/ 4067360 w 5791074"/>
              <a:gd name="connsiteY48" fmla="*/ 1285048 h 1557176"/>
              <a:gd name="connsiteX49" fmla="*/ 4097601 w 5791074"/>
              <a:gd name="connsiteY49" fmla="*/ 1330403 h 1557176"/>
              <a:gd name="connsiteX50" fmla="*/ 4188323 w 5791074"/>
              <a:gd name="connsiteY50" fmla="*/ 1390875 h 1557176"/>
              <a:gd name="connsiteX51" fmla="*/ 4233684 w 5791074"/>
              <a:gd name="connsiteY51" fmla="*/ 1421112 h 1557176"/>
              <a:gd name="connsiteX52" fmla="*/ 4279044 w 5791074"/>
              <a:gd name="connsiteY52" fmla="*/ 1451348 h 1557176"/>
              <a:gd name="connsiteX53" fmla="*/ 4415127 w 5791074"/>
              <a:gd name="connsiteY53" fmla="*/ 1496703 h 1557176"/>
              <a:gd name="connsiteX54" fmla="*/ 4460488 w 5791074"/>
              <a:gd name="connsiteY54" fmla="*/ 1511821 h 1557176"/>
              <a:gd name="connsiteX55" fmla="*/ 4505849 w 5791074"/>
              <a:gd name="connsiteY55" fmla="*/ 1526939 h 1557176"/>
              <a:gd name="connsiteX56" fmla="*/ 4657052 w 5791074"/>
              <a:gd name="connsiteY56" fmla="*/ 1511821 h 1557176"/>
              <a:gd name="connsiteX57" fmla="*/ 4702413 w 5791074"/>
              <a:gd name="connsiteY57" fmla="*/ 1496703 h 1557176"/>
              <a:gd name="connsiteX58" fmla="*/ 4732653 w 5791074"/>
              <a:gd name="connsiteY58" fmla="*/ 1451348 h 1557176"/>
              <a:gd name="connsiteX59" fmla="*/ 4778014 w 5791074"/>
              <a:gd name="connsiteY59" fmla="*/ 1421112 h 1557176"/>
              <a:gd name="connsiteX60" fmla="*/ 4853616 w 5791074"/>
              <a:gd name="connsiteY60" fmla="*/ 1360639 h 1557176"/>
              <a:gd name="connsiteX61" fmla="*/ 4883856 w 5791074"/>
              <a:gd name="connsiteY61" fmla="*/ 1315284 h 1557176"/>
              <a:gd name="connsiteX62" fmla="*/ 4929217 w 5791074"/>
              <a:gd name="connsiteY62" fmla="*/ 1285048 h 1557176"/>
              <a:gd name="connsiteX63" fmla="*/ 4944337 w 5791074"/>
              <a:gd name="connsiteY63" fmla="*/ 1239693 h 1557176"/>
              <a:gd name="connsiteX64" fmla="*/ 4989698 w 5791074"/>
              <a:gd name="connsiteY64" fmla="*/ 1209457 h 1557176"/>
              <a:gd name="connsiteX65" fmla="*/ 5019939 w 5791074"/>
              <a:gd name="connsiteY65" fmla="*/ 1179220 h 1557176"/>
              <a:gd name="connsiteX66" fmla="*/ 5080420 w 5791074"/>
              <a:gd name="connsiteY66" fmla="*/ 1088511 h 1557176"/>
              <a:gd name="connsiteX67" fmla="*/ 5171142 w 5791074"/>
              <a:gd name="connsiteY67" fmla="*/ 997802 h 1557176"/>
              <a:gd name="connsiteX68" fmla="*/ 5201383 w 5791074"/>
              <a:gd name="connsiteY68" fmla="*/ 967565 h 1557176"/>
              <a:gd name="connsiteX69" fmla="*/ 5231623 w 5791074"/>
              <a:gd name="connsiteY69" fmla="*/ 922211 h 1557176"/>
              <a:gd name="connsiteX70" fmla="*/ 5261864 w 5791074"/>
              <a:gd name="connsiteY70" fmla="*/ 891974 h 1557176"/>
              <a:gd name="connsiteX71" fmla="*/ 5292104 w 5791074"/>
              <a:gd name="connsiteY71" fmla="*/ 846620 h 1557176"/>
              <a:gd name="connsiteX72" fmla="*/ 5322345 w 5791074"/>
              <a:gd name="connsiteY72" fmla="*/ 816383 h 1557176"/>
              <a:gd name="connsiteX73" fmla="*/ 5382826 w 5791074"/>
              <a:gd name="connsiteY73" fmla="*/ 725674 h 1557176"/>
              <a:gd name="connsiteX74" fmla="*/ 5413067 w 5791074"/>
              <a:gd name="connsiteY74" fmla="*/ 680319 h 1557176"/>
              <a:gd name="connsiteX75" fmla="*/ 5443307 w 5791074"/>
              <a:gd name="connsiteY75" fmla="*/ 634965 h 1557176"/>
              <a:gd name="connsiteX76" fmla="*/ 5473548 w 5791074"/>
              <a:gd name="connsiteY76" fmla="*/ 604728 h 1557176"/>
              <a:gd name="connsiteX77" fmla="*/ 5503789 w 5791074"/>
              <a:gd name="connsiteY77" fmla="*/ 559374 h 1557176"/>
              <a:gd name="connsiteX78" fmla="*/ 5594510 w 5791074"/>
              <a:gd name="connsiteY78" fmla="*/ 498901 h 1557176"/>
              <a:gd name="connsiteX79" fmla="*/ 5624751 w 5791074"/>
              <a:gd name="connsiteY79" fmla="*/ 468664 h 1557176"/>
              <a:gd name="connsiteX80" fmla="*/ 5670112 w 5791074"/>
              <a:gd name="connsiteY80" fmla="*/ 453546 h 1557176"/>
              <a:gd name="connsiteX81" fmla="*/ 5791074 w 5791074"/>
              <a:gd name="connsiteY81" fmla="*/ 362837 h 15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791074" h="1557176">
                <a:moveTo>
                  <a:pt x="0" y="1557176"/>
                </a:moveTo>
                <a:cubicBezTo>
                  <a:pt x="25201" y="1547097"/>
                  <a:pt x="50188" y="1536468"/>
                  <a:pt x="75602" y="1526939"/>
                </a:cubicBezTo>
                <a:cubicBezTo>
                  <a:pt x="249989" y="1461553"/>
                  <a:pt x="348600" y="1504708"/>
                  <a:pt x="604812" y="1496703"/>
                </a:cubicBezTo>
                <a:cubicBezTo>
                  <a:pt x="670268" y="1489431"/>
                  <a:pt x="750293" y="1484519"/>
                  <a:pt x="816496" y="1466466"/>
                </a:cubicBezTo>
                <a:cubicBezTo>
                  <a:pt x="847249" y="1458080"/>
                  <a:pt x="876977" y="1446309"/>
                  <a:pt x="907218" y="1436230"/>
                </a:cubicBezTo>
                <a:lnTo>
                  <a:pt x="952579" y="1421112"/>
                </a:lnTo>
                <a:cubicBezTo>
                  <a:pt x="962659" y="1411033"/>
                  <a:pt x="970070" y="1397249"/>
                  <a:pt x="982820" y="1390875"/>
                </a:cubicBezTo>
                <a:cubicBezTo>
                  <a:pt x="1011331" y="1376621"/>
                  <a:pt x="1047018" y="1378319"/>
                  <a:pt x="1073541" y="1360639"/>
                </a:cubicBezTo>
                <a:cubicBezTo>
                  <a:pt x="1213159" y="1267575"/>
                  <a:pt x="1041416" y="1386335"/>
                  <a:pt x="1149143" y="1300166"/>
                </a:cubicBezTo>
                <a:cubicBezTo>
                  <a:pt x="1163333" y="1288815"/>
                  <a:pt x="1179384" y="1280009"/>
                  <a:pt x="1194504" y="1269930"/>
                </a:cubicBezTo>
                <a:cubicBezTo>
                  <a:pt x="1280179" y="1141431"/>
                  <a:pt x="1139072" y="1340470"/>
                  <a:pt x="1315466" y="1164102"/>
                </a:cubicBezTo>
                <a:cubicBezTo>
                  <a:pt x="1340667" y="1138905"/>
                  <a:pt x="1371299" y="1118161"/>
                  <a:pt x="1391068" y="1088511"/>
                </a:cubicBezTo>
                <a:cubicBezTo>
                  <a:pt x="1401148" y="1073393"/>
                  <a:pt x="1408459" y="1056004"/>
                  <a:pt x="1421308" y="1043156"/>
                </a:cubicBezTo>
                <a:cubicBezTo>
                  <a:pt x="1434158" y="1030308"/>
                  <a:pt x="1451549" y="1022999"/>
                  <a:pt x="1466669" y="1012920"/>
                </a:cubicBezTo>
                <a:cubicBezTo>
                  <a:pt x="1547313" y="891972"/>
                  <a:pt x="1441467" y="1038120"/>
                  <a:pt x="1542271" y="937329"/>
                </a:cubicBezTo>
                <a:cubicBezTo>
                  <a:pt x="1555120" y="924481"/>
                  <a:pt x="1559662" y="904822"/>
                  <a:pt x="1572511" y="891974"/>
                </a:cubicBezTo>
                <a:cubicBezTo>
                  <a:pt x="1585361" y="879126"/>
                  <a:pt x="1604196" y="873703"/>
                  <a:pt x="1617872" y="861738"/>
                </a:cubicBezTo>
                <a:cubicBezTo>
                  <a:pt x="1644693" y="838273"/>
                  <a:pt x="1663822" y="805913"/>
                  <a:pt x="1693474" y="786147"/>
                </a:cubicBezTo>
                <a:cubicBezTo>
                  <a:pt x="1708594" y="776068"/>
                  <a:pt x="1725158" y="767875"/>
                  <a:pt x="1738834" y="755910"/>
                </a:cubicBezTo>
                <a:cubicBezTo>
                  <a:pt x="1880347" y="632103"/>
                  <a:pt x="1757727" y="718119"/>
                  <a:pt x="1859797" y="650083"/>
                </a:cubicBezTo>
                <a:cubicBezTo>
                  <a:pt x="1869877" y="634965"/>
                  <a:pt x="1878071" y="618402"/>
                  <a:pt x="1890037" y="604728"/>
                </a:cubicBezTo>
                <a:cubicBezTo>
                  <a:pt x="1913506" y="577910"/>
                  <a:pt x="1945870" y="558787"/>
                  <a:pt x="1965639" y="529137"/>
                </a:cubicBezTo>
                <a:cubicBezTo>
                  <a:pt x="2005960" y="468664"/>
                  <a:pt x="1980760" y="493861"/>
                  <a:pt x="2041240" y="453546"/>
                </a:cubicBezTo>
                <a:cubicBezTo>
                  <a:pt x="2121884" y="332598"/>
                  <a:pt x="2016038" y="478746"/>
                  <a:pt x="2116842" y="377955"/>
                </a:cubicBezTo>
                <a:cubicBezTo>
                  <a:pt x="2217645" y="277166"/>
                  <a:pt x="2071477" y="382995"/>
                  <a:pt x="2192443" y="302364"/>
                </a:cubicBezTo>
                <a:cubicBezTo>
                  <a:pt x="2263006" y="196536"/>
                  <a:pt x="2222686" y="231812"/>
                  <a:pt x="2298285" y="181418"/>
                </a:cubicBezTo>
                <a:cubicBezTo>
                  <a:pt x="2348688" y="105826"/>
                  <a:pt x="2313406" y="146143"/>
                  <a:pt x="2419248" y="75591"/>
                </a:cubicBezTo>
                <a:lnTo>
                  <a:pt x="2509970" y="15118"/>
                </a:lnTo>
                <a:lnTo>
                  <a:pt x="2555330" y="0"/>
                </a:lnTo>
                <a:cubicBezTo>
                  <a:pt x="2635972" y="5039"/>
                  <a:pt x="2716900" y="6661"/>
                  <a:pt x="2797255" y="15118"/>
                </a:cubicBezTo>
                <a:cubicBezTo>
                  <a:pt x="2850171" y="20687"/>
                  <a:pt x="2836684" y="31538"/>
                  <a:pt x="2872857" y="60473"/>
                </a:cubicBezTo>
                <a:cubicBezTo>
                  <a:pt x="2914730" y="93966"/>
                  <a:pt x="2915670" y="89860"/>
                  <a:pt x="2963579" y="105827"/>
                </a:cubicBezTo>
                <a:cubicBezTo>
                  <a:pt x="2993819" y="125985"/>
                  <a:pt x="3028600" y="140603"/>
                  <a:pt x="3054300" y="166300"/>
                </a:cubicBezTo>
                <a:cubicBezTo>
                  <a:pt x="3112511" y="224503"/>
                  <a:pt x="3081869" y="199796"/>
                  <a:pt x="3145022" y="241891"/>
                </a:cubicBezTo>
                <a:lnTo>
                  <a:pt x="3326466" y="514019"/>
                </a:lnTo>
                <a:cubicBezTo>
                  <a:pt x="3336546" y="529137"/>
                  <a:pt x="3350959" y="542136"/>
                  <a:pt x="3356706" y="559374"/>
                </a:cubicBezTo>
                <a:cubicBezTo>
                  <a:pt x="3361746" y="574492"/>
                  <a:pt x="3361871" y="592285"/>
                  <a:pt x="3371827" y="604728"/>
                </a:cubicBezTo>
                <a:cubicBezTo>
                  <a:pt x="3383180" y="618917"/>
                  <a:pt x="3402067" y="624886"/>
                  <a:pt x="3417187" y="634965"/>
                </a:cubicBezTo>
                <a:cubicBezTo>
                  <a:pt x="3446624" y="723259"/>
                  <a:pt x="3409277" y="642173"/>
                  <a:pt x="3477669" y="710556"/>
                </a:cubicBezTo>
                <a:cubicBezTo>
                  <a:pt x="3490518" y="723404"/>
                  <a:pt x="3496557" y="741722"/>
                  <a:pt x="3507909" y="755910"/>
                </a:cubicBezTo>
                <a:cubicBezTo>
                  <a:pt x="3516815" y="767041"/>
                  <a:pt x="3529244" y="775016"/>
                  <a:pt x="3538150" y="786147"/>
                </a:cubicBezTo>
                <a:cubicBezTo>
                  <a:pt x="3549502" y="800335"/>
                  <a:pt x="3557038" y="817313"/>
                  <a:pt x="3568390" y="831501"/>
                </a:cubicBezTo>
                <a:cubicBezTo>
                  <a:pt x="3577296" y="842632"/>
                  <a:pt x="3589725" y="850607"/>
                  <a:pt x="3598631" y="861738"/>
                </a:cubicBezTo>
                <a:cubicBezTo>
                  <a:pt x="3629479" y="900293"/>
                  <a:pt x="3653603" y="965730"/>
                  <a:pt x="3704473" y="982684"/>
                </a:cubicBezTo>
                <a:lnTo>
                  <a:pt x="3749834" y="997802"/>
                </a:lnTo>
                <a:cubicBezTo>
                  <a:pt x="3853406" y="1101359"/>
                  <a:pt x="3804973" y="1064792"/>
                  <a:pt x="3885917" y="1118748"/>
                </a:cubicBezTo>
                <a:cubicBezTo>
                  <a:pt x="3895997" y="1133866"/>
                  <a:pt x="3904805" y="1149914"/>
                  <a:pt x="3916157" y="1164102"/>
                </a:cubicBezTo>
                <a:cubicBezTo>
                  <a:pt x="3940781" y="1194878"/>
                  <a:pt x="3958078" y="1202124"/>
                  <a:pt x="3991759" y="1224575"/>
                </a:cubicBezTo>
                <a:cubicBezTo>
                  <a:pt x="4078417" y="1354547"/>
                  <a:pt x="3963030" y="1201596"/>
                  <a:pt x="4067360" y="1285048"/>
                </a:cubicBezTo>
                <a:cubicBezTo>
                  <a:pt x="4081550" y="1296398"/>
                  <a:pt x="4083925" y="1318438"/>
                  <a:pt x="4097601" y="1330403"/>
                </a:cubicBezTo>
                <a:cubicBezTo>
                  <a:pt x="4124954" y="1354333"/>
                  <a:pt x="4158082" y="1370718"/>
                  <a:pt x="4188323" y="1390875"/>
                </a:cubicBezTo>
                <a:lnTo>
                  <a:pt x="4233684" y="1421112"/>
                </a:lnTo>
                <a:cubicBezTo>
                  <a:pt x="4248804" y="1431191"/>
                  <a:pt x="4261805" y="1445602"/>
                  <a:pt x="4279044" y="1451348"/>
                </a:cubicBezTo>
                <a:lnTo>
                  <a:pt x="4415127" y="1496703"/>
                </a:lnTo>
                <a:lnTo>
                  <a:pt x="4460488" y="1511821"/>
                </a:lnTo>
                <a:lnTo>
                  <a:pt x="4505849" y="1526939"/>
                </a:lnTo>
                <a:cubicBezTo>
                  <a:pt x="4556250" y="1521900"/>
                  <a:pt x="4606989" y="1519522"/>
                  <a:pt x="4657052" y="1511821"/>
                </a:cubicBezTo>
                <a:cubicBezTo>
                  <a:pt x="4672805" y="1509398"/>
                  <a:pt x="4689967" y="1506659"/>
                  <a:pt x="4702413" y="1496703"/>
                </a:cubicBezTo>
                <a:cubicBezTo>
                  <a:pt x="4716603" y="1485353"/>
                  <a:pt x="4719804" y="1464196"/>
                  <a:pt x="4732653" y="1451348"/>
                </a:cubicBezTo>
                <a:cubicBezTo>
                  <a:pt x="4745503" y="1438500"/>
                  <a:pt x="4763824" y="1432463"/>
                  <a:pt x="4778014" y="1421112"/>
                </a:cubicBezTo>
                <a:cubicBezTo>
                  <a:pt x="4885741" y="1334943"/>
                  <a:pt x="4713998" y="1453703"/>
                  <a:pt x="4853616" y="1360639"/>
                </a:cubicBezTo>
                <a:cubicBezTo>
                  <a:pt x="4863696" y="1345521"/>
                  <a:pt x="4871007" y="1328132"/>
                  <a:pt x="4883856" y="1315284"/>
                </a:cubicBezTo>
                <a:cubicBezTo>
                  <a:pt x="4896706" y="1302436"/>
                  <a:pt x="4917864" y="1299237"/>
                  <a:pt x="4929217" y="1285048"/>
                </a:cubicBezTo>
                <a:cubicBezTo>
                  <a:pt x="4939173" y="1272605"/>
                  <a:pt x="4934381" y="1252136"/>
                  <a:pt x="4944337" y="1239693"/>
                </a:cubicBezTo>
                <a:cubicBezTo>
                  <a:pt x="4955690" y="1225504"/>
                  <a:pt x="4975508" y="1220808"/>
                  <a:pt x="4989698" y="1209457"/>
                </a:cubicBezTo>
                <a:cubicBezTo>
                  <a:pt x="5000830" y="1200553"/>
                  <a:pt x="5011385" y="1190623"/>
                  <a:pt x="5019939" y="1179220"/>
                </a:cubicBezTo>
                <a:cubicBezTo>
                  <a:pt x="5041746" y="1150149"/>
                  <a:pt x="5054721" y="1114206"/>
                  <a:pt x="5080420" y="1088511"/>
                </a:cubicBezTo>
                <a:lnTo>
                  <a:pt x="5171142" y="997802"/>
                </a:lnTo>
                <a:cubicBezTo>
                  <a:pt x="5181222" y="987723"/>
                  <a:pt x="5193475" y="979425"/>
                  <a:pt x="5201383" y="967565"/>
                </a:cubicBezTo>
                <a:cubicBezTo>
                  <a:pt x="5211463" y="952447"/>
                  <a:pt x="5220271" y="936399"/>
                  <a:pt x="5231623" y="922211"/>
                </a:cubicBezTo>
                <a:cubicBezTo>
                  <a:pt x="5240529" y="911080"/>
                  <a:pt x="5252958" y="903105"/>
                  <a:pt x="5261864" y="891974"/>
                </a:cubicBezTo>
                <a:cubicBezTo>
                  <a:pt x="5273216" y="877786"/>
                  <a:pt x="5280752" y="860808"/>
                  <a:pt x="5292104" y="846620"/>
                </a:cubicBezTo>
                <a:cubicBezTo>
                  <a:pt x="5301010" y="835489"/>
                  <a:pt x="5313791" y="827786"/>
                  <a:pt x="5322345" y="816383"/>
                </a:cubicBezTo>
                <a:cubicBezTo>
                  <a:pt x="5344152" y="787312"/>
                  <a:pt x="5362666" y="755910"/>
                  <a:pt x="5382826" y="725674"/>
                </a:cubicBezTo>
                <a:lnTo>
                  <a:pt x="5413067" y="680319"/>
                </a:lnTo>
                <a:cubicBezTo>
                  <a:pt x="5423147" y="665201"/>
                  <a:pt x="5430458" y="647813"/>
                  <a:pt x="5443307" y="634965"/>
                </a:cubicBezTo>
                <a:cubicBezTo>
                  <a:pt x="5453387" y="624886"/>
                  <a:pt x="5464642" y="615858"/>
                  <a:pt x="5473548" y="604728"/>
                </a:cubicBezTo>
                <a:cubicBezTo>
                  <a:pt x="5484900" y="590540"/>
                  <a:pt x="5490113" y="571338"/>
                  <a:pt x="5503789" y="559374"/>
                </a:cubicBezTo>
                <a:cubicBezTo>
                  <a:pt x="5531142" y="535444"/>
                  <a:pt x="5568810" y="524598"/>
                  <a:pt x="5594510" y="498901"/>
                </a:cubicBezTo>
                <a:cubicBezTo>
                  <a:pt x="5604590" y="488822"/>
                  <a:pt x="5612527" y="475997"/>
                  <a:pt x="5624751" y="468664"/>
                </a:cubicBezTo>
                <a:cubicBezTo>
                  <a:pt x="5638418" y="460465"/>
                  <a:pt x="5656179" y="461285"/>
                  <a:pt x="5670112" y="453546"/>
                </a:cubicBezTo>
                <a:cubicBezTo>
                  <a:pt x="5747049" y="410809"/>
                  <a:pt x="5745192" y="408713"/>
                  <a:pt x="5791074" y="362837"/>
                </a:cubicBezTo>
              </a:path>
            </a:pathLst>
          </a:custGeom>
          <a:ln w="762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6320284" y="3779235"/>
            <a:ext cx="1013060" cy="166619"/>
          </a:xfrm>
          <a:custGeom>
            <a:avLst/>
            <a:gdLst>
              <a:gd name="connsiteX0" fmla="*/ 0 w 1013060"/>
              <a:gd name="connsiteY0" fmla="*/ 166619 h 166619"/>
              <a:gd name="connsiteX1" fmla="*/ 75602 w 1013060"/>
              <a:gd name="connsiteY1" fmla="*/ 121264 h 166619"/>
              <a:gd name="connsiteX2" fmla="*/ 211685 w 1013060"/>
              <a:gd name="connsiteY2" fmla="*/ 91028 h 166619"/>
              <a:gd name="connsiteX3" fmla="*/ 332647 w 1013060"/>
              <a:gd name="connsiteY3" fmla="*/ 60791 h 166619"/>
              <a:gd name="connsiteX4" fmla="*/ 423369 w 1013060"/>
              <a:gd name="connsiteY4" fmla="*/ 45673 h 166619"/>
              <a:gd name="connsiteX5" fmla="*/ 650173 w 1013060"/>
              <a:gd name="connsiteY5" fmla="*/ 30555 h 166619"/>
              <a:gd name="connsiteX6" fmla="*/ 982820 w 1013060"/>
              <a:gd name="connsiteY6" fmla="*/ 319 h 166619"/>
              <a:gd name="connsiteX7" fmla="*/ 1013060 w 1013060"/>
              <a:gd name="connsiteY7" fmla="*/ 319 h 16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060" h="166619">
                <a:moveTo>
                  <a:pt x="0" y="166619"/>
                </a:moveTo>
                <a:cubicBezTo>
                  <a:pt x="25201" y="151501"/>
                  <a:pt x="49316" y="134405"/>
                  <a:pt x="75602" y="121264"/>
                </a:cubicBezTo>
                <a:cubicBezTo>
                  <a:pt x="112824" y="102656"/>
                  <a:pt x="176844" y="96834"/>
                  <a:pt x="211685" y="91028"/>
                </a:cubicBezTo>
                <a:cubicBezTo>
                  <a:pt x="274635" y="70048"/>
                  <a:pt x="252368" y="75385"/>
                  <a:pt x="332647" y="60791"/>
                </a:cubicBezTo>
                <a:cubicBezTo>
                  <a:pt x="362810" y="55307"/>
                  <a:pt x="392849" y="48579"/>
                  <a:pt x="423369" y="45673"/>
                </a:cubicBezTo>
                <a:cubicBezTo>
                  <a:pt x="498797" y="38490"/>
                  <a:pt x="574645" y="36596"/>
                  <a:pt x="650173" y="30555"/>
                </a:cubicBezTo>
                <a:cubicBezTo>
                  <a:pt x="1086651" y="-4358"/>
                  <a:pt x="481445" y="36126"/>
                  <a:pt x="982820" y="319"/>
                </a:cubicBezTo>
                <a:cubicBezTo>
                  <a:pt x="992874" y="-399"/>
                  <a:pt x="1002980" y="319"/>
                  <a:pt x="1013060" y="319"/>
                </a:cubicBezTo>
              </a:path>
            </a:pathLst>
          </a:custGeom>
          <a:ln w="76200" cmpd="sng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39262" y="3199048"/>
            <a:ext cx="94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mass</a:t>
            </a:r>
            <a:endParaRPr kumimoji="1" lang="ja-JP" alt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4770" y="3930736"/>
            <a:ext cx="211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AA0E2"/>
                </a:solidFill>
              </a:rPr>
              <a:t>l</a:t>
            </a:r>
            <a:r>
              <a:rPr kumimoji="1" lang="en-US" altLang="ja-JP" sz="2400" dirty="0" smtClean="0">
                <a:solidFill>
                  <a:srgbClr val="CAA0E2"/>
                </a:solidFill>
              </a:rPr>
              <a:t>ight (=proton)</a:t>
            </a:r>
            <a:endParaRPr kumimoji="1" lang="ja-JP" altLang="en-US" sz="2400" dirty="0">
              <a:solidFill>
                <a:srgbClr val="CAA0E2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26678" y="1832435"/>
            <a:ext cx="94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AA0E2"/>
                </a:solidFill>
              </a:rPr>
              <a:t>heavy</a:t>
            </a:r>
            <a:endParaRPr kumimoji="1" lang="ja-JP" altLang="en-US" sz="2400" dirty="0">
              <a:solidFill>
                <a:srgbClr val="CAA0E2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6516848" y="2842224"/>
            <a:ext cx="801376" cy="982684"/>
          </a:xfrm>
          <a:custGeom>
            <a:avLst/>
            <a:gdLst>
              <a:gd name="connsiteX0" fmla="*/ 0 w 801376"/>
              <a:gd name="connsiteY0" fmla="*/ 982684 h 982684"/>
              <a:gd name="connsiteX1" fmla="*/ 60481 w 801376"/>
              <a:gd name="connsiteY1" fmla="*/ 816384 h 982684"/>
              <a:gd name="connsiteX2" fmla="*/ 75602 w 801376"/>
              <a:gd name="connsiteY2" fmla="*/ 771029 h 982684"/>
              <a:gd name="connsiteX3" fmla="*/ 120963 w 801376"/>
              <a:gd name="connsiteY3" fmla="*/ 740793 h 982684"/>
              <a:gd name="connsiteX4" fmla="*/ 196564 w 801376"/>
              <a:gd name="connsiteY4" fmla="*/ 816384 h 982684"/>
              <a:gd name="connsiteX5" fmla="*/ 272166 w 801376"/>
              <a:gd name="connsiteY5" fmla="*/ 876857 h 982684"/>
              <a:gd name="connsiteX6" fmla="*/ 317527 w 801376"/>
              <a:gd name="connsiteY6" fmla="*/ 483783 h 982684"/>
              <a:gd name="connsiteX7" fmla="*/ 332647 w 801376"/>
              <a:gd name="connsiteY7" fmla="*/ 408192 h 982684"/>
              <a:gd name="connsiteX8" fmla="*/ 378008 w 801376"/>
              <a:gd name="connsiteY8" fmla="*/ 423310 h 982684"/>
              <a:gd name="connsiteX9" fmla="*/ 408248 w 801376"/>
              <a:gd name="connsiteY9" fmla="*/ 468665 h 982684"/>
              <a:gd name="connsiteX10" fmla="*/ 453609 w 801376"/>
              <a:gd name="connsiteY10" fmla="*/ 498901 h 982684"/>
              <a:gd name="connsiteX11" fmla="*/ 514090 w 801376"/>
              <a:gd name="connsiteY11" fmla="*/ 574492 h 982684"/>
              <a:gd name="connsiteX12" fmla="*/ 589692 w 801376"/>
              <a:gd name="connsiteY12" fmla="*/ 650084 h 982684"/>
              <a:gd name="connsiteX13" fmla="*/ 635053 w 801376"/>
              <a:gd name="connsiteY13" fmla="*/ 695438 h 982684"/>
              <a:gd name="connsiteX14" fmla="*/ 680414 w 801376"/>
              <a:gd name="connsiteY14" fmla="*/ 740793 h 982684"/>
              <a:gd name="connsiteX15" fmla="*/ 725775 w 801376"/>
              <a:gd name="connsiteY15" fmla="*/ 771029 h 982684"/>
              <a:gd name="connsiteX16" fmla="*/ 756015 w 801376"/>
              <a:gd name="connsiteY16" fmla="*/ 302365 h 982684"/>
              <a:gd name="connsiteX17" fmla="*/ 771135 w 801376"/>
              <a:gd name="connsiteY17" fmla="*/ 120946 h 982684"/>
              <a:gd name="connsiteX18" fmla="*/ 786256 w 801376"/>
              <a:gd name="connsiteY18" fmla="*/ 45355 h 982684"/>
              <a:gd name="connsiteX19" fmla="*/ 801376 w 801376"/>
              <a:gd name="connsiteY19" fmla="*/ 0 h 9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1376" h="982684">
                <a:moveTo>
                  <a:pt x="0" y="982684"/>
                </a:moveTo>
                <a:cubicBezTo>
                  <a:pt x="42083" y="877492"/>
                  <a:pt x="21654" y="932849"/>
                  <a:pt x="60481" y="816384"/>
                </a:cubicBezTo>
                <a:cubicBezTo>
                  <a:pt x="65521" y="801266"/>
                  <a:pt x="62341" y="779868"/>
                  <a:pt x="75602" y="771029"/>
                </a:cubicBezTo>
                <a:lnTo>
                  <a:pt x="120963" y="740793"/>
                </a:lnTo>
                <a:cubicBezTo>
                  <a:pt x="201600" y="861732"/>
                  <a:pt x="95765" y="715598"/>
                  <a:pt x="196564" y="816384"/>
                </a:cubicBezTo>
                <a:cubicBezTo>
                  <a:pt x="264957" y="884768"/>
                  <a:pt x="183857" y="847425"/>
                  <a:pt x="272166" y="876857"/>
                </a:cubicBezTo>
                <a:cubicBezTo>
                  <a:pt x="368559" y="732283"/>
                  <a:pt x="290162" y="866835"/>
                  <a:pt x="317527" y="483783"/>
                </a:cubicBezTo>
                <a:cubicBezTo>
                  <a:pt x="319358" y="458152"/>
                  <a:pt x="327607" y="433389"/>
                  <a:pt x="332647" y="408192"/>
                </a:cubicBezTo>
                <a:cubicBezTo>
                  <a:pt x="347767" y="413231"/>
                  <a:pt x="365562" y="413354"/>
                  <a:pt x="378008" y="423310"/>
                </a:cubicBezTo>
                <a:cubicBezTo>
                  <a:pt x="392198" y="434660"/>
                  <a:pt x="395399" y="455817"/>
                  <a:pt x="408248" y="468665"/>
                </a:cubicBezTo>
                <a:cubicBezTo>
                  <a:pt x="421098" y="481513"/>
                  <a:pt x="438489" y="488822"/>
                  <a:pt x="453609" y="498901"/>
                </a:cubicBezTo>
                <a:cubicBezTo>
                  <a:pt x="479518" y="576614"/>
                  <a:pt x="449722" y="518177"/>
                  <a:pt x="514090" y="574492"/>
                </a:cubicBezTo>
                <a:cubicBezTo>
                  <a:pt x="540911" y="597957"/>
                  <a:pt x="564491" y="624887"/>
                  <a:pt x="589692" y="650084"/>
                </a:cubicBezTo>
                <a:lnTo>
                  <a:pt x="635053" y="695438"/>
                </a:lnTo>
                <a:cubicBezTo>
                  <a:pt x="650173" y="710556"/>
                  <a:pt x="662622" y="728934"/>
                  <a:pt x="680414" y="740793"/>
                </a:cubicBezTo>
                <a:lnTo>
                  <a:pt x="725775" y="771029"/>
                </a:lnTo>
                <a:cubicBezTo>
                  <a:pt x="768191" y="558973"/>
                  <a:pt x="731853" y="761379"/>
                  <a:pt x="756015" y="302365"/>
                </a:cubicBezTo>
                <a:cubicBezTo>
                  <a:pt x="759205" y="241766"/>
                  <a:pt x="764044" y="181213"/>
                  <a:pt x="771135" y="120946"/>
                </a:cubicBezTo>
                <a:cubicBezTo>
                  <a:pt x="774138" y="95426"/>
                  <a:pt x="780023" y="70284"/>
                  <a:pt x="786256" y="45355"/>
                </a:cubicBezTo>
                <a:cubicBezTo>
                  <a:pt x="790122" y="29895"/>
                  <a:pt x="801376" y="0"/>
                  <a:pt x="801376" y="0"/>
                </a:cubicBezTo>
              </a:path>
            </a:pathLst>
          </a:custGeom>
          <a:ln w="76200" cmpd="sng">
            <a:solidFill>
              <a:srgbClr val="CAA0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51765" y="2098409"/>
            <a:ext cx="559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kumimoji="1" lang="ja-JP" altLang="en-US" sz="7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34355"/>
            <a:ext cx="7770813" cy="1687119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Mass vs. Energy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Light &lt; knee</a:t>
            </a:r>
          </a:p>
          <a:p>
            <a:pPr lvl="1"/>
            <a:r>
              <a:rPr lang="en-US" altLang="ja-JP" dirty="0" smtClean="0"/>
              <a:t>Light to heavy over knee</a:t>
            </a:r>
          </a:p>
          <a:p>
            <a:pPr lvl="1"/>
            <a:r>
              <a:rPr kumimoji="1" lang="en-US" altLang="ja-JP" dirty="0" smtClean="0"/>
              <a:t>Heavy to light around ankle</a:t>
            </a:r>
          </a:p>
          <a:p>
            <a:pPr lvl="1"/>
            <a:r>
              <a:rPr lang="en-US" altLang="ja-JP" dirty="0" smtClean="0"/>
              <a:t>Light or light to heavy around cutoff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28DB-AF84-A34B-95BB-6511202F12AF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33" name="図形グループ 32"/>
          <p:cNvGrpSpPr/>
          <p:nvPr/>
        </p:nvGrpSpPr>
        <p:grpSpPr>
          <a:xfrm>
            <a:off x="547730" y="144920"/>
            <a:ext cx="8353876" cy="3676695"/>
            <a:chOff x="547730" y="1550894"/>
            <a:chExt cx="8353876" cy="3676695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907263" y="1632771"/>
              <a:ext cx="4067335" cy="2116550"/>
              <a:chOff x="907263" y="1632771"/>
              <a:chExt cx="4067335" cy="3159692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1224783" y="1920013"/>
                <a:ext cx="2812375" cy="2116550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907263" y="1632771"/>
                <a:ext cx="2812375" cy="2116550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1678383" y="2267727"/>
                <a:ext cx="2812375" cy="2116550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2162223" y="2675913"/>
                <a:ext cx="2812375" cy="2116550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" name="直線矢印コネクタ 12"/>
            <p:cNvCxnSpPr/>
            <p:nvPr/>
          </p:nvCxnSpPr>
          <p:spPr>
            <a:xfrm>
              <a:off x="922370" y="4641283"/>
              <a:ext cx="75342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8011619" y="4226595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Energy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1074770" y="1550894"/>
              <a:ext cx="0" cy="32427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 rot="16200000">
              <a:off x="418146" y="1920002"/>
              <a:ext cx="639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Flux</a:t>
              </a:r>
              <a:endParaRPr kumimoji="1" lang="ja-JP" altLang="en-US" dirty="0"/>
            </a:p>
          </p:txBody>
        </p:sp>
        <p:grpSp>
          <p:nvGrpSpPr>
            <p:cNvPr id="21" name="図形グループ 20"/>
            <p:cNvGrpSpPr/>
            <p:nvPr/>
          </p:nvGrpSpPr>
          <p:grpSpPr>
            <a:xfrm>
              <a:off x="3826678" y="3111038"/>
              <a:ext cx="4067335" cy="2116551"/>
              <a:chOff x="907263" y="1814547"/>
              <a:chExt cx="4067335" cy="3159693"/>
            </a:xfrm>
          </p:grpSpPr>
          <p:sp>
            <p:nvSpPr>
              <p:cNvPr id="22" name="フリーフォーム 21"/>
              <p:cNvSpPr/>
              <p:nvPr/>
            </p:nvSpPr>
            <p:spPr>
              <a:xfrm>
                <a:off x="1224783" y="2101789"/>
                <a:ext cx="2812375" cy="2116549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907263" y="1814547"/>
                <a:ext cx="2812375" cy="2116551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1678383" y="2449502"/>
                <a:ext cx="2812375" cy="2116549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2162223" y="2857691"/>
                <a:ext cx="2812375" cy="2116549"/>
              </a:xfrm>
              <a:custGeom>
                <a:avLst/>
                <a:gdLst>
                  <a:gd name="connsiteX0" fmla="*/ 0 w 2812375"/>
                  <a:gd name="connsiteY0" fmla="*/ 0 h 2116550"/>
                  <a:gd name="connsiteX1" fmla="*/ 1905157 w 2812375"/>
                  <a:gd name="connsiteY1" fmla="*/ 529137 h 2116550"/>
                  <a:gd name="connsiteX2" fmla="*/ 2812375 w 2812375"/>
                  <a:gd name="connsiteY2" fmla="*/ 2116550 h 211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2375" h="2116550">
                    <a:moveTo>
                      <a:pt x="0" y="0"/>
                    </a:moveTo>
                    <a:lnTo>
                      <a:pt x="1905157" y="529137"/>
                    </a:lnTo>
                    <a:lnTo>
                      <a:pt x="2812375" y="2116550"/>
                    </a:lnTo>
                  </a:path>
                </a:pathLst>
              </a:custGeom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9" name="フリーフォーム 18"/>
            <p:cNvSpPr/>
            <p:nvPr/>
          </p:nvSpPr>
          <p:spPr>
            <a:xfrm>
              <a:off x="1512030" y="1799068"/>
              <a:ext cx="5518908" cy="3129470"/>
            </a:xfrm>
            <a:custGeom>
              <a:avLst/>
              <a:gdLst>
                <a:gd name="connsiteX0" fmla="*/ 0 w 5518908"/>
                <a:gd name="connsiteY0" fmla="*/ 0 h 3129470"/>
                <a:gd name="connsiteX1" fmla="*/ 196564 w 5518908"/>
                <a:gd name="connsiteY1" fmla="*/ 15118 h 3129470"/>
                <a:gd name="connsiteX2" fmla="*/ 241925 w 5518908"/>
                <a:gd name="connsiteY2" fmla="*/ 30236 h 3129470"/>
                <a:gd name="connsiteX3" fmla="*/ 347767 w 5518908"/>
                <a:gd name="connsiteY3" fmla="*/ 45354 h 3129470"/>
                <a:gd name="connsiteX4" fmla="*/ 423368 w 5518908"/>
                <a:gd name="connsiteY4" fmla="*/ 60472 h 3129470"/>
                <a:gd name="connsiteX5" fmla="*/ 635052 w 5518908"/>
                <a:gd name="connsiteY5" fmla="*/ 90709 h 3129470"/>
                <a:gd name="connsiteX6" fmla="*/ 831616 w 5518908"/>
                <a:gd name="connsiteY6" fmla="*/ 136063 h 3129470"/>
                <a:gd name="connsiteX7" fmla="*/ 907218 w 5518908"/>
                <a:gd name="connsiteY7" fmla="*/ 151182 h 3129470"/>
                <a:gd name="connsiteX8" fmla="*/ 967699 w 5518908"/>
                <a:gd name="connsiteY8" fmla="*/ 166300 h 3129470"/>
                <a:gd name="connsiteX9" fmla="*/ 1073541 w 5518908"/>
                <a:gd name="connsiteY9" fmla="*/ 181418 h 3129470"/>
                <a:gd name="connsiteX10" fmla="*/ 1194503 w 5518908"/>
                <a:gd name="connsiteY10" fmla="*/ 211655 h 3129470"/>
                <a:gd name="connsiteX11" fmla="*/ 1285225 w 5518908"/>
                <a:gd name="connsiteY11" fmla="*/ 241891 h 3129470"/>
                <a:gd name="connsiteX12" fmla="*/ 1330586 w 5518908"/>
                <a:gd name="connsiteY12" fmla="*/ 272127 h 3129470"/>
                <a:gd name="connsiteX13" fmla="*/ 1375947 w 5518908"/>
                <a:gd name="connsiteY13" fmla="*/ 287246 h 3129470"/>
                <a:gd name="connsiteX14" fmla="*/ 1466669 w 5518908"/>
                <a:gd name="connsiteY14" fmla="*/ 347718 h 3129470"/>
                <a:gd name="connsiteX15" fmla="*/ 1512030 w 5518908"/>
                <a:gd name="connsiteY15" fmla="*/ 377955 h 3129470"/>
                <a:gd name="connsiteX16" fmla="*/ 1557390 w 5518908"/>
                <a:gd name="connsiteY16" fmla="*/ 408191 h 3129470"/>
                <a:gd name="connsiteX17" fmla="*/ 1587631 w 5518908"/>
                <a:gd name="connsiteY17" fmla="*/ 438428 h 3129470"/>
                <a:gd name="connsiteX18" fmla="*/ 1678353 w 5518908"/>
                <a:gd name="connsiteY18" fmla="*/ 468664 h 3129470"/>
                <a:gd name="connsiteX19" fmla="*/ 1814435 w 5518908"/>
                <a:gd name="connsiteY19" fmla="*/ 544255 h 3129470"/>
                <a:gd name="connsiteX20" fmla="*/ 1890037 w 5518908"/>
                <a:gd name="connsiteY20" fmla="*/ 589610 h 3129470"/>
                <a:gd name="connsiteX21" fmla="*/ 1935398 w 5518908"/>
                <a:gd name="connsiteY21" fmla="*/ 634965 h 3129470"/>
                <a:gd name="connsiteX22" fmla="*/ 2026120 w 5518908"/>
                <a:gd name="connsiteY22" fmla="*/ 695437 h 3129470"/>
                <a:gd name="connsiteX23" fmla="*/ 2071481 w 5518908"/>
                <a:gd name="connsiteY23" fmla="*/ 725674 h 3129470"/>
                <a:gd name="connsiteX24" fmla="*/ 2116841 w 5518908"/>
                <a:gd name="connsiteY24" fmla="*/ 755910 h 3129470"/>
                <a:gd name="connsiteX25" fmla="*/ 2192443 w 5518908"/>
                <a:gd name="connsiteY25" fmla="*/ 816383 h 3129470"/>
                <a:gd name="connsiteX26" fmla="*/ 2252924 w 5518908"/>
                <a:gd name="connsiteY26" fmla="*/ 891974 h 3129470"/>
                <a:gd name="connsiteX27" fmla="*/ 2328526 w 5518908"/>
                <a:gd name="connsiteY27" fmla="*/ 967565 h 3129470"/>
                <a:gd name="connsiteX28" fmla="*/ 2373886 w 5518908"/>
                <a:gd name="connsiteY28" fmla="*/ 1012920 h 3129470"/>
                <a:gd name="connsiteX29" fmla="*/ 2419247 w 5518908"/>
                <a:gd name="connsiteY29" fmla="*/ 1043156 h 3129470"/>
                <a:gd name="connsiteX30" fmla="*/ 2449488 w 5518908"/>
                <a:gd name="connsiteY30" fmla="*/ 1073393 h 3129470"/>
                <a:gd name="connsiteX31" fmla="*/ 2479729 w 5518908"/>
                <a:gd name="connsiteY31" fmla="*/ 1118747 h 3129470"/>
                <a:gd name="connsiteX32" fmla="*/ 2525089 w 5518908"/>
                <a:gd name="connsiteY32" fmla="*/ 1133866 h 3129470"/>
                <a:gd name="connsiteX33" fmla="*/ 2570450 w 5518908"/>
                <a:gd name="connsiteY33" fmla="*/ 1179220 h 3129470"/>
                <a:gd name="connsiteX34" fmla="*/ 2661172 w 5518908"/>
                <a:gd name="connsiteY34" fmla="*/ 1239693 h 3129470"/>
                <a:gd name="connsiteX35" fmla="*/ 2736774 w 5518908"/>
                <a:gd name="connsiteY35" fmla="*/ 1300166 h 3129470"/>
                <a:gd name="connsiteX36" fmla="*/ 2857736 w 5518908"/>
                <a:gd name="connsiteY36" fmla="*/ 1405993 h 3129470"/>
                <a:gd name="connsiteX37" fmla="*/ 2887977 w 5518908"/>
                <a:gd name="connsiteY37" fmla="*/ 1436230 h 3129470"/>
                <a:gd name="connsiteX38" fmla="*/ 2978698 w 5518908"/>
                <a:gd name="connsiteY38" fmla="*/ 1466466 h 3129470"/>
                <a:gd name="connsiteX39" fmla="*/ 3024059 w 5518908"/>
                <a:gd name="connsiteY39" fmla="*/ 1481585 h 3129470"/>
                <a:gd name="connsiteX40" fmla="*/ 3069420 w 5518908"/>
                <a:gd name="connsiteY40" fmla="*/ 1511821 h 3129470"/>
                <a:gd name="connsiteX41" fmla="*/ 3160142 w 5518908"/>
                <a:gd name="connsiteY41" fmla="*/ 1542057 h 3129470"/>
                <a:gd name="connsiteX42" fmla="*/ 3190383 w 5518908"/>
                <a:gd name="connsiteY42" fmla="*/ 1572294 h 3129470"/>
                <a:gd name="connsiteX43" fmla="*/ 3235743 w 5518908"/>
                <a:gd name="connsiteY43" fmla="*/ 1587412 h 3129470"/>
                <a:gd name="connsiteX44" fmla="*/ 3371826 w 5518908"/>
                <a:gd name="connsiteY44" fmla="*/ 1617648 h 3129470"/>
                <a:gd name="connsiteX45" fmla="*/ 3462548 w 5518908"/>
                <a:gd name="connsiteY45" fmla="*/ 1647885 h 3129470"/>
                <a:gd name="connsiteX46" fmla="*/ 3507909 w 5518908"/>
                <a:gd name="connsiteY46" fmla="*/ 1663003 h 3129470"/>
                <a:gd name="connsiteX47" fmla="*/ 3598631 w 5518908"/>
                <a:gd name="connsiteY47" fmla="*/ 1678121 h 3129470"/>
                <a:gd name="connsiteX48" fmla="*/ 3704473 w 5518908"/>
                <a:gd name="connsiteY48" fmla="*/ 1693240 h 3129470"/>
                <a:gd name="connsiteX49" fmla="*/ 3855676 w 5518908"/>
                <a:gd name="connsiteY49" fmla="*/ 1723476 h 3129470"/>
                <a:gd name="connsiteX50" fmla="*/ 3976638 w 5518908"/>
                <a:gd name="connsiteY50" fmla="*/ 1753712 h 3129470"/>
                <a:gd name="connsiteX51" fmla="*/ 4097600 w 5518908"/>
                <a:gd name="connsiteY51" fmla="*/ 1768831 h 3129470"/>
                <a:gd name="connsiteX52" fmla="*/ 4490728 w 5518908"/>
                <a:gd name="connsiteY52" fmla="*/ 1814185 h 3129470"/>
                <a:gd name="connsiteX53" fmla="*/ 4581450 w 5518908"/>
                <a:gd name="connsiteY53" fmla="*/ 1829303 h 3129470"/>
                <a:gd name="connsiteX54" fmla="*/ 4717533 w 5518908"/>
                <a:gd name="connsiteY54" fmla="*/ 1859540 h 3129470"/>
                <a:gd name="connsiteX55" fmla="*/ 4762894 w 5518908"/>
                <a:gd name="connsiteY55" fmla="*/ 1874658 h 3129470"/>
                <a:gd name="connsiteX56" fmla="*/ 4853615 w 5518908"/>
                <a:gd name="connsiteY56" fmla="*/ 1935131 h 3129470"/>
                <a:gd name="connsiteX57" fmla="*/ 4959457 w 5518908"/>
                <a:gd name="connsiteY57" fmla="*/ 2056077 h 3129470"/>
                <a:gd name="connsiteX58" fmla="*/ 5019939 w 5518908"/>
                <a:gd name="connsiteY58" fmla="*/ 2131668 h 3129470"/>
                <a:gd name="connsiteX59" fmla="*/ 5050179 w 5518908"/>
                <a:gd name="connsiteY59" fmla="*/ 2177022 h 3129470"/>
                <a:gd name="connsiteX60" fmla="*/ 5080420 w 5518908"/>
                <a:gd name="connsiteY60" fmla="*/ 2207259 h 3129470"/>
                <a:gd name="connsiteX61" fmla="*/ 5140901 w 5518908"/>
                <a:gd name="connsiteY61" fmla="*/ 2297968 h 3129470"/>
                <a:gd name="connsiteX62" fmla="*/ 5171142 w 5518908"/>
                <a:gd name="connsiteY62" fmla="*/ 2343323 h 3129470"/>
                <a:gd name="connsiteX63" fmla="*/ 5201382 w 5518908"/>
                <a:gd name="connsiteY63" fmla="*/ 2388677 h 3129470"/>
                <a:gd name="connsiteX64" fmla="*/ 5231623 w 5518908"/>
                <a:gd name="connsiteY64" fmla="*/ 2418914 h 3129470"/>
                <a:gd name="connsiteX65" fmla="*/ 5276984 w 5518908"/>
                <a:gd name="connsiteY65" fmla="*/ 2509623 h 3129470"/>
                <a:gd name="connsiteX66" fmla="*/ 5337465 w 5518908"/>
                <a:gd name="connsiteY66" fmla="*/ 2600332 h 3129470"/>
                <a:gd name="connsiteX67" fmla="*/ 5443307 w 5518908"/>
                <a:gd name="connsiteY67" fmla="*/ 2917815 h 3129470"/>
                <a:gd name="connsiteX68" fmla="*/ 5473548 w 5518908"/>
                <a:gd name="connsiteY68" fmla="*/ 3008524 h 3129470"/>
                <a:gd name="connsiteX69" fmla="*/ 5503788 w 5518908"/>
                <a:gd name="connsiteY69" fmla="*/ 3099233 h 3129470"/>
                <a:gd name="connsiteX70" fmla="*/ 5518908 w 5518908"/>
                <a:gd name="connsiteY70" fmla="*/ 3129470 h 31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18908" h="3129470">
                  <a:moveTo>
                    <a:pt x="0" y="0"/>
                  </a:moveTo>
                  <a:cubicBezTo>
                    <a:pt x="65521" y="5039"/>
                    <a:pt x="131356" y="6968"/>
                    <a:pt x="196564" y="15118"/>
                  </a:cubicBezTo>
                  <a:cubicBezTo>
                    <a:pt x="212379" y="17095"/>
                    <a:pt x="226296" y="27111"/>
                    <a:pt x="241925" y="30236"/>
                  </a:cubicBezTo>
                  <a:cubicBezTo>
                    <a:pt x="276872" y="37224"/>
                    <a:pt x="312613" y="39496"/>
                    <a:pt x="347767" y="45354"/>
                  </a:cubicBezTo>
                  <a:cubicBezTo>
                    <a:pt x="373117" y="49578"/>
                    <a:pt x="397983" y="56464"/>
                    <a:pt x="423368" y="60472"/>
                  </a:cubicBezTo>
                  <a:cubicBezTo>
                    <a:pt x="493774" y="71587"/>
                    <a:pt x="635052" y="90709"/>
                    <a:pt x="635052" y="90709"/>
                  </a:cubicBezTo>
                  <a:cubicBezTo>
                    <a:pt x="729177" y="122079"/>
                    <a:pt x="664779" y="102700"/>
                    <a:pt x="831616" y="136063"/>
                  </a:cubicBezTo>
                  <a:cubicBezTo>
                    <a:pt x="856817" y="141102"/>
                    <a:pt x="882285" y="144950"/>
                    <a:pt x="907218" y="151182"/>
                  </a:cubicBezTo>
                  <a:cubicBezTo>
                    <a:pt x="927378" y="156221"/>
                    <a:pt x="947253" y="162583"/>
                    <a:pt x="967699" y="166300"/>
                  </a:cubicBezTo>
                  <a:cubicBezTo>
                    <a:pt x="1002763" y="172674"/>
                    <a:pt x="1038260" y="176379"/>
                    <a:pt x="1073541" y="181418"/>
                  </a:cubicBezTo>
                  <a:cubicBezTo>
                    <a:pt x="1211177" y="227290"/>
                    <a:pt x="993797" y="156924"/>
                    <a:pt x="1194503" y="211655"/>
                  </a:cubicBezTo>
                  <a:cubicBezTo>
                    <a:pt x="1225256" y="220041"/>
                    <a:pt x="1258701" y="224211"/>
                    <a:pt x="1285225" y="241891"/>
                  </a:cubicBezTo>
                  <a:cubicBezTo>
                    <a:pt x="1300345" y="251970"/>
                    <a:pt x="1314332" y="264001"/>
                    <a:pt x="1330586" y="272127"/>
                  </a:cubicBezTo>
                  <a:cubicBezTo>
                    <a:pt x="1344842" y="279254"/>
                    <a:pt x="1362014" y="279507"/>
                    <a:pt x="1375947" y="287246"/>
                  </a:cubicBezTo>
                  <a:cubicBezTo>
                    <a:pt x="1407718" y="304894"/>
                    <a:pt x="1436428" y="327561"/>
                    <a:pt x="1466669" y="347718"/>
                  </a:cubicBezTo>
                  <a:lnTo>
                    <a:pt x="1512030" y="377955"/>
                  </a:lnTo>
                  <a:cubicBezTo>
                    <a:pt x="1527150" y="388034"/>
                    <a:pt x="1544540" y="395343"/>
                    <a:pt x="1557390" y="408191"/>
                  </a:cubicBezTo>
                  <a:cubicBezTo>
                    <a:pt x="1567470" y="418270"/>
                    <a:pt x="1574881" y="432054"/>
                    <a:pt x="1587631" y="438428"/>
                  </a:cubicBezTo>
                  <a:cubicBezTo>
                    <a:pt x="1616143" y="452682"/>
                    <a:pt x="1678353" y="468664"/>
                    <a:pt x="1678353" y="468664"/>
                  </a:cubicBezTo>
                  <a:cubicBezTo>
                    <a:pt x="1782337" y="537977"/>
                    <a:pt x="1734596" y="517646"/>
                    <a:pt x="1814435" y="544255"/>
                  </a:cubicBezTo>
                  <a:cubicBezTo>
                    <a:pt x="1908612" y="638420"/>
                    <a:pt x="1772268" y="511108"/>
                    <a:pt x="1890037" y="589610"/>
                  </a:cubicBezTo>
                  <a:cubicBezTo>
                    <a:pt x="1907829" y="601469"/>
                    <a:pt x="1918519" y="621839"/>
                    <a:pt x="1935398" y="634965"/>
                  </a:cubicBezTo>
                  <a:cubicBezTo>
                    <a:pt x="1964087" y="657275"/>
                    <a:pt x="1995879" y="675280"/>
                    <a:pt x="2026120" y="695437"/>
                  </a:cubicBezTo>
                  <a:lnTo>
                    <a:pt x="2071481" y="725674"/>
                  </a:lnTo>
                  <a:cubicBezTo>
                    <a:pt x="2086601" y="735753"/>
                    <a:pt x="2103991" y="743062"/>
                    <a:pt x="2116841" y="755910"/>
                  </a:cubicBezTo>
                  <a:cubicBezTo>
                    <a:pt x="2189858" y="828917"/>
                    <a:pt x="2097072" y="740097"/>
                    <a:pt x="2192443" y="816383"/>
                  </a:cubicBezTo>
                  <a:cubicBezTo>
                    <a:pt x="2241572" y="855680"/>
                    <a:pt x="2207079" y="839587"/>
                    <a:pt x="2252924" y="891974"/>
                  </a:cubicBezTo>
                  <a:cubicBezTo>
                    <a:pt x="2276393" y="918792"/>
                    <a:pt x="2303325" y="942368"/>
                    <a:pt x="2328526" y="967565"/>
                  </a:cubicBezTo>
                  <a:cubicBezTo>
                    <a:pt x="2343646" y="982683"/>
                    <a:pt x="2356094" y="1001061"/>
                    <a:pt x="2373886" y="1012920"/>
                  </a:cubicBezTo>
                  <a:cubicBezTo>
                    <a:pt x="2389006" y="1022999"/>
                    <a:pt x="2405057" y="1031805"/>
                    <a:pt x="2419247" y="1043156"/>
                  </a:cubicBezTo>
                  <a:cubicBezTo>
                    <a:pt x="2430379" y="1052060"/>
                    <a:pt x="2440582" y="1062263"/>
                    <a:pt x="2449488" y="1073393"/>
                  </a:cubicBezTo>
                  <a:cubicBezTo>
                    <a:pt x="2460840" y="1087581"/>
                    <a:pt x="2465540" y="1107397"/>
                    <a:pt x="2479729" y="1118747"/>
                  </a:cubicBezTo>
                  <a:cubicBezTo>
                    <a:pt x="2492175" y="1128702"/>
                    <a:pt x="2509969" y="1128826"/>
                    <a:pt x="2525089" y="1133866"/>
                  </a:cubicBezTo>
                  <a:cubicBezTo>
                    <a:pt x="2540209" y="1148984"/>
                    <a:pt x="2553571" y="1166094"/>
                    <a:pt x="2570450" y="1179220"/>
                  </a:cubicBezTo>
                  <a:cubicBezTo>
                    <a:pt x="2599139" y="1201531"/>
                    <a:pt x="2635472" y="1213996"/>
                    <a:pt x="2661172" y="1239693"/>
                  </a:cubicBezTo>
                  <a:cubicBezTo>
                    <a:pt x="2704263" y="1282778"/>
                    <a:pt x="2679552" y="1262024"/>
                    <a:pt x="2736774" y="1300166"/>
                  </a:cubicBezTo>
                  <a:cubicBezTo>
                    <a:pt x="2822453" y="1428670"/>
                    <a:pt x="2681335" y="1229615"/>
                    <a:pt x="2857736" y="1405993"/>
                  </a:cubicBezTo>
                  <a:cubicBezTo>
                    <a:pt x="2867816" y="1416072"/>
                    <a:pt x="2875227" y="1429856"/>
                    <a:pt x="2887977" y="1436230"/>
                  </a:cubicBezTo>
                  <a:cubicBezTo>
                    <a:pt x="2916488" y="1450484"/>
                    <a:pt x="2948458" y="1456387"/>
                    <a:pt x="2978698" y="1466466"/>
                  </a:cubicBezTo>
                  <a:cubicBezTo>
                    <a:pt x="2993818" y="1471505"/>
                    <a:pt x="3010797" y="1472745"/>
                    <a:pt x="3024059" y="1481585"/>
                  </a:cubicBezTo>
                  <a:cubicBezTo>
                    <a:pt x="3039179" y="1491664"/>
                    <a:pt x="3052814" y="1504442"/>
                    <a:pt x="3069420" y="1511821"/>
                  </a:cubicBezTo>
                  <a:cubicBezTo>
                    <a:pt x="3098549" y="1524765"/>
                    <a:pt x="3160142" y="1542057"/>
                    <a:pt x="3160142" y="1542057"/>
                  </a:cubicBezTo>
                  <a:cubicBezTo>
                    <a:pt x="3170222" y="1552136"/>
                    <a:pt x="3178159" y="1564961"/>
                    <a:pt x="3190383" y="1572294"/>
                  </a:cubicBezTo>
                  <a:cubicBezTo>
                    <a:pt x="3204050" y="1580493"/>
                    <a:pt x="3220281" y="1583547"/>
                    <a:pt x="3235743" y="1587412"/>
                  </a:cubicBezTo>
                  <a:cubicBezTo>
                    <a:pt x="3322063" y="1608989"/>
                    <a:pt x="3294223" y="1594370"/>
                    <a:pt x="3371826" y="1617648"/>
                  </a:cubicBezTo>
                  <a:cubicBezTo>
                    <a:pt x="3402358" y="1626806"/>
                    <a:pt x="3432307" y="1637806"/>
                    <a:pt x="3462548" y="1647885"/>
                  </a:cubicBezTo>
                  <a:cubicBezTo>
                    <a:pt x="3477668" y="1652924"/>
                    <a:pt x="3492188" y="1660383"/>
                    <a:pt x="3507909" y="1663003"/>
                  </a:cubicBezTo>
                  <a:lnTo>
                    <a:pt x="3598631" y="1678121"/>
                  </a:lnTo>
                  <a:cubicBezTo>
                    <a:pt x="3633855" y="1683540"/>
                    <a:pt x="3669376" y="1687047"/>
                    <a:pt x="3704473" y="1693240"/>
                  </a:cubicBezTo>
                  <a:cubicBezTo>
                    <a:pt x="3755090" y="1702171"/>
                    <a:pt x="3805811" y="1711012"/>
                    <a:pt x="3855676" y="1723476"/>
                  </a:cubicBezTo>
                  <a:cubicBezTo>
                    <a:pt x="3895997" y="1733555"/>
                    <a:pt x="3935398" y="1748557"/>
                    <a:pt x="3976638" y="1753712"/>
                  </a:cubicBezTo>
                  <a:lnTo>
                    <a:pt x="4097600" y="1768831"/>
                  </a:lnTo>
                  <a:cubicBezTo>
                    <a:pt x="4324746" y="1794066"/>
                    <a:pt x="4324939" y="1788683"/>
                    <a:pt x="4490728" y="1814185"/>
                  </a:cubicBezTo>
                  <a:cubicBezTo>
                    <a:pt x="4521029" y="1818846"/>
                    <a:pt x="4551287" y="1823819"/>
                    <a:pt x="4581450" y="1829303"/>
                  </a:cubicBezTo>
                  <a:cubicBezTo>
                    <a:pt x="4624309" y="1837095"/>
                    <a:pt x="4675072" y="1847410"/>
                    <a:pt x="4717533" y="1859540"/>
                  </a:cubicBezTo>
                  <a:cubicBezTo>
                    <a:pt x="4732858" y="1863918"/>
                    <a:pt x="4747774" y="1869619"/>
                    <a:pt x="4762894" y="1874658"/>
                  </a:cubicBezTo>
                  <a:cubicBezTo>
                    <a:pt x="4793134" y="1894816"/>
                    <a:pt x="4833454" y="1904893"/>
                    <a:pt x="4853615" y="1935131"/>
                  </a:cubicBezTo>
                  <a:cubicBezTo>
                    <a:pt x="4924177" y="2040959"/>
                    <a:pt x="4883857" y="2005683"/>
                    <a:pt x="4959457" y="2056077"/>
                  </a:cubicBezTo>
                  <a:cubicBezTo>
                    <a:pt x="5052542" y="2195682"/>
                    <a:pt x="4933751" y="2023948"/>
                    <a:pt x="5019939" y="2131668"/>
                  </a:cubicBezTo>
                  <a:cubicBezTo>
                    <a:pt x="5031291" y="2145856"/>
                    <a:pt x="5038827" y="2162834"/>
                    <a:pt x="5050179" y="2177022"/>
                  </a:cubicBezTo>
                  <a:cubicBezTo>
                    <a:pt x="5059085" y="2188153"/>
                    <a:pt x="5071866" y="2195856"/>
                    <a:pt x="5080420" y="2207259"/>
                  </a:cubicBezTo>
                  <a:cubicBezTo>
                    <a:pt x="5102227" y="2236330"/>
                    <a:pt x="5120741" y="2267732"/>
                    <a:pt x="5140901" y="2297968"/>
                  </a:cubicBezTo>
                  <a:lnTo>
                    <a:pt x="5171142" y="2343323"/>
                  </a:lnTo>
                  <a:cubicBezTo>
                    <a:pt x="5181222" y="2358441"/>
                    <a:pt x="5188533" y="2375829"/>
                    <a:pt x="5201382" y="2388677"/>
                  </a:cubicBezTo>
                  <a:cubicBezTo>
                    <a:pt x="5211462" y="2398756"/>
                    <a:pt x="5222717" y="2407783"/>
                    <a:pt x="5231623" y="2418914"/>
                  </a:cubicBezTo>
                  <a:cubicBezTo>
                    <a:pt x="5304848" y="2510433"/>
                    <a:pt x="5226170" y="2418171"/>
                    <a:pt x="5276984" y="2509623"/>
                  </a:cubicBezTo>
                  <a:cubicBezTo>
                    <a:pt x="5294635" y="2541390"/>
                    <a:pt x="5337465" y="2600332"/>
                    <a:pt x="5337465" y="2600332"/>
                  </a:cubicBezTo>
                  <a:lnTo>
                    <a:pt x="5443307" y="2917815"/>
                  </a:lnTo>
                  <a:lnTo>
                    <a:pt x="5473548" y="3008524"/>
                  </a:lnTo>
                  <a:cubicBezTo>
                    <a:pt x="5473549" y="3008526"/>
                    <a:pt x="5503787" y="3099230"/>
                    <a:pt x="5503788" y="3099233"/>
                  </a:cubicBezTo>
                  <a:lnTo>
                    <a:pt x="5518908" y="3129470"/>
                  </a:lnTo>
                </a:path>
              </a:pathLst>
            </a:custGeom>
            <a:ln w="76200" cmpd="sng">
              <a:solidFill>
                <a:srgbClr val="94D66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63968" y="1600443"/>
              <a:ext cx="793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CFFCC"/>
                  </a:solidFill>
                </a:rPr>
                <a:t>knee</a:t>
              </a:r>
              <a:endParaRPr kumimoji="1" lang="ja-JP" altLang="en-US" sz="2400" dirty="0">
                <a:solidFill>
                  <a:srgbClr val="CCFFCC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38322" y="2762074"/>
              <a:ext cx="88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CFFCC"/>
                  </a:solidFill>
                </a:rPr>
                <a:t>ankle</a:t>
              </a:r>
              <a:endParaRPr kumimoji="1" lang="ja-JP" altLang="en-US" sz="2400" dirty="0">
                <a:solidFill>
                  <a:srgbClr val="CCFFCC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467607" y="3229938"/>
              <a:ext cx="2005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CCFFCC"/>
                  </a:solidFill>
                </a:rPr>
                <a:t>(GZK) cutoff</a:t>
              </a:r>
              <a:endParaRPr kumimoji="1" lang="ja-JP" altLang="en-US" sz="2400" b="1" dirty="0">
                <a:solidFill>
                  <a:srgbClr val="CCFFCC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131965" y="46297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15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eV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463494" y="460901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18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eV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187647" y="4647729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lang="en-US" altLang="ja-JP" baseline="30000" dirty="0" smtClean="0"/>
                <a:t>20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eV</a:t>
              </a:r>
              <a:endParaRPr kumimoji="1" lang="ja-JP" altLang="en-US" dirty="0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1481789" y="2373560"/>
              <a:ext cx="5791074" cy="1557176"/>
            </a:xfrm>
            <a:custGeom>
              <a:avLst/>
              <a:gdLst>
                <a:gd name="connsiteX0" fmla="*/ 0 w 5791074"/>
                <a:gd name="connsiteY0" fmla="*/ 1557176 h 1557176"/>
                <a:gd name="connsiteX1" fmla="*/ 75602 w 5791074"/>
                <a:gd name="connsiteY1" fmla="*/ 1526939 h 1557176"/>
                <a:gd name="connsiteX2" fmla="*/ 604812 w 5791074"/>
                <a:gd name="connsiteY2" fmla="*/ 1496703 h 1557176"/>
                <a:gd name="connsiteX3" fmla="*/ 816496 w 5791074"/>
                <a:gd name="connsiteY3" fmla="*/ 1466466 h 1557176"/>
                <a:gd name="connsiteX4" fmla="*/ 907218 w 5791074"/>
                <a:gd name="connsiteY4" fmla="*/ 1436230 h 1557176"/>
                <a:gd name="connsiteX5" fmla="*/ 952579 w 5791074"/>
                <a:gd name="connsiteY5" fmla="*/ 1421112 h 1557176"/>
                <a:gd name="connsiteX6" fmla="*/ 982820 w 5791074"/>
                <a:gd name="connsiteY6" fmla="*/ 1390875 h 1557176"/>
                <a:gd name="connsiteX7" fmla="*/ 1073541 w 5791074"/>
                <a:gd name="connsiteY7" fmla="*/ 1360639 h 1557176"/>
                <a:gd name="connsiteX8" fmla="*/ 1149143 w 5791074"/>
                <a:gd name="connsiteY8" fmla="*/ 1300166 h 1557176"/>
                <a:gd name="connsiteX9" fmla="*/ 1194504 w 5791074"/>
                <a:gd name="connsiteY9" fmla="*/ 1269930 h 1557176"/>
                <a:gd name="connsiteX10" fmla="*/ 1315466 w 5791074"/>
                <a:gd name="connsiteY10" fmla="*/ 1164102 h 1557176"/>
                <a:gd name="connsiteX11" fmla="*/ 1391068 w 5791074"/>
                <a:gd name="connsiteY11" fmla="*/ 1088511 h 1557176"/>
                <a:gd name="connsiteX12" fmla="*/ 1421308 w 5791074"/>
                <a:gd name="connsiteY12" fmla="*/ 1043156 h 1557176"/>
                <a:gd name="connsiteX13" fmla="*/ 1466669 w 5791074"/>
                <a:gd name="connsiteY13" fmla="*/ 1012920 h 1557176"/>
                <a:gd name="connsiteX14" fmla="*/ 1542271 w 5791074"/>
                <a:gd name="connsiteY14" fmla="*/ 937329 h 1557176"/>
                <a:gd name="connsiteX15" fmla="*/ 1572511 w 5791074"/>
                <a:gd name="connsiteY15" fmla="*/ 891974 h 1557176"/>
                <a:gd name="connsiteX16" fmla="*/ 1617872 w 5791074"/>
                <a:gd name="connsiteY16" fmla="*/ 861738 h 1557176"/>
                <a:gd name="connsiteX17" fmla="*/ 1693474 w 5791074"/>
                <a:gd name="connsiteY17" fmla="*/ 786147 h 1557176"/>
                <a:gd name="connsiteX18" fmla="*/ 1738834 w 5791074"/>
                <a:gd name="connsiteY18" fmla="*/ 755910 h 1557176"/>
                <a:gd name="connsiteX19" fmla="*/ 1859797 w 5791074"/>
                <a:gd name="connsiteY19" fmla="*/ 650083 h 1557176"/>
                <a:gd name="connsiteX20" fmla="*/ 1890037 w 5791074"/>
                <a:gd name="connsiteY20" fmla="*/ 604728 h 1557176"/>
                <a:gd name="connsiteX21" fmla="*/ 1965639 w 5791074"/>
                <a:gd name="connsiteY21" fmla="*/ 529137 h 1557176"/>
                <a:gd name="connsiteX22" fmla="*/ 2041240 w 5791074"/>
                <a:gd name="connsiteY22" fmla="*/ 453546 h 1557176"/>
                <a:gd name="connsiteX23" fmla="*/ 2116842 w 5791074"/>
                <a:gd name="connsiteY23" fmla="*/ 377955 h 1557176"/>
                <a:gd name="connsiteX24" fmla="*/ 2192443 w 5791074"/>
                <a:gd name="connsiteY24" fmla="*/ 302364 h 1557176"/>
                <a:gd name="connsiteX25" fmla="*/ 2298285 w 5791074"/>
                <a:gd name="connsiteY25" fmla="*/ 181418 h 1557176"/>
                <a:gd name="connsiteX26" fmla="*/ 2419248 w 5791074"/>
                <a:gd name="connsiteY26" fmla="*/ 75591 h 1557176"/>
                <a:gd name="connsiteX27" fmla="*/ 2509970 w 5791074"/>
                <a:gd name="connsiteY27" fmla="*/ 15118 h 1557176"/>
                <a:gd name="connsiteX28" fmla="*/ 2555330 w 5791074"/>
                <a:gd name="connsiteY28" fmla="*/ 0 h 1557176"/>
                <a:gd name="connsiteX29" fmla="*/ 2797255 w 5791074"/>
                <a:gd name="connsiteY29" fmla="*/ 15118 h 1557176"/>
                <a:gd name="connsiteX30" fmla="*/ 2872857 w 5791074"/>
                <a:gd name="connsiteY30" fmla="*/ 60473 h 1557176"/>
                <a:gd name="connsiteX31" fmla="*/ 2963579 w 5791074"/>
                <a:gd name="connsiteY31" fmla="*/ 105827 h 1557176"/>
                <a:gd name="connsiteX32" fmla="*/ 3054300 w 5791074"/>
                <a:gd name="connsiteY32" fmla="*/ 166300 h 1557176"/>
                <a:gd name="connsiteX33" fmla="*/ 3145022 w 5791074"/>
                <a:gd name="connsiteY33" fmla="*/ 241891 h 1557176"/>
                <a:gd name="connsiteX34" fmla="*/ 3326466 w 5791074"/>
                <a:gd name="connsiteY34" fmla="*/ 514019 h 1557176"/>
                <a:gd name="connsiteX35" fmla="*/ 3356706 w 5791074"/>
                <a:gd name="connsiteY35" fmla="*/ 559374 h 1557176"/>
                <a:gd name="connsiteX36" fmla="*/ 3371827 w 5791074"/>
                <a:gd name="connsiteY36" fmla="*/ 604728 h 1557176"/>
                <a:gd name="connsiteX37" fmla="*/ 3417187 w 5791074"/>
                <a:gd name="connsiteY37" fmla="*/ 634965 h 1557176"/>
                <a:gd name="connsiteX38" fmla="*/ 3477669 w 5791074"/>
                <a:gd name="connsiteY38" fmla="*/ 710556 h 1557176"/>
                <a:gd name="connsiteX39" fmla="*/ 3507909 w 5791074"/>
                <a:gd name="connsiteY39" fmla="*/ 755910 h 1557176"/>
                <a:gd name="connsiteX40" fmla="*/ 3538150 w 5791074"/>
                <a:gd name="connsiteY40" fmla="*/ 786147 h 1557176"/>
                <a:gd name="connsiteX41" fmla="*/ 3568390 w 5791074"/>
                <a:gd name="connsiteY41" fmla="*/ 831501 h 1557176"/>
                <a:gd name="connsiteX42" fmla="*/ 3598631 w 5791074"/>
                <a:gd name="connsiteY42" fmla="*/ 861738 h 1557176"/>
                <a:gd name="connsiteX43" fmla="*/ 3704473 w 5791074"/>
                <a:gd name="connsiteY43" fmla="*/ 982684 h 1557176"/>
                <a:gd name="connsiteX44" fmla="*/ 3749834 w 5791074"/>
                <a:gd name="connsiteY44" fmla="*/ 997802 h 1557176"/>
                <a:gd name="connsiteX45" fmla="*/ 3885917 w 5791074"/>
                <a:gd name="connsiteY45" fmla="*/ 1118748 h 1557176"/>
                <a:gd name="connsiteX46" fmla="*/ 3916157 w 5791074"/>
                <a:gd name="connsiteY46" fmla="*/ 1164102 h 1557176"/>
                <a:gd name="connsiteX47" fmla="*/ 3991759 w 5791074"/>
                <a:gd name="connsiteY47" fmla="*/ 1224575 h 1557176"/>
                <a:gd name="connsiteX48" fmla="*/ 4067360 w 5791074"/>
                <a:gd name="connsiteY48" fmla="*/ 1285048 h 1557176"/>
                <a:gd name="connsiteX49" fmla="*/ 4097601 w 5791074"/>
                <a:gd name="connsiteY49" fmla="*/ 1330403 h 1557176"/>
                <a:gd name="connsiteX50" fmla="*/ 4188323 w 5791074"/>
                <a:gd name="connsiteY50" fmla="*/ 1390875 h 1557176"/>
                <a:gd name="connsiteX51" fmla="*/ 4233684 w 5791074"/>
                <a:gd name="connsiteY51" fmla="*/ 1421112 h 1557176"/>
                <a:gd name="connsiteX52" fmla="*/ 4279044 w 5791074"/>
                <a:gd name="connsiteY52" fmla="*/ 1451348 h 1557176"/>
                <a:gd name="connsiteX53" fmla="*/ 4415127 w 5791074"/>
                <a:gd name="connsiteY53" fmla="*/ 1496703 h 1557176"/>
                <a:gd name="connsiteX54" fmla="*/ 4460488 w 5791074"/>
                <a:gd name="connsiteY54" fmla="*/ 1511821 h 1557176"/>
                <a:gd name="connsiteX55" fmla="*/ 4505849 w 5791074"/>
                <a:gd name="connsiteY55" fmla="*/ 1526939 h 1557176"/>
                <a:gd name="connsiteX56" fmla="*/ 4657052 w 5791074"/>
                <a:gd name="connsiteY56" fmla="*/ 1511821 h 1557176"/>
                <a:gd name="connsiteX57" fmla="*/ 4702413 w 5791074"/>
                <a:gd name="connsiteY57" fmla="*/ 1496703 h 1557176"/>
                <a:gd name="connsiteX58" fmla="*/ 4732653 w 5791074"/>
                <a:gd name="connsiteY58" fmla="*/ 1451348 h 1557176"/>
                <a:gd name="connsiteX59" fmla="*/ 4778014 w 5791074"/>
                <a:gd name="connsiteY59" fmla="*/ 1421112 h 1557176"/>
                <a:gd name="connsiteX60" fmla="*/ 4853616 w 5791074"/>
                <a:gd name="connsiteY60" fmla="*/ 1360639 h 1557176"/>
                <a:gd name="connsiteX61" fmla="*/ 4883856 w 5791074"/>
                <a:gd name="connsiteY61" fmla="*/ 1315284 h 1557176"/>
                <a:gd name="connsiteX62" fmla="*/ 4929217 w 5791074"/>
                <a:gd name="connsiteY62" fmla="*/ 1285048 h 1557176"/>
                <a:gd name="connsiteX63" fmla="*/ 4944337 w 5791074"/>
                <a:gd name="connsiteY63" fmla="*/ 1239693 h 1557176"/>
                <a:gd name="connsiteX64" fmla="*/ 4989698 w 5791074"/>
                <a:gd name="connsiteY64" fmla="*/ 1209457 h 1557176"/>
                <a:gd name="connsiteX65" fmla="*/ 5019939 w 5791074"/>
                <a:gd name="connsiteY65" fmla="*/ 1179220 h 1557176"/>
                <a:gd name="connsiteX66" fmla="*/ 5080420 w 5791074"/>
                <a:gd name="connsiteY66" fmla="*/ 1088511 h 1557176"/>
                <a:gd name="connsiteX67" fmla="*/ 5171142 w 5791074"/>
                <a:gd name="connsiteY67" fmla="*/ 997802 h 1557176"/>
                <a:gd name="connsiteX68" fmla="*/ 5201383 w 5791074"/>
                <a:gd name="connsiteY68" fmla="*/ 967565 h 1557176"/>
                <a:gd name="connsiteX69" fmla="*/ 5231623 w 5791074"/>
                <a:gd name="connsiteY69" fmla="*/ 922211 h 1557176"/>
                <a:gd name="connsiteX70" fmla="*/ 5261864 w 5791074"/>
                <a:gd name="connsiteY70" fmla="*/ 891974 h 1557176"/>
                <a:gd name="connsiteX71" fmla="*/ 5292104 w 5791074"/>
                <a:gd name="connsiteY71" fmla="*/ 846620 h 1557176"/>
                <a:gd name="connsiteX72" fmla="*/ 5322345 w 5791074"/>
                <a:gd name="connsiteY72" fmla="*/ 816383 h 1557176"/>
                <a:gd name="connsiteX73" fmla="*/ 5382826 w 5791074"/>
                <a:gd name="connsiteY73" fmla="*/ 725674 h 1557176"/>
                <a:gd name="connsiteX74" fmla="*/ 5413067 w 5791074"/>
                <a:gd name="connsiteY74" fmla="*/ 680319 h 1557176"/>
                <a:gd name="connsiteX75" fmla="*/ 5443307 w 5791074"/>
                <a:gd name="connsiteY75" fmla="*/ 634965 h 1557176"/>
                <a:gd name="connsiteX76" fmla="*/ 5473548 w 5791074"/>
                <a:gd name="connsiteY76" fmla="*/ 604728 h 1557176"/>
                <a:gd name="connsiteX77" fmla="*/ 5503789 w 5791074"/>
                <a:gd name="connsiteY77" fmla="*/ 559374 h 1557176"/>
                <a:gd name="connsiteX78" fmla="*/ 5594510 w 5791074"/>
                <a:gd name="connsiteY78" fmla="*/ 498901 h 1557176"/>
                <a:gd name="connsiteX79" fmla="*/ 5624751 w 5791074"/>
                <a:gd name="connsiteY79" fmla="*/ 468664 h 1557176"/>
                <a:gd name="connsiteX80" fmla="*/ 5670112 w 5791074"/>
                <a:gd name="connsiteY80" fmla="*/ 453546 h 1557176"/>
                <a:gd name="connsiteX81" fmla="*/ 5791074 w 5791074"/>
                <a:gd name="connsiteY81" fmla="*/ 362837 h 155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791074" h="1557176">
                  <a:moveTo>
                    <a:pt x="0" y="1557176"/>
                  </a:moveTo>
                  <a:cubicBezTo>
                    <a:pt x="25201" y="1547097"/>
                    <a:pt x="50188" y="1536468"/>
                    <a:pt x="75602" y="1526939"/>
                  </a:cubicBezTo>
                  <a:cubicBezTo>
                    <a:pt x="249989" y="1461553"/>
                    <a:pt x="348600" y="1504708"/>
                    <a:pt x="604812" y="1496703"/>
                  </a:cubicBezTo>
                  <a:cubicBezTo>
                    <a:pt x="670268" y="1489431"/>
                    <a:pt x="750293" y="1484519"/>
                    <a:pt x="816496" y="1466466"/>
                  </a:cubicBezTo>
                  <a:cubicBezTo>
                    <a:pt x="847249" y="1458080"/>
                    <a:pt x="876977" y="1446309"/>
                    <a:pt x="907218" y="1436230"/>
                  </a:cubicBezTo>
                  <a:lnTo>
                    <a:pt x="952579" y="1421112"/>
                  </a:lnTo>
                  <a:cubicBezTo>
                    <a:pt x="962659" y="1411033"/>
                    <a:pt x="970070" y="1397249"/>
                    <a:pt x="982820" y="1390875"/>
                  </a:cubicBezTo>
                  <a:cubicBezTo>
                    <a:pt x="1011331" y="1376621"/>
                    <a:pt x="1047018" y="1378319"/>
                    <a:pt x="1073541" y="1360639"/>
                  </a:cubicBezTo>
                  <a:cubicBezTo>
                    <a:pt x="1213159" y="1267575"/>
                    <a:pt x="1041416" y="1386335"/>
                    <a:pt x="1149143" y="1300166"/>
                  </a:cubicBezTo>
                  <a:cubicBezTo>
                    <a:pt x="1163333" y="1288815"/>
                    <a:pt x="1179384" y="1280009"/>
                    <a:pt x="1194504" y="1269930"/>
                  </a:cubicBezTo>
                  <a:cubicBezTo>
                    <a:pt x="1280179" y="1141431"/>
                    <a:pt x="1139072" y="1340470"/>
                    <a:pt x="1315466" y="1164102"/>
                  </a:cubicBezTo>
                  <a:cubicBezTo>
                    <a:pt x="1340667" y="1138905"/>
                    <a:pt x="1371299" y="1118161"/>
                    <a:pt x="1391068" y="1088511"/>
                  </a:cubicBezTo>
                  <a:cubicBezTo>
                    <a:pt x="1401148" y="1073393"/>
                    <a:pt x="1408459" y="1056004"/>
                    <a:pt x="1421308" y="1043156"/>
                  </a:cubicBezTo>
                  <a:cubicBezTo>
                    <a:pt x="1434158" y="1030308"/>
                    <a:pt x="1451549" y="1022999"/>
                    <a:pt x="1466669" y="1012920"/>
                  </a:cubicBezTo>
                  <a:cubicBezTo>
                    <a:pt x="1547313" y="891972"/>
                    <a:pt x="1441467" y="1038120"/>
                    <a:pt x="1542271" y="937329"/>
                  </a:cubicBezTo>
                  <a:cubicBezTo>
                    <a:pt x="1555120" y="924481"/>
                    <a:pt x="1559662" y="904822"/>
                    <a:pt x="1572511" y="891974"/>
                  </a:cubicBezTo>
                  <a:cubicBezTo>
                    <a:pt x="1585361" y="879126"/>
                    <a:pt x="1604196" y="873703"/>
                    <a:pt x="1617872" y="861738"/>
                  </a:cubicBezTo>
                  <a:cubicBezTo>
                    <a:pt x="1644693" y="838273"/>
                    <a:pt x="1663822" y="805913"/>
                    <a:pt x="1693474" y="786147"/>
                  </a:cubicBezTo>
                  <a:cubicBezTo>
                    <a:pt x="1708594" y="776068"/>
                    <a:pt x="1725158" y="767875"/>
                    <a:pt x="1738834" y="755910"/>
                  </a:cubicBezTo>
                  <a:cubicBezTo>
                    <a:pt x="1880347" y="632103"/>
                    <a:pt x="1757727" y="718119"/>
                    <a:pt x="1859797" y="650083"/>
                  </a:cubicBezTo>
                  <a:cubicBezTo>
                    <a:pt x="1869877" y="634965"/>
                    <a:pt x="1878071" y="618402"/>
                    <a:pt x="1890037" y="604728"/>
                  </a:cubicBezTo>
                  <a:cubicBezTo>
                    <a:pt x="1913506" y="577910"/>
                    <a:pt x="1945870" y="558787"/>
                    <a:pt x="1965639" y="529137"/>
                  </a:cubicBezTo>
                  <a:cubicBezTo>
                    <a:pt x="2005960" y="468664"/>
                    <a:pt x="1980760" y="493861"/>
                    <a:pt x="2041240" y="453546"/>
                  </a:cubicBezTo>
                  <a:cubicBezTo>
                    <a:pt x="2121884" y="332598"/>
                    <a:pt x="2016038" y="478746"/>
                    <a:pt x="2116842" y="377955"/>
                  </a:cubicBezTo>
                  <a:cubicBezTo>
                    <a:pt x="2217645" y="277166"/>
                    <a:pt x="2071477" y="382995"/>
                    <a:pt x="2192443" y="302364"/>
                  </a:cubicBezTo>
                  <a:cubicBezTo>
                    <a:pt x="2263006" y="196536"/>
                    <a:pt x="2222686" y="231812"/>
                    <a:pt x="2298285" y="181418"/>
                  </a:cubicBezTo>
                  <a:cubicBezTo>
                    <a:pt x="2348688" y="105826"/>
                    <a:pt x="2313406" y="146143"/>
                    <a:pt x="2419248" y="75591"/>
                  </a:cubicBezTo>
                  <a:lnTo>
                    <a:pt x="2509970" y="15118"/>
                  </a:lnTo>
                  <a:lnTo>
                    <a:pt x="2555330" y="0"/>
                  </a:lnTo>
                  <a:cubicBezTo>
                    <a:pt x="2635972" y="5039"/>
                    <a:pt x="2716900" y="6661"/>
                    <a:pt x="2797255" y="15118"/>
                  </a:cubicBezTo>
                  <a:cubicBezTo>
                    <a:pt x="2850171" y="20687"/>
                    <a:pt x="2836684" y="31538"/>
                    <a:pt x="2872857" y="60473"/>
                  </a:cubicBezTo>
                  <a:cubicBezTo>
                    <a:pt x="2914730" y="93966"/>
                    <a:pt x="2915670" y="89860"/>
                    <a:pt x="2963579" y="105827"/>
                  </a:cubicBezTo>
                  <a:cubicBezTo>
                    <a:pt x="2993819" y="125985"/>
                    <a:pt x="3028600" y="140603"/>
                    <a:pt x="3054300" y="166300"/>
                  </a:cubicBezTo>
                  <a:cubicBezTo>
                    <a:pt x="3112511" y="224503"/>
                    <a:pt x="3081869" y="199796"/>
                    <a:pt x="3145022" y="241891"/>
                  </a:cubicBezTo>
                  <a:lnTo>
                    <a:pt x="3326466" y="514019"/>
                  </a:lnTo>
                  <a:cubicBezTo>
                    <a:pt x="3336546" y="529137"/>
                    <a:pt x="3350959" y="542136"/>
                    <a:pt x="3356706" y="559374"/>
                  </a:cubicBezTo>
                  <a:cubicBezTo>
                    <a:pt x="3361746" y="574492"/>
                    <a:pt x="3361871" y="592285"/>
                    <a:pt x="3371827" y="604728"/>
                  </a:cubicBezTo>
                  <a:cubicBezTo>
                    <a:pt x="3383180" y="618917"/>
                    <a:pt x="3402067" y="624886"/>
                    <a:pt x="3417187" y="634965"/>
                  </a:cubicBezTo>
                  <a:cubicBezTo>
                    <a:pt x="3446624" y="723259"/>
                    <a:pt x="3409277" y="642173"/>
                    <a:pt x="3477669" y="710556"/>
                  </a:cubicBezTo>
                  <a:cubicBezTo>
                    <a:pt x="3490518" y="723404"/>
                    <a:pt x="3496557" y="741722"/>
                    <a:pt x="3507909" y="755910"/>
                  </a:cubicBezTo>
                  <a:cubicBezTo>
                    <a:pt x="3516815" y="767041"/>
                    <a:pt x="3529244" y="775016"/>
                    <a:pt x="3538150" y="786147"/>
                  </a:cubicBezTo>
                  <a:cubicBezTo>
                    <a:pt x="3549502" y="800335"/>
                    <a:pt x="3557038" y="817313"/>
                    <a:pt x="3568390" y="831501"/>
                  </a:cubicBezTo>
                  <a:cubicBezTo>
                    <a:pt x="3577296" y="842632"/>
                    <a:pt x="3589725" y="850607"/>
                    <a:pt x="3598631" y="861738"/>
                  </a:cubicBezTo>
                  <a:cubicBezTo>
                    <a:pt x="3629479" y="900293"/>
                    <a:pt x="3653603" y="965730"/>
                    <a:pt x="3704473" y="982684"/>
                  </a:cubicBezTo>
                  <a:lnTo>
                    <a:pt x="3749834" y="997802"/>
                  </a:lnTo>
                  <a:cubicBezTo>
                    <a:pt x="3853406" y="1101359"/>
                    <a:pt x="3804973" y="1064792"/>
                    <a:pt x="3885917" y="1118748"/>
                  </a:cubicBezTo>
                  <a:cubicBezTo>
                    <a:pt x="3895997" y="1133866"/>
                    <a:pt x="3904805" y="1149914"/>
                    <a:pt x="3916157" y="1164102"/>
                  </a:cubicBezTo>
                  <a:cubicBezTo>
                    <a:pt x="3940781" y="1194878"/>
                    <a:pt x="3958078" y="1202124"/>
                    <a:pt x="3991759" y="1224575"/>
                  </a:cubicBezTo>
                  <a:cubicBezTo>
                    <a:pt x="4078417" y="1354547"/>
                    <a:pt x="3963030" y="1201596"/>
                    <a:pt x="4067360" y="1285048"/>
                  </a:cubicBezTo>
                  <a:cubicBezTo>
                    <a:pt x="4081550" y="1296398"/>
                    <a:pt x="4083925" y="1318438"/>
                    <a:pt x="4097601" y="1330403"/>
                  </a:cubicBezTo>
                  <a:cubicBezTo>
                    <a:pt x="4124954" y="1354333"/>
                    <a:pt x="4158082" y="1370718"/>
                    <a:pt x="4188323" y="1390875"/>
                  </a:cubicBezTo>
                  <a:lnTo>
                    <a:pt x="4233684" y="1421112"/>
                  </a:lnTo>
                  <a:cubicBezTo>
                    <a:pt x="4248804" y="1431191"/>
                    <a:pt x="4261805" y="1445602"/>
                    <a:pt x="4279044" y="1451348"/>
                  </a:cubicBezTo>
                  <a:lnTo>
                    <a:pt x="4415127" y="1496703"/>
                  </a:lnTo>
                  <a:lnTo>
                    <a:pt x="4460488" y="1511821"/>
                  </a:lnTo>
                  <a:lnTo>
                    <a:pt x="4505849" y="1526939"/>
                  </a:lnTo>
                  <a:cubicBezTo>
                    <a:pt x="4556250" y="1521900"/>
                    <a:pt x="4606989" y="1519522"/>
                    <a:pt x="4657052" y="1511821"/>
                  </a:cubicBezTo>
                  <a:cubicBezTo>
                    <a:pt x="4672805" y="1509398"/>
                    <a:pt x="4689967" y="1506659"/>
                    <a:pt x="4702413" y="1496703"/>
                  </a:cubicBezTo>
                  <a:cubicBezTo>
                    <a:pt x="4716603" y="1485353"/>
                    <a:pt x="4719804" y="1464196"/>
                    <a:pt x="4732653" y="1451348"/>
                  </a:cubicBezTo>
                  <a:cubicBezTo>
                    <a:pt x="4745503" y="1438500"/>
                    <a:pt x="4763824" y="1432463"/>
                    <a:pt x="4778014" y="1421112"/>
                  </a:cubicBezTo>
                  <a:cubicBezTo>
                    <a:pt x="4885741" y="1334943"/>
                    <a:pt x="4713998" y="1453703"/>
                    <a:pt x="4853616" y="1360639"/>
                  </a:cubicBezTo>
                  <a:cubicBezTo>
                    <a:pt x="4863696" y="1345521"/>
                    <a:pt x="4871007" y="1328132"/>
                    <a:pt x="4883856" y="1315284"/>
                  </a:cubicBezTo>
                  <a:cubicBezTo>
                    <a:pt x="4896706" y="1302436"/>
                    <a:pt x="4917864" y="1299237"/>
                    <a:pt x="4929217" y="1285048"/>
                  </a:cubicBezTo>
                  <a:cubicBezTo>
                    <a:pt x="4939173" y="1272605"/>
                    <a:pt x="4934381" y="1252136"/>
                    <a:pt x="4944337" y="1239693"/>
                  </a:cubicBezTo>
                  <a:cubicBezTo>
                    <a:pt x="4955690" y="1225504"/>
                    <a:pt x="4975508" y="1220808"/>
                    <a:pt x="4989698" y="1209457"/>
                  </a:cubicBezTo>
                  <a:cubicBezTo>
                    <a:pt x="5000830" y="1200553"/>
                    <a:pt x="5011385" y="1190623"/>
                    <a:pt x="5019939" y="1179220"/>
                  </a:cubicBezTo>
                  <a:cubicBezTo>
                    <a:pt x="5041746" y="1150149"/>
                    <a:pt x="5054721" y="1114206"/>
                    <a:pt x="5080420" y="1088511"/>
                  </a:cubicBezTo>
                  <a:lnTo>
                    <a:pt x="5171142" y="997802"/>
                  </a:lnTo>
                  <a:cubicBezTo>
                    <a:pt x="5181222" y="987723"/>
                    <a:pt x="5193475" y="979425"/>
                    <a:pt x="5201383" y="967565"/>
                  </a:cubicBezTo>
                  <a:cubicBezTo>
                    <a:pt x="5211463" y="952447"/>
                    <a:pt x="5220271" y="936399"/>
                    <a:pt x="5231623" y="922211"/>
                  </a:cubicBezTo>
                  <a:cubicBezTo>
                    <a:pt x="5240529" y="911080"/>
                    <a:pt x="5252958" y="903105"/>
                    <a:pt x="5261864" y="891974"/>
                  </a:cubicBezTo>
                  <a:cubicBezTo>
                    <a:pt x="5273216" y="877786"/>
                    <a:pt x="5280752" y="860808"/>
                    <a:pt x="5292104" y="846620"/>
                  </a:cubicBezTo>
                  <a:cubicBezTo>
                    <a:pt x="5301010" y="835489"/>
                    <a:pt x="5313791" y="827786"/>
                    <a:pt x="5322345" y="816383"/>
                  </a:cubicBezTo>
                  <a:cubicBezTo>
                    <a:pt x="5344152" y="787312"/>
                    <a:pt x="5362666" y="755910"/>
                    <a:pt x="5382826" y="725674"/>
                  </a:cubicBezTo>
                  <a:lnTo>
                    <a:pt x="5413067" y="680319"/>
                  </a:lnTo>
                  <a:cubicBezTo>
                    <a:pt x="5423147" y="665201"/>
                    <a:pt x="5430458" y="647813"/>
                    <a:pt x="5443307" y="634965"/>
                  </a:cubicBezTo>
                  <a:cubicBezTo>
                    <a:pt x="5453387" y="624886"/>
                    <a:pt x="5464642" y="615858"/>
                    <a:pt x="5473548" y="604728"/>
                  </a:cubicBezTo>
                  <a:cubicBezTo>
                    <a:pt x="5484900" y="590540"/>
                    <a:pt x="5490113" y="571338"/>
                    <a:pt x="5503789" y="559374"/>
                  </a:cubicBezTo>
                  <a:cubicBezTo>
                    <a:pt x="5531142" y="535444"/>
                    <a:pt x="5568810" y="524598"/>
                    <a:pt x="5594510" y="498901"/>
                  </a:cubicBezTo>
                  <a:cubicBezTo>
                    <a:pt x="5604590" y="488822"/>
                    <a:pt x="5612527" y="475997"/>
                    <a:pt x="5624751" y="468664"/>
                  </a:cubicBezTo>
                  <a:cubicBezTo>
                    <a:pt x="5638418" y="460465"/>
                    <a:pt x="5656179" y="461285"/>
                    <a:pt x="5670112" y="453546"/>
                  </a:cubicBezTo>
                  <a:cubicBezTo>
                    <a:pt x="5747049" y="410809"/>
                    <a:pt x="5745192" y="408713"/>
                    <a:pt x="5791074" y="362837"/>
                  </a:cubicBezTo>
                </a:path>
              </a:pathLst>
            </a:custGeom>
            <a:ln w="76200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6320284" y="3779235"/>
              <a:ext cx="1013060" cy="166619"/>
            </a:xfrm>
            <a:custGeom>
              <a:avLst/>
              <a:gdLst>
                <a:gd name="connsiteX0" fmla="*/ 0 w 1013060"/>
                <a:gd name="connsiteY0" fmla="*/ 166619 h 166619"/>
                <a:gd name="connsiteX1" fmla="*/ 75602 w 1013060"/>
                <a:gd name="connsiteY1" fmla="*/ 121264 h 166619"/>
                <a:gd name="connsiteX2" fmla="*/ 211685 w 1013060"/>
                <a:gd name="connsiteY2" fmla="*/ 91028 h 166619"/>
                <a:gd name="connsiteX3" fmla="*/ 332647 w 1013060"/>
                <a:gd name="connsiteY3" fmla="*/ 60791 h 166619"/>
                <a:gd name="connsiteX4" fmla="*/ 423369 w 1013060"/>
                <a:gd name="connsiteY4" fmla="*/ 45673 h 166619"/>
                <a:gd name="connsiteX5" fmla="*/ 650173 w 1013060"/>
                <a:gd name="connsiteY5" fmla="*/ 30555 h 166619"/>
                <a:gd name="connsiteX6" fmla="*/ 982820 w 1013060"/>
                <a:gd name="connsiteY6" fmla="*/ 319 h 166619"/>
                <a:gd name="connsiteX7" fmla="*/ 1013060 w 1013060"/>
                <a:gd name="connsiteY7" fmla="*/ 319 h 1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060" h="166619">
                  <a:moveTo>
                    <a:pt x="0" y="166619"/>
                  </a:moveTo>
                  <a:cubicBezTo>
                    <a:pt x="25201" y="151501"/>
                    <a:pt x="49316" y="134405"/>
                    <a:pt x="75602" y="121264"/>
                  </a:cubicBezTo>
                  <a:cubicBezTo>
                    <a:pt x="112824" y="102656"/>
                    <a:pt x="176844" y="96834"/>
                    <a:pt x="211685" y="91028"/>
                  </a:cubicBezTo>
                  <a:cubicBezTo>
                    <a:pt x="274635" y="70048"/>
                    <a:pt x="252368" y="75385"/>
                    <a:pt x="332647" y="60791"/>
                  </a:cubicBezTo>
                  <a:cubicBezTo>
                    <a:pt x="362810" y="55307"/>
                    <a:pt x="392849" y="48579"/>
                    <a:pt x="423369" y="45673"/>
                  </a:cubicBezTo>
                  <a:cubicBezTo>
                    <a:pt x="498797" y="38490"/>
                    <a:pt x="574645" y="36596"/>
                    <a:pt x="650173" y="30555"/>
                  </a:cubicBezTo>
                  <a:cubicBezTo>
                    <a:pt x="1086651" y="-4358"/>
                    <a:pt x="481445" y="36126"/>
                    <a:pt x="982820" y="319"/>
                  </a:cubicBezTo>
                  <a:cubicBezTo>
                    <a:pt x="992874" y="-399"/>
                    <a:pt x="1002980" y="319"/>
                    <a:pt x="1013060" y="319"/>
                  </a:cubicBezTo>
                </a:path>
              </a:pathLst>
            </a:custGeom>
            <a:ln w="76200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339262" y="3199048"/>
              <a:ext cx="940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mass</a:t>
              </a:r>
              <a:endParaRPr kumimoji="1" lang="ja-JP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74770" y="3930736"/>
              <a:ext cx="2119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CAA0E2"/>
                  </a:solidFill>
                </a:rPr>
                <a:t>l</a:t>
              </a:r>
              <a:r>
                <a:rPr kumimoji="1" lang="en-US" altLang="ja-JP" sz="2400" dirty="0" smtClean="0">
                  <a:solidFill>
                    <a:srgbClr val="CAA0E2"/>
                  </a:solidFill>
                </a:rPr>
                <a:t>ight (=proton)</a:t>
              </a:r>
              <a:endParaRPr kumimoji="1" lang="ja-JP" altLang="en-US" sz="2400" dirty="0">
                <a:solidFill>
                  <a:srgbClr val="CAA0E2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826678" y="1832435"/>
              <a:ext cx="94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AA0E2"/>
                  </a:solidFill>
                </a:rPr>
                <a:t>heavy</a:t>
              </a:r>
              <a:endParaRPr kumimoji="1" lang="ja-JP" altLang="en-US" sz="2400" dirty="0">
                <a:solidFill>
                  <a:srgbClr val="CAA0E2"/>
                </a:solidFill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6516848" y="2842224"/>
              <a:ext cx="801376" cy="982684"/>
            </a:xfrm>
            <a:custGeom>
              <a:avLst/>
              <a:gdLst>
                <a:gd name="connsiteX0" fmla="*/ 0 w 801376"/>
                <a:gd name="connsiteY0" fmla="*/ 982684 h 982684"/>
                <a:gd name="connsiteX1" fmla="*/ 60481 w 801376"/>
                <a:gd name="connsiteY1" fmla="*/ 816384 h 982684"/>
                <a:gd name="connsiteX2" fmla="*/ 75602 w 801376"/>
                <a:gd name="connsiteY2" fmla="*/ 771029 h 982684"/>
                <a:gd name="connsiteX3" fmla="*/ 120963 w 801376"/>
                <a:gd name="connsiteY3" fmla="*/ 740793 h 982684"/>
                <a:gd name="connsiteX4" fmla="*/ 196564 w 801376"/>
                <a:gd name="connsiteY4" fmla="*/ 816384 h 982684"/>
                <a:gd name="connsiteX5" fmla="*/ 272166 w 801376"/>
                <a:gd name="connsiteY5" fmla="*/ 876857 h 982684"/>
                <a:gd name="connsiteX6" fmla="*/ 317527 w 801376"/>
                <a:gd name="connsiteY6" fmla="*/ 483783 h 982684"/>
                <a:gd name="connsiteX7" fmla="*/ 332647 w 801376"/>
                <a:gd name="connsiteY7" fmla="*/ 408192 h 982684"/>
                <a:gd name="connsiteX8" fmla="*/ 378008 w 801376"/>
                <a:gd name="connsiteY8" fmla="*/ 423310 h 982684"/>
                <a:gd name="connsiteX9" fmla="*/ 408248 w 801376"/>
                <a:gd name="connsiteY9" fmla="*/ 468665 h 982684"/>
                <a:gd name="connsiteX10" fmla="*/ 453609 w 801376"/>
                <a:gd name="connsiteY10" fmla="*/ 498901 h 982684"/>
                <a:gd name="connsiteX11" fmla="*/ 514090 w 801376"/>
                <a:gd name="connsiteY11" fmla="*/ 574492 h 982684"/>
                <a:gd name="connsiteX12" fmla="*/ 589692 w 801376"/>
                <a:gd name="connsiteY12" fmla="*/ 650084 h 982684"/>
                <a:gd name="connsiteX13" fmla="*/ 635053 w 801376"/>
                <a:gd name="connsiteY13" fmla="*/ 695438 h 982684"/>
                <a:gd name="connsiteX14" fmla="*/ 680414 w 801376"/>
                <a:gd name="connsiteY14" fmla="*/ 740793 h 982684"/>
                <a:gd name="connsiteX15" fmla="*/ 725775 w 801376"/>
                <a:gd name="connsiteY15" fmla="*/ 771029 h 982684"/>
                <a:gd name="connsiteX16" fmla="*/ 756015 w 801376"/>
                <a:gd name="connsiteY16" fmla="*/ 302365 h 982684"/>
                <a:gd name="connsiteX17" fmla="*/ 771135 w 801376"/>
                <a:gd name="connsiteY17" fmla="*/ 120946 h 982684"/>
                <a:gd name="connsiteX18" fmla="*/ 786256 w 801376"/>
                <a:gd name="connsiteY18" fmla="*/ 45355 h 982684"/>
                <a:gd name="connsiteX19" fmla="*/ 801376 w 801376"/>
                <a:gd name="connsiteY19" fmla="*/ 0 h 98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1376" h="982684">
                  <a:moveTo>
                    <a:pt x="0" y="982684"/>
                  </a:moveTo>
                  <a:cubicBezTo>
                    <a:pt x="42083" y="877492"/>
                    <a:pt x="21654" y="932849"/>
                    <a:pt x="60481" y="816384"/>
                  </a:cubicBezTo>
                  <a:cubicBezTo>
                    <a:pt x="65521" y="801266"/>
                    <a:pt x="62341" y="779868"/>
                    <a:pt x="75602" y="771029"/>
                  </a:cubicBezTo>
                  <a:lnTo>
                    <a:pt x="120963" y="740793"/>
                  </a:lnTo>
                  <a:cubicBezTo>
                    <a:pt x="201600" y="861732"/>
                    <a:pt x="95765" y="715598"/>
                    <a:pt x="196564" y="816384"/>
                  </a:cubicBezTo>
                  <a:cubicBezTo>
                    <a:pt x="264957" y="884768"/>
                    <a:pt x="183857" y="847425"/>
                    <a:pt x="272166" y="876857"/>
                  </a:cubicBezTo>
                  <a:cubicBezTo>
                    <a:pt x="368559" y="732283"/>
                    <a:pt x="290162" y="866835"/>
                    <a:pt x="317527" y="483783"/>
                  </a:cubicBezTo>
                  <a:cubicBezTo>
                    <a:pt x="319358" y="458152"/>
                    <a:pt x="327607" y="433389"/>
                    <a:pt x="332647" y="408192"/>
                  </a:cubicBezTo>
                  <a:cubicBezTo>
                    <a:pt x="347767" y="413231"/>
                    <a:pt x="365562" y="413354"/>
                    <a:pt x="378008" y="423310"/>
                  </a:cubicBezTo>
                  <a:cubicBezTo>
                    <a:pt x="392198" y="434660"/>
                    <a:pt x="395399" y="455817"/>
                    <a:pt x="408248" y="468665"/>
                  </a:cubicBezTo>
                  <a:cubicBezTo>
                    <a:pt x="421098" y="481513"/>
                    <a:pt x="438489" y="488822"/>
                    <a:pt x="453609" y="498901"/>
                  </a:cubicBezTo>
                  <a:cubicBezTo>
                    <a:pt x="479518" y="576614"/>
                    <a:pt x="449722" y="518177"/>
                    <a:pt x="514090" y="574492"/>
                  </a:cubicBezTo>
                  <a:cubicBezTo>
                    <a:pt x="540911" y="597957"/>
                    <a:pt x="564491" y="624887"/>
                    <a:pt x="589692" y="650084"/>
                  </a:cubicBezTo>
                  <a:lnTo>
                    <a:pt x="635053" y="695438"/>
                  </a:lnTo>
                  <a:cubicBezTo>
                    <a:pt x="650173" y="710556"/>
                    <a:pt x="662622" y="728934"/>
                    <a:pt x="680414" y="740793"/>
                  </a:cubicBezTo>
                  <a:lnTo>
                    <a:pt x="725775" y="771029"/>
                  </a:lnTo>
                  <a:cubicBezTo>
                    <a:pt x="768191" y="558973"/>
                    <a:pt x="731853" y="761379"/>
                    <a:pt x="756015" y="302365"/>
                  </a:cubicBezTo>
                  <a:cubicBezTo>
                    <a:pt x="759205" y="241766"/>
                    <a:pt x="764044" y="181213"/>
                    <a:pt x="771135" y="120946"/>
                  </a:cubicBezTo>
                  <a:cubicBezTo>
                    <a:pt x="774138" y="95426"/>
                    <a:pt x="780023" y="70284"/>
                    <a:pt x="786256" y="45355"/>
                  </a:cubicBezTo>
                  <a:cubicBezTo>
                    <a:pt x="790122" y="29895"/>
                    <a:pt x="801376" y="0"/>
                    <a:pt x="801376" y="0"/>
                  </a:cubicBezTo>
                </a:path>
              </a:pathLst>
            </a:custGeom>
            <a:ln w="76200" cmpd="sng">
              <a:solidFill>
                <a:srgbClr val="CAA0E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73" y="3611088"/>
            <a:ext cx="5212111" cy="3156002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6612098" y="458211"/>
            <a:ext cx="559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kumimoji="1" lang="ja-JP" altLang="en-US" sz="7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29100" y="5943600"/>
            <a:ext cx="685800" cy="365125"/>
          </a:xfrm>
        </p:spPr>
        <p:txBody>
          <a:bodyPr/>
          <a:lstStyle/>
          <a:p>
            <a:fld id="{143A4075-202C-DE4B-A252-FA4691EC138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0" y="134720"/>
            <a:ext cx="7869296" cy="56312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04397" y="5748893"/>
            <a:ext cx="434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Kampert</a:t>
            </a:r>
            <a:r>
              <a:rPr kumimoji="1" lang="en-US" altLang="ja-JP" dirty="0" smtClean="0"/>
              <a:t> and Unger, </a:t>
            </a:r>
            <a:r>
              <a:rPr kumimoji="1" lang="en-US" altLang="ja-JP" dirty="0" err="1" smtClean="0"/>
              <a:t>Astropart</a:t>
            </a:r>
            <a:r>
              <a:rPr kumimoji="1" lang="en-US" altLang="ja-JP" dirty="0" smtClean="0"/>
              <a:t>. Phys., 2012)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03285" y="16345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QGSJET1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4871" y="168090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QGSJETII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9150" y="3003888"/>
            <a:ext cx="7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SIBYLL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4871" y="3003888"/>
            <a:ext cx="68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EPOS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86000" y="2693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letter-to-PAC_20131206</a:t>
            </a:r>
          </a:p>
          <a:p>
            <a:r>
              <a:rPr lang="en-US" altLang="ja-JP" dirty="0"/>
              <a:t>letter-to-</a:t>
            </a:r>
            <a:r>
              <a:rPr lang="en-US" altLang="ja-JP" dirty="0" smtClean="0"/>
              <a:t>PHENIX_2013120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9606" y="6188075"/>
            <a:ext cx="765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I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nterpretation depends on the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hadronic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interaction model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ストーリー">
  <a:themeElements>
    <a:clrScheme name="ストーリー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ストーリー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ストーリー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ストーリー.thmx</Template>
  <TotalTime>841</TotalTime>
  <Words>1659</Words>
  <Application>Microsoft Macintosh PowerPoint</Application>
  <PresentationFormat>画面に合わせる (4:3)</PresentationFormat>
  <Paragraphs>383</Paragraphs>
  <Slides>31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3" baseType="lpstr">
      <vt:lpstr>ストーリー</vt:lpstr>
      <vt:lpstr>数式</vt:lpstr>
      <vt:lpstr>Recent status of LHCf  to improve the cosmic-ray air shower modeling </vt:lpstr>
      <vt:lpstr>Outline</vt:lpstr>
      <vt:lpstr>Standard Scenario of  the Cosmic-Ray Spectrum </vt:lpstr>
      <vt:lpstr>Standard Scenario of  the Cosmic-Ray Spectrum </vt:lpstr>
      <vt:lpstr>Standard Scenario of  the Cosmic-Ray Spectrum </vt:lpstr>
      <vt:lpstr>Standard Scenario of  the Cosmic-Ray Spectrum </vt:lpstr>
      <vt:lpstr>Standard Scenario of  the Cosmic-Ray Spectrum </vt:lpstr>
      <vt:lpstr>PowerPoint プレゼンテーション</vt:lpstr>
      <vt:lpstr>PowerPoint プレゼンテーション</vt:lpstr>
      <vt:lpstr>PowerPoint プレゼンテーション</vt:lpstr>
      <vt:lpstr>2ry particle flow at colliders multiplicity and energy flux at LHC 14TeV collisions </vt:lpstr>
      <vt:lpstr>Large Hadron Collider forward (LHCf)</vt:lpstr>
      <vt:lpstr>PowerPoint プレゼンテーション</vt:lpstr>
      <vt:lpstr>The LHC forward experiment</vt:lpstr>
      <vt:lpstr>LHCf Detectors</vt:lpstr>
      <vt:lpstr>LHCf Status</vt:lpstr>
      <vt:lpstr>Photon spectra @ 7TeV (Data vs. Models) </vt:lpstr>
      <vt:lpstr>Photon spectra @ 900GeV</vt:lpstr>
      <vt:lpstr>900GeV vs. 7TeV</vt:lpstr>
      <vt:lpstr>π0 analysis </vt:lpstr>
      <vt:lpstr>π0 pT distribution in different rapidity (y) ranges</vt:lpstr>
      <vt:lpstr>Confirmation of xF scaling</vt:lpstr>
      <vt:lpstr>Cosmic-ray spectrum &amp; Colliders</vt:lpstr>
      <vt:lpstr>Next Step of LHCf</vt:lpstr>
      <vt:lpstr>Next Step of LHCf</vt:lpstr>
      <vt:lpstr>PowerPoint プレゼンテーション</vt:lpstr>
      <vt:lpstr>Summary</vt:lpstr>
      <vt:lpstr>Backup</vt:lpstr>
      <vt:lpstr>PowerPoint プレゼンテーション</vt:lpstr>
      <vt:lpstr>900GeV vs. 7TeV</vt:lpstr>
      <vt:lpstr>xF  scaling : a key for extrapolation  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status of LHCf to improve the cosmic-ray air shower modeling </dc:title>
  <dc:creator>さこ 隆志</dc:creator>
  <cp:lastModifiedBy>さこ 隆志</cp:lastModifiedBy>
  <cp:revision>38</cp:revision>
  <dcterms:created xsi:type="dcterms:W3CDTF">2013-12-09T06:01:47Z</dcterms:created>
  <dcterms:modified xsi:type="dcterms:W3CDTF">2013-12-13T00:01:45Z</dcterms:modified>
</cp:coreProperties>
</file>