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334" r:id="rId2"/>
    <p:sldId id="290" r:id="rId3"/>
    <p:sldId id="292" r:id="rId4"/>
    <p:sldId id="287" r:id="rId5"/>
    <p:sldId id="293" r:id="rId6"/>
    <p:sldId id="332" r:id="rId7"/>
    <p:sldId id="263" r:id="rId8"/>
    <p:sldId id="335" r:id="rId9"/>
    <p:sldId id="260" r:id="rId10"/>
    <p:sldId id="310" r:id="rId11"/>
    <p:sldId id="266" r:id="rId12"/>
    <p:sldId id="268" r:id="rId13"/>
    <p:sldId id="300" r:id="rId14"/>
    <p:sldId id="320" r:id="rId15"/>
    <p:sldId id="295" r:id="rId16"/>
    <p:sldId id="283" r:id="rId17"/>
    <p:sldId id="269" r:id="rId18"/>
    <p:sldId id="296" r:id="rId19"/>
    <p:sldId id="270" r:id="rId20"/>
    <p:sldId id="298" r:id="rId21"/>
    <p:sldId id="306" r:id="rId22"/>
    <p:sldId id="339" r:id="rId23"/>
    <p:sldId id="307" r:id="rId24"/>
    <p:sldId id="318" r:id="rId25"/>
    <p:sldId id="314" r:id="rId26"/>
    <p:sldId id="277" r:id="rId27"/>
    <p:sldId id="317" r:id="rId28"/>
    <p:sldId id="275" r:id="rId29"/>
    <p:sldId id="326" r:id="rId30"/>
  </p:sldIdLst>
  <p:sldSz cx="9144000" cy="6858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9929"/>
    <a:srgbClr val="4311F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15620"/>
    <p:restoredTop sz="94211" autoAdjust="0"/>
  </p:normalViewPr>
  <p:slideViewPr>
    <p:cSldViewPr>
      <p:cViewPr>
        <p:scale>
          <a:sx n="66" d="100"/>
          <a:sy n="66" d="100"/>
        </p:scale>
        <p:origin x="-1962" y="-5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naka\simulation\SRIM_result\TRIM_MC\130227Cion\Cr\C_recoi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style val="42"/>
  <c:chart>
    <c:view3D>
      <c:rotX val="30"/>
      <c:rotY val="180"/>
      <c:perspective val="30"/>
    </c:view3D>
    <c:plotArea>
      <c:layout/>
      <c:pie3DChart>
        <c:ser>
          <c:idx val="0"/>
          <c:order val="0"/>
          <c:dPt>
            <c:idx val="0"/>
            <c:spPr>
              <a:solidFill>
                <a:srgbClr val="FF0000">
                  <a:alpha val="70000"/>
                </a:srgbClr>
              </a:solidFill>
            </c:spPr>
          </c:dPt>
          <c:dPt>
            <c:idx val="1"/>
            <c:spPr>
              <a:solidFill>
                <a:srgbClr val="00FF00">
                  <a:alpha val="77000"/>
                </a:srgbClr>
              </a:solidFill>
            </c:spPr>
          </c:dPt>
          <c:dPt>
            <c:idx val="2"/>
            <c:spPr>
              <a:solidFill>
                <a:srgbClr val="190DFF">
                  <a:alpha val="85000"/>
                </a:srgbClr>
              </a:solidFill>
            </c:spPr>
          </c:dPt>
          <c:cat>
            <c:strRef>
              <c:f>(Sheet1!$A$21,Sheet1!$A$24:$A$25)</c:f>
              <c:strCache>
                <c:ptCount val="3"/>
                <c:pt idx="0">
                  <c:v>DE</c:v>
                </c:pt>
                <c:pt idx="1">
                  <c:v>DM</c:v>
                </c:pt>
                <c:pt idx="2">
                  <c:v>Baryon</c:v>
                </c:pt>
              </c:strCache>
            </c:strRef>
          </c:cat>
          <c:val>
            <c:numRef>
              <c:f>(Sheet1!$B$21,Sheet1!$B$24:$B$25)</c:f>
              <c:numCache>
                <c:formatCode>General</c:formatCode>
                <c:ptCount val="3"/>
                <c:pt idx="0">
                  <c:v>68.599999999999994</c:v>
                </c:pt>
                <c:pt idx="1">
                  <c:v>26.54</c:v>
                </c:pt>
                <c:pt idx="2">
                  <c:v>4.8599999999999985</c:v>
                </c:pt>
              </c:numCache>
            </c:numRef>
          </c:val>
        </c:ser>
      </c:pie3DChart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chart>
    <c:title>
      <c:tx>
        <c:rich>
          <a:bodyPr/>
          <a:lstStyle/>
          <a:p>
            <a:pPr>
              <a:defRPr sz="1400"/>
            </a:pPr>
            <a:r>
              <a:rPr lang="en-US" sz="1400" dirty="0"/>
              <a:t>Angular resolution of C ion due to Ion implant</a:t>
            </a:r>
          </a:p>
        </c:rich>
      </c:tx>
      <c:layout>
        <c:manualLayout>
          <c:xMode val="edge"/>
          <c:yMode val="edge"/>
          <c:x val="0.17171238165581199"/>
          <c:y val="1.4759741201594878E-2"/>
        </c:manualLayout>
      </c:layout>
    </c:title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plus"/>
            <c:size val="7"/>
            <c:spPr>
              <a:ln w="25400">
                <a:solidFill>
                  <a:srgbClr val="FF0000"/>
                </a:solidFill>
              </a:ln>
            </c:spPr>
          </c:marker>
          <c:errBars>
            <c:errDir val="y"/>
            <c:errBarType val="both"/>
            <c:errValType val="percentage"/>
            <c:noEndCap val="1"/>
            <c:val val="10"/>
            <c:spPr>
              <a:ln w="22225">
                <a:solidFill>
                  <a:srgbClr val="FF0000"/>
                </a:solidFill>
              </a:ln>
            </c:spPr>
          </c:errBars>
          <c:xVal>
            <c:numRef>
              <c:f>Sheet1!$A$37:$A$41</c:f>
              <c:numCache>
                <c:formatCode>General</c:formatCode>
                <c:ptCount val="5"/>
                <c:pt idx="0">
                  <c:v>80</c:v>
                </c:pt>
                <c:pt idx="1">
                  <c:v>100</c:v>
                </c:pt>
                <c:pt idx="2">
                  <c:v>125</c:v>
                </c:pt>
                <c:pt idx="3">
                  <c:v>150</c:v>
                </c:pt>
                <c:pt idx="4">
                  <c:v>200</c:v>
                </c:pt>
              </c:numCache>
            </c:numRef>
          </c:xVal>
          <c:yVal>
            <c:numRef>
              <c:f>Sheet1!$B$37:$B$41</c:f>
              <c:numCache>
                <c:formatCode>General</c:formatCode>
                <c:ptCount val="5"/>
                <c:pt idx="0">
                  <c:v>25</c:v>
                </c:pt>
                <c:pt idx="1">
                  <c:v>20</c:v>
                </c:pt>
                <c:pt idx="2">
                  <c:v>17</c:v>
                </c:pt>
                <c:pt idx="3">
                  <c:v>10</c:v>
                </c:pt>
                <c:pt idx="4">
                  <c:v>5</c:v>
                </c:pt>
              </c:numCache>
            </c:numRef>
          </c:yVal>
        </c:ser>
        <c:axId val="57408896"/>
        <c:axId val="57550336"/>
      </c:scatterChart>
      <c:valAx>
        <c:axId val="57408896"/>
        <c:scaling>
          <c:orientation val="minMax"/>
          <c:max val="210"/>
          <c:min val="50"/>
        </c:scaling>
        <c:axPos val="b"/>
        <c:majorGridlines>
          <c:spPr>
            <a:ln>
              <a:solidFill>
                <a:srgbClr val="92D050"/>
              </a:solidFill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C energy [keV]</a:t>
                </a:r>
              </a:p>
            </c:rich>
          </c:tx>
          <c:layout/>
        </c:title>
        <c:numFmt formatCode="General" sourceLinked="1"/>
        <c:tickLblPos val="nextTo"/>
        <c:crossAx val="57550336"/>
        <c:crosses val="autoZero"/>
        <c:crossBetween val="midCat"/>
        <c:majorUnit val="20"/>
      </c:valAx>
      <c:valAx>
        <c:axId val="57550336"/>
        <c:scaling>
          <c:orientation val="minMax"/>
        </c:scaling>
        <c:axPos val="l"/>
        <c:majorGridlines>
          <c:spPr>
            <a:ln w="9525">
              <a:solidFill>
                <a:srgbClr val="92D050"/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Angular resolution [deg.]</a:t>
                </a:r>
              </a:p>
            </c:rich>
          </c:tx>
          <c:layout/>
        </c:title>
        <c:numFmt formatCode="General" sourceLinked="1"/>
        <c:tickLblPos val="nextTo"/>
        <c:spPr>
          <a:ln>
            <a:solidFill>
              <a:prstClr val="white"/>
            </a:solidFill>
          </a:ln>
        </c:spPr>
        <c:crossAx val="57408896"/>
        <c:crosses val="autoZero"/>
        <c:crossBetween val="midCat"/>
      </c:valAx>
      <c:spPr>
        <a:solidFill>
          <a:schemeClr val="tx1"/>
        </a:solidFill>
        <a:ln>
          <a:solidFill>
            <a:schemeClr val="bg1"/>
          </a:solidFill>
        </a:ln>
      </c:spPr>
    </c:plotArea>
    <c:plotVisOnly val="1"/>
  </c:chart>
  <c:txPr>
    <a:bodyPr/>
    <a:lstStyle/>
    <a:p>
      <a:pPr>
        <a:defRPr sz="1400"/>
      </a:pPr>
      <a:endParaRPr lang="ja-JP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63CE5B-C66D-459A-B3BD-5CEB40FED87C}" type="datetimeFigureOut">
              <a:rPr kumimoji="1" lang="ja-JP" altLang="en-US" smtClean="0"/>
              <a:pPr/>
              <a:t>2013/12/12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F8931D-7912-4B43-A665-49DEADDEB41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49AAB4-6BE2-429E-ACDF-4535DC20BC62}" type="datetimeFigureOut">
              <a:rPr kumimoji="1" lang="ja-JP" altLang="en-US" smtClean="0"/>
              <a:pPr/>
              <a:t>2013/12/12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69A807-BC10-48CB-9812-E721C91EFF4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CFF21-DE84-4ED8-99A8-BD0A3F3DD4F5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56841-73B8-4CDE-B46F-FF03CE173FD6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D7611-2EBB-4004-9A1C-36931977F269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69636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3AFFA6D-54F1-47A5-9F53-1FE399E0F2A9}" type="slidenum">
              <a:rPr lang="ja-JP" altLang="en-US" smtClean="0">
                <a:latin typeface="Arial" pitchFamily="34" charset="0"/>
              </a:rPr>
              <a:pPr/>
              <a:t>20</a:t>
            </a:fld>
            <a:endParaRPr lang="ja-JP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9A807-BC10-48CB-9812-E721C91EFF49}" type="slidenum">
              <a:rPr kumimoji="1" lang="ja-JP" altLang="en-US" smtClean="0"/>
              <a:pPr/>
              <a:t>24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9A807-BC10-48CB-9812-E721C91EFF49}" type="slidenum">
              <a:rPr kumimoji="1" lang="ja-JP" altLang="en-US" smtClean="0"/>
              <a:pPr/>
              <a:t>25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56841-73B8-4CDE-B46F-FF03CE173FD6}" type="slidenum">
              <a:rPr kumimoji="1" lang="ja-JP" altLang="en-US" smtClean="0"/>
              <a:pPr/>
              <a:t>26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9A807-BC10-48CB-9812-E721C91EFF49}" type="slidenum">
              <a:rPr kumimoji="1" lang="ja-JP" altLang="en-US" smtClean="0"/>
              <a:pPr/>
              <a:t>27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9A807-BC10-48CB-9812-E721C91EFF49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D7611-2EBB-4004-9A1C-36931977F269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D7611-2EBB-4004-9A1C-36931977F269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Scanning speed</a:t>
            </a:r>
            <a:r>
              <a:rPr kumimoji="1" lang="en-US" altLang="ja-JP" baseline="0" dirty="0" smtClean="0"/>
              <a:t> have been improved year by year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9A807-BC10-48CB-9812-E721C91EFF49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9A807-BC10-48CB-9812-E721C91EFF49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9A807-BC10-48CB-9812-E721C91EFF49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9A807-BC10-48CB-9812-E721C91EFF49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9A807-BC10-48CB-9812-E721C91EFF49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日付プレースホルダ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5BABA6-9B16-4F5B-AD14-1A0F4DEC2FC1}" type="datetimeFigureOut">
              <a:rPr kumimoji="1" lang="ja-JP" altLang="en-US" smtClean="0"/>
              <a:pPr/>
              <a:t>2013/12/12</a:t>
            </a:fld>
            <a:endParaRPr kumimoji="1" lang="ja-JP" altLang="en-US"/>
          </a:p>
        </p:txBody>
      </p:sp>
      <p:sp>
        <p:nvSpPr>
          <p:cNvPr id="17" name="フッター プレースホル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29" name="スライド番号プレースホルダ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DE7A7A-E816-4A4B-8614-3D5922B4B0E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32" name="正方形/長方形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正方形/長方形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正方形/長方形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正方形/長方形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正方形/長方形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ja-JP" altLang="en-US" smtClean="0"/>
              <a:t>マスタ サブタイトルの書式設定</a:t>
            </a:r>
            <a:endParaRPr kumimoji="0" lang="en-US"/>
          </a:p>
        </p:txBody>
      </p:sp>
      <p:sp>
        <p:nvSpPr>
          <p:cNvPr id="56" name="正方形/長方形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正方形/長方形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正方形/長方形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正方形/長方形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5BABA6-9B16-4F5B-AD14-1A0F4DEC2FC1}" type="datetimeFigureOut">
              <a:rPr kumimoji="1" lang="ja-JP" altLang="en-US" smtClean="0"/>
              <a:pPr/>
              <a:t>2013/12/12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DE7A7A-E816-4A4B-8614-3D5922B4B0E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5BABA6-9B16-4F5B-AD14-1A0F4DEC2FC1}" type="datetimeFigureOut">
              <a:rPr kumimoji="1" lang="ja-JP" altLang="en-US" smtClean="0"/>
              <a:pPr/>
              <a:t>2013/12/12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DE7A7A-E816-4A4B-8614-3D5922B4B0E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5BABA6-9B16-4F5B-AD14-1A0F4DEC2FC1}" type="datetimeFigureOut">
              <a:rPr kumimoji="1" lang="ja-JP" altLang="en-US" smtClean="0"/>
              <a:pPr/>
              <a:t>2013/12/12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DE7A7A-E816-4A4B-8614-3D5922B4B0E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フリーフォーム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フリーフォーム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フリーフォーム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フリーフォーム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フリーフォーム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フリーフォーム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フリーフォーム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フリーフォーム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フリーフォーム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フリーフォーム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フリーフォーム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フリーフォーム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フリーフォーム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フリーフォーム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フリーフォーム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5BABA6-9B16-4F5B-AD14-1A0F4DEC2FC1}" type="datetimeFigureOut">
              <a:rPr kumimoji="1" lang="ja-JP" altLang="en-US" smtClean="0"/>
              <a:pPr/>
              <a:t>2013/12/12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DE7A7A-E816-4A4B-8614-3D5922B4B0E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8" name="正方形/長方形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正方形/長方形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正方形/長方形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正方形/長方形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5BABA6-9B16-4F5B-AD14-1A0F4DEC2FC1}" type="datetimeFigureOut">
              <a:rPr kumimoji="1" lang="ja-JP" altLang="en-US" smtClean="0"/>
              <a:pPr/>
              <a:t>2013/12/12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DE7A7A-E816-4A4B-8614-3D5922B4B0E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正方形/長方形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5BABA6-9B16-4F5B-AD14-1A0F4DEC2FC1}" type="datetimeFigureOut">
              <a:rPr kumimoji="1" lang="ja-JP" altLang="en-US" smtClean="0"/>
              <a:pPr/>
              <a:t>2013/12/12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DE7A7A-E816-4A4B-8614-3D5922B4B0E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正方形/長方形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正方形/長方形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正方形/長方形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正方形/長方形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正方形/長方形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正方形/長方形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正方形/長方形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正方形/長方形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5BABA6-9B16-4F5B-AD14-1A0F4DEC2FC1}" type="datetimeFigureOut">
              <a:rPr kumimoji="1" lang="ja-JP" altLang="en-US" smtClean="0"/>
              <a:pPr/>
              <a:t>2013/12/12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DE7A7A-E816-4A4B-8614-3D5922B4B0E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5BABA6-9B16-4F5B-AD14-1A0F4DEC2FC1}" type="datetimeFigureOut">
              <a:rPr kumimoji="1" lang="ja-JP" altLang="en-US" smtClean="0"/>
              <a:pPr/>
              <a:t>2013/12/12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DE7A7A-E816-4A4B-8614-3D5922B4B0E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5BABA6-9B16-4F5B-AD14-1A0F4DEC2FC1}" type="datetimeFigureOut">
              <a:rPr kumimoji="1" lang="ja-JP" altLang="en-US" smtClean="0"/>
              <a:pPr/>
              <a:t>2013/12/12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DE7A7A-E816-4A4B-8614-3D5922B4B0E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直線コネクタ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グループ化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直線コネクタ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ja-JP" altLang="en-US" smtClean="0"/>
              <a:t>アイコンをクリックして図を追加</a:t>
            </a:r>
            <a:endParaRPr kumimoji="0" 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grpSp>
        <p:nvGrpSpPr>
          <p:cNvPr id="14" name="グループ化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直線コネクタ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グループ化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直線コネクタ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A65BABA6-9B16-4F5B-AD14-1A0F4DEC2FC1}" type="datetimeFigureOut">
              <a:rPr kumimoji="1" lang="ja-JP" altLang="en-US" smtClean="0"/>
              <a:pPr/>
              <a:t>2013/12/12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61DE7A7A-E816-4A4B-8614-3D5922B4B0E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正方形/長方形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正方形/長方形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正方形/長方形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正方形/長方形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正方形/長方形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正方形/長方形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正方形/長方形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タイトル プレースホルダ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3" name="テキスト プレースホルダ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4" name="日付プレースホルダ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65BABA6-9B16-4F5B-AD14-1A0F4DEC2FC1}" type="datetimeFigureOut">
              <a:rPr kumimoji="1" lang="ja-JP" altLang="en-US" smtClean="0"/>
              <a:pPr/>
              <a:t>2013/12/12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kumimoji="1" lang="ja-JP" altLang="en-US"/>
          </a:p>
        </p:txBody>
      </p:sp>
      <p:sp>
        <p:nvSpPr>
          <p:cNvPr id="23" name="スライド番号プレースホルダ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61DE7A7A-E816-4A4B-8614-3D5922B4B0E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1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jpeg"/><Relationship Id="rId7" Type="http://schemas.openxmlformats.org/officeDocument/2006/relationships/image" Target="../media/image2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jpe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jpeg"/><Relationship Id="rId9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osmicheavyion1024.jpg (1024×359)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62000" contrast="-41000"/>
          </a:blip>
          <a:srcRect/>
          <a:stretch>
            <a:fillRect/>
          </a:stretch>
        </p:blipFill>
        <p:spPr bwMode="auto">
          <a:xfrm>
            <a:off x="0" y="1484784"/>
            <a:ext cx="9144000" cy="2564904"/>
          </a:xfrm>
          <a:prstGeom prst="rect">
            <a:avLst/>
          </a:prstGeom>
          <a:solidFill>
            <a:schemeClr val="accent1">
              <a:alpha val="33000"/>
            </a:schemeClr>
          </a:solidFill>
        </p:spPr>
      </p:pic>
      <p:sp>
        <p:nvSpPr>
          <p:cNvPr id="3" name="サブタイトル 2"/>
          <p:cNvSpPr>
            <a:spLocks noGrp="1"/>
          </p:cNvSpPr>
          <p:nvPr>
            <p:ph type="body" idx="4294967295"/>
          </p:nvPr>
        </p:nvSpPr>
        <p:spPr>
          <a:xfrm>
            <a:off x="-216024" y="4827364"/>
            <a:ext cx="9612560" cy="9779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kumimoji="1" lang="en-US" altLang="ja-JP" sz="3200" dirty="0" err="1" smtClean="0"/>
              <a:t>Tatsuhiro</a:t>
            </a:r>
            <a:r>
              <a:rPr kumimoji="1" lang="en-US" altLang="ja-JP" sz="3200" dirty="0" smtClean="0"/>
              <a:t> NAKA </a:t>
            </a:r>
          </a:p>
          <a:p>
            <a:pPr algn="ctr">
              <a:buNone/>
            </a:pPr>
            <a:r>
              <a:rPr lang="en-US" altLang="ja-JP" sz="3200" dirty="0" smtClean="0"/>
              <a:t>KMI / IAR, Nagoya University </a:t>
            </a:r>
          </a:p>
          <a:p>
            <a:pPr algn="ctr"/>
            <a:endParaRPr kumimoji="1" lang="en-US" altLang="ja-JP" sz="2400" dirty="0" smtClean="0"/>
          </a:p>
          <a:p>
            <a:pPr algn="ctr">
              <a:buNone/>
            </a:pPr>
            <a:endParaRPr kumimoji="1" lang="ja-JP" altLang="en-US" sz="1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-108520" y="2204864"/>
            <a:ext cx="96490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dirty="0" smtClean="0"/>
              <a:t>  </a:t>
            </a:r>
            <a:r>
              <a:rPr lang="en-US" altLang="ja-JP" sz="3600" dirty="0" smtClean="0"/>
              <a:t>Nuclear Emulsion Technology and </a:t>
            </a:r>
          </a:p>
          <a:p>
            <a:pPr algn="ctr"/>
            <a:r>
              <a:rPr lang="en-US" altLang="ja-JP" sz="3600" dirty="0" smtClean="0"/>
              <a:t>Directional Dark Matter Study</a:t>
            </a:r>
            <a:endParaRPr kumimoji="1" lang="ja-JP" altLang="en-US" sz="36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555776" y="6546830"/>
            <a:ext cx="6120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/>
              <a:t>KMI2013 @ Nagoya University, Dec. 12</a:t>
            </a:r>
            <a:r>
              <a:rPr lang="en-US" altLang="ja-JP" sz="1600" baseline="30000" dirty="0" smtClean="0"/>
              <a:t>th</a:t>
            </a:r>
            <a:r>
              <a:rPr lang="en-US" altLang="ja-JP" sz="1600" dirty="0" smtClean="0"/>
              <a:t> (11-13), 2013 </a:t>
            </a:r>
            <a:endParaRPr kumimoji="1" lang="ja-JP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484784"/>
            <a:ext cx="4865167" cy="15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7216" b="20556"/>
          <a:stretch>
            <a:fillRect/>
          </a:stretch>
        </p:blipFill>
        <p:spPr bwMode="auto">
          <a:xfrm>
            <a:off x="5652120" y="3348662"/>
            <a:ext cx="2808312" cy="350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テキスト ボックス 7"/>
          <p:cNvSpPr txBox="1"/>
          <p:nvPr/>
        </p:nvSpPr>
        <p:spPr>
          <a:xfrm>
            <a:off x="4860032" y="1196752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DAMA/LIBRA [ </a:t>
            </a:r>
            <a:r>
              <a:rPr kumimoji="1" lang="en-US" altLang="ja-JP" dirty="0" err="1" smtClean="0"/>
              <a:t>NaI</a:t>
            </a:r>
            <a:r>
              <a:rPr kumimoji="1" lang="en-US" altLang="ja-JP" dirty="0" smtClean="0"/>
              <a:t>, 8.9σ annual modulation]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580112" y="3059668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err="1" smtClean="0"/>
              <a:t>CoGent</a:t>
            </a:r>
            <a:r>
              <a:rPr lang="en-US" altLang="ja-JP" dirty="0" smtClean="0"/>
              <a:t> [</a:t>
            </a:r>
            <a:r>
              <a:rPr lang="en-US" altLang="ja-JP" dirty="0" err="1" smtClean="0"/>
              <a:t>Ge</a:t>
            </a:r>
            <a:r>
              <a:rPr lang="en-US" altLang="ja-JP" dirty="0" smtClean="0"/>
              <a:t>, 2.86σ Ann. Mod.]</a:t>
            </a:r>
            <a:endParaRPr kumimoji="1" lang="ja-JP" altLang="en-US" dirty="0"/>
          </a:p>
        </p:txBody>
      </p:sp>
      <p:grpSp>
        <p:nvGrpSpPr>
          <p:cNvPr id="9" name="グループ化 8"/>
          <p:cNvGrpSpPr/>
          <p:nvPr/>
        </p:nvGrpSpPr>
        <p:grpSpPr>
          <a:xfrm>
            <a:off x="35469" y="332748"/>
            <a:ext cx="11247677" cy="6912676"/>
            <a:chOff x="35469" y="44716"/>
            <a:chExt cx="11247677" cy="6912676"/>
          </a:xfrm>
        </p:grpSpPr>
        <p:grpSp>
          <p:nvGrpSpPr>
            <p:cNvPr id="11" name="グループ化 186"/>
            <p:cNvGrpSpPr>
              <a:grpSpLocks/>
            </p:cNvGrpSpPr>
            <p:nvPr/>
          </p:nvGrpSpPr>
          <p:grpSpPr bwMode="auto">
            <a:xfrm>
              <a:off x="35469" y="710791"/>
              <a:ext cx="11247677" cy="6246601"/>
              <a:chOff x="106849" y="5347505"/>
              <a:chExt cx="2214075" cy="1198570"/>
            </a:xfrm>
          </p:grpSpPr>
          <p:grpSp>
            <p:nvGrpSpPr>
              <p:cNvPr id="29" name="グループ化 52"/>
              <p:cNvGrpSpPr>
                <a:grpSpLocks/>
              </p:cNvGrpSpPr>
              <p:nvPr/>
            </p:nvGrpSpPr>
            <p:grpSpPr bwMode="auto">
              <a:xfrm>
                <a:off x="106849" y="5347505"/>
                <a:ext cx="1162320" cy="950818"/>
                <a:chOff x="6341974" y="342728"/>
                <a:chExt cx="1506348" cy="1267914"/>
              </a:xfrm>
            </p:grpSpPr>
            <p:sp>
              <p:nvSpPr>
                <p:cNvPr id="33" name="右矢印 32"/>
                <p:cNvSpPr/>
                <p:nvPr/>
              </p:nvSpPr>
              <p:spPr>
                <a:xfrm flipH="1">
                  <a:off x="6372024" y="987599"/>
                  <a:ext cx="432360" cy="72511"/>
                </a:xfrm>
                <a:prstGeom prst="rightArrow">
                  <a:avLst/>
                </a:prstGeom>
                <a:solidFill>
                  <a:schemeClr val="tx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 sz="1200"/>
                </a:p>
              </p:txBody>
            </p:sp>
            <p:sp>
              <p:nvSpPr>
                <p:cNvPr id="34" name="テキスト ボックス 42"/>
                <p:cNvSpPr txBox="1">
                  <a:spLocks noChangeArrowheads="1"/>
                </p:cNvSpPr>
                <p:nvPr/>
              </p:nvSpPr>
              <p:spPr bwMode="auto">
                <a:xfrm>
                  <a:off x="6341974" y="834985"/>
                  <a:ext cx="753170" cy="1181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altLang="ja-JP" sz="1200" b="1" dirty="0"/>
                    <a:t>Direction of solar system</a:t>
                  </a:r>
                </a:p>
                <a:p>
                  <a:r>
                    <a:rPr lang="en-US" altLang="ja-JP" sz="1200" b="1" dirty="0"/>
                    <a:t>(230km/sec)</a:t>
                  </a:r>
                  <a:endParaRPr lang="ja-JP" altLang="en-US" sz="1200" b="1" dirty="0"/>
                </a:p>
              </p:txBody>
            </p:sp>
            <p:grpSp>
              <p:nvGrpSpPr>
                <p:cNvPr id="35" name="グループ化 51"/>
                <p:cNvGrpSpPr>
                  <a:grpSpLocks/>
                </p:cNvGrpSpPr>
                <p:nvPr/>
              </p:nvGrpSpPr>
              <p:grpSpPr bwMode="auto">
                <a:xfrm>
                  <a:off x="6658777" y="342728"/>
                  <a:ext cx="1189545" cy="1267914"/>
                  <a:chOff x="6658777" y="486744"/>
                  <a:chExt cx="1189545" cy="1267914"/>
                </a:xfrm>
              </p:grpSpPr>
              <p:sp>
                <p:nvSpPr>
                  <p:cNvPr id="36" name="円/楕円 35"/>
                  <p:cNvSpPr/>
                  <p:nvPr/>
                </p:nvSpPr>
                <p:spPr>
                  <a:xfrm>
                    <a:off x="6940200" y="1052535"/>
                    <a:ext cx="143852" cy="144235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FF0000">
                          <a:shade val="30000"/>
                          <a:satMod val="115000"/>
                        </a:srgbClr>
                      </a:gs>
                      <a:gs pos="50000">
                        <a:srgbClr val="FF0000">
                          <a:shade val="67500"/>
                          <a:satMod val="115000"/>
                        </a:srgbClr>
                      </a:gs>
                      <a:gs pos="100000">
                        <a:srgbClr val="FF0000">
                          <a:shade val="100000"/>
                          <a:satMod val="115000"/>
                        </a:srgbClr>
                      </a:gs>
                    </a:gsLst>
                    <a:lin ang="81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ja-JP" altLang="en-US" sz="1200"/>
                  </a:p>
                </p:txBody>
              </p:sp>
              <p:sp>
                <p:nvSpPr>
                  <p:cNvPr id="37" name="円/楕円 36"/>
                  <p:cNvSpPr/>
                  <p:nvPr/>
                </p:nvSpPr>
                <p:spPr>
                  <a:xfrm>
                    <a:off x="7084052" y="548108"/>
                    <a:ext cx="72328" cy="72511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0000FF">
                          <a:shade val="30000"/>
                          <a:satMod val="115000"/>
                        </a:srgbClr>
                      </a:gs>
                      <a:gs pos="50000">
                        <a:srgbClr val="0000FF">
                          <a:shade val="67500"/>
                          <a:satMod val="115000"/>
                        </a:srgbClr>
                      </a:gs>
                      <a:gs pos="100000">
                        <a:srgbClr val="0000FF">
                          <a:shade val="100000"/>
                          <a:satMod val="115000"/>
                        </a:srgbClr>
                      </a:gs>
                    </a:gsLst>
                    <a:lin ang="81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ja-JP" altLang="en-US" sz="1200"/>
                  </a:p>
                </p:txBody>
              </p:sp>
              <p:sp>
                <p:nvSpPr>
                  <p:cNvPr id="38" name="円/楕円 37"/>
                  <p:cNvSpPr/>
                  <p:nvPr/>
                </p:nvSpPr>
                <p:spPr>
                  <a:xfrm rot="700242">
                    <a:off x="6829297" y="585414"/>
                    <a:ext cx="411466" cy="1082155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ja-JP" altLang="en-US" sz="1200"/>
                  </a:p>
                </p:txBody>
              </p:sp>
              <p:sp>
                <p:nvSpPr>
                  <p:cNvPr id="39" name="円/楕円 38"/>
                  <p:cNvSpPr/>
                  <p:nvPr/>
                </p:nvSpPr>
                <p:spPr>
                  <a:xfrm>
                    <a:off x="6868676" y="1628686"/>
                    <a:ext cx="71524" cy="71723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0000FF">
                          <a:shade val="30000"/>
                          <a:satMod val="115000"/>
                        </a:srgbClr>
                      </a:gs>
                      <a:gs pos="50000">
                        <a:srgbClr val="0000FF">
                          <a:shade val="67500"/>
                          <a:satMod val="115000"/>
                        </a:srgbClr>
                      </a:gs>
                      <a:gs pos="100000">
                        <a:srgbClr val="0000FF">
                          <a:shade val="100000"/>
                          <a:satMod val="115000"/>
                        </a:srgbClr>
                      </a:gs>
                    </a:gsLst>
                    <a:lin ang="81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ja-JP" altLang="en-US" sz="1200"/>
                  </a:p>
                </p:txBody>
              </p:sp>
              <p:sp>
                <p:nvSpPr>
                  <p:cNvPr id="40" name="テキスト ボックス 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18055" y="486744"/>
                    <a:ext cx="730267" cy="9449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altLang="ja-JP" b="1" dirty="0" err="1"/>
                      <a:t>earth@summer</a:t>
                    </a:r>
                    <a:endParaRPr lang="ja-JP" altLang="en-US" b="1" dirty="0"/>
                  </a:p>
                </p:txBody>
              </p:sp>
              <p:sp>
                <p:nvSpPr>
                  <p:cNvPr id="41" name="テキスト ボックス 2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658777" y="1660159"/>
                    <a:ext cx="808816" cy="9449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altLang="ja-JP" b="1" dirty="0" err="1"/>
                      <a:t>earth@winter</a:t>
                    </a:r>
                    <a:endParaRPr lang="ja-JP" altLang="en-US" b="1" dirty="0"/>
                  </a:p>
                </p:txBody>
              </p:sp>
            </p:grpSp>
          </p:grpSp>
          <p:grpSp>
            <p:nvGrpSpPr>
              <p:cNvPr id="30" name="グループ化 46"/>
              <p:cNvGrpSpPr>
                <a:grpSpLocks/>
              </p:cNvGrpSpPr>
              <p:nvPr/>
            </p:nvGrpSpPr>
            <p:grpSpPr bwMode="auto">
              <a:xfrm>
                <a:off x="2274887" y="6435727"/>
                <a:ext cx="46037" cy="110348"/>
                <a:chOff x="2454100" y="3424064"/>
                <a:chExt cx="1035831" cy="2015497"/>
              </a:xfrm>
            </p:grpSpPr>
            <p:cxnSp>
              <p:nvCxnSpPr>
                <p:cNvPr id="31" name="直線コネクタ 30"/>
                <p:cNvCxnSpPr/>
                <p:nvPr/>
              </p:nvCxnSpPr>
              <p:spPr>
                <a:xfrm flipV="1">
                  <a:off x="3265331" y="3420800"/>
                  <a:ext cx="223238" cy="86364"/>
                </a:xfrm>
                <a:prstGeom prst="line">
                  <a:avLst/>
                </a:prstGeom>
                <a:ln w="9525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線コネクタ 31"/>
                <p:cNvCxnSpPr/>
                <p:nvPr/>
              </p:nvCxnSpPr>
              <p:spPr>
                <a:xfrm>
                  <a:off x="2456095" y="5191267"/>
                  <a:ext cx="516241" cy="248294"/>
                </a:xfrm>
                <a:prstGeom prst="line">
                  <a:avLst/>
                </a:prstGeom>
                <a:ln w="9525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2" name="下矢印 11"/>
            <p:cNvSpPr/>
            <p:nvPr/>
          </p:nvSpPr>
          <p:spPr>
            <a:xfrm rot="3644470">
              <a:off x="2714926" y="1038413"/>
              <a:ext cx="146147" cy="376216"/>
            </a:xfrm>
            <a:prstGeom prst="down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 rot="19607123">
              <a:off x="2059332" y="783520"/>
              <a:ext cx="15121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b="1" dirty="0" smtClean="0">
                  <a:solidFill>
                    <a:srgbClr val="92D050"/>
                  </a:solidFill>
                </a:rPr>
                <a:t>30 km/sec</a:t>
              </a:r>
              <a:endParaRPr kumimoji="1" lang="ja-JP" altLang="en-US" sz="1600" b="1" dirty="0">
                <a:solidFill>
                  <a:srgbClr val="92D050"/>
                </a:solidFill>
              </a:endParaRPr>
            </a:p>
          </p:txBody>
        </p:sp>
        <p:sp>
          <p:nvSpPr>
            <p:cNvPr id="14" name="下矢印 13"/>
            <p:cNvSpPr/>
            <p:nvPr/>
          </p:nvSpPr>
          <p:spPr>
            <a:xfrm rot="3644470" flipV="1">
              <a:off x="2543320" y="5010350"/>
              <a:ext cx="178281" cy="384629"/>
            </a:xfrm>
            <a:prstGeom prst="down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 rot="9124306">
              <a:off x="2276517" y="4961565"/>
              <a:ext cx="15121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b="1" dirty="0" smtClean="0">
                  <a:solidFill>
                    <a:srgbClr val="92D050"/>
                  </a:solidFill>
                </a:rPr>
                <a:t>30 km/sec</a:t>
              </a:r>
              <a:endParaRPr kumimoji="1" lang="ja-JP" altLang="en-US" sz="1600" b="1" dirty="0">
                <a:solidFill>
                  <a:srgbClr val="92D050"/>
                </a:solidFill>
              </a:endParaRPr>
            </a:p>
          </p:txBody>
        </p:sp>
        <p:grpSp>
          <p:nvGrpSpPr>
            <p:cNvPr id="16" name="グループ化 38"/>
            <p:cNvGrpSpPr/>
            <p:nvPr/>
          </p:nvGrpSpPr>
          <p:grpSpPr>
            <a:xfrm>
              <a:off x="87178" y="1430871"/>
              <a:ext cx="1820526" cy="3456384"/>
              <a:chOff x="905507" y="2348880"/>
              <a:chExt cx="1137829" cy="2160240"/>
            </a:xfrm>
          </p:grpSpPr>
          <p:cxnSp>
            <p:nvCxnSpPr>
              <p:cNvPr id="18" name="直線矢印コネクタ 17"/>
              <p:cNvCxnSpPr/>
              <p:nvPr/>
            </p:nvCxnSpPr>
            <p:spPr>
              <a:xfrm>
                <a:off x="1475656" y="2420888"/>
                <a:ext cx="144016" cy="216024"/>
              </a:xfrm>
              <a:prstGeom prst="straightConnector1">
                <a:avLst/>
              </a:prstGeom>
              <a:ln w="28575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線矢印コネクタ 18"/>
              <p:cNvCxnSpPr/>
              <p:nvPr/>
            </p:nvCxnSpPr>
            <p:spPr>
              <a:xfrm flipV="1">
                <a:off x="1835696" y="2420888"/>
                <a:ext cx="207640" cy="224408"/>
              </a:xfrm>
              <a:prstGeom prst="straightConnector1">
                <a:avLst/>
              </a:prstGeom>
              <a:ln w="28575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" name="グループ化 62"/>
              <p:cNvGrpSpPr/>
              <p:nvPr/>
            </p:nvGrpSpPr>
            <p:grpSpPr>
              <a:xfrm>
                <a:off x="905507" y="2348880"/>
                <a:ext cx="1074205" cy="2160240"/>
                <a:chOff x="905507" y="2348880"/>
                <a:chExt cx="1074205" cy="2160240"/>
              </a:xfrm>
            </p:grpSpPr>
            <p:cxnSp>
              <p:nvCxnSpPr>
                <p:cNvPr id="21" name="直線矢印コネクタ 20"/>
                <p:cNvCxnSpPr/>
                <p:nvPr/>
              </p:nvCxnSpPr>
              <p:spPr>
                <a:xfrm>
                  <a:off x="1628056" y="2789312"/>
                  <a:ext cx="279648" cy="135632"/>
                </a:xfrm>
                <a:prstGeom prst="straightConnector1">
                  <a:avLst/>
                </a:prstGeom>
                <a:ln w="28575">
                  <a:solidFill>
                    <a:srgbClr val="FFFF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直線矢印コネクタ 21"/>
                <p:cNvCxnSpPr/>
                <p:nvPr/>
              </p:nvCxnSpPr>
              <p:spPr>
                <a:xfrm flipV="1">
                  <a:off x="1115616" y="3861048"/>
                  <a:ext cx="72008" cy="360040"/>
                </a:xfrm>
                <a:prstGeom prst="straightConnector1">
                  <a:avLst/>
                </a:prstGeom>
                <a:ln w="28575">
                  <a:solidFill>
                    <a:srgbClr val="FFFF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直線矢印コネクタ 22"/>
                <p:cNvCxnSpPr/>
                <p:nvPr/>
              </p:nvCxnSpPr>
              <p:spPr>
                <a:xfrm>
                  <a:off x="1331640" y="4005064"/>
                  <a:ext cx="144016" cy="216024"/>
                </a:xfrm>
                <a:prstGeom prst="straightConnector1">
                  <a:avLst/>
                </a:prstGeom>
                <a:ln w="28575">
                  <a:solidFill>
                    <a:srgbClr val="FFFF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直線矢印コネクタ 23"/>
                <p:cNvCxnSpPr/>
                <p:nvPr/>
              </p:nvCxnSpPr>
              <p:spPr>
                <a:xfrm flipV="1">
                  <a:off x="1619672" y="3933056"/>
                  <a:ext cx="207640" cy="224408"/>
                </a:xfrm>
                <a:prstGeom prst="straightConnector1">
                  <a:avLst/>
                </a:prstGeom>
                <a:ln w="28575">
                  <a:solidFill>
                    <a:srgbClr val="FFFF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直線矢印コネクタ 24"/>
                <p:cNvCxnSpPr/>
                <p:nvPr/>
              </p:nvCxnSpPr>
              <p:spPr>
                <a:xfrm>
                  <a:off x="1331640" y="4365104"/>
                  <a:ext cx="288032" cy="144016"/>
                </a:xfrm>
                <a:prstGeom prst="straightConnector1">
                  <a:avLst/>
                </a:prstGeom>
                <a:ln w="28575">
                  <a:solidFill>
                    <a:srgbClr val="FFFF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直線矢印コネクタ 25"/>
                <p:cNvCxnSpPr/>
                <p:nvPr/>
              </p:nvCxnSpPr>
              <p:spPr>
                <a:xfrm flipV="1">
                  <a:off x="1196008" y="2636912"/>
                  <a:ext cx="207640" cy="224408"/>
                </a:xfrm>
                <a:prstGeom prst="straightConnector1">
                  <a:avLst/>
                </a:prstGeom>
                <a:ln w="28575">
                  <a:solidFill>
                    <a:srgbClr val="FFFF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線矢印コネクタ 26"/>
                <p:cNvCxnSpPr/>
                <p:nvPr/>
              </p:nvCxnSpPr>
              <p:spPr>
                <a:xfrm flipV="1">
                  <a:off x="1772072" y="3140968"/>
                  <a:ext cx="207640" cy="224408"/>
                </a:xfrm>
                <a:prstGeom prst="straightConnector1">
                  <a:avLst/>
                </a:prstGeom>
                <a:ln w="28575">
                  <a:solidFill>
                    <a:srgbClr val="FFFF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" name="テキスト ボックス 223"/>
                <p:cNvSpPr txBox="1">
                  <a:spLocks noChangeArrowheads="1"/>
                </p:cNvSpPr>
                <p:nvPr/>
              </p:nvSpPr>
              <p:spPr bwMode="auto">
                <a:xfrm>
                  <a:off x="905507" y="2348880"/>
                  <a:ext cx="570149" cy="2885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altLang="ja-JP" sz="2400" b="1" dirty="0">
                      <a:solidFill>
                        <a:srgbClr val="FFFF00"/>
                      </a:solidFill>
                    </a:rPr>
                    <a:t>DM</a:t>
                  </a:r>
                  <a:endParaRPr lang="ja-JP" altLang="en-US" sz="2400" b="1" dirty="0">
                    <a:solidFill>
                      <a:srgbClr val="FFFF00"/>
                    </a:solidFill>
                  </a:endParaRPr>
                </a:p>
              </p:txBody>
            </p:sp>
          </p:grpSp>
        </p:grpSp>
        <p:sp>
          <p:nvSpPr>
            <p:cNvPr id="17" name="テキスト ボックス 16"/>
            <p:cNvSpPr txBox="1"/>
            <p:nvPr/>
          </p:nvSpPr>
          <p:spPr>
            <a:xfrm>
              <a:off x="107504" y="44716"/>
              <a:ext cx="547260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dirty="0" smtClean="0"/>
                <a:t>Current Method of dark matter identification</a:t>
              </a:r>
              <a:endParaRPr kumimoji="1" lang="ja-JP" altLang="en-US" sz="2800" dirty="0"/>
            </a:p>
          </p:txBody>
        </p:sp>
      </p:grpSp>
      <p:grpSp>
        <p:nvGrpSpPr>
          <p:cNvPr id="44" name="グループ化 43"/>
          <p:cNvGrpSpPr/>
          <p:nvPr/>
        </p:nvGrpSpPr>
        <p:grpSpPr>
          <a:xfrm>
            <a:off x="227912" y="1484784"/>
            <a:ext cx="5064169" cy="4680520"/>
            <a:chOff x="227912" y="1484784"/>
            <a:chExt cx="5064169" cy="4680520"/>
          </a:xfrm>
        </p:grpSpPr>
        <p:pic>
          <p:nvPicPr>
            <p:cNvPr id="42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7912" y="1484784"/>
              <a:ext cx="5064169" cy="4680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" name="円/楕円 42"/>
            <p:cNvSpPr/>
            <p:nvPr/>
          </p:nvSpPr>
          <p:spPr>
            <a:xfrm>
              <a:off x="467544" y="1988840"/>
              <a:ext cx="2952328" cy="172819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4"/>
          <p:cNvGrpSpPr>
            <a:grpSpLocks/>
          </p:cNvGrpSpPr>
          <p:nvPr/>
        </p:nvGrpSpPr>
        <p:grpSpPr bwMode="auto">
          <a:xfrm>
            <a:off x="143665" y="1556792"/>
            <a:ext cx="9829670" cy="3384550"/>
            <a:chOff x="3989852" y="1087029"/>
            <a:chExt cx="2959614" cy="964691"/>
          </a:xfrm>
        </p:grpSpPr>
        <p:grpSp>
          <p:nvGrpSpPr>
            <p:cNvPr id="3" name="グループ化 186"/>
            <p:cNvGrpSpPr>
              <a:grpSpLocks/>
            </p:cNvGrpSpPr>
            <p:nvPr/>
          </p:nvGrpSpPr>
          <p:grpSpPr bwMode="auto">
            <a:xfrm>
              <a:off x="3989852" y="1087029"/>
              <a:ext cx="2959614" cy="964691"/>
              <a:chOff x="-149665" y="5285950"/>
              <a:chExt cx="3839626" cy="1260125"/>
            </a:xfrm>
          </p:grpSpPr>
          <p:grpSp>
            <p:nvGrpSpPr>
              <p:cNvPr id="6" name="グループ化 228"/>
              <p:cNvGrpSpPr>
                <a:grpSpLocks/>
              </p:cNvGrpSpPr>
              <p:nvPr/>
            </p:nvGrpSpPr>
            <p:grpSpPr bwMode="auto">
              <a:xfrm>
                <a:off x="1580113" y="5323282"/>
                <a:ext cx="2109848" cy="1057760"/>
                <a:chOff x="1580249" y="5447481"/>
                <a:chExt cx="2110147" cy="1057271"/>
              </a:xfrm>
            </p:grpSpPr>
            <p:grpSp>
              <p:nvGrpSpPr>
                <p:cNvPr id="7" name="グループ化 86"/>
                <p:cNvGrpSpPr>
                  <a:grpSpLocks/>
                </p:cNvGrpSpPr>
                <p:nvPr/>
              </p:nvGrpSpPr>
              <p:grpSpPr bwMode="auto">
                <a:xfrm>
                  <a:off x="1979377" y="5587430"/>
                  <a:ext cx="1711019" cy="810133"/>
                  <a:chOff x="2267271" y="5154992"/>
                  <a:chExt cx="2415558" cy="972153"/>
                </a:xfrm>
              </p:grpSpPr>
              <p:sp>
                <p:nvSpPr>
                  <p:cNvPr id="37" name="円/楕円 36"/>
                  <p:cNvSpPr/>
                  <p:nvPr/>
                </p:nvSpPr>
                <p:spPr>
                  <a:xfrm>
                    <a:off x="2986984" y="5515841"/>
                    <a:ext cx="146219" cy="145332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0000FF">
                          <a:tint val="66000"/>
                          <a:satMod val="160000"/>
                        </a:srgbClr>
                      </a:gs>
                      <a:gs pos="50000">
                        <a:srgbClr val="0000FF">
                          <a:tint val="44500"/>
                          <a:satMod val="160000"/>
                        </a:srgbClr>
                      </a:gs>
                      <a:gs pos="100000">
                        <a:srgbClr val="0000FF">
                          <a:tint val="23500"/>
                          <a:satMod val="160000"/>
                        </a:srgbClr>
                      </a:gs>
                    </a:gsLst>
                    <a:lin ang="81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ja-JP" altLang="en-US" sz="1200"/>
                  </a:p>
                </p:txBody>
              </p:sp>
              <p:sp>
                <p:nvSpPr>
                  <p:cNvPr id="38" name="円/楕円 37"/>
                  <p:cNvSpPr/>
                  <p:nvPr/>
                </p:nvSpPr>
                <p:spPr>
                  <a:xfrm>
                    <a:off x="2267271" y="5515841"/>
                    <a:ext cx="143592" cy="145332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FFFF00">
                          <a:shade val="30000"/>
                          <a:satMod val="115000"/>
                        </a:srgbClr>
                      </a:gs>
                      <a:gs pos="50000">
                        <a:srgbClr val="FFFF00">
                          <a:shade val="67500"/>
                          <a:satMod val="115000"/>
                        </a:srgbClr>
                      </a:gs>
                      <a:gs pos="100000">
                        <a:srgbClr val="FFFF00">
                          <a:shade val="100000"/>
                          <a:satMod val="115000"/>
                        </a:srgbClr>
                      </a:gs>
                    </a:gsLst>
                    <a:lin ang="81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ja-JP" altLang="en-US" sz="1200"/>
                  </a:p>
                </p:txBody>
              </p:sp>
              <p:sp>
                <p:nvSpPr>
                  <p:cNvPr id="39" name="右矢印 38"/>
                  <p:cNvSpPr/>
                  <p:nvPr/>
                </p:nvSpPr>
                <p:spPr>
                  <a:xfrm>
                    <a:off x="2426624" y="5588153"/>
                    <a:ext cx="488564" cy="45372"/>
                  </a:xfrm>
                  <a:prstGeom prst="rightArrow">
                    <a:avLst/>
                  </a:prstGeom>
                  <a:solidFill>
                    <a:srgbClr val="FFFF0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ja-JP" altLang="en-US" sz="1200"/>
                  </a:p>
                </p:txBody>
              </p:sp>
              <p:sp>
                <p:nvSpPr>
                  <p:cNvPr id="40" name="右矢印 39"/>
                  <p:cNvSpPr/>
                  <p:nvPr/>
                </p:nvSpPr>
                <p:spPr>
                  <a:xfrm rot="20035656">
                    <a:off x="3197995" y="5401702"/>
                    <a:ext cx="468427" cy="45372"/>
                  </a:xfrm>
                  <a:prstGeom prst="rightArrow">
                    <a:avLst/>
                  </a:prstGeom>
                  <a:solidFill>
                    <a:srgbClr val="FFFF0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ja-JP" altLang="en-US" sz="1200"/>
                  </a:p>
                </p:txBody>
              </p:sp>
              <p:sp>
                <p:nvSpPr>
                  <p:cNvPr id="41" name="右矢印 40"/>
                  <p:cNvSpPr/>
                  <p:nvPr/>
                </p:nvSpPr>
                <p:spPr>
                  <a:xfrm rot="2078945">
                    <a:off x="3189239" y="5656919"/>
                    <a:ext cx="287185" cy="145332"/>
                  </a:xfrm>
                  <a:prstGeom prst="rightArrow">
                    <a:avLst/>
                  </a:prstGeom>
                  <a:solidFill>
                    <a:srgbClr val="FF0000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ja-JP" altLang="en-US" sz="1200"/>
                  </a:p>
                </p:txBody>
              </p:sp>
              <p:sp>
                <p:nvSpPr>
                  <p:cNvPr id="42" name="正方形/長方形 41"/>
                  <p:cNvSpPr/>
                  <p:nvPr/>
                </p:nvSpPr>
                <p:spPr>
                  <a:xfrm>
                    <a:off x="2470509" y="5296029"/>
                    <a:ext cx="1298460" cy="720987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ja-JP" altLang="en-US" sz="1200"/>
                  </a:p>
                </p:txBody>
              </p:sp>
              <p:sp>
                <p:nvSpPr>
                  <p:cNvPr id="43" name="円/楕円 42"/>
                  <p:cNvSpPr/>
                  <p:nvPr/>
                </p:nvSpPr>
                <p:spPr>
                  <a:xfrm>
                    <a:off x="3709324" y="5154992"/>
                    <a:ext cx="142717" cy="145332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FFFF00">
                          <a:shade val="30000"/>
                          <a:satMod val="115000"/>
                        </a:srgbClr>
                      </a:gs>
                      <a:gs pos="50000">
                        <a:srgbClr val="FFFF00">
                          <a:shade val="67500"/>
                          <a:satMod val="115000"/>
                        </a:srgbClr>
                      </a:gs>
                      <a:gs pos="100000">
                        <a:srgbClr val="FFFF00">
                          <a:shade val="100000"/>
                          <a:satMod val="115000"/>
                        </a:srgbClr>
                      </a:gs>
                    </a:gsLst>
                    <a:lin ang="81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ja-JP" altLang="en-US" sz="1200"/>
                  </a:p>
                </p:txBody>
              </p:sp>
              <p:sp>
                <p:nvSpPr>
                  <p:cNvPr id="44" name="円/楕円 43"/>
                  <p:cNvSpPr/>
                  <p:nvPr/>
                </p:nvSpPr>
                <p:spPr>
                  <a:xfrm>
                    <a:off x="2554456" y="5733484"/>
                    <a:ext cx="145344" cy="14249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0000FF">
                          <a:tint val="66000"/>
                          <a:satMod val="160000"/>
                        </a:srgbClr>
                      </a:gs>
                      <a:gs pos="50000">
                        <a:srgbClr val="0000FF">
                          <a:tint val="44500"/>
                          <a:satMod val="160000"/>
                        </a:srgbClr>
                      </a:gs>
                      <a:gs pos="100000">
                        <a:srgbClr val="0000FF">
                          <a:tint val="23500"/>
                          <a:satMod val="160000"/>
                        </a:srgbClr>
                      </a:gs>
                    </a:gsLst>
                    <a:lin ang="81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ja-JP" altLang="en-US" sz="1200"/>
                  </a:p>
                </p:txBody>
              </p:sp>
              <p:sp>
                <p:nvSpPr>
                  <p:cNvPr id="45" name="円/楕円 44"/>
                  <p:cNvSpPr/>
                  <p:nvPr/>
                </p:nvSpPr>
                <p:spPr>
                  <a:xfrm>
                    <a:off x="3133203" y="5733484"/>
                    <a:ext cx="143592" cy="14249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0000FF">
                          <a:tint val="66000"/>
                          <a:satMod val="160000"/>
                        </a:srgbClr>
                      </a:gs>
                      <a:gs pos="50000">
                        <a:srgbClr val="0000FF">
                          <a:tint val="44500"/>
                          <a:satMod val="160000"/>
                        </a:srgbClr>
                      </a:gs>
                      <a:gs pos="100000">
                        <a:srgbClr val="0000FF">
                          <a:tint val="23500"/>
                          <a:satMod val="160000"/>
                        </a:srgbClr>
                      </a:gs>
                    </a:gsLst>
                    <a:lin ang="81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ja-JP" altLang="en-US" sz="1200"/>
                  </a:p>
                </p:txBody>
              </p:sp>
              <p:sp>
                <p:nvSpPr>
                  <p:cNvPr id="46" name="円/楕円 45"/>
                  <p:cNvSpPr/>
                  <p:nvPr/>
                </p:nvSpPr>
                <p:spPr>
                  <a:xfrm>
                    <a:off x="2843392" y="5805087"/>
                    <a:ext cx="143592" cy="14391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0000FF">
                          <a:tint val="66000"/>
                          <a:satMod val="160000"/>
                        </a:srgbClr>
                      </a:gs>
                      <a:gs pos="50000">
                        <a:srgbClr val="0000FF">
                          <a:tint val="44500"/>
                          <a:satMod val="160000"/>
                        </a:srgbClr>
                      </a:gs>
                      <a:gs pos="100000">
                        <a:srgbClr val="0000FF">
                          <a:tint val="23500"/>
                          <a:satMod val="160000"/>
                        </a:srgbClr>
                      </a:gs>
                    </a:gsLst>
                    <a:lin ang="81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ja-JP" altLang="en-US" sz="1200"/>
                  </a:p>
                </p:txBody>
              </p:sp>
              <p:sp>
                <p:nvSpPr>
                  <p:cNvPr id="47" name="円/楕円 46"/>
                  <p:cNvSpPr/>
                  <p:nvPr/>
                </p:nvSpPr>
                <p:spPr>
                  <a:xfrm>
                    <a:off x="2628003" y="5372636"/>
                    <a:ext cx="143592" cy="143205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0000FF">
                          <a:tint val="66000"/>
                          <a:satMod val="160000"/>
                        </a:srgbClr>
                      </a:gs>
                      <a:gs pos="50000">
                        <a:srgbClr val="0000FF">
                          <a:tint val="44500"/>
                          <a:satMod val="160000"/>
                        </a:srgbClr>
                      </a:gs>
                      <a:gs pos="100000">
                        <a:srgbClr val="0000FF">
                          <a:tint val="23500"/>
                          <a:satMod val="160000"/>
                        </a:srgbClr>
                      </a:gs>
                    </a:gsLst>
                    <a:lin ang="81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ja-JP" altLang="en-US" sz="1200"/>
                  </a:p>
                </p:txBody>
              </p:sp>
              <p:sp>
                <p:nvSpPr>
                  <p:cNvPr id="48" name="円/楕円 47"/>
                  <p:cNvSpPr/>
                  <p:nvPr/>
                </p:nvSpPr>
                <p:spPr>
                  <a:xfrm>
                    <a:off x="3563980" y="5668262"/>
                    <a:ext cx="145344" cy="144623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0000FF">
                          <a:tint val="66000"/>
                          <a:satMod val="160000"/>
                        </a:srgbClr>
                      </a:gs>
                      <a:gs pos="50000">
                        <a:srgbClr val="0000FF">
                          <a:tint val="44500"/>
                          <a:satMod val="160000"/>
                        </a:srgbClr>
                      </a:gs>
                      <a:gs pos="100000">
                        <a:srgbClr val="0000FF">
                          <a:tint val="23500"/>
                          <a:satMod val="160000"/>
                        </a:srgbClr>
                      </a:gs>
                    </a:gsLst>
                    <a:lin ang="81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ja-JP" altLang="en-US" sz="1200"/>
                  </a:p>
                </p:txBody>
              </p:sp>
              <p:sp>
                <p:nvSpPr>
                  <p:cNvPr id="49" name="円/楕円 48"/>
                  <p:cNvSpPr/>
                  <p:nvPr/>
                </p:nvSpPr>
                <p:spPr>
                  <a:xfrm>
                    <a:off x="3492184" y="5445656"/>
                    <a:ext cx="145344" cy="14249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0000FF">
                          <a:tint val="66000"/>
                          <a:satMod val="160000"/>
                        </a:srgbClr>
                      </a:gs>
                      <a:gs pos="50000">
                        <a:srgbClr val="0000FF">
                          <a:tint val="44500"/>
                          <a:satMod val="160000"/>
                        </a:srgbClr>
                      </a:gs>
                      <a:gs pos="100000">
                        <a:srgbClr val="0000FF">
                          <a:tint val="23500"/>
                          <a:satMod val="160000"/>
                        </a:srgbClr>
                      </a:gs>
                    </a:gsLst>
                    <a:lin ang="81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ja-JP" altLang="en-US" sz="1200"/>
                  </a:p>
                </p:txBody>
              </p:sp>
              <p:sp>
                <p:nvSpPr>
                  <p:cNvPr id="50" name="円/楕円 49"/>
                  <p:cNvSpPr/>
                  <p:nvPr/>
                </p:nvSpPr>
                <p:spPr>
                  <a:xfrm>
                    <a:off x="3420388" y="5805087"/>
                    <a:ext cx="143592" cy="14391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0000FF">
                          <a:tint val="66000"/>
                          <a:satMod val="160000"/>
                        </a:srgbClr>
                      </a:gs>
                      <a:gs pos="50000">
                        <a:srgbClr val="0000FF">
                          <a:tint val="44500"/>
                          <a:satMod val="160000"/>
                        </a:srgbClr>
                      </a:gs>
                      <a:gs pos="100000">
                        <a:srgbClr val="0000FF">
                          <a:tint val="23500"/>
                          <a:satMod val="160000"/>
                        </a:srgbClr>
                      </a:gs>
                    </a:gsLst>
                    <a:lin ang="81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ja-JP" altLang="en-US" sz="1200"/>
                  </a:p>
                </p:txBody>
              </p:sp>
              <p:sp>
                <p:nvSpPr>
                  <p:cNvPr id="31799" name="テキスト ボックス 7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577524" y="6003445"/>
                    <a:ext cx="2105305" cy="1237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altLang="ja-JP" sz="1200" b="1" dirty="0" smtClean="0"/>
                      <a:t>Direction sensitive Detector</a:t>
                    </a:r>
                    <a:endParaRPr lang="ja-JP" altLang="en-US" sz="1200" b="1" dirty="0"/>
                  </a:p>
                </p:txBody>
              </p:sp>
            </p:grpSp>
            <p:cxnSp>
              <p:nvCxnSpPr>
                <p:cNvPr id="31" name="直線コネクタ 30"/>
                <p:cNvCxnSpPr/>
                <p:nvPr/>
              </p:nvCxnSpPr>
              <p:spPr>
                <a:xfrm flipH="1">
                  <a:off x="2030352" y="6067111"/>
                  <a:ext cx="669068" cy="280962"/>
                </a:xfrm>
                <a:prstGeom prst="line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1780" name="テキスト ボックス 219"/>
                <p:cNvSpPr txBox="1">
                  <a:spLocks noChangeArrowheads="1"/>
                </p:cNvSpPr>
                <p:nvPr/>
              </p:nvSpPr>
              <p:spPr bwMode="auto">
                <a:xfrm>
                  <a:off x="1580249" y="6401668"/>
                  <a:ext cx="1247434" cy="1030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altLang="ja-JP" sz="1200" b="1" u="sng" dirty="0">
                      <a:solidFill>
                        <a:srgbClr val="FFFF00"/>
                      </a:solidFill>
                    </a:rPr>
                    <a:t>Detection of recoiled nuclei as tracks</a:t>
                  </a:r>
                  <a:endParaRPr lang="ja-JP" altLang="en-US" sz="1200" b="1" u="sng" dirty="0">
                    <a:solidFill>
                      <a:srgbClr val="FFFF00"/>
                    </a:solidFill>
                  </a:endParaRPr>
                </a:p>
              </p:txBody>
            </p:sp>
            <p:cxnSp>
              <p:nvCxnSpPr>
                <p:cNvPr id="33" name="直線コネクタ 32"/>
                <p:cNvCxnSpPr>
                  <a:stCxn id="37" idx="7"/>
                </p:cNvCxnSpPr>
                <p:nvPr/>
              </p:nvCxnSpPr>
              <p:spPr>
                <a:xfrm flipV="1">
                  <a:off x="2577862" y="5541317"/>
                  <a:ext cx="188538" cy="364511"/>
                </a:xfrm>
                <a:prstGeom prst="line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1782" name="テキスト ボックス 222"/>
                <p:cNvSpPr txBox="1">
                  <a:spLocks noChangeArrowheads="1"/>
                </p:cNvSpPr>
                <p:nvPr/>
              </p:nvSpPr>
              <p:spPr bwMode="auto">
                <a:xfrm>
                  <a:off x="2447066" y="5447481"/>
                  <a:ext cx="864096" cy="120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altLang="ja-JP" sz="1200" b="1"/>
                    <a:t>Target nuclei</a:t>
                  </a:r>
                  <a:endParaRPr lang="ja-JP" altLang="en-US" sz="1200" b="1"/>
                </a:p>
              </p:txBody>
            </p:sp>
            <p:sp>
              <p:nvSpPr>
                <p:cNvPr id="31783" name="テキスト ボックス 223"/>
                <p:cNvSpPr txBox="1">
                  <a:spLocks noChangeArrowheads="1"/>
                </p:cNvSpPr>
                <p:nvPr/>
              </p:nvSpPr>
              <p:spPr bwMode="auto">
                <a:xfrm>
                  <a:off x="1907704" y="5805264"/>
                  <a:ext cx="504056" cy="120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altLang="ja-JP" sz="1200"/>
                    <a:t>DM</a:t>
                  </a:r>
                  <a:endParaRPr lang="ja-JP" altLang="en-US" sz="1200"/>
                </a:p>
              </p:txBody>
            </p:sp>
            <p:sp>
              <p:nvSpPr>
                <p:cNvPr id="31784" name="テキスト ボックス 224"/>
                <p:cNvSpPr txBox="1">
                  <a:spLocks noChangeArrowheads="1"/>
                </p:cNvSpPr>
                <p:nvPr/>
              </p:nvSpPr>
              <p:spPr bwMode="auto">
                <a:xfrm>
                  <a:off x="2915816" y="5476582"/>
                  <a:ext cx="504056" cy="120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altLang="ja-JP" sz="1200"/>
                    <a:t>DM</a:t>
                  </a:r>
                  <a:endParaRPr lang="ja-JP" altLang="en-US" sz="1200"/>
                </a:p>
              </p:txBody>
            </p:sp>
          </p:grpSp>
          <p:grpSp>
            <p:nvGrpSpPr>
              <p:cNvPr id="8" name="グループ化 227"/>
              <p:cNvGrpSpPr>
                <a:grpSpLocks/>
              </p:cNvGrpSpPr>
              <p:nvPr/>
            </p:nvGrpSpPr>
            <p:grpSpPr bwMode="auto">
              <a:xfrm>
                <a:off x="-149665" y="5285950"/>
                <a:ext cx="2179818" cy="1044638"/>
                <a:chOff x="-149639" y="5357825"/>
                <a:chExt cx="2179291" cy="1044766"/>
              </a:xfrm>
            </p:grpSpPr>
            <p:grpSp>
              <p:nvGrpSpPr>
                <p:cNvPr id="11" name="グループ化 52"/>
                <p:cNvGrpSpPr>
                  <a:grpSpLocks/>
                </p:cNvGrpSpPr>
                <p:nvPr/>
              </p:nvGrpSpPr>
              <p:grpSpPr bwMode="auto">
                <a:xfrm>
                  <a:off x="-149639" y="5357825"/>
                  <a:ext cx="2057340" cy="1044766"/>
                  <a:chOff x="6009532" y="260645"/>
                  <a:chExt cx="2666924" cy="1393023"/>
                </a:xfrm>
              </p:grpSpPr>
              <p:sp>
                <p:nvSpPr>
                  <p:cNvPr id="13" name="右矢印 12"/>
                  <p:cNvSpPr/>
                  <p:nvPr/>
                </p:nvSpPr>
                <p:spPr>
                  <a:xfrm flipH="1">
                    <a:off x="6372024" y="980243"/>
                    <a:ext cx="432360" cy="72511"/>
                  </a:xfrm>
                  <a:prstGeom prst="rightArrow">
                    <a:avLst/>
                  </a:prstGeom>
                  <a:solidFill>
                    <a:schemeClr val="tx1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ja-JP" altLang="en-US" sz="1200"/>
                  </a:p>
                </p:txBody>
              </p:sp>
              <p:sp>
                <p:nvSpPr>
                  <p:cNvPr id="31760" name="テキスト ボックス 4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009532" y="689655"/>
                    <a:ext cx="1694970" cy="26806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altLang="ja-JP" sz="1200" b="1" dirty="0"/>
                      <a:t>Direction of solar system</a:t>
                    </a:r>
                  </a:p>
                  <a:p>
                    <a:r>
                      <a:rPr lang="en-US" altLang="ja-JP" sz="1200" b="1" dirty="0"/>
                      <a:t>(230km/sec)</a:t>
                    </a:r>
                    <a:endParaRPr lang="ja-JP" altLang="en-US" sz="1200" b="1" dirty="0"/>
                  </a:p>
                </p:txBody>
              </p:sp>
              <p:grpSp>
                <p:nvGrpSpPr>
                  <p:cNvPr id="12" name="グループ化 51"/>
                  <p:cNvGrpSpPr>
                    <a:grpSpLocks/>
                  </p:cNvGrpSpPr>
                  <p:nvPr/>
                </p:nvGrpSpPr>
                <p:grpSpPr bwMode="auto">
                  <a:xfrm>
                    <a:off x="6658775" y="260645"/>
                    <a:ext cx="2017681" cy="1393023"/>
                    <a:chOff x="6658775" y="404661"/>
                    <a:chExt cx="2017681" cy="1393023"/>
                  </a:xfrm>
                </p:grpSpPr>
                <p:sp>
                  <p:nvSpPr>
                    <p:cNvPr id="16" name="円/楕円 15"/>
                    <p:cNvSpPr/>
                    <p:nvPr/>
                  </p:nvSpPr>
                  <p:spPr>
                    <a:xfrm>
                      <a:off x="6940200" y="1052535"/>
                      <a:ext cx="143852" cy="144235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rgbClr val="FF0000">
                            <a:shade val="30000"/>
                            <a:satMod val="115000"/>
                          </a:srgbClr>
                        </a:gs>
                        <a:gs pos="50000">
                          <a:srgbClr val="FF0000">
                            <a:shade val="67500"/>
                            <a:satMod val="115000"/>
                          </a:srgbClr>
                        </a:gs>
                        <a:gs pos="100000">
                          <a:srgbClr val="FF000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ja-JP" altLang="en-US" sz="1200"/>
                    </a:p>
                  </p:txBody>
                </p:sp>
                <p:sp>
                  <p:nvSpPr>
                    <p:cNvPr id="17" name="円/楕円 16"/>
                    <p:cNvSpPr/>
                    <p:nvPr/>
                  </p:nvSpPr>
                  <p:spPr>
                    <a:xfrm>
                      <a:off x="7084052" y="548108"/>
                      <a:ext cx="72328" cy="72511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rgbClr val="0000FF">
                            <a:shade val="30000"/>
                            <a:satMod val="115000"/>
                          </a:srgbClr>
                        </a:gs>
                        <a:gs pos="50000">
                          <a:srgbClr val="0000FF">
                            <a:shade val="67500"/>
                            <a:satMod val="115000"/>
                          </a:srgbClr>
                        </a:gs>
                        <a:gs pos="100000">
                          <a:srgbClr val="0000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ja-JP" altLang="en-US" sz="1200"/>
                    </a:p>
                  </p:txBody>
                </p:sp>
                <p:sp>
                  <p:nvSpPr>
                    <p:cNvPr id="18" name="円/楕円 17"/>
                    <p:cNvSpPr/>
                    <p:nvPr/>
                  </p:nvSpPr>
                  <p:spPr>
                    <a:xfrm rot="700242">
                      <a:off x="6829297" y="578058"/>
                      <a:ext cx="411466" cy="1082155"/>
                    </a:xfrm>
                    <a:prstGeom prst="ellipse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ja-JP" altLang="en-US" sz="1200"/>
                    </a:p>
                  </p:txBody>
                </p:sp>
                <p:sp>
                  <p:nvSpPr>
                    <p:cNvPr id="19" name="円/楕円 18"/>
                    <p:cNvSpPr/>
                    <p:nvPr/>
                  </p:nvSpPr>
                  <p:spPr>
                    <a:xfrm>
                      <a:off x="6868676" y="1628686"/>
                      <a:ext cx="71524" cy="71723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rgbClr val="0000FF">
                            <a:shade val="30000"/>
                            <a:satMod val="115000"/>
                          </a:srgbClr>
                        </a:gs>
                        <a:gs pos="50000">
                          <a:srgbClr val="0000FF">
                            <a:shade val="67500"/>
                            <a:satMod val="115000"/>
                          </a:srgbClr>
                        </a:gs>
                        <a:gs pos="100000">
                          <a:srgbClr val="0000FF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ja-JP" altLang="en-US" sz="1200"/>
                    </a:p>
                  </p:txBody>
                </p:sp>
                <p:sp>
                  <p:nvSpPr>
                    <p:cNvPr id="31766" name="テキスト ボックス 2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020272" y="404661"/>
                      <a:ext cx="730266" cy="13752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r>
                        <a:rPr lang="en-US" altLang="ja-JP" sz="1200"/>
                        <a:t>earth@summer</a:t>
                      </a:r>
                      <a:endParaRPr lang="ja-JP" altLang="en-US" sz="1200"/>
                    </a:p>
                  </p:txBody>
                </p:sp>
                <p:sp>
                  <p:nvSpPr>
                    <p:cNvPr id="31767" name="テキスト ボックス 2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658775" y="1660159"/>
                      <a:ext cx="808816" cy="13752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r>
                        <a:rPr lang="en-US" altLang="ja-JP" sz="1200"/>
                        <a:t>earth@winter</a:t>
                      </a:r>
                      <a:endParaRPr lang="ja-JP" altLang="en-US" sz="1200"/>
                    </a:p>
                  </p:txBody>
                </p:sp>
                <p:sp>
                  <p:nvSpPr>
                    <p:cNvPr id="22" name="円/楕円 21"/>
                    <p:cNvSpPr/>
                    <p:nvPr/>
                  </p:nvSpPr>
                  <p:spPr>
                    <a:xfrm>
                      <a:off x="8028384" y="836712"/>
                      <a:ext cx="648072" cy="648072"/>
                    </a:xfrm>
                    <a:prstGeom prst="ellipse">
                      <a:avLst/>
                    </a:prstGeom>
                    <a:gradFill flip="none" rotWithShape="1">
                      <a:gsLst>
                        <a:gs pos="42000">
                          <a:srgbClr val="0000FF">
                            <a:shade val="30000"/>
                            <a:satMod val="115000"/>
                            <a:alpha val="97000"/>
                          </a:srgbClr>
                        </a:gs>
                        <a:gs pos="56000">
                          <a:srgbClr val="0000FF">
                            <a:shade val="67500"/>
                            <a:satMod val="115000"/>
                            <a:alpha val="63000"/>
                          </a:srgbClr>
                        </a:gs>
                        <a:gs pos="100000">
                          <a:srgbClr val="0000FF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ja-JP" altLang="en-US" sz="1200"/>
                    </a:p>
                  </p:txBody>
                </p:sp>
                <p:cxnSp>
                  <p:nvCxnSpPr>
                    <p:cNvPr id="23" name="直線コネクタ 22"/>
                    <p:cNvCxnSpPr/>
                    <p:nvPr/>
                  </p:nvCxnSpPr>
                  <p:spPr>
                    <a:xfrm rot="5400000">
                      <a:off x="7807986" y="976178"/>
                      <a:ext cx="1008067" cy="440397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" name="直線コネクタ 23"/>
                    <p:cNvCxnSpPr>
                      <a:stCxn id="17" idx="3"/>
                    </p:cNvCxnSpPr>
                    <p:nvPr/>
                  </p:nvCxnSpPr>
                  <p:spPr>
                    <a:xfrm rot="16200000" flipH="1">
                      <a:off x="6976698" y="728174"/>
                      <a:ext cx="729844" cy="494241"/>
                    </a:xfrm>
                    <a:prstGeom prst="line">
                      <a:avLst/>
                    </a:prstGeom>
                    <a:ln w="31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" name="直線コネクタ 24"/>
                    <p:cNvCxnSpPr/>
                    <p:nvPr/>
                  </p:nvCxnSpPr>
                  <p:spPr>
                    <a:xfrm>
                      <a:off x="7145771" y="548108"/>
                      <a:ext cx="1141978" cy="144235"/>
                    </a:xfrm>
                    <a:prstGeom prst="line">
                      <a:avLst/>
                    </a:prstGeom>
                    <a:ln w="31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6" name="右矢印 25"/>
                    <p:cNvSpPr/>
                    <p:nvPr/>
                  </p:nvSpPr>
                  <p:spPr>
                    <a:xfrm>
                      <a:off x="7804920" y="764854"/>
                      <a:ext cx="143852" cy="46502"/>
                    </a:xfrm>
                    <a:prstGeom prst="rightArrow">
                      <a:avLst/>
                    </a:prstGeom>
                    <a:solidFill>
                      <a:srgbClr val="FFFF00"/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ja-JP" altLang="en-US" sz="1200"/>
                    </a:p>
                  </p:txBody>
                </p:sp>
                <p:sp>
                  <p:nvSpPr>
                    <p:cNvPr id="27" name="右矢印 26"/>
                    <p:cNvSpPr/>
                    <p:nvPr/>
                  </p:nvSpPr>
                  <p:spPr>
                    <a:xfrm>
                      <a:off x="7804920" y="1008398"/>
                      <a:ext cx="143852" cy="44137"/>
                    </a:xfrm>
                    <a:prstGeom prst="rightArrow">
                      <a:avLst/>
                    </a:prstGeom>
                    <a:solidFill>
                      <a:srgbClr val="FFFF00"/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ja-JP" altLang="en-US" sz="1200"/>
                    </a:p>
                  </p:txBody>
                </p:sp>
                <p:sp>
                  <p:nvSpPr>
                    <p:cNvPr id="28" name="右矢印 27"/>
                    <p:cNvSpPr/>
                    <p:nvPr/>
                  </p:nvSpPr>
                  <p:spPr>
                    <a:xfrm>
                      <a:off x="7804920" y="1224356"/>
                      <a:ext cx="143852" cy="44137"/>
                    </a:xfrm>
                    <a:prstGeom prst="rightArrow">
                      <a:avLst/>
                    </a:prstGeom>
                    <a:solidFill>
                      <a:srgbClr val="FFFF00"/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ja-JP" altLang="en-US" sz="1200"/>
                    </a:p>
                  </p:txBody>
                </p:sp>
                <p:sp>
                  <p:nvSpPr>
                    <p:cNvPr id="29" name="右矢印 28"/>
                    <p:cNvSpPr/>
                    <p:nvPr/>
                  </p:nvSpPr>
                  <p:spPr>
                    <a:xfrm>
                      <a:off x="7804920" y="1439526"/>
                      <a:ext cx="143852" cy="45714"/>
                    </a:xfrm>
                    <a:prstGeom prst="rightArrow">
                      <a:avLst/>
                    </a:prstGeom>
                    <a:solidFill>
                      <a:srgbClr val="FFFF00"/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ja-JP" altLang="en-US" sz="1200"/>
                    </a:p>
                  </p:txBody>
                </p:sp>
              </p:grpSp>
            </p:grpSp>
            <p:sp>
              <p:nvSpPr>
                <p:cNvPr id="31758" name="テキスト ボックス 226"/>
                <p:cNvSpPr txBox="1">
                  <a:spLocks noChangeArrowheads="1"/>
                </p:cNvSpPr>
                <p:nvPr/>
              </p:nvSpPr>
              <p:spPr bwMode="auto">
                <a:xfrm>
                  <a:off x="1013267" y="5853924"/>
                  <a:ext cx="1016385" cy="2010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altLang="ja-JP" sz="1200" b="1" dirty="0"/>
                    <a:t>Dark matter </a:t>
                  </a:r>
                </a:p>
                <a:p>
                  <a:r>
                    <a:rPr lang="en-US" altLang="ja-JP" sz="1200" b="1" dirty="0"/>
                    <a:t>wind</a:t>
                  </a:r>
                  <a:endParaRPr lang="ja-JP" altLang="en-US" sz="1200" b="1" dirty="0"/>
                </a:p>
              </p:txBody>
            </p:sp>
          </p:grpSp>
          <p:grpSp>
            <p:nvGrpSpPr>
              <p:cNvPr id="14" name="グループ化 46"/>
              <p:cNvGrpSpPr>
                <a:grpSpLocks/>
              </p:cNvGrpSpPr>
              <p:nvPr/>
            </p:nvGrpSpPr>
            <p:grpSpPr bwMode="auto">
              <a:xfrm>
                <a:off x="2274887" y="6435727"/>
                <a:ext cx="46037" cy="110348"/>
                <a:chOff x="2454100" y="3424064"/>
                <a:chExt cx="1035831" cy="2015497"/>
              </a:xfrm>
            </p:grpSpPr>
            <p:cxnSp>
              <p:nvCxnSpPr>
                <p:cNvPr id="9" name="直線コネクタ 8"/>
                <p:cNvCxnSpPr/>
                <p:nvPr/>
              </p:nvCxnSpPr>
              <p:spPr>
                <a:xfrm flipV="1">
                  <a:off x="3265331" y="3420800"/>
                  <a:ext cx="223238" cy="86364"/>
                </a:xfrm>
                <a:prstGeom prst="line">
                  <a:avLst/>
                </a:prstGeom>
                <a:ln w="9525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直線コネクタ 9"/>
                <p:cNvCxnSpPr/>
                <p:nvPr/>
              </p:nvCxnSpPr>
              <p:spPr>
                <a:xfrm>
                  <a:off x="2456095" y="5191267"/>
                  <a:ext cx="516241" cy="248294"/>
                </a:xfrm>
                <a:prstGeom prst="line">
                  <a:avLst/>
                </a:prstGeom>
                <a:ln w="9525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4" name="直線コネクタ 3"/>
            <p:cNvCxnSpPr/>
            <p:nvPr/>
          </p:nvCxnSpPr>
          <p:spPr>
            <a:xfrm>
              <a:off x="5445332" y="1331369"/>
              <a:ext cx="287744" cy="43257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線コネクタ 4"/>
            <p:cNvCxnSpPr/>
            <p:nvPr/>
          </p:nvCxnSpPr>
          <p:spPr>
            <a:xfrm>
              <a:off x="5445332" y="1331369"/>
              <a:ext cx="287744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747" name="テキスト ボックス 51"/>
          <p:cNvSpPr txBox="1">
            <a:spLocks noChangeArrowheads="1"/>
          </p:cNvSpPr>
          <p:nvPr/>
        </p:nvSpPr>
        <p:spPr bwMode="auto">
          <a:xfrm>
            <a:off x="1907704" y="404664"/>
            <a:ext cx="54726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800" b="1" dirty="0" smtClean="0"/>
              <a:t>Directional </a:t>
            </a:r>
            <a:r>
              <a:rPr lang="en-US" altLang="ja-JP" sz="2800" b="1" dirty="0"/>
              <a:t>Dark Matter </a:t>
            </a:r>
            <a:r>
              <a:rPr lang="en-US" altLang="ja-JP" sz="2800" b="1" dirty="0" smtClean="0"/>
              <a:t>Search </a:t>
            </a:r>
            <a:endParaRPr lang="ja-JP" altLang="en-US" sz="2800" b="1" dirty="0"/>
          </a:p>
        </p:txBody>
      </p:sp>
      <p:grpSp>
        <p:nvGrpSpPr>
          <p:cNvPr id="60" name="グループ化 229"/>
          <p:cNvGrpSpPr>
            <a:grpSpLocks/>
          </p:cNvGrpSpPr>
          <p:nvPr/>
        </p:nvGrpSpPr>
        <p:grpSpPr bwMode="auto">
          <a:xfrm>
            <a:off x="5796136" y="1988840"/>
            <a:ext cx="2808312" cy="2232248"/>
            <a:chOff x="5286375" y="1500188"/>
            <a:chExt cx="1357313" cy="792162"/>
          </a:xfrm>
        </p:grpSpPr>
        <p:pic>
          <p:nvPicPr>
            <p:cNvPr id="61" name="Picture 76"/>
            <p:cNvPicPr>
              <a:picLocks noChangeAspect="1" noChangeArrowheads="1"/>
            </p:cNvPicPr>
            <p:nvPr/>
          </p:nvPicPr>
          <p:blipFill>
            <a:blip r:embed="rId3" cstate="print"/>
            <a:srcRect l="14285" b="10825"/>
            <a:stretch>
              <a:fillRect/>
            </a:stretch>
          </p:blipFill>
          <p:spPr bwMode="auto">
            <a:xfrm>
              <a:off x="5286375" y="1500188"/>
              <a:ext cx="1357313" cy="792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2" name="グループ化 46"/>
            <p:cNvGrpSpPr>
              <a:grpSpLocks/>
            </p:cNvGrpSpPr>
            <p:nvPr/>
          </p:nvGrpSpPr>
          <p:grpSpPr bwMode="auto">
            <a:xfrm>
              <a:off x="5429252" y="1785936"/>
              <a:ext cx="142876" cy="184150"/>
              <a:chOff x="1275406" y="3418530"/>
              <a:chExt cx="2214570" cy="2332202"/>
            </a:xfrm>
          </p:grpSpPr>
          <p:cxnSp>
            <p:nvCxnSpPr>
              <p:cNvPr id="63" name="直線コネクタ 62"/>
              <p:cNvCxnSpPr/>
              <p:nvPr/>
            </p:nvCxnSpPr>
            <p:spPr>
              <a:xfrm rot="5400000" flipH="1" flipV="1">
                <a:off x="1381494" y="4999705"/>
                <a:ext cx="144988" cy="357185"/>
              </a:xfrm>
              <a:prstGeom prst="line">
                <a:avLst/>
              </a:prstGeom>
              <a:ln w="952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線コネクタ 63"/>
              <p:cNvCxnSpPr/>
              <p:nvPr/>
            </p:nvCxnSpPr>
            <p:spPr>
              <a:xfrm rot="5400000" flipH="1" flipV="1">
                <a:off x="1661764" y="4742114"/>
                <a:ext cx="405939" cy="321478"/>
              </a:xfrm>
              <a:prstGeom prst="line">
                <a:avLst/>
              </a:prstGeom>
              <a:ln w="952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線コネクタ 64"/>
              <p:cNvCxnSpPr/>
              <p:nvPr/>
            </p:nvCxnSpPr>
            <p:spPr>
              <a:xfrm flipV="1">
                <a:off x="2061191" y="4293935"/>
                <a:ext cx="821537" cy="376953"/>
              </a:xfrm>
              <a:prstGeom prst="line">
                <a:avLst/>
              </a:prstGeom>
              <a:ln w="952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線コネクタ 65"/>
              <p:cNvCxnSpPr/>
              <p:nvPr/>
            </p:nvCxnSpPr>
            <p:spPr>
              <a:xfrm rot="5400000" flipH="1" flipV="1">
                <a:off x="2695518" y="3749520"/>
                <a:ext cx="695896" cy="392915"/>
              </a:xfrm>
              <a:prstGeom prst="line">
                <a:avLst/>
              </a:prstGeom>
              <a:ln w="952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線コネクタ 66"/>
              <p:cNvCxnSpPr/>
              <p:nvPr/>
            </p:nvCxnSpPr>
            <p:spPr>
              <a:xfrm flipV="1">
                <a:off x="3275620" y="3424064"/>
                <a:ext cx="214311" cy="86996"/>
              </a:xfrm>
              <a:prstGeom prst="line">
                <a:avLst/>
              </a:prstGeom>
              <a:ln w="952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線コネクタ 67"/>
              <p:cNvCxnSpPr/>
              <p:nvPr/>
            </p:nvCxnSpPr>
            <p:spPr>
              <a:xfrm rot="16200000" flipH="1">
                <a:off x="1975462" y="4749896"/>
                <a:ext cx="492936" cy="392892"/>
              </a:xfrm>
              <a:prstGeom prst="line">
                <a:avLst/>
              </a:prstGeom>
              <a:ln w="952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直線コネクタ 68"/>
              <p:cNvCxnSpPr/>
              <p:nvPr/>
            </p:nvCxnSpPr>
            <p:spPr>
              <a:xfrm rot="16200000" flipH="1">
                <a:off x="2375097" y="5271818"/>
                <a:ext cx="550909" cy="392892"/>
              </a:xfrm>
              <a:prstGeom prst="line">
                <a:avLst/>
              </a:prstGeom>
              <a:ln w="952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線コネクタ 69"/>
              <p:cNvCxnSpPr/>
              <p:nvPr/>
            </p:nvCxnSpPr>
            <p:spPr>
              <a:xfrm rot="16200000" flipH="1">
                <a:off x="1665126" y="4310550"/>
                <a:ext cx="434944" cy="285748"/>
              </a:xfrm>
              <a:prstGeom prst="line">
                <a:avLst/>
              </a:prstGeom>
              <a:ln w="952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1" name="テキスト ボックス 70"/>
          <p:cNvSpPr txBox="1"/>
          <p:nvPr/>
        </p:nvSpPr>
        <p:spPr>
          <a:xfrm>
            <a:off x="323528" y="5301208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Direction sensitive detector </a:t>
            </a:r>
            <a:endParaRPr kumimoji="1" lang="ja-JP" altLang="en-US" sz="2400" dirty="0"/>
          </a:p>
        </p:txBody>
      </p:sp>
      <p:sp>
        <p:nvSpPr>
          <p:cNvPr id="72" name="右矢印 71"/>
          <p:cNvSpPr/>
          <p:nvPr/>
        </p:nvSpPr>
        <p:spPr>
          <a:xfrm>
            <a:off x="4283968" y="5517232"/>
            <a:ext cx="57606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5327576" y="5373216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/>
              <a:t>Emulsion detector </a:t>
            </a:r>
            <a:endParaRPr kumimoji="1" lang="ja-JP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79512" y="948690"/>
            <a:ext cx="878497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u="sng" dirty="0" smtClean="0"/>
              <a:t>Nagoya University</a:t>
            </a:r>
            <a:r>
              <a:rPr kumimoji="1" lang="en-US" altLang="ja-JP" sz="2000" dirty="0" smtClean="0"/>
              <a:t> </a:t>
            </a:r>
          </a:p>
          <a:p>
            <a:pPr algn="ctr"/>
            <a:r>
              <a:rPr lang="en-US" altLang="ja-JP" sz="2000" dirty="0" smtClean="0"/>
              <a:t>     T. Naka, T. Asada, T. </a:t>
            </a:r>
            <a:r>
              <a:rPr lang="en-US" altLang="ja-JP" sz="2000" dirty="0" err="1" smtClean="0"/>
              <a:t>Katsuragwa</a:t>
            </a:r>
            <a:r>
              <a:rPr lang="en-US" altLang="ja-JP" sz="2000" dirty="0" smtClean="0"/>
              <a:t>, M. Yoshimoto, K. </a:t>
            </a:r>
            <a:r>
              <a:rPr lang="en-US" altLang="ja-JP" sz="2000" dirty="0" err="1" smtClean="0"/>
              <a:t>Hakamata</a:t>
            </a:r>
            <a:r>
              <a:rPr lang="en-US" altLang="ja-JP" sz="2000" dirty="0" smtClean="0"/>
              <a:t>, M. Ishikawa, A. </a:t>
            </a:r>
            <a:r>
              <a:rPr lang="en-US" altLang="ja-JP" sz="2000" dirty="0" err="1" smtClean="0"/>
              <a:t>Umemoto</a:t>
            </a:r>
            <a:r>
              <a:rPr lang="en-US" altLang="ja-JP" sz="2000" dirty="0" smtClean="0"/>
              <a:t>, S. </a:t>
            </a:r>
            <a:r>
              <a:rPr lang="en-US" altLang="ja-JP" sz="2000" dirty="0" err="1" smtClean="0"/>
              <a:t>Furuya</a:t>
            </a:r>
            <a:r>
              <a:rPr lang="en-US" altLang="ja-JP" sz="2000" dirty="0" smtClean="0"/>
              <a:t>, S. </a:t>
            </a:r>
            <a:r>
              <a:rPr lang="en-US" altLang="ja-JP" sz="2000" dirty="0" err="1" smtClean="0"/>
              <a:t>Machii</a:t>
            </a:r>
            <a:r>
              <a:rPr lang="en-US" altLang="ja-JP" sz="2000" dirty="0" smtClean="0"/>
              <a:t>, Y. </a:t>
            </a:r>
            <a:r>
              <a:rPr lang="en-US" altLang="ja-JP" sz="2000" dirty="0" err="1" smtClean="0"/>
              <a:t>Tawara</a:t>
            </a:r>
            <a:r>
              <a:rPr lang="en-US" altLang="ja-JP" sz="2000" dirty="0" smtClean="0"/>
              <a:t>, M. Nakamura, O. Sato, T. Nakano  </a:t>
            </a:r>
          </a:p>
          <a:p>
            <a:pPr algn="ctr"/>
            <a:endParaRPr lang="en-US" altLang="ja-JP" sz="2000" u="sng" dirty="0" smtClean="0"/>
          </a:p>
          <a:p>
            <a:pPr algn="ctr"/>
            <a:r>
              <a:rPr lang="en-US" altLang="ja-JP" sz="2000" u="sng" dirty="0" smtClean="0"/>
              <a:t>Chiba University </a:t>
            </a:r>
          </a:p>
          <a:p>
            <a:pPr algn="ctr"/>
            <a:r>
              <a:rPr lang="en-US" altLang="ja-JP" sz="2000" dirty="0" smtClean="0"/>
              <a:t>     K. </a:t>
            </a:r>
            <a:r>
              <a:rPr lang="en-US" altLang="ja-JP" sz="2000" dirty="0" err="1" smtClean="0"/>
              <a:t>Kuge</a:t>
            </a:r>
            <a:r>
              <a:rPr lang="en-US" altLang="ja-JP" sz="2000" dirty="0" smtClean="0"/>
              <a:t> </a:t>
            </a:r>
            <a:endParaRPr lang="en-US" altLang="ja-JP" sz="2000" u="sng" dirty="0" smtClean="0"/>
          </a:p>
          <a:p>
            <a:endParaRPr lang="en-US" altLang="ja-JP" sz="2000" dirty="0" smtClean="0"/>
          </a:p>
          <a:p>
            <a:pPr algn="ctr"/>
            <a:r>
              <a:rPr lang="en-US" altLang="ja-JP" sz="2000" u="sng" dirty="0" smtClean="0"/>
              <a:t>University of Napoli </a:t>
            </a:r>
          </a:p>
          <a:p>
            <a:pPr algn="ctr"/>
            <a:r>
              <a:rPr lang="en-US" altLang="ja-JP" sz="2000" dirty="0" smtClean="0"/>
              <a:t>    G. de </a:t>
            </a:r>
            <a:r>
              <a:rPr lang="en-US" altLang="ja-JP" sz="2000" dirty="0" err="1" smtClean="0"/>
              <a:t>Lellis</a:t>
            </a:r>
            <a:r>
              <a:rPr lang="en-US" altLang="ja-JP" sz="2000" dirty="0" smtClean="0"/>
              <a:t> , A. Di </a:t>
            </a:r>
            <a:r>
              <a:rPr lang="en-US" altLang="ja-JP" sz="2000" dirty="0" err="1" smtClean="0"/>
              <a:t>Crescenzo</a:t>
            </a:r>
            <a:r>
              <a:rPr lang="en-US" altLang="ja-JP" sz="2000" dirty="0" smtClean="0"/>
              <a:t>, A. </a:t>
            </a:r>
            <a:r>
              <a:rPr lang="en-US" altLang="ja-JP" sz="2000" dirty="0" err="1" smtClean="0"/>
              <a:t>Sheshukov</a:t>
            </a:r>
            <a:r>
              <a:rPr lang="en-US" altLang="ja-JP" sz="2000" dirty="0" smtClean="0"/>
              <a:t> , A. </a:t>
            </a:r>
            <a:r>
              <a:rPr lang="en-US" altLang="ja-JP" sz="2000" dirty="0" err="1" smtClean="0"/>
              <a:t>Aleksandrov</a:t>
            </a:r>
            <a:r>
              <a:rPr lang="en-US" altLang="ja-JP" sz="2000" dirty="0" smtClean="0"/>
              <a:t>, V. </a:t>
            </a:r>
            <a:r>
              <a:rPr lang="en-US" altLang="ja-JP" sz="2000" dirty="0" err="1" smtClean="0"/>
              <a:t>Tioukov</a:t>
            </a:r>
            <a:endParaRPr lang="en-US" altLang="ja-JP" sz="2000" dirty="0" smtClean="0"/>
          </a:p>
          <a:p>
            <a:pPr algn="ctr"/>
            <a:endParaRPr lang="en-US" altLang="ja-JP" sz="2000" dirty="0" smtClean="0"/>
          </a:p>
          <a:p>
            <a:pPr algn="ctr"/>
            <a:r>
              <a:rPr lang="en-US" altLang="ja-JP" sz="2000" u="sng" dirty="0" smtClean="0"/>
              <a:t>University of </a:t>
            </a:r>
            <a:r>
              <a:rPr lang="en-US" altLang="ja-JP" sz="2000" u="sng" dirty="0" err="1" smtClean="0"/>
              <a:t>Padova</a:t>
            </a:r>
            <a:r>
              <a:rPr lang="en-US" altLang="ja-JP" sz="2000" u="sng" dirty="0" smtClean="0"/>
              <a:t> </a:t>
            </a:r>
          </a:p>
          <a:p>
            <a:pPr algn="ctr"/>
            <a:r>
              <a:rPr lang="en-US" altLang="ja-JP" sz="2000" dirty="0" smtClean="0"/>
              <a:t>    C. </a:t>
            </a:r>
            <a:r>
              <a:rPr lang="en-US" altLang="ja-JP" sz="2000" dirty="0" err="1" smtClean="0"/>
              <a:t>Sirignano</a:t>
            </a:r>
            <a:r>
              <a:rPr lang="en-US" altLang="ja-JP" sz="2000" dirty="0" smtClean="0"/>
              <a:t> </a:t>
            </a:r>
          </a:p>
          <a:p>
            <a:pPr algn="ctr"/>
            <a:endParaRPr lang="en-US" altLang="ja-JP" sz="2000" dirty="0" smtClean="0"/>
          </a:p>
          <a:p>
            <a:pPr algn="ctr"/>
            <a:r>
              <a:rPr lang="en-US" altLang="ja-JP" sz="2000" u="sng" dirty="0" err="1" smtClean="0"/>
              <a:t>Laboratori</a:t>
            </a:r>
            <a:r>
              <a:rPr lang="en-US" altLang="ja-JP" sz="2000" u="sng" dirty="0" smtClean="0"/>
              <a:t> </a:t>
            </a:r>
            <a:r>
              <a:rPr lang="en-US" altLang="ja-JP" sz="2000" u="sng" dirty="0" err="1" smtClean="0"/>
              <a:t>Nasionale</a:t>
            </a:r>
            <a:r>
              <a:rPr lang="en-US" altLang="ja-JP" sz="2000" u="sng" dirty="0" smtClean="0"/>
              <a:t> de </a:t>
            </a:r>
            <a:r>
              <a:rPr lang="en-US" altLang="ja-JP" sz="2000" u="sng" dirty="0" err="1" smtClean="0"/>
              <a:t>Grann</a:t>
            </a:r>
            <a:r>
              <a:rPr lang="en-US" altLang="ja-JP" sz="2000" u="sng" dirty="0" smtClean="0"/>
              <a:t> </a:t>
            </a:r>
            <a:r>
              <a:rPr lang="en-US" altLang="ja-JP" sz="2000" u="sng" dirty="0" err="1" smtClean="0"/>
              <a:t>Sasso</a:t>
            </a:r>
            <a:r>
              <a:rPr lang="en-US" altLang="ja-JP" sz="2000" u="sng" dirty="0" smtClean="0"/>
              <a:t> (LNGS) </a:t>
            </a:r>
          </a:p>
          <a:p>
            <a:pPr algn="ctr"/>
            <a:r>
              <a:rPr lang="en-US" altLang="ja-JP" sz="2000" dirty="0" smtClean="0"/>
              <a:t>   N. </a:t>
            </a:r>
            <a:r>
              <a:rPr lang="en-US" altLang="ja-JP" sz="2000" dirty="0" err="1" smtClean="0"/>
              <a:t>D’Ambrossio</a:t>
            </a:r>
            <a:r>
              <a:rPr lang="en-US" altLang="ja-JP" sz="2000" dirty="0" smtClean="0"/>
              <a:t>, N. Di Marco, F. </a:t>
            </a:r>
            <a:r>
              <a:rPr lang="en-US" altLang="ja-JP" sz="2000" dirty="0" err="1" smtClean="0"/>
              <a:t>Pupilli</a:t>
            </a:r>
            <a:r>
              <a:rPr lang="en-US" altLang="ja-JP" sz="2000" dirty="0" smtClean="0"/>
              <a:t>  </a:t>
            </a:r>
          </a:p>
          <a:p>
            <a:pPr algn="ctr"/>
            <a:endParaRPr lang="en-US" altLang="ja-JP" sz="2000" dirty="0" smtClean="0"/>
          </a:p>
          <a:p>
            <a:pPr algn="ctr"/>
            <a:r>
              <a:rPr lang="en-US" altLang="ja-JP" sz="2000" dirty="0" smtClean="0"/>
              <a:t> </a:t>
            </a:r>
          </a:p>
          <a:p>
            <a:endParaRPr lang="en-US" altLang="ja-JP" sz="2000" dirty="0" smtClean="0"/>
          </a:p>
          <a:p>
            <a:endParaRPr lang="en-US" altLang="ja-JP" sz="2000" dirty="0" smtClean="0"/>
          </a:p>
          <a:p>
            <a:endParaRPr lang="en-US" altLang="ja-JP" sz="2000" dirty="0" smtClean="0"/>
          </a:p>
          <a:p>
            <a:r>
              <a:rPr lang="en-US" altLang="ja-JP" sz="2000" dirty="0" smtClean="0"/>
              <a:t> 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059832" y="260648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u="sng" dirty="0" smtClean="0"/>
              <a:t>Current Collaboration</a:t>
            </a:r>
            <a:endParaRPr kumimoji="1" lang="ja-JP" altLang="en-US" sz="2800" u="sng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0" y="5613047"/>
            <a:ext cx="5544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Technical Support </a:t>
            </a:r>
          </a:p>
          <a:p>
            <a:r>
              <a:rPr lang="en-US" altLang="ja-JP" dirty="0" smtClean="0"/>
              <a:t>    - SPring-8 </a:t>
            </a:r>
          </a:p>
          <a:p>
            <a:r>
              <a:rPr kumimoji="1" lang="en-US" altLang="ja-JP" dirty="0" smtClean="0"/>
              <a:t>    - </a:t>
            </a:r>
            <a:r>
              <a:rPr kumimoji="1" lang="en-US" altLang="ja-JP" dirty="0" err="1" smtClean="0"/>
              <a:t>DarkSIDE</a:t>
            </a:r>
            <a:r>
              <a:rPr kumimoji="1" lang="en-US" altLang="ja-JP" dirty="0" smtClean="0"/>
              <a:t> group at LNGS</a:t>
            </a:r>
          </a:p>
          <a:p>
            <a:r>
              <a:rPr lang="en-US" altLang="ja-JP" dirty="0" smtClean="0"/>
              <a:t>    - retired FUJI FILM engineer     etc. 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395536" y="354360"/>
            <a:ext cx="8604250" cy="914400"/>
          </a:xfrm>
        </p:spPr>
        <p:txBody>
          <a:bodyPr/>
          <a:lstStyle/>
          <a:p>
            <a:r>
              <a:rPr lang="en-US" altLang="ja-JP" sz="2800" dirty="0" smtClean="0"/>
              <a:t>Directional Dark Matter Search with very high resolution nuclear emulsion </a:t>
            </a:r>
            <a:endParaRPr kumimoji="1" lang="ja-JP" altLang="en-US" sz="2800" dirty="0"/>
          </a:p>
        </p:txBody>
      </p:sp>
      <p:grpSp>
        <p:nvGrpSpPr>
          <p:cNvPr id="4" name="グループ化 4"/>
          <p:cNvGrpSpPr>
            <a:grpSpLocks/>
          </p:cNvGrpSpPr>
          <p:nvPr/>
        </p:nvGrpSpPr>
        <p:grpSpPr bwMode="auto">
          <a:xfrm>
            <a:off x="1" y="1368861"/>
            <a:ext cx="9540550" cy="3140270"/>
            <a:chOff x="4807240" y="1115608"/>
            <a:chExt cx="3035842" cy="936113"/>
          </a:xfrm>
        </p:grpSpPr>
        <p:grpSp>
          <p:nvGrpSpPr>
            <p:cNvPr id="5" name="グループ化 186"/>
            <p:cNvGrpSpPr>
              <a:grpSpLocks/>
            </p:cNvGrpSpPr>
            <p:nvPr/>
          </p:nvGrpSpPr>
          <p:grpSpPr bwMode="auto">
            <a:xfrm>
              <a:off x="4807240" y="1115608"/>
              <a:ext cx="3035842" cy="936113"/>
              <a:chOff x="910766" y="5323280"/>
              <a:chExt cx="3938521" cy="1222795"/>
            </a:xfrm>
          </p:grpSpPr>
          <p:grpSp>
            <p:nvGrpSpPr>
              <p:cNvPr id="8" name="グループ化 228"/>
              <p:cNvGrpSpPr>
                <a:grpSpLocks/>
              </p:cNvGrpSpPr>
              <p:nvPr/>
            </p:nvGrpSpPr>
            <p:grpSpPr bwMode="auto">
              <a:xfrm>
                <a:off x="1907522" y="5323280"/>
                <a:ext cx="2941765" cy="950521"/>
                <a:chOff x="1907704" y="5447481"/>
                <a:chExt cx="2942182" cy="950082"/>
              </a:xfrm>
            </p:grpSpPr>
            <p:grpSp>
              <p:nvGrpSpPr>
                <p:cNvPr id="32" name="グループ化 86"/>
                <p:cNvGrpSpPr>
                  <a:grpSpLocks/>
                </p:cNvGrpSpPr>
                <p:nvPr/>
              </p:nvGrpSpPr>
              <p:grpSpPr bwMode="auto">
                <a:xfrm>
                  <a:off x="1979377" y="5587430"/>
                  <a:ext cx="1711019" cy="810133"/>
                  <a:chOff x="2267271" y="5154992"/>
                  <a:chExt cx="2415558" cy="972153"/>
                </a:xfrm>
              </p:grpSpPr>
              <p:sp>
                <p:nvSpPr>
                  <p:cNvPr id="39" name="円/楕円 38"/>
                  <p:cNvSpPr/>
                  <p:nvPr/>
                </p:nvSpPr>
                <p:spPr>
                  <a:xfrm>
                    <a:off x="2986984" y="5515841"/>
                    <a:ext cx="146219" cy="145332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0000FF">
                          <a:tint val="66000"/>
                          <a:satMod val="160000"/>
                        </a:srgbClr>
                      </a:gs>
                      <a:gs pos="50000">
                        <a:srgbClr val="0000FF">
                          <a:tint val="44500"/>
                          <a:satMod val="160000"/>
                        </a:srgbClr>
                      </a:gs>
                      <a:gs pos="100000">
                        <a:srgbClr val="0000FF">
                          <a:tint val="23500"/>
                          <a:satMod val="160000"/>
                        </a:srgbClr>
                      </a:gs>
                    </a:gsLst>
                    <a:lin ang="81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ja-JP" altLang="en-US" sz="1200"/>
                  </a:p>
                </p:txBody>
              </p:sp>
              <p:sp>
                <p:nvSpPr>
                  <p:cNvPr id="40" name="円/楕円 39"/>
                  <p:cNvSpPr/>
                  <p:nvPr/>
                </p:nvSpPr>
                <p:spPr>
                  <a:xfrm>
                    <a:off x="2267271" y="5515841"/>
                    <a:ext cx="143592" cy="145332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FFFF00">
                          <a:shade val="30000"/>
                          <a:satMod val="115000"/>
                        </a:srgbClr>
                      </a:gs>
                      <a:gs pos="50000">
                        <a:srgbClr val="FFFF00">
                          <a:shade val="67500"/>
                          <a:satMod val="115000"/>
                        </a:srgbClr>
                      </a:gs>
                      <a:gs pos="100000">
                        <a:srgbClr val="FFFF00">
                          <a:shade val="100000"/>
                          <a:satMod val="115000"/>
                        </a:srgbClr>
                      </a:gs>
                    </a:gsLst>
                    <a:lin ang="81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ja-JP" altLang="en-US" sz="1200"/>
                  </a:p>
                </p:txBody>
              </p:sp>
              <p:sp>
                <p:nvSpPr>
                  <p:cNvPr id="41" name="右矢印 40"/>
                  <p:cNvSpPr/>
                  <p:nvPr/>
                </p:nvSpPr>
                <p:spPr>
                  <a:xfrm>
                    <a:off x="2426624" y="5588153"/>
                    <a:ext cx="488564" cy="45372"/>
                  </a:xfrm>
                  <a:prstGeom prst="rightArrow">
                    <a:avLst/>
                  </a:prstGeom>
                  <a:solidFill>
                    <a:srgbClr val="FFFF0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ja-JP" altLang="en-US" sz="1200"/>
                  </a:p>
                </p:txBody>
              </p:sp>
              <p:sp>
                <p:nvSpPr>
                  <p:cNvPr id="42" name="右矢印 41"/>
                  <p:cNvSpPr/>
                  <p:nvPr/>
                </p:nvSpPr>
                <p:spPr>
                  <a:xfrm rot="20035656">
                    <a:off x="3197995" y="5401702"/>
                    <a:ext cx="468427" cy="45372"/>
                  </a:xfrm>
                  <a:prstGeom prst="rightArrow">
                    <a:avLst/>
                  </a:prstGeom>
                  <a:solidFill>
                    <a:srgbClr val="FFFF0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ja-JP" altLang="en-US" sz="1200"/>
                  </a:p>
                </p:txBody>
              </p:sp>
              <p:sp>
                <p:nvSpPr>
                  <p:cNvPr id="43" name="右矢印 42"/>
                  <p:cNvSpPr/>
                  <p:nvPr/>
                </p:nvSpPr>
                <p:spPr>
                  <a:xfrm rot="2078945">
                    <a:off x="3189239" y="5656919"/>
                    <a:ext cx="287185" cy="145332"/>
                  </a:xfrm>
                  <a:prstGeom prst="rightArrow">
                    <a:avLst/>
                  </a:prstGeom>
                  <a:solidFill>
                    <a:srgbClr val="FF0000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ja-JP" altLang="en-US" sz="1200"/>
                  </a:p>
                </p:txBody>
              </p:sp>
              <p:sp>
                <p:nvSpPr>
                  <p:cNvPr id="44" name="正方形/長方形 43"/>
                  <p:cNvSpPr/>
                  <p:nvPr/>
                </p:nvSpPr>
                <p:spPr>
                  <a:xfrm>
                    <a:off x="2470509" y="5296029"/>
                    <a:ext cx="1298460" cy="720987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ja-JP" altLang="en-US" sz="1200"/>
                  </a:p>
                </p:txBody>
              </p:sp>
              <p:sp>
                <p:nvSpPr>
                  <p:cNvPr id="45" name="円/楕円 44"/>
                  <p:cNvSpPr/>
                  <p:nvPr/>
                </p:nvSpPr>
                <p:spPr>
                  <a:xfrm>
                    <a:off x="3709324" y="5154992"/>
                    <a:ext cx="142717" cy="145332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FFFF00">
                          <a:shade val="30000"/>
                          <a:satMod val="115000"/>
                        </a:srgbClr>
                      </a:gs>
                      <a:gs pos="50000">
                        <a:srgbClr val="FFFF00">
                          <a:shade val="67500"/>
                          <a:satMod val="115000"/>
                        </a:srgbClr>
                      </a:gs>
                      <a:gs pos="100000">
                        <a:srgbClr val="FFFF00">
                          <a:shade val="100000"/>
                          <a:satMod val="115000"/>
                        </a:srgbClr>
                      </a:gs>
                    </a:gsLst>
                    <a:lin ang="81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ja-JP" altLang="en-US" sz="1200"/>
                  </a:p>
                </p:txBody>
              </p:sp>
              <p:sp>
                <p:nvSpPr>
                  <p:cNvPr id="46" name="円/楕円 45"/>
                  <p:cNvSpPr/>
                  <p:nvPr/>
                </p:nvSpPr>
                <p:spPr>
                  <a:xfrm>
                    <a:off x="2554456" y="5733484"/>
                    <a:ext cx="145344" cy="14249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0000FF">
                          <a:tint val="66000"/>
                          <a:satMod val="160000"/>
                        </a:srgbClr>
                      </a:gs>
                      <a:gs pos="50000">
                        <a:srgbClr val="0000FF">
                          <a:tint val="44500"/>
                          <a:satMod val="160000"/>
                        </a:srgbClr>
                      </a:gs>
                      <a:gs pos="100000">
                        <a:srgbClr val="0000FF">
                          <a:tint val="23500"/>
                          <a:satMod val="160000"/>
                        </a:srgbClr>
                      </a:gs>
                    </a:gsLst>
                    <a:lin ang="81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ja-JP" altLang="en-US" sz="1200"/>
                  </a:p>
                </p:txBody>
              </p:sp>
              <p:sp>
                <p:nvSpPr>
                  <p:cNvPr id="47" name="円/楕円 46"/>
                  <p:cNvSpPr/>
                  <p:nvPr/>
                </p:nvSpPr>
                <p:spPr>
                  <a:xfrm>
                    <a:off x="3133203" y="5733484"/>
                    <a:ext cx="143592" cy="14249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0000FF">
                          <a:tint val="66000"/>
                          <a:satMod val="160000"/>
                        </a:srgbClr>
                      </a:gs>
                      <a:gs pos="50000">
                        <a:srgbClr val="0000FF">
                          <a:tint val="44500"/>
                          <a:satMod val="160000"/>
                        </a:srgbClr>
                      </a:gs>
                      <a:gs pos="100000">
                        <a:srgbClr val="0000FF">
                          <a:tint val="23500"/>
                          <a:satMod val="160000"/>
                        </a:srgbClr>
                      </a:gs>
                    </a:gsLst>
                    <a:lin ang="81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ja-JP" altLang="en-US" sz="1200"/>
                  </a:p>
                </p:txBody>
              </p:sp>
              <p:sp>
                <p:nvSpPr>
                  <p:cNvPr id="48" name="円/楕円 47"/>
                  <p:cNvSpPr/>
                  <p:nvPr/>
                </p:nvSpPr>
                <p:spPr>
                  <a:xfrm>
                    <a:off x="2843392" y="5805087"/>
                    <a:ext cx="143592" cy="14391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0000FF">
                          <a:tint val="66000"/>
                          <a:satMod val="160000"/>
                        </a:srgbClr>
                      </a:gs>
                      <a:gs pos="50000">
                        <a:srgbClr val="0000FF">
                          <a:tint val="44500"/>
                          <a:satMod val="160000"/>
                        </a:srgbClr>
                      </a:gs>
                      <a:gs pos="100000">
                        <a:srgbClr val="0000FF">
                          <a:tint val="23500"/>
                          <a:satMod val="160000"/>
                        </a:srgbClr>
                      </a:gs>
                    </a:gsLst>
                    <a:lin ang="81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ja-JP" altLang="en-US" sz="1200"/>
                  </a:p>
                </p:txBody>
              </p:sp>
              <p:sp>
                <p:nvSpPr>
                  <p:cNvPr id="49" name="円/楕円 48"/>
                  <p:cNvSpPr/>
                  <p:nvPr/>
                </p:nvSpPr>
                <p:spPr>
                  <a:xfrm>
                    <a:off x="2628003" y="5372636"/>
                    <a:ext cx="143592" cy="143205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0000FF">
                          <a:tint val="66000"/>
                          <a:satMod val="160000"/>
                        </a:srgbClr>
                      </a:gs>
                      <a:gs pos="50000">
                        <a:srgbClr val="0000FF">
                          <a:tint val="44500"/>
                          <a:satMod val="160000"/>
                        </a:srgbClr>
                      </a:gs>
                      <a:gs pos="100000">
                        <a:srgbClr val="0000FF">
                          <a:tint val="23500"/>
                          <a:satMod val="160000"/>
                        </a:srgbClr>
                      </a:gs>
                    </a:gsLst>
                    <a:lin ang="81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ja-JP" altLang="en-US" sz="1200"/>
                  </a:p>
                </p:txBody>
              </p:sp>
              <p:sp>
                <p:nvSpPr>
                  <p:cNvPr id="50" name="円/楕円 49"/>
                  <p:cNvSpPr/>
                  <p:nvPr/>
                </p:nvSpPr>
                <p:spPr>
                  <a:xfrm>
                    <a:off x="3563980" y="5668262"/>
                    <a:ext cx="145344" cy="144623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0000FF">
                          <a:tint val="66000"/>
                          <a:satMod val="160000"/>
                        </a:srgbClr>
                      </a:gs>
                      <a:gs pos="50000">
                        <a:srgbClr val="0000FF">
                          <a:tint val="44500"/>
                          <a:satMod val="160000"/>
                        </a:srgbClr>
                      </a:gs>
                      <a:gs pos="100000">
                        <a:srgbClr val="0000FF">
                          <a:tint val="23500"/>
                          <a:satMod val="160000"/>
                        </a:srgbClr>
                      </a:gs>
                    </a:gsLst>
                    <a:lin ang="81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ja-JP" altLang="en-US" sz="1200"/>
                  </a:p>
                </p:txBody>
              </p:sp>
              <p:sp>
                <p:nvSpPr>
                  <p:cNvPr id="51" name="円/楕円 50"/>
                  <p:cNvSpPr/>
                  <p:nvPr/>
                </p:nvSpPr>
                <p:spPr>
                  <a:xfrm>
                    <a:off x="3492184" y="5445656"/>
                    <a:ext cx="145344" cy="14249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0000FF">
                          <a:tint val="66000"/>
                          <a:satMod val="160000"/>
                        </a:srgbClr>
                      </a:gs>
                      <a:gs pos="50000">
                        <a:srgbClr val="0000FF">
                          <a:tint val="44500"/>
                          <a:satMod val="160000"/>
                        </a:srgbClr>
                      </a:gs>
                      <a:gs pos="100000">
                        <a:srgbClr val="0000FF">
                          <a:tint val="23500"/>
                          <a:satMod val="160000"/>
                        </a:srgbClr>
                      </a:gs>
                    </a:gsLst>
                    <a:lin ang="81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ja-JP" altLang="en-US" sz="1200"/>
                  </a:p>
                </p:txBody>
              </p:sp>
              <p:sp>
                <p:nvSpPr>
                  <p:cNvPr id="52" name="円/楕円 51"/>
                  <p:cNvSpPr/>
                  <p:nvPr/>
                </p:nvSpPr>
                <p:spPr>
                  <a:xfrm>
                    <a:off x="3420388" y="5805087"/>
                    <a:ext cx="143592" cy="14391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0000FF">
                          <a:tint val="66000"/>
                          <a:satMod val="160000"/>
                        </a:srgbClr>
                      </a:gs>
                      <a:gs pos="50000">
                        <a:srgbClr val="0000FF">
                          <a:tint val="44500"/>
                          <a:satMod val="160000"/>
                        </a:srgbClr>
                      </a:gs>
                      <a:gs pos="100000">
                        <a:srgbClr val="0000FF">
                          <a:tint val="23500"/>
                          <a:satMod val="160000"/>
                        </a:srgbClr>
                      </a:gs>
                    </a:gsLst>
                    <a:lin ang="81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ja-JP" altLang="en-US" sz="1200"/>
                  </a:p>
                </p:txBody>
              </p:sp>
              <p:sp>
                <p:nvSpPr>
                  <p:cNvPr id="53" name="テキスト ボックス 7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577524" y="6003445"/>
                    <a:ext cx="2105305" cy="1237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altLang="ja-JP" sz="1200" b="1" dirty="0" smtClean="0"/>
                      <a:t>Direction sensitive Detector</a:t>
                    </a:r>
                    <a:endParaRPr lang="ja-JP" altLang="en-US" sz="1200" b="1" dirty="0"/>
                  </a:p>
                </p:txBody>
              </p:sp>
            </p:grpSp>
            <p:cxnSp>
              <p:nvCxnSpPr>
                <p:cNvPr id="33" name="直線コネクタ 32"/>
                <p:cNvCxnSpPr>
                  <a:endCxn id="34" idx="1"/>
                </p:cNvCxnSpPr>
                <p:nvPr/>
              </p:nvCxnSpPr>
              <p:spPr>
                <a:xfrm flipV="1">
                  <a:off x="2739022" y="5698616"/>
                  <a:ext cx="416227" cy="326484"/>
                </a:xfrm>
                <a:prstGeom prst="line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" name="テキスト ボックス 219"/>
                <p:cNvSpPr txBox="1">
                  <a:spLocks noChangeArrowheads="1"/>
                </p:cNvSpPr>
                <p:nvPr/>
              </p:nvSpPr>
              <p:spPr bwMode="auto">
                <a:xfrm>
                  <a:off x="3155248" y="5632731"/>
                  <a:ext cx="1694638" cy="13176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altLang="ja-JP" sz="1600" b="1" u="sng" dirty="0">
                      <a:solidFill>
                        <a:srgbClr val="FFFF00"/>
                      </a:solidFill>
                    </a:rPr>
                    <a:t>Detection of recoiled nuclei as tracks</a:t>
                  </a:r>
                  <a:endParaRPr lang="ja-JP" altLang="en-US" sz="1600" b="1" u="sng" dirty="0">
                    <a:solidFill>
                      <a:srgbClr val="FFFF00"/>
                    </a:solidFill>
                  </a:endParaRPr>
                </a:p>
              </p:txBody>
            </p:sp>
            <p:cxnSp>
              <p:nvCxnSpPr>
                <p:cNvPr id="35" name="直線コネクタ 34"/>
                <p:cNvCxnSpPr>
                  <a:stCxn id="39" idx="7"/>
                </p:cNvCxnSpPr>
                <p:nvPr/>
              </p:nvCxnSpPr>
              <p:spPr>
                <a:xfrm flipV="1">
                  <a:off x="2577862" y="5541317"/>
                  <a:ext cx="188538" cy="364511"/>
                </a:xfrm>
                <a:prstGeom prst="line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" name="テキスト ボックス 222"/>
                <p:cNvSpPr txBox="1">
                  <a:spLocks noChangeArrowheads="1"/>
                </p:cNvSpPr>
                <p:nvPr/>
              </p:nvSpPr>
              <p:spPr bwMode="auto">
                <a:xfrm>
                  <a:off x="2447066" y="5447481"/>
                  <a:ext cx="864096" cy="120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altLang="ja-JP" sz="1200" b="1"/>
                    <a:t>Target nuclei</a:t>
                  </a:r>
                  <a:endParaRPr lang="ja-JP" altLang="en-US" sz="1200" b="1"/>
                </a:p>
              </p:txBody>
            </p:sp>
            <p:sp>
              <p:nvSpPr>
                <p:cNvPr id="37" name="テキスト ボックス 223"/>
                <p:cNvSpPr txBox="1">
                  <a:spLocks noChangeArrowheads="1"/>
                </p:cNvSpPr>
                <p:nvPr/>
              </p:nvSpPr>
              <p:spPr bwMode="auto">
                <a:xfrm>
                  <a:off x="1907704" y="5805264"/>
                  <a:ext cx="504056" cy="120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altLang="ja-JP" sz="1200"/>
                    <a:t>DM</a:t>
                  </a:r>
                  <a:endParaRPr lang="ja-JP" altLang="en-US" sz="1200"/>
                </a:p>
              </p:txBody>
            </p:sp>
            <p:sp>
              <p:nvSpPr>
                <p:cNvPr id="38" name="テキスト ボックス 224"/>
                <p:cNvSpPr txBox="1">
                  <a:spLocks noChangeArrowheads="1"/>
                </p:cNvSpPr>
                <p:nvPr/>
              </p:nvSpPr>
              <p:spPr bwMode="auto">
                <a:xfrm>
                  <a:off x="2915816" y="5476582"/>
                  <a:ext cx="504056" cy="120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altLang="ja-JP" sz="1200"/>
                    <a:t>DM</a:t>
                  </a:r>
                  <a:endParaRPr lang="ja-JP" altLang="en-US" sz="1200"/>
                </a:p>
              </p:txBody>
            </p:sp>
          </p:grpSp>
          <p:grpSp>
            <p:nvGrpSpPr>
              <p:cNvPr id="9" name="グループ化 227"/>
              <p:cNvGrpSpPr>
                <a:grpSpLocks/>
              </p:cNvGrpSpPr>
              <p:nvPr/>
            </p:nvGrpSpPr>
            <p:grpSpPr bwMode="auto">
              <a:xfrm>
                <a:off x="910766" y="5501682"/>
                <a:ext cx="1016631" cy="755957"/>
                <a:chOff x="910536" y="5573587"/>
                <a:chExt cx="1016385" cy="756050"/>
              </a:xfrm>
            </p:grpSpPr>
            <p:grpSp>
              <p:nvGrpSpPr>
                <p:cNvPr id="17" name="グループ化 51"/>
                <p:cNvGrpSpPr>
                  <a:grpSpLocks/>
                </p:cNvGrpSpPr>
                <p:nvPr/>
              </p:nvGrpSpPr>
              <p:grpSpPr bwMode="auto">
                <a:xfrm>
                  <a:off x="1235374" y="5573587"/>
                  <a:ext cx="672327" cy="756050"/>
                  <a:chOff x="7804920" y="692343"/>
                  <a:chExt cx="871536" cy="1008067"/>
                </a:xfrm>
              </p:grpSpPr>
              <p:sp>
                <p:nvSpPr>
                  <p:cNvPr id="24" name="円/楕円 23"/>
                  <p:cNvSpPr/>
                  <p:nvPr/>
                </p:nvSpPr>
                <p:spPr>
                  <a:xfrm>
                    <a:off x="8028384" y="836712"/>
                    <a:ext cx="648072" cy="648072"/>
                  </a:xfrm>
                  <a:prstGeom prst="ellipse">
                    <a:avLst/>
                  </a:prstGeom>
                  <a:gradFill flip="none" rotWithShape="1">
                    <a:gsLst>
                      <a:gs pos="42000">
                        <a:srgbClr val="0000FF">
                          <a:shade val="30000"/>
                          <a:satMod val="115000"/>
                          <a:alpha val="97000"/>
                        </a:srgbClr>
                      </a:gs>
                      <a:gs pos="56000">
                        <a:srgbClr val="0000FF">
                          <a:shade val="67500"/>
                          <a:satMod val="115000"/>
                          <a:alpha val="63000"/>
                        </a:srgbClr>
                      </a:gs>
                      <a:gs pos="100000">
                        <a:srgbClr val="0000FF">
                          <a:shade val="100000"/>
                          <a:satMod val="115000"/>
                        </a:srgbClr>
                      </a:gs>
                    </a:gsLst>
                    <a:lin ang="189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ja-JP" altLang="en-US" sz="1200"/>
                  </a:p>
                </p:txBody>
              </p:sp>
              <p:cxnSp>
                <p:nvCxnSpPr>
                  <p:cNvPr id="25" name="直線コネクタ 24"/>
                  <p:cNvCxnSpPr/>
                  <p:nvPr/>
                </p:nvCxnSpPr>
                <p:spPr>
                  <a:xfrm rot="5400000">
                    <a:off x="7807986" y="976178"/>
                    <a:ext cx="1008067" cy="44039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8" name="右矢印 27"/>
                  <p:cNvSpPr/>
                  <p:nvPr/>
                </p:nvSpPr>
                <p:spPr>
                  <a:xfrm>
                    <a:off x="7804920" y="764854"/>
                    <a:ext cx="143852" cy="46502"/>
                  </a:xfrm>
                  <a:prstGeom prst="rightArrow">
                    <a:avLst/>
                  </a:prstGeom>
                  <a:solidFill>
                    <a:srgbClr val="FFFF0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ja-JP" altLang="en-US" sz="1200"/>
                  </a:p>
                </p:txBody>
              </p:sp>
              <p:sp>
                <p:nvSpPr>
                  <p:cNvPr id="29" name="右矢印 28"/>
                  <p:cNvSpPr/>
                  <p:nvPr/>
                </p:nvSpPr>
                <p:spPr>
                  <a:xfrm>
                    <a:off x="7804920" y="1008398"/>
                    <a:ext cx="143852" cy="44137"/>
                  </a:xfrm>
                  <a:prstGeom prst="rightArrow">
                    <a:avLst/>
                  </a:prstGeom>
                  <a:solidFill>
                    <a:srgbClr val="FFFF0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ja-JP" altLang="en-US" sz="1200"/>
                  </a:p>
                </p:txBody>
              </p:sp>
              <p:sp>
                <p:nvSpPr>
                  <p:cNvPr id="30" name="右矢印 29"/>
                  <p:cNvSpPr/>
                  <p:nvPr/>
                </p:nvSpPr>
                <p:spPr>
                  <a:xfrm>
                    <a:off x="7804920" y="1224356"/>
                    <a:ext cx="143852" cy="44137"/>
                  </a:xfrm>
                  <a:prstGeom prst="rightArrow">
                    <a:avLst/>
                  </a:prstGeom>
                  <a:solidFill>
                    <a:srgbClr val="FFFF0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ja-JP" altLang="en-US" sz="1200"/>
                  </a:p>
                </p:txBody>
              </p:sp>
              <p:sp>
                <p:nvSpPr>
                  <p:cNvPr id="31" name="右矢印 30"/>
                  <p:cNvSpPr/>
                  <p:nvPr/>
                </p:nvSpPr>
                <p:spPr>
                  <a:xfrm>
                    <a:off x="7804920" y="1439526"/>
                    <a:ext cx="143852" cy="45714"/>
                  </a:xfrm>
                  <a:prstGeom prst="rightArrow">
                    <a:avLst/>
                  </a:prstGeom>
                  <a:solidFill>
                    <a:srgbClr val="FFFF0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ja-JP" altLang="en-US" sz="1200"/>
                  </a:p>
                </p:txBody>
              </p:sp>
            </p:grpSp>
            <p:sp>
              <p:nvSpPr>
                <p:cNvPr id="14" name="テキスト ボックス 226"/>
                <p:cNvSpPr txBox="1">
                  <a:spLocks noChangeArrowheads="1"/>
                </p:cNvSpPr>
                <p:nvPr/>
              </p:nvSpPr>
              <p:spPr bwMode="auto">
                <a:xfrm>
                  <a:off x="910536" y="5828169"/>
                  <a:ext cx="1016385" cy="2010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altLang="ja-JP" sz="1200" b="1" dirty="0"/>
                    <a:t>Dark matter </a:t>
                  </a:r>
                </a:p>
                <a:p>
                  <a:r>
                    <a:rPr lang="en-US" altLang="ja-JP" sz="1200" b="1" dirty="0"/>
                    <a:t>wind</a:t>
                  </a:r>
                  <a:endParaRPr lang="ja-JP" altLang="en-US" sz="1200" b="1" dirty="0"/>
                </a:p>
              </p:txBody>
            </p:sp>
          </p:grpSp>
          <p:grpSp>
            <p:nvGrpSpPr>
              <p:cNvPr id="10" name="グループ化 46"/>
              <p:cNvGrpSpPr>
                <a:grpSpLocks/>
              </p:cNvGrpSpPr>
              <p:nvPr/>
            </p:nvGrpSpPr>
            <p:grpSpPr bwMode="auto">
              <a:xfrm>
                <a:off x="2274887" y="6435727"/>
                <a:ext cx="46037" cy="110348"/>
                <a:chOff x="2454100" y="3424064"/>
                <a:chExt cx="1035831" cy="2015497"/>
              </a:xfrm>
            </p:grpSpPr>
            <p:cxnSp>
              <p:nvCxnSpPr>
                <p:cNvPr id="11" name="直線コネクタ 10"/>
                <p:cNvCxnSpPr/>
                <p:nvPr/>
              </p:nvCxnSpPr>
              <p:spPr>
                <a:xfrm flipV="1">
                  <a:off x="3265331" y="3420800"/>
                  <a:ext cx="223238" cy="86364"/>
                </a:xfrm>
                <a:prstGeom prst="line">
                  <a:avLst/>
                </a:prstGeom>
                <a:ln w="9525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直線コネクタ 11"/>
                <p:cNvCxnSpPr/>
                <p:nvPr/>
              </p:nvCxnSpPr>
              <p:spPr>
                <a:xfrm>
                  <a:off x="2456095" y="5191267"/>
                  <a:ext cx="516241" cy="248294"/>
                </a:xfrm>
                <a:prstGeom prst="line">
                  <a:avLst/>
                </a:prstGeom>
                <a:ln w="9525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6" name="直線コネクタ 5"/>
            <p:cNvCxnSpPr/>
            <p:nvPr/>
          </p:nvCxnSpPr>
          <p:spPr>
            <a:xfrm>
              <a:off x="5445332" y="1331369"/>
              <a:ext cx="287744" cy="43257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コネクタ 6"/>
            <p:cNvCxnSpPr/>
            <p:nvPr/>
          </p:nvCxnSpPr>
          <p:spPr>
            <a:xfrm>
              <a:off x="5445332" y="1331369"/>
              <a:ext cx="287744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テキスト ボックス 59"/>
          <p:cNvSpPr txBox="1"/>
          <p:nvPr/>
        </p:nvSpPr>
        <p:spPr>
          <a:xfrm>
            <a:off x="5220072" y="2178730"/>
            <a:ext cx="40324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Target Nuclei : </a:t>
            </a:r>
          </a:p>
          <a:p>
            <a:r>
              <a:rPr lang="en-US" altLang="ja-JP" b="1" dirty="0" smtClean="0">
                <a:solidFill>
                  <a:srgbClr val="FFFF00"/>
                </a:solidFill>
              </a:rPr>
              <a:t>    </a:t>
            </a:r>
            <a:r>
              <a:rPr kumimoji="1" lang="en-US" altLang="ja-JP" b="1" u="sng" dirty="0" smtClean="0">
                <a:solidFill>
                  <a:schemeClr val="accent1"/>
                </a:solidFill>
              </a:rPr>
              <a:t>C (N,O)  and Ag, Br </a:t>
            </a:r>
          </a:p>
          <a:p>
            <a:r>
              <a:rPr lang="ja-JP" altLang="en-US" dirty="0" smtClean="0"/>
              <a:t>⇒ </a:t>
            </a:r>
            <a:r>
              <a:rPr lang="en-US" altLang="ja-JP" dirty="0" smtClean="0"/>
              <a:t>Sensitivity of C (N,O) recoil is dominant for tracking because tracking </a:t>
            </a:r>
          </a:p>
          <a:p>
            <a:r>
              <a:rPr lang="en-US" altLang="ja-JP" dirty="0" smtClean="0"/>
              <a:t>Energy threshold and form factor value. </a:t>
            </a:r>
          </a:p>
        </p:txBody>
      </p:sp>
      <p:grpSp>
        <p:nvGrpSpPr>
          <p:cNvPr id="74" name="グループ化 73"/>
          <p:cNvGrpSpPr/>
          <p:nvPr/>
        </p:nvGrpSpPr>
        <p:grpSpPr>
          <a:xfrm>
            <a:off x="755576" y="3933056"/>
            <a:ext cx="4464496" cy="2972665"/>
            <a:chOff x="251520" y="2976615"/>
            <a:chExt cx="4464496" cy="2972665"/>
          </a:xfrm>
        </p:grpSpPr>
        <p:pic>
          <p:nvPicPr>
            <p:cNvPr id="6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3207" t="11331" r="35861" b="32771"/>
            <a:stretch>
              <a:fillRect/>
            </a:stretch>
          </p:blipFill>
          <p:spPr bwMode="auto">
            <a:xfrm>
              <a:off x="251520" y="2976615"/>
              <a:ext cx="4392488" cy="2684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8" name="テキスト ボックス 67"/>
            <p:cNvSpPr txBox="1"/>
            <p:nvPr/>
          </p:nvSpPr>
          <p:spPr>
            <a:xfrm>
              <a:off x="868010" y="5062943"/>
              <a:ext cx="1001796" cy="2558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50" dirty="0" smtClean="0">
                  <a:solidFill>
                    <a:schemeClr val="bg1"/>
                  </a:solidFill>
                </a:rPr>
                <a:t>10 </a:t>
              </a:r>
              <a:r>
                <a:rPr kumimoji="1" lang="en-US" altLang="ja-JP" sz="1050" dirty="0" err="1" smtClean="0">
                  <a:solidFill>
                    <a:schemeClr val="bg1"/>
                  </a:solidFill>
                </a:rPr>
                <a:t>GeV</a:t>
              </a:r>
              <a:r>
                <a:rPr kumimoji="1" lang="en-US" altLang="ja-JP" sz="1050" dirty="0" smtClean="0">
                  <a:solidFill>
                    <a:schemeClr val="bg1"/>
                  </a:solidFill>
                </a:rPr>
                <a:t>/c</a:t>
              </a:r>
              <a:r>
                <a:rPr kumimoji="1" lang="en-US" altLang="ja-JP" sz="1050" baseline="30000" dirty="0" smtClean="0">
                  <a:solidFill>
                    <a:schemeClr val="bg1"/>
                  </a:solidFill>
                </a:rPr>
                <a:t>2</a:t>
              </a:r>
              <a:endParaRPr kumimoji="1" lang="ja-JP" altLang="en-US" sz="1050" baseline="30000" dirty="0">
                <a:solidFill>
                  <a:schemeClr val="bg1"/>
                </a:solidFill>
              </a:endParaRPr>
            </a:p>
          </p:txBody>
        </p:sp>
        <p:sp>
          <p:nvSpPr>
            <p:cNvPr id="69" name="テキスト ボックス 68"/>
            <p:cNvSpPr txBox="1"/>
            <p:nvPr/>
          </p:nvSpPr>
          <p:spPr>
            <a:xfrm>
              <a:off x="1638621" y="5028566"/>
              <a:ext cx="1001796" cy="2558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050" dirty="0" smtClean="0">
                  <a:solidFill>
                    <a:schemeClr val="bg1"/>
                  </a:solidFill>
                </a:rPr>
                <a:t>2</a:t>
              </a:r>
              <a:r>
                <a:rPr kumimoji="1" lang="en-US" altLang="ja-JP" sz="1050" dirty="0" smtClean="0">
                  <a:solidFill>
                    <a:schemeClr val="bg1"/>
                  </a:solidFill>
                </a:rPr>
                <a:t>0 </a:t>
              </a:r>
              <a:r>
                <a:rPr kumimoji="1" lang="en-US" altLang="ja-JP" sz="1050" dirty="0" err="1" smtClean="0">
                  <a:solidFill>
                    <a:schemeClr val="bg1"/>
                  </a:solidFill>
                </a:rPr>
                <a:t>GeV</a:t>
              </a:r>
              <a:r>
                <a:rPr kumimoji="1" lang="en-US" altLang="ja-JP" sz="1050" dirty="0" smtClean="0">
                  <a:solidFill>
                    <a:schemeClr val="bg1"/>
                  </a:solidFill>
                </a:rPr>
                <a:t>/c</a:t>
              </a:r>
              <a:r>
                <a:rPr kumimoji="1" lang="en-US" altLang="ja-JP" sz="1050" baseline="30000" dirty="0" smtClean="0">
                  <a:solidFill>
                    <a:schemeClr val="bg1"/>
                  </a:solidFill>
                </a:rPr>
                <a:t>2</a:t>
              </a:r>
              <a:endParaRPr kumimoji="1" lang="ja-JP" altLang="en-US" sz="1050" baseline="30000" dirty="0">
                <a:solidFill>
                  <a:schemeClr val="bg1"/>
                </a:solidFill>
              </a:endParaRPr>
            </a:p>
          </p:txBody>
        </p:sp>
        <p:sp>
          <p:nvSpPr>
            <p:cNvPr id="70" name="テキスト ボックス 69"/>
            <p:cNvSpPr txBox="1"/>
            <p:nvPr/>
          </p:nvSpPr>
          <p:spPr>
            <a:xfrm>
              <a:off x="2409233" y="5028566"/>
              <a:ext cx="1001796" cy="2558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050" dirty="0" smtClean="0">
                  <a:solidFill>
                    <a:schemeClr val="bg1"/>
                  </a:solidFill>
                </a:rPr>
                <a:t>5</a:t>
              </a:r>
              <a:r>
                <a:rPr kumimoji="1" lang="en-US" altLang="ja-JP" sz="1050" dirty="0" smtClean="0">
                  <a:solidFill>
                    <a:schemeClr val="bg1"/>
                  </a:solidFill>
                </a:rPr>
                <a:t>0 </a:t>
              </a:r>
              <a:r>
                <a:rPr kumimoji="1" lang="en-US" altLang="ja-JP" sz="1050" dirty="0" err="1" smtClean="0">
                  <a:solidFill>
                    <a:schemeClr val="bg1"/>
                  </a:solidFill>
                </a:rPr>
                <a:t>GeV</a:t>
              </a:r>
              <a:r>
                <a:rPr kumimoji="1" lang="en-US" altLang="ja-JP" sz="1050" dirty="0" smtClean="0">
                  <a:solidFill>
                    <a:schemeClr val="bg1"/>
                  </a:solidFill>
                </a:rPr>
                <a:t>/c</a:t>
              </a:r>
              <a:r>
                <a:rPr kumimoji="1" lang="en-US" altLang="ja-JP" sz="1050" baseline="30000" dirty="0" smtClean="0">
                  <a:solidFill>
                    <a:schemeClr val="bg1"/>
                  </a:solidFill>
                </a:rPr>
                <a:t>2</a:t>
              </a:r>
              <a:endParaRPr kumimoji="1" lang="ja-JP" altLang="en-US" sz="1050" baseline="30000" dirty="0">
                <a:solidFill>
                  <a:schemeClr val="bg1"/>
                </a:solidFill>
              </a:endParaRPr>
            </a:p>
          </p:txBody>
        </p:sp>
        <p:sp>
          <p:nvSpPr>
            <p:cNvPr id="71" name="テキスト ボックス 70"/>
            <p:cNvSpPr txBox="1"/>
            <p:nvPr/>
          </p:nvSpPr>
          <p:spPr>
            <a:xfrm>
              <a:off x="3333968" y="5028566"/>
              <a:ext cx="1001796" cy="2558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050" dirty="0" smtClean="0">
                  <a:solidFill>
                    <a:schemeClr val="bg1"/>
                  </a:solidFill>
                </a:rPr>
                <a:t>10</a:t>
              </a:r>
              <a:r>
                <a:rPr kumimoji="1" lang="en-US" altLang="ja-JP" sz="1050" dirty="0" smtClean="0">
                  <a:solidFill>
                    <a:schemeClr val="bg1"/>
                  </a:solidFill>
                </a:rPr>
                <a:t>0 </a:t>
              </a:r>
              <a:r>
                <a:rPr kumimoji="1" lang="en-US" altLang="ja-JP" sz="1050" dirty="0" err="1" smtClean="0">
                  <a:solidFill>
                    <a:schemeClr val="bg1"/>
                  </a:solidFill>
                </a:rPr>
                <a:t>GeV</a:t>
              </a:r>
              <a:r>
                <a:rPr kumimoji="1" lang="en-US" altLang="ja-JP" sz="1050" dirty="0" smtClean="0">
                  <a:solidFill>
                    <a:schemeClr val="bg1"/>
                  </a:solidFill>
                </a:rPr>
                <a:t>/c</a:t>
              </a:r>
              <a:r>
                <a:rPr kumimoji="1" lang="en-US" altLang="ja-JP" sz="1050" baseline="30000" dirty="0" smtClean="0">
                  <a:solidFill>
                    <a:schemeClr val="bg1"/>
                  </a:solidFill>
                </a:rPr>
                <a:t>2</a:t>
              </a:r>
              <a:endParaRPr kumimoji="1" lang="ja-JP" altLang="en-US" sz="1050" baseline="30000" dirty="0">
                <a:solidFill>
                  <a:schemeClr val="bg1"/>
                </a:solidFill>
              </a:endParaRPr>
            </a:p>
          </p:txBody>
        </p:sp>
        <p:sp>
          <p:nvSpPr>
            <p:cNvPr id="72" name="テキスト ボックス 71"/>
            <p:cNvSpPr txBox="1"/>
            <p:nvPr/>
          </p:nvSpPr>
          <p:spPr>
            <a:xfrm>
              <a:off x="1670429" y="5579948"/>
              <a:ext cx="29735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Track length</a:t>
              </a:r>
              <a:r>
                <a:rPr lang="ja-JP" altLang="en-US" dirty="0" smtClean="0"/>
                <a:t> </a:t>
              </a:r>
              <a:r>
                <a:rPr lang="en-US" altLang="ja-JP" dirty="0" smtClean="0"/>
                <a:t>[nm]</a:t>
              </a:r>
              <a:endParaRPr kumimoji="1" lang="ja-JP" altLang="en-US" dirty="0"/>
            </a:p>
          </p:txBody>
        </p:sp>
        <p:sp>
          <p:nvSpPr>
            <p:cNvPr id="73" name="テキスト ボックス 72"/>
            <p:cNvSpPr txBox="1"/>
            <p:nvPr/>
          </p:nvSpPr>
          <p:spPr>
            <a:xfrm>
              <a:off x="2383169" y="3235586"/>
              <a:ext cx="233284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b="1" dirty="0" smtClean="0">
                  <a:solidFill>
                    <a:srgbClr val="FF0000"/>
                  </a:solidFill>
                </a:rPr>
                <a:t>―</a:t>
              </a:r>
              <a:r>
                <a:rPr lang="ja-JP" altLang="en-US" sz="1400" b="1" dirty="0" smtClean="0"/>
                <a:t> </a:t>
              </a:r>
              <a:r>
                <a:rPr lang="en-US" altLang="ja-JP" sz="1400" b="1" dirty="0" smtClean="0">
                  <a:solidFill>
                    <a:schemeClr val="bg1"/>
                  </a:solidFill>
                </a:rPr>
                <a:t>: 100 </a:t>
              </a:r>
              <a:r>
                <a:rPr lang="en-US" altLang="ja-JP" sz="1400" b="1" dirty="0" err="1" smtClean="0">
                  <a:solidFill>
                    <a:schemeClr val="bg1"/>
                  </a:solidFill>
                </a:rPr>
                <a:t>GeV</a:t>
              </a:r>
              <a:r>
                <a:rPr lang="en-US" altLang="ja-JP" sz="1400" b="1" dirty="0" smtClean="0">
                  <a:solidFill>
                    <a:schemeClr val="bg1"/>
                  </a:solidFill>
                </a:rPr>
                <a:t>/c</a:t>
              </a:r>
              <a:r>
                <a:rPr lang="en-US" altLang="ja-JP" sz="1400" b="1" baseline="30000" dirty="0" smtClean="0">
                  <a:solidFill>
                    <a:schemeClr val="bg1"/>
                  </a:solidFill>
                </a:rPr>
                <a:t>2</a:t>
              </a:r>
              <a:r>
                <a:rPr lang="en-US" altLang="ja-JP" sz="1400" b="1" dirty="0" smtClean="0">
                  <a:solidFill>
                    <a:schemeClr val="bg1"/>
                  </a:solidFill>
                </a:rPr>
                <a:t>  </a:t>
              </a:r>
            </a:p>
            <a:p>
              <a:r>
                <a:rPr lang="en-US" altLang="ja-JP" sz="1400" b="1" dirty="0" smtClean="0">
                  <a:solidFill>
                    <a:srgbClr val="5714FE"/>
                  </a:solidFill>
                </a:rPr>
                <a:t>―</a:t>
              </a:r>
              <a:r>
                <a:rPr lang="en-US" altLang="ja-JP" sz="1400" b="1" dirty="0" smtClean="0"/>
                <a:t> </a:t>
              </a:r>
              <a:r>
                <a:rPr lang="en-US" altLang="ja-JP" sz="1400" b="1" dirty="0" smtClean="0">
                  <a:solidFill>
                    <a:schemeClr val="bg1"/>
                  </a:solidFill>
                </a:rPr>
                <a:t>:   50 </a:t>
              </a:r>
              <a:r>
                <a:rPr lang="en-US" altLang="ja-JP" sz="1400" b="1" dirty="0" err="1" smtClean="0">
                  <a:solidFill>
                    <a:schemeClr val="bg1"/>
                  </a:solidFill>
                </a:rPr>
                <a:t>GeV</a:t>
              </a:r>
              <a:r>
                <a:rPr lang="en-US" altLang="ja-JP" sz="1400" b="1" dirty="0" smtClean="0">
                  <a:solidFill>
                    <a:schemeClr val="bg1"/>
                  </a:solidFill>
                </a:rPr>
                <a:t>/c</a:t>
              </a:r>
              <a:r>
                <a:rPr lang="en-US" altLang="ja-JP" sz="1400" b="1" baseline="30000" dirty="0" smtClean="0">
                  <a:solidFill>
                    <a:schemeClr val="bg1"/>
                  </a:solidFill>
                </a:rPr>
                <a:t>2</a:t>
              </a:r>
            </a:p>
            <a:p>
              <a:r>
                <a:rPr kumimoji="1" lang="en-US" altLang="ja-JP" sz="1400" b="1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―</a:t>
              </a:r>
              <a:r>
                <a:rPr kumimoji="1" lang="en-US" altLang="ja-JP" sz="1400" b="1" dirty="0" smtClean="0"/>
                <a:t> </a:t>
              </a:r>
              <a:r>
                <a:rPr kumimoji="1" lang="en-US" altLang="ja-JP" sz="1400" b="1" dirty="0" smtClean="0">
                  <a:solidFill>
                    <a:schemeClr val="bg1"/>
                  </a:solidFill>
                </a:rPr>
                <a:t>:   20 </a:t>
              </a:r>
              <a:r>
                <a:rPr kumimoji="1" lang="en-US" altLang="ja-JP" sz="1400" b="1" dirty="0" err="1" smtClean="0">
                  <a:solidFill>
                    <a:schemeClr val="bg1"/>
                  </a:solidFill>
                </a:rPr>
                <a:t>GeV</a:t>
              </a:r>
              <a:r>
                <a:rPr kumimoji="1" lang="en-US" altLang="ja-JP" sz="1400" b="1" dirty="0" smtClean="0">
                  <a:solidFill>
                    <a:schemeClr val="bg1"/>
                  </a:solidFill>
                </a:rPr>
                <a:t>/c</a:t>
              </a:r>
              <a:r>
                <a:rPr kumimoji="1" lang="en-US" altLang="ja-JP" sz="1400" b="1" baseline="30000" dirty="0" smtClean="0">
                  <a:solidFill>
                    <a:schemeClr val="bg1"/>
                  </a:solidFill>
                </a:rPr>
                <a:t>2</a:t>
              </a:r>
            </a:p>
            <a:p>
              <a:r>
                <a:rPr lang="en-US" altLang="ja-JP" sz="1400" b="1" dirty="0" smtClean="0">
                  <a:solidFill>
                    <a:srgbClr val="17F517"/>
                  </a:solidFill>
                </a:rPr>
                <a:t>―</a:t>
              </a:r>
              <a:r>
                <a:rPr lang="en-US" altLang="ja-JP" sz="1400" b="1" dirty="0" smtClean="0"/>
                <a:t> </a:t>
              </a:r>
              <a:r>
                <a:rPr lang="en-US" altLang="ja-JP" sz="1400" b="1" dirty="0" smtClean="0">
                  <a:solidFill>
                    <a:schemeClr val="bg1"/>
                  </a:solidFill>
                </a:rPr>
                <a:t>:   10 </a:t>
              </a:r>
              <a:r>
                <a:rPr lang="en-US" altLang="ja-JP" sz="1400" b="1" dirty="0" err="1" smtClean="0">
                  <a:solidFill>
                    <a:schemeClr val="bg1"/>
                  </a:solidFill>
                </a:rPr>
                <a:t>GeV</a:t>
              </a:r>
              <a:r>
                <a:rPr lang="en-US" altLang="ja-JP" sz="1400" b="1" dirty="0" smtClean="0">
                  <a:solidFill>
                    <a:schemeClr val="bg1"/>
                  </a:solidFill>
                </a:rPr>
                <a:t>/c</a:t>
              </a:r>
              <a:r>
                <a:rPr lang="en-US" altLang="ja-JP" sz="1400" b="1" baseline="30000" dirty="0" smtClean="0">
                  <a:solidFill>
                    <a:schemeClr val="bg1"/>
                  </a:solidFill>
                </a:rPr>
                <a:t>2</a:t>
              </a:r>
              <a:r>
                <a:rPr kumimoji="1" lang="en-US" altLang="ja-JP" sz="1400" b="1" dirty="0" smtClean="0">
                  <a:solidFill>
                    <a:schemeClr val="bg1"/>
                  </a:solidFill>
                </a:rPr>
                <a:t> </a:t>
              </a:r>
            </a:p>
          </p:txBody>
        </p:sp>
      </p:grpSp>
      <p:sp>
        <p:nvSpPr>
          <p:cNvPr id="75" name="テキスト ボックス 74"/>
          <p:cNvSpPr txBox="1"/>
          <p:nvPr/>
        </p:nvSpPr>
        <p:spPr>
          <a:xfrm>
            <a:off x="1691680" y="5373216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>
                <a:solidFill>
                  <a:srgbClr val="FF0000"/>
                </a:solidFill>
              </a:rPr>
              <a:t>Track length of submicron 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 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58" name="下矢印 57"/>
          <p:cNvSpPr/>
          <p:nvPr/>
        </p:nvSpPr>
        <p:spPr>
          <a:xfrm>
            <a:off x="6876256" y="3933056"/>
            <a:ext cx="288032" cy="360040"/>
          </a:xfrm>
          <a:prstGeom prst="downArrow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5220072" y="4388911"/>
            <a:ext cx="3851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u="sng" dirty="0" smtClean="0"/>
              <a:t>Emulsion detector will mount the equatorial telescope to keep the direction </a:t>
            </a:r>
            <a:r>
              <a:rPr lang="en-US" altLang="ja-JP" sz="2000" dirty="0" smtClean="0"/>
              <a:t>because it has no time resolution. </a:t>
            </a:r>
            <a:endParaRPr kumimoji="1" lang="ja-JP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7" name="Picture 3" descr="C:\Users\naka\Downloads\Emulsion 25 kg・y 90% C.L._plot_20130905T0741.png"/>
          <p:cNvPicPr>
            <a:picLocks noChangeAspect="1" noChangeArrowheads="1"/>
          </p:cNvPicPr>
          <p:nvPr/>
        </p:nvPicPr>
        <p:blipFill>
          <a:blip r:embed="rId2" cstate="print"/>
          <a:srcRect l="12988" t="2329" r="15350" b="2329"/>
          <a:stretch>
            <a:fillRect/>
          </a:stretch>
        </p:blipFill>
        <p:spPr bwMode="auto">
          <a:xfrm>
            <a:off x="1187624" y="980728"/>
            <a:ext cx="5976664" cy="5516921"/>
          </a:xfrm>
          <a:prstGeom prst="rect">
            <a:avLst/>
          </a:prstGeom>
          <a:noFill/>
        </p:spPr>
      </p:pic>
      <p:sp>
        <p:nvSpPr>
          <p:cNvPr id="4" name="テキスト ボックス 3"/>
          <p:cNvSpPr txBox="1"/>
          <p:nvPr/>
        </p:nvSpPr>
        <p:spPr>
          <a:xfrm rot="2076388">
            <a:off x="5415046" y="1962583"/>
            <a:ext cx="3347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Preliminary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763688" y="611396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Emulsion 25kg</a:t>
            </a:r>
            <a:r>
              <a:rPr lang="ja-JP" altLang="en-US" dirty="0" smtClean="0"/>
              <a:t>・</a:t>
            </a:r>
            <a:r>
              <a:rPr lang="en-US" altLang="ja-JP" dirty="0" smtClean="0"/>
              <a:t>y, 90% C.L., Track length &gt; 100nm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11560" y="44624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Ideal Sensitivity for SI interaction with emulsion detector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347864" y="5157192"/>
            <a:ext cx="4536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i="1" dirty="0" smtClean="0">
                <a:solidFill>
                  <a:srgbClr val="00B050"/>
                </a:solidFill>
              </a:rPr>
              <a:t>Directionality is not taken into account! </a:t>
            </a:r>
            <a:endParaRPr kumimoji="1" lang="ja-JP" altLang="en-US" sz="1400" b="1" i="1" dirty="0">
              <a:solidFill>
                <a:srgbClr val="00B05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75856" y="4386590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FF0000"/>
                </a:solidFill>
              </a:rPr>
              <a:t>Including C,N,O recoil</a:t>
            </a:r>
            <a:endParaRPr kumimoji="1" lang="ja-JP" altLang="en-US" sz="1600" dirty="0">
              <a:solidFill>
                <a:srgbClr val="FF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572000" y="3738518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 smtClean="0">
                <a:solidFill>
                  <a:srgbClr val="132EF9"/>
                </a:solidFill>
              </a:rPr>
              <a:t>Only  Ag, Br recoil</a:t>
            </a:r>
            <a:endParaRPr kumimoji="1" lang="ja-JP" altLang="en-US" sz="1600" b="1" dirty="0">
              <a:solidFill>
                <a:srgbClr val="132EF9"/>
              </a:solidFill>
            </a:endParaRPr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3" cstate="print"/>
          <a:srcRect l="2617" t="23316" r="84993" b="49745"/>
          <a:stretch>
            <a:fillRect/>
          </a:stretch>
        </p:blipFill>
        <p:spPr bwMode="auto">
          <a:xfrm rot="16200000">
            <a:off x="7438851" y="5152850"/>
            <a:ext cx="1106043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テキスト ボックス 10"/>
          <p:cNvSpPr txBox="1"/>
          <p:nvPr/>
        </p:nvSpPr>
        <p:spPr>
          <a:xfrm>
            <a:off x="3419872" y="98072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bg1"/>
                </a:solidFill>
              </a:rPr>
              <a:t>Spin-Independent 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B:\udd\naka\乳剤開発\minimumAgBr(056-Fedope)\2012-03-22 22.07.22.jpg"/>
          <p:cNvPicPr>
            <a:picLocks noChangeAspect="1" noChangeArrowheads="1"/>
          </p:cNvPicPr>
          <p:nvPr/>
        </p:nvPicPr>
        <p:blipFill>
          <a:blip r:embed="rId2" cstate="print"/>
          <a:srcRect l="12200" t="14301" r="7476" b="16400"/>
          <a:stretch>
            <a:fillRect/>
          </a:stretch>
        </p:blipFill>
        <p:spPr bwMode="auto">
          <a:xfrm>
            <a:off x="395536" y="2852936"/>
            <a:ext cx="3004697" cy="1944216"/>
          </a:xfrm>
          <a:prstGeom prst="rect">
            <a:avLst/>
          </a:prstGeom>
          <a:noFill/>
        </p:spPr>
      </p:pic>
      <p:grpSp>
        <p:nvGrpSpPr>
          <p:cNvPr id="2" name="グループ化 14"/>
          <p:cNvGrpSpPr/>
          <p:nvPr/>
        </p:nvGrpSpPr>
        <p:grpSpPr>
          <a:xfrm>
            <a:off x="3563888" y="764704"/>
            <a:ext cx="5580112" cy="3600400"/>
            <a:chOff x="2843808" y="692696"/>
            <a:chExt cx="5616624" cy="4103192"/>
          </a:xfrm>
        </p:grpSpPr>
        <p:grpSp>
          <p:nvGrpSpPr>
            <p:cNvPr id="13" name="グループ化 12"/>
            <p:cNvGrpSpPr/>
            <p:nvPr/>
          </p:nvGrpSpPr>
          <p:grpSpPr>
            <a:xfrm>
              <a:off x="2843808" y="692696"/>
              <a:ext cx="5616624" cy="4103192"/>
              <a:chOff x="827584" y="980728"/>
              <a:chExt cx="7560840" cy="5040560"/>
            </a:xfrm>
          </p:grpSpPr>
          <p:grpSp>
            <p:nvGrpSpPr>
              <p:cNvPr id="14" name="グループ化 1"/>
              <p:cNvGrpSpPr/>
              <p:nvPr/>
            </p:nvGrpSpPr>
            <p:grpSpPr>
              <a:xfrm>
                <a:off x="827584" y="980728"/>
                <a:ext cx="7560840" cy="5040560"/>
                <a:chOff x="971600" y="1340768"/>
                <a:chExt cx="7560840" cy="5040560"/>
              </a:xfrm>
            </p:grpSpPr>
            <p:pic>
              <p:nvPicPr>
                <p:cNvPr id="3" name="Picture 2" descr="C:\Users\naka\Dropbox\カメラアップロード\2012-05-05 19.24.45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971600" y="1340768"/>
                  <a:ext cx="7560840" cy="5040560"/>
                </a:xfrm>
                <a:prstGeom prst="rect">
                  <a:avLst/>
                </a:prstGeom>
                <a:noFill/>
              </p:spPr>
            </p:pic>
            <p:sp>
              <p:nvSpPr>
                <p:cNvPr id="4" name="テキスト ボックス 3"/>
                <p:cNvSpPr txBox="1"/>
                <p:nvPr/>
              </p:nvSpPr>
              <p:spPr>
                <a:xfrm>
                  <a:off x="1475657" y="3284984"/>
                  <a:ext cx="1544872" cy="5170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b="1" dirty="0" smtClean="0">
                      <a:solidFill>
                        <a:srgbClr val="1C11F5"/>
                      </a:solidFill>
                    </a:rPr>
                    <a:t>AgNO3</a:t>
                  </a:r>
                  <a:endParaRPr kumimoji="1" lang="ja-JP" altLang="en-US" b="1" dirty="0">
                    <a:solidFill>
                      <a:srgbClr val="1C11F5"/>
                    </a:solidFill>
                  </a:endParaRPr>
                </a:p>
              </p:txBody>
            </p:sp>
            <p:sp>
              <p:nvSpPr>
                <p:cNvPr id="5" name="テキスト ボックス 4"/>
                <p:cNvSpPr txBox="1"/>
                <p:nvPr/>
              </p:nvSpPr>
              <p:spPr>
                <a:xfrm>
                  <a:off x="2915818" y="3265820"/>
                  <a:ext cx="1416156" cy="4789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b="1" dirty="0" smtClean="0">
                      <a:solidFill>
                        <a:srgbClr val="1C11F5"/>
                      </a:solidFill>
                    </a:rPr>
                    <a:t>AgNO3</a:t>
                  </a:r>
                  <a:endParaRPr kumimoji="1" lang="ja-JP" altLang="en-US" b="1" dirty="0">
                    <a:solidFill>
                      <a:srgbClr val="1C11F5"/>
                    </a:solidFill>
                  </a:endParaRPr>
                </a:p>
              </p:txBody>
            </p:sp>
            <p:sp>
              <p:nvSpPr>
                <p:cNvPr id="6" name="テキスト ボックス 5"/>
                <p:cNvSpPr txBox="1"/>
                <p:nvPr/>
              </p:nvSpPr>
              <p:spPr>
                <a:xfrm>
                  <a:off x="4499992" y="3337828"/>
                  <a:ext cx="2160240" cy="4537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b="1" dirty="0" err="1" smtClean="0">
                      <a:solidFill>
                        <a:srgbClr val="00FF00"/>
                      </a:solidFill>
                    </a:rPr>
                    <a:t>KBr</a:t>
                  </a:r>
                  <a:r>
                    <a:rPr kumimoji="1" lang="en-US" altLang="ja-JP" b="1" dirty="0" smtClean="0">
                      <a:solidFill>
                        <a:srgbClr val="00FF00"/>
                      </a:solidFill>
                    </a:rPr>
                    <a:t>/</a:t>
                  </a:r>
                  <a:r>
                    <a:rPr kumimoji="1" lang="en-US" altLang="ja-JP" b="1" dirty="0" err="1" smtClean="0">
                      <a:solidFill>
                        <a:srgbClr val="00FF00"/>
                      </a:solidFill>
                    </a:rPr>
                    <a:t>NaBr</a:t>
                  </a:r>
                  <a:endParaRPr kumimoji="1" lang="ja-JP" altLang="en-US" b="1" dirty="0">
                    <a:solidFill>
                      <a:srgbClr val="00FF00"/>
                    </a:solidFill>
                  </a:endParaRPr>
                </a:p>
              </p:txBody>
            </p:sp>
            <p:sp>
              <p:nvSpPr>
                <p:cNvPr id="7" name="テキスト ボックス 6"/>
                <p:cNvSpPr txBox="1"/>
                <p:nvPr/>
              </p:nvSpPr>
              <p:spPr>
                <a:xfrm>
                  <a:off x="6084168" y="3356992"/>
                  <a:ext cx="2160240" cy="4537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b="1" dirty="0" err="1" smtClean="0">
                      <a:solidFill>
                        <a:srgbClr val="00FF00"/>
                      </a:solidFill>
                    </a:rPr>
                    <a:t>KBr</a:t>
                  </a:r>
                  <a:r>
                    <a:rPr kumimoji="1" lang="en-US" altLang="ja-JP" b="1" dirty="0" smtClean="0">
                      <a:solidFill>
                        <a:srgbClr val="00FF00"/>
                      </a:solidFill>
                    </a:rPr>
                    <a:t>/</a:t>
                  </a:r>
                  <a:r>
                    <a:rPr kumimoji="1" lang="en-US" altLang="ja-JP" b="1" dirty="0" err="1" smtClean="0">
                      <a:solidFill>
                        <a:srgbClr val="00FF00"/>
                      </a:solidFill>
                    </a:rPr>
                    <a:t>NaBr</a:t>
                  </a:r>
                  <a:endParaRPr kumimoji="1" lang="ja-JP" altLang="en-US" b="1" dirty="0">
                    <a:solidFill>
                      <a:srgbClr val="00FF00"/>
                    </a:solidFill>
                  </a:endParaRPr>
                </a:p>
              </p:txBody>
            </p:sp>
          </p:grpSp>
          <p:sp>
            <p:nvSpPr>
              <p:cNvPr id="10" name="テキスト ボックス 9"/>
              <p:cNvSpPr txBox="1"/>
              <p:nvPr/>
            </p:nvSpPr>
            <p:spPr>
              <a:xfrm>
                <a:off x="1619672" y="5157193"/>
                <a:ext cx="5688632" cy="838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b="1" dirty="0" err="1" smtClean="0">
                    <a:solidFill>
                      <a:srgbClr val="FF0000"/>
                    </a:solidFill>
                  </a:rPr>
                  <a:t>AgBr</a:t>
                </a:r>
                <a:r>
                  <a:rPr kumimoji="1" lang="en-US" altLang="ja-JP" b="1" dirty="0" smtClean="0">
                    <a:solidFill>
                      <a:srgbClr val="FF0000"/>
                    </a:solidFill>
                  </a:rPr>
                  <a:t> crystals</a:t>
                </a:r>
              </a:p>
              <a:p>
                <a:pPr algn="ctr"/>
                <a:r>
                  <a:rPr lang="en-US" altLang="ja-JP" b="1" dirty="0" smtClean="0">
                    <a:solidFill>
                      <a:srgbClr val="FF0000"/>
                    </a:solidFill>
                  </a:rPr>
                  <a:t>[AgNO3 + </a:t>
                </a:r>
                <a:r>
                  <a:rPr lang="en-US" altLang="ja-JP" b="1" dirty="0" err="1" smtClean="0">
                    <a:solidFill>
                      <a:srgbClr val="FF0000"/>
                    </a:solidFill>
                  </a:rPr>
                  <a:t>KBr</a:t>
                </a:r>
                <a:r>
                  <a:rPr lang="en-US" altLang="ja-JP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ja-JP" altLang="en-US" b="1" dirty="0" smtClean="0">
                    <a:solidFill>
                      <a:srgbClr val="FF0000"/>
                    </a:solidFill>
                  </a:rPr>
                  <a:t>→ </a:t>
                </a:r>
                <a:r>
                  <a:rPr lang="en-US" altLang="ja-JP" b="1" dirty="0" err="1" smtClean="0">
                    <a:solidFill>
                      <a:srgbClr val="FF0000"/>
                    </a:solidFill>
                  </a:rPr>
                  <a:t>AgBr</a:t>
                </a:r>
                <a:r>
                  <a:rPr lang="en-US" altLang="ja-JP" b="1" dirty="0" smtClean="0">
                    <a:solidFill>
                      <a:srgbClr val="FF0000"/>
                    </a:solidFill>
                  </a:rPr>
                  <a:t> + NO</a:t>
                </a:r>
                <a:r>
                  <a:rPr lang="en-US" altLang="ja-JP" b="1" baseline="30000" dirty="0" smtClean="0">
                    <a:solidFill>
                      <a:srgbClr val="FF0000"/>
                    </a:solidFill>
                  </a:rPr>
                  <a:t>3-</a:t>
                </a:r>
                <a:r>
                  <a:rPr lang="en-US" altLang="ja-JP" b="1" dirty="0" smtClean="0">
                    <a:solidFill>
                      <a:srgbClr val="FF0000"/>
                    </a:solidFill>
                  </a:rPr>
                  <a:t> + K</a:t>
                </a:r>
                <a:r>
                  <a:rPr lang="en-US" altLang="ja-JP" b="1" baseline="30000" dirty="0" smtClean="0">
                    <a:solidFill>
                      <a:srgbClr val="FF0000"/>
                    </a:solidFill>
                  </a:rPr>
                  <a:t>+ </a:t>
                </a:r>
                <a:r>
                  <a:rPr lang="en-US" altLang="ja-JP" b="1" dirty="0" smtClean="0">
                    <a:solidFill>
                      <a:srgbClr val="FF0000"/>
                    </a:solidFill>
                  </a:rPr>
                  <a:t>]</a:t>
                </a:r>
                <a:r>
                  <a:rPr kumimoji="1" lang="en-US" altLang="ja-JP" b="1" dirty="0" smtClean="0">
                    <a:solidFill>
                      <a:srgbClr val="FF0000"/>
                    </a:solidFill>
                  </a:rPr>
                  <a:t> </a:t>
                </a:r>
                <a:endParaRPr kumimoji="1" lang="ja-JP" altLang="en-US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5" name="グループ化 13"/>
            <p:cNvGrpSpPr/>
            <p:nvPr/>
          </p:nvGrpSpPr>
          <p:grpSpPr>
            <a:xfrm>
              <a:off x="4211961" y="2780928"/>
              <a:ext cx="2664296" cy="1584176"/>
              <a:chOff x="4211961" y="2780928"/>
              <a:chExt cx="2664296" cy="1584176"/>
            </a:xfrm>
          </p:grpSpPr>
          <p:sp>
            <p:nvSpPr>
              <p:cNvPr id="8" name="曲折矢印 7"/>
              <p:cNvSpPr/>
              <p:nvPr/>
            </p:nvSpPr>
            <p:spPr>
              <a:xfrm rot="10800000">
                <a:off x="6228185" y="2780928"/>
                <a:ext cx="648072" cy="1584176"/>
              </a:xfrm>
              <a:prstGeom prst="bentArrow">
                <a:avLst/>
              </a:prstGeom>
              <a:noFill/>
              <a:ln>
                <a:solidFill>
                  <a:srgbClr val="05BD1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曲折矢印 8"/>
              <p:cNvSpPr/>
              <p:nvPr/>
            </p:nvSpPr>
            <p:spPr>
              <a:xfrm rot="10800000" flipH="1">
                <a:off x="4211961" y="2780928"/>
                <a:ext cx="720080" cy="1584176"/>
              </a:xfrm>
              <a:prstGeom prst="bentArrow">
                <a:avLst/>
              </a:prstGeom>
              <a:noFill/>
              <a:ln>
                <a:solidFill>
                  <a:srgbClr val="1C11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16" name="Picture 13" descr="C:\Users\naka\Desktop\PROCEED\若手育成\slide\P11203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800304"/>
            <a:ext cx="2736304" cy="2052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グループ化 3"/>
          <p:cNvGrpSpPr>
            <a:grpSpLocks/>
          </p:cNvGrpSpPr>
          <p:nvPr/>
        </p:nvGrpSpPr>
        <p:grpSpPr bwMode="auto">
          <a:xfrm>
            <a:off x="1857771" y="4797152"/>
            <a:ext cx="6170613" cy="1936750"/>
            <a:chOff x="323528" y="980728"/>
            <a:chExt cx="8759180" cy="3456384"/>
          </a:xfrm>
        </p:grpSpPr>
        <p:grpSp>
          <p:nvGrpSpPr>
            <p:cNvPr id="18" name="グループ化 11"/>
            <p:cNvGrpSpPr>
              <a:grpSpLocks/>
            </p:cNvGrpSpPr>
            <p:nvPr/>
          </p:nvGrpSpPr>
          <p:grpSpPr bwMode="auto">
            <a:xfrm>
              <a:off x="323528" y="980728"/>
              <a:ext cx="8136904" cy="3166274"/>
              <a:chOff x="323528" y="980728"/>
              <a:chExt cx="8136904" cy="3166274"/>
            </a:xfrm>
          </p:grpSpPr>
          <p:cxnSp>
            <p:nvCxnSpPr>
              <p:cNvPr id="24" name="直線コネクタ 23"/>
              <p:cNvCxnSpPr/>
              <p:nvPr/>
            </p:nvCxnSpPr>
            <p:spPr>
              <a:xfrm>
                <a:off x="3850186" y="4148135"/>
                <a:ext cx="86532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5" name="グループ化 10"/>
              <p:cNvGrpSpPr>
                <a:grpSpLocks/>
              </p:cNvGrpSpPr>
              <p:nvPr/>
            </p:nvGrpSpPr>
            <p:grpSpPr bwMode="auto">
              <a:xfrm>
                <a:off x="323528" y="980728"/>
                <a:ext cx="8136904" cy="3084185"/>
                <a:chOff x="323528" y="908720"/>
                <a:chExt cx="8136904" cy="3084185"/>
              </a:xfrm>
            </p:grpSpPr>
            <p:pic>
              <p:nvPicPr>
                <p:cNvPr id="26" name="Picture 2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l="8855" b="10353"/>
                <a:stretch>
                  <a:fillRect/>
                </a:stretch>
              </p:blipFill>
              <p:spPr bwMode="auto">
                <a:xfrm>
                  <a:off x="323528" y="908720"/>
                  <a:ext cx="2223956" cy="28803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7" name="Picture 3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 l="20084" t="19064" r="23016" b="28828"/>
                <a:stretch>
                  <a:fillRect/>
                </a:stretch>
              </p:blipFill>
              <p:spPr bwMode="auto">
                <a:xfrm>
                  <a:off x="2339752" y="908720"/>
                  <a:ext cx="2388558" cy="28803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8" name="Picture 3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 b="11111"/>
                <a:stretch>
                  <a:fillRect/>
                </a:stretch>
              </p:blipFill>
              <p:spPr bwMode="auto">
                <a:xfrm>
                  <a:off x="4274922" y="908720"/>
                  <a:ext cx="2457318" cy="28803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9" name="Picture 4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 l="15575" t="10753" r="40532" b="46236"/>
                <a:stretch>
                  <a:fillRect/>
                </a:stretch>
              </p:blipFill>
              <p:spPr bwMode="auto">
                <a:xfrm>
                  <a:off x="6228184" y="908720"/>
                  <a:ext cx="2232248" cy="28803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0" name="テキスト ボックス 18"/>
                <p:cNvSpPr txBox="1">
                  <a:spLocks noChangeArrowheads="1"/>
                </p:cNvSpPr>
                <p:nvPr/>
              </p:nvSpPr>
              <p:spPr bwMode="auto">
                <a:xfrm>
                  <a:off x="3798438" y="3623574"/>
                  <a:ext cx="1584175" cy="3693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altLang="ja-JP">
                      <a:latin typeface="Calibri" pitchFamily="34" charset="0"/>
                    </a:rPr>
                    <a:t>500nm</a:t>
                  </a:r>
                  <a:endParaRPr lang="ja-JP" altLang="en-US">
                    <a:latin typeface="Calibri" pitchFamily="34" charset="0"/>
                  </a:endParaRPr>
                </a:p>
              </p:txBody>
            </p:sp>
          </p:grpSp>
        </p:grpSp>
        <p:sp>
          <p:nvSpPr>
            <p:cNvPr id="19" name="右矢印 18"/>
            <p:cNvSpPr/>
            <p:nvPr/>
          </p:nvSpPr>
          <p:spPr>
            <a:xfrm>
              <a:off x="611970" y="4221796"/>
              <a:ext cx="7632453" cy="215316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0" name="テキスト ボックス 8"/>
            <p:cNvSpPr txBox="1">
              <a:spLocks noChangeArrowheads="1"/>
            </p:cNvSpPr>
            <p:nvPr/>
          </p:nvSpPr>
          <p:spPr bwMode="auto">
            <a:xfrm>
              <a:off x="323528" y="980728"/>
              <a:ext cx="2016224" cy="659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b="1">
                  <a:solidFill>
                    <a:srgbClr val="FFFF00"/>
                  </a:solidFill>
                  <a:latin typeface="Calibri" pitchFamily="34" charset="0"/>
                </a:rPr>
                <a:t>35nm crystal</a:t>
              </a:r>
              <a:endParaRPr lang="ja-JP" altLang="en-US" b="1">
                <a:solidFill>
                  <a:srgbClr val="FFFF00"/>
                </a:solidFill>
                <a:latin typeface="Calibri" pitchFamily="34" charset="0"/>
              </a:endParaRPr>
            </a:p>
          </p:txBody>
        </p:sp>
        <p:sp>
          <p:nvSpPr>
            <p:cNvPr id="21" name="テキスト ボックス 9"/>
            <p:cNvSpPr txBox="1">
              <a:spLocks noChangeArrowheads="1"/>
            </p:cNvSpPr>
            <p:nvPr/>
          </p:nvSpPr>
          <p:spPr bwMode="auto">
            <a:xfrm>
              <a:off x="2293229" y="980728"/>
              <a:ext cx="2016224" cy="659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b="1">
                  <a:solidFill>
                    <a:srgbClr val="FFFF00"/>
                  </a:solidFill>
                  <a:latin typeface="Calibri" pitchFamily="34" charset="0"/>
                </a:rPr>
                <a:t>70nm crystal</a:t>
              </a:r>
              <a:endParaRPr lang="ja-JP" altLang="en-US" b="1">
                <a:solidFill>
                  <a:srgbClr val="FFFF00"/>
                </a:solidFill>
                <a:latin typeface="Calibri" pitchFamily="34" charset="0"/>
              </a:endParaRPr>
            </a:p>
          </p:txBody>
        </p:sp>
        <p:sp>
          <p:nvSpPr>
            <p:cNvPr id="22" name="テキスト ボックス 10"/>
            <p:cNvSpPr txBox="1">
              <a:spLocks noChangeArrowheads="1"/>
            </p:cNvSpPr>
            <p:nvPr/>
          </p:nvSpPr>
          <p:spPr bwMode="auto">
            <a:xfrm>
              <a:off x="4105048" y="980728"/>
              <a:ext cx="2466746" cy="659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b="1">
                  <a:solidFill>
                    <a:srgbClr val="FFFF00"/>
                  </a:solidFill>
                  <a:latin typeface="Calibri" pitchFamily="34" charset="0"/>
                </a:rPr>
                <a:t>100nm crystal</a:t>
              </a:r>
              <a:endParaRPr lang="ja-JP" altLang="en-US" b="1">
                <a:solidFill>
                  <a:srgbClr val="FFFF00"/>
                </a:solidFill>
                <a:latin typeface="Calibri" pitchFamily="34" charset="0"/>
              </a:endParaRPr>
            </a:p>
          </p:txBody>
        </p:sp>
        <p:sp>
          <p:nvSpPr>
            <p:cNvPr id="23" name="テキスト ボックス 11"/>
            <p:cNvSpPr txBox="1">
              <a:spLocks noChangeArrowheads="1"/>
            </p:cNvSpPr>
            <p:nvPr/>
          </p:nvSpPr>
          <p:spPr bwMode="auto">
            <a:xfrm>
              <a:off x="6251316" y="980728"/>
              <a:ext cx="2831392" cy="659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b="1">
                  <a:solidFill>
                    <a:srgbClr val="FFFF00"/>
                  </a:solidFill>
                  <a:latin typeface="Calibri" pitchFamily="34" charset="0"/>
                </a:rPr>
                <a:t>200nm crystal</a:t>
              </a:r>
              <a:endParaRPr lang="ja-JP" altLang="en-US" b="1">
                <a:solidFill>
                  <a:srgbClr val="FFFF00"/>
                </a:solidFill>
                <a:latin typeface="Calibri" pitchFamily="34" charset="0"/>
              </a:endParaRPr>
            </a:p>
          </p:txBody>
        </p:sp>
      </p:grpSp>
      <p:sp>
        <p:nvSpPr>
          <p:cNvPr id="12" name="テキスト ボックス 11"/>
          <p:cNvSpPr txBox="1"/>
          <p:nvPr/>
        </p:nvSpPr>
        <p:spPr>
          <a:xfrm>
            <a:off x="755576" y="35913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/>
              <a:t>Emulsion Self-Production at Nagoya University </a:t>
            </a:r>
            <a:endParaRPr kumimoji="1" lang="ja-JP" altLang="en-US" sz="3200" dirty="0"/>
          </a:p>
        </p:txBody>
      </p:sp>
      <p:grpSp>
        <p:nvGrpSpPr>
          <p:cNvPr id="33" name="グループ化 32"/>
          <p:cNvGrpSpPr/>
          <p:nvPr/>
        </p:nvGrpSpPr>
        <p:grpSpPr>
          <a:xfrm>
            <a:off x="1763688" y="4797152"/>
            <a:ext cx="2952328" cy="1728192"/>
            <a:chOff x="1763688" y="4797152"/>
            <a:chExt cx="2952328" cy="1728192"/>
          </a:xfrm>
        </p:grpSpPr>
        <p:sp>
          <p:nvSpPr>
            <p:cNvPr id="31" name="正方形/長方形 30"/>
            <p:cNvSpPr/>
            <p:nvPr/>
          </p:nvSpPr>
          <p:spPr>
            <a:xfrm>
              <a:off x="1763688" y="4797152"/>
              <a:ext cx="1584176" cy="172819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1763688" y="6021288"/>
              <a:ext cx="29523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FF0000"/>
                  </a:solidFill>
                </a:rPr>
                <a:t>For DM search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34" name="テキスト ボックス 33"/>
          <p:cNvSpPr txBox="1"/>
          <p:nvPr/>
        </p:nvSpPr>
        <p:spPr>
          <a:xfrm>
            <a:off x="3995936" y="4365104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Production scale ~ 1 kg detector/week 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sz="3600" dirty="0" err="1" smtClean="0"/>
              <a:t>Nano</a:t>
            </a:r>
            <a:r>
              <a:rPr kumimoji="1" lang="en-US" altLang="ja-JP" sz="3600" dirty="0" smtClean="0"/>
              <a:t> </a:t>
            </a:r>
            <a:r>
              <a:rPr lang="en-US" altLang="ja-JP" sz="3600" dirty="0" smtClean="0"/>
              <a:t>Imaging Tracker </a:t>
            </a:r>
            <a:endParaRPr kumimoji="1" lang="ja-JP" altLang="en-US" sz="36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364088" y="908720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u="sng" dirty="0" smtClean="0">
                <a:solidFill>
                  <a:srgbClr val="0000FF"/>
                </a:solidFill>
              </a:rPr>
              <a:t>Finest  grain emulsion </a:t>
            </a:r>
            <a:endParaRPr kumimoji="1" lang="ja-JP" altLang="en-US" b="1" u="sng" dirty="0">
              <a:solidFill>
                <a:srgbClr val="0000FF"/>
              </a:solidFill>
            </a:endParaRPr>
          </a:p>
        </p:txBody>
      </p:sp>
      <p:grpSp>
        <p:nvGrpSpPr>
          <p:cNvPr id="3" name="グループ化 27"/>
          <p:cNvGrpSpPr/>
          <p:nvPr/>
        </p:nvGrpSpPr>
        <p:grpSpPr>
          <a:xfrm>
            <a:off x="4860032" y="668065"/>
            <a:ext cx="5760640" cy="4201095"/>
            <a:chOff x="539552" y="980728"/>
            <a:chExt cx="5616624" cy="4171852"/>
          </a:xfrm>
        </p:grpSpPr>
        <p:grpSp>
          <p:nvGrpSpPr>
            <p:cNvPr id="4" name="グループ化 33"/>
            <p:cNvGrpSpPr/>
            <p:nvPr/>
          </p:nvGrpSpPr>
          <p:grpSpPr>
            <a:xfrm>
              <a:off x="539552" y="1628800"/>
              <a:ext cx="5616624" cy="3140968"/>
              <a:chOff x="323528" y="3717032"/>
              <a:chExt cx="5616624" cy="3140968"/>
            </a:xfrm>
          </p:grpSpPr>
          <p:pic>
            <p:nvPicPr>
              <p:cNvPr id="5" name="Picture 5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5171" t="11639" r="35478" b="60991"/>
              <a:stretch>
                <a:fillRect/>
              </a:stretch>
            </p:blipFill>
            <p:spPr bwMode="auto">
              <a:xfrm>
                <a:off x="323528" y="3717032"/>
                <a:ext cx="3374495" cy="31409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" name="テキスト ボックス 3"/>
              <p:cNvSpPr txBox="1">
                <a:spLocks noChangeArrowheads="1"/>
              </p:cNvSpPr>
              <p:nvPr/>
            </p:nvSpPr>
            <p:spPr bwMode="auto">
              <a:xfrm>
                <a:off x="1771483" y="4149080"/>
                <a:ext cx="4168669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ja-JP" sz="1600" b="1" dirty="0">
                    <a:solidFill>
                      <a:srgbClr val="0000FF"/>
                    </a:solidFill>
                  </a:rPr>
                  <a:t>Mean : 18.0 +- 0.2 [nm]</a:t>
                </a:r>
              </a:p>
              <a:p>
                <a:r>
                  <a:rPr lang="en-US" altLang="ja-JP" sz="1600" b="1" dirty="0">
                    <a:solidFill>
                      <a:srgbClr val="0000FF"/>
                    </a:solidFill>
                  </a:rPr>
                  <a:t> sigma: 4.9 +- 0.2 [nm]</a:t>
                </a:r>
                <a:endParaRPr lang="ja-JP" altLang="en-US" sz="1600" b="1" dirty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14" name="テキスト ボックス 13"/>
            <p:cNvSpPr txBox="1"/>
            <p:nvPr/>
          </p:nvSpPr>
          <p:spPr>
            <a:xfrm>
              <a:off x="1718350" y="980728"/>
              <a:ext cx="792088" cy="369332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U-NIT</a:t>
              </a:r>
              <a:endParaRPr kumimoji="1" lang="ja-JP" altLang="en-US" dirty="0"/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1403648" y="4437112"/>
              <a:ext cx="2448272" cy="338554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dirty="0" smtClean="0">
                  <a:solidFill>
                    <a:schemeClr val="bg1"/>
                  </a:solidFill>
                </a:rPr>
                <a:t>Crystal diameter [nm]</a:t>
              </a:r>
              <a:endParaRPr kumimoji="1" lang="ja-JP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608893" y="4783248"/>
              <a:ext cx="34563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b="1" dirty="0" smtClean="0"/>
                <a:t>Further detector for physics run</a:t>
              </a:r>
              <a:endParaRPr kumimoji="1" lang="ja-JP" altLang="en-US" b="1" dirty="0"/>
            </a:p>
          </p:txBody>
        </p:sp>
      </p:grpSp>
      <p:grpSp>
        <p:nvGrpSpPr>
          <p:cNvPr id="7" name="グループ化 26"/>
          <p:cNvGrpSpPr/>
          <p:nvPr/>
        </p:nvGrpSpPr>
        <p:grpSpPr>
          <a:xfrm>
            <a:off x="899592" y="724634"/>
            <a:ext cx="4902948" cy="4144526"/>
            <a:chOff x="4572001" y="900588"/>
            <a:chExt cx="5046963" cy="4369842"/>
          </a:xfrm>
        </p:grpSpPr>
        <p:grpSp>
          <p:nvGrpSpPr>
            <p:cNvPr id="8" name="グループ化 6"/>
            <p:cNvGrpSpPr/>
            <p:nvPr/>
          </p:nvGrpSpPr>
          <p:grpSpPr>
            <a:xfrm>
              <a:off x="4572001" y="1556791"/>
              <a:ext cx="5046963" cy="3344306"/>
              <a:chOff x="185765" y="825872"/>
              <a:chExt cx="6510000" cy="3703159"/>
            </a:xfrm>
          </p:grpSpPr>
          <p:grpSp>
            <p:nvGrpSpPr>
              <p:cNvPr id="16" name="グループ化 9"/>
              <p:cNvGrpSpPr/>
              <p:nvPr/>
            </p:nvGrpSpPr>
            <p:grpSpPr>
              <a:xfrm>
                <a:off x="185765" y="825872"/>
                <a:ext cx="4829864" cy="3703159"/>
                <a:chOff x="185765" y="836711"/>
                <a:chExt cx="4829864" cy="3703159"/>
              </a:xfrm>
            </p:grpSpPr>
            <p:pic>
              <p:nvPicPr>
                <p:cNvPr id="10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5629" t="8461" r="67278" b="29308"/>
                <a:stretch>
                  <a:fillRect/>
                </a:stretch>
              </p:blipFill>
              <p:spPr bwMode="auto">
                <a:xfrm rot="16200000">
                  <a:off x="749117" y="273359"/>
                  <a:ext cx="3703159" cy="48298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1" name="正方形/長方形 10"/>
                <p:cNvSpPr/>
                <p:nvPr/>
              </p:nvSpPr>
              <p:spPr>
                <a:xfrm>
                  <a:off x="3419872" y="1052736"/>
                  <a:ext cx="1152128" cy="936104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9" name="テキスト ボックス 8"/>
              <p:cNvSpPr txBox="1"/>
              <p:nvPr/>
            </p:nvSpPr>
            <p:spPr>
              <a:xfrm>
                <a:off x="2879342" y="1419381"/>
                <a:ext cx="3816423" cy="64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600" b="1" dirty="0" smtClean="0">
                    <a:solidFill>
                      <a:srgbClr val="FF0000"/>
                    </a:solidFill>
                  </a:rPr>
                  <a:t>Mean :   44.6 +- 0.4 [nm]        </a:t>
                </a:r>
              </a:p>
              <a:p>
                <a:r>
                  <a:rPr lang="en-US" altLang="ja-JP" sz="1600" b="1" dirty="0" smtClean="0">
                    <a:solidFill>
                      <a:srgbClr val="FF0000"/>
                    </a:solidFill>
                  </a:rPr>
                  <a:t>Sigma :  6.1 +- 0. 3 [nm] </a:t>
                </a:r>
                <a:endParaRPr kumimoji="1" lang="ja-JP" altLang="en-US" sz="16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3" name="テキスト ボックス 12"/>
            <p:cNvSpPr txBox="1"/>
            <p:nvPr/>
          </p:nvSpPr>
          <p:spPr>
            <a:xfrm>
              <a:off x="5220072" y="1219398"/>
              <a:ext cx="34563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b="1" u="sng" dirty="0" smtClean="0">
                  <a:solidFill>
                    <a:srgbClr val="FF0000"/>
                  </a:solidFill>
                </a:rPr>
                <a:t>Current R&amp;D emulsion </a:t>
              </a:r>
              <a:endParaRPr kumimoji="1" lang="ja-JP" altLang="en-US" b="1" u="sng" dirty="0">
                <a:solidFill>
                  <a:srgbClr val="FF0000"/>
                </a:solidFill>
              </a:endParaRP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5868144" y="900588"/>
              <a:ext cx="864096" cy="40011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000" dirty="0"/>
                <a:t> </a:t>
              </a:r>
              <a:r>
                <a:rPr kumimoji="1" lang="en-US" altLang="ja-JP" sz="2000" dirty="0" smtClean="0"/>
                <a:t>NIT</a:t>
              </a: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5724128" y="4541058"/>
              <a:ext cx="2448272" cy="338554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dirty="0" smtClean="0">
                  <a:solidFill>
                    <a:schemeClr val="bg1"/>
                  </a:solidFill>
                </a:rPr>
                <a:t>Crystal diameter [nm]</a:t>
              </a:r>
              <a:endParaRPr kumimoji="1" lang="ja-JP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5220072" y="4901098"/>
              <a:ext cx="34563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b="1" dirty="0" smtClean="0">
                  <a:solidFill>
                    <a:srgbClr val="FFFF00"/>
                  </a:solidFill>
                </a:rPr>
                <a:t>Current R&amp;D emulsion </a:t>
              </a:r>
              <a:endParaRPr kumimoji="1" lang="ja-JP" altLang="en-US" b="1" dirty="0">
                <a:solidFill>
                  <a:srgbClr val="FFFF00"/>
                </a:solidFill>
              </a:endParaRPr>
            </a:p>
          </p:txBody>
        </p:sp>
      </p:grpSp>
      <p:graphicFrame>
        <p:nvGraphicFramePr>
          <p:cNvPr id="26" name="表 25"/>
          <p:cNvGraphicFramePr>
            <a:graphicFrameLocks noGrp="1"/>
          </p:cNvGraphicFramePr>
          <p:nvPr/>
        </p:nvGraphicFramePr>
        <p:xfrm>
          <a:off x="1475656" y="5013176"/>
          <a:ext cx="6528048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6016"/>
                <a:gridCol w="2176016"/>
                <a:gridCol w="2176016"/>
              </a:tblGrid>
              <a:tr h="306034"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NIT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U-NIT</a:t>
                      </a:r>
                      <a:endParaRPr kumimoji="1" lang="ja-JP" altLang="en-US" sz="1600" dirty="0"/>
                    </a:p>
                  </a:txBody>
                  <a:tcPr/>
                </a:tc>
              </a:tr>
              <a:tr h="30603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err="1" smtClean="0"/>
                        <a:t>AgBr</a:t>
                      </a:r>
                      <a:r>
                        <a:rPr kumimoji="1" lang="en-US" altLang="ja-JP" sz="1600" dirty="0" smtClean="0"/>
                        <a:t> density 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12</a:t>
                      </a:r>
                      <a:r>
                        <a:rPr kumimoji="1" lang="en-US" altLang="ja-JP" sz="1600" baseline="0" dirty="0" smtClean="0"/>
                        <a:t> </a:t>
                      </a:r>
                      <a:r>
                        <a:rPr kumimoji="1" lang="en-US" altLang="ja-JP" sz="1600" dirty="0" err="1" smtClean="0"/>
                        <a:t>AgBr</a:t>
                      </a:r>
                      <a:r>
                        <a:rPr kumimoji="1" lang="en-US" altLang="ja-JP" sz="1600" dirty="0" smtClean="0"/>
                        <a:t>/µm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/>
                        <a:t>29 </a:t>
                      </a:r>
                      <a:r>
                        <a:rPr kumimoji="1" lang="en-US" altLang="ja-JP" sz="1600" dirty="0" err="1" smtClean="0"/>
                        <a:t>AgBr</a:t>
                      </a:r>
                      <a:r>
                        <a:rPr kumimoji="1" lang="en-US" altLang="ja-JP" sz="1600" dirty="0" smtClean="0"/>
                        <a:t>/µm</a:t>
                      </a:r>
                      <a:endParaRPr kumimoji="1" lang="ja-JP" altLang="en-US" sz="1600" dirty="0" smtClean="0"/>
                    </a:p>
                  </a:txBody>
                  <a:tcPr/>
                </a:tc>
              </a:tr>
              <a:tr h="30603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Detectable range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      &gt; 200 nm 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  &gt; 100</a:t>
                      </a:r>
                      <a:r>
                        <a:rPr kumimoji="1" lang="en-US" altLang="ja-JP" sz="1600" baseline="0" dirty="0" smtClean="0"/>
                        <a:t> nm</a:t>
                      </a:r>
                      <a:endParaRPr kumimoji="1" lang="ja-JP" altLang="en-US" sz="1600" dirty="0"/>
                    </a:p>
                  </a:txBody>
                  <a:tcPr/>
                </a:tc>
              </a:tr>
              <a:tr h="30603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Tracking E</a:t>
                      </a:r>
                      <a:r>
                        <a:rPr kumimoji="1" lang="en-US" altLang="ja-JP" sz="1600" baseline="0" dirty="0" smtClean="0"/>
                        <a:t> threshold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       &gt; 80</a:t>
                      </a:r>
                      <a:r>
                        <a:rPr kumimoji="1" lang="en-US" altLang="ja-JP" sz="1600" baseline="0" dirty="0" smtClean="0"/>
                        <a:t> </a:t>
                      </a:r>
                      <a:r>
                        <a:rPr kumimoji="1" lang="en-US" altLang="ja-JP" sz="1600" baseline="0" dirty="0" err="1" smtClean="0"/>
                        <a:t>keV@C</a:t>
                      </a:r>
                      <a:r>
                        <a:rPr kumimoji="1" lang="en-US" altLang="ja-JP" sz="1600" baseline="0" dirty="0" smtClean="0"/>
                        <a:t> 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    &gt; 35-40 </a:t>
                      </a:r>
                      <a:r>
                        <a:rPr kumimoji="1" lang="en-US" altLang="ja-JP" sz="1600" dirty="0" err="1" smtClean="0"/>
                        <a:t>keV@C</a:t>
                      </a:r>
                      <a:endParaRPr kumimoji="1" lang="ja-JP" altLang="en-US" sz="1600" dirty="0"/>
                    </a:p>
                  </a:txBody>
                  <a:tcPr/>
                </a:tc>
              </a:tr>
              <a:tr h="30603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One crystal sensitivity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&gt; 90 % @ C of 35keV 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Not</a:t>
                      </a:r>
                      <a:r>
                        <a:rPr kumimoji="1" lang="en-US" altLang="ja-JP" sz="1600" baseline="0" dirty="0" smtClean="0"/>
                        <a:t> yet</a:t>
                      </a:r>
                      <a:endParaRPr kumimoji="1" lang="ja-JP" alt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正方形/長方形 21"/>
          <p:cNvSpPr/>
          <p:nvPr/>
        </p:nvSpPr>
        <p:spPr>
          <a:xfrm>
            <a:off x="3131840" y="1700808"/>
            <a:ext cx="288032" cy="2880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539552" y="476672"/>
            <a:ext cx="7772400" cy="914400"/>
          </a:xfrm>
        </p:spPr>
        <p:txBody>
          <a:bodyPr/>
          <a:lstStyle/>
          <a:p>
            <a:r>
              <a:rPr kumimoji="1" lang="en-US" altLang="ja-JP" sz="2800" dirty="0" smtClean="0"/>
              <a:t>Submicron tracking of NIT </a:t>
            </a:r>
            <a:endParaRPr kumimoji="1" lang="ja-JP" altLang="en-US" sz="2800" dirty="0"/>
          </a:p>
        </p:txBody>
      </p:sp>
      <p:pic>
        <p:nvPicPr>
          <p:cNvPr id="3" name="Picture 2" descr="F:\naka\power point\学会meeting\IDM2012\120718_Emulsion_Detector.jpg"/>
          <p:cNvPicPr>
            <a:picLocks noChangeAspect="1" noChangeArrowheads="1"/>
          </p:cNvPicPr>
          <p:nvPr/>
        </p:nvPicPr>
        <p:blipFill>
          <a:blip r:embed="rId2" cstate="print"/>
          <a:srcRect l="-2762" t="17450" b="6950"/>
          <a:stretch>
            <a:fillRect/>
          </a:stretch>
        </p:blipFill>
        <p:spPr bwMode="auto">
          <a:xfrm>
            <a:off x="395536" y="2328047"/>
            <a:ext cx="4104456" cy="2264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テキスト ボックス 3"/>
          <p:cNvSpPr txBox="1"/>
          <p:nvPr/>
        </p:nvSpPr>
        <p:spPr>
          <a:xfrm>
            <a:off x="611560" y="1988840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/>
              <a:t>[Current Detector density : 3.2 g/cm</a:t>
            </a:r>
            <a:r>
              <a:rPr kumimoji="1" lang="en-US" altLang="ja-JP" b="1" baseline="30000" dirty="0" smtClean="0"/>
              <a:t>3</a:t>
            </a:r>
            <a:r>
              <a:rPr kumimoji="1" lang="en-US" altLang="ja-JP" b="1" dirty="0" smtClean="0"/>
              <a:t>]</a:t>
            </a:r>
            <a:endParaRPr kumimoji="1" lang="ja-JP" altLang="en-US" b="1" baseline="30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67544" y="1700808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/>
              <a:t>Emulsion detector for dark matter search</a:t>
            </a:r>
            <a:endParaRPr kumimoji="1" lang="ja-JP" altLang="en-US" b="1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79512" y="4653136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Detector cost : 1 kg ~ 100k Yen (~ 1k </a:t>
            </a:r>
            <a:r>
              <a:rPr kumimoji="1" lang="ja-JP" altLang="en-US" sz="2400" dirty="0" smtClean="0"/>
              <a:t>＄</a:t>
            </a:r>
            <a:r>
              <a:rPr kumimoji="1" lang="en-US" altLang="ja-JP" sz="2400" dirty="0" smtClean="0"/>
              <a:t>, </a:t>
            </a:r>
            <a:r>
              <a:rPr kumimoji="1" lang="ja-JP" altLang="en-US" sz="2400" dirty="0" smtClean="0"/>
              <a:t>€</a:t>
            </a:r>
            <a:r>
              <a:rPr kumimoji="1" lang="en-US" altLang="ja-JP" sz="2400" dirty="0" smtClean="0"/>
              <a:t>)</a:t>
            </a:r>
            <a:endParaRPr kumimoji="1" lang="ja-JP" altLang="en-US" sz="2400" dirty="0"/>
          </a:p>
        </p:txBody>
      </p:sp>
      <p:grpSp>
        <p:nvGrpSpPr>
          <p:cNvPr id="7" name="グループ化 35"/>
          <p:cNvGrpSpPr>
            <a:grpSpLocks/>
          </p:cNvGrpSpPr>
          <p:nvPr/>
        </p:nvGrpSpPr>
        <p:grpSpPr bwMode="auto">
          <a:xfrm>
            <a:off x="5508105" y="1628800"/>
            <a:ext cx="3960439" cy="3528392"/>
            <a:chOff x="4980933" y="2133600"/>
            <a:chExt cx="4163067" cy="3955298"/>
          </a:xfrm>
        </p:grpSpPr>
        <p:grpSp>
          <p:nvGrpSpPr>
            <p:cNvPr id="8" name="グループ化 49"/>
            <p:cNvGrpSpPr>
              <a:grpSpLocks/>
            </p:cNvGrpSpPr>
            <p:nvPr/>
          </p:nvGrpSpPr>
          <p:grpSpPr bwMode="auto">
            <a:xfrm>
              <a:off x="4980933" y="2133600"/>
              <a:ext cx="3557530" cy="3955298"/>
              <a:chOff x="4980734" y="2132856"/>
              <a:chExt cx="3557530" cy="3955842"/>
            </a:xfrm>
          </p:grpSpPr>
          <p:grpSp>
            <p:nvGrpSpPr>
              <p:cNvPr id="13" name="グループ化 41"/>
              <p:cNvGrpSpPr>
                <a:grpSpLocks/>
              </p:cNvGrpSpPr>
              <p:nvPr/>
            </p:nvGrpSpPr>
            <p:grpSpPr bwMode="auto">
              <a:xfrm>
                <a:off x="5138457" y="2132856"/>
                <a:ext cx="3281444" cy="3955842"/>
                <a:chOff x="4562393" y="1556792"/>
                <a:chExt cx="3281444" cy="3955842"/>
              </a:xfrm>
            </p:grpSpPr>
            <p:grpSp>
              <p:nvGrpSpPr>
                <p:cNvPr id="15" name="グループ化 8"/>
                <p:cNvGrpSpPr>
                  <a:grpSpLocks/>
                </p:cNvGrpSpPr>
                <p:nvPr/>
              </p:nvGrpSpPr>
              <p:grpSpPr bwMode="auto">
                <a:xfrm>
                  <a:off x="4562393" y="3569088"/>
                  <a:ext cx="3281444" cy="1943546"/>
                  <a:chOff x="4490956" y="1337510"/>
                  <a:chExt cx="3281444" cy="1943546"/>
                </a:xfrm>
              </p:grpSpPr>
              <p:pic>
                <p:nvPicPr>
                  <p:cNvPr id="17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 l="7858" t="5405" r="3738" b="21622"/>
                  <a:stretch>
                    <a:fillRect/>
                  </a:stretch>
                </p:blipFill>
                <p:spPr bwMode="auto">
                  <a:xfrm>
                    <a:off x="4490956" y="1337510"/>
                    <a:ext cx="3240087" cy="194354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8" name="Line 4"/>
                  <p:cNvSpPr>
                    <a:spLocks noChangeShapeType="1"/>
                  </p:cNvSpPr>
                  <p:nvPr/>
                </p:nvSpPr>
                <p:spPr bwMode="auto">
                  <a:xfrm>
                    <a:off x="5867400" y="2133600"/>
                    <a:ext cx="0" cy="60960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anchor="ctr">
                    <a:spAutoFit/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19" name="Text Box 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105400" y="2209800"/>
                    <a:ext cx="1524000" cy="30530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ja-JP" altLang="en-US" sz="1600" b="1"/>
                      <a:t>500</a:t>
                    </a:r>
                    <a:r>
                      <a:rPr lang="en-US" altLang="ja-JP" sz="1600" b="1"/>
                      <a:t>nm</a:t>
                    </a:r>
                  </a:p>
                </p:txBody>
              </p:sp>
              <p:sp>
                <p:nvSpPr>
                  <p:cNvPr id="20" name="Text Box 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876800" y="1371600"/>
                    <a:ext cx="2895600" cy="30530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ja-JP" sz="1600" b="1"/>
                      <a:t>            Kr 400keV </a:t>
                    </a:r>
                  </a:p>
                </p:txBody>
              </p:sp>
            </p:grpSp>
            <p:pic>
              <p:nvPicPr>
                <p:cNvPr id="16" name="Picture 8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r="6410" b="6577"/>
                <a:stretch>
                  <a:fillRect/>
                </a:stretch>
              </p:blipFill>
              <p:spPr bwMode="auto">
                <a:xfrm>
                  <a:off x="4572000" y="1556792"/>
                  <a:ext cx="3240360" cy="19442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4" name="テキスト ボックス 37"/>
              <p:cNvSpPr txBox="1">
                <a:spLocks noChangeArrowheads="1"/>
              </p:cNvSpPr>
              <p:nvPr/>
            </p:nvSpPr>
            <p:spPr bwMode="auto">
              <a:xfrm>
                <a:off x="4980734" y="3669316"/>
                <a:ext cx="3557530" cy="414075"/>
              </a:xfrm>
              <a:prstGeom prst="rect">
                <a:avLst/>
              </a:prstGeom>
              <a:noFill/>
              <a:ln w="9525">
                <a:solidFill>
                  <a:srgbClr val="00FF00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ja-JP" dirty="0">
                    <a:latin typeface="Calibri" pitchFamily="34" charset="0"/>
                  </a:rPr>
                  <a:t>Scanning Electron Microscope</a:t>
                </a:r>
                <a:endParaRPr lang="ja-JP" alt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9" name="グループ化 34"/>
            <p:cNvGrpSpPr>
              <a:grpSpLocks/>
            </p:cNvGrpSpPr>
            <p:nvPr/>
          </p:nvGrpSpPr>
          <p:grpSpPr bwMode="auto">
            <a:xfrm>
              <a:off x="5410200" y="2133600"/>
              <a:ext cx="3733800" cy="990600"/>
              <a:chOff x="5410200" y="2133600"/>
              <a:chExt cx="3733800" cy="990600"/>
            </a:xfrm>
          </p:grpSpPr>
          <p:sp>
            <p:nvSpPr>
              <p:cNvPr id="10" name="Line 32"/>
              <p:cNvSpPr>
                <a:spLocks noChangeShapeType="1"/>
              </p:cNvSpPr>
              <p:nvPr/>
            </p:nvSpPr>
            <p:spPr bwMode="auto">
              <a:xfrm>
                <a:off x="6324600" y="2667000"/>
                <a:ext cx="0" cy="4572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11" name="Text Box 33"/>
              <p:cNvSpPr txBox="1">
                <a:spLocks noChangeArrowheads="1"/>
              </p:cNvSpPr>
              <p:nvPr/>
            </p:nvSpPr>
            <p:spPr bwMode="auto">
              <a:xfrm>
                <a:off x="5486400" y="2667000"/>
                <a:ext cx="1447800" cy="3052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ja-JP" altLang="en-US" sz="1600" b="1"/>
                  <a:t>200</a:t>
                </a:r>
                <a:r>
                  <a:rPr lang="en-US" altLang="ja-JP" sz="1600" b="1"/>
                  <a:t>nm</a:t>
                </a:r>
              </a:p>
            </p:txBody>
          </p:sp>
          <p:sp>
            <p:nvSpPr>
              <p:cNvPr id="12" name="Text Box 34"/>
              <p:cNvSpPr txBox="1">
                <a:spLocks noChangeArrowheads="1"/>
              </p:cNvSpPr>
              <p:nvPr/>
            </p:nvSpPr>
            <p:spPr bwMode="auto">
              <a:xfrm>
                <a:off x="5410200" y="2133600"/>
                <a:ext cx="3733800" cy="3052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1600" b="1"/>
                  <a:t>            Kr 200keV </a:t>
                </a:r>
              </a:p>
            </p:txBody>
          </p:sp>
        </p:grpSp>
      </p:grpSp>
      <p:sp>
        <p:nvSpPr>
          <p:cNvPr id="21" name="テキスト ボックス 20"/>
          <p:cNvSpPr txBox="1"/>
          <p:nvPr/>
        </p:nvSpPr>
        <p:spPr>
          <a:xfrm>
            <a:off x="755576" y="6002124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How can we readout such very short length tracks ?</a:t>
            </a:r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タイトル 1"/>
          <p:cNvSpPr>
            <a:spLocks noGrp="1"/>
          </p:cNvSpPr>
          <p:nvPr>
            <p:ph type="title" idx="4294967295"/>
          </p:nvPr>
        </p:nvSpPr>
        <p:spPr>
          <a:xfrm>
            <a:off x="179512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ja-JP" sz="3600" dirty="0" smtClean="0">
                <a:solidFill>
                  <a:schemeClr val="tx1"/>
                </a:solidFill>
              </a:rPr>
              <a:t>Concept for the readout system  </a:t>
            </a:r>
            <a:endParaRPr lang="ja-JP" altLang="en-US" sz="3600" dirty="0" smtClean="0">
              <a:solidFill>
                <a:schemeClr val="tx1"/>
              </a:solidFill>
            </a:endParaRPr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819140"/>
            <a:ext cx="2951559" cy="2591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6" name="テキスト ボックス 13"/>
          <p:cNvSpPr txBox="1">
            <a:spLocks noChangeArrowheads="1"/>
          </p:cNvSpPr>
          <p:nvPr/>
        </p:nvSpPr>
        <p:spPr bwMode="auto">
          <a:xfrm>
            <a:off x="4427984" y="2782669"/>
            <a:ext cx="43924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Automatic selection of candidate signals by optical microscopy. </a:t>
            </a:r>
            <a:endParaRPr lang="ja-JP" altLang="en-US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0967" name="テキスト ボックス 14"/>
          <p:cNvSpPr txBox="1">
            <a:spLocks noChangeArrowheads="1"/>
          </p:cNvSpPr>
          <p:nvPr/>
        </p:nvSpPr>
        <p:spPr bwMode="auto">
          <a:xfrm>
            <a:off x="3779912" y="692696"/>
            <a:ext cx="45370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800" b="1" u="sng" dirty="0">
                <a:solidFill>
                  <a:srgbClr val="FFFF00"/>
                </a:solidFill>
              </a:rPr>
              <a:t>Optical </a:t>
            </a:r>
            <a:r>
              <a:rPr lang="en-US" altLang="ja-JP" sz="2800" b="1" u="sng" dirty="0" smtClean="0">
                <a:solidFill>
                  <a:srgbClr val="FFFF00"/>
                </a:solidFill>
              </a:rPr>
              <a:t>microscopy Readout </a:t>
            </a:r>
            <a:endParaRPr lang="ja-JP" altLang="en-US" sz="2800" b="1" u="sng" dirty="0">
              <a:solidFill>
                <a:srgbClr val="FFFF00"/>
              </a:solidFill>
            </a:endParaRPr>
          </a:p>
        </p:txBody>
      </p:sp>
      <p:grpSp>
        <p:nvGrpSpPr>
          <p:cNvPr id="22" name="グループ化 21"/>
          <p:cNvGrpSpPr/>
          <p:nvPr/>
        </p:nvGrpSpPr>
        <p:grpSpPr>
          <a:xfrm>
            <a:off x="0" y="3645024"/>
            <a:ext cx="9144000" cy="3024336"/>
            <a:chOff x="0" y="3645024"/>
            <a:chExt cx="9144000" cy="3024336"/>
          </a:xfrm>
        </p:grpSpPr>
        <p:sp>
          <p:nvSpPr>
            <p:cNvPr id="27" name="テキスト ボックス 26"/>
            <p:cNvSpPr txBox="1"/>
            <p:nvPr/>
          </p:nvSpPr>
          <p:spPr>
            <a:xfrm>
              <a:off x="1727176" y="3645024"/>
              <a:ext cx="74168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dirty="0" smtClean="0">
                  <a:solidFill>
                    <a:srgbClr val="00FF00"/>
                  </a:solidFill>
                </a:rPr>
                <a:t>Combined analysis between both systems</a:t>
              </a:r>
            </a:p>
          </p:txBody>
        </p:sp>
        <p:sp>
          <p:nvSpPr>
            <p:cNvPr id="14" name="上下矢印 13"/>
            <p:cNvSpPr/>
            <p:nvPr/>
          </p:nvSpPr>
          <p:spPr>
            <a:xfrm rot="18634493">
              <a:off x="4433609" y="2795195"/>
              <a:ext cx="432048" cy="2488908"/>
            </a:xfrm>
            <a:prstGeom prst="upDown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9" name="グループ化 18"/>
            <p:cNvGrpSpPr/>
            <p:nvPr/>
          </p:nvGrpSpPr>
          <p:grpSpPr>
            <a:xfrm>
              <a:off x="0" y="4149080"/>
              <a:ext cx="8820472" cy="2520280"/>
              <a:chOff x="0" y="4149080"/>
              <a:chExt cx="8820472" cy="2520280"/>
            </a:xfrm>
          </p:grpSpPr>
          <p:pic>
            <p:nvPicPr>
              <p:cNvPr id="40965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724003" y="4347337"/>
                <a:ext cx="3096469" cy="23220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0968" name="テキスト ボックス 15"/>
              <p:cNvSpPr txBox="1">
                <a:spLocks noChangeArrowheads="1"/>
              </p:cNvSpPr>
              <p:nvPr/>
            </p:nvSpPr>
            <p:spPr bwMode="auto">
              <a:xfrm>
                <a:off x="0" y="4149080"/>
                <a:ext cx="4537075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ja-JP" sz="2800" b="1" u="sng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X-ray </a:t>
                </a:r>
                <a:r>
                  <a:rPr lang="en-US" altLang="ja-JP" sz="2800" b="1" u="sng" dirty="0" smtClean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microscopy Readout  </a:t>
                </a:r>
                <a:endParaRPr lang="ja-JP" altLang="en-US" sz="2800" b="1" u="sng" dirty="0">
                  <a:solidFill>
                    <a:schemeClr val="accent6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40969" name="テキスト ボックス 16"/>
              <p:cNvSpPr txBox="1">
                <a:spLocks noChangeArrowheads="1"/>
              </p:cNvSpPr>
              <p:nvPr/>
            </p:nvSpPr>
            <p:spPr bwMode="auto">
              <a:xfrm>
                <a:off x="179512" y="5949280"/>
                <a:ext cx="4895850" cy="646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ja-JP" b="1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Pin-point check of candidate signals selected by optical readout.  </a:t>
                </a:r>
                <a:endParaRPr lang="ja-JP" altLang="en-US" b="1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20" name="テキスト ボックス 19"/>
              <p:cNvSpPr txBox="1"/>
              <p:nvPr/>
            </p:nvSpPr>
            <p:spPr>
              <a:xfrm>
                <a:off x="683568" y="4725144"/>
                <a:ext cx="52565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dirty="0" smtClean="0"/>
                  <a:t>High </a:t>
                </a:r>
                <a:r>
                  <a:rPr lang="en-US" altLang="ja-JP" sz="2400" dirty="0" smtClean="0"/>
                  <a:t>spatial </a:t>
                </a:r>
                <a:r>
                  <a:rPr kumimoji="1" lang="en-US" altLang="ja-JP" sz="2400" dirty="0" smtClean="0"/>
                  <a:t>resolution (</a:t>
                </a:r>
                <a:r>
                  <a:rPr kumimoji="1" lang="ja-JP" altLang="en-US" sz="2400" dirty="0" smtClean="0"/>
                  <a:t>⊿</a:t>
                </a:r>
                <a:r>
                  <a:rPr kumimoji="1" lang="en-US" altLang="ja-JP" sz="2400" dirty="0" smtClean="0"/>
                  <a:t>x ~ 65 nm) </a:t>
                </a:r>
                <a:endParaRPr kumimoji="1" lang="ja-JP" altLang="en-US" sz="2400" dirty="0"/>
              </a:p>
            </p:txBody>
          </p:sp>
          <p:sp>
            <p:nvSpPr>
              <p:cNvPr id="21" name="テキスト ボックス 20"/>
              <p:cNvSpPr txBox="1"/>
              <p:nvPr/>
            </p:nvSpPr>
            <p:spPr>
              <a:xfrm>
                <a:off x="683568" y="5271591"/>
                <a:ext cx="52565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dirty="0" smtClean="0"/>
                  <a:t>Low readout speed </a:t>
                </a:r>
                <a:endParaRPr kumimoji="1" lang="ja-JP" altLang="en-US" sz="2400" dirty="0"/>
              </a:p>
            </p:txBody>
          </p:sp>
          <p:pic>
            <p:nvPicPr>
              <p:cNvPr id="1026" name="Picture 2" descr="C:\Users\naka\AppData\Local\Microsoft\Windows\Temporary Internet Files\Content.IE5\RVF55L1G\MC900423171[1].wm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07504" y="4653136"/>
                <a:ext cx="504056" cy="504056"/>
              </a:xfrm>
              <a:prstGeom prst="rect">
                <a:avLst/>
              </a:prstGeom>
              <a:noFill/>
            </p:spPr>
          </p:pic>
          <p:pic>
            <p:nvPicPr>
              <p:cNvPr id="1027" name="Picture 3" descr="C:\Users\naka\AppData\Local\Microsoft\Windows\Temporary Internet Files\Content.IE5\RVF55L1G\MC900424480[1].wmf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07504" y="5229200"/>
                <a:ext cx="477794" cy="504056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24" name="Picture 2" descr="C:\Users\naka\AppData\Local\Microsoft\Windows\Temporary Internet Files\Content.IE5\RVF55L1G\MC900423171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1340768"/>
            <a:ext cx="504056" cy="504056"/>
          </a:xfrm>
          <a:prstGeom prst="rect">
            <a:avLst/>
          </a:prstGeom>
          <a:noFill/>
        </p:spPr>
      </p:pic>
      <p:sp>
        <p:nvSpPr>
          <p:cNvPr id="25" name="テキスト ボックス 24"/>
          <p:cNvSpPr txBox="1"/>
          <p:nvPr/>
        </p:nvSpPr>
        <p:spPr>
          <a:xfrm>
            <a:off x="4716016" y="1340768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High readout speed </a:t>
            </a:r>
            <a:endParaRPr kumimoji="1" lang="ja-JP" altLang="en-US" sz="2400" dirty="0"/>
          </a:p>
        </p:txBody>
      </p:sp>
      <p:pic>
        <p:nvPicPr>
          <p:cNvPr id="26" name="Picture 3" descr="C:\Users\naka\AppData\Local\Microsoft\Windows\Temporary Internet Files\Content.IE5\RVF55L1G\MC900424480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944" y="1916832"/>
            <a:ext cx="477794" cy="504056"/>
          </a:xfrm>
          <a:prstGeom prst="rect">
            <a:avLst/>
          </a:prstGeom>
          <a:noFill/>
        </p:spPr>
      </p:pic>
      <p:sp>
        <p:nvSpPr>
          <p:cNvPr id="28" name="テキスト ボックス 27"/>
          <p:cNvSpPr txBox="1"/>
          <p:nvPr/>
        </p:nvSpPr>
        <p:spPr>
          <a:xfrm>
            <a:off x="4716016" y="1916832"/>
            <a:ext cx="482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Poor spatial resolution</a:t>
            </a:r>
          </a:p>
          <a:p>
            <a:r>
              <a:rPr lang="en-US" altLang="ja-JP" sz="2400" dirty="0" smtClean="0"/>
              <a:t> (</a:t>
            </a:r>
            <a:r>
              <a:rPr lang="ja-JP" altLang="en-US" sz="2400" dirty="0" smtClean="0"/>
              <a:t>⊿</a:t>
            </a:r>
            <a:r>
              <a:rPr lang="en-US" altLang="ja-JP" sz="2400" dirty="0" smtClean="0"/>
              <a:t>x ~ 200 nm)</a:t>
            </a:r>
            <a:r>
              <a:rPr kumimoji="1" lang="en-US" altLang="ja-JP" sz="2400" dirty="0" smtClean="0"/>
              <a:t> 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183976" y="260648"/>
            <a:ext cx="7772400" cy="914400"/>
          </a:xfrm>
        </p:spPr>
        <p:txBody>
          <a:bodyPr/>
          <a:lstStyle/>
          <a:p>
            <a:r>
              <a:rPr kumimoji="1" lang="en-US" altLang="ja-JP" sz="3200" dirty="0" smtClean="0"/>
              <a:t>Submicron tracking </a:t>
            </a:r>
            <a:endParaRPr kumimoji="1" lang="ja-JP" altLang="en-US" sz="3200" dirty="0"/>
          </a:p>
        </p:txBody>
      </p:sp>
      <p:grpSp>
        <p:nvGrpSpPr>
          <p:cNvPr id="8" name="グループ化 7"/>
          <p:cNvGrpSpPr/>
          <p:nvPr/>
        </p:nvGrpSpPr>
        <p:grpSpPr>
          <a:xfrm>
            <a:off x="755576" y="1052736"/>
            <a:ext cx="3312368" cy="2745596"/>
            <a:chOff x="755576" y="1052736"/>
            <a:chExt cx="3312368" cy="2745596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5051" t="4596" r="6566" b="3506"/>
            <a:stretch>
              <a:fillRect/>
            </a:stretch>
          </p:blipFill>
          <p:spPr bwMode="auto">
            <a:xfrm>
              <a:off x="755576" y="1052736"/>
              <a:ext cx="3024494" cy="2304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テキスト ボックス 5"/>
            <p:cNvSpPr txBox="1"/>
            <p:nvPr/>
          </p:nvSpPr>
          <p:spPr>
            <a:xfrm>
              <a:off x="827584" y="3429000"/>
              <a:ext cx="32403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Nagoya University (Japan)</a:t>
              </a:r>
              <a:endParaRPr kumimoji="1" lang="ja-JP" altLang="en-US" dirty="0"/>
            </a:p>
          </p:txBody>
        </p:sp>
      </p:grpSp>
      <p:grpSp>
        <p:nvGrpSpPr>
          <p:cNvPr id="9" name="グループ化 8"/>
          <p:cNvGrpSpPr/>
          <p:nvPr/>
        </p:nvGrpSpPr>
        <p:grpSpPr>
          <a:xfrm>
            <a:off x="683568" y="4005064"/>
            <a:ext cx="3528392" cy="2880320"/>
            <a:chOff x="683568" y="4005064"/>
            <a:chExt cx="3528392" cy="2880320"/>
          </a:xfrm>
        </p:grpSpPr>
        <p:pic>
          <p:nvPicPr>
            <p:cNvPr id="4" name="Picture 2" descr="D:\DCIM\100CASIO\CIMG0129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3568" y="4005064"/>
              <a:ext cx="3096344" cy="2323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テキスト ボックス 6"/>
            <p:cNvSpPr txBox="1"/>
            <p:nvPr/>
          </p:nvSpPr>
          <p:spPr>
            <a:xfrm>
              <a:off x="971600" y="6239053"/>
              <a:ext cx="32403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 University of Napoli (Italy)</a:t>
              </a:r>
            </a:p>
            <a:p>
              <a:r>
                <a:rPr lang="en-US" altLang="ja-JP" dirty="0" smtClean="0"/>
                <a:t>  LNGS (Italy)</a:t>
              </a:r>
              <a:endParaRPr kumimoji="1" lang="ja-JP" altLang="en-US" dirty="0"/>
            </a:p>
          </p:txBody>
        </p:sp>
      </p:grpSp>
      <p:grpSp>
        <p:nvGrpSpPr>
          <p:cNvPr id="18" name="グループ化 17"/>
          <p:cNvGrpSpPr/>
          <p:nvPr/>
        </p:nvGrpSpPr>
        <p:grpSpPr>
          <a:xfrm>
            <a:off x="4139952" y="1052736"/>
            <a:ext cx="5472608" cy="5616624"/>
            <a:chOff x="4139952" y="1052736"/>
            <a:chExt cx="5472608" cy="5616624"/>
          </a:xfrm>
        </p:grpSpPr>
        <p:sp>
          <p:nvSpPr>
            <p:cNvPr id="10" name="テキスト ボックス 9"/>
            <p:cNvSpPr txBox="1"/>
            <p:nvPr/>
          </p:nvSpPr>
          <p:spPr>
            <a:xfrm>
              <a:off x="4139952" y="1052736"/>
              <a:ext cx="5472608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Tx/>
                <a:buChar char="-"/>
              </a:pPr>
              <a:r>
                <a:rPr lang="en-US" altLang="ja-JP" dirty="0" err="1" smtClean="0"/>
                <a:t>Epi</a:t>
              </a:r>
              <a:r>
                <a:rPr lang="en-US" altLang="ja-JP" dirty="0" smtClean="0"/>
                <a:t>-illuminated optics </a:t>
              </a:r>
            </a:p>
            <a:p>
              <a:r>
                <a:rPr lang="en-US" altLang="ja-JP" dirty="0" smtClean="0"/>
                <a:t>                </a:t>
              </a:r>
              <a:r>
                <a:rPr lang="ja-JP" altLang="en-US" dirty="0" smtClean="0"/>
                <a:t>⇒ </a:t>
              </a:r>
              <a:r>
                <a:rPr lang="en-US" altLang="ja-JP" dirty="0" smtClean="0"/>
                <a:t>high contrast for finer grains</a:t>
              </a:r>
            </a:p>
            <a:p>
              <a:r>
                <a:rPr lang="en-US" altLang="ja-JP" dirty="0" smtClean="0"/>
                <a:t>                </a:t>
              </a:r>
              <a:r>
                <a:rPr lang="ja-JP" altLang="en-US" dirty="0" smtClean="0"/>
                <a:t>⇒ </a:t>
              </a:r>
              <a:r>
                <a:rPr lang="en-US" altLang="ja-JP" dirty="0" err="1" smtClean="0"/>
                <a:t>plasmon</a:t>
              </a:r>
              <a:r>
                <a:rPr lang="en-US" altLang="ja-JP" dirty="0" smtClean="0"/>
                <a:t> analysis (new idea)</a:t>
              </a:r>
            </a:p>
            <a:p>
              <a:endParaRPr lang="en-US" altLang="ja-JP" dirty="0" smtClean="0"/>
            </a:p>
            <a:p>
              <a:pPr>
                <a:buFontTx/>
                <a:buChar char="-"/>
              </a:pPr>
              <a:r>
                <a:rPr lang="en-US" altLang="ja-JP" dirty="0" smtClean="0"/>
                <a:t>Automatic driving stage and image taking </a:t>
              </a:r>
            </a:p>
            <a:p>
              <a:pPr>
                <a:buFontTx/>
                <a:buChar char="-"/>
              </a:pPr>
              <a:r>
                <a:rPr lang="en-US" altLang="ja-JP" dirty="0" smtClean="0"/>
                <a:t> Image processing   </a:t>
              </a:r>
            </a:p>
            <a:p>
              <a:r>
                <a:rPr lang="en-US" altLang="ja-JP" dirty="0" smtClean="0"/>
                <a:t>      </a:t>
              </a:r>
              <a:r>
                <a:rPr lang="ja-JP" altLang="en-US" dirty="0" smtClean="0"/>
                <a:t>⇒ </a:t>
              </a:r>
              <a:r>
                <a:rPr lang="en-US" altLang="ja-JP" dirty="0" smtClean="0"/>
                <a:t>3D information </a:t>
              </a:r>
            </a:p>
            <a:p>
              <a:r>
                <a:rPr lang="en-US" altLang="ja-JP" dirty="0" smtClean="0"/>
                <a:t>      </a:t>
              </a:r>
              <a:r>
                <a:rPr lang="ja-JP" altLang="en-US" dirty="0" smtClean="0"/>
                <a:t>⇒ </a:t>
              </a:r>
              <a:r>
                <a:rPr lang="en-US" altLang="ja-JP" dirty="0" smtClean="0"/>
                <a:t>brightness </a:t>
              </a:r>
            </a:p>
            <a:p>
              <a:r>
                <a:rPr lang="en-US" altLang="ja-JP" dirty="0" smtClean="0"/>
                <a:t>     </a:t>
              </a:r>
              <a:r>
                <a:rPr lang="ja-JP" altLang="en-US" dirty="0" smtClean="0"/>
                <a:t>⇒ </a:t>
              </a:r>
              <a:r>
                <a:rPr lang="en-US" altLang="ja-JP" dirty="0" smtClean="0"/>
                <a:t>shape </a:t>
              </a:r>
            </a:p>
            <a:p>
              <a:r>
                <a:rPr lang="en-US" altLang="ja-JP" dirty="0" smtClean="0"/>
                <a:t>     </a:t>
              </a:r>
              <a:r>
                <a:rPr lang="ja-JP" altLang="en-US" dirty="0" smtClean="0"/>
                <a:t>⇒ </a:t>
              </a:r>
              <a:r>
                <a:rPr lang="en-US" altLang="ja-JP" dirty="0" err="1" smtClean="0"/>
                <a:t>trackness</a:t>
              </a:r>
              <a:r>
                <a:rPr lang="en-US" altLang="ja-JP" dirty="0" smtClean="0"/>
                <a:t>           etc. </a:t>
              </a:r>
            </a:p>
          </p:txBody>
        </p:sp>
        <p:pic>
          <p:nvPicPr>
            <p:cNvPr id="11" name="Picture 2" descr="D:\To_Nakasan\Pr\map\P_Map2.png"/>
            <p:cNvPicPr>
              <a:picLocks noChangeAspect="1" noChangeArrowheads="1"/>
            </p:cNvPicPr>
            <p:nvPr/>
          </p:nvPicPr>
          <p:blipFill>
            <a:blip r:embed="rId4" cstate="print"/>
            <a:srcRect l="3259" t="6407" r="3329" b="3900"/>
            <a:stretch>
              <a:fillRect/>
            </a:stretch>
          </p:blipFill>
          <p:spPr bwMode="auto">
            <a:xfrm>
              <a:off x="4355976" y="3933056"/>
              <a:ext cx="4202182" cy="2736304"/>
            </a:xfrm>
            <a:prstGeom prst="rect">
              <a:avLst/>
            </a:prstGeom>
            <a:noFill/>
          </p:spPr>
        </p:pic>
        <p:sp>
          <p:nvSpPr>
            <p:cNvPr id="12" name="下矢印 11"/>
            <p:cNvSpPr/>
            <p:nvPr/>
          </p:nvSpPr>
          <p:spPr>
            <a:xfrm rot="3656028">
              <a:off x="7836982" y="4089834"/>
              <a:ext cx="288032" cy="72008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7596336" y="4211796"/>
              <a:ext cx="1656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b="1" dirty="0" smtClean="0">
                  <a:solidFill>
                    <a:schemeClr val="accent1">
                      <a:lumMod val="50000"/>
                    </a:schemeClr>
                  </a:solidFill>
                </a:rPr>
                <a:t>Neutron </a:t>
              </a:r>
              <a:endParaRPr kumimoji="1" lang="ja-JP" altLang="en-US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75341E-6 L 4.72222E-6 0.2405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kenyaforum.net/wp-content/uploads/2011/10/55556198_opera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908720"/>
            <a:ext cx="4419600" cy="2486026"/>
          </a:xfrm>
          <a:prstGeom prst="rect">
            <a:avLst/>
          </a:prstGeom>
          <a:noFill/>
        </p:spPr>
      </p:pic>
      <p:sp>
        <p:nvSpPr>
          <p:cNvPr id="3" name="テキスト ボックス 2"/>
          <p:cNvSpPr txBox="1"/>
          <p:nvPr/>
        </p:nvSpPr>
        <p:spPr>
          <a:xfrm>
            <a:off x="1475656" y="54868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OPERA detector 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115616" y="3501008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Emulsion mass ~ 30 ton</a:t>
            </a:r>
            <a:endParaRPr kumimoji="1" lang="ja-JP" altLang="en-US" dirty="0"/>
          </a:p>
        </p:txBody>
      </p:sp>
      <p:grpSp>
        <p:nvGrpSpPr>
          <p:cNvPr id="19" name="グループ化 18"/>
          <p:cNvGrpSpPr/>
          <p:nvPr/>
        </p:nvGrpSpPr>
        <p:grpSpPr>
          <a:xfrm>
            <a:off x="3347864" y="764704"/>
            <a:ext cx="5436096" cy="2691738"/>
            <a:chOff x="3347864" y="764704"/>
            <a:chExt cx="5436096" cy="2691738"/>
          </a:xfrm>
        </p:grpSpPr>
        <p:pic>
          <p:nvPicPr>
            <p:cNvPr id="5" name="Picture 2" descr="D:\DCIM\100CASIO\CIMG1556.JPG"/>
            <p:cNvPicPr>
              <a:picLocks noChangeAspect="1" noChangeArrowheads="1"/>
            </p:cNvPicPr>
            <p:nvPr/>
          </p:nvPicPr>
          <p:blipFill>
            <a:blip r:embed="rId4" cstate="print"/>
            <a:srcRect l="19288" t="28738" r="24800" b="11019"/>
            <a:stretch>
              <a:fillRect/>
            </a:stretch>
          </p:blipFill>
          <p:spPr bwMode="auto">
            <a:xfrm>
              <a:off x="5292080" y="836712"/>
              <a:ext cx="3491880" cy="2619730"/>
            </a:xfrm>
            <a:prstGeom prst="rect">
              <a:avLst/>
            </a:prstGeom>
            <a:noFill/>
          </p:spPr>
        </p:pic>
        <p:cxnSp>
          <p:nvCxnSpPr>
            <p:cNvPr id="7" name="直線コネクタ 6"/>
            <p:cNvCxnSpPr/>
            <p:nvPr/>
          </p:nvCxnSpPr>
          <p:spPr>
            <a:xfrm flipV="1">
              <a:off x="3347864" y="764704"/>
              <a:ext cx="2016224" cy="108012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/>
            <p:cNvCxnSpPr/>
            <p:nvPr/>
          </p:nvCxnSpPr>
          <p:spPr>
            <a:xfrm>
              <a:off x="3419872" y="1916832"/>
              <a:ext cx="1944216" cy="15121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テキスト ボックス 9"/>
          <p:cNvSpPr txBox="1"/>
          <p:nvPr/>
        </p:nvSpPr>
        <p:spPr>
          <a:xfrm>
            <a:off x="1475656" y="3933056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Why is it capable of detection of tau neutrino ? </a:t>
            </a:r>
            <a:endParaRPr kumimoji="1" lang="ja-JP" altLang="en-US" sz="2400" dirty="0"/>
          </a:p>
        </p:txBody>
      </p:sp>
      <p:grpSp>
        <p:nvGrpSpPr>
          <p:cNvPr id="15" name="グループ化 14"/>
          <p:cNvGrpSpPr/>
          <p:nvPr/>
        </p:nvGrpSpPr>
        <p:grpSpPr>
          <a:xfrm>
            <a:off x="1763688" y="4509120"/>
            <a:ext cx="6408712" cy="1191037"/>
            <a:chOff x="1763688" y="4509120"/>
            <a:chExt cx="6408712" cy="1191037"/>
          </a:xfrm>
        </p:grpSpPr>
        <p:sp>
          <p:nvSpPr>
            <p:cNvPr id="11" name="下矢印 10"/>
            <p:cNvSpPr/>
            <p:nvPr/>
          </p:nvSpPr>
          <p:spPr>
            <a:xfrm>
              <a:off x="3923928" y="4509120"/>
              <a:ext cx="360040" cy="28803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1763688" y="4869160"/>
              <a:ext cx="64087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/>
                <a:t>It has extremely high spatial resolution .</a:t>
              </a:r>
            </a:p>
            <a:p>
              <a:r>
                <a:rPr lang="en-US" altLang="ja-JP" sz="2400" dirty="0" smtClean="0"/>
                <a:t>         ( tau decay length ~ 100 µm)</a:t>
              </a:r>
              <a:endParaRPr kumimoji="1" lang="ja-JP" altLang="en-US" sz="2400" dirty="0"/>
            </a:p>
          </p:txBody>
        </p:sp>
      </p:grpSp>
      <p:sp>
        <p:nvSpPr>
          <p:cNvPr id="13" name="下矢印 12"/>
          <p:cNvSpPr/>
          <p:nvPr/>
        </p:nvSpPr>
        <p:spPr>
          <a:xfrm>
            <a:off x="3923928" y="5805264"/>
            <a:ext cx="360040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331640" y="6063679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Why does it have such high spatial resolution?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70775" cy="1143000"/>
          </a:xfrm>
        </p:spPr>
        <p:txBody>
          <a:bodyPr/>
          <a:lstStyle/>
          <a:p>
            <a:pPr eaLnBrk="1" hangingPunct="1"/>
            <a:r>
              <a:rPr lang="en-US" altLang="ja-JP" sz="3200" smtClean="0"/>
              <a:t>Neutron (14 MeV) recoil track  </a:t>
            </a:r>
            <a:br>
              <a:rPr lang="en-US" altLang="ja-JP" sz="3200" smtClean="0"/>
            </a:br>
            <a:r>
              <a:rPr lang="en-US" altLang="ja-JP" sz="3200" smtClean="0"/>
              <a:t>under optical microscopy</a:t>
            </a:r>
            <a:endParaRPr lang="ja-JP" altLang="en-US" sz="3200" smtClean="0"/>
          </a:p>
        </p:txBody>
      </p:sp>
      <p:pic>
        <p:nvPicPr>
          <p:cNvPr id="43011" name="Picture 3" descr="F:\naka\power point\研究室会議\DM_meeting\2012年度\Katsuragawa\2012.07.20_toNakasan\gazou\No5_632nm_3g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1916658"/>
            <a:ext cx="1512888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4" descr="F:\naka\power point\研究室会議\DM_meeting\2012年度\Katsuragawa\2012.07.20_toNakasan\gazou\No45_337n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8400" y="1916658"/>
            <a:ext cx="151130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5" descr="F:\naka\power point\研究室会議\DM_meeting\2012年度\Katsuragawa\2012.07.20_toNakasan\gazou\No67_308n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1863" y="1916658"/>
            <a:ext cx="1512887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6" descr="F:\naka\power point\研究室会議\DM_meeting\2012年度\Katsuragawa\2012.07.20_toNakasan\gazou\No1080_392nm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1863" y="3789908"/>
            <a:ext cx="1512887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5" name="Picture 7" descr="F:\naka\power point\研究室会議\DM_meeting\2012年度\Katsuragawa\2012.07.20_toNakasan\gazou\No1125_217nm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04938" y="3789908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6" name="Picture 8" descr="F:\naka\power point\研究室会議\DM_meeting\2012年度\Katsuragawa\2012.07.20_toNakasan\gazou\No1406_592nm_3gr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08400" y="3789908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7" name="テキスト ボックス 8"/>
          <p:cNvSpPr txBox="1">
            <a:spLocks noChangeArrowheads="1"/>
          </p:cNvSpPr>
          <p:nvPr/>
        </p:nvSpPr>
        <p:spPr bwMode="auto">
          <a:xfrm>
            <a:off x="1692275" y="3141663"/>
            <a:ext cx="1223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/>
              <a:t>632 nm</a:t>
            </a:r>
            <a:endParaRPr lang="ja-JP" altLang="en-US"/>
          </a:p>
        </p:txBody>
      </p:sp>
      <p:sp>
        <p:nvSpPr>
          <p:cNvPr id="43018" name="テキスト ボックス 9"/>
          <p:cNvSpPr txBox="1">
            <a:spLocks noChangeArrowheads="1"/>
          </p:cNvSpPr>
          <p:nvPr/>
        </p:nvSpPr>
        <p:spPr bwMode="auto">
          <a:xfrm>
            <a:off x="3995738" y="3141663"/>
            <a:ext cx="12239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/>
              <a:t>337 nm</a:t>
            </a:r>
            <a:endParaRPr lang="ja-JP" altLang="en-US"/>
          </a:p>
        </p:txBody>
      </p:sp>
      <p:sp>
        <p:nvSpPr>
          <p:cNvPr id="43019" name="テキスト ボックス 10"/>
          <p:cNvSpPr txBox="1">
            <a:spLocks noChangeArrowheads="1"/>
          </p:cNvSpPr>
          <p:nvPr/>
        </p:nvSpPr>
        <p:spPr bwMode="auto">
          <a:xfrm>
            <a:off x="6372225" y="3141663"/>
            <a:ext cx="1223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/>
              <a:t>308 nm</a:t>
            </a:r>
            <a:endParaRPr lang="ja-JP" altLang="en-US"/>
          </a:p>
        </p:txBody>
      </p:sp>
      <p:sp>
        <p:nvSpPr>
          <p:cNvPr id="43020" name="テキスト ボックス 11"/>
          <p:cNvSpPr txBox="1">
            <a:spLocks noChangeArrowheads="1"/>
          </p:cNvSpPr>
          <p:nvPr/>
        </p:nvSpPr>
        <p:spPr bwMode="auto">
          <a:xfrm>
            <a:off x="1763713" y="5003800"/>
            <a:ext cx="12239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/>
              <a:t>217 nm</a:t>
            </a:r>
            <a:endParaRPr lang="ja-JP" altLang="en-US"/>
          </a:p>
        </p:txBody>
      </p:sp>
      <p:sp>
        <p:nvSpPr>
          <p:cNvPr id="43021" name="テキスト ボックス 12"/>
          <p:cNvSpPr txBox="1">
            <a:spLocks noChangeArrowheads="1"/>
          </p:cNvSpPr>
          <p:nvPr/>
        </p:nvSpPr>
        <p:spPr bwMode="auto">
          <a:xfrm>
            <a:off x="4067175" y="5013325"/>
            <a:ext cx="1225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/>
              <a:t>592 nm</a:t>
            </a:r>
            <a:endParaRPr lang="ja-JP" altLang="en-US"/>
          </a:p>
        </p:txBody>
      </p:sp>
      <p:sp>
        <p:nvSpPr>
          <p:cNvPr id="43022" name="テキスト ボックス 13"/>
          <p:cNvSpPr txBox="1">
            <a:spLocks noChangeArrowheads="1"/>
          </p:cNvSpPr>
          <p:nvPr/>
        </p:nvSpPr>
        <p:spPr bwMode="auto">
          <a:xfrm>
            <a:off x="6372225" y="5013325"/>
            <a:ext cx="12239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/>
              <a:t>392 nm</a:t>
            </a:r>
            <a:endParaRPr lang="ja-JP" altLang="en-US"/>
          </a:p>
        </p:txBody>
      </p:sp>
      <p:sp>
        <p:nvSpPr>
          <p:cNvPr id="43023" name="テキスト ボックス 14"/>
          <p:cNvSpPr txBox="1">
            <a:spLocks noChangeArrowheads="1"/>
          </p:cNvSpPr>
          <p:nvPr/>
        </p:nvSpPr>
        <p:spPr bwMode="auto">
          <a:xfrm>
            <a:off x="1115417" y="5876925"/>
            <a:ext cx="756103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000" dirty="0">
                <a:solidFill>
                  <a:srgbClr val="FFFF00"/>
                </a:solidFill>
              </a:rPr>
              <a:t>Almost Br recoil (170 - 600keV) because of low sensitivity tuning.</a:t>
            </a:r>
            <a:endParaRPr lang="ja-JP" altLang="en-US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グラフ 3"/>
          <p:cNvGraphicFramePr/>
          <p:nvPr/>
        </p:nvGraphicFramePr>
        <p:xfrm>
          <a:off x="4427984" y="1844824"/>
          <a:ext cx="4860032" cy="5013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5580112" y="566124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4311FB"/>
                </a:solidFill>
              </a:rPr>
              <a:t>[Crystal size : 44.6 +- 0.4 nm] </a:t>
            </a:r>
            <a:endParaRPr kumimoji="1" lang="ja-JP" altLang="en-US" b="1" dirty="0">
              <a:solidFill>
                <a:srgbClr val="4311FB"/>
              </a:solidFill>
            </a:endParaRPr>
          </a:p>
        </p:txBody>
      </p:sp>
      <p:grpSp>
        <p:nvGrpSpPr>
          <p:cNvPr id="6" name="グループ化 20"/>
          <p:cNvGrpSpPr/>
          <p:nvPr/>
        </p:nvGrpSpPr>
        <p:grpSpPr>
          <a:xfrm>
            <a:off x="179512" y="2780928"/>
            <a:ext cx="4207396" cy="3600400"/>
            <a:chOff x="-355476" y="3059668"/>
            <a:chExt cx="5143500" cy="3926778"/>
          </a:xfrm>
        </p:grpSpPr>
        <p:grpSp>
          <p:nvGrpSpPr>
            <p:cNvPr id="7" name="グループ化 19"/>
            <p:cNvGrpSpPr/>
            <p:nvPr/>
          </p:nvGrpSpPr>
          <p:grpSpPr>
            <a:xfrm>
              <a:off x="-355476" y="3059668"/>
              <a:ext cx="5143500" cy="3926778"/>
              <a:chOff x="-180528" y="3131676"/>
              <a:chExt cx="5143500" cy="3926778"/>
            </a:xfrm>
          </p:grpSpPr>
          <p:pic>
            <p:nvPicPr>
              <p:cNvPr id="9" name="Picture 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3727" t="13810" r="53003" b="45363"/>
              <a:stretch>
                <a:fillRect/>
              </a:stretch>
            </p:blipFill>
            <p:spPr bwMode="auto">
              <a:xfrm>
                <a:off x="-180528" y="3140968"/>
                <a:ext cx="5143500" cy="3573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テキスト ボックス 9"/>
              <p:cNvSpPr txBox="1"/>
              <p:nvPr/>
            </p:nvSpPr>
            <p:spPr>
              <a:xfrm>
                <a:off x="1691680" y="6689122"/>
                <a:ext cx="29523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/>
                  <a:t>2D angle [rad.]</a:t>
                </a:r>
                <a:endParaRPr kumimoji="1" lang="ja-JP" altLang="en-US" dirty="0"/>
              </a:p>
            </p:txBody>
          </p:sp>
          <p:sp>
            <p:nvSpPr>
              <p:cNvPr id="11" name="テキスト ボックス 10"/>
              <p:cNvSpPr txBox="1"/>
              <p:nvPr/>
            </p:nvSpPr>
            <p:spPr>
              <a:xfrm>
                <a:off x="2843807" y="3502749"/>
                <a:ext cx="2016224" cy="620272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1400" dirty="0" smtClean="0">
                    <a:solidFill>
                      <a:srgbClr val="0000FF"/>
                    </a:solidFill>
                  </a:rPr>
                  <a:t>― : data </a:t>
                </a:r>
              </a:p>
              <a:p>
                <a:r>
                  <a:rPr lang="en-US" altLang="ja-JP" sz="1400" dirty="0" smtClean="0">
                    <a:solidFill>
                      <a:srgbClr val="FF0000"/>
                    </a:solidFill>
                  </a:rPr>
                  <a:t>― : MC simulation </a:t>
                </a:r>
                <a:endParaRPr kumimoji="1" lang="ja-JP" altLang="en-US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2" name="テキスト ボックス 11"/>
              <p:cNvSpPr txBox="1"/>
              <p:nvPr/>
            </p:nvSpPr>
            <p:spPr>
              <a:xfrm>
                <a:off x="209402" y="3131676"/>
                <a:ext cx="4552525" cy="437839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>
                    <a:solidFill>
                      <a:schemeClr val="bg1"/>
                    </a:solidFill>
                  </a:rPr>
                  <a:t>Angular distribution of  100 </a:t>
                </a:r>
                <a:r>
                  <a:rPr kumimoji="1" lang="en-US" altLang="ja-JP" dirty="0" err="1" smtClean="0">
                    <a:solidFill>
                      <a:schemeClr val="bg1"/>
                    </a:solidFill>
                  </a:rPr>
                  <a:t>keV</a:t>
                </a:r>
                <a:r>
                  <a:rPr kumimoji="1" lang="en-US" altLang="ja-JP" dirty="0" smtClean="0">
                    <a:solidFill>
                      <a:schemeClr val="bg1"/>
                    </a:solidFill>
                  </a:rPr>
                  <a:t> C ion</a:t>
                </a:r>
                <a:endParaRPr kumimoji="1" lang="ja-JP" alt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8" name="正方形/長方形 7"/>
            <p:cNvSpPr/>
            <p:nvPr/>
          </p:nvSpPr>
          <p:spPr>
            <a:xfrm>
              <a:off x="1403648" y="3429000"/>
              <a:ext cx="360040" cy="2880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3" name="テキスト ボックス 12"/>
          <p:cNvSpPr txBox="1"/>
          <p:nvPr/>
        </p:nvSpPr>
        <p:spPr>
          <a:xfrm>
            <a:off x="179512" y="1477814"/>
            <a:ext cx="424847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u="sng" dirty="0" smtClean="0"/>
              <a:t>Ion implant system </a:t>
            </a:r>
          </a:p>
          <a:p>
            <a:r>
              <a:rPr lang="en-US" altLang="ja-JP" dirty="0" smtClean="0"/>
              <a:t>   </a:t>
            </a:r>
            <a:r>
              <a:rPr lang="ja-JP" altLang="en-US" dirty="0" smtClean="0"/>
              <a:t>⇒ </a:t>
            </a:r>
            <a:r>
              <a:rPr lang="en-US" altLang="ja-JP" dirty="0" smtClean="0"/>
              <a:t>80, 100, 125, 150, 200 </a:t>
            </a:r>
            <a:r>
              <a:rPr lang="en-US" altLang="ja-JP" dirty="0" err="1" smtClean="0"/>
              <a:t>keV</a:t>
            </a:r>
            <a:r>
              <a:rPr lang="en-US" altLang="ja-JP" dirty="0" smtClean="0"/>
              <a:t> C ion (realistic C ion demonstration)</a:t>
            </a:r>
          </a:p>
          <a:p>
            <a:r>
              <a:rPr kumimoji="1" lang="en-US" altLang="ja-JP" dirty="0" smtClean="0"/>
              <a:t>                                              ※ </a:t>
            </a:r>
            <a:r>
              <a:rPr kumimoji="1" lang="ja-JP" altLang="en-US" dirty="0" smtClean="0"/>
              <a:t>⊿</a:t>
            </a:r>
            <a:r>
              <a:rPr kumimoji="1" lang="en-US" altLang="ja-JP" dirty="0" smtClean="0"/>
              <a:t>E/E &lt; ~ 1 %</a:t>
            </a:r>
            <a:endParaRPr kumimoji="1" lang="ja-JP" altLang="en-US" dirty="0"/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-1"/>
            <a:ext cx="2304256" cy="18600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1547664" y="404664"/>
            <a:ext cx="7772400" cy="914400"/>
          </a:xfrm>
        </p:spPr>
        <p:txBody>
          <a:bodyPr/>
          <a:lstStyle/>
          <a:p>
            <a:r>
              <a:rPr kumimoji="1" lang="en-US" altLang="ja-JP" dirty="0" smtClean="0"/>
              <a:t>Direction Sensitivity 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グループ化 10"/>
          <p:cNvGrpSpPr/>
          <p:nvPr/>
        </p:nvGrpSpPr>
        <p:grpSpPr>
          <a:xfrm>
            <a:off x="35496" y="1028733"/>
            <a:ext cx="4536504" cy="5208579"/>
            <a:chOff x="442020" y="1484784"/>
            <a:chExt cx="4536504" cy="5208579"/>
          </a:xfrm>
        </p:grpSpPr>
        <p:pic>
          <p:nvPicPr>
            <p:cNvPr id="3" name="Picture 4" descr="fig5.png (500×223)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11560" y="2021233"/>
              <a:ext cx="4366964" cy="1947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テキスト ボックス 14"/>
            <p:cNvSpPr txBox="1">
              <a:spLocks noChangeArrowheads="1"/>
            </p:cNvSpPr>
            <p:nvPr/>
          </p:nvSpPr>
          <p:spPr bwMode="auto">
            <a:xfrm>
              <a:off x="442020" y="1484784"/>
              <a:ext cx="2879725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dirty="0"/>
                <a:t>SPring-8 @ Japan</a:t>
              </a:r>
              <a:endParaRPr lang="ja-JP" altLang="en-US" dirty="0"/>
            </a:p>
          </p:txBody>
        </p:sp>
        <p:pic>
          <p:nvPicPr>
            <p:cNvPr id="5" name="Picture 2" descr="C:\Users\naka\Pictures\SPring8_2012A\CIMG0525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7584" y="4437112"/>
              <a:ext cx="3384376" cy="2256251"/>
            </a:xfrm>
            <a:prstGeom prst="rect">
              <a:avLst/>
            </a:prstGeom>
            <a:noFill/>
          </p:spPr>
        </p:pic>
        <p:cxnSp>
          <p:nvCxnSpPr>
            <p:cNvPr id="7" name="直線コネクタ 6"/>
            <p:cNvCxnSpPr/>
            <p:nvPr/>
          </p:nvCxnSpPr>
          <p:spPr>
            <a:xfrm flipH="1">
              <a:off x="827584" y="2492896"/>
              <a:ext cx="2520280" cy="1944216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/>
            <p:cNvCxnSpPr/>
            <p:nvPr/>
          </p:nvCxnSpPr>
          <p:spPr>
            <a:xfrm>
              <a:off x="3491880" y="2564904"/>
              <a:ext cx="720080" cy="1872208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グループ化 11"/>
          <p:cNvGrpSpPr/>
          <p:nvPr/>
        </p:nvGrpSpPr>
        <p:grpSpPr>
          <a:xfrm>
            <a:off x="4572000" y="1772816"/>
            <a:ext cx="4392488" cy="4536504"/>
            <a:chOff x="4572000" y="1700808"/>
            <a:chExt cx="4392488" cy="4536504"/>
          </a:xfrm>
        </p:grpSpPr>
        <p:grpSp>
          <p:nvGrpSpPr>
            <p:cNvPr id="13" name="グループ化 52"/>
            <p:cNvGrpSpPr/>
            <p:nvPr/>
          </p:nvGrpSpPr>
          <p:grpSpPr>
            <a:xfrm>
              <a:off x="4572000" y="1907540"/>
              <a:ext cx="4283968" cy="4257764"/>
              <a:chOff x="4608512" y="1772816"/>
              <a:chExt cx="4355976" cy="4257764"/>
            </a:xfrm>
          </p:grpSpPr>
          <p:sp>
            <p:nvSpPr>
              <p:cNvPr id="15" name="テキスト ボックス 14"/>
              <p:cNvSpPr txBox="1"/>
              <p:nvPr/>
            </p:nvSpPr>
            <p:spPr>
              <a:xfrm>
                <a:off x="4608512" y="1772816"/>
                <a:ext cx="42839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dirty="0" smtClean="0"/>
                  <a:t>⊿</a:t>
                </a:r>
                <a:r>
                  <a:rPr lang="en-US" altLang="ja-JP" dirty="0" smtClean="0"/>
                  <a:t>x of X-ray microscope : &lt; 70 nm  </a:t>
                </a:r>
                <a:endParaRPr kumimoji="1" lang="ja-JP" altLang="en-US" dirty="0"/>
              </a:p>
            </p:txBody>
          </p:sp>
          <p:pic>
            <p:nvPicPr>
              <p:cNvPr id="16" name="Picture 1" descr="F:\naka\XrayMicroscope\20130704_07_2013A_BL37XU\Line_Space\TestLineSpace_b0_500sec_4_f-15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64552" t="14312" r="30786" b="74893"/>
              <a:stretch>
                <a:fillRect/>
              </a:stretch>
            </p:blipFill>
            <p:spPr bwMode="auto">
              <a:xfrm rot="16200000">
                <a:off x="6048164" y="1448780"/>
                <a:ext cx="1368152" cy="3168352"/>
              </a:xfrm>
              <a:prstGeom prst="rect">
                <a:avLst/>
              </a:prstGeom>
              <a:noFill/>
            </p:spPr>
          </p:pic>
          <p:sp>
            <p:nvSpPr>
              <p:cNvPr id="17" name="テキスト ボックス 16"/>
              <p:cNvSpPr txBox="1"/>
              <p:nvPr/>
            </p:nvSpPr>
            <p:spPr>
              <a:xfrm>
                <a:off x="5508104" y="2132856"/>
                <a:ext cx="28083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/>
                  <a:t>70 nm line/70 nm space</a:t>
                </a:r>
                <a:endParaRPr kumimoji="1" lang="ja-JP" altLang="en-US" dirty="0"/>
              </a:p>
            </p:txBody>
          </p:sp>
          <p:sp>
            <p:nvSpPr>
              <p:cNvPr id="18" name="テキスト ボックス 17"/>
              <p:cNvSpPr txBox="1"/>
              <p:nvPr/>
            </p:nvSpPr>
            <p:spPr>
              <a:xfrm>
                <a:off x="5868144" y="3501008"/>
                <a:ext cx="26642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600" dirty="0" smtClean="0"/>
                  <a:t>100 nm thick. Ta on Si </a:t>
                </a:r>
                <a:endParaRPr kumimoji="1" lang="ja-JP" altLang="en-US" sz="1600" dirty="0"/>
              </a:p>
            </p:txBody>
          </p:sp>
          <p:sp>
            <p:nvSpPr>
              <p:cNvPr id="19" name="テキスト ボックス 18"/>
              <p:cNvSpPr txBox="1"/>
              <p:nvPr/>
            </p:nvSpPr>
            <p:spPr>
              <a:xfrm>
                <a:off x="4644008" y="4067780"/>
                <a:ext cx="4283968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 smtClean="0"/>
                  <a:t>Current  Condition</a:t>
                </a:r>
              </a:p>
              <a:p>
                <a:r>
                  <a:rPr lang="en-US" altLang="ja-JP" dirty="0" smtClean="0"/>
                  <a:t>   - 6 or 8 </a:t>
                </a:r>
                <a:r>
                  <a:rPr lang="en-US" altLang="ja-JP" dirty="0" err="1" smtClean="0"/>
                  <a:t>keV</a:t>
                </a:r>
                <a:r>
                  <a:rPr lang="en-US" altLang="ja-JP" dirty="0" smtClean="0"/>
                  <a:t> X-ray and phase contrast</a:t>
                </a:r>
              </a:p>
              <a:p>
                <a:r>
                  <a:rPr lang="en-US" altLang="ja-JP" dirty="0" smtClean="0"/>
                  <a:t>   - Matching Efficiency : &gt; 99 % </a:t>
                </a:r>
              </a:p>
              <a:p>
                <a:r>
                  <a:rPr lang="en-US" altLang="ja-JP" dirty="0" smtClean="0"/>
                  <a:t>   - Matching accuracy &lt; 10 µm</a:t>
                </a:r>
              </a:p>
              <a:p>
                <a:r>
                  <a:rPr lang="en-US" altLang="ja-JP" dirty="0" smtClean="0"/>
                  <a:t>   - Analysis speed : ~1000 events/day   </a:t>
                </a:r>
                <a:endParaRPr kumimoji="1" lang="ja-JP" altLang="en-US" dirty="0"/>
              </a:p>
            </p:txBody>
          </p:sp>
          <p:sp>
            <p:nvSpPr>
              <p:cNvPr id="20" name="テキスト ボックス 19"/>
              <p:cNvSpPr txBox="1"/>
              <p:nvPr/>
            </p:nvSpPr>
            <p:spPr>
              <a:xfrm>
                <a:off x="4932040" y="5661248"/>
                <a:ext cx="40324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/>
                  <a:t>X-ray microscope syste</a:t>
                </a:r>
                <a:r>
                  <a:rPr lang="en-US" altLang="ja-JP" dirty="0" smtClean="0"/>
                  <a:t>m is going well!</a:t>
                </a:r>
                <a:endParaRPr kumimoji="1" lang="ja-JP" altLang="en-US" dirty="0"/>
              </a:p>
            </p:txBody>
          </p:sp>
        </p:grpSp>
        <p:sp>
          <p:nvSpPr>
            <p:cNvPr id="14" name="正方形/長方形 13"/>
            <p:cNvSpPr/>
            <p:nvPr/>
          </p:nvSpPr>
          <p:spPr>
            <a:xfrm>
              <a:off x="4572000" y="1700808"/>
              <a:ext cx="4392488" cy="453650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1" name="テキスト ボックス 20"/>
          <p:cNvSpPr txBox="1"/>
          <p:nvPr/>
        </p:nvSpPr>
        <p:spPr>
          <a:xfrm>
            <a:off x="107504" y="375047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Confirmation of candidate signal by hard X-ray microscope</a:t>
            </a:r>
            <a:endParaRPr kumimoji="1" lang="ja-JP" altLang="en-US" sz="2400" dirty="0"/>
          </a:p>
        </p:txBody>
      </p:sp>
      <p:grpSp>
        <p:nvGrpSpPr>
          <p:cNvPr id="22" name="グループ化 35"/>
          <p:cNvGrpSpPr>
            <a:grpSpLocks/>
          </p:cNvGrpSpPr>
          <p:nvPr/>
        </p:nvGrpSpPr>
        <p:grpSpPr bwMode="auto">
          <a:xfrm>
            <a:off x="92637" y="1340768"/>
            <a:ext cx="4473763" cy="5472132"/>
            <a:chOff x="1302596" y="476820"/>
            <a:chExt cx="5592205" cy="6840165"/>
          </a:xfrm>
        </p:grpSpPr>
        <p:grpSp>
          <p:nvGrpSpPr>
            <p:cNvPr id="23" name="グループ化 30"/>
            <p:cNvGrpSpPr>
              <a:grpSpLocks/>
            </p:cNvGrpSpPr>
            <p:nvPr/>
          </p:nvGrpSpPr>
          <p:grpSpPr bwMode="auto">
            <a:xfrm>
              <a:off x="1302596" y="476820"/>
              <a:ext cx="5592205" cy="6840165"/>
              <a:chOff x="1283496" y="333375"/>
              <a:chExt cx="5592205" cy="6840165"/>
            </a:xfrm>
          </p:grpSpPr>
          <p:grpSp>
            <p:nvGrpSpPr>
              <p:cNvPr id="28" name="グループ化 29"/>
              <p:cNvGrpSpPr>
                <a:grpSpLocks/>
              </p:cNvGrpSpPr>
              <p:nvPr/>
            </p:nvGrpSpPr>
            <p:grpSpPr bwMode="auto">
              <a:xfrm>
                <a:off x="1283496" y="333375"/>
                <a:ext cx="5592205" cy="6840165"/>
                <a:chOff x="1283496" y="333375"/>
                <a:chExt cx="5592205" cy="6840165"/>
              </a:xfrm>
            </p:grpSpPr>
            <p:pic>
              <p:nvPicPr>
                <p:cNvPr id="31" name="Picture 2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l="33124" t="33896" r="37410" b="40678"/>
                <a:stretch>
                  <a:fillRect/>
                </a:stretch>
              </p:blipFill>
              <p:spPr bwMode="auto">
                <a:xfrm>
                  <a:off x="2195513" y="549275"/>
                  <a:ext cx="1387475" cy="12239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2" name="Picture 3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 l="32722" t="31274" r="27950" b="31239"/>
                <a:stretch>
                  <a:fillRect/>
                </a:stretch>
              </p:blipFill>
              <p:spPr bwMode="auto">
                <a:xfrm>
                  <a:off x="4572000" y="549275"/>
                  <a:ext cx="1223963" cy="12239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3" name="Picture 4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 l="34392" t="43135" r="32265" b="28397"/>
                <a:stretch>
                  <a:fillRect/>
                </a:stretch>
              </p:blipFill>
              <p:spPr bwMode="auto">
                <a:xfrm>
                  <a:off x="2195513" y="2060575"/>
                  <a:ext cx="1368425" cy="12969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4" name="Picture 5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 l="24409" t="29411" r="32875" b="29411"/>
                <a:stretch>
                  <a:fillRect/>
                </a:stretch>
              </p:blipFill>
              <p:spPr bwMode="auto">
                <a:xfrm>
                  <a:off x="4500563" y="2060575"/>
                  <a:ext cx="1223962" cy="12239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5" name="Picture 6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 l="37579" t="28197" r="34001" b="46428"/>
                <a:stretch>
                  <a:fillRect/>
                </a:stretch>
              </p:blipFill>
              <p:spPr bwMode="auto">
                <a:xfrm>
                  <a:off x="2195513" y="3573463"/>
                  <a:ext cx="1368425" cy="11509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6" name="Picture 7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 l="29054" t="29411" r="32529" b="33987"/>
                <a:stretch>
                  <a:fillRect/>
                </a:stretch>
              </p:blipFill>
              <p:spPr bwMode="auto">
                <a:xfrm>
                  <a:off x="4500563" y="3573463"/>
                  <a:ext cx="1223962" cy="11509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7" name="Picture 10"/>
                <p:cNvPicPr>
                  <a:picLocks noChangeAspect="1" noChangeArrowheads="1"/>
                </p:cNvPicPr>
                <p:nvPr/>
              </p:nvPicPr>
              <p:blipFill>
                <a:blip r:embed="rId11" cstate="print"/>
                <a:srcRect l="40326" t="33046" r="36015" b="43523"/>
                <a:stretch>
                  <a:fillRect/>
                </a:stretch>
              </p:blipFill>
              <p:spPr bwMode="auto">
                <a:xfrm>
                  <a:off x="2195513" y="5013325"/>
                  <a:ext cx="1368425" cy="12954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8" name="Picture 11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 l="19215" t="22511" r="22440" b="23689"/>
                <a:stretch>
                  <a:fillRect/>
                </a:stretch>
              </p:blipFill>
              <p:spPr bwMode="auto">
                <a:xfrm>
                  <a:off x="4500563" y="5013325"/>
                  <a:ext cx="1295400" cy="12239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9" name="テキスト ボックス 22"/>
                <p:cNvSpPr txBox="1">
                  <a:spLocks noChangeArrowheads="1"/>
                </p:cNvSpPr>
                <p:nvPr/>
              </p:nvSpPr>
              <p:spPr bwMode="auto">
                <a:xfrm>
                  <a:off x="4427538" y="4005263"/>
                  <a:ext cx="792162" cy="276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altLang="ja-JP" sz="1200" b="1"/>
                    <a:t>330nm</a:t>
                  </a:r>
                  <a:endParaRPr lang="ja-JP" altLang="en-US" sz="1200" b="1"/>
                </a:p>
              </p:txBody>
            </p:sp>
            <p:sp>
              <p:nvSpPr>
                <p:cNvPr id="40" name="テキスト ボックス 26"/>
                <p:cNvSpPr txBox="1">
                  <a:spLocks noChangeArrowheads="1"/>
                </p:cNvSpPr>
                <p:nvPr/>
              </p:nvSpPr>
              <p:spPr bwMode="auto">
                <a:xfrm>
                  <a:off x="4643438" y="2276475"/>
                  <a:ext cx="792162" cy="2778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altLang="ja-JP" sz="1200" b="1"/>
                    <a:t>236nm</a:t>
                  </a:r>
                  <a:endParaRPr lang="ja-JP" altLang="en-US" sz="1200" b="1"/>
                </a:p>
              </p:txBody>
            </p:sp>
            <p:cxnSp>
              <p:nvCxnSpPr>
                <p:cNvPr id="41" name="直線コネクタ 40"/>
                <p:cNvCxnSpPr/>
                <p:nvPr/>
              </p:nvCxnSpPr>
              <p:spPr>
                <a:xfrm flipV="1">
                  <a:off x="5003801" y="1196975"/>
                  <a:ext cx="288925" cy="2159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2" name="テキスト ボックス 26"/>
                <p:cNvSpPr txBox="1">
                  <a:spLocks noChangeArrowheads="1"/>
                </p:cNvSpPr>
                <p:nvPr/>
              </p:nvSpPr>
              <p:spPr bwMode="auto">
                <a:xfrm>
                  <a:off x="5082501" y="1322890"/>
                  <a:ext cx="1104368" cy="34624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altLang="ja-JP" sz="1200" b="1" dirty="0"/>
                    <a:t>486nm</a:t>
                  </a:r>
                  <a:endParaRPr lang="ja-JP" altLang="en-US" sz="1200" b="1" dirty="0"/>
                </a:p>
              </p:txBody>
            </p:sp>
            <p:cxnSp>
              <p:nvCxnSpPr>
                <p:cNvPr id="43" name="直線コネクタ 42"/>
                <p:cNvCxnSpPr/>
                <p:nvPr/>
              </p:nvCxnSpPr>
              <p:spPr>
                <a:xfrm rot="5400000">
                  <a:off x="4643438" y="5661025"/>
                  <a:ext cx="43180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4" name="テキスト ボックス 22"/>
                <p:cNvSpPr txBox="1">
                  <a:spLocks noChangeArrowheads="1"/>
                </p:cNvSpPr>
                <p:nvPr/>
              </p:nvSpPr>
              <p:spPr bwMode="auto">
                <a:xfrm>
                  <a:off x="4182400" y="5553360"/>
                  <a:ext cx="1105013" cy="34624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altLang="ja-JP" sz="1200" b="1" dirty="0"/>
                    <a:t>600nm</a:t>
                  </a:r>
                  <a:endParaRPr lang="ja-JP" altLang="en-US" sz="1200" b="1" dirty="0"/>
                </a:p>
              </p:txBody>
            </p:sp>
            <p:sp>
              <p:nvSpPr>
                <p:cNvPr id="45" name="正方形/長方形 44"/>
                <p:cNvSpPr/>
                <p:nvPr/>
              </p:nvSpPr>
              <p:spPr>
                <a:xfrm>
                  <a:off x="1835150" y="333375"/>
                  <a:ext cx="1873250" cy="6264275"/>
                </a:xfrm>
                <a:prstGeom prst="rect">
                  <a:avLst/>
                </a:pr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/>
                </a:p>
              </p:txBody>
            </p:sp>
            <p:sp>
              <p:nvSpPr>
                <p:cNvPr id="46" name="正方形/長方形 45"/>
                <p:cNvSpPr/>
                <p:nvPr/>
              </p:nvSpPr>
              <p:spPr>
                <a:xfrm>
                  <a:off x="4356101" y="333375"/>
                  <a:ext cx="1871662" cy="6264275"/>
                </a:xfrm>
                <a:prstGeom prst="rect">
                  <a:avLst/>
                </a:prstGeom>
                <a:no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/>
                </a:p>
              </p:txBody>
            </p:sp>
            <p:sp>
              <p:nvSpPr>
                <p:cNvPr id="47" name="テキスト ボックス 29"/>
                <p:cNvSpPr txBox="1">
                  <a:spLocks noChangeArrowheads="1"/>
                </p:cNvSpPr>
                <p:nvPr/>
              </p:nvSpPr>
              <p:spPr bwMode="auto">
                <a:xfrm>
                  <a:off x="1283496" y="962850"/>
                  <a:ext cx="738664" cy="5805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>
                  <a:spAutoFit/>
                </a:bodyPr>
                <a:lstStyle/>
                <a:p>
                  <a:r>
                    <a:rPr lang="en-US" altLang="ja-JP" sz="3600" dirty="0" smtClean="0">
                      <a:solidFill>
                        <a:srgbClr val="FF0000"/>
                      </a:solidFill>
                    </a:rPr>
                    <a:t>Optical microscope</a:t>
                  </a:r>
                  <a:endParaRPr lang="ja-JP" altLang="en-US" sz="3600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8" name="テキスト ボックス 30"/>
                <p:cNvSpPr txBox="1">
                  <a:spLocks noChangeArrowheads="1"/>
                </p:cNvSpPr>
                <p:nvPr/>
              </p:nvSpPr>
              <p:spPr bwMode="auto">
                <a:xfrm>
                  <a:off x="6137037" y="1368053"/>
                  <a:ext cx="738664" cy="58054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>
                  <a:spAutoFit/>
                </a:bodyPr>
                <a:lstStyle/>
                <a:p>
                  <a:r>
                    <a:rPr lang="en-US" altLang="ja-JP" sz="3600" dirty="0" smtClean="0">
                      <a:solidFill>
                        <a:srgbClr val="92D050"/>
                      </a:solidFill>
                    </a:rPr>
                    <a:t>X-ray microscope</a:t>
                  </a:r>
                  <a:endParaRPr lang="ja-JP" altLang="en-US" sz="3600" dirty="0">
                    <a:solidFill>
                      <a:srgbClr val="92D050"/>
                    </a:solidFill>
                  </a:endParaRPr>
                </a:p>
              </p:txBody>
            </p:sp>
          </p:grpSp>
          <p:cxnSp>
            <p:nvCxnSpPr>
              <p:cNvPr id="29" name="直線コネクタ 28"/>
              <p:cNvCxnSpPr/>
              <p:nvPr/>
            </p:nvCxnSpPr>
            <p:spPr>
              <a:xfrm rot="5400000">
                <a:off x="4860132" y="4148932"/>
                <a:ext cx="28733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線コネクタ 29"/>
              <p:cNvCxnSpPr/>
              <p:nvPr/>
            </p:nvCxnSpPr>
            <p:spPr>
              <a:xfrm rot="10800000" flipV="1">
                <a:off x="5003801" y="2565400"/>
                <a:ext cx="144462" cy="7143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左右矢印 23"/>
            <p:cNvSpPr/>
            <p:nvPr/>
          </p:nvSpPr>
          <p:spPr>
            <a:xfrm>
              <a:off x="3708450" y="981645"/>
              <a:ext cx="647700" cy="360363"/>
            </a:xfrm>
            <a:prstGeom prst="left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5" name="左右矢印 24"/>
            <p:cNvSpPr/>
            <p:nvPr/>
          </p:nvSpPr>
          <p:spPr>
            <a:xfrm>
              <a:off x="3708450" y="2492945"/>
              <a:ext cx="647700" cy="360363"/>
            </a:xfrm>
            <a:prstGeom prst="left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6" name="左右矢印 25"/>
            <p:cNvSpPr/>
            <p:nvPr/>
          </p:nvSpPr>
          <p:spPr>
            <a:xfrm>
              <a:off x="3708450" y="4005833"/>
              <a:ext cx="647700" cy="360362"/>
            </a:xfrm>
            <a:prstGeom prst="left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7" name="左右矢印 26"/>
            <p:cNvSpPr/>
            <p:nvPr/>
          </p:nvSpPr>
          <p:spPr>
            <a:xfrm>
              <a:off x="3708450" y="5445695"/>
              <a:ext cx="647700" cy="360363"/>
            </a:xfrm>
            <a:prstGeom prst="left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251520" y="188640"/>
            <a:ext cx="7772400" cy="914400"/>
          </a:xfrm>
        </p:spPr>
        <p:txBody>
          <a:bodyPr/>
          <a:lstStyle/>
          <a:p>
            <a:r>
              <a:rPr lang="en-US" altLang="ja-JP" sz="2800" dirty="0" smtClean="0"/>
              <a:t>Combined analysis between Optical and X-ray microscope </a:t>
            </a:r>
            <a:endParaRPr kumimoji="1" lang="ja-JP" altLang="en-US" sz="2800" dirty="0"/>
          </a:p>
        </p:txBody>
      </p:sp>
      <p:grpSp>
        <p:nvGrpSpPr>
          <p:cNvPr id="56" name="グループ化 55"/>
          <p:cNvGrpSpPr/>
          <p:nvPr/>
        </p:nvGrpSpPr>
        <p:grpSpPr>
          <a:xfrm>
            <a:off x="4572001" y="1970087"/>
            <a:ext cx="4824535" cy="3835177"/>
            <a:chOff x="35497" y="1970087"/>
            <a:chExt cx="4824535" cy="3835177"/>
          </a:xfrm>
        </p:grpSpPr>
        <p:grpSp>
          <p:nvGrpSpPr>
            <p:cNvPr id="57" name="グループ化 11"/>
            <p:cNvGrpSpPr>
              <a:grpSpLocks/>
            </p:cNvGrpSpPr>
            <p:nvPr/>
          </p:nvGrpSpPr>
          <p:grpSpPr bwMode="auto">
            <a:xfrm>
              <a:off x="251520" y="1970087"/>
              <a:ext cx="4061389" cy="3763169"/>
              <a:chOff x="608013" y="1466407"/>
              <a:chExt cx="7999412" cy="5224463"/>
            </a:xfrm>
          </p:grpSpPr>
          <p:pic>
            <p:nvPicPr>
              <p:cNvPr id="64" name="図 1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08013" y="1466407"/>
                <a:ext cx="7999412" cy="52244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5" name="正方形/長方形 64"/>
              <p:cNvSpPr/>
              <p:nvPr/>
            </p:nvSpPr>
            <p:spPr>
              <a:xfrm>
                <a:off x="1621201" y="1715345"/>
                <a:ext cx="1487955" cy="58386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  <a:prstDash val="solid"/>
              </a:ln>
            </p:spPr>
            <p:txBody>
              <a:bodyPr lIns="81639" tIns="40820" rIns="81639" bIns="40820" anchor="ctr" anchorCtr="1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hangingPunct="0">
                  <a:spcBef>
                    <a:spcPts val="0"/>
                  </a:spcBef>
                  <a:spcAft>
                    <a:spcPts val="0"/>
                  </a:spcAft>
                  <a:buFont typeface="StarSymbol"/>
                  <a:buNone/>
                  <a:defRPr/>
                </a:pPr>
                <a:endParaRPr lang="en-US" sz="1600" dirty="0">
                  <a:latin typeface="Arial" pitchFamily="18"/>
                  <a:ea typeface="ＭＳ Ｐゴシック" pitchFamily="2"/>
                  <a:cs typeface="Mangal" pitchFamily="2"/>
                </a:endParaRPr>
              </a:p>
            </p:txBody>
          </p:sp>
        </p:grpSp>
        <p:sp>
          <p:nvSpPr>
            <p:cNvPr id="58" name="テキスト ボックス 57"/>
            <p:cNvSpPr txBox="1"/>
            <p:nvPr/>
          </p:nvSpPr>
          <p:spPr>
            <a:xfrm>
              <a:off x="1547664" y="5466710"/>
              <a:ext cx="2736304" cy="338554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ja-JP" sz="1600" b="1" dirty="0" smtClean="0">
                  <a:solidFill>
                    <a:schemeClr val="bg1"/>
                  </a:solidFill>
                </a:rPr>
                <a:t>minor</a:t>
              </a:r>
              <a:r>
                <a:rPr kumimoji="1" lang="en-US" altLang="ja-JP" sz="1600" b="1" dirty="0" smtClean="0">
                  <a:solidFill>
                    <a:schemeClr val="bg1"/>
                  </a:solidFill>
                </a:rPr>
                <a:t> length [pix]</a:t>
              </a:r>
              <a:endParaRPr kumimoji="1" lang="ja-JP" alt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59" name="テキスト ボックス 58"/>
            <p:cNvSpPr txBox="1"/>
            <p:nvPr/>
          </p:nvSpPr>
          <p:spPr>
            <a:xfrm rot="16200000">
              <a:off x="-767335" y="3511752"/>
              <a:ext cx="1944217" cy="338554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ja-JP" sz="1600" b="1" dirty="0" smtClean="0">
                  <a:solidFill>
                    <a:schemeClr val="bg1"/>
                  </a:solidFill>
                </a:rPr>
                <a:t>Major</a:t>
              </a:r>
              <a:r>
                <a:rPr kumimoji="1" lang="en-US" altLang="ja-JP" sz="1600" b="1" dirty="0" smtClean="0">
                  <a:solidFill>
                    <a:schemeClr val="bg1"/>
                  </a:solidFill>
                </a:rPr>
                <a:t> length [pix]</a:t>
              </a:r>
              <a:endParaRPr kumimoji="1" lang="ja-JP" altLang="en-US" sz="1600" b="1" dirty="0">
                <a:solidFill>
                  <a:schemeClr val="bg1"/>
                </a:solidFill>
              </a:endParaRPr>
            </a:p>
          </p:txBody>
        </p:sp>
        <p:cxnSp>
          <p:nvCxnSpPr>
            <p:cNvPr id="60" name="直線コネクタ 59"/>
            <p:cNvCxnSpPr/>
            <p:nvPr/>
          </p:nvCxnSpPr>
          <p:spPr>
            <a:xfrm flipH="1" flipV="1">
              <a:off x="1691680" y="2708920"/>
              <a:ext cx="360040" cy="86409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テキスト ボックス 60"/>
            <p:cNvSpPr txBox="1"/>
            <p:nvPr/>
          </p:nvSpPr>
          <p:spPr>
            <a:xfrm>
              <a:off x="827584" y="2411596"/>
              <a:ext cx="32403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600" dirty="0" smtClean="0">
                  <a:solidFill>
                    <a:srgbClr val="FF0000"/>
                  </a:solidFill>
                </a:rPr>
                <a:t>confirmed nuclear recoil tracks</a:t>
              </a:r>
              <a:endParaRPr kumimoji="1" lang="ja-JP" alt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62" name="テキスト ボックス 61"/>
            <p:cNvSpPr txBox="1"/>
            <p:nvPr/>
          </p:nvSpPr>
          <p:spPr>
            <a:xfrm>
              <a:off x="1115616" y="4890646"/>
              <a:ext cx="37444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600" dirty="0" smtClean="0">
                  <a:solidFill>
                    <a:srgbClr val="4311FB"/>
                  </a:solidFill>
                </a:rPr>
                <a:t>Confirmed random noise or electrons</a:t>
              </a:r>
              <a:endParaRPr kumimoji="1" lang="ja-JP" altLang="en-US" sz="1600" dirty="0">
                <a:solidFill>
                  <a:srgbClr val="4311FB"/>
                </a:solidFill>
              </a:endParaRPr>
            </a:p>
          </p:txBody>
        </p:sp>
        <p:cxnSp>
          <p:nvCxnSpPr>
            <p:cNvPr id="63" name="直線コネクタ 62"/>
            <p:cNvCxnSpPr/>
            <p:nvPr/>
          </p:nvCxnSpPr>
          <p:spPr>
            <a:xfrm flipH="1" flipV="1">
              <a:off x="2267744" y="4437112"/>
              <a:ext cx="576064" cy="504056"/>
            </a:xfrm>
            <a:prstGeom prst="line">
              <a:avLst/>
            </a:prstGeom>
            <a:ln>
              <a:solidFill>
                <a:srgbClr val="4311F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テキスト ボックス 48"/>
          <p:cNvSpPr txBox="1"/>
          <p:nvPr/>
        </p:nvSpPr>
        <p:spPr>
          <a:xfrm>
            <a:off x="5508104" y="2051556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u="sng" dirty="0" smtClean="0">
                <a:solidFill>
                  <a:schemeClr val="bg1"/>
                </a:solidFill>
              </a:rPr>
              <a:t>Optical microscope selection</a:t>
            </a:r>
            <a:endParaRPr kumimoji="1" lang="ja-JP" altLang="en-US" u="sng" dirty="0">
              <a:solidFill>
                <a:schemeClr val="bg1"/>
              </a:solidFill>
            </a:endParaRPr>
          </a:p>
        </p:txBody>
      </p:sp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3" cstate="print"/>
          <a:srcRect l="7450" t="19227" r="72145" b="53001"/>
          <a:stretch>
            <a:fillRect/>
          </a:stretch>
        </p:blipFill>
        <p:spPr bwMode="auto">
          <a:xfrm>
            <a:off x="1043608" y="1844824"/>
            <a:ext cx="165618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下矢印 50"/>
          <p:cNvSpPr/>
          <p:nvPr/>
        </p:nvSpPr>
        <p:spPr>
          <a:xfrm>
            <a:off x="1763688" y="3645024"/>
            <a:ext cx="144016" cy="792088"/>
          </a:xfrm>
          <a:prstGeom prst="downArrow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3" cstate="print"/>
          <a:srcRect l="73373" t="18820" r="9362" b="55544"/>
          <a:stretch>
            <a:fillRect/>
          </a:stretch>
        </p:blipFill>
        <p:spPr bwMode="auto">
          <a:xfrm>
            <a:off x="1043608" y="4581128"/>
            <a:ext cx="158417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8" name="直線矢印コネクタ 67"/>
          <p:cNvCxnSpPr/>
          <p:nvPr/>
        </p:nvCxnSpPr>
        <p:spPr>
          <a:xfrm>
            <a:off x="1691680" y="5085184"/>
            <a:ext cx="216024" cy="72008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矢印コネクタ 69"/>
          <p:cNvCxnSpPr/>
          <p:nvPr/>
        </p:nvCxnSpPr>
        <p:spPr>
          <a:xfrm flipV="1">
            <a:off x="1619672" y="5373216"/>
            <a:ext cx="432048" cy="144016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矢印コネクタ 71"/>
          <p:cNvCxnSpPr/>
          <p:nvPr/>
        </p:nvCxnSpPr>
        <p:spPr>
          <a:xfrm>
            <a:off x="1835696" y="5589240"/>
            <a:ext cx="108012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テキスト ボックス 72"/>
          <p:cNvSpPr txBox="1"/>
          <p:nvPr/>
        </p:nvSpPr>
        <p:spPr>
          <a:xfrm>
            <a:off x="2987824" y="558924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1">
                    <a:lumMod val="75000"/>
                  </a:schemeClr>
                </a:solidFill>
              </a:rPr>
              <a:t>Major length</a:t>
            </a:r>
            <a:endParaRPr kumimoji="1" lang="ja-JP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5" name="直線矢印コネクタ 74"/>
          <p:cNvCxnSpPr/>
          <p:nvPr/>
        </p:nvCxnSpPr>
        <p:spPr>
          <a:xfrm flipV="1">
            <a:off x="1907704" y="4941168"/>
            <a:ext cx="1008112" cy="5040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テキスト ボックス 76"/>
          <p:cNvSpPr txBox="1"/>
          <p:nvPr/>
        </p:nvSpPr>
        <p:spPr>
          <a:xfrm>
            <a:off x="2915816" y="472514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minor length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4752528" y="1342509"/>
            <a:ext cx="4427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Calibration  of signal selection parameter for optical microscope system </a:t>
            </a:r>
            <a:endParaRPr kumimoji="1" lang="ja-JP" altLang="en-US" dirty="0"/>
          </a:p>
        </p:txBody>
      </p:sp>
      <p:grpSp>
        <p:nvGrpSpPr>
          <p:cNvPr id="29" name="グループ化 28"/>
          <p:cNvGrpSpPr/>
          <p:nvPr/>
        </p:nvGrpSpPr>
        <p:grpSpPr>
          <a:xfrm>
            <a:off x="6084168" y="2636912"/>
            <a:ext cx="2304256" cy="1880592"/>
            <a:chOff x="6084168" y="2636912"/>
            <a:chExt cx="2304256" cy="1880592"/>
          </a:xfrm>
        </p:grpSpPr>
        <p:cxnSp>
          <p:nvCxnSpPr>
            <p:cNvPr id="25" name="直線コネクタ 24"/>
            <p:cNvCxnSpPr/>
            <p:nvPr/>
          </p:nvCxnSpPr>
          <p:spPr>
            <a:xfrm>
              <a:off x="6084168" y="2636912"/>
              <a:ext cx="72008" cy="1872208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/>
            <p:cNvCxnSpPr/>
            <p:nvPr/>
          </p:nvCxnSpPr>
          <p:spPr>
            <a:xfrm flipH="1">
              <a:off x="6092552" y="3429000"/>
              <a:ext cx="2295872" cy="1088504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テキスト ボックス 27"/>
            <p:cNvSpPr txBox="1"/>
            <p:nvPr/>
          </p:nvSpPr>
          <p:spPr>
            <a:xfrm>
              <a:off x="6228184" y="3203684"/>
              <a:ext cx="2016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Signal region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4716016" y="1484784"/>
            <a:ext cx="4509164" cy="38164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グループ化 2"/>
          <p:cNvGrpSpPr/>
          <p:nvPr/>
        </p:nvGrpSpPr>
        <p:grpSpPr>
          <a:xfrm>
            <a:off x="107504" y="1538039"/>
            <a:ext cx="4824535" cy="3835177"/>
            <a:chOff x="35497" y="1970087"/>
            <a:chExt cx="4824535" cy="3835177"/>
          </a:xfrm>
        </p:grpSpPr>
        <p:grpSp>
          <p:nvGrpSpPr>
            <p:cNvPr id="4" name="グループ化 11"/>
            <p:cNvGrpSpPr>
              <a:grpSpLocks/>
            </p:cNvGrpSpPr>
            <p:nvPr/>
          </p:nvGrpSpPr>
          <p:grpSpPr bwMode="auto">
            <a:xfrm>
              <a:off x="251520" y="1970087"/>
              <a:ext cx="4061389" cy="3763169"/>
              <a:chOff x="608013" y="1466407"/>
              <a:chExt cx="7999412" cy="5224463"/>
            </a:xfrm>
          </p:grpSpPr>
          <p:pic>
            <p:nvPicPr>
              <p:cNvPr id="11" name="図 1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08013" y="1466407"/>
                <a:ext cx="7999412" cy="52244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" name="正方形/長方形 11"/>
              <p:cNvSpPr/>
              <p:nvPr/>
            </p:nvSpPr>
            <p:spPr>
              <a:xfrm>
                <a:off x="1621201" y="1715345"/>
                <a:ext cx="1487955" cy="58386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  <a:prstDash val="solid"/>
              </a:ln>
            </p:spPr>
            <p:txBody>
              <a:bodyPr lIns="81639" tIns="40820" rIns="81639" bIns="40820" anchor="ctr" anchorCtr="1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hangingPunct="0">
                  <a:spcBef>
                    <a:spcPts val="0"/>
                  </a:spcBef>
                  <a:spcAft>
                    <a:spcPts val="0"/>
                  </a:spcAft>
                  <a:buFont typeface="StarSymbol"/>
                  <a:buNone/>
                  <a:defRPr/>
                </a:pPr>
                <a:endParaRPr lang="en-US" sz="1600" dirty="0">
                  <a:latin typeface="Arial" pitchFamily="18"/>
                  <a:ea typeface="ＭＳ Ｐゴシック" pitchFamily="2"/>
                  <a:cs typeface="Mangal" pitchFamily="2"/>
                </a:endParaRPr>
              </a:p>
            </p:txBody>
          </p:sp>
        </p:grpSp>
        <p:sp>
          <p:nvSpPr>
            <p:cNvPr id="5" name="テキスト ボックス 4"/>
            <p:cNvSpPr txBox="1"/>
            <p:nvPr/>
          </p:nvSpPr>
          <p:spPr>
            <a:xfrm>
              <a:off x="1547664" y="5466710"/>
              <a:ext cx="2736304" cy="338554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ja-JP" sz="1600" b="1" dirty="0" smtClean="0">
                  <a:solidFill>
                    <a:schemeClr val="bg1"/>
                  </a:solidFill>
                </a:rPr>
                <a:t>minor</a:t>
              </a:r>
              <a:r>
                <a:rPr kumimoji="1" lang="en-US" altLang="ja-JP" sz="1600" b="1" dirty="0" smtClean="0">
                  <a:solidFill>
                    <a:schemeClr val="bg1"/>
                  </a:solidFill>
                </a:rPr>
                <a:t> length [pix]</a:t>
              </a:r>
              <a:endParaRPr kumimoji="1" lang="ja-JP" alt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テキスト ボックス 5"/>
            <p:cNvSpPr txBox="1"/>
            <p:nvPr/>
          </p:nvSpPr>
          <p:spPr>
            <a:xfrm rot="16200000">
              <a:off x="-767335" y="3511752"/>
              <a:ext cx="1944217" cy="338554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ja-JP" sz="1600" b="1" dirty="0" smtClean="0">
                  <a:solidFill>
                    <a:schemeClr val="bg1"/>
                  </a:solidFill>
                </a:rPr>
                <a:t>Major</a:t>
              </a:r>
              <a:r>
                <a:rPr kumimoji="1" lang="en-US" altLang="ja-JP" sz="1600" b="1" dirty="0" smtClean="0">
                  <a:solidFill>
                    <a:schemeClr val="bg1"/>
                  </a:solidFill>
                </a:rPr>
                <a:t> length [pix]</a:t>
              </a:r>
              <a:endParaRPr kumimoji="1" lang="ja-JP" altLang="en-US" sz="1600" b="1" dirty="0">
                <a:solidFill>
                  <a:schemeClr val="bg1"/>
                </a:solidFill>
              </a:endParaRPr>
            </a:p>
          </p:txBody>
        </p:sp>
        <p:cxnSp>
          <p:nvCxnSpPr>
            <p:cNvPr id="7" name="直線コネクタ 6"/>
            <p:cNvCxnSpPr/>
            <p:nvPr/>
          </p:nvCxnSpPr>
          <p:spPr>
            <a:xfrm flipH="1" flipV="1">
              <a:off x="1691680" y="2708920"/>
              <a:ext cx="360040" cy="86409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テキスト ボックス 7"/>
            <p:cNvSpPr txBox="1"/>
            <p:nvPr/>
          </p:nvSpPr>
          <p:spPr>
            <a:xfrm>
              <a:off x="827584" y="2411596"/>
              <a:ext cx="32403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600" dirty="0" smtClean="0">
                  <a:solidFill>
                    <a:srgbClr val="FF0000"/>
                  </a:solidFill>
                </a:rPr>
                <a:t>confirmed nuclear recoil tracks</a:t>
              </a:r>
              <a:endParaRPr kumimoji="1" lang="ja-JP" alt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1115616" y="4890646"/>
              <a:ext cx="37444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600" dirty="0" smtClean="0">
                  <a:solidFill>
                    <a:srgbClr val="4311FB"/>
                  </a:solidFill>
                </a:rPr>
                <a:t>Confirmed random noise or electrons</a:t>
              </a:r>
              <a:endParaRPr kumimoji="1" lang="ja-JP" altLang="en-US" sz="1600" dirty="0">
                <a:solidFill>
                  <a:srgbClr val="4311FB"/>
                </a:solidFill>
              </a:endParaRPr>
            </a:p>
          </p:txBody>
        </p:sp>
        <p:cxnSp>
          <p:nvCxnSpPr>
            <p:cNvPr id="10" name="直線コネクタ 9"/>
            <p:cNvCxnSpPr/>
            <p:nvPr/>
          </p:nvCxnSpPr>
          <p:spPr>
            <a:xfrm flipH="1" flipV="1">
              <a:off x="2267744" y="4437112"/>
              <a:ext cx="576064" cy="504056"/>
            </a:xfrm>
            <a:prstGeom prst="line">
              <a:avLst/>
            </a:prstGeom>
            <a:ln>
              <a:solidFill>
                <a:srgbClr val="4311F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直線矢印コネクタ 13"/>
          <p:cNvCxnSpPr/>
          <p:nvPr/>
        </p:nvCxnSpPr>
        <p:spPr>
          <a:xfrm flipV="1">
            <a:off x="2915816" y="3284984"/>
            <a:ext cx="2736304" cy="14401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タイトル 1"/>
          <p:cNvSpPr txBox="1">
            <a:spLocks/>
          </p:cNvSpPr>
          <p:nvPr/>
        </p:nvSpPr>
        <p:spPr>
          <a:xfrm>
            <a:off x="255984" y="4046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Angular distribution </a:t>
            </a:r>
            <a:endParaRPr kumimoji="1" lang="ja-JP" altLang="en-US" sz="36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292080" y="5517232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accent1"/>
                </a:solidFill>
              </a:rPr>
              <a:t>Consistent with incoming direction </a:t>
            </a:r>
          </a:p>
          <a:p>
            <a:r>
              <a:rPr lang="en-US" altLang="ja-JP" b="1" dirty="0" smtClean="0">
                <a:solidFill>
                  <a:schemeClr val="accent1"/>
                </a:solidFill>
              </a:rPr>
              <a:t>of neutrons and simulation</a:t>
            </a:r>
            <a:endParaRPr kumimoji="1" lang="ja-JP" altLang="en-US" b="1" dirty="0">
              <a:solidFill>
                <a:schemeClr val="accent1"/>
              </a:solidFill>
            </a:endParaRPr>
          </a:p>
        </p:txBody>
      </p:sp>
      <p:cxnSp>
        <p:nvCxnSpPr>
          <p:cNvPr id="20" name="直線矢印コネクタ 19"/>
          <p:cNvCxnSpPr/>
          <p:nvPr/>
        </p:nvCxnSpPr>
        <p:spPr>
          <a:xfrm flipV="1">
            <a:off x="6948264" y="5085184"/>
            <a:ext cx="0" cy="4320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772400" cy="914400"/>
          </a:xfrm>
        </p:spPr>
        <p:txBody>
          <a:bodyPr/>
          <a:lstStyle/>
          <a:p>
            <a:r>
              <a:rPr kumimoji="1" lang="en-US" altLang="ja-JP" dirty="0" smtClean="0"/>
              <a:t>Understand of </a:t>
            </a:r>
            <a:r>
              <a:rPr lang="en-US" altLang="ja-JP" dirty="0" smtClean="0"/>
              <a:t>backgrounds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39552" y="1568981"/>
            <a:ext cx="87849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We don’t understand the detector response yet.</a:t>
            </a:r>
          </a:p>
          <a:p>
            <a:r>
              <a:rPr lang="en-US" altLang="ja-JP" sz="2400" dirty="0" smtClean="0"/>
              <a:t>Now, those studies are under way.</a:t>
            </a:r>
            <a:endParaRPr kumimoji="1" lang="en-US" altLang="ja-JP" sz="2400" dirty="0" smtClean="0"/>
          </a:p>
          <a:p>
            <a:endParaRPr lang="en-US" altLang="ja-JP" sz="2400" dirty="0" smtClean="0"/>
          </a:p>
          <a:p>
            <a:r>
              <a:rPr kumimoji="1" lang="en-US" altLang="ja-JP" sz="2400" b="1" u="sng" dirty="0" smtClean="0"/>
              <a:t>Understand of BG </a:t>
            </a:r>
          </a:p>
          <a:p>
            <a:r>
              <a:rPr lang="en-US" altLang="ja-JP" sz="2400" dirty="0" smtClean="0"/>
              <a:t> - intrinsic backgrounds (radio activity in the detector) </a:t>
            </a:r>
          </a:p>
          <a:p>
            <a:r>
              <a:rPr kumimoji="1" lang="en-US" altLang="ja-JP" sz="2400" dirty="0" smtClean="0"/>
              <a:t> - neutron background  from inside and outside</a:t>
            </a:r>
          </a:p>
          <a:p>
            <a:r>
              <a:rPr lang="en-US" altLang="ja-JP" sz="2400" dirty="0" smtClean="0"/>
              <a:t> - another noise backgrounds </a:t>
            </a:r>
          </a:p>
          <a:p>
            <a:endParaRPr lang="en-US" altLang="ja-JP" sz="2400" dirty="0" smtClean="0"/>
          </a:p>
          <a:p>
            <a:endParaRPr kumimoji="1" lang="en-US" altLang="ja-JP" sz="2400" dirty="0" smtClean="0"/>
          </a:p>
          <a:p>
            <a:r>
              <a:rPr kumimoji="1" lang="en-US" altLang="ja-JP" sz="2400" dirty="0" smtClean="0"/>
              <a:t> </a:t>
            </a:r>
          </a:p>
        </p:txBody>
      </p:sp>
      <p:sp>
        <p:nvSpPr>
          <p:cNvPr id="4" name="下矢印 3"/>
          <p:cNvSpPr/>
          <p:nvPr/>
        </p:nvSpPr>
        <p:spPr>
          <a:xfrm>
            <a:off x="4067944" y="4437112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619672" y="5085184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accent1"/>
                </a:solidFill>
              </a:rPr>
              <a:t>We are studying in Gran </a:t>
            </a:r>
            <a:r>
              <a:rPr kumimoji="1" lang="en-US" altLang="ja-JP" sz="2800" dirty="0" err="1" smtClean="0">
                <a:solidFill>
                  <a:schemeClr val="accent1"/>
                </a:solidFill>
              </a:rPr>
              <a:t>Sasso</a:t>
            </a:r>
            <a:r>
              <a:rPr lang="en-US" altLang="ja-JP" sz="2800" dirty="0" smtClean="0">
                <a:solidFill>
                  <a:schemeClr val="accent1"/>
                </a:solidFill>
              </a:rPr>
              <a:t>, Italy</a:t>
            </a:r>
            <a:endParaRPr kumimoji="1" lang="ja-JP" altLang="en-US" sz="28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-36512" y="188640"/>
            <a:ext cx="9743107" cy="914400"/>
          </a:xfrm>
        </p:spPr>
        <p:txBody>
          <a:bodyPr/>
          <a:lstStyle/>
          <a:p>
            <a:r>
              <a:rPr kumimoji="1" lang="en-US" altLang="ja-JP" sz="2800" dirty="0" smtClean="0"/>
              <a:t>Intrinsic background measurement and estimation </a:t>
            </a:r>
            <a:endParaRPr kumimoji="1" lang="ja-JP" altLang="en-US" sz="2800" dirty="0"/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3" cstate="print"/>
          <a:srcRect l="4444" t="7178" r="8889" b="8702"/>
          <a:stretch>
            <a:fillRect/>
          </a:stretch>
        </p:blipFill>
        <p:spPr bwMode="auto">
          <a:xfrm>
            <a:off x="683568" y="4077071"/>
            <a:ext cx="2952328" cy="2195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テキスト ボックス 3"/>
          <p:cNvSpPr txBox="1"/>
          <p:nvPr/>
        </p:nvSpPr>
        <p:spPr>
          <a:xfrm>
            <a:off x="755576" y="6444044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/>
              <a:t>Hig</a:t>
            </a:r>
            <a:r>
              <a:rPr lang="en-US" altLang="ja-JP" b="1" dirty="0" smtClean="0"/>
              <a:t>h purity </a:t>
            </a:r>
            <a:r>
              <a:rPr lang="en-US" altLang="ja-JP" b="1" dirty="0" err="1" smtClean="0"/>
              <a:t>Ge</a:t>
            </a:r>
            <a:r>
              <a:rPr lang="en-US" altLang="ja-JP" b="1" dirty="0" smtClean="0"/>
              <a:t> spectroscopy</a:t>
            </a:r>
            <a:endParaRPr kumimoji="1" lang="ja-JP" altLang="en-US" b="1" dirty="0"/>
          </a:p>
        </p:txBody>
      </p:sp>
      <p:pic>
        <p:nvPicPr>
          <p:cNvPr id="109572" name="Picture 4"/>
          <p:cNvPicPr>
            <a:picLocks noChangeAspect="1" noChangeArrowheads="1"/>
          </p:cNvPicPr>
          <p:nvPr/>
        </p:nvPicPr>
        <p:blipFill>
          <a:blip r:embed="rId4" cstate="print"/>
          <a:srcRect l="8889" t="6214" r="8889" b="6796"/>
          <a:stretch>
            <a:fillRect/>
          </a:stretch>
        </p:blipFill>
        <p:spPr bwMode="auto">
          <a:xfrm>
            <a:off x="755576" y="889258"/>
            <a:ext cx="2880320" cy="2179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テキスト ボックス 6"/>
          <p:cNvSpPr txBox="1"/>
          <p:nvPr/>
        </p:nvSpPr>
        <p:spPr>
          <a:xfrm>
            <a:off x="395536" y="3214717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/>
              <a:t>ICP-MS (Inductively Coupled Plasma mass spectrometer) </a:t>
            </a:r>
            <a:endParaRPr kumimoji="1" lang="ja-JP" altLang="en-US" b="1" dirty="0"/>
          </a:p>
        </p:txBody>
      </p:sp>
      <p:sp>
        <p:nvSpPr>
          <p:cNvPr id="8" name="正方形/長方形 7"/>
          <p:cNvSpPr/>
          <p:nvPr/>
        </p:nvSpPr>
        <p:spPr>
          <a:xfrm>
            <a:off x="3923928" y="5085184"/>
            <a:ext cx="48642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e.g., U-238, Th-228, Th-232, K-40, Ra-226, 214-Pb </a:t>
            </a:r>
            <a:endParaRPr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923928" y="4365104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u="sng" dirty="0" smtClean="0"/>
              <a:t>2. Gamma-rays spectroscopy due to very-low </a:t>
            </a:r>
          </a:p>
          <a:p>
            <a:r>
              <a:rPr lang="en-US" altLang="ja-JP" b="1" u="sng" dirty="0" smtClean="0"/>
              <a:t>radio activity</a:t>
            </a:r>
            <a:endParaRPr kumimoji="1" lang="ja-JP" altLang="en-US" b="1" u="sng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923928" y="1054477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u="sng" dirty="0" smtClean="0"/>
              <a:t>1. Mass spectroscopy</a:t>
            </a:r>
          </a:p>
          <a:p>
            <a:r>
              <a:rPr lang="en-US" altLang="ja-JP" dirty="0" smtClean="0"/>
              <a:t>e.g. U, </a:t>
            </a:r>
            <a:r>
              <a:rPr lang="en-US" altLang="ja-JP" dirty="0" err="1" smtClean="0"/>
              <a:t>Th</a:t>
            </a:r>
            <a:r>
              <a:rPr lang="en-US" altLang="ja-JP" dirty="0" smtClean="0"/>
              <a:t>, </a:t>
            </a:r>
            <a:r>
              <a:rPr lang="en-US" altLang="ja-JP" dirty="0" err="1" smtClean="0"/>
              <a:t>Pb</a:t>
            </a:r>
            <a:r>
              <a:rPr lang="en-US" altLang="ja-JP" dirty="0" smtClean="0"/>
              <a:t> , K 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248472" y="1702549"/>
            <a:ext cx="4788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FF00"/>
                </a:solidFill>
              </a:rPr>
              <a:t>We already started the measurement of materials for the emulsion detector . </a:t>
            </a:r>
            <a:endParaRPr kumimoji="1" lang="ja-JP" altLang="en-US" b="1" dirty="0">
              <a:solidFill>
                <a:srgbClr val="FFFF00"/>
              </a:solidFill>
            </a:endParaRPr>
          </a:p>
        </p:txBody>
      </p:sp>
      <p:grpSp>
        <p:nvGrpSpPr>
          <p:cNvPr id="3" name="グループ化 13"/>
          <p:cNvGrpSpPr/>
          <p:nvPr/>
        </p:nvGrpSpPr>
        <p:grpSpPr>
          <a:xfrm>
            <a:off x="4427985" y="2395039"/>
            <a:ext cx="1944216" cy="1681014"/>
            <a:chOff x="6034791" y="1199152"/>
            <a:chExt cx="2833000" cy="2185318"/>
          </a:xfrm>
        </p:grpSpPr>
        <p:pic>
          <p:nvPicPr>
            <p:cNvPr id="12" name="Picture 3" descr="D:\DCIM\100CASIO\CIMG1356.JPG"/>
            <p:cNvPicPr>
              <a:picLocks noChangeAspect="1" noChangeArrowheads="1"/>
            </p:cNvPicPr>
            <p:nvPr/>
          </p:nvPicPr>
          <p:blipFill>
            <a:blip r:embed="rId5" cstate="print"/>
            <a:srcRect l="16925" r="20075" b="15744"/>
            <a:stretch>
              <a:fillRect/>
            </a:stretch>
          </p:blipFill>
          <p:spPr bwMode="auto">
            <a:xfrm>
              <a:off x="6034791" y="1232756"/>
              <a:ext cx="2413297" cy="2151714"/>
            </a:xfrm>
            <a:prstGeom prst="rect">
              <a:avLst/>
            </a:prstGeom>
            <a:noFill/>
          </p:spPr>
        </p:pic>
        <p:sp>
          <p:nvSpPr>
            <p:cNvPr id="13" name="テキスト ボックス 12"/>
            <p:cNvSpPr txBox="1"/>
            <p:nvPr/>
          </p:nvSpPr>
          <p:spPr>
            <a:xfrm>
              <a:off x="6059479" y="1199152"/>
              <a:ext cx="2808312" cy="480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err="1" smtClean="0">
                  <a:solidFill>
                    <a:schemeClr val="bg1"/>
                  </a:solidFill>
                </a:rPr>
                <a:t>AgBr</a:t>
              </a:r>
              <a:r>
                <a:rPr lang="ja-JP" altLang="en-US" dirty="0" smtClean="0">
                  <a:solidFill>
                    <a:schemeClr val="bg1"/>
                  </a:solidFill>
                </a:rPr>
                <a:t>・</a:t>
              </a:r>
              <a:r>
                <a:rPr lang="en-US" altLang="ja-JP" dirty="0" smtClean="0">
                  <a:solidFill>
                    <a:schemeClr val="bg1"/>
                  </a:solidFill>
                </a:rPr>
                <a:t>I sample 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グループ化 16"/>
          <p:cNvGrpSpPr/>
          <p:nvPr/>
        </p:nvGrpSpPr>
        <p:grpSpPr>
          <a:xfrm>
            <a:off x="6444208" y="2395039"/>
            <a:ext cx="2520280" cy="1754041"/>
            <a:chOff x="4644008" y="3573016"/>
            <a:chExt cx="4104456" cy="2736304"/>
          </a:xfrm>
        </p:grpSpPr>
        <p:pic>
          <p:nvPicPr>
            <p:cNvPr id="15" name="Picture 2" descr="D:\DCIM\100CASIO\CIMG1360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644008" y="3573016"/>
              <a:ext cx="4104456" cy="2736304"/>
            </a:xfrm>
            <a:prstGeom prst="rect">
              <a:avLst/>
            </a:prstGeom>
            <a:noFill/>
          </p:spPr>
        </p:pic>
        <p:sp>
          <p:nvSpPr>
            <p:cNvPr id="16" name="テキスト ボックス 15"/>
            <p:cNvSpPr txBox="1"/>
            <p:nvPr/>
          </p:nvSpPr>
          <p:spPr>
            <a:xfrm>
              <a:off x="5347629" y="3613340"/>
              <a:ext cx="28083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Ge</a:t>
              </a:r>
              <a:r>
                <a:rPr lang="en-US" altLang="ja-JP" dirty="0" smtClean="0">
                  <a:solidFill>
                    <a:schemeClr val="bg1"/>
                  </a:solidFill>
                </a:rPr>
                <a:t>latin sample 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テキスト ボックス 19"/>
          <p:cNvSpPr txBox="1"/>
          <p:nvPr/>
        </p:nvSpPr>
        <p:spPr>
          <a:xfrm>
            <a:off x="3923928" y="5661248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u="sng" dirty="0" smtClean="0"/>
              <a:t>3. Intrinsic Neutron activity </a:t>
            </a:r>
            <a:r>
              <a:rPr lang="en-US" altLang="ja-JP" b="1" u="sng" dirty="0" err="1" smtClean="0"/>
              <a:t>simulaiton</a:t>
            </a:r>
            <a:r>
              <a:rPr lang="en-US" altLang="ja-JP" b="1" u="sng" dirty="0" smtClean="0"/>
              <a:t> </a:t>
            </a:r>
          </a:p>
          <a:p>
            <a:r>
              <a:rPr lang="ja-JP" altLang="en-US" b="1" dirty="0" smtClean="0"/>
              <a:t>⇒ </a:t>
            </a:r>
            <a:r>
              <a:rPr lang="en-US" altLang="ja-JP" b="1" dirty="0" smtClean="0"/>
              <a:t>simulation of (α, n ) reaction background </a:t>
            </a:r>
            <a:endParaRPr kumimoji="1" lang="ja-JP" altLang="en-US" b="1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868144" y="6453336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Supported by </a:t>
            </a:r>
            <a:r>
              <a:rPr kumimoji="1" lang="en-US" altLang="ja-JP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DarkSIDE</a:t>
            </a:r>
            <a:r>
              <a:rPr kumimoji="1" lang="en-US" altLang="ja-JP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groups</a:t>
            </a:r>
            <a:endParaRPr kumimoji="1" lang="ja-JP" altLang="en-US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772400" cy="914400"/>
          </a:xfrm>
        </p:spPr>
        <p:txBody>
          <a:bodyPr/>
          <a:lstStyle/>
          <a:p>
            <a:r>
              <a:rPr kumimoji="1" lang="en-US" altLang="ja-JP" dirty="0" smtClean="0"/>
              <a:t>Understand of detector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39552" y="1568981"/>
            <a:ext cx="87849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We don’t understand the detector response yet.</a:t>
            </a:r>
          </a:p>
          <a:p>
            <a:r>
              <a:rPr lang="en-US" altLang="ja-JP" sz="2400" dirty="0" smtClean="0"/>
              <a:t>Now, those studies are under way.</a:t>
            </a:r>
            <a:endParaRPr kumimoji="1" lang="en-US" altLang="ja-JP" sz="2400" dirty="0" smtClean="0"/>
          </a:p>
          <a:p>
            <a:endParaRPr lang="en-US" altLang="ja-JP" sz="2400" dirty="0" smtClean="0"/>
          </a:p>
          <a:p>
            <a:r>
              <a:rPr kumimoji="1" lang="en-US" altLang="ja-JP" sz="2400" b="1" u="sng" dirty="0" smtClean="0"/>
              <a:t>Understand of BG </a:t>
            </a:r>
          </a:p>
          <a:p>
            <a:r>
              <a:rPr lang="en-US" altLang="ja-JP" sz="2400" dirty="0" smtClean="0"/>
              <a:t> - intrinsic backgrounds (radio activity in the detector) </a:t>
            </a:r>
          </a:p>
          <a:p>
            <a:r>
              <a:rPr kumimoji="1" lang="en-US" altLang="ja-JP" sz="2400" dirty="0" smtClean="0"/>
              <a:t> - neutron background  from inside and outside</a:t>
            </a:r>
          </a:p>
          <a:p>
            <a:r>
              <a:rPr lang="en-US" altLang="ja-JP" sz="2400" dirty="0" smtClean="0"/>
              <a:t> - another noise backgrounds </a:t>
            </a:r>
          </a:p>
          <a:p>
            <a:endParaRPr lang="en-US" altLang="ja-JP" sz="2400" dirty="0" smtClean="0"/>
          </a:p>
          <a:p>
            <a:endParaRPr kumimoji="1" lang="en-US" altLang="ja-JP" sz="2400" dirty="0" smtClean="0"/>
          </a:p>
          <a:p>
            <a:r>
              <a:rPr kumimoji="1" lang="en-US" altLang="ja-JP" sz="2400" dirty="0" smtClean="0"/>
              <a:t> 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67544" y="4437112"/>
            <a:ext cx="91450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u="sng" dirty="0" smtClean="0"/>
              <a:t>Low-background detector R&amp;D </a:t>
            </a:r>
          </a:p>
          <a:p>
            <a:r>
              <a:rPr lang="en-US" altLang="ja-JP" sz="2400" dirty="0" smtClean="0"/>
              <a:t> - developing of threshold type detector </a:t>
            </a:r>
          </a:p>
          <a:p>
            <a:r>
              <a:rPr lang="en-US" altLang="ja-JP" sz="2400" dirty="0" smtClean="0"/>
              <a:t> - color and brightness analysis for  low </a:t>
            </a:r>
            <a:r>
              <a:rPr lang="en-US" altLang="ja-JP" sz="2400" dirty="0" err="1" smtClean="0"/>
              <a:t>dE</a:t>
            </a:r>
            <a:r>
              <a:rPr lang="en-US" altLang="ja-JP" sz="2400" dirty="0" smtClean="0"/>
              <a:t>/</a:t>
            </a:r>
            <a:r>
              <a:rPr lang="en-US" altLang="ja-JP" sz="2400" dirty="0" err="1" smtClean="0"/>
              <a:t>dx</a:t>
            </a:r>
            <a:r>
              <a:rPr lang="en-US" altLang="ja-JP" sz="2400" dirty="0" smtClean="0"/>
              <a:t> backgrounds rejection </a:t>
            </a:r>
          </a:p>
          <a:p>
            <a:r>
              <a:rPr lang="en-US" altLang="ja-JP" sz="2400" dirty="0" smtClean="0"/>
              <a:t>    using Plasmon effect</a:t>
            </a:r>
          </a:p>
          <a:p>
            <a:r>
              <a:rPr lang="en-US" altLang="ja-JP" sz="2400" dirty="0" smtClean="0"/>
              <a:t> - PVA (poly-vinyl </a:t>
            </a:r>
            <a:r>
              <a:rPr lang="en-US" altLang="ja-JP" sz="2400" dirty="0" err="1" smtClean="0"/>
              <a:t>alchole</a:t>
            </a:r>
            <a:r>
              <a:rPr lang="en-US" altLang="ja-JP" sz="2400" dirty="0" smtClean="0"/>
              <a:t>) emulsion detector  </a:t>
            </a:r>
          </a:p>
          <a:p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255984" y="354360"/>
            <a:ext cx="7772400" cy="914400"/>
          </a:xfrm>
        </p:spPr>
        <p:txBody>
          <a:bodyPr/>
          <a:lstStyle/>
          <a:p>
            <a:r>
              <a:rPr kumimoji="1" lang="en-US" altLang="ja-JP" dirty="0" smtClean="0"/>
              <a:t>Near Futur</a:t>
            </a:r>
            <a:r>
              <a:rPr lang="en-US" altLang="ja-JP" dirty="0" smtClean="0"/>
              <a:t>e plan 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grpSp>
        <p:nvGrpSpPr>
          <p:cNvPr id="44" name="グループ化 43"/>
          <p:cNvGrpSpPr/>
          <p:nvPr/>
        </p:nvGrpSpPr>
        <p:grpSpPr>
          <a:xfrm>
            <a:off x="323528" y="1196752"/>
            <a:ext cx="9001000" cy="576064"/>
            <a:chOff x="611560" y="1196752"/>
            <a:chExt cx="9001000" cy="576064"/>
          </a:xfrm>
        </p:grpSpPr>
        <p:sp>
          <p:nvSpPr>
            <p:cNvPr id="3" name="右矢印 2"/>
            <p:cNvSpPr/>
            <p:nvPr/>
          </p:nvSpPr>
          <p:spPr>
            <a:xfrm>
              <a:off x="611560" y="1556792"/>
              <a:ext cx="8352928" cy="216024"/>
            </a:xfrm>
            <a:prstGeom prst="rightArrow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テキスト ボックス 3"/>
            <p:cNvSpPr txBox="1"/>
            <p:nvPr/>
          </p:nvSpPr>
          <p:spPr>
            <a:xfrm>
              <a:off x="899592" y="1196752"/>
              <a:ext cx="17281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2013</a:t>
              </a:r>
              <a:endParaRPr kumimoji="1" lang="ja-JP" altLang="en-US" dirty="0"/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2483768" y="1196752"/>
              <a:ext cx="17281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2014</a:t>
              </a:r>
              <a:endParaRPr kumimoji="1" lang="ja-JP" altLang="en-US" dirty="0"/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4211960" y="1196752"/>
              <a:ext cx="17281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2015</a:t>
              </a:r>
              <a:endParaRPr kumimoji="1" lang="ja-JP" altLang="en-US" dirty="0"/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6084168" y="1196752"/>
              <a:ext cx="17281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2016</a:t>
              </a:r>
              <a:endParaRPr kumimoji="1" lang="ja-JP" altLang="en-US" dirty="0"/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7884368" y="1196752"/>
              <a:ext cx="17281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2017</a:t>
              </a:r>
              <a:endParaRPr kumimoji="1" lang="ja-JP" altLang="en-US" dirty="0"/>
            </a:p>
          </p:txBody>
        </p:sp>
      </p:grpSp>
      <p:sp>
        <p:nvSpPr>
          <p:cNvPr id="18" name="テキスト ボックス 17"/>
          <p:cNvSpPr txBox="1"/>
          <p:nvPr/>
        </p:nvSpPr>
        <p:spPr>
          <a:xfrm>
            <a:off x="3131840" y="472514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Proposal to LNGS</a:t>
            </a:r>
            <a:endParaRPr kumimoji="1" lang="ja-JP" altLang="en-US" dirty="0"/>
          </a:p>
        </p:txBody>
      </p:sp>
      <p:cxnSp>
        <p:nvCxnSpPr>
          <p:cNvPr id="22" name="直線矢印コネクタ 21"/>
          <p:cNvCxnSpPr/>
          <p:nvPr/>
        </p:nvCxnSpPr>
        <p:spPr>
          <a:xfrm>
            <a:off x="3923928" y="5661248"/>
            <a:ext cx="1512168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3995936" y="5662989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Underground neutron measurement</a:t>
            </a:r>
          </a:p>
          <a:p>
            <a:r>
              <a:rPr lang="ja-JP" altLang="en-US" dirty="0" smtClean="0"/>
              <a:t> </a:t>
            </a:r>
            <a:r>
              <a:rPr lang="en-US" altLang="ja-JP" dirty="0" smtClean="0"/>
              <a:t>underground neutron flux &gt; 1 </a:t>
            </a:r>
            <a:r>
              <a:rPr lang="en-US" altLang="ja-JP" dirty="0" err="1" smtClean="0"/>
              <a:t>MeV</a:t>
            </a:r>
            <a:r>
              <a:rPr lang="en-US" altLang="ja-JP" dirty="0" smtClean="0"/>
              <a:t>   </a:t>
            </a:r>
            <a:endParaRPr kumimoji="1" lang="ja-JP" altLang="en-US" dirty="0"/>
          </a:p>
        </p:txBody>
      </p:sp>
      <p:cxnSp>
        <p:nvCxnSpPr>
          <p:cNvPr id="25" name="直線矢印コネクタ 24"/>
          <p:cNvCxnSpPr/>
          <p:nvPr/>
        </p:nvCxnSpPr>
        <p:spPr>
          <a:xfrm>
            <a:off x="5580112" y="5661248"/>
            <a:ext cx="2016224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グループ化 44"/>
          <p:cNvGrpSpPr/>
          <p:nvPr/>
        </p:nvGrpSpPr>
        <p:grpSpPr>
          <a:xfrm>
            <a:off x="899592" y="1901731"/>
            <a:ext cx="8280920" cy="2657331"/>
            <a:chOff x="1331640" y="1988840"/>
            <a:chExt cx="8280920" cy="2657331"/>
          </a:xfrm>
        </p:grpSpPr>
        <p:sp>
          <p:nvSpPr>
            <p:cNvPr id="9" name="テキスト ボックス 8"/>
            <p:cNvSpPr txBox="1"/>
            <p:nvPr/>
          </p:nvSpPr>
          <p:spPr>
            <a:xfrm>
              <a:off x="1331640" y="2060848"/>
              <a:ext cx="5400600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Detector R&amp;D for low backgrounds</a:t>
              </a:r>
            </a:p>
            <a:p>
              <a:endParaRPr lang="en-US" altLang="ja-JP" dirty="0" smtClean="0"/>
            </a:p>
            <a:p>
              <a:r>
                <a:rPr lang="en-US" altLang="ja-JP" dirty="0" smtClean="0"/>
                <a:t>Evaluation of background rejection </a:t>
              </a:r>
            </a:p>
            <a:p>
              <a:r>
                <a:rPr lang="en-US" altLang="ja-JP" dirty="0" smtClean="0"/>
                <a:t>p</a:t>
              </a:r>
              <a:r>
                <a:rPr kumimoji="1" lang="en-US" altLang="ja-JP" dirty="0" smtClean="0"/>
                <a:t>ower and detection efficiency</a:t>
              </a:r>
            </a:p>
            <a:p>
              <a:endParaRPr lang="en-US" altLang="ja-JP" dirty="0" smtClean="0"/>
            </a:p>
            <a:p>
              <a:r>
                <a:rPr kumimoji="1" lang="en-US" altLang="ja-JP" dirty="0" smtClean="0"/>
                <a:t>Intrinsic background estimation</a:t>
              </a:r>
            </a:p>
            <a:p>
              <a:r>
                <a:rPr lang="en-US" altLang="ja-JP" dirty="0" smtClean="0"/>
                <a:t>@ LNGS</a:t>
              </a:r>
              <a:r>
                <a:rPr kumimoji="1" lang="en-US" altLang="ja-JP" dirty="0" smtClean="0"/>
                <a:t>  </a:t>
              </a:r>
            </a:p>
            <a:p>
              <a:endParaRPr lang="en-US" altLang="ja-JP" dirty="0" smtClean="0"/>
            </a:p>
            <a:p>
              <a:endParaRPr kumimoji="1" lang="ja-JP" altLang="en-US" dirty="0"/>
            </a:p>
          </p:txBody>
        </p:sp>
        <p:cxnSp>
          <p:nvCxnSpPr>
            <p:cNvPr id="11" name="直線矢印コネクタ 10"/>
            <p:cNvCxnSpPr/>
            <p:nvPr/>
          </p:nvCxnSpPr>
          <p:spPr>
            <a:xfrm>
              <a:off x="1475656" y="1988840"/>
              <a:ext cx="2880320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矢印コネクタ 26"/>
            <p:cNvCxnSpPr/>
            <p:nvPr/>
          </p:nvCxnSpPr>
          <p:spPr>
            <a:xfrm>
              <a:off x="4499992" y="1988840"/>
              <a:ext cx="2808312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テキスト ボックス 28"/>
            <p:cNvSpPr txBox="1"/>
            <p:nvPr/>
          </p:nvSpPr>
          <p:spPr>
            <a:xfrm>
              <a:off x="5148064" y="1988840"/>
              <a:ext cx="21602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1~10 g scale commissioning</a:t>
              </a:r>
              <a:endParaRPr kumimoji="1" lang="ja-JP" altLang="en-US" dirty="0"/>
            </a:p>
          </p:txBody>
        </p:sp>
        <p:cxnSp>
          <p:nvCxnSpPr>
            <p:cNvPr id="20" name="直線矢印コネクタ 19"/>
            <p:cNvCxnSpPr/>
            <p:nvPr/>
          </p:nvCxnSpPr>
          <p:spPr>
            <a:xfrm>
              <a:off x="7452320" y="1988840"/>
              <a:ext cx="1512168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テキスト ボックス 20"/>
            <p:cNvSpPr txBox="1"/>
            <p:nvPr/>
          </p:nvSpPr>
          <p:spPr>
            <a:xfrm>
              <a:off x="7452320" y="2051556"/>
              <a:ext cx="21602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100g scale Run</a:t>
              </a:r>
              <a:endParaRPr kumimoji="1" lang="ja-JP" altLang="en-US" dirty="0"/>
            </a:p>
          </p:txBody>
        </p:sp>
        <p:sp>
          <p:nvSpPr>
            <p:cNvPr id="23" name="右矢印 22"/>
            <p:cNvSpPr/>
            <p:nvPr/>
          </p:nvSpPr>
          <p:spPr>
            <a:xfrm>
              <a:off x="7308304" y="2564904"/>
              <a:ext cx="288032" cy="144016"/>
            </a:xfrm>
            <a:prstGeom prst="right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7524328" y="2435989"/>
              <a:ext cx="20882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>
                  <a:solidFill>
                    <a:srgbClr val="FFFF00"/>
                  </a:solidFill>
                </a:rPr>
                <a:t>aim to </a:t>
              </a:r>
              <a:r>
                <a:rPr kumimoji="1" lang="en-US" altLang="ja-JP" dirty="0" smtClean="0">
                  <a:solidFill>
                    <a:srgbClr val="FFFF00"/>
                  </a:solidFill>
                </a:rPr>
                <a:t>DAMA 100 </a:t>
              </a:r>
              <a:r>
                <a:rPr kumimoji="1" lang="en-US" altLang="ja-JP" dirty="0" err="1" smtClean="0">
                  <a:solidFill>
                    <a:srgbClr val="FFFF00"/>
                  </a:solidFill>
                </a:rPr>
                <a:t>GeV</a:t>
              </a:r>
              <a:r>
                <a:rPr lang="en-US" altLang="ja-JP" dirty="0" smtClean="0">
                  <a:solidFill>
                    <a:srgbClr val="FFFF00"/>
                  </a:solidFill>
                </a:rPr>
                <a:t>/c</a:t>
              </a:r>
              <a:r>
                <a:rPr lang="en-US" altLang="ja-JP" baseline="30000" dirty="0" smtClean="0">
                  <a:solidFill>
                    <a:srgbClr val="FFFF00"/>
                  </a:solidFill>
                </a:rPr>
                <a:t>2</a:t>
              </a:r>
              <a:r>
                <a:rPr lang="en-US" altLang="ja-JP" dirty="0" smtClean="0">
                  <a:solidFill>
                    <a:srgbClr val="FFFF00"/>
                  </a:solidFill>
                </a:rPr>
                <a:t> region </a:t>
              </a:r>
              <a:endParaRPr kumimoji="1" lang="ja-JP" altLang="en-US" dirty="0">
                <a:solidFill>
                  <a:srgbClr val="FFFF00"/>
                </a:solidFill>
              </a:endParaRPr>
            </a:p>
          </p:txBody>
        </p:sp>
        <p:sp>
          <p:nvSpPr>
            <p:cNvPr id="32" name="下矢印 31"/>
            <p:cNvSpPr/>
            <p:nvPr/>
          </p:nvSpPr>
          <p:spPr>
            <a:xfrm>
              <a:off x="5796136" y="2708920"/>
              <a:ext cx="216024" cy="288032"/>
            </a:xfrm>
            <a:prstGeom prst="downArrow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4932040" y="2987660"/>
              <a:ext cx="21602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b</a:t>
              </a:r>
              <a:r>
                <a:rPr kumimoji="1" lang="en-US" altLang="ja-JP" dirty="0" smtClean="0"/>
                <a:t>ackground study</a:t>
              </a:r>
              <a:endParaRPr kumimoji="1" lang="ja-JP" altLang="en-US" dirty="0"/>
            </a:p>
          </p:txBody>
        </p:sp>
      </p:grpSp>
      <p:grpSp>
        <p:nvGrpSpPr>
          <p:cNvPr id="56" name="グループ化 55"/>
          <p:cNvGrpSpPr/>
          <p:nvPr/>
        </p:nvGrpSpPr>
        <p:grpSpPr>
          <a:xfrm>
            <a:off x="827584" y="4149080"/>
            <a:ext cx="9001000" cy="585356"/>
            <a:chOff x="1403648" y="4149080"/>
            <a:chExt cx="9001000" cy="585356"/>
          </a:xfrm>
        </p:grpSpPr>
        <p:sp>
          <p:nvSpPr>
            <p:cNvPr id="30" name="左右矢印 29"/>
            <p:cNvSpPr/>
            <p:nvPr/>
          </p:nvSpPr>
          <p:spPr>
            <a:xfrm>
              <a:off x="1403648" y="4149080"/>
              <a:ext cx="3168352" cy="216024"/>
            </a:xfrm>
            <a:prstGeom prst="leftRightArrow">
              <a:avLst/>
            </a:prstGeom>
            <a:solidFill>
              <a:schemeClr val="tx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2267744" y="4293096"/>
              <a:ext cx="25922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R&amp;D phase </a:t>
              </a:r>
              <a:endParaRPr kumimoji="1" lang="ja-JP" altLang="en-US" dirty="0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5" name="左右矢印 34"/>
            <p:cNvSpPr/>
            <p:nvPr/>
          </p:nvSpPr>
          <p:spPr>
            <a:xfrm>
              <a:off x="4644008" y="4149080"/>
              <a:ext cx="3024336" cy="216024"/>
            </a:xfrm>
            <a:prstGeom prst="leftRightArrow">
              <a:avLst/>
            </a:prstGeom>
            <a:solidFill>
              <a:schemeClr val="tx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4932040" y="4293096"/>
              <a:ext cx="25922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~ g scale commissioning</a:t>
              </a:r>
              <a:endParaRPr kumimoji="1" lang="ja-JP" altLang="en-US" dirty="0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7" name="左右矢印 36"/>
            <p:cNvSpPr/>
            <p:nvPr/>
          </p:nvSpPr>
          <p:spPr>
            <a:xfrm>
              <a:off x="7740352" y="4149080"/>
              <a:ext cx="1331640" cy="216024"/>
            </a:xfrm>
            <a:prstGeom prst="leftRightArrow">
              <a:avLst/>
            </a:prstGeom>
            <a:solidFill>
              <a:schemeClr val="tx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テキスト ボックス 40"/>
            <p:cNvSpPr txBox="1"/>
            <p:nvPr/>
          </p:nvSpPr>
          <p:spPr>
            <a:xfrm>
              <a:off x="7812360" y="4365104"/>
              <a:ext cx="25922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Physics run</a:t>
              </a:r>
              <a:endParaRPr kumimoji="1" lang="ja-JP" altLang="en-US" dirty="0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</p:grpSp>
      <p:cxnSp>
        <p:nvCxnSpPr>
          <p:cNvPr id="43" name="直線矢印コネクタ 42"/>
          <p:cNvCxnSpPr/>
          <p:nvPr/>
        </p:nvCxnSpPr>
        <p:spPr>
          <a:xfrm flipV="1">
            <a:off x="4067944" y="4365104"/>
            <a:ext cx="0" cy="360040"/>
          </a:xfrm>
          <a:prstGeom prst="straightConnector1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772400" cy="914400"/>
          </a:xfrm>
        </p:spPr>
        <p:txBody>
          <a:bodyPr/>
          <a:lstStyle/>
          <a:p>
            <a:r>
              <a:rPr kumimoji="1" lang="en-US" altLang="ja-JP" dirty="0" smtClean="0"/>
              <a:t>Summary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39552" y="1109057"/>
            <a:ext cx="813690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ja-JP" sz="2400" dirty="0" smtClean="0"/>
              <a:t>Current upgraded emulsion technology </a:t>
            </a:r>
          </a:p>
          <a:p>
            <a:r>
              <a:rPr lang="en-US" altLang="ja-JP" sz="2400" dirty="0" smtClean="0"/>
              <a:t>    </a:t>
            </a:r>
            <a:r>
              <a:rPr lang="ja-JP" altLang="en-US" sz="2400" dirty="0" smtClean="0"/>
              <a:t>⇒ </a:t>
            </a:r>
            <a:r>
              <a:rPr lang="en-US" altLang="ja-JP" sz="2400" dirty="0" smtClean="0"/>
              <a:t>self-production system </a:t>
            </a:r>
          </a:p>
          <a:p>
            <a:r>
              <a:rPr kumimoji="1" lang="en-US" altLang="ja-JP" sz="2400" dirty="0" smtClean="0"/>
              <a:t>    </a:t>
            </a:r>
            <a:r>
              <a:rPr kumimoji="1" lang="ja-JP" altLang="en-US" sz="2400" dirty="0" smtClean="0"/>
              <a:t>⇒  </a:t>
            </a:r>
            <a:r>
              <a:rPr kumimoji="1" lang="en-US" altLang="ja-JP" sz="2400" dirty="0" smtClean="0"/>
              <a:t>Hyper Track Selector  </a:t>
            </a:r>
          </a:p>
          <a:p>
            <a:pPr>
              <a:buFont typeface="Wingdings" pitchFamily="2" charset="2"/>
              <a:buChar char="Ø"/>
            </a:pPr>
            <a:r>
              <a:rPr kumimoji="1" lang="en-US" altLang="ja-JP" sz="2400" dirty="0" smtClean="0"/>
              <a:t> Current experiments </a:t>
            </a:r>
          </a:p>
          <a:p>
            <a:r>
              <a:rPr lang="en-US" altLang="ja-JP" sz="2400" dirty="0" smtClean="0"/>
              <a:t> e.g. neutrino, gamma-rays telescope, dark matter, </a:t>
            </a:r>
            <a:r>
              <a:rPr lang="en-US" altLang="ja-JP" sz="2400" dirty="0" err="1" smtClean="0"/>
              <a:t>muon</a:t>
            </a:r>
            <a:r>
              <a:rPr lang="en-US" altLang="ja-JP" sz="2400" dirty="0" smtClean="0"/>
              <a:t> radiography </a:t>
            </a:r>
            <a:r>
              <a:rPr lang="en-US" altLang="ja-JP" sz="2400" dirty="0" err="1" smtClean="0"/>
              <a:t>atc</a:t>
            </a:r>
            <a:r>
              <a:rPr lang="en-US" altLang="ja-JP" sz="2400" dirty="0" smtClean="0"/>
              <a:t>. </a:t>
            </a:r>
            <a:endParaRPr kumimoji="1" lang="en-US" altLang="ja-JP" sz="2400" dirty="0" smtClean="0"/>
          </a:p>
          <a:p>
            <a:pPr>
              <a:buFont typeface="Wingdings" pitchFamily="2" charset="2"/>
              <a:buChar char="Ø"/>
            </a:pPr>
            <a:r>
              <a:rPr lang="en-US" altLang="ja-JP" sz="2400" dirty="0" smtClean="0"/>
              <a:t> Development of very high resolution emulsion detector for </a:t>
            </a:r>
          </a:p>
          <a:p>
            <a:r>
              <a:rPr lang="en-US" altLang="ja-JP" sz="2400" dirty="0" smtClean="0"/>
              <a:t>Directional dark matter search</a:t>
            </a:r>
            <a:endParaRPr kumimoji="1" lang="en-US" altLang="ja-JP" sz="2400" dirty="0" smtClean="0"/>
          </a:p>
          <a:p>
            <a:pPr>
              <a:buFont typeface="Wingdings" pitchFamily="2" charset="2"/>
              <a:buChar char="Ø"/>
            </a:pPr>
            <a:r>
              <a:rPr kumimoji="1" lang="en-US" altLang="ja-JP" sz="2400" dirty="0" smtClean="0"/>
              <a:t>Submicron track detection and readout by optical and X-ray microscope </a:t>
            </a:r>
          </a:p>
          <a:p>
            <a:pPr>
              <a:buFont typeface="Wingdings" pitchFamily="2" charset="2"/>
              <a:buChar char="Ø"/>
            </a:pPr>
            <a:r>
              <a:rPr lang="en-US" altLang="ja-JP" sz="2400" dirty="0" smtClean="0"/>
              <a:t>Background and low-background detector study are  under way. </a:t>
            </a:r>
          </a:p>
          <a:p>
            <a:pPr>
              <a:buFont typeface="Wingdings" pitchFamily="2" charset="2"/>
              <a:buChar char="Ø"/>
            </a:pPr>
            <a:r>
              <a:rPr lang="en-US" altLang="ja-JP" sz="2400" dirty="0" smtClean="0"/>
              <a:t> we aim the experiment of 100kg scale to search 10^(-41-42) cm2 region (SI interaction).</a:t>
            </a:r>
          </a:p>
          <a:p>
            <a:endParaRPr kumimoji="1" lang="en-US" altLang="ja-JP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タイトル 1"/>
          <p:cNvSpPr>
            <a:spLocks noGrp="1"/>
          </p:cNvSpPr>
          <p:nvPr>
            <p:ph type="title" idx="4294967295"/>
          </p:nvPr>
        </p:nvSpPr>
        <p:spPr>
          <a:xfrm>
            <a:off x="0" y="-100013"/>
            <a:ext cx="8229600" cy="1143001"/>
          </a:xfrm>
        </p:spPr>
        <p:txBody>
          <a:bodyPr/>
          <a:lstStyle/>
          <a:p>
            <a:pPr eaLnBrk="1" hangingPunct="1"/>
            <a:r>
              <a:rPr lang="en-US" altLang="ja-JP" sz="3200" dirty="0" smtClean="0"/>
              <a:t>Nuclear Emulsion Detector</a:t>
            </a:r>
            <a:endParaRPr lang="ja-JP" altLang="en-US" sz="3200" dirty="0" smtClean="0"/>
          </a:p>
        </p:txBody>
      </p:sp>
      <p:grpSp>
        <p:nvGrpSpPr>
          <p:cNvPr id="2" name="グループ化 96"/>
          <p:cNvGrpSpPr/>
          <p:nvPr/>
        </p:nvGrpSpPr>
        <p:grpSpPr>
          <a:xfrm>
            <a:off x="1187624" y="3860800"/>
            <a:ext cx="2808288" cy="576263"/>
            <a:chOff x="5219700" y="3860800"/>
            <a:chExt cx="2808288" cy="576263"/>
          </a:xfrm>
        </p:grpSpPr>
        <p:sp>
          <p:nvSpPr>
            <p:cNvPr id="49" name="下矢印 48"/>
            <p:cNvSpPr/>
            <p:nvPr/>
          </p:nvSpPr>
          <p:spPr>
            <a:xfrm>
              <a:off x="6300788" y="3860800"/>
              <a:ext cx="503237" cy="576263"/>
            </a:xfrm>
            <a:prstGeom prst="downArrow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4859" name="テキスト ボックス 55"/>
            <p:cNvSpPr txBox="1">
              <a:spLocks noChangeArrowheads="1"/>
            </p:cNvSpPr>
            <p:nvPr/>
          </p:nvSpPr>
          <p:spPr bwMode="auto">
            <a:xfrm>
              <a:off x="5219700" y="3860800"/>
              <a:ext cx="2808288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dirty="0"/>
                <a:t>Development treatment</a:t>
              </a:r>
              <a:endParaRPr lang="ja-JP" altLang="en-US" dirty="0"/>
            </a:p>
          </p:txBody>
        </p:sp>
      </p:grpSp>
      <p:grpSp>
        <p:nvGrpSpPr>
          <p:cNvPr id="3" name="グループ化 95"/>
          <p:cNvGrpSpPr/>
          <p:nvPr/>
        </p:nvGrpSpPr>
        <p:grpSpPr>
          <a:xfrm>
            <a:off x="827584" y="4292600"/>
            <a:ext cx="3960441" cy="2305050"/>
            <a:chOff x="827584" y="4292600"/>
            <a:chExt cx="3960441" cy="2305050"/>
          </a:xfrm>
        </p:grpSpPr>
        <p:sp>
          <p:nvSpPr>
            <p:cNvPr id="50" name="円/楕円 49"/>
            <p:cNvSpPr/>
            <p:nvPr/>
          </p:nvSpPr>
          <p:spPr>
            <a:xfrm>
              <a:off x="827584" y="4292600"/>
              <a:ext cx="360362" cy="36036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1" name="円/楕円 50"/>
            <p:cNvSpPr/>
            <p:nvPr/>
          </p:nvSpPr>
          <p:spPr>
            <a:xfrm>
              <a:off x="1475284" y="4581525"/>
              <a:ext cx="360362" cy="36036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2" name="円/楕円 51"/>
            <p:cNvSpPr/>
            <p:nvPr/>
          </p:nvSpPr>
          <p:spPr>
            <a:xfrm>
              <a:off x="2122984" y="5229225"/>
              <a:ext cx="360362" cy="36036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3" name="円/楕円 52"/>
            <p:cNvSpPr/>
            <p:nvPr/>
          </p:nvSpPr>
          <p:spPr>
            <a:xfrm>
              <a:off x="2627809" y="5516563"/>
              <a:ext cx="360362" cy="36036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4" name="円/楕円 53"/>
            <p:cNvSpPr/>
            <p:nvPr/>
          </p:nvSpPr>
          <p:spPr>
            <a:xfrm>
              <a:off x="2843709" y="5876925"/>
              <a:ext cx="360362" cy="36036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5" name="円/楕円 54"/>
            <p:cNvSpPr/>
            <p:nvPr/>
          </p:nvSpPr>
          <p:spPr>
            <a:xfrm>
              <a:off x="3346946" y="6237288"/>
              <a:ext cx="360363" cy="36036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cxnSp>
          <p:nvCxnSpPr>
            <p:cNvPr id="48" name="直線コネクタ 47"/>
            <p:cNvCxnSpPr>
              <a:stCxn id="52" idx="7"/>
            </p:cNvCxnSpPr>
            <p:nvPr/>
          </p:nvCxnSpPr>
          <p:spPr>
            <a:xfrm flipV="1">
              <a:off x="2430959" y="5013325"/>
              <a:ext cx="268287" cy="268288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コネクタ 56"/>
            <p:cNvCxnSpPr/>
            <p:nvPr/>
          </p:nvCxnSpPr>
          <p:spPr>
            <a:xfrm>
              <a:off x="2699246" y="5013325"/>
              <a:ext cx="431800" cy="0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862" name="テキスト ボックス 57"/>
            <p:cNvSpPr txBox="1">
              <a:spLocks noChangeArrowheads="1"/>
            </p:cNvSpPr>
            <p:nvPr/>
          </p:nvSpPr>
          <p:spPr bwMode="auto">
            <a:xfrm>
              <a:off x="3204071" y="4797425"/>
              <a:ext cx="1583954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ja-JP" dirty="0">
                  <a:solidFill>
                    <a:srgbClr val="00FF00"/>
                  </a:solidFill>
                </a:rPr>
                <a:t>Silver </a:t>
              </a:r>
              <a:r>
                <a:rPr lang="en-US" altLang="ja-JP" dirty="0" smtClean="0">
                  <a:solidFill>
                    <a:srgbClr val="00FF00"/>
                  </a:solidFill>
                </a:rPr>
                <a:t>grains</a:t>
              </a:r>
            </a:p>
            <a:p>
              <a:r>
                <a:rPr lang="en-US" altLang="ja-JP" dirty="0" smtClean="0">
                  <a:solidFill>
                    <a:srgbClr val="00FF00"/>
                  </a:solidFill>
                </a:rPr>
                <a:t>(size : several 10 nm ~ 1 µm)</a:t>
              </a:r>
              <a:endParaRPr lang="ja-JP" altLang="en-US" dirty="0">
                <a:solidFill>
                  <a:srgbClr val="00FF00"/>
                </a:solidFill>
              </a:endParaRPr>
            </a:p>
          </p:txBody>
        </p:sp>
      </p:grpSp>
      <p:grpSp>
        <p:nvGrpSpPr>
          <p:cNvPr id="6" name="グループ化 94"/>
          <p:cNvGrpSpPr/>
          <p:nvPr/>
        </p:nvGrpSpPr>
        <p:grpSpPr>
          <a:xfrm>
            <a:off x="251520" y="548680"/>
            <a:ext cx="5472112" cy="3240087"/>
            <a:chOff x="4284464" y="620961"/>
            <a:chExt cx="5472112" cy="3240087"/>
          </a:xfrm>
        </p:grpSpPr>
        <p:sp>
          <p:nvSpPr>
            <p:cNvPr id="32" name="円/楕円 31"/>
            <p:cNvSpPr/>
            <p:nvPr/>
          </p:nvSpPr>
          <p:spPr>
            <a:xfrm>
              <a:off x="7451725" y="2420938"/>
              <a:ext cx="360363" cy="360362"/>
            </a:xfrm>
            <a:prstGeom prst="ellipse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grpSp>
          <p:nvGrpSpPr>
            <p:cNvPr id="7" name="グループ化 93"/>
            <p:cNvGrpSpPr/>
            <p:nvPr/>
          </p:nvGrpSpPr>
          <p:grpSpPr>
            <a:xfrm>
              <a:off x="4284464" y="620961"/>
              <a:ext cx="5472112" cy="3240087"/>
              <a:chOff x="4284464" y="620961"/>
              <a:chExt cx="5472112" cy="3240087"/>
            </a:xfrm>
          </p:grpSpPr>
          <p:sp>
            <p:nvSpPr>
              <p:cNvPr id="14" name="円/楕円 13"/>
              <p:cNvSpPr/>
              <p:nvPr/>
            </p:nvSpPr>
            <p:spPr>
              <a:xfrm>
                <a:off x="5435600" y="1700213"/>
                <a:ext cx="360363" cy="36036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cxnSp>
            <p:nvCxnSpPr>
              <p:cNvPr id="43" name="直線コネクタ 42"/>
              <p:cNvCxnSpPr/>
              <p:nvPr/>
            </p:nvCxnSpPr>
            <p:spPr>
              <a:xfrm>
                <a:off x="6804025" y="1125538"/>
                <a:ext cx="28892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" name="グループ化 91"/>
              <p:cNvGrpSpPr/>
              <p:nvPr/>
            </p:nvGrpSpPr>
            <p:grpSpPr>
              <a:xfrm>
                <a:off x="4284464" y="620961"/>
                <a:ext cx="5472112" cy="3240087"/>
                <a:chOff x="4284663" y="620713"/>
                <a:chExt cx="5472112" cy="3240087"/>
              </a:xfrm>
            </p:grpSpPr>
            <p:sp>
              <p:nvSpPr>
                <p:cNvPr id="12" name="円/楕円 11"/>
                <p:cNvSpPr/>
                <p:nvPr/>
              </p:nvSpPr>
              <p:spPr>
                <a:xfrm>
                  <a:off x="4787900" y="1412875"/>
                  <a:ext cx="360363" cy="36036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/>
                </a:p>
              </p:txBody>
            </p:sp>
            <p:sp>
              <p:nvSpPr>
                <p:cNvPr id="13" name="円/楕円 12"/>
                <p:cNvSpPr/>
                <p:nvPr/>
              </p:nvSpPr>
              <p:spPr>
                <a:xfrm>
                  <a:off x="5003800" y="1916113"/>
                  <a:ext cx="360363" cy="36036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/>
                </a:p>
              </p:txBody>
            </p:sp>
            <p:sp>
              <p:nvSpPr>
                <p:cNvPr id="15" name="円/楕円 14"/>
                <p:cNvSpPr/>
                <p:nvPr/>
              </p:nvSpPr>
              <p:spPr>
                <a:xfrm>
                  <a:off x="5003800" y="2420938"/>
                  <a:ext cx="360363" cy="36036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/>
                </a:p>
              </p:txBody>
            </p:sp>
            <p:sp>
              <p:nvSpPr>
                <p:cNvPr id="16" name="円/楕円 15"/>
                <p:cNvSpPr/>
                <p:nvPr/>
              </p:nvSpPr>
              <p:spPr>
                <a:xfrm>
                  <a:off x="5508625" y="2205038"/>
                  <a:ext cx="358775" cy="36036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/>
                </a:p>
              </p:txBody>
            </p:sp>
            <p:sp>
              <p:nvSpPr>
                <p:cNvPr id="17" name="円/楕円 16"/>
                <p:cNvSpPr/>
                <p:nvPr/>
              </p:nvSpPr>
              <p:spPr>
                <a:xfrm>
                  <a:off x="5940425" y="1844675"/>
                  <a:ext cx="360363" cy="36036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/>
                </a:p>
              </p:txBody>
            </p:sp>
            <p:sp>
              <p:nvSpPr>
                <p:cNvPr id="18" name="円/楕円 17"/>
                <p:cNvSpPr/>
                <p:nvPr/>
              </p:nvSpPr>
              <p:spPr>
                <a:xfrm>
                  <a:off x="5364163" y="2781300"/>
                  <a:ext cx="360362" cy="36036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/>
                </a:p>
              </p:txBody>
            </p:sp>
            <p:sp>
              <p:nvSpPr>
                <p:cNvPr id="19" name="円/楕円 18"/>
                <p:cNvSpPr/>
                <p:nvPr/>
              </p:nvSpPr>
              <p:spPr>
                <a:xfrm>
                  <a:off x="6084888" y="2349500"/>
                  <a:ext cx="358775" cy="35877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/>
                </a:p>
              </p:txBody>
            </p:sp>
            <p:sp>
              <p:nvSpPr>
                <p:cNvPr id="20" name="円/楕円 19"/>
                <p:cNvSpPr/>
                <p:nvPr/>
              </p:nvSpPr>
              <p:spPr>
                <a:xfrm>
                  <a:off x="4940300" y="2997200"/>
                  <a:ext cx="360363" cy="36036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/>
                </a:p>
              </p:txBody>
            </p:sp>
            <p:sp>
              <p:nvSpPr>
                <p:cNvPr id="21" name="円/楕円 20"/>
                <p:cNvSpPr/>
                <p:nvPr/>
              </p:nvSpPr>
              <p:spPr>
                <a:xfrm>
                  <a:off x="6084888" y="2852738"/>
                  <a:ext cx="358775" cy="36036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/>
                </a:p>
              </p:txBody>
            </p:sp>
            <p:sp>
              <p:nvSpPr>
                <p:cNvPr id="22" name="円/楕円 21"/>
                <p:cNvSpPr/>
                <p:nvPr/>
              </p:nvSpPr>
              <p:spPr>
                <a:xfrm>
                  <a:off x="5651500" y="3141663"/>
                  <a:ext cx="360363" cy="35877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/>
                </a:p>
              </p:txBody>
            </p:sp>
            <p:sp>
              <p:nvSpPr>
                <p:cNvPr id="23" name="円/楕円 22"/>
                <p:cNvSpPr/>
                <p:nvPr/>
              </p:nvSpPr>
              <p:spPr>
                <a:xfrm>
                  <a:off x="6588125" y="1844675"/>
                  <a:ext cx="360363" cy="36036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/>
                </a:p>
              </p:txBody>
            </p:sp>
            <p:sp>
              <p:nvSpPr>
                <p:cNvPr id="24" name="円/楕円 23"/>
                <p:cNvSpPr/>
                <p:nvPr/>
              </p:nvSpPr>
              <p:spPr>
                <a:xfrm>
                  <a:off x="6588125" y="2636838"/>
                  <a:ext cx="360363" cy="36036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/>
                </a:p>
              </p:txBody>
            </p:sp>
            <p:sp>
              <p:nvSpPr>
                <p:cNvPr id="25" name="円/楕円 24"/>
                <p:cNvSpPr/>
                <p:nvPr/>
              </p:nvSpPr>
              <p:spPr>
                <a:xfrm>
                  <a:off x="6372225" y="3284538"/>
                  <a:ext cx="360363" cy="36036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/>
                </a:p>
              </p:txBody>
            </p:sp>
            <p:sp>
              <p:nvSpPr>
                <p:cNvPr id="26" name="円/楕円 25"/>
                <p:cNvSpPr/>
                <p:nvPr/>
              </p:nvSpPr>
              <p:spPr>
                <a:xfrm>
                  <a:off x="6227763" y="1341438"/>
                  <a:ext cx="360362" cy="35877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/>
                </a:p>
              </p:txBody>
            </p:sp>
            <p:sp>
              <p:nvSpPr>
                <p:cNvPr id="27" name="円/楕円 26"/>
                <p:cNvSpPr/>
                <p:nvPr/>
              </p:nvSpPr>
              <p:spPr>
                <a:xfrm>
                  <a:off x="7092950" y="1636713"/>
                  <a:ext cx="358775" cy="36036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/>
                </a:p>
              </p:txBody>
            </p:sp>
            <p:sp>
              <p:nvSpPr>
                <p:cNvPr id="28" name="円/楕円 27"/>
                <p:cNvSpPr/>
                <p:nvPr/>
              </p:nvSpPr>
              <p:spPr>
                <a:xfrm>
                  <a:off x="6948488" y="2276475"/>
                  <a:ext cx="360362" cy="36036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/>
                </a:p>
              </p:txBody>
            </p:sp>
            <p:sp>
              <p:nvSpPr>
                <p:cNvPr id="29" name="円/楕円 28"/>
                <p:cNvSpPr/>
                <p:nvPr/>
              </p:nvSpPr>
              <p:spPr>
                <a:xfrm>
                  <a:off x="6804025" y="2997200"/>
                  <a:ext cx="360363" cy="36036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/>
                </a:p>
              </p:txBody>
            </p:sp>
            <p:sp>
              <p:nvSpPr>
                <p:cNvPr id="30" name="円/楕円 29"/>
                <p:cNvSpPr/>
                <p:nvPr/>
              </p:nvSpPr>
              <p:spPr>
                <a:xfrm>
                  <a:off x="7092950" y="2708275"/>
                  <a:ext cx="358775" cy="36036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/>
                </a:p>
              </p:txBody>
            </p:sp>
            <p:sp>
              <p:nvSpPr>
                <p:cNvPr id="31" name="円/楕円 30"/>
                <p:cNvSpPr/>
                <p:nvPr/>
              </p:nvSpPr>
              <p:spPr>
                <a:xfrm>
                  <a:off x="7380288" y="1989138"/>
                  <a:ext cx="360362" cy="36036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/>
                </a:p>
              </p:txBody>
            </p:sp>
            <p:sp>
              <p:nvSpPr>
                <p:cNvPr id="33" name="円/楕円 32"/>
                <p:cNvSpPr/>
                <p:nvPr/>
              </p:nvSpPr>
              <p:spPr>
                <a:xfrm>
                  <a:off x="7451725" y="2924175"/>
                  <a:ext cx="360363" cy="36036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/>
                </a:p>
              </p:txBody>
            </p:sp>
            <p:sp>
              <p:nvSpPr>
                <p:cNvPr id="34" name="円/楕円 33"/>
                <p:cNvSpPr/>
                <p:nvPr/>
              </p:nvSpPr>
              <p:spPr>
                <a:xfrm>
                  <a:off x="7308850" y="3357563"/>
                  <a:ext cx="358775" cy="35877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/>
                </a:p>
              </p:txBody>
            </p:sp>
            <p:sp>
              <p:nvSpPr>
                <p:cNvPr id="35" name="円/楕円 34"/>
                <p:cNvSpPr/>
                <p:nvPr/>
              </p:nvSpPr>
              <p:spPr>
                <a:xfrm>
                  <a:off x="7596188" y="1557338"/>
                  <a:ext cx="360362" cy="35877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/>
                </a:p>
              </p:txBody>
            </p:sp>
            <p:sp>
              <p:nvSpPr>
                <p:cNvPr id="36" name="円/楕円 35"/>
                <p:cNvSpPr/>
                <p:nvPr/>
              </p:nvSpPr>
              <p:spPr>
                <a:xfrm>
                  <a:off x="7812088" y="1989138"/>
                  <a:ext cx="360362" cy="36036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/>
                </a:p>
              </p:txBody>
            </p:sp>
            <p:sp>
              <p:nvSpPr>
                <p:cNvPr id="37" name="円/楕円 36"/>
                <p:cNvSpPr/>
                <p:nvPr/>
              </p:nvSpPr>
              <p:spPr>
                <a:xfrm>
                  <a:off x="7885113" y="2565400"/>
                  <a:ext cx="358775" cy="35877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/>
                </a:p>
              </p:txBody>
            </p:sp>
            <p:cxnSp>
              <p:nvCxnSpPr>
                <p:cNvPr id="39" name="直線矢印コネクタ 38"/>
                <p:cNvCxnSpPr/>
                <p:nvPr/>
              </p:nvCxnSpPr>
              <p:spPr>
                <a:xfrm>
                  <a:off x="4716463" y="1268413"/>
                  <a:ext cx="3240087" cy="2592387"/>
                </a:xfrm>
                <a:prstGeom prst="straightConnector1">
                  <a:avLst/>
                </a:prstGeom>
                <a:ln w="28575"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848" name="テキスト ボックス 39"/>
                <p:cNvSpPr txBox="1">
                  <a:spLocks noChangeArrowheads="1"/>
                </p:cNvSpPr>
                <p:nvPr/>
              </p:nvSpPr>
              <p:spPr bwMode="auto">
                <a:xfrm>
                  <a:off x="4284663" y="971550"/>
                  <a:ext cx="2374900" cy="3698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altLang="ja-JP"/>
                    <a:t>Charged Particle</a:t>
                  </a:r>
                  <a:endParaRPr lang="ja-JP" altLang="en-US"/>
                </a:p>
              </p:txBody>
            </p:sp>
            <p:cxnSp>
              <p:nvCxnSpPr>
                <p:cNvPr id="42" name="直線コネクタ 41"/>
                <p:cNvCxnSpPr/>
                <p:nvPr/>
              </p:nvCxnSpPr>
              <p:spPr>
                <a:xfrm flipV="1">
                  <a:off x="6516688" y="1125538"/>
                  <a:ext cx="287337" cy="39528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851" name="テキスト ボックス 47"/>
                <p:cNvSpPr txBox="1">
                  <a:spLocks noChangeArrowheads="1"/>
                </p:cNvSpPr>
                <p:nvPr/>
              </p:nvSpPr>
              <p:spPr bwMode="auto">
                <a:xfrm>
                  <a:off x="7019925" y="971550"/>
                  <a:ext cx="2376488" cy="6461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altLang="ja-JP"/>
                    <a:t>Silver halide crystal </a:t>
                  </a:r>
                </a:p>
                <a:p>
                  <a:r>
                    <a:rPr lang="en-US" altLang="ja-JP"/>
                    <a:t>(AgBr)</a:t>
                  </a:r>
                  <a:endParaRPr lang="ja-JP" altLang="en-US"/>
                </a:p>
              </p:txBody>
            </p:sp>
            <p:sp>
              <p:nvSpPr>
                <p:cNvPr id="34863" name="テキスト ボックス 58"/>
                <p:cNvSpPr txBox="1">
                  <a:spLocks noChangeArrowheads="1"/>
                </p:cNvSpPr>
                <p:nvPr/>
              </p:nvSpPr>
              <p:spPr bwMode="auto">
                <a:xfrm>
                  <a:off x="6769100" y="620713"/>
                  <a:ext cx="2987675" cy="369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altLang="ja-JP"/>
                    <a:t>Polymer (C, (N,O))</a:t>
                  </a:r>
                  <a:endParaRPr lang="ja-JP" altLang="en-US"/>
                </a:p>
              </p:txBody>
            </p:sp>
            <p:cxnSp>
              <p:nvCxnSpPr>
                <p:cNvPr id="60" name="直線コネクタ 59"/>
                <p:cNvCxnSpPr/>
                <p:nvPr/>
              </p:nvCxnSpPr>
              <p:spPr>
                <a:xfrm flipV="1">
                  <a:off x="5940425" y="801688"/>
                  <a:ext cx="503238" cy="82708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直線コネクタ 61"/>
                <p:cNvCxnSpPr/>
                <p:nvPr/>
              </p:nvCxnSpPr>
              <p:spPr>
                <a:xfrm>
                  <a:off x="6443663" y="836613"/>
                  <a:ext cx="28892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9" name="グループ化 74"/>
          <p:cNvGrpSpPr/>
          <p:nvPr/>
        </p:nvGrpSpPr>
        <p:grpSpPr>
          <a:xfrm>
            <a:off x="683072" y="1484759"/>
            <a:ext cx="3024336" cy="1944216"/>
            <a:chOff x="683072" y="1484759"/>
            <a:chExt cx="3024336" cy="1944216"/>
          </a:xfrm>
        </p:grpSpPr>
        <p:sp>
          <p:nvSpPr>
            <p:cNvPr id="69" name="円/楕円 68"/>
            <p:cNvSpPr/>
            <p:nvPr/>
          </p:nvSpPr>
          <p:spPr>
            <a:xfrm>
              <a:off x="683072" y="1484759"/>
              <a:ext cx="144016" cy="144016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円/楕円 69"/>
            <p:cNvSpPr/>
            <p:nvPr/>
          </p:nvSpPr>
          <p:spPr>
            <a:xfrm>
              <a:off x="1619176" y="1637159"/>
              <a:ext cx="144016" cy="144016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円/楕円 70"/>
            <p:cNvSpPr/>
            <p:nvPr/>
          </p:nvSpPr>
          <p:spPr>
            <a:xfrm>
              <a:off x="2195240" y="2564879"/>
              <a:ext cx="144016" cy="144016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円/楕円 71"/>
            <p:cNvSpPr/>
            <p:nvPr/>
          </p:nvSpPr>
          <p:spPr>
            <a:xfrm>
              <a:off x="2627288" y="2492871"/>
              <a:ext cx="144016" cy="144016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円/楕円 72"/>
            <p:cNvSpPr/>
            <p:nvPr/>
          </p:nvSpPr>
          <p:spPr>
            <a:xfrm>
              <a:off x="2699296" y="2996927"/>
              <a:ext cx="144016" cy="144016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円/楕円 73"/>
            <p:cNvSpPr/>
            <p:nvPr/>
          </p:nvSpPr>
          <p:spPr>
            <a:xfrm>
              <a:off x="3563392" y="3284959"/>
              <a:ext cx="144016" cy="144016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93" name="グループ化 92"/>
          <p:cNvGrpSpPr/>
          <p:nvPr/>
        </p:nvGrpSpPr>
        <p:grpSpPr>
          <a:xfrm>
            <a:off x="3455095" y="404664"/>
            <a:ext cx="5437385" cy="4163690"/>
            <a:chOff x="3455095" y="404664"/>
            <a:chExt cx="5437385" cy="4163690"/>
          </a:xfrm>
        </p:grpSpPr>
        <p:grpSp>
          <p:nvGrpSpPr>
            <p:cNvPr id="82" name="グループ化 81"/>
            <p:cNvGrpSpPr/>
            <p:nvPr/>
          </p:nvGrpSpPr>
          <p:grpSpPr>
            <a:xfrm>
              <a:off x="3455095" y="1052736"/>
              <a:ext cx="5293369" cy="3515618"/>
              <a:chOff x="3455095" y="1052736"/>
              <a:chExt cx="5293369" cy="3515618"/>
            </a:xfrm>
          </p:grpSpPr>
          <p:cxnSp>
            <p:nvCxnSpPr>
              <p:cNvPr id="68" name="直線コネクタ 67"/>
              <p:cNvCxnSpPr>
                <a:stCxn id="34" idx="0"/>
              </p:cNvCxnSpPr>
              <p:nvPr/>
            </p:nvCxnSpPr>
            <p:spPr>
              <a:xfrm flipV="1">
                <a:off x="3455095" y="1340768"/>
                <a:ext cx="2125017" cy="194476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線コネクタ 74"/>
              <p:cNvCxnSpPr/>
              <p:nvPr/>
            </p:nvCxnSpPr>
            <p:spPr>
              <a:xfrm flipV="1">
                <a:off x="3563888" y="3212976"/>
                <a:ext cx="1584176" cy="3605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1" name="グループ化 80"/>
              <p:cNvGrpSpPr/>
              <p:nvPr/>
            </p:nvGrpSpPr>
            <p:grpSpPr>
              <a:xfrm>
                <a:off x="5076056" y="1052736"/>
                <a:ext cx="3672408" cy="3515618"/>
                <a:chOff x="5076056" y="1052736"/>
                <a:chExt cx="3672408" cy="3515618"/>
              </a:xfrm>
            </p:grpSpPr>
            <p:grpSp>
              <p:nvGrpSpPr>
                <p:cNvPr id="79" name="グループ化 78"/>
                <p:cNvGrpSpPr/>
                <p:nvPr/>
              </p:nvGrpSpPr>
              <p:grpSpPr>
                <a:xfrm>
                  <a:off x="5652120" y="1052736"/>
                  <a:ext cx="2088232" cy="2304256"/>
                  <a:chOff x="5580112" y="1052736"/>
                  <a:chExt cx="2088232" cy="2304256"/>
                </a:xfrm>
              </p:grpSpPr>
              <p:sp>
                <p:nvSpPr>
                  <p:cNvPr id="78" name="円/楕円 77"/>
                  <p:cNvSpPr/>
                  <p:nvPr/>
                </p:nvSpPr>
                <p:spPr>
                  <a:xfrm>
                    <a:off x="5580112" y="1124744"/>
                    <a:ext cx="2088232" cy="216024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FFFF00">
                          <a:shade val="30000"/>
                          <a:satMod val="115000"/>
                        </a:srgbClr>
                      </a:gs>
                      <a:gs pos="50000">
                        <a:srgbClr val="FFFF00">
                          <a:shade val="67500"/>
                          <a:satMod val="115000"/>
                        </a:srgbClr>
                      </a:gs>
                      <a:gs pos="100000">
                        <a:srgbClr val="FFFF00">
                          <a:shade val="100000"/>
                          <a:satMod val="115000"/>
                        </a:srgbClr>
                      </a:gs>
                    </a:gsLst>
                    <a:lin ang="81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cxnSp>
                <p:nvCxnSpPr>
                  <p:cNvPr id="80" name="直線矢印コネクタ 79"/>
                  <p:cNvCxnSpPr/>
                  <p:nvPr/>
                </p:nvCxnSpPr>
                <p:spPr>
                  <a:xfrm>
                    <a:off x="5652120" y="1052736"/>
                    <a:ext cx="2016224" cy="2304256"/>
                  </a:xfrm>
                  <a:prstGeom prst="straightConnector1">
                    <a:avLst/>
                  </a:prstGeom>
                  <a:ln w="12700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3" name="テキスト ボックス 82"/>
                  <p:cNvSpPr txBox="1"/>
                  <p:nvPr/>
                </p:nvSpPr>
                <p:spPr>
                  <a:xfrm>
                    <a:off x="6300192" y="1484784"/>
                    <a:ext cx="50405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ja-JP" dirty="0" smtClean="0">
                        <a:solidFill>
                          <a:srgbClr val="FF0000"/>
                        </a:solidFill>
                      </a:rPr>
                      <a:t>e</a:t>
                    </a:r>
                    <a:r>
                      <a:rPr kumimoji="1" lang="en-US" altLang="ja-JP" dirty="0" smtClean="0">
                        <a:solidFill>
                          <a:srgbClr val="FF0000"/>
                        </a:solidFill>
                      </a:rPr>
                      <a:t> -</a:t>
                    </a:r>
                    <a:endParaRPr kumimoji="1" lang="ja-JP" altLang="en-US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84" name="テキスト ボックス 83"/>
                  <p:cNvSpPr txBox="1"/>
                  <p:nvPr/>
                </p:nvSpPr>
                <p:spPr>
                  <a:xfrm>
                    <a:off x="6516216" y="1763524"/>
                    <a:ext cx="50405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ja-JP" dirty="0" smtClean="0">
                        <a:solidFill>
                          <a:srgbClr val="FF0000"/>
                        </a:solidFill>
                      </a:rPr>
                      <a:t>e</a:t>
                    </a:r>
                    <a:r>
                      <a:rPr kumimoji="1" lang="en-US" altLang="ja-JP" dirty="0" smtClean="0">
                        <a:solidFill>
                          <a:srgbClr val="FF0000"/>
                        </a:solidFill>
                      </a:rPr>
                      <a:t> -</a:t>
                    </a:r>
                    <a:endParaRPr kumimoji="1" lang="ja-JP" altLang="en-US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85" name="テキスト ボックス 84"/>
                  <p:cNvSpPr txBox="1"/>
                  <p:nvPr/>
                </p:nvSpPr>
                <p:spPr>
                  <a:xfrm>
                    <a:off x="6804248" y="2123564"/>
                    <a:ext cx="50405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ja-JP" dirty="0" smtClean="0">
                        <a:solidFill>
                          <a:srgbClr val="FF0000"/>
                        </a:solidFill>
                      </a:rPr>
                      <a:t>e</a:t>
                    </a:r>
                    <a:r>
                      <a:rPr kumimoji="1" lang="en-US" altLang="ja-JP" dirty="0" smtClean="0">
                        <a:solidFill>
                          <a:srgbClr val="FF0000"/>
                        </a:solidFill>
                      </a:rPr>
                      <a:t> -</a:t>
                    </a:r>
                    <a:endParaRPr kumimoji="1" lang="ja-JP" altLang="en-US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86" name="テキスト ボックス 85"/>
                  <p:cNvSpPr txBox="1"/>
                  <p:nvPr/>
                </p:nvSpPr>
                <p:spPr>
                  <a:xfrm>
                    <a:off x="6372200" y="2339588"/>
                    <a:ext cx="50405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ja-JP" dirty="0" smtClean="0">
                        <a:solidFill>
                          <a:srgbClr val="FF0000"/>
                        </a:solidFill>
                      </a:rPr>
                      <a:t>e</a:t>
                    </a:r>
                    <a:r>
                      <a:rPr kumimoji="1" lang="en-US" altLang="ja-JP" dirty="0" smtClean="0">
                        <a:solidFill>
                          <a:srgbClr val="FF0000"/>
                        </a:solidFill>
                      </a:rPr>
                      <a:t> -</a:t>
                    </a:r>
                    <a:endParaRPr kumimoji="1" lang="ja-JP" altLang="en-US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87" name="テキスト ボックス 86"/>
                  <p:cNvSpPr txBox="1"/>
                  <p:nvPr/>
                </p:nvSpPr>
                <p:spPr>
                  <a:xfrm>
                    <a:off x="6084168" y="2051556"/>
                    <a:ext cx="50405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ja-JP" dirty="0" smtClean="0">
                        <a:solidFill>
                          <a:srgbClr val="FF0000"/>
                        </a:solidFill>
                      </a:rPr>
                      <a:t>e</a:t>
                    </a:r>
                    <a:r>
                      <a:rPr kumimoji="1" lang="en-US" altLang="ja-JP" dirty="0" smtClean="0">
                        <a:solidFill>
                          <a:srgbClr val="FF0000"/>
                        </a:solidFill>
                      </a:rPr>
                      <a:t> -</a:t>
                    </a:r>
                    <a:endParaRPr kumimoji="1" lang="ja-JP" altLang="en-US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88" name="テキスト ボックス 87"/>
                  <p:cNvSpPr txBox="1"/>
                  <p:nvPr/>
                </p:nvSpPr>
                <p:spPr>
                  <a:xfrm>
                    <a:off x="5796136" y="1637184"/>
                    <a:ext cx="50405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ja-JP" dirty="0" smtClean="0">
                        <a:solidFill>
                          <a:srgbClr val="FF0000"/>
                        </a:solidFill>
                      </a:rPr>
                      <a:t>e</a:t>
                    </a:r>
                    <a:r>
                      <a:rPr kumimoji="1" lang="en-US" altLang="ja-JP" dirty="0" smtClean="0">
                        <a:solidFill>
                          <a:srgbClr val="FF0000"/>
                        </a:solidFill>
                      </a:rPr>
                      <a:t> -</a:t>
                    </a:r>
                    <a:endParaRPr kumimoji="1" lang="ja-JP" altLang="en-US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89" name="テキスト ボックス 88"/>
                  <p:cNvSpPr txBox="1"/>
                  <p:nvPr/>
                </p:nvSpPr>
                <p:spPr>
                  <a:xfrm>
                    <a:off x="6516216" y="2699628"/>
                    <a:ext cx="50405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ja-JP" dirty="0" smtClean="0">
                        <a:solidFill>
                          <a:srgbClr val="FF0000"/>
                        </a:solidFill>
                      </a:rPr>
                      <a:t>e</a:t>
                    </a:r>
                    <a:r>
                      <a:rPr kumimoji="1" lang="en-US" altLang="ja-JP" dirty="0" smtClean="0">
                        <a:solidFill>
                          <a:srgbClr val="FF0000"/>
                        </a:solidFill>
                      </a:rPr>
                      <a:t> -</a:t>
                    </a:r>
                    <a:endParaRPr kumimoji="1" lang="ja-JP" altLang="en-US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90" name="テキスト ボックス 89"/>
                  <p:cNvSpPr txBox="1"/>
                  <p:nvPr/>
                </p:nvSpPr>
                <p:spPr>
                  <a:xfrm>
                    <a:off x="7092280" y="2339588"/>
                    <a:ext cx="50405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ja-JP" dirty="0" smtClean="0">
                        <a:solidFill>
                          <a:srgbClr val="FF0000"/>
                        </a:solidFill>
                      </a:rPr>
                      <a:t>e</a:t>
                    </a:r>
                    <a:r>
                      <a:rPr kumimoji="1" lang="en-US" altLang="ja-JP" dirty="0" smtClean="0">
                        <a:solidFill>
                          <a:srgbClr val="FF0000"/>
                        </a:solidFill>
                      </a:rPr>
                      <a:t> -</a:t>
                    </a:r>
                    <a:endParaRPr kumimoji="1" lang="ja-JP" altLang="en-US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92" name="円/楕円 91"/>
                  <p:cNvSpPr/>
                  <p:nvPr/>
                </p:nvSpPr>
                <p:spPr>
                  <a:xfrm>
                    <a:off x="7020272" y="1196752"/>
                    <a:ext cx="432048" cy="432048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cxnSp>
                <p:nvCxnSpPr>
                  <p:cNvPr id="94" name="曲線コネクタ 93"/>
                  <p:cNvCxnSpPr/>
                  <p:nvPr/>
                </p:nvCxnSpPr>
                <p:spPr>
                  <a:xfrm rot="16200000" flipV="1">
                    <a:off x="7056276" y="1952836"/>
                    <a:ext cx="576064" cy="72008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" name="曲線コネクタ 94"/>
                  <p:cNvCxnSpPr/>
                  <p:nvPr/>
                </p:nvCxnSpPr>
                <p:spPr>
                  <a:xfrm rot="5400000" flipH="1" flipV="1">
                    <a:off x="6804248" y="1844824"/>
                    <a:ext cx="432048" cy="144016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9" name="曲線コネクタ 98"/>
                  <p:cNvCxnSpPr/>
                  <p:nvPr/>
                </p:nvCxnSpPr>
                <p:spPr>
                  <a:xfrm>
                    <a:off x="6444208" y="1412776"/>
                    <a:ext cx="432048" cy="72008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" name="曲線コネクタ 100"/>
                  <p:cNvCxnSpPr/>
                  <p:nvPr/>
                </p:nvCxnSpPr>
                <p:spPr>
                  <a:xfrm flipV="1">
                    <a:off x="6444210" y="1700809"/>
                    <a:ext cx="504053" cy="360039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" name="曲線コネクタ 103"/>
                  <p:cNvCxnSpPr/>
                  <p:nvPr/>
                </p:nvCxnSpPr>
                <p:spPr>
                  <a:xfrm rot="5400000" flipH="1" flipV="1">
                    <a:off x="6552220" y="2096852"/>
                    <a:ext cx="1008112" cy="360040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07" name="テキスト ボックス 106"/>
                <p:cNvSpPr txBox="1"/>
                <p:nvPr/>
              </p:nvSpPr>
              <p:spPr>
                <a:xfrm>
                  <a:off x="5076056" y="3645024"/>
                  <a:ext cx="3672408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dirty="0" smtClean="0"/>
                    <a:t>Ionized electrons concentrated on the electron trap to form the latent image specks in a crystal</a:t>
                  </a:r>
                  <a:endParaRPr kumimoji="1" lang="ja-JP" altLang="en-US" dirty="0"/>
                </a:p>
              </p:txBody>
            </p:sp>
          </p:grpSp>
        </p:grpSp>
        <p:sp>
          <p:nvSpPr>
            <p:cNvPr id="91" name="テキスト ボックス 90"/>
            <p:cNvSpPr txBox="1"/>
            <p:nvPr/>
          </p:nvSpPr>
          <p:spPr>
            <a:xfrm>
              <a:off x="6120680" y="404664"/>
              <a:ext cx="2771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Ag</a:t>
              </a:r>
              <a:r>
                <a:rPr kumimoji="1" lang="en-US" altLang="ja-JP" baseline="30000" dirty="0" smtClean="0"/>
                <a:t>+</a:t>
              </a:r>
              <a:r>
                <a:rPr kumimoji="1" lang="en-US" altLang="ja-JP" dirty="0" smtClean="0"/>
                <a:t> + e</a:t>
              </a:r>
              <a:r>
                <a:rPr kumimoji="1" lang="en-US" altLang="ja-JP" baseline="30000" dirty="0" smtClean="0"/>
                <a:t>-</a:t>
              </a:r>
              <a:r>
                <a:rPr kumimoji="1" lang="en-US" altLang="ja-JP" dirty="0" smtClean="0"/>
                <a:t> </a:t>
              </a:r>
              <a:r>
                <a:rPr kumimoji="1" lang="ja-JP" altLang="en-US" dirty="0" smtClean="0"/>
                <a:t>→ </a:t>
              </a:r>
              <a:r>
                <a:rPr kumimoji="1" lang="en-US" altLang="ja-JP" dirty="0" smtClean="0"/>
                <a:t>Ag</a:t>
              </a:r>
              <a:r>
                <a:rPr kumimoji="1" lang="en-US" altLang="ja-JP" baseline="-25000" dirty="0" smtClean="0"/>
                <a:t>1</a:t>
              </a:r>
              <a:r>
                <a:rPr kumimoji="1" lang="ja-JP" altLang="en-US" dirty="0" smtClean="0"/>
                <a:t>・・・</a:t>
              </a:r>
              <a:r>
                <a:rPr kumimoji="1" lang="en-US" altLang="ja-JP" dirty="0" err="1" smtClean="0"/>
                <a:t>Ag</a:t>
              </a:r>
              <a:r>
                <a:rPr kumimoji="1" lang="en-US" altLang="ja-JP" baseline="-25000" dirty="0" err="1" smtClean="0"/>
                <a:t>n</a:t>
              </a:r>
              <a:r>
                <a:rPr kumimoji="1" lang="en-US" altLang="ja-JP" dirty="0" smtClean="0"/>
                <a:t> </a:t>
              </a:r>
              <a:endParaRPr kumimoji="1" lang="ja-JP" altLang="en-US" dirty="0"/>
            </a:p>
          </p:txBody>
        </p:sp>
        <p:cxnSp>
          <p:nvCxnSpPr>
            <p:cNvPr id="96" name="直線コネクタ 95"/>
            <p:cNvCxnSpPr/>
            <p:nvPr/>
          </p:nvCxnSpPr>
          <p:spPr>
            <a:xfrm flipV="1">
              <a:off x="7452320" y="836712"/>
              <a:ext cx="144016" cy="2880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タイトル 1"/>
          <p:cNvSpPr>
            <a:spLocks noGrp="1"/>
          </p:cNvSpPr>
          <p:nvPr>
            <p:ph type="title" idx="4294967295"/>
          </p:nvPr>
        </p:nvSpPr>
        <p:spPr>
          <a:xfrm>
            <a:off x="0" y="-100013"/>
            <a:ext cx="8229600" cy="1143001"/>
          </a:xfrm>
        </p:spPr>
        <p:txBody>
          <a:bodyPr/>
          <a:lstStyle/>
          <a:p>
            <a:pPr eaLnBrk="1" hangingPunct="1"/>
            <a:r>
              <a:rPr lang="en-US" altLang="ja-JP" sz="3200" dirty="0" smtClean="0"/>
              <a:t>Nuclear Emulsion Detector</a:t>
            </a:r>
            <a:endParaRPr lang="ja-JP" altLang="en-US" sz="3200" dirty="0" smtClean="0"/>
          </a:p>
        </p:txBody>
      </p:sp>
      <p:grpSp>
        <p:nvGrpSpPr>
          <p:cNvPr id="2" name="グループ化 96"/>
          <p:cNvGrpSpPr/>
          <p:nvPr/>
        </p:nvGrpSpPr>
        <p:grpSpPr>
          <a:xfrm>
            <a:off x="1187624" y="3860800"/>
            <a:ext cx="2808288" cy="576263"/>
            <a:chOff x="5219700" y="3860800"/>
            <a:chExt cx="2808288" cy="576263"/>
          </a:xfrm>
        </p:grpSpPr>
        <p:sp>
          <p:nvSpPr>
            <p:cNvPr id="49" name="下矢印 48"/>
            <p:cNvSpPr/>
            <p:nvPr/>
          </p:nvSpPr>
          <p:spPr>
            <a:xfrm>
              <a:off x="6300788" y="3860800"/>
              <a:ext cx="503237" cy="576263"/>
            </a:xfrm>
            <a:prstGeom prst="downArrow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4859" name="テキスト ボックス 55"/>
            <p:cNvSpPr txBox="1">
              <a:spLocks noChangeArrowheads="1"/>
            </p:cNvSpPr>
            <p:nvPr/>
          </p:nvSpPr>
          <p:spPr bwMode="auto">
            <a:xfrm>
              <a:off x="5219700" y="3860800"/>
              <a:ext cx="2808288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dirty="0"/>
                <a:t>Development treatment</a:t>
              </a:r>
              <a:endParaRPr lang="ja-JP" altLang="en-US" dirty="0"/>
            </a:p>
          </p:txBody>
        </p:sp>
      </p:grpSp>
      <p:grpSp>
        <p:nvGrpSpPr>
          <p:cNvPr id="3" name="グループ化 95"/>
          <p:cNvGrpSpPr/>
          <p:nvPr/>
        </p:nvGrpSpPr>
        <p:grpSpPr>
          <a:xfrm>
            <a:off x="827584" y="4292600"/>
            <a:ext cx="3960441" cy="2305050"/>
            <a:chOff x="827584" y="4292600"/>
            <a:chExt cx="3960441" cy="2305050"/>
          </a:xfrm>
        </p:grpSpPr>
        <p:sp>
          <p:nvSpPr>
            <p:cNvPr id="50" name="円/楕円 49"/>
            <p:cNvSpPr/>
            <p:nvPr/>
          </p:nvSpPr>
          <p:spPr>
            <a:xfrm>
              <a:off x="827584" y="4292600"/>
              <a:ext cx="360362" cy="36036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1" name="円/楕円 50"/>
            <p:cNvSpPr/>
            <p:nvPr/>
          </p:nvSpPr>
          <p:spPr>
            <a:xfrm>
              <a:off x="1475284" y="4581525"/>
              <a:ext cx="360362" cy="36036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2" name="円/楕円 51"/>
            <p:cNvSpPr/>
            <p:nvPr/>
          </p:nvSpPr>
          <p:spPr>
            <a:xfrm>
              <a:off x="2122984" y="5229225"/>
              <a:ext cx="360362" cy="36036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3" name="円/楕円 52"/>
            <p:cNvSpPr/>
            <p:nvPr/>
          </p:nvSpPr>
          <p:spPr>
            <a:xfrm>
              <a:off x="2627809" y="5516563"/>
              <a:ext cx="360362" cy="36036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4" name="円/楕円 53"/>
            <p:cNvSpPr/>
            <p:nvPr/>
          </p:nvSpPr>
          <p:spPr>
            <a:xfrm>
              <a:off x="2843709" y="5876925"/>
              <a:ext cx="360362" cy="36036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5" name="円/楕円 54"/>
            <p:cNvSpPr/>
            <p:nvPr/>
          </p:nvSpPr>
          <p:spPr>
            <a:xfrm>
              <a:off x="3346946" y="6237288"/>
              <a:ext cx="360363" cy="36036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cxnSp>
          <p:nvCxnSpPr>
            <p:cNvPr id="48" name="直線コネクタ 47"/>
            <p:cNvCxnSpPr>
              <a:stCxn id="52" idx="7"/>
            </p:cNvCxnSpPr>
            <p:nvPr/>
          </p:nvCxnSpPr>
          <p:spPr>
            <a:xfrm flipV="1">
              <a:off x="2430959" y="5013325"/>
              <a:ext cx="268287" cy="268288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コネクタ 56"/>
            <p:cNvCxnSpPr/>
            <p:nvPr/>
          </p:nvCxnSpPr>
          <p:spPr>
            <a:xfrm>
              <a:off x="2699246" y="5013325"/>
              <a:ext cx="431800" cy="0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862" name="テキスト ボックス 57"/>
            <p:cNvSpPr txBox="1">
              <a:spLocks noChangeArrowheads="1"/>
            </p:cNvSpPr>
            <p:nvPr/>
          </p:nvSpPr>
          <p:spPr bwMode="auto">
            <a:xfrm>
              <a:off x="3204071" y="4797425"/>
              <a:ext cx="1583954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ja-JP" dirty="0">
                  <a:solidFill>
                    <a:srgbClr val="00FF00"/>
                  </a:solidFill>
                </a:rPr>
                <a:t>Silver </a:t>
              </a:r>
              <a:r>
                <a:rPr lang="en-US" altLang="ja-JP" dirty="0" smtClean="0">
                  <a:solidFill>
                    <a:srgbClr val="00FF00"/>
                  </a:solidFill>
                </a:rPr>
                <a:t>grains</a:t>
              </a:r>
            </a:p>
            <a:p>
              <a:r>
                <a:rPr lang="en-US" altLang="ja-JP" dirty="0" smtClean="0">
                  <a:solidFill>
                    <a:srgbClr val="00FF00"/>
                  </a:solidFill>
                </a:rPr>
                <a:t>(size : several 10 nm ~ 1 µm)</a:t>
              </a:r>
              <a:endParaRPr lang="ja-JP" altLang="en-US" dirty="0">
                <a:solidFill>
                  <a:srgbClr val="00FF00"/>
                </a:solidFill>
              </a:endParaRPr>
            </a:p>
          </p:txBody>
        </p:sp>
      </p:grpSp>
      <p:grpSp>
        <p:nvGrpSpPr>
          <p:cNvPr id="6" name="グループ化 94"/>
          <p:cNvGrpSpPr/>
          <p:nvPr/>
        </p:nvGrpSpPr>
        <p:grpSpPr>
          <a:xfrm>
            <a:off x="251520" y="548680"/>
            <a:ext cx="5472112" cy="3240087"/>
            <a:chOff x="4284464" y="620961"/>
            <a:chExt cx="5472112" cy="3240087"/>
          </a:xfrm>
        </p:grpSpPr>
        <p:sp>
          <p:nvSpPr>
            <p:cNvPr id="32" name="円/楕円 31"/>
            <p:cNvSpPr/>
            <p:nvPr/>
          </p:nvSpPr>
          <p:spPr>
            <a:xfrm>
              <a:off x="7451725" y="2420938"/>
              <a:ext cx="360363" cy="360362"/>
            </a:xfrm>
            <a:prstGeom prst="ellipse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grpSp>
          <p:nvGrpSpPr>
            <p:cNvPr id="7" name="グループ化 93"/>
            <p:cNvGrpSpPr/>
            <p:nvPr/>
          </p:nvGrpSpPr>
          <p:grpSpPr>
            <a:xfrm>
              <a:off x="4284464" y="620961"/>
              <a:ext cx="5472112" cy="3240087"/>
              <a:chOff x="4284464" y="620961"/>
              <a:chExt cx="5472112" cy="3240087"/>
            </a:xfrm>
          </p:grpSpPr>
          <p:sp>
            <p:nvSpPr>
              <p:cNvPr id="14" name="円/楕円 13"/>
              <p:cNvSpPr/>
              <p:nvPr/>
            </p:nvSpPr>
            <p:spPr>
              <a:xfrm>
                <a:off x="5435600" y="1700213"/>
                <a:ext cx="360363" cy="360362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cxnSp>
            <p:nvCxnSpPr>
              <p:cNvPr id="43" name="直線コネクタ 42"/>
              <p:cNvCxnSpPr/>
              <p:nvPr/>
            </p:nvCxnSpPr>
            <p:spPr>
              <a:xfrm>
                <a:off x="6804025" y="1125538"/>
                <a:ext cx="28892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" name="グループ化 91"/>
              <p:cNvGrpSpPr/>
              <p:nvPr/>
            </p:nvGrpSpPr>
            <p:grpSpPr>
              <a:xfrm>
                <a:off x="4284464" y="620961"/>
                <a:ext cx="5472112" cy="3240087"/>
                <a:chOff x="4284663" y="620713"/>
                <a:chExt cx="5472112" cy="3240087"/>
              </a:xfrm>
            </p:grpSpPr>
            <p:sp>
              <p:nvSpPr>
                <p:cNvPr id="12" name="円/楕円 11"/>
                <p:cNvSpPr/>
                <p:nvPr/>
              </p:nvSpPr>
              <p:spPr>
                <a:xfrm>
                  <a:off x="4787900" y="1412875"/>
                  <a:ext cx="360363" cy="36036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/>
                </a:p>
              </p:txBody>
            </p:sp>
            <p:sp>
              <p:nvSpPr>
                <p:cNvPr id="13" name="円/楕円 12"/>
                <p:cNvSpPr/>
                <p:nvPr/>
              </p:nvSpPr>
              <p:spPr>
                <a:xfrm>
                  <a:off x="5003800" y="1916113"/>
                  <a:ext cx="360363" cy="36036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/>
                </a:p>
              </p:txBody>
            </p:sp>
            <p:sp>
              <p:nvSpPr>
                <p:cNvPr id="15" name="円/楕円 14"/>
                <p:cNvSpPr/>
                <p:nvPr/>
              </p:nvSpPr>
              <p:spPr>
                <a:xfrm>
                  <a:off x="5003800" y="2420938"/>
                  <a:ext cx="360363" cy="36036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/>
                </a:p>
              </p:txBody>
            </p:sp>
            <p:sp>
              <p:nvSpPr>
                <p:cNvPr id="16" name="円/楕円 15"/>
                <p:cNvSpPr/>
                <p:nvPr/>
              </p:nvSpPr>
              <p:spPr>
                <a:xfrm>
                  <a:off x="5508625" y="2205038"/>
                  <a:ext cx="358775" cy="36036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/>
                </a:p>
              </p:txBody>
            </p:sp>
            <p:sp>
              <p:nvSpPr>
                <p:cNvPr id="17" name="円/楕円 16"/>
                <p:cNvSpPr/>
                <p:nvPr/>
              </p:nvSpPr>
              <p:spPr>
                <a:xfrm>
                  <a:off x="5940425" y="1844675"/>
                  <a:ext cx="360363" cy="36036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/>
                </a:p>
              </p:txBody>
            </p:sp>
            <p:sp>
              <p:nvSpPr>
                <p:cNvPr id="18" name="円/楕円 17"/>
                <p:cNvSpPr/>
                <p:nvPr/>
              </p:nvSpPr>
              <p:spPr>
                <a:xfrm>
                  <a:off x="5364163" y="2781300"/>
                  <a:ext cx="360362" cy="36036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/>
                </a:p>
              </p:txBody>
            </p:sp>
            <p:sp>
              <p:nvSpPr>
                <p:cNvPr id="19" name="円/楕円 18"/>
                <p:cNvSpPr/>
                <p:nvPr/>
              </p:nvSpPr>
              <p:spPr>
                <a:xfrm>
                  <a:off x="6084888" y="2349500"/>
                  <a:ext cx="358775" cy="35877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/>
                </a:p>
              </p:txBody>
            </p:sp>
            <p:sp>
              <p:nvSpPr>
                <p:cNvPr id="20" name="円/楕円 19"/>
                <p:cNvSpPr/>
                <p:nvPr/>
              </p:nvSpPr>
              <p:spPr>
                <a:xfrm>
                  <a:off x="4940300" y="2997200"/>
                  <a:ext cx="360363" cy="36036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/>
                </a:p>
              </p:txBody>
            </p:sp>
            <p:sp>
              <p:nvSpPr>
                <p:cNvPr id="21" name="円/楕円 20"/>
                <p:cNvSpPr/>
                <p:nvPr/>
              </p:nvSpPr>
              <p:spPr>
                <a:xfrm>
                  <a:off x="6084888" y="2852738"/>
                  <a:ext cx="358775" cy="36036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/>
                </a:p>
              </p:txBody>
            </p:sp>
            <p:sp>
              <p:nvSpPr>
                <p:cNvPr id="22" name="円/楕円 21"/>
                <p:cNvSpPr/>
                <p:nvPr/>
              </p:nvSpPr>
              <p:spPr>
                <a:xfrm>
                  <a:off x="5651500" y="3141663"/>
                  <a:ext cx="360363" cy="35877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/>
                </a:p>
              </p:txBody>
            </p:sp>
            <p:sp>
              <p:nvSpPr>
                <p:cNvPr id="23" name="円/楕円 22"/>
                <p:cNvSpPr/>
                <p:nvPr/>
              </p:nvSpPr>
              <p:spPr>
                <a:xfrm>
                  <a:off x="6588125" y="1844675"/>
                  <a:ext cx="360363" cy="36036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/>
                </a:p>
              </p:txBody>
            </p:sp>
            <p:sp>
              <p:nvSpPr>
                <p:cNvPr id="24" name="円/楕円 23"/>
                <p:cNvSpPr/>
                <p:nvPr/>
              </p:nvSpPr>
              <p:spPr>
                <a:xfrm>
                  <a:off x="6588125" y="2636838"/>
                  <a:ext cx="360363" cy="36036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/>
                </a:p>
              </p:txBody>
            </p:sp>
            <p:sp>
              <p:nvSpPr>
                <p:cNvPr id="25" name="円/楕円 24"/>
                <p:cNvSpPr/>
                <p:nvPr/>
              </p:nvSpPr>
              <p:spPr>
                <a:xfrm>
                  <a:off x="6372225" y="3284538"/>
                  <a:ext cx="360363" cy="36036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/>
                </a:p>
              </p:txBody>
            </p:sp>
            <p:sp>
              <p:nvSpPr>
                <p:cNvPr id="26" name="円/楕円 25"/>
                <p:cNvSpPr/>
                <p:nvPr/>
              </p:nvSpPr>
              <p:spPr>
                <a:xfrm>
                  <a:off x="6227763" y="1341438"/>
                  <a:ext cx="360362" cy="35877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/>
                </a:p>
              </p:txBody>
            </p:sp>
            <p:sp>
              <p:nvSpPr>
                <p:cNvPr id="27" name="円/楕円 26"/>
                <p:cNvSpPr/>
                <p:nvPr/>
              </p:nvSpPr>
              <p:spPr>
                <a:xfrm>
                  <a:off x="7092950" y="1636713"/>
                  <a:ext cx="358775" cy="36036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/>
                </a:p>
              </p:txBody>
            </p:sp>
            <p:sp>
              <p:nvSpPr>
                <p:cNvPr id="28" name="円/楕円 27"/>
                <p:cNvSpPr/>
                <p:nvPr/>
              </p:nvSpPr>
              <p:spPr>
                <a:xfrm>
                  <a:off x="6948488" y="2276475"/>
                  <a:ext cx="360362" cy="36036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/>
                </a:p>
              </p:txBody>
            </p:sp>
            <p:sp>
              <p:nvSpPr>
                <p:cNvPr id="29" name="円/楕円 28"/>
                <p:cNvSpPr/>
                <p:nvPr/>
              </p:nvSpPr>
              <p:spPr>
                <a:xfrm>
                  <a:off x="6804025" y="2997200"/>
                  <a:ext cx="360363" cy="36036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/>
                </a:p>
              </p:txBody>
            </p:sp>
            <p:sp>
              <p:nvSpPr>
                <p:cNvPr id="30" name="円/楕円 29"/>
                <p:cNvSpPr/>
                <p:nvPr/>
              </p:nvSpPr>
              <p:spPr>
                <a:xfrm>
                  <a:off x="7092950" y="2708275"/>
                  <a:ext cx="358775" cy="36036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/>
                </a:p>
              </p:txBody>
            </p:sp>
            <p:sp>
              <p:nvSpPr>
                <p:cNvPr id="31" name="円/楕円 30"/>
                <p:cNvSpPr/>
                <p:nvPr/>
              </p:nvSpPr>
              <p:spPr>
                <a:xfrm>
                  <a:off x="7380288" y="1989138"/>
                  <a:ext cx="360362" cy="36036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/>
                </a:p>
              </p:txBody>
            </p:sp>
            <p:sp>
              <p:nvSpPr>
                <p:cNvPr id="33" name="円/楕円 32"/>
                <p:cNvSpPr/>
                <p:nvPr/>
              </p:nvSpPr>
              <p:spPr>
                <a:xfrm>
                  <a:off x="7451725" y="2924175"/>
                  <a:ext cx="360363" cy="36036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/>
                </a:p>
              </p:txBody>
            </p:sp>
            <p:sp>
              <p:nvSpPr>
                <p:cNvPr id="34" name="円/楕円 33"/>
                <p:cNvSpPr/>
                <p:nvPr/>
              </p:nvSpPr>
              <p:spPr>
                <a:xfrm>
                  <a:off x="7308850" y="3357563"/>
                  <a:ext cx="358775" cy="35877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/>
                </a:p>
              </p:txBody>
            </p:sp>
            <p:sp>
              <p:nvSpPr>
                <p:cNvPr id="35" name="円/楕円 34"/>
                <p:cNvSpPr/>
                <p:nvPr/>
              </p:nvSpPr>
              <p:spPr>
                <a:xfrm>
                  <a:off x="7596188" y="1557338"/>
                  <a:ext cx="360362" cy="35877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/>
                </a:p>
              </p:txBody>
            </p:sp>
            <p:sp>
              <p:nvSpPr>
                <p:cNvPr id="36" name="円/楕円 35"/>
                <p:cNvSpPr/>
                <p:nvPr/>
              </p:nvSpPr>
              <p:spPr>
                <a:xfrm>
                  <a:off x="7812088" y="1989138"/>
                  <a:ext cx="360362" cy="36036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/>
                </a:p>
              </p:txBody>
            </p:sp>
            <p:sp>
              <p:nvSpPr>
                <p:cNvPr id="37" name="円/楕円 36"/>
                <p:cNvSpPr/>
                <p:nvPr/>
              </p:nvSpPr>
              <p:spPr>
                <a:xfrm>
                  <a:off x="7885113" y="2565400"/>
                  <a:ext cx="358775" cy="35877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/>
                </a:p>
              </p:txBody>
            </p:sp>
            <p:cxnSp>
              <p:nvCxnSpPr>
                <p:cNvPr id="39" name="直線矢印コネクタ 38"/>
                <p:cNvCxnSpPr/>
                <p:nvPr/>
              </p:nvCxnSpPr>
              <p:spPr>
                <a:xfrm>
                  <a:off x="4716463" y="1268413"/>
                  <a:ext cx="3240087" cy="2592387"/>
                </a:xfrm>
                <a:prstGeom prst="straightConnector1">
                  <a:avLst/>
                </a:prstGeom>
                <a:ln w="28575"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848" name="テキスト ボックス 39"/>
                <p:cNvSpPr txBox="1">
                  <a:spLocks noChangeArrowheads="1"/>
                </p:cNvSpPr>
                <p:nvPr/>
              </p:nvSpPr>
              <p:spPr bwMode="auto">
                <a:xfrm>
                  <a:off x="4284663" y="971550"/>
                  <a:ext cx="2374900" cy="3698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altLang="ja-JP"/>
                    <a:t>Charged Particle</a:t>
                  </a:r>
                  <a:endParaRPr lang="ja-JP" altLang="en-US"/>
                </a:p>
              </p:txBody>
            </p:sp>
            <p:cxnSp>
              <p:nvCxnSpPr>
                <p:cNvPr id="42" name="直線コネクタ 41"/>
                <p:cNvCxnSpPr/>
                <p:nvPr/>
              </p:nvCxnSpPr>
              <p:spPr>
                <a:xfrm flipV="1">
                  <a:off x="6516688" y="1125538"/>
                  <a:ext cx="287337" cy="39528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851" name="テキスト ボックス 47"/>
                <p:cNvSpPr txBox="1">
                  <a:spLocks noChangeArrowheads="1"/>
                </p:cNvSpPr>
                <p:nvPr/>
              </p:nvSpPr>
              <p:spPr bwMode="auto">
                <a:xfrm>
                  <a:off x="7019925" y="971550"/>
                  <a:ext cx="2376488" cy="6461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altLang="ja-JP"/>
                    <a:t>Silver halide crystal </a:t>
                  </a:r>
                </a:p>
                <a:p>
                  <a:r>
                    <a:rPr lang="en-US" altLang="ja-JP"/>
                    <a:t>(AgBr)</a:t>
                  </a:r>
                  <a:endParaRPr lang="ja-JP" altLang="en-US"/>
                </a:p>
              </p:txBody>
            </p:sp>
            <p:sp>
              <p:nvSpPr>
                <p:cNvPr id="34863" name="テキスト ボックス 58"/>
                <p:cNvSpPr txBox="1">
                  <a:spLocks noChangeArrowheads="1"/>
                </p:cNvSpPr>
                <p:nvPr/>
              </p:nvSpPr>
              <p:spPr bwMode="auto">
                <a:xfrm>
                  <a:off x="6769100" y="620713"/>
                  <a:ext cx="2987675" cy="369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altLang="ja-JP"/>
                    <a:t>Polymer (C, (N,O))</a:t>
                  </a:r>
                  <a:endParaRPr lang="ja-JP" altLang="en-US"/>
                </a:p>
              </p:txBody>
            </p:sp>
            <p:cxnSp>
              <p:nvCxnSpPr>
                <p:cNvPr id="60" name="直線コネクタ 59"/>
                <p:cNvCxnSpPr/>
                <p:nvPr/>
              </p:nvCxnSpPr>
              <p:spPr>
                <a:xfrm flipV="1">
                  <a:off x="5940425" y="801688"/>
                  <a:ext cx="503238" cy="82708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直線コネクタ 61"/>
                <p:cNvCxnSpPr/>
                <p:nvPr/>
              </p:nvCxnSpPr>
              <p:spPr>
                <a:xfrm>
                  <a:off x="6443663" y="836613"/>
                  <a:ext cx="28892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9" name="グループ化 74"/>
          <p:cNvGrpSpPr/>
          <p:nvPr/>
        </p:nvGrpSpPr>
        <p:grpSpPr>
          <a:xfrm>
            <a:off x="683072" y="1484759"/>
            <a:ext cx="3024336" cy="1944216"/>
            <a:chOff x="683072" y="1484759"/>
            <a:chExt cx="3024336" cy="1944216"/>
          </a:xfrm>
        </p:grpSpPr>
        <p:sp>
          <p:nvSpPr>
            <p:cNvPr id="69" name="円/楕円 68"/>
            <p:cNvSpPr/>
            <p:nvPr/>
          </p:nvSpPr>
          <p:spPr>
            <a:xfrm>
              <a:off x="683072" y="1484759"/>
              <a:ext cx="144016" cy="144016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円/楕円 69"/>
            <p:cNvSpPr/>
            <p:nvPr/>
          </p:nvSpPr>
          <p:spPr>
            <a:xfrm>
              <a:off x="1619176" y="1637159"/>
              <a:ext cx="144016" cy="144016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円/楕円 70"/>
            <p:cNvSpPr/>
            <p:nvPr/>
          </p:nvSpPr>
          <p:spPr>
            <a:xfrm>
              <a:off x="2195240" y="2564879"/>
              <a:ext cx="144016" cy="144016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円/楕円 71"/>
            <p:cNvSpPr/>
            <p:nvPr/>
          </p:nvSpPr>
          <p:spPr>
            <a:xfrm>
              <a:off x="2627288" y="2492871"/>
              <a:ext cx="144016" cy="144016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円/楕円 72"/>
            <p:cNvSpPr/>
            <p:nvPr/>
          </p:nvSpPr>
          <p:spPr>
            <a:xfrm>
              <a:off x="2699296" y="2996927"/>
              <a:ext cx="144016" cy="144016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円/楕円 73"/>
            <p:cNvSpPr/>
            <p:nvPr/>
          </p:nvSpPr>
          <p:spPr>
            <a:xfrm>
              <a:off x="3563392" y="3284959"/>
              <a:ext cx="144016" cy="144016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8" name="テキスト ボックス 67"/>
          <p:cNvSpPr txBox="1"/>
          <p:nvPr/>
        </p:nvSpPr>
        <p:spPr>
          <a:xfrm>
            <a:off x="4860032" y="4149080"/>
            <a:ext cx="48245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Spatial resolution </a:t>
            </a:r>
          </a:p>
          <a:p>
            <a:r>
              <a:rPr lang="en-US" altLang="ja-JP" dirty="0" smtClean="0"/>
              <a:t> - silver halide crystal size </a:t>
            </a:r>
          </a:p>
          <a:p>
            <a:r>
              <a:rPr lang="en-US" altLang="ja-JP" dirty="0" smtClean="0"/>
              <a:t> - number density of  silver halide crystal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Sensitivity </a:t>
            </a:r>
          </a:p>
          <a:p>
            <a:r>
              <a:rPr lang="en-US" altLang="ja-JP" dirty="0" smtClean="0"/>
              <a:t> - Chemical treatment </a:t>
            </a:r>
          </a:p>
          <a:p>
            <a:r>
              <a:rPr lang="en-US" altLang="ja-JP" dirty="0" smtClean="0"/>
              <a:t> - Crystal defect and doping    etc. </a:t>
            </a:r>
          </a:p>
        </p:txBody>
      </p:sp>
      <p:pic>
        <p:nvPicPr>
          <p:cNvPr id="51202" name="Picture 2" descr="http://flab.phys.nagoya-u.ac.jp/2011/wp-content/uploads/2011/09/R_carbon_400300_wid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980728"/>
            <a:ext cx="3810000" cy="2857500"/>
          </a:xfrm>
          <a:prstGeom prst="rect">
            <a:avLst/>
          </a:prstGeom>
          <a:noFill/>
        </p:spPr>
      </p:pic>
      <p:cxnSp>
        <p:nvCxnSpPr>
          <p:cNvPr id="76" name="直線矢印コネクタ 75"/>
          <p:cNvCxnSpPr/>
          <p:nvPr/>
        </p:nvCxnSpPr>
        <p:spPr>
          <a:xfrm>
            <a:off x="5076056" y="3933056"/>
            <a:ext cx="3816424" cy="0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テキスト ボックス 76"/>
          <p:cNvSpPr txBox="1"/>
          <p:nvPr/>
        </p:nvSpPr>
        <p:spPr>
          <a:xfrm>
            <a:off x="6588224" y="386104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FF00"/>
                </a:solidFill>
              </a:rPr>
              <a:t>100 µm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5076056" y="620688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Nuclear </a:t>
            </a:r>
            <a:r>
              <a:rPr kumimoji="1" lang="en-US" altLang="ja-JP" dirty="0" err="1" smtClean="0"/>
              <a:t>spallation</a:t>
            </a:r>
            <a:r>
              <a:rPr kumimoji="1" lang="en-US" altLang="ja-JP" dirty="0" smtClean="0"/>
              <a:t> reaction by </a:t>
            </a:r>
            <a:r>
              <a:rPr lang="en-US" altLang="ja-JP" dirty="0" smtClean="0"/>
              <a:t>h</a:t>
            </a:r>
            <a:r>
              <a:rPr kumimoji="1" lang="en-US" altLang="ja-JP" dirty="0" smtClean="0"/>
              <a:t>eavy ion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327992" y="138336"/>
            <a:ext cx="7772400" cy="914400"/>
          </a:xfrm>
        </p:spPr>
        <p:txBody>
          <a:bodyPr/>
          <a:lstStyle/>
          <a:p>
            <a:r>
              <a:rPr kumimoji="1" lang="en-US" altLang="ja-JP" dirty="0" smtClean="0"/>
              <a:t>Key technology  </a:t>
            </a:r>
            <a:endParaRPr kumimoji="1" lang="ja-JP" altLang="en-US" dirty="0"/>
          </a:p>
        </p:txBody>
      </p:sp>
      <p:pic>
        <p:nvPicPr>
          <p:cNvPr id="3" name="Picture 13" descr="C:\Users\naka\Desktop\PROCEED\若手育成\slide\P11203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8200" y="1484784"/>
            <a:ext cx="326372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テキスト ボックス 3"/>
          <p:cNvSpPr txBox="1"/>
          <p:nvPr/>
        </p:nvSpPr>
        <p:spPr>
          <a:xfrm>
            <a:off x="876232" y="3645024"/>
            <a:ext cx="266429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50" b="1" dirty="0" smtClean="0">
                <a:solidFill>
                  <a:srgbClr val="FFFF00"/>
                </a:solidFill>
              </a:rPr>
              <a:t>Emulsion production facility @ Nagoya U. </a:t>
            </a:r>
            <a:endParaRPr kumimoji="1" lang="ja-JP" altLang="en-US" sz="1050" b="1" dirty="0">
              <a:solidFill>
                <a:srgbClr val="FFFF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27584" y="1052736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Devise  self-production 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796136" y="1023119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Readout system </a:t>
            </a:r>
            <a:r>
              <a:rPr kumimoji="1" lang="en-US" altLang="ja-JP" sz="2400" dirty="0" smtClean="0"/>
              <a:t> </a:t>
            </a:r>
            <a:endParaRPr kumimoji="1" lang="ja-JP" altLang="en-US" sz="2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l="4116" t="4626"/>
          <a:stretch>
            <a:fillRect/>
          </a:stretch>
        </p:blipFill>
        <p:spPr bwMode="auto">
          <a:xfrm>
            <a:off x="5076056" y="1484784"/>
            <a:ext cx="3905577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4005064"/>
            <a:ext cx="3456384" cy="2407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テキスト ボックス 22"/>
          <p:cNvSpPr txBox="1"/>
          <p:nvPr/>
        </p:nvSpPr>
        <p:spPr>
          <a:xfrm>
            <a:off x="6084168" y="6444044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/>
              <a:t>~ 100 kg order /year </a:t>
            </a:r>
            <a:endParaRPr kumimoji="1" lang="ja-JP" altLang="en-US" b="1" dirty="0"/>
          </a:p>
        </p:txBody>
      </p:sp>
      <p:pic>
        <p:nvPicPr>
          <p:cNvPr id="37" name="Picture 2" descr="B:\udd\naka\乳剤開発\minimumAgBr(056-Fedope)\2012-03-22 22.07.22.jpg"/>
          <p:cNvPicPr>
            <a:picLocks noChangeAspect="1" noChangeArrowheads="1"/>
          </p:cNvPicPr>
          <p:nvPr/>
        </p:nvPicPr>
        <p:blipFill>
          <a:blip r:embed="rId6" cstate="print"/>
          <a:srcRect l="12200" t="14301" r="7476" b="16400"/>
          <a:stretch>
            <a:fillRect/>
          </a:stretch>
        </p:blipFill>
        <p:spPr bwMode="auto">
          <a:xfrm>
            <a:off x="323528" y="4149080"/>
            <a:ext cx="2232248" cy="1444396"/>
          </a:xfrm>
          <a:prstGeom prst="rect">
            <a:avLst/>
          </a:prstGeom>
          <a:noFill/>
        </p:spPr>
      </p:pic>
      <p:grpSp>
        <p:nvGrpSpPr>
          <p:cNvPr id="38" name="グループ化 37"/>
          <p:cNvGrpSpPr/>
          <p:nvPr/>
        </p:nvGrpSpPr>
        <p:grpSpPr>
          <a:xfrm>
            <a:off x="1115616" y="5373216"/>
            <a:ext cx="3744416" cy="1394908"/>
            <a:chOff x="-7938" y="0"/>
            <a:chExt cx="9259888" cy="3953699"/>
          </a:xfrm>
        </p:grpSpPr>
        <p:pic>
          <p:nvPicPr>
            <p:cNvPr id="39" name="Picture 4" descr="OPE209_15_4"/>
            <p:cNvPicPr>
              <a:picLocks noChangeAspect="1" noChangeArrowheads="1"/>
            </p:cNvPicPr>
            <p:nvPr/>
          </p:nvPicPr>
          <p:blipFill>
            <a:blip r:embed="rId7" cstate="print"/>
            <a:srcRect t="11810" b="11810"/>
            <a:stretch>
              <a:fillRect/>
            </a:stretch>
          </p:blipFill>
          <p:spPr bwMode="auto">
            <a:xfrm>
              <a:off x="-7938" y="0"/>
              <a:ext cx="9259888" cy="35369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grpSp>
          <p:nvGrpSpPr>
            <p:cNvPr id="40" name="Group 9"/>
            <p:cNvGrpSpPr>
              <a:grpSpLocks/>
            </p:cNvGrpSpPr>
            <p:nvPr/>
          </p:nvGrpSpPr>
          <p:grpSpPr bwMode="auto">
            <a:xfrm>
              <a:off x="152400" y="2743200"/>
              <a:ext cx="8915400" cy="304800"/>
              <a:chOff x="480" y="2400"/>
              <a:chExt cx="4656" cy="192"/>
            </a:xfrm>
          </p:grpSpPr>
          <p:sp>
            <p:nvSpPr>
              <p:cNvPr id="42" name="Line 10"/>
              <p:cNvSpPr>
                <a:spLocks noChangeShapeType="1"/>
              </p:cNvSpPr>
              <p:nvPr/>
            </p:nvSpPr>
            <p:spPr bwMode="auto">
              <a:xfrm>
                <a:off x="480" y="2496"/>
                <a:ext cx="4656" cy="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3" name="Line 11"/>
              <p:cNvSpPr>
                <a:spLocks noChangeShapeType="1"/>
              </p:cNvSpPr>
              <p:nvPr/>
            </p:nvSpPr>
            <p:spPr bwMode="auto">
              <a:xfrm>
                <a:off x="480" y="2400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4" name="Line 12"/>
              <p:cNvSpPr>
                <a:spLocks noChangeShapeType="1"/>
              </p:cNvSpPr>
              <p:nvPr/>
            </p:nvSpPr>
            <p:spPr bwMode="auto">
              <a:xfrm>
                <a:off x="5136" y="2400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41" name="Text Box 13"/>
            <p:cNvSpPr txBox="1">
              <a:spLocks noChangeArrowheads="1"/>
            </p:cNvSpPr>
            <p:nvPr/>
          </p:nvSpPr>
          <p:spPr bwMode="auto">
            <a:xfrm>
              <a:off x="3809999" y="2925764"/>
              <a:ext cx="2023575" cy="10279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000" dirty="0">
                  <a:solidFill>
                    <a:schemeClr val="bg1"/>
                  </a:solidFill>
                  <a:latin typeface="Calibri" pitchFamily="34" charset="0"/>
                </a:rPr>
                <a:t>100μm</a:t>
              </a:r>
            </a:p>
          </p:txBody>
        </p:sp>
      </p:grpSp>
      <p:sp>
        <p:nvSpPr>
          <p:cNvPr id="45" name="テキスト ボックス 44"/>
          <p:cNvSpPr txBox="1"/>
          <p:nvPr/>
        </p:nvSpPr>
        <p:spPr>
          <a:xfrm>
            <a:off x="1187624" y="537321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Track of MIP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445224"/>
            <a:ext cx="3600400" cy="1229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13"/>
          <p:cNvPicPr>
            <a:picLocks noChangeAspect="1" noChangeArrowheads="1"/>
          </p:cNvPicPr>
          <p:nvPr/>
        </p:nvPicPr>
        <p:blipFill>
          <a:blip r:embed="rId4" cstate="print"/>
          <a:srcRect t="43590" r="4387"/>
          <a:stretch>
            <a:fillRect/>
          </a:stretch>
        </p:blipFill>
        <p:spPr bwMode="auto">
          <a:xfrm>
            <a:off x="6981258" y="0"/>
            <a:ext cx="1983230" cy="1841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テキスト ボックス 1"/>
          <p:cNvSpPr txBox="1"/>
          <p:nvPr/>
        </p:nvSpPr>
        <p:spPr>
          <a:xfrm>
            <a:off x="1080120" y="2996952"/>
            <a:ext cx="8316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Experiment s using nuclear emulsion technology </a:t>
            </a:r>
            <a:endParaRPr kumimoji="1" lang="ja-JP" alt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148064" y="1484784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   </a:t>
            </a:r>
            <a:r>
              <a:rPr lang="en-US" altLang="ja-JP" dirty="0" smtClean="0">
                <a:solidFill>
                  <a:srgbClr val="FFC000"/>
                </a:solidFill>
              </a:rPr>
              <a:t>Dark Matter Search </a:t>
            </a:r>
          </a:p>
          <a:p>
            <a:r>
              <a:rPr kumimoji="1" lang="en-US" altLang="ja-JP" dirty="0" smtClean="0">
                <a:solidFill>
                  <a:srgbClr val="FFC000"/>
                </a:solidFill>
              </a:rPr>
              <a:t>e.g. </a:t>
            </a:r>
            <a:r>
              <a:rPr lang="en-US" altLang="ja-JP" dirty="0" smtClean="0">
                <a:solidFill>
                  <a:srgbClr val="FFC000"/>
                </a:solidFill>
              </a:rPr>
              <a:t>This talk [poster : </a:t>
            </a:r>
            <a:r>
              <a:rPr lang="en-US" altLang="ja-JP" dirty="0" smtClean="0">
                <a:solidFill>
                  <a:srgbClr val="FFC000"/>
                </a:solidFill>
              </a:rPr>
              <a:t>No12</a:t>
            </a:r>
            <a:r>
              <a:rPr lang="en-US" altLang="ja-JP" dirty="0" smtClean="0">
                <a:solidFill>
                  <a:srgbClr val="FFC000"/>
                </a:solidFill>
              </a:rPr>
              <a:t>] </a:t>
            </a:r>
            <a:endParaRPr kumimoji="1" lang="ja-JP" altLang="en-US" dirty="0">
              <a:solidFill>
                <a:srgbClr val="FFC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79512" y="4005064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00B0F0"/>
                </a:solidFill>
              </a:rPr>
              <a:t>Gravitation  effect between H and anti-H</a:t>
            </a:r>
          </a:p>
          <a:p>
            <a:r>
              <a:rPr kumimoji="1" lang="en-US" altLang="ja-JP" dirty="0" smtClean="0">
                <a:solidFill>
                  <a:srgbClr val="00B0F0"/>
                </a:solidFill>
              </a:rPr>
              <a:t>e.g. </a:t>
            </a:r>
            <a:r>
              <a:rPr lang="en-US" altLang="ja-JP" dirty="0" err="1" smtClean="0">
                <a:solidFill>
                  <a:srgbClr val="00B0F0"/>
                </a:solidFill>
              </a:rPr>
              <a:t>AEgiS</a:t>
            </a:r>
            <a:r>
              <a:rPr lang="en-US" altLang="ja-JP" dirty="0" smtClean="0">
                <a:solidFill>
                  <a:srgbClr val="00B0F0"/>
                </a:solidFill>
              </a:rPr>
              <a:t> project@ CERN </a:t>
            </a:r>
            <a:endParaRPr kumimoji="1" lang="ja-JP" altLang="en-US" dirty="0">
              <a:solidFill>
                <a:srgbClr val="00B0F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347864" y="4654877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err="1" smtClean="0">
                <a:solidFill>
                  <a:srgbClr val="FFC000"/>
                </a:solidFill>
              </a:rPr>
              <a:t>Muon</a:t>
            </a:r>
            <a:r>
              <a:rPr lang="en-US" altLang="ja-JP" dirty="0" smtClean="0">
                <a:solidFill>
                  <a:srgbClr val="FFC000"/>
                </a:solidFill>
              </a:rPr>
              <a:t> radiography </a:t>
            </a:r>
          </a:p>
          <a:p>
            <a:r>
              <a:rPr kumimoji="1" lang="en-US" altLang="ja-JP" dirty="0" smtClean="0">
                <a:solidFill>
                  <a:srgbClr val="FFC000"/>
                </a:solidFill>
              </a:rPr>
              <a:t>e.g. </a:t>
            </a:r>
            <a:r>
              <a:rPr lang="en-US" altLang="ja-JP" dirty="0" smtClean="0">
                <a:solidFill>
                  <a:srgbClr val="FFC000"/>
                </a:solidFill>
              </a:rPr>
              <a:t>volcano, nuclear plant etc.  </a:t>
            </a:r>
            <a:endParaRPr kumimoji="1" lang="ja-JP" altLang="en-US" dirty="0">
              <a:solidFill>
                <a:srgbClr val="FFC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868144" y="3933056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FFC000"/>
                </a:solidFill>
              </a:rPr>
              <a:t>Radiation monitor</a:t>
            </a:r>
          </a:p>
          <a:p>
            <a:r>
              <a:rPr lang="en-US" altLang="ja-JP" dirty="0" smtClean="0">
                <a:solidFill>
                  <a:srgbClr val="FFC000"/>
                </a:solidFill>
              </a:rPr>
              <a:t>e.g. neutron monitor, medical  </a:t>
            </a:r>
            <a:endParaRPr kumimoji="1" lang="ja-JP" altLang="en-US" dirty="0">
              <a:solidFill>
                <a:srgbClr val="FFC000"/>
              </a:solidFill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323528" y="260648"/>
            <a:ext cx="2808312" cy="1296143"/>
            <a:chOff x="107504" y="1980119"/>
            <a:chExt cx="4320480" cy="2096953"/>
          </a:xfrm>
        </p:grpSpPr>
        <p:pic>
          <p:nvPicPr>
            <p:cNvPr id="10" name="Picture 2" descr="C:\Users\ugrad\Desktop\図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5035"/>
            <a:stretch>
              <a:fillRect/>
            </a:stretch>
          </p:blipFill>
          <p:spPr bwMode="auto">
            <a:xfrm>
              <a:off x="107504" y="1980119"/>
              <a:ext cx="4320480" cy="2096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テキスト ボックス 10"/>
            <p:cNvSpPr txBox="1"/>
            <p:nvPr/>
          </p:nvSpPr>
          <p:spPr>
            <a:xfrm>
              <a:off x="683568" y="2924944"/>
              <a:ext cx="64807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6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ymbol" panose="05050102010706020507" pitchFamily="18" charset="2"/>
                </a:rPr>
                <a:t>t</a:t>
              </a:r>
              <a:endParaRPr kumimoji="1" lang="ja-JP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endParaRP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1043608" y="2761764"/>
              <a:ext cx="45236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800" b="1" dirty="0" smtClean="0">
                  <a:solidFill>
                    <a:schemeClr val="bg1"/>
                  </a:solidFill>
                  <a:latin typeface="Symbol" panose="05050102010706020507" pitchFamily="18" charset="2"/>
                </a:rPr>
                <a:t>g</a:t>
              </a:r>
              <a:r>
                <a:rPr lang="en-US" altLang="ja-JP" sz="2800" b="1" baseline="-25000" dirty="0" smtClean="0">
                  <a:solidFill>
                    <a:schemeClr val="bg1"/>
                  </a:solidFill>
                  <a:latin typeface="Symbol" panose="05050102010706020507" pitchFamily="18" charset="2"/>
                </a:rPr>
                <a:t>1</a:t>
              </a:r>
              <a:endParaRPr kumimoji="1" lang="ja-JP" altLang="en-US" sz="2800" b="1" baseline="-25000" dirty="0">
                <a:solidFill>
                  <a:schemeClr val="bg1"/>
                </a:solidFill>
                <a:latin typeface="Symbol" panose="05050102010706020507" pitchFamily="18" charset="2"/>
              </a:endParaRP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1743368" y="2257708"/>
              <a:ext cx="45236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800" b="1" dirty="0" smtClean="0">
                  <a:solidFill>
                    <a:schemeClr val="bg1"/>
                  </a:solidFill>
                  <a:latin typeface="Symbol" panose="05050102010706020507" pitchFamily="18" charset="2"/>
                </a:rPr>
                <a:t>g</a:t>
              </a:r>
              <a:r>
                <a:rPr lang="en-US" altLang="ja-JP" sz="2800" b="1" baseline="-25000" dirty="0">
                  <a:solidFill>
                    <a:schemeClr val="bg1"/>
                  </a:solidFill>
                  <a:latin typeface="Symbol" panose="05050102010706020507" pitchFamily="18" charset="2"/>
                </a:rPr>
                <a:t>2</a:t>
              </a:r>
              <a:endParaRPr kumimoji="1" lang="ja-JP" altLang="en-US" sz="2800" b="1" baseline="-25000" dirty="0">
                <a:solidFill>
                  <a:schemeClr val="bg1"/>
                </a:solidFill>
                <a:latin typeface="Symbol" panose="05050102010706020507" pitchFamily="18" charset="2"/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2555776" y="3284984"/>
              <a:ext cx="3818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800" b="1" dirty="0">
                  <a:solidFill>
                    <a:schemeClr val="bg1"/>
                  </a:solidFill>
                  <a:latin typeface="Symbol" panose="05050102010706020507" pitchFamily="18" charset="2"/>
                </a:rPr>
                <a:t>p</a:t>
              </a:r>
              <a:endParaRPr kumimoji="1" lang="ja-JP" altLang="en-US" sz="2800" b="1" baseline="-25000" dirty="0">
                <a:solidFill>
                  <a:schemeClr val="bg1"/>
                </a:solidFill>
                <a:latin typeface="Symbol" panose="05050102010706020507" pitchFamily="18" charset="2"/>
              </a:endParaRPr>
            </a:p>
          </p:txBody>
        </p:sp>
      </p:grpSp>
      <p:sp>
        <p:nvSpPr>
          <p:cNvPr id="3" name="テキスト ボックス 2"/>
          <p:cNvSpPr txBox="1"/>
          <p:nvPr/>
        </p:nvSpPr>
        <p:spPr>
          <a:xfrm>
            <a:off x="0" y="2206605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FFC000"/>
                </a:solidFill>
              </a:rPr>
              <a:t>  Neutrino Experiment </a:t>
            </a:r>
          </a:p>
          <a:p>
            <a:r>
              <a:rPr kumimoji="1" lang="en-US" altLang="ja-JP" dirty="0" smtClean="0">
                <a:solidFill>
                  <a:srgbClr val="FFC000"/>
                </a:solidFill>
              </a:rPr>
              <a:t>e.g. OPERA experiment </a:t>
            </a:r>
            <a:endParaRPr kumimoji="1" lang="ja-JP" altLang="en-US" dirty="0">
              <a:solidFill>
                <a:srgbClr val="FFC00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835696" y="1414517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FFC000"/>
                </a:solidFill>
              </a:rPr>
              <a:t>   Gamma-ray telescope </a:t>
            </a:r>
          </a:p>
          <a:p>
            <a:r>
              <a:rPr kumimoji="1" lang="en-US" altLang="ja-JP" dirty="0" smtClean="0">
                <a:solidFill>
                  <a:srgbClr val="FFC000"/>
                </a:solidFill>
              </a:rPr>
              <a:t>e.g. </a:t>
            </a:r>
            <a:r>
              <a:rPr lang="en-US" altLang="ja-JP" dirty="0" smtClean="0">
                <a:solidFill>
                  <a:srgbClr val="FFC000"/>
                </a:solidFill>
              </a:rPr>
              <a:t>Grain project [poster : No 15]</a:t>
            </a:r>
            <a:r>
              <a:rPr kumimoji="1" lang="en-US" altLang="ja-JP" dirty="0" smtClean="0">
                <a:solidFill>
                  <a:srgbClr val="FFC000"/>
                </a:solidFill>
              </a:rPr>
              <a:t> </a:t>
            </a:r>
            <a:endParaRPr kumimoji="1" lang="ja-JP" altLang="en-US" dirty="0">
              <a:solidFill>
                <a:srgbClr val="FFC000"/>
              </a:solidFill>
            </a:endParaRPr>
          </a:p>
        </p:txBody>
      </p:sp>
      <p:pic>
        <p:nvPicPr>
          <p:cNvPr id="20" name="図 91"/>
          <p:cNvPicPr>
            <a:picLocks noChangeAspect="1"/>
          </p:cNvPicPr>
          <p:nvPr/>
        </p:nvPicPr>
        <p:blipFill>
          <a:blip r:embed="rId6" cstate="print"/>
          <a:srcRect t="8069"/>
          <a:stretch>
            <a:fillRect/>
          </a:stretch>
        </p:blipFill>
        <p:spPr bwMode="auto">
          <a:xfrm>
            <a:off x="7020272" y="5194168"/>
            <a:ext cx="1944216" cy="1663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テキスト ボックス 20"/>
          <p:cNvSpPr txBox="1"/>
          <p:nvPr/>
        </p:nvSpPr>
        <p:spPr>
          <a:xfrm>
            <a:off x="6695728" y="2422629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00B0F0"/>
                </a:solidFill>
              </a:rPr>
              <a:t>D</a:t>
            </a:r>
            <a:r>
              <a:rPr kumimoji="1" lang="en-US" altLang="ja-JP" dirty="0" smtClean="0">
                <a:solidFill>
                  <a:srgbClr val="00B0F0"/>
                </a:solidFill>
              </a:rPr>
              <a:t>ouble </a:t>
            </a:r>
            <a:r>
              <a:rPr lang="en-US" altLang="ja-JP" dirty="0" smtClean="0">
                <a:solidFill>
                  <a:srgbClr val="00B0F0"/>
                </a:solidFill>
              </a:rPr>
              <a:t>H</a:t>
            </a:r>
            <a:r>
              <a:rPr kumimoji="1" lang="en-US" altLang="ja-JP" dirty="0" smtClean="0">
                <a:solidFill>
                  <a:srgbClr val="00B0F0"/>
                </a:solidFill>
              </a:rPr>
              <a:t>yper </a:t>
            </a:r>
            <a:r>
              <a:rPr lang="en-US" altLang="ja-JP" dirty="0" smtClean="0">
                <a:solidFill>
                  <a:srgbClr val="00B0F0"/>
                </a:solidFill>
              </a:rPr>
              <a:t>N</a:t>
            </a:r>
            <a:r>
              <a:rPr kumimoji="1" lang="en-US" altLang="ja-JP" dirty="0" smtClean="0">
                <a:solidFill>
                  <a:srgbClr val="00B0F0"/>
                </a:solidFill>
              </a:rPr>
              <a:t>uclei </a:t>
            </a:r>
          </a:p>
          <a:p>
            <a:endParaRPr kumimoji="1" lang="ja-JP" altLang="en-US" dirty="0"/>
          </a:p>
        </p:txBody>
      </p:sp>
      <p:sp>
        <p:nvSpPr>
          <p:cNvPr id="24" name="円/楕円 23"/>
          <p:cNvSpPr/>
          <p:nvPr/>
        </p:nvSpPr>
        <p:spPr>
          <a:xfrm>
            <a:off x="899592" y="1916832"/>
            <a:ext cx="7344816" cy="28803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7380312" y="4462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simulation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683568" y="2780928"/>
            <a:ext cx="8156448" cy="777240"/>
          </a:xfrm>
        </p:spPr>
        <p:txBody>
          <a:bodyPr/>
          <a:lstStyle/>
          <a:p>
            <a:r>
              <a:rPr kumimoji="1" lang="en-US" altLang="ja-JP" dirty="0" smtClean="0"/>
              <a:t>Dark Matter Search  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9"/>
          <p:cNvGrpSpPr/>
          <p:nvPr/>
        </p:nvGrpSpPr>
        <p:grpSpPr>
          <a:xfrm>
            <a:off x="35496" y="1988841"/>
            <a:ext cx="4752528" cy="2880319"/>
            <a:chOff x="4572000" y="764705"/>
            <a:chExt cx="4824536" cy="2961619"/>
          </a:xfrm>
        </p:grpSpPr>
        <p:graphicFrame>
          <p:nvGraphicFramePr>
            <p:cNvPr id="3" name="グラフ 2"/>
            <p:cNvGraphicFramePr/>
            <p:nvPr/>
          </p:nvGraphicFramePr>
          <p:xfrm>
            <a:off x="4572000" y="764705"/>
            <a:ext cx="45720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4" name="テキスト ボックス 3"/>
            <p:cNvSpPr txBox="1"/>
            <p:nvPr/>
          </p:nvSpPr>
          <p:spPr>
            <a:xfrm>
              <a:off x="5004048" y="1619508"/>
              <a:ext cx="17281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b="1" dirty="0" smtClean="0"/>
                <a:t>Dark Energy      </a:t>
              </a:r>
            </a:p>
            <a:p>
              <a:r>
                <a:rPr lang="en-US" altLang="ja-JP" b="1" dirty="0" smtClean="0"/>
                <a:t>(68%)</a:t>
              </a:r>
              <a:endParaRPr kumimoji="1" lang="ja-JP" altLang="en-US" b="1" dirty="0"/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7308304" y="1628800"/>
              <a:ext cx="18356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b="1" dirty="0" smtClean="0"/>
                <a:t>Dark Matter</a:t>
              </a:r>
            </a:p>
            <a:p>
              <a:r>
                <a:rPr lang="en-US" altLang="ja-JP" b="1" dirty="0" smtClean="0"/>
                <a:t>(27%)</a:t>
              </a:r>
              <a:endParaRPr kumimoji="1" lang="ja-JP" altLang="en-US" b="1" dirty="0"/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6660232" y="2420888"/>
              <a:ext cx="165618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b="1" dirty="0" smtClean="0"/>
                <a:t>Ordinary matter</a:t>
              </a:r>
              <a:endParaRPr kumimoji="1" lang="en-US" altLang="ja-JP" b="1" dirty="0" smtClean="0"/>
            </a:p>
            <a:p>
              <a:r>
                <a:rPr lang="en-US" altLang="ja-JP" b="1" dirty="0" smtClean="0"/>
                <a:t>(5%)</a:t>
              </a:r>
              <a:endParaRPr kumimoji="1" lang="ja-JP" altLang="en-US" b="1" dirty="0"/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7164288" y="3356992"/>
              <a:ext cx="22322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Planck 2013 results</a:t>
              </a:r>
              <a:endParaRPr kumimoji="1" lang="ja-JP" altLang="en-US" dirty="0"/>
            </a:p>
          </p:txBody>
        </p:sp>
      </p:grpSp>
      <p:sp>
        <p:nvSpPr>
          <p:cNvPr id="9" name="テキスト ボックス 8"/>
          <p:cNvSpPr txBox="1"/>
          <p:nvPr/>
        </p:nvSpPr>
        <p:spPr>
          <a:xfrm>
            <a:off x="2987824" y="188640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Dark Matter Problem </a:t>
            </a:r>
            <a:endParaRPr kumimoji="1" lang="ja-JP" altLang="en-US" sz="28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39552" y="1412776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Component of our universe </a:t>
            </a:r>
            <a:endParaRPr kumimoji="1" lang="ja-JP" altLang="en-US" sz="2400" dirty="0"/>
          </a:p>
        </p:txBody>
      </p:sp>
      <p:grpSp>
        <p:nvGrpSpPr>
          <p:cNvPr id="8" name="グループ化 10"/>
          <p:cNvGrpSpPr/>
          <p:nvPr/>
        </p:nvGrpSpPr>
        <p:grpSpPr>
          <a:xfrm>
            <a:off x="4716016" y="1484784"/>
            <a:ext cx="4894877" cy="3430834"/>
            <a:chOff x="0" y="1340768"/>
            <a:chExt cx="5397302" cy="3788212"/>
          </a:xfrm>
        </p:grpSpPr>
        <p:sp>
          <p:nvSpPr>
            <p:cNvPr id="12" name="テキスト ボックス 11"/>
            <p:cNvSpPr txBox="1"/>
            <p:nvPr/>
          </p:nvSpPr>
          <p:spPr>
            <a:xfrm>
              <a:off x="1190987" y="4759648"/>
              <a:ext cx="41044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err="1" smtClean="0"/>
                <a:t>Astrophys</a:t>
              </a:r>
              <a:r>
                <a:rPr kumimoji="1" lang="en-US" altLang="ja-JP" dirty="0" smtClean="0"/>
                <a:t>. J. 295: 422-436, 1985</a:t>
              </a:r>
              <a:endParaRPr kumimoji="1" lang="ja-JP" altLang="en-US" dirty="0"/>
            </a:p>
          </p:txBody>
        </p:sp>
        <p:grpSp>
          <p:nvGrpSpPr>
            <p:cNvPr id="11" name="グループ化 14"/>
            <p:cNvGrpSpPr/>
            <p:nvPr/>
          </p:nvGrpSpPr>
          <p:grpSpPr>
            <a:xfrm>
              <a:off x="0" y="1340768"/>
              <a:ext cx="5397302" cy="3456384"/>
              <a:chOff x="0" y="1340768"/>
              <a:chExt cx="5397302" cy="3456384"/>
            </a:xfrm>
          </p:grpSpPr>
          <p:pic>
            <p:nvPicPr>
              <p:cNvPr id="14" name="Picture 2" descr="http://web.njit.edu/~gary/321/gal_rot_curve.gif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0" y="1674995"/>
                <a:ext cx="4788024" cy="3122157"/>
              </a:xfrm>
              <a:prstGeom prst="rect">
                <a:avLst/>
              </a:prstGeom>
              <a:noFill/>
            </p:spPr>
          </p:pic>
          <p:sp>
            <p:nvSpPr>
              <p:cNvPr id="15" name="テキスト ボックス 14"/>
              <p:cNvSpPr txBox="1"/>
              <p:nvPr/>
            </p:nvSpPr>
            <p:spPr>
              <a:xfrm>
                <a:off x="323528" y="1340768"/>
                <a:ext cx="43924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 smtClean="0"/>
                  <a:t>Rotation Velocity Curve  of Milky way Galaxy </a:t>
                </a:r>
                <a:endParaRPr kumimoji="1" lang="ja-JP" altLang="en-US" dirty="0"/>
              </a:p>
            </p:txBody>
          </p:sp>
          <p:sp>
            <p:nvSpPr>
              <p:cNvPr id="16" name="円/楕円 15"/>
              <p:cNvSpPr/>
              <p:nvPr/>
            </p:nvSpPr>
            <p:spPr>
              <a:xfrm>
                <a:off x="2195736" y="3140968"/>
                <a:ext cx="432048" cy="432048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テキスト ボックス 16"/>
              <p:cNvSpPr txBox="1"/>
              <p:nvPr/>
            </p:nvSpPr>
            <p:spPr>
              <a:xfrm>
                <a:off x="1979712" y="2852936"/>
                <a:ext cx="136815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400" dirty="0" smtClean="0">
                    <a:solidFill>
                      <a:srgbClr val="FF0000"/>
                    </a:solidFill>
                  </a:rPr>
                  <a:t>solar system</a:t>
                </a:r>
                <a:endParaRPr kumimoji="1" lang="ja-JP" altLang="en-US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8" name="AutoShape 5"/>
              <p:cNvSpPr>
                <a:spLocks noChangeArrowheads="1"/>
              </p:cNvSpPr>
              <p:nvPr/>
            </p:nvSpPr>
            <p:spPr bwMode="auto">
              <a:xfrm flipH="1" flipV="1">
                <a:off x="539552" y="2985119"/>
                <a:ext cx="3048000" cy="1524001"/>
              </a:xfrm>
              <a:custGeom>
                <a:avLst/>
                <a:gdLst>
                  <a:gd name="T0" fmla="*/ 2147483647 w 21562"/>
                  <a:gd name="T1" fmla="*/ 0 h 21593"/>
                  <a:gd name="T2" fmla="*/ 2147483647 w 21562"/>
                  <a:gd name="T3" fmla="*/ 2147483647 h 21593"/>
                  <a:gd name="T4" fmla="*/ 0 w 21562"/>
                  <a:gd name="T5" fmla="*/ 2147483647 h 21593"/>
                  <a:gd name="T6" fmla="*/ 0 60000 65536"/>
                  <a:gd name="T7" fmla="*/ 0 60000 65536"/>
                  <a:gd name="T8" fmla="*/ 0 60000 65536"/>
                  <a:gd name="T9" fmla="*/ 0 w 21562"/>
                  <a:gd name="T10" fmla="*/ 0 h 21593"/>
                  <a:gd name="T11" fmla="*/ 21562 w 21562"/>
                  <a:gd name="T12" fmla="*/ 21593 h 2159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62" h="21593" fill="none" extrusionOk="0">
                    <a:moveTo>
                      <a:pt x="566" y="0"/>
                    </a:moveTo>
                    <a:cubicBezTo>
                      <a:pt x="11776" y="294"/>
                      <a:pt x="20896" y="9117"/>
                      <a:pt x="21561" y="20311"/>
                    </a:cubicBezTo>
                  </a:path>
                  <a:path w="21562" h="21593" stroke="0" extrusionOk="0">
                    <a:moveTo>
                      <a:pt x="566" y="0"/>
                    </a:moveTo>
                    <a:cubicBezTo>
                      <a:pt x="11776" y="294"/>
                      <a:pt x="20896" y="9117"/>
                      <a:pt x="21561" y="20311"/>
                    </a:cubicBezTo>
                    <a:lnTo>
                      <a:pt x="0" y="21593"/>
                    </a:lnTo>
                    <a:close/>
                  </a:path>
                </a:pathLst>
              </a:custGeom>
              <a:noFill/>
              <a:ln w="2844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" name="Text Box 6"/>
              <p:cNvSpPr txBox="1">
                <a:spLocks noChangeArrowheads="1"/>
              </p:cNvSpPr>
              <p:nvPr/>
            </p:nvSpPr>
            <p:spPr bwMode="auto">
              <a:xfrm>
                <a:off x="3182739" y="4128120"/>
                <a:ext cx="2214563" cy="3683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>
                  <a:buClr>
                    <a:srgbClr val="3366FF"/>
                  </a:buCl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altLang="ja-JP">
                    <a:solidFill>
                      <a:srgbClr val="3366FF"/>
                    </a:solidFill>
                    <a:latin typeface="Calibri" pitchFamily="34" charset="0"/>
                  </a:rPr>
                  <a:t>only visible</a:t>
                </a:r>
              </a:p>
            </p:txBody>
          </p:sp>
        </p:grpSp>
      </p:grpSp>
      <p:grpSp>
        <p:nvGrpSpPr>
          <p:cNvPr id="13" name="グループ化 21"/>
          <p:cNvGrpSpPr/>
          <p:nvPr/>
        </p:nvGrpSpPr>
        <p:grpSpPr>
          <a:xfrm>
            <a:off x="4536504" y="5085184"/>
            <a:ext cx="4788024" cy="1632377"/>
            <a:chOff x="4536504" y="5085184"/>
            <a:chExt cx="4788024" cy="1632377"/>
          </a:xfrm>
        </p:grpSpPr>
        <p:sp>
          <p:nvSpPr>
            <p:cNvPr id="20" name="下矢印 19"/>
            <p:cNvSpPr/>
            <p:nvPr/>
          </p:nvSpPr>
          <p:spPr>
            <a:xfrm>
              <a:off x="6660232" y="5085184"/>
              <a:ext cx="360040" cy="43204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4536504" y="5517232"/>
              <a:ext cx="47880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dirty="0" smtClean="0"/>
                <a:t>Dark Matter density around solar system </a:t>
              </a:r>
            </a:p>
            <a:p>
              <a:pPr algn="ctr"/>
              <a:r>
                <a:rPr lang="en-US" altLang="ja-JP" dirty="0" smtClean="0"/>
                <a:t> 0.3 – 0.5 </a:t>
              </a:r>
              <a:r>
                <a:rPr lang="en-US" altLang="ja-JP" dirty="0" err="1" smtClean="0"/>
                <a:t>GeV</a:t>
              </a:r>
              <a:r>
                <a:rPr lang="en-US" altLang="ja-JP" dirty="0" smtClean="0"/>
                <a:t>/cm</a:t>
              </a:r>
              <a:r>
                <a:rPr lang="en-US" altLang="ja-JP" baseline="30000" dirty="0" smtClean="0"/>
                <a:t>3</a:t>
              </a:r>
            </a:p>
            <a:p>
              <a:pPr algn="ctr"/>
              <a:r>
                <a:rPr lang="en-US" altLang="ja-JP" dirty="0" smtClean="0"/>
                <a:t>( flux of 10000 /cm</a:t>
              </a:r>
              <a:r>
                <a:rPr lang="en-US" altLang="ja-JP" baseline="30000" dirty="0" smtClean="0"/>
                <a:t>2</a:t>
              </a:r>
              <a:r>
                <a:rPr lang="en-US" altLang="ja-JP" dirty="0" smtClean="0"/>
                <a:t>/sec of 100GeV/c</a:t>
              </a:r>
              <a:r>
                <a:rPr lang="en-US" altLang="ja-JP" baseline="30000" dirty="0" smtClean="0"/>
                <a:t>2</a:t>
              </a:r>
              <a:r>
                <a:rPr lang="en-US" altLang="ja-JP" dirty="0" smtClean="0"/>
                <a:t> at earth )</a:t>
              </a:r>
              <a:endParaRPr lang="ja-JP" altLang="en-US" dirty="0" smtClean="0"/>
            </a:p>
            <a:p>
              <a:endParaRPr kumimoji="1" lang="ja-JP" altLang="en-US" dirty="0"/>
            </a:p>
          </p:txBody>
        </p:sp>
      </p:grpSp>
      <p:grpSp>
        <p:nvGrpSpPr>
          <p:cNvPr id="22" name="グループ化 23"/>
          <p:cNvGrpSpPr/>
          <p:nvPr/>
        </p:nvGrpSpPr>
        <p:grpSpPr>
          <a:xfrm>
            <a:off x="6228184" y="3573016"/>
            <a:ext cx="1584176" cy="576064"/>
            <a:chOff x="6228184" y="3573016"/>
            <a:chExt cx="1584176" cy="576064"/>
          </a:xfrm>
        </p:grpSpPr>
        <p:cxnSp>
          <p:nvCxnSpPr>
            <p:cNvPr id="28" name="直線矢印コネクタ 27"/>
            <p:cNvCxnSpPr/>
            <p:nvPr/>
          </p:nvCxnSpPr>
          <p:spPr>
            <a:xfrm>
              <a:off x="6876256" y="3573016"/>
              <a:ext cx="0" cy="576064"/>
            </a:xfrm>
            <a:prstGeom prst="straightConnector1">
              <a:avLst/>
            </a:prstGeom>
            <a:ln w="1905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テキスト ボックス 28"/>
            <p:cNvSpPr txBox="1"/>
            <p:nvPr/>
          </p:nvSpPr>
          <p:spPr>
            <a:xfrm>
              <a:off x="6228184" y="3635732"/>
              <a:ext cx="15841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b="1" dirty="0" smtClean="0">
                  <a:solidFill>
                    <a:srgbClr val="92D050"/>
                  </a:solidFill>
                </a:rPr>
                <a:t>missing mass</a:t>
              </a:r>
              <a:endParaRPr kumimoji="1" lang="ja-JP" altLang="en-US" b="1" dirty="0">
                <a:solidFill>
                  <a:srgbClr val="92D05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1331640" y="332656"/>
            <a:ext cx="7772400" cy="914400"/>
          </a:xfrm>
        </p:spPr>
        <p:txBody>
          <a:bodyPr/>
          <a:lstStyle/>
          <a:p>
            <a:r>
              <a:rPr lang="en-US" altLang="ja-JP" dirty="0" smtClean="0"/>
              <a:t>Direct Dark Matter Search</a:t>
            </a:r>
            <a:endParaRPr kumimoji="1" lang="ja-JP" altLang="en-US" dirty="0"/>
          </a:p>
        </p:txBody>
      </p:sp>
      <p:pic>
        <p:nvPicPr>
          <p:cNvPr id="1026" name="Picture 2" descr="http://cdms.berkeley.edu/Education/DMpages/science/images/NucRecoilAtoms.jpg"/>
          <p:cNvPicPr>
            <a:picLocks noChangeAspect="1" noChangeArrowheads="1"/>
          </p:cNvPicPr>
          <p:nvPr/>
        </p:nvPicPr>
        <p:blipFill>
          <a:blip r:embed="rId2" cstate="print"/>
          <a:srcRect t="7934" r="37697"/>
          <a:stretch>
            <a:fillRect/>
          </a:stretch>
        </p:blipFill>
        <p:spPr bwMode="auto">
          <a:xfrm>
            <a:off x="93548" y="1340768"/>
            <a:ext cx="3326324" cy="4824536"/>
          </a:xfrm>
          <a:prstGeom prst="rect">
            <a:avLst/>
          </a:prstGeom>
          <a:noFill/>
        </p:spPr>
      </p:pic>
      <p:sp>
        <p:nvSpPr>
          <p:cNvPr id="5" name="テキスト ボックス 4"/>
          <p:cNvSpPr txBox="1"/>
          <p:nvPr/>
        </p:nvSpPr>
        <p:spPr>
          <a:xfrm>
            <a:off x="395536" y="141277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/>
              <a:t>Dark matter</a:t>
            </a:r>
            <a:r>
              <a:rPr kumimoji="1" lang="en-US" altLang="ja-JP" b="1" dirty="0" smtClean="0"/>
              <a:t> </a:t>
            </a:r>
            <a:endParaRPr kumimoji="1" lang="ja-JP" altLang="en-US" b="1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95936" y="1772816"/>
            <a:ext cx="56166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    Dark Matter velocity ~ 100 km/sec order </a:t>
            </a:r>
          </a:p>
          <a:p>
            <a:r>
              <a:rPr lang="en-US" altLang="ja-JP" sz="2000" dirty="0" smtClean="0"/>
              <a:t>( limited by escape velocity of </a:t>
            </a:r>
            <a:r>
              <a:rPr lang="en-US" altLang="ja-JP" sz="2000" dirty="0" err="1" smtClean="0"/>
              <a:t>Milkyway</a:t>
            </a:r>
            <a:r>
              <a:rPr lang="en-US" altLang="ja-JP" sz="2000" dirty="0" smtClean="0"/>
              <a:t> galaxy)</a:t>
            </a:r>
          </a:p>
          <a:p>
            <a:endParaRPr kumimoji="1" lang="ja-JP" altLang="en-US" sz="2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067944" y="4717593"/>
            <a:ext cx="51845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/>
              <a:t>We should detect </a:t>
            </a:r>
            <a:r>
              <a:rPr kumimoji="1" lang="en-US" altLang="ja-JP" sz="2000" b="1" u="sng" dirty="0" smtClean="0">
                <a:solidFill>
                  <a:srgbClr val="FFFF00"/>
                </a:solidFill>
              </a:rPr>
              <a:t>the nuclear recoil </a:t>
            </a:r>
            <a:r>
              <a:rPr kumimoji="1" lang="en-US" altLang="ja-JP" sz="2000" b="1" dirty="0" smtClean="0"/>
              <a:t>induced by dark matter  </a:t>
            </a:r>
          </a:p>
          <a:p>
            <a:r>
              <a:rPr kumimoji="1" lang="en-US" altLang="ja-JP" sz="2000" b="1" u="sng" dirty="0" smtClean="0"/>
              <a:t>Recoil energy scale   &lt; ~ 100 </a:t>
            </a:r>
            <a:r>
              <a:rPr kumimoji="1" lang="en-US" altLang="ja-JP" sz="2000" b="1" u="sng" dirty="0" err="1" smtClean="0"/>
              <a:t>keV</a:t>
            </a:r>
            <a:r>
              <a:rPr kumimoji="1" lang="en-US" altLang="ja-JP" sz="2000" b="1" u="sng" dirty="0" smtClean="0"/>
              <a:t> order </a:t>
            </a:r>
            <a:endParaRPr kumimoji="1" lang="ja-JP" altLang="en-US" sz="2000" b="1" u="sng" dirty="0"/>
          </a:p>
        </p:txBody>
      </p:sp>
      <p:sp>
        <p:nvSpPr>
          <p:cNvPr id="9" name="右矢印 8"/>
          <p:cNvSpPr/>
          <p:nvPr/>
        </p:nvSpPr>
        <p:spPr>
          <a:xfrm flipV="1">
            <a:off x="2699792" y="3645024"/>
            <a:ext cx="79208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860032" y="3009146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d</a:t>
            </a:r>
            <a:r>
              <a:rPr kumimoji="1" lang="en-US" altLang="ja-JP" sz="2000" dirty="0" smtClean="0"/>
              <a:t>e Broglie</a:t>
            </a:r>
            <a:r>
              <a:rPr lang="en-US" altLang="ja-JP" sz="2000" dirty="0" smtClean="0"/>
              <a:t> wavelength scale </a:t>
            </a:r>
          </a:p>
          <a:p>
            <a:r>
              <a:rPr kumimoji="1" lang="en-US" altLang="ja-JP" sz="2000" dirty="0" smtClean="0"/>
              <a:t>       </a:t>
            </a:r>
            <a:r>
              <a:rPr kumimoji="1" lang="ja-JP" altLang="en-US" sz="2000" dirty="0" smtClean="0"/>
              <a:t>　　</a:t>
            </a:r>
            <a:r>
              <a:rPr kumimoji="1" lang="en-US" altLang="ja-JP" sz="2000" dirty="0" smtClean="0"/>
              <a:t>λ =h/p ~ 10 fm  </a:t>
            </a:r>
            <a:endParaRPr kumimoji="1" lang="ja-JP" altLang="en-US" sz="20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508104" y="3645024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FF00"/>
                </a:solidFill>
              </a:rPr>
              <a:t>Nucleus  scale!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cxnSp>
        <p:nvCxnSpPr>
          <p:cNvPr id="17" name="直線矢印コネクタ 16"/>
          <p:cNvCxnSpPr/>
          <p:nvPr/>
        </p:nvCxnSpPr>
        <p:spPr>
          <a:xfrm>
            <a:off x="6444208" y="2492896"/>
            <a:ext cx="0" cy="432048"/>
          </a:xfrm>
          <a:prstGeom prst="straightConnector1">
            <a:avLst/>
          </a:prstGeom>
          <a:ln w="381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>
            <a:off x="6444208" y="4221088"/>
            <a:ext cx="0" cy="432048"/>
          </a:xfrm>
          <a:prstGeom prst="straightConnector1">
            <a:avLst/>
          </a:prstGeom>
          <a:ln w="381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グループ化 15"/>
          <p:cNvGrpSpPr/>
          <p:nvPr/>
        </p:nvGrpSpPr>
        <p:grpSpPr>
          <a:xfrm>
            <a:off x="564679" y="953619"/>
            <a:ext cx="1021224" cy="5080646"/>
            <a:chOff x="564679" y="953619"/>
            <a:chExt cx="1021224" cy="5080646"/>
          </a:xfrm>
        </p:grpSpPr>
        <p:sp>
          <p:nvSpPr>
            <p:cNvPr id="12" name="右矢印 11"/>
            <p:cNvSpPr/>
            <p:nvPr/>
          </p:nvSpPr>
          <p:spPr>
            <a:xfrm rot="3698897">
              <a:off x="-733695" y="2251993"/>
              <a:ext cx="2915816" cy="319067"/>
            </a:xfrm>
            <a:prstGeom prst="rightArrow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右矢印 14"/>
            <p:cNvSpPr/>
            <p:nvPr/>
          </p:nvSpPr>
          <p:spPr>
            <a:xfrm rot="6195420">
              <a:off x="659948" y="5108310"/>
              <a:ext cx="1581916" cy="269994"/>
            </a:xfrm>
            <a:prstGeom prst="rightArrow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メトロ">
  <a:themeElements>
    <a:clrScheme name="メトロ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メトロ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メトロ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5218</TotalTime>
  <Words>1777</Words>
  <Application>Microsoft Office PowerPoint</Application>
  <PresentationFormat>画面に合わせる (4:3)</PresentationFormat>
  <Paragraphs>402</Paragraphs>
  <Slides>29</Slides>
  <Notes>16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29</vt:i4>
      </vt:variant>
    </vt:vector>
  </HeadingPairs>
  <TitlesOfParts>
    <vt:vector size="30" baseType="lpstr">
      <vt:lpstr>メトロ</vt:lpstr>
      <vt:lpstr>スライド 1</vt:lpstr>
      <vt:lpstr>スライド 2</vt:lpstr>
      <vt:lpstr>Nuclear Emulsion Detector</vt:lpstr>
      <vt:lpstr>Nuclear Emulsion Detector</vt:lpstr>
      <vt:lpstr>Key technology  </vt:lpstr>
      <vt:lpstr>スライド 6</vt:lpstr>
      <vt:lpstr>Dark Matter Search  </vt:lpstr>
      <vt:lpstr>スライド 8</vt:lpstr>
      <vt:lpstr>Direct Dark Matter Search</vt:lpstr>
      <vt:lpstr>スライド 10</vt:lpstr>
      <vt:lpstr>スライド 11</vt:lpstr>
      <vt:lpstr>スライド 12</vt:lpstr>
      <vt:lpstr>Directional Dark Matter Search with very high resolution nuclear emulsion </vt:lpstr>
      <vt:lpstr>スライド 14</vt:lpstr>
      <vt:lpstr>スライド 15</vt:lpstr>
      <vt:lpstr>Nano Imaging Tracker </vt:lpstr>
      <vt:lpstr>Submicron tracking of NIT </vt:lpstr>
      <vt:lpstr>Concept for the readout system  </vt:lpstr>
      <vt:lpstr>Submicron tracking </vt:lpstr>
      <vt:lpstr>Neutron (14 MeV) recoil track   under optical microscopy</vt:lpstr>
      <vt:lpstr>Direction Sensitivity </vt:lpstr>
      <vt:lpstr>スライド 22</vt:lpstr>
      <vt:lpstr>Combined analysis between Optical and X-ray microscope </vt:lpstr>
      <vt:lpstr>スライド 24</vt:lpstr>
      <vt:lpstr>Understand of backgrounds </vt:lpstr>
      <vt:lpstr>Intrinsic background measurement and estimation </vt:lpstr>
      <vt:lpstr>Understand of detector </vt:lpstr>
      <vt:lpstr>Near Future plan  </vt:lpstr>
      <vt:lpstr>Summary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naka</dc:creator>
  <cp:lastModifiedBy>naka</cp:lastModifiedBy>
  <cp:revision>61</cp:revision>
  <dcterms:created xsi:type="dcterms:W3CDTF">2013-11-30T14:53:15Z</dcterms:created>
  <dcterms:modified xsi:type="dcterms:W3CDTF">2013-12-12T01:02:39Z</dcterms:modified>
</cp:coreProperties>
</file>