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509" r:id="rId2"/>
    <p:sldId id="536" r:id="rId3"/>
    <p:sldId id="527" r:id="rId4"/>
    <p:sldId id="512" r:id="rId5"/>
    <p:sldId id="513" r:id="rId6"/>
    <p:sldId id="514" r:id="rId7"/>
    <p:sldId id="518" r:id="rId8"/>
    <p:sldId id="516" r:id="rId9"/>
    <p:sldId id="517" r:id="rId10"/>
    <p:sldId id="534" r:id="rId11"/>
    <p:sldId id="519" r:id="rId12"/>
    <p:sldId id="520" r:id="rId13"/>
    <p:sldId id="528" r:id="rId14"/>
    <p:sldId id="522" r:id="rId15"/>
    <p:sldId id="547" r:id="rId16"/>
    <p:sldId id="548" r:id="rId17"/>
    <p:sldId id="530" r:id="rId18"/>
    <p:sldId id="566" r:id="rId19"/>
    <p:sldId id="546" r:id="rId20"/>
    <p:sldId id="545" r:id="rId21"/>
    <p:sldId id="544" r:id="rId22"/>
    <p:sldId id="521" r:id="rId23"/>
    <p:sldId id="564" r:id="rId24"/>
    <p:sldId id="567" r:id="rId25"/>
    <p:sldId id="551" r:id="rId26"/>
    <p:sldId id="552" r:id="rId27"/>
    <p:sldId id="540" r:id="rId28"/>
    <p:sldId id="553" r:id="rId29"/>
    <p:sldId id="541" r:id="rId30"/>
    <p:sldId id="559" r:id="rId31"/>
    <p:sldId id="537" r:id="rId32"/>
    <p:sldId id="561" r:id="rId33"/>
    <p:sldId id="539" r:id="rId34"/>
    <p:sldId id="557" r:id="rId35"/>
    <p:sldId id="543" r:id="rId36"/>
    <p:sldId id="549" r:id="rId37"/>
    <p:sldId id="542" r:id="rId38"/>
    <p:sldId id="550" r:id="rId39"/>
    <p:sldId id="565" r:id="rId40"/>
    <p:sldId id="562" r:id="rId41"/>
    <p:sldId id="554" r:id="rId42"/>
    <p:sldId id="555" r:id="rId43"/>
    <p:sldId id="556" r:id="rId44"/>
    <p:sldId id="558" r:id="rId45"/>
    <p:sldId id="568" r:id="rId4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C000"/>
    <a:srgbClr val="FFCCCC"/>
    <a:srgbClr val="CCFFFF"/>
    <a:srgbClr val="FFFFCC"/>
    <a:srgbClr val="FFCCFF"/>
    <a:srgbClr val="FFFF99"/>
    <a:srgbClr val="FF9999"/>
    <a:srgbClr val="99FF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75749E5D-A833-4DE7-9580-DD1AD216D3D5}" type="datetimeFigureOut">
              <a:rPr kumimoji="1" lang="ja-JP" altLang="en-US" smtClean="0"/>
              <a:pPr/>
              <a:t>2013/12/7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CC6F2807-F25F-4A84-9D79-71A910ED90C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6F2807-F25F-4A84-9D79-71A910ED90C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1080000"/>
            <a:ext cx="9144000" cy="43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1080000"/>
            <a:ext cx="9144000" cy="43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2013/12/7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M-Theory </a:t>
            </a:r>
            <a:r>
              <a:rPr kumimoji="1" lang="en-US" altLang="ja-JP" dirty="0" smtClean="0"/>
              <a:t>&amp; Matrix Models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Sanefumi Moriyama </a:t>
            </a:r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err="1" smtClean="0">
                <a:solidFill>
                  <a:schemeClr val="tx1"/>
                </a:solidFill>
              </a:rPr>
              <a:t>NagoyaU</a:t>
            </a:r>
            <a:r>
              <a:rPr lang="en-US" altLang="ja-JP" dirty="0" smtClean="0">
                <a:solidFill>
                  <a:schemeClr val="tx1"/>
                </a:solidFill>
              </a:rPr>
              <a:t>-KMI)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[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Fuji+Hirano+M</a:t>
            </a:r>
            <a:r>
              <a:rPr lang="en-US" altLang="ja-JP" sz="2400" dirty="0" smtClean="0">
                <a:solidFill>
                  <a:schemeClr val="tx1"/>
                </a:solidFill>
              </a:rPr>
              <a:t> 1106]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[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Hatsuda+M+Okuyama</a:t>
            </a:r>
            <a:r>
              <a:rPr lang="en-US" altLang="ja-JP" sz="2400" dirty="0" smtClean="0">
                <a:solidFill>
                  <a:schemeClr val="tx1"/>
                </a:solidFill>
              </a:rPr>
              <a:t> 1207, 1211, 1301]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[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HMO+Marino</a:t>
            </a:r>
            <a:r>
              <a:rPr lang="en-US" altLang="ja-JP" sz="2400" dirty="0" smtClean="0">
                <a:solidFill>
                  <a:schemeClr val="tx1"/>
                </a:solidFill>
              </a:rPr>
              <a:t> 1306]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[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HMO+Honda</a:t>
            </a:r>
            <a:r>
              <a:rPr lang="en-US" altLang="ja-JP" sz="2400" dirty="0" smtClean="0">
                <a:solidFill>
                  <a:schemeClr val="tx1"/>
                </a:solidFill>
              </a:rPr>
              <a:t> 1306] [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Matsumoto+M</a:t>
            </a:r>
            <a:r>
              <a:rPr lang="en-US" altLang="ja-JP" sz="2400" dirty="0" smtClean="0">
                <a:solidFill>
                  <a:schemeClr val="tx1"/>
                </a:solidFill>
              </a:rPr>
              <a:t> 1310]</a:t>
            </a: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78979" y="2276872"/>
            <a:ext cx="63860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To Summarize, we only know little on</a:t>
            </a:r>
          </a:p>
          <a:p>
            <a:pPr algn="ctr"/>
            <a:r>
              <a:rPr lang="en-US" altLang="ja-JP" sz="3200" dirty="0" smtClean="0"/>
              <a:t>"What M-Theory Is" so far!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23928" y="5758804"/>
            <a:ext cx="4228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Next, Recent Developments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179512" y="5579360"/>
            <a:ext cx="8784976" cy="711696"/>
          </a:xfrm>
          <a:prstGeom prst="roundRect">
            <a:avLst>
              <a:gd name="adj" fmla="val 30654"/>
            </a:avLst>
          </a:prstGeom>
          <a:solidFill>
            <a:schemeClr val="accent2">
              <a:lumMod val="20000"/>
              <a:lumOff val="80000"/>
            </a:schemeClr>
          </a:solidFill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dirty="0" smtClean="0">
                <a:solidFill>
                  <a:prstClr val="black"/>
                </a:solidFill>
              </a:rPr>
              <a:t> x M2 on R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8 </a:t>
            </a:r>
            <a:r>
              <a:rPr lang="en-US" altLang="ja-JP" sz="3200" dirty="0" smtClean="0">
                <a:solidFill>
                  <a:prstClr val="black"/>
                </a:solidFill>
              </a:rPr>
              <a:t>/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Z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k</a:t>
            </a:r>
            <a:endParaRPr lang="ja-JP" altLang="en-US" sz="3200" i="1" baseline="-25000" dirty="0">
              <a:solidFill>
                <a:prstClr val="black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79512" y="1230660"/>
            <a:ext cx="8784976" cy="3422476"/>
          </a:xfrm>
          <a:prstGeom prst="roundRect">
            <a:avLst>
              <a:gd name="adj" fmla="val 4541"/>
            </a:avLst>
          </a:prstGeom>
          <a:noFill/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ABJM </a:t>
            </a:r>
            <a:r>
              <a:rPr lang="en-US" altLang="ja-JP" dirty="0" smtClean="0"/>
              <a:t>Theory 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Aharony</a:t>
            </a:r>
            <a:r>
              <a:rPr lang="en-US" altLang="ja-JP" sz="2400" dirty="0" smtClean="0"/>
              <a:t>, Bergman, </a:t>
            </a:r>
            <a:r>
              <a:rPr lang="en-US" altLang="ja-JP" sz="2400" dirty="0" err="1" smtClean="0"/>
              <a:t>Jefferis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Maldacena</a:t>
            </a:r>
            <a:r>
              <a:rPr lang="en-US" altLang="ja-JP" sz="2400" dirty="0" smtClean="0"/>
              <a:t>]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5508104" y="2484185"/>
            <a:ext cx="1872208" cy="10801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U(</a:t>
            </a:r>
            <a:r>
              <a:rPr kumimoji="1" lang="en-US" altLang="ja-JP" sz="3200" i="1" dirty="0" smtClean="0"/>
              <a:t>N</a:t>
            </a:r>
            <a:r>
              <a:rPr kumimoji="1" lang="en-US" altLang="ja-JP" sz="3200" dirty="0" smtClean="0"/>
              <a:t>)</a:t>
            </a:r>
            <a:r>
              <a:rPr kumimoji="1" lang="en-US" altLang="ja-JP" sz="3200" i="1" baseline="-25000" dirty="0" smtClean="0"/>
              <a:t>-k</a:t>
            </a:r>
            <a:endParaRPr kumimoji="1" lang="ja-JP" altLang="en-US" sz="3200" i="1" baseline="-25000" dirty="0"/>
          </a:p>
        </p:txBody>
      </p:sp>
      <p:sp>
        <p:nvSpPr>
          <p:cNvPr id="8" name="円/楕円 7"/>
          <p:cNvSpPr/>
          <p:nvPr/>
        </p:nvSpPr>
        <p:spPr>
          <a:xfrm>
            <a:off x="1763688" y="2484185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U(</a:t>
            </a:r>
            <a:r>
              <a:rPr kumimoji="1" lang="en-US" altLang="ja-JP" sz="3200" i="1" dirty="0" smtClean="0"/>
              <a:t>N</a:t>
            </a:r>
            <a:r>
              <a:rPr kumimoji="1" lang="en-US" altLang="ja-JP" sz="3200" dirty="0" smtClean="0"/>
              <a:t>)</a:t>
            </a:r>
            <a:r>
              <a:rPr kumimoji="1" lang="en-US" altLang="ja-JP" sz="3200" i="1" baseline="-25000" dirty="0" smtClean="0"/>
              <a:t>k</a:t>
            </a:r>
            <a:endParaRPr kumimoji="1" lang="ja-JP" altLang="en-US" sz="3200" i="1" baseline="-25000" dirty="0"/>
          </a:p>
        </p:txBody>
      </p:sp>
      <p:grpSp>
        <p:nvGrpSpPr>
          <p:cNvPr id="3" name="グループ化 9"/>
          <p:cNvGrpSpPr/>
          <p:nvPr/>
        </p:nvGrpSpPr>
        <p:grpSpPr>
          <a:xfrm>
            <a:off x="3610496" y="2052137"/>
            <a:ext cx="2185640" cy="720080"/>
            <a:chOff x="3610496" y="2204864"/>
            <a:chExt cx="2185640" cy="720080"/>
          </a:xfrm>
        </p:grpSpPr>
        <p:sp>
          <p:nvSpPr>
            <p:cNvPr id="6" name="下カーブ矢印 5"/>
            <p:cNvSpPr/>
            <p:nvPr/>
          </p:nvSpPr>
          <p:spPr>
            <a:xfrm>
              <a:off x="3610496" y="2348880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下カーブ矢印 8"/>
            <p:cNvSpPr/>
            <p:nvPr/>
          </p:nvSpPr>
          <p:spPr>
            <a:xfrm>
              <a:off x="3923928" y="2204864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グループ化 10"/>
          <p:cNvGrpSpPr/>
          <p:nvPr/>
        </p:nvGrpSpPr>
        <p:grpSpPr>
          <a:xfrm rot="10800000">
            <a:off x="3203849" y="3373681"/>
            <a:ext cx="2185640" cy="720080"/>
            <a:chOff x="3610496" y="2204864"/>
            <a:chExt cx="2185640" cy="720080"/>
          </a:xfrm>
        </p:grpSpPr>
        <p:sp>
          <p:nvSpPr>
            <p:cNvPr id="12" name="下カーブ矢印 11"/>
            <p:cNvSpPr/>
            <p:nvPr/>
          </p:nvSpPr>
          <p:spPr>
            <a:xfrm>
              <a:off x="3610496" y="2348880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下カーブ矢印 12"/>
            <p:cNvSpPr/>
            <p:nvPr/>
          </p:nvSpPr>
          <p:spPr>
            <a:xfrm>
              <a:off x="3923928" y="2204864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24400" y="3333220"/>
            <a:ext cx="2143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Gauge Field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21144" y="3333220"/>
            <a:ext cx="2143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</a:rPr>
              <a:t>Gauge Field</a:t>
            </a:r>
            <a:endParaRPr kumimoji="1" lang="ja-JP" alt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51720" y="3996353"/>
            <a:ext cx="4943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 smtClean="0">
                <a:solidFill>
                  <a:schemeClr val="accent3">
                    <a:lumMod val="50000"/>
                  </a:schemeClr>
                </a:solidFill>
              </a:rPr>
              <a:t>Bifundamental</a:t>
            </a:r>
            <a:r>
              <a:rPr kumimoji="1" lang="en-US" altLang="ja-JP" sz="3200" dirty="0" smtClean="0">
                <a:solidFill>
                  <a:schemeClr val="accent3">
                    <a:lumMod val="50000"/>
                  </a:schemeClr>
                </a:solidFill>
              </a:rPr>
              <a:t> Matter Fields</a:t>
            </a:r>
            <a:endParaRPr kumimoji="1" lang="ja-JP" alt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64221" y="1332057"/>
            <a:ext cx="601555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ea typeface="Arial Unicode MS" pitchFamily="50" charset="-128"/>
                <a:cs typeface="Arial Unicode MS" pitchFamily="50" charset="-128"/>
              </a:rPr>
              <a:t>N=6</a:t>
            </a:r>
            <a:r>
              <a:rPr kumimoji="1" lang="en-US" altLang="ja-JP" sz="3200" i="1" dirty="0" smtClean="0">
                <a:latin typeface="+mn-ea"/>
              </a:rPr>
              <a:t> </a:t>
            </a:r>
            <a:r>
              <a:rPr kumimoji="1" lang="en-US" altLang="ja-JP" sz="3200" dirty="0" err="1" smtClean="0"/>
              <a:t>Chern</a:t>
            </a:r>
            <a:r>
              <a:rPr kumimoji="1" lang="en-US" altLang="ja-JP" sz="3200" dirty="0" smtClean="0"/>
              <a:t>-Simons-matter Theory</a:t>
            </a:r>
            <a:endParaRPr kumimoji="1" lang="ja-JP" altLang="en-US" sz="3200" dirty="0"/>
          </a:p>
        </p:txBody>
      </p:sp>
      <p:sp>
        <p:nvSpPr>
          <p:cNvPr id="25" name="上下矢印 24"/>
          <p:cNvSpPr/>
          <p:nvPr/>
        </p:nvSpPr>
        <p:spPr>
          <a:xfrm>
            <a:off x="4329684" y="4787272"/>
            <a:ext cx="484632" cy="648072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Recent Developments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Partition Function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 on S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 </a:t>
            </a:r>
            <a:r>
              <a:rPr lang="ja-JP" altLang="en-US" dirty="0" smtClean="0"/>
              <a:t>⇒</a:t>
            </a:r>
            <a:r>
              <a:rPr lang="en-US" altLang="ja-JP" dirty="0" smtClean="0"/>
              <a:t> Matrix Model</a:t>
            </a:r>
          </a:p>
          <a:p>
            <a:pPr algn="r">
              <a:buNone/>
            </a:pPr>
            <a:r>
              <a:rPr lang="en-US" altLang="ja-JP" sz="2400" dirty="0" smtClean="0"/>
              <a:t>                                                             [</a:t>
            </a:r>
            <a:r>
              <a:rPr lang="en-US" altLang="ja-JP" sz="2400" dirty="0" err="1" smtClean="0"/>
              <a:t>Jafferis</a:t>
            </a:r>
            <a:r>
              <a:rPr lang="en-US" altLang="ja-JP" sz="2400" dirty="0" smtClean="0"/>
              <a:t>, Hama-</a:t>
            </a:r>
            <a:r>
              <a:rPr lang="en-US" altLang="ja-JP" sz="2400" dirty="0" err="1" smtClean="0"/>
              <a:t>Hosomichi</a:t>
            </a:r>
            <a:r>
              <a:rPr lang="en-US" altLang="ja-JP" sz="2400" dirty="0" smtClean="0"/>
              <a:t>-Lee]</a:t>
            </a:r>
          </a:p>
          <a:p>
            <a:r>
              <a:rPr lang="en-US" altLang="ja-JP" dirty="0" smtClean="0"/>
              <a:t>Free Energy </a:t>
            </a:r>
            <a:r>
              <a:rPr lang="en-US" altLang="ja-JP" i="1" dirty="0" smtClean="0"/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</a:t>
            </a:r>
            <a:r>
              <a:rPr lang="en-US" altLang="ja-JP" i="1" dirty="0" smtClean="0"/>
              <a:t> </a:t>
            </a:r>
            <a:r>
              <a:rPr lang="en-US" altLang="ja-JP" dirty="0" smtClean="0"/>
              <a:t>= Log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</a:t>
            </a:r>
            <a:r>
              <a:rPr lang="en-US" altLang="ja-JP" i="1" dirty="0" smtClean="0"/>
              <a:t> </a:t>
            </a:r>
            <a:r>
              <a:rPr lang="en-US" altLang="ja-JP" dirty="0" smtClean="0"/>
              <a:t>in large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Limit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algn="ctr">
              <a:buNone/>
            </a:pPr>
            <a:r>
              <a:rPr lang="en-US" altLang="ja-JP" i="1" dirty="0" smtClean="0"/>
              <a:t>F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</a:t>
            </a:r>
            <a:r>
              <a:rPr lang="en-US" altLang="ja-JP" i="1" dirty="0" smtClean="0"/>
              <a:t> </a:t>
            </a:r>
            <a:r>
              <a:rPr lang="ja-JP" altLang="en-US" dirty="0" smtClean="0"/>
              <a:t>≈</a:t>
            </a:r>
            <a:r>
              <a:rPr lang="en-US" altLang="ja-JP" dirty="0" smtClean="0"/>
              <a:t> </a:t>
            </a:r>
            <a:r>
              <a:rPr lang="en-US" altLang="ja-JP" i="1" dirty="0" smtClean="0"/>
              <a:t>N</a:t>
            </a:r>
            <a:r>
              <a:rPr lang="en-US" altLang="ja-JP" baseline="30000" dirty="0" smtClean="0"/>
              <a:t>3/2</a:t>
            </a:r>
            <a:r>
              <a:rPr lang="en-US" altLang="ja-JP" dirty="0" smtClean="0"/>
              <a:t>   </a:t>
            </a:r>
          </a:p>
          <a:p>
            <a:pPr algn="r">
              <a:buNone/>
            </a:pPr>
            <a:r>
              <a:rPr lang="en-US" altLang="ja-JP" sz="2400" dirty="0" smtClean="0"/>
              <a:t>                                                                        [</a:t>
            </a:r>
            <a:r>
              <a:rPr lang="en-US" altLang="ja-JP" sz="2400" dirty="0" err="1" smtClean="0"/>
              <a:t>Drukker</a:t>
            </a:r>
            <a:r>
              <a:rPr lang="en-US" altLang="ja-JP" sz="2400" dirty="0" smtClean="0"/>
              <a:t>-Marino-</a:t>
            </a:r>
            <a:r>
              <a:rPr lang="en-US" altLang="ja-JP" sz="2400" dirty="0" err="1" smtClean="0"/>
              <a:t>Putrov</a:t>
            </a:r>
            <a:r>
              <a:rPr lang="en-US" altLang="ja-JP" sz="2400" dirty="0" smtClean="0"/>
              <a:t>]</a:t>
            </a:r>
          </a:p>
          <a:p>
            <a:r>
              <a:rPr kumimoji="1" lang="en-US" altLang="ja-JP" dirty="0" smtClean="0"/>
              <a:t>Perturbative Sum</a:t>
            </a:r>
          </a:p>
          <a:p>
            <a:pPr algn="ctr">
              <a:buNone/>
            </a:pPr>
            <a:r>
              <a:rPr kumimoji="1" lang="en-US" altLang="ja-JP" dirty="0" smtClean="0"/>
              <a:t>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</a:t>
            </a:r>
            <a:r>
              <a:rPr kumimoji="1" lang="en-US" altLang="ja-JP" dirty="0" smtClean="0"/>
              <a:t> = Ai[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≈</a:t>
            </a:r>
            <a:r>
              <a:rPr kumimoji="1" lang="en-US" altLang="ja-JP" dirty="0" smtClean="0"/>
              <a:t> </a:t>
            </a:r>
            <a:r>
              <a:rPr lang="en-US" altLang="ja-JP" dirty="0" smtClean="0"/>
              <a:t>e</a:t>
            </a:r>
            <a:r>
              <a:rPr kumimoji="1" lang="en-US" altLang="ja-JP" dirty="0" smtClean="0"/>
              <a:t>xp </a:t>
            </a:r>
            <a:r>
              <a:rPr lang="en-US" altLang="ja-JP" i="1" dirty="0" smtClean="0"/>
              <a:t>N</a:t>
            </a:r>
            <a:r>
              <a:rPr lang="en-US" altLang="ja-JP" baseline="30000" dirty="0" smtClean="0"/>
              <a:t>3/2</a:t>
            </a:r>
            <a:r>
              <a:rPr kumimoji="1" lang="en-US" altLang="ja-JP" dirty="0" smtClean="0"/>
              <a:t>) </a:t>
            </a:r>
          </a:p>
          <a:p>
            <a:pPr algn="r">
              <a:buNone/>
            </a:pPr>
            <a:r>
              <a:rPr lang="en-US" altLang="ja-JP" sz="2400" dirty="0" smtClean="0"/>
              <a:t>                                                                                         </a:t>
            </a:r>
            <a:r>
              <a:rPr kumimoji="1" lang="en-US" altLang="ja-JP" sz="2400" dirty="0" smtClean="0"/>
              <a:t>[Fuji-Hirano-M]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Recent Developments (Cont'd)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Worldsheet Instanton (F1 wrapping CP</a:t>
            </a:r>
            <a:r>
              <a:rPr lang="en-US" altLang="ja-JP" baseline="30000" dirty="0" smtClean="0"/>
              <a:t>1</a:t>
            </a:r>
            <a:r>
              <a:rPr lang="ja-JP" altLang="en-US" dirty="0" smtClean="0"/>
              <a:t>⊂</a:t>
            </a:r>
            <a:r>
              <a:rPr lang="en-US" altLang="ja-JP" dirty="0" smtClean="0"/>
              <a:t>CP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)</a:t>
            </a:r>
          </a:p>
          <a:p>
            <a:pPr algn="r">
              <a:buNone/>
            </a:pPr>
            <a:r>
              <a:rPr lang="en-US" altLang="ja-JP" sz="2400" dirty="0" smtClean="0"/>
              <a:t>      </a:t>
            </a:r>
            <a:r>
              <a:rPr lang="en-US" altLang="ja-JP" sz="2400" dirty="0" smtClean="0"/>
              <a:t>                          </a:t>
            </a: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Drukker</a:t>
            </a:r>
            <a:r>
              <a:rPr lang="en-US" altLang="ja-JP" sz="2400" dirty="0" smtClean="0"/>
              <a:t>-Marino-</a:t>
            </a:r>
            <a:r>
              <a:rPr lang="en-US" altLang="ja-JP" sz="2400" dirty="0" err="1" smtClean="0"/>
              <a:t>Putrov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]</a:t>
            </a:r>
          </a:p>
          <a:p>
            <a:r>
              <a:rPr lang="en-US" altLang="ja-JP" dirty="0" smtClean="0"/>
              <a:t>Membrane Instanton (D2 wrapping RP</a:t>
            </a:r>
            <a:r>
              <a:rPr lang="en-US" altLang="ja-JP" baseline="30000" dirty="0" smtClean="0"/>
              <a:t>3</a:t>
            </a:r>
            <a:r>
              <a:rPr lang="ja-JP" altLang="en-US" dirty="0" smtClean="0"/>
              <a:t>⊂</a:t>
            </a:r>
            <a:r>
              <a:rPr lang="en-US" altLang="ja-JP" dirty="0" smtClean="0"/>
              <a:t>CP</a:t>
            </a:r>
            <a:r>
              <a:rPr lang="en-US" altLang="ja-JP" baseline="30000" dirty="0" smtClean="0"/>
              <a:t>3</a:t>
            </a:r>
            <a:r>
              <a:rPr lang="en-US" altLang="ja-JP" dirty="0" smtClean="0"/>
              <a:t>)</a:t>
            </a:r>
          </a:p>
          <a:p>
            <a:pPr algn="r">
              <a:buNone/>
            </a:pPr>
            <a:r>
              <a:rPr lang="en-US" altLang="ja-JP" sz="2400" dirty="0" smtClean="0"/>
              <a:t>                                [</a:t>
            </a:r>
            <a:r>
              <a:rPr lang="en-US" altLang="ja-JP" sz="2400" dirty="0" err="1" smtClean="0"/>
              <a:t>Drukker</a:t>
            </a:r>
            <a:r>
              <a:rPr lang="en-US" altLang="ja-JP" sz="2400" dirty="0" smtClean="0"/>
              <a:t>-Marino-</a:t>
            </a:r>
            <a:r>
              <a:rPr lang="en-US" altLang="ja-JP" sz="2400" dirty="0" err="1" smtClean="0"/>
              <a:t>Putrov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]</a:t>
            </a:r>
          </a:p>
          <a:p>
            <a:r>
              <a:rPr lang="en-US" altLang="ja-JP" dirty="0" smtClean="0"/>
              <a:t>Bound State</a:t>
            </a:r>
            <a:endParaRPr lang="ja-JP" altLang="en-US" dirty="0" smtClean="0"/>
          </a:p>
          <a:p>
            <a:pPr algn="r">
              <a:buNone/>
            </a:pPr>
            <a:r>
              <a:rPr lang="en-US" altLang="ja-JP" sz="2400" dirty="0" smtClean="0"/>
              <a:t>                                                                            [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]</a:t>
            </a:r>
          </a:p>
          <a:p>
            <a:pPr algn="ctr">
              <a:buNone/>
            </a:pPr>
            <a:r>
              <a:rPr kumimoji="1" lang="en-US" altLang="ja-JP" sz="2800" dirty="0" smtClean="0"/>
              <a:t>(Basically From Numerical Studies)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Def </a:t>
            </a:r>
            <a:r>
              <a:rPr lang="en-US" altLang="ja-JP" dirty="0" smtClean="0"/>
              <a:t>[Grand </a:t>
            </a:r>
            <a:r>
              <a:rPr lang="en-US" altLang="ja-JP" dirty="0" smtClean="0"/>
              <a:t>Potential]</a:t>
            </a:r>
          </a:p>
          <a:p>
            <a:pPr algn="ctr">
              <a:buNone/>
            </a:pPr>
            <a:r>
              <a:rPr lang="en-US" altLang="ja-JP" i="1" dirty="0" smtClean="0"/>
              <a:t>J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μ</a:t>
            </a:r>
            <a:r>
              <a:rPr lang="en-US" altLang="ja-JP" dirty="0" smtClean="0"/>
              <a:t>)</a:t>
            </a:r>
            <a:r>
              <a:rPr lang="ja-JP" altLang="en-US" dirty="0" smtClean="0"/>
              <a:t> </a:t>
            </a:r>
            <a:r>
              <a:rPr lang="en-US" altLang="ja-JP" dirty="0" smtClean="0"/>
              <a:t>= </a:t>
            </a:r>
            <a:r>
              <a:rPr lang="en-US" altLang="ja-JP" dirty="0" smtClean="0"/>
              <a:t>log </a:t>
            </a:r>
            <a:r>
              <a:rPr lang="ja-JP" altLang="en-US" dirty="0" smtClean="0"/>
              <a:t>∑</a:t>
            </a:r>
            <a:r>
              <a:rPr lang="en-US" altLang="ja-JP" i="1" baseline="-25000" dirty="0" smtClean="0"/>
              <a:t>N</a:t>
            </a:r>
            <a:r>
              <a:rPr lang="en-US" altLang="ja-JP" baseline="-25000" dirty="0" smtClean="0"/>
              <a:t>=0</a:t>
            </a:r>
            <a:r>
              <a:rPr lang="ja-JP" altLang="en-US" i="1" baseline="30000" dirty="0" smtClean="0"/>
              <a:t>∞</a:t>
            </a:r>
            <a:r>
              <a:rPr lang="en-US" altLang="ja-JP" dirty="0" smtClean="0"/>
              <a:t>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e</a:t>
            </a:r>
            <a:r>
              <a:rPr lang="en-US" altLang="ja-JP" i="1" baseline="30000" dirty="0" err="1" smtClean="0"/>
              <a:t>μ</a:t>
            </a:r>
            <a:r>
              <a:rPr lang="en-US" altLang="ja-JP" i="1" baseline="30000" dirty="0" err="1" smtClean="0"/>
              <a:t>N</a:t>
            </a:r>
            <a:endParaRPr lang="en-US" altLang="ja-JP" i="1" baseline="30000" dirty="0" smtClean="0"/>
          </a:p>
          <a:p>
            <a:pPr algn="ctr">
              <a:buNone/>
            </a:pPr>
            <a:r>
              <a:rPr lang="en-US" altLang="ja-JP" sz="2800" dirty="0" smtClean="0"/>
              <a:t>Regarding </a:t>
            </a:r>
            <a:r>
              <a:rPr lang="en-US" altLang="ja-JP" sz="2800" dirty="0" smtClean="0"/>
              <a:t>Partition Function with U(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) x U(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) </a:t>
            </a:r>
          </a:p>
          <a:p>
            <a:pPr algn="ctr">
              <a:buNone/>
            </a:pPr>
            <a:r>
              <a:rPr lang="en-US" altLang="ja-JP" sz="2800" dirty="0" smtClean="0"/>
              <a:t>    as PF of </a:t>
            </a:r>
            <a:r>
              <a:rPr lang="en-US" altLang="ja-JP" sz="2800" i="1" dirty="0" smtClean="0">
                <a:solidFill>
                  <a:srgbClr val="00B050"/>
                </a:solidFill>
              </a:rPr>
              <a:t>N</a:t>
            </a:r>
            <a:r>
              <a:rPr lang="en-US" altLang="ja-JP" sz="2800" dirty="0" smtClean="0">
                <a:solidFill>
                  <a:srgbClr val="00B050"/>
                </a:solidFill>
              </a:rPr>
              <a:t>-Particle Fermi Gas System</a:t>
            </a:r>
          </a:p>
          <a:p>
            <a:pPr algn="r">
              <a:buNone/>
            </a:pPr>
            <a:r>
              <a:rPr lang="en-US" altLang="ja-JP" sz="2400" dirty="0" smtClean="0"/>
              <a:t>[Marino-</a:t>
            </a:r>
            <a:r>
              <a:rPr lang="en-US" altLang="ja-JP" sz="2400" dirty="0" err="1" smtClean="0"/>
              <a:t>Putrov</a:t>
            </a:r>
            <a:r>
              <a:rPr lang="en-US" altLang="ja-JP" sz="2400" dirty="0" smtClean="0"/>
              <a:t>]</a:t>
            </a:r>
          </a:p>
          <a:p>
            <a:pPr algn="ctr">
              <a:buNone/>
            </a:pPr>
            <a:endParaRPr kumimoji="1" lang="ja-JP" altLang="en-US" sz="28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kumimoji="1" lang="en-US" altLang="ja-JP" dirty="0" smtClean="0"/>
              <a:t>All </a:t>
            </a:r>
            <a:r>
              <a:rPr lang="en-US" altLang="ja-JP" dirty="0" smtClean="0"/>
              <a:t>Explicitly In</a:t>
            </a:r>
            <a:r>
              <a:rPr kumimoji="1" lang="en-US" altLang="ja-JP" dirty="0" smtClean="0"/>
              <a:t> Topological </a:t>
            </a:r>
            <a:r>
              <a:rPr lang="en-US" altLang="ja-JP" dirty="0" smtClean="0"/>
              <a:t>Strings</a:t>
            </a:r>
            <a:br>
              <a:rPr lang="en-US" altLang="ja-JP" dirty="0" smtClean="0"/>
            </a:b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[Fuji-Hirano-M, (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)</a:t>
            </a:r>
            <a:r>
              <a:rPr lang="en-US" altLang="ja-JP" sz="2400" baseline="30000" dirty="0" smtClean="0">
                <a:solidFill>
                  <a:prstClr val="black"/>
                </a:solidFill>
                <a:cs typeface="+mn-cs"/>
              </a:rPr>
              <a:t>3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, 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-M-Marino-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]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kumimoji="1" lang="ja-JP" altLang="en-US" sz="2800" i="1" baseline="30000" dirty="0"/>
          </a:p>
        </p:txBody>
      </p:sp>
      <p:sp>
        <p:nvSpPr>
          <p:cNvPr id="4" name="角丸四角形 3"/>
          <p:cNvSpPr/>
          <p:nvPr/>
        </p:nvSpPr>
        <p:spPr>
          <a:xfrm>
            <a:off x="1043608" y="1239616"/>
            <a:ext cx="7056784" cy="216024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J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)=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Cμ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/3+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Bμ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A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=(2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dirty="0" smtClean="0">
                <a:solidFill>
                  <a:prstClr val="black"/>
                </a:solidFill>
              </a:rPr>
              <a:t>i)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r>
              <a:rPr lang="ja-JP" altLang="en-US" sz="2800" dirty="0" smtClean="0">
                <a:solidFill>
                  <a:prstClr val="black"/>
                </a:solidFill>
              </a:rPr>
              <a:t>∂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λ</a:t>
            </a:r>
            <a:r>
              <a:rPr lang="en-US" altLang="ja-JP" sz="2800" dirty="0" smtClean="0">
                <a:solidFill>
                  <a:prstClr val="black"/>
                </a:solidFill>
              </a:rPr>
              <a:t>[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λ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dirty="0" smtClean="0">
                <a:solidFill>
                  <a:prstClr val="black"/>
                </a:solidFill>
              </a:rPr>
              <a:t>1/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93085" y="3527835"/>
            <a:ext cx="2331343" cy="1557349"/>
          </a:xfrm>
          <a:prstGeom prst="rect">
            <a:avLst/>
          </a:prstGeom>
          <a:solidFill>
            <a:srgbClr val="CCFFFF"/>
          </a:solidFill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=4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b="1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k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i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π</a:t>
            </a:r>
            <a:endParaRPr lang="en-US" altLang="ja-JP" sz="2800" i="1" dirty="0" smtClean="0">
              <a:solidFill>
                <a:prstClr val="black"/>
              </a:solidFill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=4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b="1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k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+i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π</a:t>
            </a:r>
            <a:endParaRPr lang="en-US" altLang="ja-JP" sz="2800" i="1" dirty="0" smtClean="0">
              <a:solidFill>
                <a:prstClr val="black"/>
              </a:solidFill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dirty="0" smtClean="0">
                <a:solidFill>
                  <a:prstClr val="black"/>
                </a:solidFill>
              </a:rPr>
              <a:t>=2/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k</a:t>
            </a:r>
            <a:endParaRPr lang="ja-JP" altLang="en-US" sz="2800" i="1" baseline="30000" dirty="0" smtClean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8146" y="5489522"/>
            <a:ext cx="8784976" cy="1152128"/>
          </a:xfrm>
          <a:prstGeom prst="rect">
            <a:avLst/>
          </a:prstGeom>
          <a:solidFill>
            <a:srgbClr val="0070C0">
              <a:alpha val="10000"/>
            </a:srgbClr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2726" y="5777554"/>
            <a:ext cx="88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b="1" baseline="30000" dirty="0" smtClean="0">
                <a:solidFill>
                  <a:prstClr val="black"/>
                </a:solidFill>
              </a:rPr>
              <a:t>eff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28387" y="5551948"/>
            <a:ext cx="7061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-(-1)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k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2e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μ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4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F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(1,1,3/2,3/2;2,2,2;(-1)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k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16e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8387" y="5974414"/>
            <a:ext cx="5339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+e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-4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μ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4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F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(1,1,3/2,3/2;2,2,2;-16e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-4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91899" y="5551948"/>
            <a:ext cx="1229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/>
              <a:t>k</a:t>
            </a:r>
            <a:r>
              <a:rPr lang="en-US" altLang="ja-JP" sz="2800" dirty="0" smtClean="0"/>
              <a:t>=even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91899" y="5974414"/>
            <a:ext cx="1095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/>
              <a:t>k</a:t>
            </a:r>
            <a:r>
              <a:rPr lang="en-US" altLang="ja-JP" sz="2800" dirty="0" smtClean="0"/>
              <a:t>=odd</a:t>
            </a:r>
          </a:p>
        </p:txBody>
      </p:sp>
      <p:sp>
        <p:nvSpPr>
          <p:cNvPr id="16" name="左中かっこ 15"/>
          <p:cNvSpPr/>
          <p:nvPr/>
        </p:nvSpPr>
        <p:spPr>
          <a:xfrm>
            <a:off x="941090" y="5590674"/>
            <a:ext cx="155448" cy="914400"/>
          </a:xfrm>
          <a:prstGeom prst="lef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 rot="10800000">
            <a:off x="6967688" y="5157192"/>
            <a:ext cx="484632" cy="329596"/>
          </a:xfrm>
          <a:prstGeom prst="downArrow">
            <a:avLst/>
          </a:prstGeom>
          <a:solidFill>
            <a:srgbClr val="0070C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07981" y="4777988"/>
            <a:ext cx="3094117" cy="523220"/>
          </a:xfrm>
          <a:prstGeom prst="rect">
            <a:avLst/>
          </a:prstGeom>
          <a:solidFill>
            <a:srgbClr val="92D050">
              <a:alpha val="3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i="1" dirty="0" smtClean="0"/>
              <a:t>C</a:t>
            </a:r>
            <a:r>
              <a:rPr kumimoji="1" lang="en-US" altLang="ja-JP" sz="2800" dirty="0" smtClean="0"/>
              <a:t>=2/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k</a:t>
            </a:r>
            <a:r>
              <a:rPr lang="en-US" altLang="ja-JP" sz="28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 B</a:t>
            </a:r>
            <a:r>
              <a:rPr lang="en-US" altLang="ja-JP" sz="2800" dirty="0" smtClean="0">
                <a:solidFill>
                  <a:prstClr val="black"/>
                </a:solidFill>
              </a:rPr>
              <a:t>=...,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A</a:t>
            </a:r>
            <a:r>
              <a:rPr lang="en-US" altLang="ja-JP" sz="2800" dirty="0" smtClean="0">
                <a:solidFill>
                  <a:prstClr val="black"/>
                </a:solidFill>
              </a:rPr>
              <a:t>=...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29753" y="3541952"/>
            <a:ext cx="2969065" cy="104028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00B0F0"/>
                </a:solidFill>
              </a:rPr>
              <a:t>1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00B0F0"/>
                </a:solidFill>
              </a:rPr>
              <a:t>2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τ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ja-JP" altLang="en-US" sz="2800" b="1" dirty="0" smtClean="0">
                <a:solidFill>
                  <a:srgbClr val="00B0F0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= ...</a:t>
            </a:r>
            <a:endParaRPr lang="en-US" altLang="ja-JP" sz="2800" b="1" dirty="0" smtClean="0">
              <a:solidFill>
                <a:srgbClr val="7030A0"/>
              </a:solidFill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τ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= ...</a:t>
            </a:r>
            <a:endParaRPr lang="en-US" altLang="ja-JP" sz="28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kumimoji="1" lang="en-US" altLang="ja-JP" dirty="0" smtClean="0"/>
              <a:t>All </a:t>
            </a:r>
            <a:r>
              <a:rPr lang="en-US" altLang="ja-JP" dirty="0" smtClean="0"/>
              <a:t>Explicitly In</a:t>
            </a:r>
            <a:r>
              <a:rPr kumimoji="1" lang="en-US" altLang="ja-JP" dirty="0" smtClean="0"/>
              <a:t> Topological </a:t>
            </a:r>
            <a:r>
              <a:rPr lang="en-US" altLang="ja-JP" dirty="0" smtClean="0"/>
              <a:t>Strings</a:t>
            </a:r>
            <a:br>
              <a:rPr lang="en-US" altLang="ja-JP" dirty="0" smtClean="0"/>
            </a:b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[Fuji-Hirano-M, (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)</a:t>
            </a:r>
            <a:r>
              <a:rPr lang="en-US" altLang="ja-JP" sz="2400" baseline="30000" dirty="0" smtClean="0">
                <a:solidFill>
                  <a:prstClr val="black"/>
                </a:solidFill>
                <a:cs typeface="+mn-cs"/>
              </a:rPr>
              <a:t>3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, 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-M-Marino-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]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endParaRPr lang="en-US" altLang="ja-JP" sz="2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kumimoji="1" lang="ja-JP" altLang="en-US" sz="2800" i="1" baseline="30000" dirty="0"/>
          </a:p>
        </p:txBody>
      </p:sp>
      <p:sp>
        <p:nvSpPr>
          <p:cNvPr id="4" name="角丸四角形 3"/>
          <p:cNvSpPr/>
          <p:nvPr/>
        </p:nvSpPr>
        <p:spPr>
          <a:xfrm>
            <a:off x="1043608" y="1239616"/>
            <a:ext cx="7056784" cy="216024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J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)=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Cμ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/3+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Bμ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A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=(2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dirty="0" smtClean="0">
                <a:solidFill>
                  <a:prstClr val="black"/>
                </a:solidFill>
              </a:rPr>
              <a:t>i)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r>
              <a:rPr lang="ja-JP" altLang="en-US" sz="2800" dirty="0" smtClean="0">
                <a:solidFill>
                  <a:prstClr val="black"/>
                </a:solidFill>
              </a:rPr>
              <a:t>∂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λ</a:t>
            </a:r>
            <a:r>
              <a:rPr lang="en-US" altLang="ja-JP" sz="2800" dirty="0" smtClean="0">
                <a:solidFill>
                  <a:prstClr val="black"/>
                </a:solidFill>
              </a:rPr>
              <a:t>[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λ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dirty="0" smtClean="0">
                <a:solidFill>
                  <a:prstClr val="black"/>
                </a:solidFill>
              </a:rPr>
              <a:t>1/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]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9572" y="3459406"/>
            <a:ext cx="4176463" cy="2074414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7030A0"/>
                </a:solidFill>
              </a:rPr>
              <a:t>F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: Free Energy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       of Refined Top Strings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7030A0"/>
                </a:solidFill>
              </a:rPr>
              <a:t>   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: 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Kahler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Moduli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7030A0"/>
                </a:solidFill>
              </a:rPr>
              <a:t>    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: Coupling Constants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9176" y="5657651"/>
            <a:ext cx="8225649" cy="104028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Topological Limit  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00B0F0"/>
                </a:solidFill>
              </a:rPr>
              <a:t>1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00B0F0"/>
                </a:solidFill>
              </a:rPr>
              <a:t>2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τ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lim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1</a:t>
            </a:r>
            <a:r>
              <a:rPr lang="ja-JP" altLang="en-US" sz="2800" baseline="-25000" dirty="0" smtClean="0">
                <a:solidFill>
                  <a:prstClr val="black"/>
                </a:solidFill>
              </a:rPr>
              <a:t>→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baseline="-25000" dirty="0" smtClean="0">
                <a:solidFill>
                  <a:prstClr val="black"/>
                </a:solidFill>
              </a:rPr>
              <a:t>→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 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F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NS Limit          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τ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lim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1</a:t>
            </a:r>
            <a:r>
              <a:rPr lang="ja-JP" altLang="en-US" sz="2800" baseline="-25000" dirty="0" smtClean="0">
                <a:solidFill>
                  <a:prstClr val="black"/>
                </a:solidFill>
              </a:rPr>
              <a:t>→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baseline="-25000" dirty="0" smtClean="0">
                <a:solidFill>
                  <a:prstClr val="black"/>
                </a:solidFill>
              </a:rPr>
              <a:t>→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0 </a:t>
            </a:r>
            <a:r>
              <a:rPr lang="en-US" altLang="ja-JP" sz="28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dirty="0" smtClean="0">
                <a:solidFill>
                  <a:prstClr val="black"/>
                </a:solidFill>
              </a:rPr>
              <a:t>i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F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9" name="下矢印 8"/>
          <p:cNvSpPr/>
          <p:nvPr/>
        </p:nvSpPr>
        <p:spPr>
          <a:xfrm>
            <a:off x="2503192" y="5431369"/>
            <a:ext cx="484632" cy="329596"/>
          </a:xfrm>
          <a:prstGeom prst="downArrow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719572" y="3459406"/>
            <a:ext cx="6012668" cy="155734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7030A0"/>
                </a:solidFill>
              </a:rPr>
              <a:t>F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ja-JP" altLang="en-US" sz="2800" dirty="0" smtClean="0">
                <a:solidFill>
                  <a:prstClr val="black"/>
                </a:solidFill>
              </a:rPr>
              <a:t> 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L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R</a:t>
            </a:r>
            <a:r>
              <a:rPr lang="ja-JP" altLang="en-US" sz="2800" dirty="0" smtClean="0">
                <a:solidFill>
                  <a:prstClr val="black"/>
                </a:solidFill>
              </a:rPr>
              <a:t>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n</a:t>
            </a:r>
            <a:r>
              <a:rPr lang="ja-JP" altLang="en-US" sz="2800" dirty="0" smtClean="0">
                <a:solidFill>
                  <a:prstClr val="black"/>
                </a:solidFill>
              </a:rPr>
              <a:t>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N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L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R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1</a:t>
            </a:r>
            <a:r>
              <a:rPr lang="en-US" altLang="ja-JP" sz="2800" b="1" baseline="30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ja-JP" sz="2800" i="1" dirty="0" err="1" smtClean="0">
                <a:solidFill>
                  <a:prstClr val="black"/>
                </a:solidFill>
              </a:rPr>
              <a:t>χ</a:t>
            </a:r>
            <a:r>
              <a:rPr lang="en-US" altLang="ja-JP" sz="2800" i="1" baseline="-25000" dirty="0" err="1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28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χ</a:t>
            </a:r>
            <a:r>
              <a:rPr lang="en-US" altLang="ja-JP" sz="2800" i="1" baseline="-25000" dirty="0" err="1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2800" dirty="0" smtClean="0">
                <a:solidFill>
                  <a:prstClr val="black"/>
                </a:solidFill>
              </a:rPr>
              <a:t>) 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)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/[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)(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)]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48067" y="5580851"/>
            <a:ext cx="713214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i="1" dirty="0" smtClean="0">
                <a:solidFill>
                  <a:srgbClr val="00B050"/>
                </a:solidFill>
              </a:rPr>
              <a:t>N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L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R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1</a:t>
            </a:r>
            <a:r>
              <a:rPr lang="en-US" altLang="ja-JP" sz="2800" b="1" baseline="30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: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BPS Index on local P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 x P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1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Gopakumar-Vafa</a:t>
            </a:r>
            <a:r>
              <a:rPr lang="en-US" altLang="ja-JP" sz="2800" dirty="0" smtClean="0">
                <a:solidFill>
                  <a:prstClr val="black"/>
                </a:solidFill>
              </a:rPr>
              <a:t> or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Gromov</a:t>
            </a:r>
            <a:r>
              <a:rPr lang="en-US" altLang="ja-JP" sz="2800" dirty="0" smtClean="0">
                <a:solidFill>
                  <a:prstClr val="black"/>
                </a:solidFill>
              </a:rPr>
              <a:t>-Witten invariants)</a:t>
            </a:r>
            <a:endParaRPr lang="en-US" altLang="ja-JP" sz="2800" baseline="30000" dirty="0" smtClean="0">
              <a:solidFill>
                <a:prstClr val="black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9572" y="5096463"/>
            <a:ext cx="5998758" cy="523220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 =e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π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i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 =e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π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i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e</a:t>
            </a:r>
            <a:r>
              <a:rPr lang="en-US" altLang="ja-JP" sz="2800" i="1" baseline="30000" dirty="0" err="1" smtClean="0">
                <a:solidFill>
                  <a:prstClr val="black"/>
                </a:solidFill>
              </a:rPr>
              <a:t>π</a:t>
            </a:r>
            <a:r>
              <a:rPr lang="en-US" altLang="ja-JP" sz="2800" baseline="30000" dirty="0" err="1" smtClean="0">
                <a:solidFill>
                  <a:prstClr val="black"/>
                </a:solidFill>
              </a:rPr>
              <a:t>i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)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 err="1" smtClean="0">
                <a:solidFill>
                  <a:prstClr val="black"/>
                </a:solidFill>
              </a:rPr>
              <a:t>e</a:t>
            </a:r>
            <a:r>
              <a:rPr lang="en-US" altLang="ja-JP" sz="2800" i="1" baseline="30000" dirty="0" err="1" smtClean="0">
                <a:solidFill>
                  <a:prstClr val="black"/>
                </a:solidFill>
              </a:rPr>
              <a:t>π</a:t>
            </a:r>
            <a:r>
              <a:rPr lang="en-US" altLang="ja-JP" sz="2800" baseline="30000" dirty="0" err="1" smtClean="0">
                <a:solidFill>
                  <a:prstClr val="black"/>
                </a:solidFill>
              </a:rPr>
              <a:t>i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τ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kumimoji="1" lang="en-US" altLang="ja-JP" dirty="0" smtClean="0"/>
              <a:t>All </a:t>
            </a:r>
            <a:r>
              <a:rPr lang="en-US" altLang="ja-JP" dirty="0" smtClean="0"/>
              <a:t>Explicitly In</a:t>
            </a:r>
            <a:r>
              <a:rPr kumimoji="1" lang="en-US" altLang="ja-JP" dirty="0" smtClean="0"/>
              <a:t> Topological </a:t>
            </a:r>
            <a:r>
              <a:rPr lang="en-US" altLang="ja-JP" dirty="0" smtClean="0"/>
              <a:t>Strings</a:t>
            </a:r>
            <a:br>
              <a:rPr lang="en-US" altLang="ja-JP" dirty="0" smtClean="0"/>
            </a:b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[Fuji-Hirano-M, (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)</a:t>
            </a:r>
            <a:r>
              <a:rPr lang="en-US" altLang="ja-JP" sz="2400" baseline="30000" dirty="0" smtClean="0">
                <a:solidFill>
                  <a:prstClr val="black"/>
                </a:solidFill>
                <a:cs typeface="+mn-cs"/>
              </a:rPr>
              <a:t>3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, 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Hatsuda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-M-Marino-</a:t>
            </a:r>
            <a:r>
              <a:rPr lang="en-US" altLang="ja-JP" sz="2400" dirty="0" err="1" smtClean="0">
                <a:solidFill>
                  <a:prstClr val="black"/>
                </a:solidFill>
                <a:cs typeface="+mn-cs"/>
              </a:rPr>
              <a:t>Okuyama</a:t>
            </a:r>
            <a:r>
              <a:rPr lang="en-US" altLang="ja-JP" sz="2400" dirty="0" smtClean="0">
                <a:solidFill>
                  <a:prstClr val="black"/>
                </a:solidFill>
                <a:cs typeface="+mn-cs"/>
              </a:rPr>
              <a:t>]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43608" y="1239616"/>
            <a:ext cx="7056784" cy="216024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J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)=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Cμ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/3+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Bμ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A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=(2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dirty="0" smtClean="0">
                <a:solidFill>
                  <a:prstClr val="black"/>
                </a:solidFill>
              </a:rPr>
              <a:t>i)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r>
              <a:rPr lang="ja-JP" altLang="en-US" sz="2800" dirty="0" smtClean="0">
                <a:solidFill>
                  <a:prstClr val="black"/>
                </a:solidFill>
              </a:rPr>
              <a:t>∂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λ</a:t>
            </a:r>
            <a:r>
              <a:rPr lang="en-US" altLang="ja-JP" sz="2800" dirty="0" smtClean="0">
                <a:solidFill>
                  <a:prstClr val="black"/>
                </a:solidFill>
              </a:rPr>
              <a:t>[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λ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dirty="0" smtClean="0">
                <a:solidFill>
                  <a:prstClr val="black"/>
                </a:solidFill>
              </a:rPr>
              <a:t>1/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0" y="2846052"/>
            <a:ext cx="9144000" cy="401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-6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=4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Interesting?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640" y="1983324"/>
            <a:ext cx="7688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Non-Perturbative Part of Grand Potential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J</a:t>
            </a:r>
            <a:r>
              <a:rPr lang="en-US" altLang="ja-JP" sz="3200" dirty="0" smtClean="0">
                <a:solidFill>
                  <a:prstClr val="black"/>
                </a:solidFill>
              </a:rPr>
              <a:t>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3200" dirty="0" smtClean="0">
                <a:solidFill>
                  <a:prstClr val="black"/>
                </a:solidFill>
              </a:rPr>
              <a:t>)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1259632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707904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6156176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Interesting?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0" y="2846052"/>
            <a:ext cx="9144000" cy="401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-6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=4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1" lang="en-US" altLang="ja-JP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WS(1)                 WS(2)                 WS(3)</a:t>
            </a:r>
            <a:endParaRPr kumimoji="1" lang="en-US" altLang="ja-JP" sz="3200" b="0" i="1" u="none" strike="noStrike" kern="1200" cap="none" spc="0" normalizeH="0" baseline="3000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1640" y="1983324"/>
            <a:ext cx="7688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Non-Perturbative Part of Grand Potential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J</a:t>
            </a:r>
            <a:r>
              <a:rPr lang="en-US" altLang="ja-JP" sz="3200" dirty="0" smtClean="0">
                <a:solidFill>
                  <a:prstClr val="black"/>
                </a:solidFill>
              </a:rPr>
              <a:t>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3200" dirty="0" smtClean="0">
                <a:solidFill>
                  <a:prstClr val="black"/>
                </a:solidFill>
              </a:rPr>
              <a:t>)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252000" y="1260000"/>
            <a:ext cx="8640000" cy="54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 is NOT for Messier Catalogue</a:t>
            </a:r>
            <a:endParaRPr kumimoji="1" lang="ja-JP" altLang="en-US" dirty="0"/>
          </a:p>
        </p:txBody>
      </p:sp>
      <p:sp>
        <p:nvSpPr>
          <p:cNvPr id="4" name="爆発 2 3"/>
          <p:cNvSpPr/>
          <p:nvPr/>
        </p:nvSpPr>
        <p:spPr>
          <a:xfrm>
            <a:off x="1332000" y="1700808"/>
            <a:ext cx="6480000" cy="4320000"/>
          </a:xfrm>
          <a:prstGeom prst="irregularSeal2">
            <a:avLst/>
          </a:prstGeom>
          <a:gradFill>
            <a:gsLst>
              <a:gs pos="25000">
                <a:srgbClr val="8488C4"/>
              </a:gs>
              <a:gs pos="8300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  <a:effectLst>
            <a:outerShdw blurRad="50800" dist="50800" dir="5400000" algn="ctr" rotWithShape="0">
              <a:srgbClr val="000000">
                <a:alpha val="9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乗算記号 4"/>
          <p:cNvSpPr>
            <a:spLocks noChangeAspect="1"/>
          </p:cNvSpPr>
          <p:nvPr/>
        </p:nvSpPr>
        <p:spPr>
          <a:xfrm>
            <a:off x="3347864" y="4509120"/>
            <a:ext cx="360000" cy="360000"/>
          </a:xfrm>
          <a:prstGeom prst="mathMultiply">
            <a:avLst>
              <a:gd name="adj1" fmla="val 2036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99792" y="4681879"/>
            <a:ext cx="1904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We Are Here!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21275" y="5262608"/>
            <a:ext cx="22282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err="1" smtClean="0">
                <a:solidFill>
                  <a:schemeClr val="bg1"/>
                </a:solidFill>
              </a:rPr>
              <a:t>Moduli</a:t>
            </a:r>
            <a:r>
              <a:rPr kumimoji="1" lang="en-US" altLang="ja-JP" sz="2400" b="1" dirty="0" smtClean="0">
                <a:solidFill>
                  <a:schemeClr val="bg1"/>
                </a:solidFill>
              </a:rPr>
              <a:t> Space</a:t>
            </a:r>
          </a:p>
          <a:p>
            <a:r>
              <a:rPr lang="en-US" altLang="ja-JP" sz="2400" b="1" dirty="0" smtClean="0">
                <a:solidFill>
                  <a:schemeClr val="bg1"/>
                </a:solidFill>
              </a:rPr>
              <a:t>of 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String Theory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ドーナツ 7"/>
          <p:cNvSpPr/>
          <p:nvPr/>
        </p:nvSpPr>
        <p:spPr>
          <a:xfrm>
            <a:off x="4391980" y="3645024"/>
            <a:ext cx="360040" cy="360040"/>
          </a:xfrm>
          <a:prstGeom prst="donu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97856" y="3255367"/>
            <a:ext cx="4521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chemeClr val="bg1"/>
                </a:solidFill>
              </a:rPr>
              <a:t>M-Theory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 </a:t>
            </a:r>
            <a:r>
              <a:rPr lang="en-US" altLang="ja-JP" sz="2400" b="1" dirty="0" smtClean="0">
                <a:solidFill>
                  <a:schemeClr val="bg1"/>
                </a:solidFill>
              </a:rPr>
              <a:t>with Sym Enhancement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65568" y="3686254"/>
            <a:ext cx="603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/>
                </a:solidFill>
              </a:rPr>
              <a:t>M2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30360" y="3807330"/>
            <a:ext cx="603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/>
                </a:solidFill>
              </a:rPr>
              <a:t>M5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Worldsheet Instanton</a:t>
            </a:r>
            <a:endParaRPr kumimoji="1" lang="en-US" altLang="ja-JP" i="1" dirty="0" smtClean="0"/>
          </a:p>
        </p:txBody>
      </p:sp>
      <p:sp>
        <p:nvSpPr>
          <p:cNvPr id="27" name="角丸四角形 26"/>
          <p:cNvSpPr/>
          <p:nvPr/>
        </p:nvSpPr>
        <p:spPr>
          <a:xfrm>
            <a:off x="1259632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707904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6156176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Interesting?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0" y="2846052"/>
            <a:ext cx="9144000" cy="401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-6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=4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WS(1)                 WS(2)                 WS(3)</a:t>
            </a:r>
            <a:endParaRPr kumimoji="1" lang="en-US" altLang="ja-JP" sz="3200" b="0" i="1" u="none" strike="noStrike" kern="1200" cap="none" spc="0" normalizeH="0" baseline="3000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直角三角形 8"/>
          <p:cNvSpPr/>
          <p:nvPr/>
        </p:nvSpPr>
        <p:spPr>
          <a:xfrm>
            <a:off x="1220902" y="3573016"/>
            <a:ext cx="5583346" cy="2376264"/>
          </a:xfrm>
          <a:prstGeom prst="rtTriangle">
            <a:avLst/>
          </a:prstGeom>
          <a:solidFill>
            <a:srgbClr val="00B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Match well with </a:t>
            </a:r>
          </a:p>
          <a:p>
            <a:pPr algn="ctr"/>
            <a:r>
              <a:rPr kumimoji="1" lang="en-US" altLang="ja-JP" sz="2400" dirty="0" smtClean="0"/>
              <a:t>Topological String Prediction of WS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1259632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707904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6156176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Interesting?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Worldsheet Instanton</a:t>
            </a:r>
            <a:r>
              <a:rPr kumimoji="1" lang="en-US" altLang="ja-JP" dirty="0" smtClean="0"/>
              <a:t>, Divergent at Certain </a:t>
            </a:r>
            <a:r>
              <a:rPr kumimoji="1" lang="en-US" altLang="ja-JP" i="1" dirty="0" smtClean="0"/>
              <a:t>k</a:t>
            </a: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0" y="2846052"/>
            <a:ext cx="9144000" cy="401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-6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=4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WS(1)                 WS(2)                 WS(3)</a:t>
            </a:r>
            <a:endParaRPr kumimoji="1" lang="en-US" altLang="ja-JP" sz="3200" b="0" i="1" u="none" strike="noStrike" kern="1200" cap="none" spc="0" normalizeH="0" baseline="3000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爆発 1 16"/>
          <p:cNvSpPr/>
          <p:nvPr/>
        </p:nvSpPr>
        <p:spPr>
          <a:xfrm>
            <a:off x="1907704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爆発 1 17"/>
          <p:cNvSpPr/>
          <p:nvPr/>
        </p:nvSpPr>
        <p:spPr>
          <a:xfrm>
            <a:off x="1907704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爆発 1 18"/>
          <p:cNvSpPr/>
          <p:nvPr/>
        </p:nvSpPr>
        <p:spPr>
          <a:xfrm>
            <a:off x="4333620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爆発 1 29"/>
          <p:cNvSpPr/>
          <p:nvPr/>
        </p:nvSpPr>
        <p:spPr>
          <a:xfrm>
            <a:off x="4333620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爆発 1 30"/>
          <p:cNvSpPr/>
          <p:nvPr/>
        </p:nvSpPr>
        <p:spPr>
          <a:xfrm>
            <a:off x="4333620" y="4275680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爆発 1 31"/>
          <p:cNvSpPr/>
          <p:nvPr/>
        </p:nvSpPr>
        <p:spPr>
          <a:xfrm>
            <a:off x="6811072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爆発 1 32"/>
          <p:cNvSpPr/>
          <p:nvPr/>
        </p:nvSpPr>
        <p:spPr>
          <a:xfrm>
            <a:off x="6811072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爆発 1 33"/>
          <p:cNvSpPr/>
          <p:nvPr/>
        </p:nvSpPr>
        <p:spPr>
          <a:xfrm>
            <a:off x="6811072" y="3757976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爆発 1 34"/>
          <p:cNvSpPr/>
          <p:nvPr/>
        </p:nvSpPr>
        <p:spPr>
          <a:xfrm>
            <a:off x="6811072" y="5301208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直角三角形 35"/>
          <p:cNvSpPr/>
          <p:nvPr/>
        </p:nvSpPr>
        <p:spPr>
          <a:xfrm>
            <a:off x="1220902" y="3573016"/>
            <a:ext cx="5583346" cy="2376264"/>
          </a:xfrm>
          <a:prstGeom prst="rtTriangle">
            <a:avLst/>
          </a:prstGeom>
          <a:solidFill>
            <a:srgbClr val="00B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Match well with </a:t>
            </a:r>
          </a:p>
          <a:p>
            <a:pPr algn="ctr"/>
            <a:r>
              <a:rPr kumimoji="1" lang="en-US" altLang="ja-JP" sz="2400" dirty="0" smtClean="0"/>
              <a:t>Topological String Prediction of WS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角丸四角形 26"/>
          <p:cNvSpPr/>
          <p:nvPr/>
        </p:nvSpPr>
        <p:spPr>
          <a:xfrm>
            <a:off x="1259632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3707904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6156176" y="2852936"/>
            <a:ext cx="2232248" cy="3600400"/>
          </a:xfrm>
          <a:prstGeom prst="roundRect">
            <a:avLst>
              <a:gd name="adj" fmla="val 1224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Interesting?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Worldsheet Instanton</a:t>
            </a:r>
            <a:r>
              <a:rPr kumimoji="1" lang="en-US" altLang="ja-JP" dirty="0" smtClean="0"/>
              <a:t>, Divergent at Certain </a:t>
            </a:r>
            <a:r>
              <a:rPr kumimoji="1" lang="en-US" altLang="ja-JP" i="1" dirty="0" smtClean="0"/>
              <a:t>k</a:t>
            </a:r>
          </a:p>
          <a:p>
            <a:r>
              <a:rPr lang="en-US" altLang="ja-JP" dirty="0" smtClean="0"/>
              <a:t>Divergence Cancelled by </a:t>
            </a:r>
            <a:r>
              <a:rPr lang="en-US" altLang="ja-JP" dirty="0" smtClean="0">
                <a:solidFill>
                  <a:srgbClr val="FF0000"/>
                </a:solidFill>
              </a:rPr>
              <a:t>Membrane Instanton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0" y="2846052"/>
            <a:ext cx="9144000" cy="401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-6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-8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  <a:endParaRPr kumimoji="1" lang="en-US" altLang="ja-JP" sz="2800" b="0" i="1" u="none" strike="noStrike" kern="120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=4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-3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+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1" lang="en-US" altLang="ja-JP" sz="2800" b="0" i="1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1" lang="en-US" altLang="ja-JP" sz="2800" b="0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+ [#]e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-4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/3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+ [#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+#]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  <a:r>
              <a:rPr kumimoji="1" lang="en-US" altLang="ja-JP" sz="28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...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WS(1)                 WS(2)                 WS(3)</a:t>
            </a:r>
            <a:endParaRPr kumimoji="1" lang="en-US" altLang="ja-JP" sz="3200" b="0" i="1" u="none" strike="noStrike" kern="1200" cap="none" spc="0" normalizeH="0" baseline="3000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角丸四角形 19"/>
          <p:cNvSpPr/>
          <p:nvPr/>
        </p:nvSpPr>
        <p:spPr>
          <a:xfrm rot="1380000">
            <a:off x="515988" y="4719285"/>
            <a:ext cx="9245048" cy="432048"/>
          </a:xfrm>
          <a:prstGeom prst="roundRect">
            <a:avLst>
              <a:gd name="adj" fmla="val 50000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 rot="720000">
            <a:off x="797114" y="3544606"/>
            <a:ext cx="8776939" cy="432048"/>
          </a:xfrm>
          <a:prstGeom prst="roundRect">
            <a:avLst>
              <a:gd name="adj" fmla="val 50000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 rot="1380000">
            <a:off x="8477951" y="3283410"/>
            <a:ext cx="432000" cy="432048"/>
          </a:xfrm>
          <a:prstGeom prst="roundRect">
            <a:avLst>
              <a:gd name="adj" fmla="val 50000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 rot="1380000">
            <a:off x="8477951" y="2779882"/>
            <a:ext cx="432000" cy="432048"/>
          </a:xfrm>
          <a:prstGeom prst="roundRect">
            <a:avLst>
              <a:gd name="adj" fmla="val 50000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 rot="1380000">
            <a:off x="8477951" y="3786938"/>
            <a:ext cx="432000" cy="432048"/>
          </a:xfrm>
          <a:prstGeom prst="roundRect">
            <a:avLst>
              <a:gd name="adj" fmla="val 50000"/>
            </a:avLst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90032" y="6010212"/>
            <a:ext cx="1217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MB(1)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890032" y="4142196"/>
            <a:ext cx="1217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MB(2)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6" name="爆発 1 15"/>
          <p:cNvSpPr/>
          <p:nvPr/>
        </p:nvSpPr>
        <p:spPr>
          <a:xfrm>
            <a:off x="1907704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爆発 1 16"/>
          <p:cNvSpPr/>
          <p:nvPr/>
        </p:nvSpPr>
        <p:spPr>
          <a:xfrm>
            <a:off x="1907704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爆発 1 17"/>
          <p:cNvSpPr/>
          <p:nvPr/>
        </p:nvSpPr>
        <p:spPr>
          <a:xfrm>
            <a:off x="4333620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爆発 1 18"/>
          <p:cNvSpPr/>
          <p:nvPr/>
        </p:nvSpPr>
        <p:spPr>
          <a:xfrm>
            <a:off x="4333620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爆発 1 29"/>
          <p:cNvSpPr/>
          <p:nvPr/>
        </p:nvSpPr>
        <p:spPr>
          <a:xfrm>
            <a:off x="4333620" y="4275680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爆発 1 30"/>
          <p:cNvSpPr/>
          <p:nvPr/>
        </p:nvSpPr>
        <p:spPr>
          <a:xfrm>
            <a:off x="6811072" y="272939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爆発 1 31"/>
          <p:cNvSpPr/>
          <p:nvPr/>
        </p:nvSpPr>
        <p:spPr>
          <a:xfrm>
            <a:off x="6811072" y="3264512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爆発 1 32"/>
          <p:cNvSpPr/>
          <p:nvPr/>
        </p:nvSpPr>
        <p:spPr>
          <a:xfrm>
            <a:off x="6811072" y="3757976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爆発 1 33"/>
          <p:cNvSpPr/>
          <p:nvPr/>
        </p:nvSpPr>
        <p:spPr>
          <a:xfrm>
            <a:off x="6811072" y="5301208"/>
            <a:ext cx="720080" cy="720080"/>
          </a:xfrm>
          <a:prstGeom prst="irregularSeal1">
            <a:avLst/>
          </a:prstGeom>
          <a:solidFill>
            <a:srgbClr val="FFFF0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直角三角形 34"/>
          <p:cNvSpPr/>
          <p:nvPr/>
        </p:nvSpPr>
        <p:spPr>
          <a:xfrm>
            <a:off x="1220902" y="3573016"/>
            <a:ext cx="5583346" cy="2376264"/>
          </a:xfrm>
          <a:prstGeom prst="rtTriangle">
            <a:avLst/>
          </a:prstGeom>
          <a:solidFill>
            <a:srgbClr val="00B05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Match well with </a:t>
            </a:r>
          </a:p>
          <a:p>
            <a:pPr algn="ctr"/>
            <a:r>
              <a:rPr kumimoji="1" lang="en-US" altLang="ja-JP" sz="2400" dirty="0" smtClean="0"/>
              <a:t>Topological String Prediction of WS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Divergence Cancellation Mechanism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Aesthetically </a:t>
            </a:r>
            <a:endParaRPr lang="ja-JP" altLang="en-US" dirty="0" smtClean="0"/>
          </a:p>
          <a:p>
            <a:pPr>
              <a:buNone/>
            </a:pPr>
            <a:r>
              <a:rPr lang="en-US" altLang="ja-JP" sz="2800" dirty="0" smtClean="0"/>
              <a:t>-  Reproducing the Lessons </a:t>
            </a:r>
          </a:p>
          <a:p>
            <a:pPr algn="ctr">
              <a:buNone/>
            </a:pPr>
            <a:r>
              <a:rPr lang="en-US" altLang="ja-JP" sz="2800" dirty="0" smtClean="0"/>
              <a:t>String Theory, Not Just 'a theory of strings'</a:t>
            </a:r>
          </a:p>
          <a:p>
            <a:r>
              <a:rPr lang="en-US" altLang="ja-JP" dirty="0" smtClean="0"/>
              <a:t>Practically</a:t>
            </a:r>
          </a:p>
          <a:p>
            <a:pPr>
              <a:buNone/>
            </a:pPr>
            <a:r>
              <a:rPr kumimoji="1" lang="en-US" altLang="ja-JP" sz="2800" dirty="0" smtClean="0"/>
              <a:t>-  Helpful in Determining Membrane Instanton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Compact </a:t>
            </a:r>
            <a:r>
              <a:rPr kumimoji="1" lang="en-US" altLang="ja-JP" dirty="0" err="1" smtClean="0"/>
              <a:t>Moduli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Space?</a:t>
            </a:r>
            <a:endParaRPr kumimoji="1" lang="ja-JP" altLang="en-US" dirty="0"/>
          </a:p>
        </p:txBody>
      </p:sp>
      <p:sp>
        <p:nvSpPr>
          <p:cNvPr id="5" name="十二角形 4"/>
          <p:cNvSpPr>
            <a:spLocks noChangeAspect="1"/>
          </p:cNvSpPr>
          <p:nvPr/>
        </p:nvSpPr>
        <p:spPr>
          <a:xfrm>
            <a:off x="3851920" y="2224188"/>
            <a:ext cx="1440000" cy="1440000"/>
          </a:xfrm>
          <a:prstGeom prst="dodec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cxnSpLocks noChangeAspect="1"/>
          </p:cNvCxnSpPr>
          <p:nvPr/>
        </p:nvCxnSpPr>
        <p:spPr>
          <a:xfrm rot="900000">
            <a:off x="3243813" y="2347901"/>
            <a:ext cx="720000" cy="72000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cxnSpLocks noChangeAspect="1"/>
          </p:cNvCxnSpPr>
          <p:nvPr/>
        </p:nvCxnSpPr>
        <p:spPr>
          <a:xfrm rot="-6300000">
            <a:off x="5170613" y="2357781"/>
            <a:ext cx="720000" cy="72000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380966" y="3808204"/>
            <a:ext cx="6382068" cy="52322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Perturbative </a:t>
            </a:r>
            <a:r>
              <a:rPr kumimoji="1"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WorldSheet</a:t>
            </a:r>
            <a:r>
              <a:rPr kumimoji="1"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Instanton </a:t>
            </a:r>
            <a:r>
              <a:rPr kumimoji="1" lang="en-US" altLang="ja-JP" sz="2800" dirty="0" err="1" smtClean="0"/>
              <a:t>Moduli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0610" y="1628800"/>
            <a:ext cx="8752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err="1" smtClean="0"/>
              <a:t>Compactified</a:t>
            </a:r>
            <a:r>
              <a:rPr kumimoji="1" lang="en-US" altLang="ja-JP" sz="2800" dirty="0" smtClean="0"/>
              <a:t> by </a:t>
            </a:r>
            <a:r>
              <a:rPr kumimoji="1" lang="en-US" altLang="ja-JP" sz="2800" dirty="0" smtClean="0">
                <a:solidFill>
                  <a:schemeClr val="accent2">
                    <a:lumMod val="75000"/>
                  </a:schemeClr>
                </a:solidFill>
              </a:rPr>
              <a:t>Membrane Instanton </a:t>
            </a:r>
            <a:r>
              <a:rPr kumimoji="1" lang="en-US" altLang="ja-JP" sz="2800" dirty="0" err="1" smtClean="0"/>
              <a:t>NonPerturbatively</a:t>
            </a:r>
            <a:r>
              <a:rPr kumimoji="1" lang="en-US" altLang="ja-JP" sz="2800" dirty="0" smtClean="0"/>
              <a:t>!?</a:t>
            </a:r>
            <a:endParaRPr kumimoji="1" lang="ja-JP" altLang="en-US" sz="2800" dirty="0"/>
          </a:p>
        </p:txBody>
      </p:sp>
      <p:cxnSp>
        <p:nvCxnSpPr>
          <p:cNvPr id="15" name="直線コネクタ 14"/>
          <p:cNvCxnSpPr>
            <a:stCxn id="5" idx="7"/>
            <a:endCxn id="5" idx="6"/>
          </p:cNvCxnSpPr>
          <p:nvPr/>
        </p:nvCxnSpPr>
        <p:spPr>
          <a:xfrm>
            <a:off x="3851920" y="3137121"/>
            <a:ext cx="192933" cy="33413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5" idx="6"/>
            <a:endCxn id="5" idx="5"/>
          </p:cNvCxnSpPr>
          <p:nvPr/>
        </p:nvCxnSpPr>
        <p:spPr>
          <a:xfrm>
            <a:off x="4044853" y="3471255"/>
            <a:ext cx="334134" cy="19293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5"/>
            <a:endCxn id="5" idx="4"/>
          </p:cNvCxnSpPr>
          <p:nvPr/>
        </p:nvCxnSpPr>
        <p:spPr>
          <a:xfrm>
            <a:off x="4378987" y="3664188"/>
            <a:ext cx="38586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5" idx="4"/>
            <a:endCxn id="5" idx="3"/>
          </p:cNvCxnSpPr>
          <p:nvPr/>
        </p:nvCxnSpPr>
        <p:spPr>
          <a:xfrm flipV="1">
            <a:off x="4764853" y="3471255"/>
            <a:ext cx="334134" cy="19293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5" idx="3"/>
            <a:endCxn id="5" idx="2"/>
          </p:cNvCxnSpPr>
          <p:nvPr/>
        </p:nvCxnSpPr>
        <p:spPr>
          <a:xfrm flipV="1">
            <a:off x="5098987" y="3137121"/>
            <a:ext cx="192933" cy="33413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Another Implication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159178" y="5056584"/>
            <a:ext cx="8825644" cy="1396752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2800" dirty="0" err="1" smtClean="0"/>
              <a:t>NonPerturbative</a:t>
            </a:r>
            <a:r>
              <a:rPr lang="en-US" altLang="ja-JP" sz="2800" dirty="0" smtClean="0"/>
              <a:t> Topological Strings on </a:t>
            </a:r>
            <a:r>
              <a:rPr lang="en-US" altLang="ja-JP" sz="2800" dirty="0" smtClean="0">
                <a:solidFill>
                  <a:srgbClr val="FF0000"/>
                </a:solidFill>
              </a:rPr>
              <a:t>General Background </a:t>
            </a:r>
            <a:r>
              <a:rPr lang="en-US" altLang="ja-JP" sz="2800" dirty="0" smtClean="0"/>
              <a:t>by Requiring Divergence Cancellation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Hatsuda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-Marino-M-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Okuyama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</p:txBody>
      </p:sp>
      <p:sp>
        <p:nvSpPr>
          <p:cNvPr id="5" name="下矢印 4"/>
          <p:cNvSpPr/>
          <p:nvPr/>
        </p:nvSpPr>
        <p:spPr>
          <a:xfrm>
            <a:off x="4329684" y="3933056"/>
            <a:ext cx="484632" cy="474352"/>
          </a:xfrm>
          <a:prstGeom prst="downArrow">
            <a:avLst/>
          </a:prstGeom>
          <a:solidFill>
            <a:srgbClr val="00B050"/>
          </a:solidFill>
          <a:ln w="254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9572" y="3459406"/>
            <a:ext cx="6012668" cy="155734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7030A0"/>
                </a:solidFill>
              </a:rPr>
              <a:t>F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T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</a:t>
            </a:r>
            <a:r>
              <a:rPr lang="en-US" altLang="ja-JP" sz="2800" b="1" i="1" dirty="0" smtClean="0">
                <a:solidFill>
                  <a:srgbClr val="7030A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ja-JP" altLang="en-US" sz="2800" dirty="0" smtClean="0">
                <a:solidFill>
                  <a:prstClr val="black"/>
                </a:solidFill>
              </a:rPr>
              <a:t> 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L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R</a:t>
            </a:r>
            <a:r>
              <a:rPr lang="ja-JP" altLang="en-US" sz="2800" dirty="0" smtClean="0">
                <a:solidFill>
                  <a:prstClr val="black"/>
                </a:solidFill>
              </a:rPr>
              <a:t>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n</a:t>
            </a:r>
            <a:r>
              <a:rPr lang="ja-JP" altLang="en-US" sz="2800" dirty="0" smtClean="0">
                <a:solidFill>
                  <a:prstClr val="black"/>
                </a:solidFill>
              </a:rPr>
              <a:t>∑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,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-4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N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L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-25000" dirty="0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-45000" dirty="0" smtClean="0">
                <a:solidFill>
                  <a:srgbClr val="00B050"/>
                </a:solidFill>
              </a:rPr>
              <a:t>R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1</a:t>
            </a:r>
            <a:r>
              <a:rPr lang="en-US" altLang="ja-JP" sz="2800" b="1" baseline="30000" dirty="0" smtClean="0">
                <a:solidFill>
                  <a:srgbClr val="00B050"/>
                </a:solidFill>
              </a:rPr>
              <a:t>,</a:t>
            </a:r>
            <a:r>
              <a:rPr lang="en-US" altLang="ja-JP" sz="2800" b="1" i="1" baseline="30000" dirty="0" smtClean="0">
                <a:solidFill>
                  <a:srgbClr val="00B050"/>
                </a:solidFill>
              </a:rPr>
              <a:t>d</a:t>
            </a:r>
            <a:r>
              <a:rPr lang="en-US" altLang="ja-JP" sz="2800" b="1" baseline="10000" dirty="0" smtClean="0">
                <a:solidFill>
                  <a:srgbClr val="00B050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ja-JP" sz="2800" i="1" dirty="0" err="1" smtClean="0">
                <a:solidFill>
                  <a:prstClr val="black"/>
                </a:solidFill>
              </a:rPr>
              <a:t>χ</a:t>
            </a:r>
            <a:r>
              <a:rPr lang="en-US" altLang="ja-JP" sz="2800" i="1" baseline="-25000" dirty="0" err="1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28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χ</a:t>
            </a:r>
            <a:r>
              <a:rPr lang="en-US" altLang="ja-JP" sz="2800" i="1" baseline="-25000" dirty="0" err="1" smtClean="0">
                <a:solidFill>
                  <a:prstClr val="black"/>
                </a:solidFill>
              </a:rPr>
              <a:t>j</a:t>
            </a:r>
            <a:r>
              <a:rPr lang="en-US" altLang="ja-JP" sz="2800" baseline="-4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2800" dirty="0" smtClean="0">
                <a:solidFill>
                  <a:prstClr val="black"/>
                </a:solidFill>
              </a:rPr>
              <a:t>) e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d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10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)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/[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)(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q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baseline="30000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/2</a:t>
            </a:r>
            <a:r>
              <a:rPr lang="en-US" altLang="ja-JP" sz="2800" dirty="0" smtClean="0">
                <a:solidFill>
                  <a:prstClr val="black"/>
                </a:solidFill>
              </a:rPr>
              <a:t>)]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043608" y="1239616"/>
            <a:ext cx="7056784" cy="216024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2800" i="1" dirty="0" smtClean="0">
                <a:solidFill>
                  <a:prstClr val="black"/>
                </a:solidFill>
              </a:rPr>
              <a:t>J</a:t>
            </a: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μ</a:t>
            </a:r>
            <a:r>
              <a:rPr lang="en-US" altLang="ja-JP" sz="2800" dirty="0" smtClean="0">
                <a:solidFill>
                  <a:prstClr val="black"/>
                </a:solidFill>
              </a:rPr>
              <a:t>)=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err="1" smtClean="0">
                <a:solidFill>
                  <a:srgbClr val="00B050"/>
                </a:solidFill>
              </a:rPr>
              <a:t>J</a:t>
            </a:r>
            <a:r>
              <a:rPr lang="en-US" altLang="ja-JP" sz="2800" b="1" baseline="30000" dirty="0" err="1" smtClean="0">
                <a:solidFill>
                  <a:srgbClr val="00B050"/>
                </a:solidFill>
              </a:rPr>
              <a:t>pert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Cμ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3</a:t>
            </a:r>
            <a:r>
              <a:rPr lang="en-US" altLang="ja-JP" sz="2800" dirty="0" smtClean="0">
                <a:solidFill>
                  <a:prstClr val="black"/>
                </a:solidFill>
              </a:rPr>
              <a:t>/3+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Bμ</a:t>
            </a:r>
            <a:r>
              <a:rPr lang="en-US" altLang="ja-JP" sz="2800" dirty="0" smtClean="0">
                <a:solidFill>
                  <a:prstClr val="black"/>
                </a:solidFill>
              </a:rPr>
              <a:t>+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A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00B0F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00B0F0"/>
                </a:solidFill>
              </a:rPr>
              <a:t>WS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00B0F0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b="1" i="1" dirty="0" err="1" smtClean="0">
                <a:solidFill>
                  <a:srgbClr val="00B0F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00B0F0"/>
                </a:solidFill>
              </a:rPr>
              <a:t>top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00B0F0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2800" b="1" i="1" dirty="0" smtClean="0">
                <a:solidFill>
                  <a:srgbClr val="C00000"/>
                </a:solidFill>
              </a:rPr>
              <a:t>J</a:t>
            </a:r>
            <a:r>
              <a:rPr lang="en-US" altLang="ja-JP" sz="2800" b="1" baseline="30000" dirty="0" smtClean="0">
                <a:solidFill>
                  <a:srgbClr val="C00000"/>
                </a:solidFill>
              </a:rPr>
              <a:t>MB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μ</a:t>
            </a:r>
            <a:r>
              <a:rPr lang="en-US" altLang="ja-JP" sz="2800" b="1" baseline="30000" dirty="0" err="1" smtClean="0">
                <a:solidFill>
                  <a:srgbClr val="C00000"/>
                </a:solidFill>
              </a:rPr>
              <a:t>eff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=(2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π</a:t>
            </a:r>
            <a:r>
              <a:rPr lang="en-US" altLang="ja-JP" sz="2800" dirty="0" smtClean="0">
                <a:solidFill>
                  <a:prstClr val="black"/>
                </a:solidFill>
              </a:rPr>
              <a:t>i)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r>
              <a:rPr lang="ja-JP" altLang="en-US" sz="2800" dirty="0" smtClean="0">
                <a:solidFill>
                  <a:prstClr val="black"/>
                </a:solidFill>
              </a:rPr>
              <a:t>∂</a:t>
            </a:r>
            <a:r>
              <a:rPr lang="en-US" altLang="ja-JP" sz="2800" i="1" baseline="-25000" dirty="0" smtClean="0">
                <a:solidFill>
                  <a:prstClr val="black"/>
                </a:solidFill>
              </a:rPr>
              <a:t>λ</a:t>
            </a:r>
            <a:r>
              <a:rPr lang="en-US" altLang="ja-JP" sz="2800" dirty="0" smtClean="0">
                <a:solidFill>
                  <a:prstClr val="black"/>
                </a:solidFill>
              </a:rPr>
              <a:t>[</a:t>
            </a:r>
            <a:r>
              <a:rPr lang="en-US" altLang="ja-JP" sz="2800" i="1" dirty="0" err="1" smtClean="0">
                <a:solidFill>
                  <a:prstClr val="black"/>
                </a:solidFill>
              </a:rPr>
              <a:t>λ</a:t>
            </a:r>
            <a:r>
              <a:rPr lang="en-US" altLang="ja-JP" sz="2800" b="1" i="1" dirty="0" err="1" smtClean="0">
                <a:solidFill>
                  <a:srgbClr val="C00000"/>
                </a:solidFill>
              </a:rPr>
              <a:t>F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NS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T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eff</a:t>
            </a:r>
            <a:r>
              <a:rPr lang="en-US" altLang="ja-JP" sz="2800" dirty="0" smtClean="0">
                <a:solidFill>
                  <a:prstClr val="black"/>
                </a:solidFill>
              </a:rPr>
              <a:t>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</a:t>
            </a:r>
            <a:r>
              <a:rPr lang="en-US" altLang="ja-JP" sz="2800" dirty="0" smtClean="0">
                <a:solidFill>
                  <a:prstClr val="black"/>
                </a:solidFill>
              </a:rPr>
              <a:t>1/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λ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>
                <a:solidFill>
                  <a:prstClr val="black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Possible Because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Viva! </a:t>
            </a:r>
            <a:r>
              <a:rPr kumimoji="1" lang="en-US" altLang="ja-JP" dirty="0" smtClean="0">
                <a:solidFill>
                  <a:srgbClr val="FF0000"/>
                </a:solidFill>
              </a:rPr>
              <a:t>Max SUSY</a:t>
            </a:r>
            <a:r>
              <a:rPr kumimoji="1" lang="en-US" altLang="ja-JP" dirty="0" smtClean="0"/>
              <a:t>! </a:t>
            </a:r>
          </a:p>
          <a:p>
            <a:pPr algn="ctr">
              <a:buNone/>
            </a:pP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≈ </a:t>
            </a:r>
            <a:r>
              <a:rPr kumimoji="1" lang="en-US" altLang="ja-JP" sz="2800" dirty="0" smtClean="0"/>
              <a:t>Uniqueness, Solvability, </a:t>
            </a:r>
            <a:r>
              <a:rPr kumimoji="1" lang="en-US" altLang="ja-JP" sz="2800" dirty="0" err="1" smtClean="0"/>
              <a:t>Integrability</a:t>
            </a:r>
            <a:r>
              <a:rPr kumimoji="1" lang="en-US" altLang="ja-JP" sz="2800" dirty="0" smtClean="0"/>
              <a:t>)</a:t>
            </a:r>
          </a:p>
          <a:p>
            <a:r>
              <a:rPr kumimoji="1" lang="en-US" altLang="ja-JP" dirty="0" smtClean="0"/>
              <a:t>Assist from </a:t>
            </a:r>
            <a:r>
              <a:rPr kumimoji="1" lang="en-US" altLang="ja-JP" dirty="0" smtClean="0">
                <a:solidFill>
                  <a:srgbClr val="00B050"/>
                </a:solidFill>
              </a:rPr>
              <a:t>Numerical Studies</a:t>
            </a:r>
          </a:p>
          <a:p>
            <a:pPr algn="ctr">
              <a:buNone/>
            </a:pPr>
            <a:r>
              <a:rPr lang="en-US" altLang="ja-JP" sz="2800" dirty="0" smtClean="0"/>
              <a:t>Bound States, </a:t>
            </a:r>
          </a:p>
          <a:p>
            <a:pPr algn="ctr">
              <a:buNone/>
            </a:pPr>
            <a:r>
              <a:rPr lang="en-US" altLang="ja-JP" sz="2800" dirty="0" smtClean="0"/>
              <a:t>neither from 't Hooft genus-expansion </a:t>
            </a:r>
          </a:p>
          <a:p>
            <a:pPr algn="ctr">
              <a:buNone/>
            </a:pPr>
            <a:r>
              <a:rPr lang="en-US" altLang="ja-JP" sz="2800" dirty="0" smtClean="0"/>
              <a:t>nor from WKB ℏ-expansion</a:t>
            </a:r>
            <a:endParaRPr kumimoji="1" lang="en-US" altLang="ja-JP" sz="2800" dirty="0" smtClean="0"/>
          </a:p>
          <a:p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Break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Summary So Far</a:t>
            </a:r>
          </a:p>
          <a:p>
            <a:pPr>
              <a:buNone/>
            </a:pPr>
            <a:r>
              <a:rPr lang="en-US" altLang="ja-JP" sz="2800" dirty="0" smtClean="0"/>
              <a:t>-  Explicit Form of Membrane Instanton</a:t>
            </a:r>
            <a:endParaRPr kumimoji="1"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-  Exact </a:t>
            </a:r>
            <a:r>
              <a:rPr lang="en-US" altLang="ja-JP" sz="2800" dirty="0" smtClean="0"/>
              <a:t>L</a:t>
            </a:r>
            <a:r>
              <a:rPr lang="en-US" altLang="ja-JP" sz="2800" dirty="0" smtClean="0"/>
              <a:t>arge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Expansion </a:t>
            </a:r>
            <a:r>
              <a:rPr lang="en-US" altLang="ja-JP" sz="2800" dirty="0" smtClean="0"/>
              <a:t>of ABJM Partition Function </a:t>
            </a:r>
          </a:p>
          <a:p>
            <a:pPr>
              <a:buNone/>
            </a:pPr>
            <a:r>
              <a:rPr lang="en-US" altLang="ja-JP" sz="2800" dirty="0" smtClean="0"/>
              <a:t>-  Divergence Cancellation</a:t>
            </a:r>
          </a:p>
          <a:p>
            <a:pPr>
              <a:buNone/>
            </a:pPr>
            <a:r>
              <a:rPr kumimoji="1" lang="en-US" altLang="ja-JP" sz="2800" dirty="0" smtClean="0"/>
              <a:t>-  </a:t>
            </a:r>
            <a:r>
              <a:rPr kumimoji="1" lang="en-US" altLang="ja-JP" sz="2800" dirty="0" err="1" smtClean="0"/>
              <a:t>Moduli</a:t>
            </a:r>
            <a:r>
              <a:rPr kumimoji="1" lang="en-US" altLang="ja-JP" sz="2800" dirty="0" smtClean="0"/>
              <a:t> Space of Membrane?</a:t>
            </a:r>
          </a:p>
          <a:p>
            <a:r>
              <a:rPr lang="en-US" altLang="ja-JP" dirty="0" smtClean="0"/>
              <a:t>Hereafter</a:t>
            </a:r>
          </a:p>
          <a:p>
            <a:pPr>
              <a:buNone/>
            </a:pPr>
            <a:r>
              <a:rPr kumimoji="1" lang="en-US" altLang="ja-JP" sz="2800" dirty="0" smtClean="0"/>
              <a:t>-  Fractional Membrane from Wilson Loop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179512" y="5579360"/>
            <a:ext cx="8784976" cy="1017992"/>
          </a:xfrm>
          <a:prstGeom prst="roundRect">
            <a:avLst>
              <a:gd name="adj" fmla="val 30654"/>
            </a:avLst>
          </a:prstGeom>
          <a:solidFill>
            <a:schemeClr val="accent2">
              <a:lumMod val="20000"/>
              <a:lumOff val="80000"/>
            </a:schemeClr>
          </a:solidFill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Min(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,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</a:rPr>
              <a:t>)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x M2 &amp; |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>
                <a:solidFill>
                  <a:schemeClr val="tx1"/>
                </a:solidFill>
              </a:rPr>
              <a:t>-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dirty="0" smtClean="0">
                <a:solidFill>
                  <a:schemeClr val="tx1"/>
                </a:solidFill>
              </a:rPr>
              <a:t>| x fractional M2</a:t>
            </a:r>
          </a:p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prstClr val="black"/>
                </a:solidFill>
              </a:rPr>
              <a:t>on R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8 </a:t>
            </a:r>
            <a:r>
              <a:rPr lang="en-US" altLang="ja-JP" sz="3200" dirty="0" smtClean="0">
                <a:solidFill>
                  <a:prstClr val="black"/>
                </a:solidFill>
              </a:rPr>
              <a:t>/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Z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k</a:t>
            </a:r>
            <a:endParaRPr lang="ja-JP" altLang="en-US" sz="3200" i="1" baseline="-25000" dirty="0">
              <a:solidFill>
                <a:prstClr val="black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79512" y="1230660"/>
            <a:ext cx="8784976" cy="3422476"/>
          </a:xfrm>
          <a:prstGeom prst="roundRect">
            <a:avLst>
              <a:gd name="adj" fmla="val 4541"/>
            </a:avLst>
          </a:prstGeom>
          <a:noFill/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ABJ Theory (</a:t>
            </a:r>
            <a:r>
              <a:rPr lang="en-US" altLang="ja-JP" i="1" dirty="0" smtClean="0">
                <a:solidFill>
                  <a:srgbClr val="FF0000"/>
                </a:solidFill>
              </a:rPr>
              <a:t>N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≠</a:t>
            </a:r>
            <a:r>
              <a:rPr lang="en-US" altLang="ja-JP" i="1" dirty="0" smtClean="0">
                <a:solidFill>
                  <a:srgbClr val="FF0000"/>
                </a:solidFill>
              </a:rPr>
              <a:t>N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dirty="0" smtClean="0"/>
              <a:t>)</a:t>
            </a:r>
            <a:endParaRPr kumimoji="1" lang="ja-JP" altLang="en-US" sz="2800" dirty="0"/>
          </a:p>
        </p:txBody>
      </p:sp>
      <p:sp>
        <p:nvSpPr>
          <p:cNvPr id="5" name="円/楕円 4"/>
          <p:cNvSpPr/>
          <p:nvPr/>
        </p:nvSpPr>
        <p:spPr>
          <a:xfrm>
            <a:off x="5508104" y="2484185"/>
            <a:ext cx="1872208" cy="108012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U(</a:t>
            </a:r>
            <a:r>
              <a:rPr kumimoji="1" lang="en-US" altLang="ja-JP" sz="3200" i="1" dirty="0" smtClean="0"/>
              <a:t>N</a:t>
            </a:r>
            <a:r>
              <a:rPr lang="en-US" altLang="ja-JP" sz="3200" baseline="-25000" dirty="0" smtClean="0"/>
              <a:t>2</a:t>
            </a:r>
            <a:r>
              <a:rPr kumimoji="1" lang="en-US" altLang="ja-JP" sz="3200" dirty="0" smtClean="0"/>
              <a:t>)</a:t>
            </a:r>
            <a:r>
              <a:rPr kumimoji="1" lang="en-US" altLang="ja-JP" sz="3200" i="1" baseline="-25000" dirty="0" smtClean="0"/>
              <a:t>-k</a:t>
            </a:r>
            <a:endParaRPr kumimoji="1" lang="ja-JP" altLang="en-US" sz="3200" i="1" baseline="-25000" dirty="0"/>
          </a:p>
        </p:txBody>
      </p:sp>
      <p:sp>
        <p:nvSpPr>
          <p:cNvPr id="8" name="円/楕円 7"/>
          <p:cNvSpPr/>
          <p:nvPr/>
        </p:nvSpPr>
        <p:spPr>
          <a:xfrm>
            <a:off x="1763688" y="2484185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U(</a:t>
            </a:r>
            <a:r>
              <a:rPr kumimoji="1" lang="en-US" altLang="ja-JP" sz="3200" i="1" dirty="0" smtClean="0"/>
              <a:t>N</a:t>
            </a:r>
            <a:r>
              <a:rPr kumimoji="1" lang="en-US" altLang="ja-JP" sz="3200" baseline="-25000" dirty="0" smtClean="0"/>
              <a:t>1</a:t>
            </a:r>
            <a:r>
              <a:rPr kumimoji="1" lang="en-US" altLang="ja-JP" sz="3200" dirty="0" smtClean="0"/>
              <a:t>)</a:t>
            </a:r>
            <a:r>
              <a:rPr kumimoji="1" lang="en-US" altLang="ja-JP" sz="3200" i="1" baseline="-25000" dirty="0" smtClean="0"/>
              <a:t>k</a:t>
            </a:r>
            <a:endParaRPr kumimoji="1" lang="ja-JP" altLang="en-US" sz="3200" i="1" baseline="-25000" dirty="0"/>
          </a:p>
        </p:txBody>
      </p:sp>
      <p:grpSp>
        <p:nvGrpSpPr>
          <p:cNvPr id="3" name="グループ化 9"/>
          <p:cNvGrpSpPr/>
          <p:nvPr/>
        </p:nvGrpSpPr>
        <p:grpSpPr>
          <a:xfrm>
            <a:off x="3610496" y="2052137"/>
            <a:ext cx="2185640" cy="720080"/>
            <a:chOff x="3610496" y="2204864"/>
            <a:chExt cx="2185640" cy="720080"/>
          </a:xfrm>
        </p:grpSpPr>
        <p:sp>
          <p:nvSpPr>
            <p:cNvPr id="6" name="下カーブ矢印 5"/>
            <p:cNvSpPr/>
            <p:nvPr/>
          </p:nvSpPr>
          <p:spPr>
            <a:xfrm>
              <a:off x="3610496" y="2348880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下カーブ矢印 8"/>
            <p:cNvSpPr/>
            <p:nvPr/>
          </p:nvSpPr>
          <p:spPr>
            <a:xfrm>
              <a:off x="3923928" y="2204864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グループ化 10"/>
          <p:cNvGrpSpPr/>
          <p:nvPr/>
        </p:nvGrpSpPr>
        <p:grpSpPr>
          <a:xfrm rot="10800000">
            <a:off x="3203849" y="3373681"/>
            <a:ext cx="2185640" cy="720080"/>
            <a:chOff x="3610496" y="2204864"/>
            <a:chExt cx="2185640" cy="720080"/>
          </a:xfrm>
        </p:grpSpPr>
        <p:sp>
          <p:nvSpPr>
            <p:cNvPr id="12" name="下カーブ矢印 11"/>
            <p:cNvSpPr/>
            <p:nvPr/>
          </p:nvSpPr>
          <p:spPr>
            <a:xfrm>
              <a:off x="3610496" y="2348880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下カーブ矢印 12"/>
            <p:cNvSpPr/>
            <p:nvPr/>
          </p:nvSpPr>
          <p:spPr>
            <a:xfrm>
              <a:off x="3923928" y="2204864"/>
              <a:ext cx="1872208" cy="576064"/>
            </a:xfrm>
            <a:prstGeom prst="curvedDownArrow">
              <a:avLst>
                <a:gd name="adj1" fmla="val 33681"/>
                <a:gd name="adj2" fmla="val 92223"/>
                <a:gd name="adj3" fmla="val 25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124400" y="3333220"/>
            <a:ext cx="2143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1">
                    <a:lumMod val="50000"/>
                  </a:schemeClr>
                </a:solidFill>
              </a:rPr>
              <a:t>Gauge Field</a:t>
            </a:r>
            <a:endParaRPr kumimoji="1" lang="ja-JP" alt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21144" y="3333220"/>
            <a:ext cx="2143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2">
                    <a:lumMod val="50000"/>
                  </a:schemeClr>
                </a:solidFill>
              </a:rPr>
              <a:t>Gauge Field</a:t>
            </a:r>
            <a:endParaRPr kumimoji="1" lang="ja-JP" alt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51720" y="3996353"/>
            <a:ext cx="4943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 smtClean="0">
                <a:solidFill>
                  <a:schemeClr val="accent3">
                    <a:lumMod val="50000"/>
                  </a:schemeClr>
                </a:solidFill>
              </a:rPr>
              <a:t>Bifundamental</a:t>
            </a:r>
            <a:r>
              <a:rPr kumimoji="1" lang="en-US" altLang="ja-JP" sz="3200" dirty="0" smtClean="0">
                <a:solidFill>
                  <a:schemeClr val="accent3">
                    <a:lumMod val="50000"/>
                  </a:schemeClr>
                </a:solidFill>
              </a:rPr>
              <a:t> Matter Fields</a:t>
            </a:r>
            <a:endParaRPr kumimoji="1" lang="ja-JP" alt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64221" y="1332057"/>
            <a:ext cx="601555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ea typeface="Arial Unicode MS" pitchFamily="50" charset="-128"/>
                <a:cs typeface="Arial Unicode MS" pitchFamily="50" charset="-128"/>
              </a:rPr>
              <a:t>N=6</a:t>
            </a:r>
            <a:r>
              <a:rPr kumimoji="1" lang="en-US" altLang="ja-JP" sz="3200" i="1" dirty="0" smtClean="0">
                <a:latin typeface="+mn-ea"/>
              </a:rPr>
              <a:t> </a:t>
            </a:r>
            <a:r>
              <a:rPr kumimoji="1" lang="en-US" altLang="ja-JP" sz="3200" dirty="0" err="1" smtClean="0"/>
              <a:t>Chern</a:t>
            </a:r>
            <a:r>
              <a:rPr kumimoji="1" lang="en-US" altLang="ja-JP" sz="3200" dirty="0" smtClean="0"/>
              <a:t>-Simons-matter Theory</a:t>
            </a:r>
            <a:endParaRPr kumimoji="1" lang="ja-JP" altLang="en-US" sz="3200" dirty="0"/>
          </a:p>
        </p:txBody>
      </p:sp>
      <p:sp>
        <p:nvSpPr>
          <p:cNvPr id="25" name="上下矢印 24"/>
          <p:cNvSpPr/>
          <p:nvPr/>
        </p:nvSpPr>
        <p:spPr>
          <a:xfrm>
            <a:off x="4329684" y="4787272"/>
            <a:ext cx="484632" cy="648072"/>
          </a:xfrm>
          <a:prstGeom prst="up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Fractional </a:t>
            </a:r>
            <a:r>
              <a:rPr kumimoji="1" lang="en-US" altLang="ja-JP" dirty="0" err="1" smtClean="0"/>
              <a:t>brane</a:t>
            </a:r>
            <a:r>
              <a:rPr kumimoji="1" lang="en-US" altLang="ja-JP" dirty="0" smtClean="0"/>
              <a:t> &amp; Wilson loop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90975" y="1974467"/>
            <a:ext cx="7962051" cy="1077218"/>
          </a:xfrm>
          <a:prstGeom prst="rect">
            <a:avLst/>
          </a:prstGeom>
          <a:solidFill>
            <a:srgbClr val="FFC000">
              <a:alpha val="5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One Point Function of Wilson Loop in Rep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Y</a:t>
            </a:r>
            <a:r>
              <a:rPr lang="en-US" altLang="ja-JP" sz="3200" dirty="0" smtClean="0"/>
              <a:t> </a:t>
            </a:r>
            <a:endParaRPr lang="en-US" altLang="ja-JP" sz="3200" dirty="0" smtClean="0"/>
          </a:p>
          <a:p>
            <a:r>
              <a:rPr lang="en-US" altLang="ja-JP" sz="3200" dirty="0" smtClean="0"/>
              <a:t>on Min(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dirty="0" smtClean="0"/>
              <a:t>,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/>
              <a:t>) x </a:t>
            </a:r>
            <a:r>
              <a:rPr lang="en-US" altLang="ja-JP" sz="3200" dirty="0" smtClean="0"/>
              <a:t>M2 </a:t>
            </a:r>
            <a:r>
              <a:rPr lang="en-US" altLang="ja-JP" sz="3200" dirty="0" smtClean="0"/>
              <a:t>&amp; |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/>
              <a:t>-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dirty="0" smtClean="0"/>
              <a:t>| x fractional </a:t>
            </a:r>
            <a:r>
              <a:rPr lang="en-US" altLang="ja-JP" sz="3200" dirty="0" smtClean="0"/>
              <a:t>M2</a:t>
            </a:r>
            <a:endParaRPr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13736" y="4221088"/>
            <a:ext cx="6516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[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Y</a:t>
            </a:r>
            <a:r>
              <a:rPr lang="en-US" altLang="ja-JP" sz="3200" dirty="0" smtClean="0">
                <a:solidFill>
                  <a:srgbClr val="0070C0"/>
                </a:solidFill>
              </a:rPr>
              <a:t>]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= </a:t>
            </a:r>
            <a:r>
              <a:rPr lang="ja-JP" altLang="en-US" sz="3200" dirty="0" smtClean="0">
                <a:solidFill>
                  <a:prstClr val="black"/>
                </a:solidFill>
              </a:rPr>
              <a:t>∑</a:t>
            </a:r>
            <a:r>
              <a:rPr lang="en-US" altLang="ja-JP" sz="3200" i="1" baseline="-25000" dirty="0" smtClean="0">
                <a:solidFill>
                  <a:prstClr val="black"/>
                </a:solidFill>
              </a:rPr>
              <a:t>N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=0</a:t>
            </a:r>
            <a:r>
              <a:rPr lang="ja-JP" altLang="en-US" sz="3200" i="1" baseline="30000" dirty="0" smtClean="0">
                <a:solidFill>
                  <a:prstClr val="black"/>
                </a:solidFill>
              </a:rPr>
              <a:t>∞</a:t>
            </a:r>
            <a:r>
              <a:rPr lang="en-US" altLang="ja-JP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3200" dirty="0" smtClean="0">
                <a:solidFill>
                  <a:srgbClr val="FF000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〉</a:t>
            </a:r>
            <a:r>
              <a:rPr lang="en-US" altLang="ja-JP" sz="3200" i="1" baseline="-25000" dirty="0" err="1" smtClean="0">
                <a:solidFill>
                  <a:srgbClr val="FF0000"/>
                </a:solidFill>
              </a:rPr>
              <a:t>k</a:t>
            </a:r>
            <a:r>
              <a:rPr lang="en-US" altLang="ja-JP" sz="3200" dirty="0" smtClean="0">
                <a:solidFill>
                  <a:srgbClr val="FF0000"/>
                </a:solidFill>
              </a:rPr>
              <a:t>(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dirty="0" smtClean="0">
                <a:solidFill>
                  <a:srgbClr val="FF0000"/>
                </a:solidFill>
              </a:rPr>
              <a:t>,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dirty="0" smtClean="0">
                <a:solidFill>
                  <a:srgbClr val="FF0000"/>
                </a:solidFill>
              </a:rPr>
              <a:t>+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M</a:t>
            </a:r>
            <a:r>
              <a:rPr lang="en-US" altLang="ja-JP" sz="3200" dirty="0" smtClean="0">
                <a:solidFill>
                  <a:srgbClr val="FF0000"/>
                </a:solidFill>
              </a:rPr>
              <a:t>)</a:t>
            </a:r>
            <a:r>
              <a:rPr lang="ja-JP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ja-JP" sz="3200" i="1" dirty="0" err="1" smtClean="0">
                <a:solidFill>
                  <a:prstClr val="black"/>
                </a:solidFill>
              </a:rPr>
              <a:t>z</a:t>
            </a:r>
            <a:r>
              <a:rPr lang="en-US" altLang="ja-JP" sz="3200" i="1" baseline="30000" dirty="0" err="1" smtClean="0">
                <a:solidFill>
                  <a:prstClr val="black"/>
                </a:solidFill>
              </a:rPr>
              <a:t>N</a:t>
            </a:r>
            <a:endParaRPr lang="en-US" altLang="ja-JP" sz="3200" i="1" baseline="300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848" y="3573016"/>
            <a:ext cx="80883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3200" dirty="0" smtClean="0">
                <a:solidFill>
                  <a:prstClr val="black"/>
                </a:solidFill>
              </a:rPr>
              <a:t>Without Loss of Generality,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M</a:t>
            </a:r>
            <a:r>
              <a:rPr lang="en-US" altLang="ja-JP" sz="3200" dirty="0" smtClean="0">
                <a:solidFill>
                  <a:prstClr val="black"/>
                </a:solidFill>
              </a:rPr>
              <a:t>=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3200" dirty="0" smtClean="0">
                <a:solidFill>
                  <a:prstClr val="black"/>
                </a:solidFill>
              </a:rPr>
              <a:t>-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1</a:t>
            </a:r>
            <a:r>
              <a:rPr lang="ja-JP" altLang="en-US" sz="3200" dirty="0" smtClean="0">
                <a:solidFill>
                  <a:prstClr val="black"/>
                </a:solidFill>
              </a:rPr>
              <a:t>≧</a:t>
            </a:r>
            <a:r>
              <a:rPr lang="en-US" altLang="ja-JP" sz="3200" dirty="0" smtClean="0">
                <a:solidFill>
                  <a:prstClr val="black"/>
                </a:solidFill>
              </a:rPr>
              <a:t>0,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k</a:t>
            </a:r>
            <a:r>
              <a:rPr lang="ja-JP" altLang="en-US" sz="3200" dirty="0" smtClean="0">
                <a:solidFill>
                  <a:prstClr val="black"/>
                </a:solidFill>
              </a:rPr>
              <a:t>＞</a:t>
            </a:r>
            <a:r>
              <a:rPr lang="en-US" altLang="ja-JP" sz="3200" dirty="0" smtClean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96905" y="4869160"/>
            <a:ext cx="6550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 smtClean="0">
                <a:solidFill>
                  <a:srgbClr val="0070C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〉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/>
              <a:t>=</a:t>
            </a:r>
            <a:r>
              <a:rPr lang="en-US" altLang="ja-JP" sz="3200" dirty="0" smtClean="0">
                <a:solidFill>
                  <a:srgbClr val="0070C0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[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Y</a:t>
            </a:r>
            <a:r>
              <a:rPr lang="en-US" altLang="ja-JP" sz="3200" dirty="0" smtClean="0">
                <a:solidFill>
                  <a:srgbClr val="0070C0"/>
                </a:solidFill>
              </a:rPr>
              <a:t>]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/>
              <a:t>/ </a:t>
            </a:r>
            <a:r>
              <a:rPr lang="en-US" altLang="ja-JP" sz="3200" dirty="0" smtClean="0">
                <a:solidFill>
                  <a:srgbClr val="0070C0"/>
                </a:solidFill>
              </a:rPr>
              <a:t>[1]</a:t>
            </a:r>
            <a:r>
              <a:rPr lang="en-US" altLang="ja-JP" sz="3200" baseline="30000" dirty="0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smtClean="0">
                <a:solidFill>
                  <a:srgbClr val="0070C0"/>
                </a:solidFill>
              </a:rPr>
              <a:t>,0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1768" y="1448777"/>
            <a:ext cx="2424062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〉</a:t>
            </a:r>
            <a:r>
              <a:rPr lang="en-US" altLang="ja-JP" sz="3200" i="1" baseline="-25000" dirty="0" err="1" smtClean="0">
                <a:solidFill>
                  <a:srgbClr val="FF0000"/>
                </a:solidFill>
              </a:rPr>
              <a:t>k</a:t>
            </a:r>
            <a:r>
              <a:rPr lang="en-US" altLang="ja-JP" sz="3200" dirty="0" smtClean="0">
                <a:solidFill>
                  <a:srgbClr val="FF0000"/>
                </a:solidFill>
              </a:rPr>
              <a:t>(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,N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>
                <a:solidFill>
                  <a:srgbClr val="FF0000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12312" y="5868561"/>
            <a:ext cx="4519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altLang="ja-JP" sz="3200" dirty="0" smtClean="0"/>
              <a:t>(</a:t>
            </a:r>
            <a:r>
              <a:rPr lang="en-US" altLang="ja-JP" sz="3200" dirty="0" smtClean="0">
                <a:solidFill>
                  <a:srgbClr val="0070C0"/>
                </a:solidFill>
              </a:rPr>
              <a:t> [1]</a:t>
            </a:r>
            <a:r>
              <a:rPr lang="en-US" altLang="ja-JP" sz="3200" baseline="30000" dirty="0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smtClean="0">
                <a:solidFill>
                  <a:srgbClr val="0070C0"/>
                </a:solidFill>
              </a:rPr>
              <a:t>,0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/>
              <a:t>=</a:t>
            </a:r>
            <a:r>
              <a:rPr lang="en-US" altLang="ja-JP" sz="3200" dirty="0" smtClean="0">
                <a:solidFill>
                  <a:srgbClr val="0070C0"/>
                </a:solidFill>
              </a:rPr>
              <a:t> exp 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J</a:t>
            </a:r>
            <a:r>
              <a:rPr lang="en-US" altLang="ja-JP" sz="3200" dirty="0" smtClean="0">
                <a:solidFill>
                  <a:srgbClr val="0070C0"/>
                </a:solidFill>
              </a:rPr>
              <a:t>(log 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489859" y="3060249"/>
            <a:ext cx="41642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What is M-Theory?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Theorem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-Honda-M-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, Matsumoto-M]</a:t>
            </a:r>
            <a:endParaRPr kumimoji="1" lang="ja-JP" altLang="en-US" sz="2400" dirty="0"/>
          </a:p>
        </p:txBody>
      </p:sp>
      <p:sp>
        <p:nvSpPr>
          <p:cNvPr id="4" name="左中かっこ 3"/>
          <p:cNvSpPr/>
          <p:nvPr/>
        </p:nvSpPr>
        <p:spPr>
          <a:xfrm>
            <a:off x="1054340" y="2461418"/>
            <a:ext cx="216024" cy="1008112"/>
          </a:xfrm>
          <a:prstGeom prst="lef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36512" y="2673087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r>
              <a:rPr lang="en-US" altLang="ja-JP" sz="3200" dirty="0" smtClean="0">
                <a:solidFill>
                  <a:prstClr val="black"/>
                </a:solidFill>
              </a:rPr>
              <a:t> =</a:t>
            </a:r>
            <a:endParaRPr lang="en-US" altLang="ja-JP" sz="3200" baseline="300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4313" y="1268760"/>
            <a:ext cx="5355377" cy="584775"/>
          </a:xfrm>
          <a:prstGeom prst="rect">
            <a:avLst/>
          </a:prstGeom>
          <a:solidFill>
            <a:srgbClr val="00B050">
              <a:alpha val="10000"/>
            </a:srgbClr>
          </a:solidFill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〉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=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det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(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prstClr val="black"/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)x(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prstClr val="black"/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)</a:t>
            </a:r>
            <a:r>
              <a:rPr lang="en-US" altLang="ja-JP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endParaRPr lang="en-US" altLang="ja-JP" sz="3200" b="1" i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1913200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where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16568" y="251879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M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grpSp>
        <p:nvGrpSpPr>
          <p:cNvPr id="3" name="グループ化 16"/>
          <p:cNvGrpSpPr/>
          <p:nvPr/>
        </p:nvGrpSpPr>
        <p:grpSpPr>
          <a:xfrm>
            <a:off x="1259632" y="2429940"/>
            <a:ext cx="6453248" cy="1071068"/>
            <a:chOff x="1259632" y="2429940"/>
            <a:chExt cx="6453248" cy="107106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31120" y="2429940"/>
              <a:ext cx="55290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err="1" smtClean="0">
                  <a:solidFill>
                    <a:prstClr val="black"/>
                  </a:solidFill>
                </a:rPr>
                <a:t>l</a:t>
              </a:r>
              <a:r>
                <a:rPr lang="en-US" altLang="ja-JP" sz="3200" i="1" baseline="-35000" dirty="0" err="1" smtClean="0">
                  <a:solidFill>
                    <a:prstClr val="black"/>
                  </a:solidFill>
                </a:rPr>
                <a:t>p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(</a:t>
              </a:r>
              <a:r>
                <a:rPr lang="en-US" altLang="ja-JP" sz="2400" i="1" dirty="0" smtClean="0">
                  <a:solidFill>
                    <a:prstClr val="black"/>
                  </a:solidFill>
                </a:rPr>
                <a:t>ν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)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(1 + </a:t>
              </a:r>
              <a:r>
                <a:rPr lang="en-US" altLang="ja-JP" sz="3200" i="1" dirty="0" smtClean="0">
                  <a:solidFill>
                    <a:prstClr val="black"/>
                  </a:solidFill>
                </a:rPr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prstClr val="black"/>
                  </a:solidFill>
                </a:rPr>
                <a:t>ν</a:t>
              </a:r>
              <a:r>
                <a:rPr lang="en-US" altLang="ja-JP" sz="2400" dirty="0" err="1" smtClean="0">
                  <a:solidFill>
                    <a:prstClr val="black"/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prstClr val="black"/>
                  </a:solidFill>
                </a:rPr>
                <a:t>μ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prstClr val="black"/>
                  </a:solidFill>
                </a:rPr>
                <a:t>μ</a:t>
              </a:r>
              <a:r>
                <a:rPr lang="en-US" altLang="ja-JP" sz="2400" dirty="0" err="1" smtClean="0">
                  <a:solidFill>
                    <a:prstClr val="black"/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prstClr val="black"/>
                  </a:solidFill>
                </a:rPr>
                <a:t>ν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)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)</a:t>
              </a:r>
              <a:r>
                <a:rPr lang="en-US" altLang="ja-JP" sz="3200" baseline="30000" dirty="0" smtClean="0">
                  <a:solidFill>
                    <a:prstClr val="black"/>
                  </a:solidFill>
                </a:rPr>
                <a:t>-1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aseline="-25000" dirty="0" smtClean="0">
                  <a:solidFill>
                    <a:prstClr val="black"/>
                  </a:solidFill>
                </a:rPr>
                <a:t>-</a:t>
              </a:r>
              <a:r>
                <a:rPr lang="en-US" altLang="ja-JP" sz="3200" i="1" baseline="-25000" dirty="0" smtClean="0">
                  <a:solidFill>
                    <a:prstClr val="black"/>
                  </a:solidFill>
                </a:rPr>
                <a:t>M</a:t>
              </a:r>
              <a:r>
                <a:rPr lang="en-US" altLang="ja-JP" sz="3200" baseline="-25000" dirty="0" smtClean="0">
                  <a:solidFill>
                    <a:prstClr val="black"/>
                  </a:solidFill>
                </a:rPr>
                <a:t>+</a:t>
              </a:r>
              <a:r>
                <a:rPr lang="en-US" altLang="ja-JP" sz="3200" i="1" baseline="-25000" dirty="0" smtClean="0">
                  <a:solidFill>
                    <a:prstClr val="black"/>
                  </a:solidFill>
                </a:rPr>
                <a:t>q</a:t>
              </a:r>
              <a:r>
                <a:rPr lang="en-US" altLang="ja-JP" sz="3200" baseline="-25000" dirty="0" smtClean="0">
                  <a:solidFill>
                    <a:prstClr val="black"/>
                  </a:solidFill>
                </a:rPr>
                <a:t>-1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(</a:t>
              </a:r>
              <a:r>
                <a:rPr lang="en-US" altLang="ja-JP" sz="2400" i="1" dirty="0" smtClean="0">
                  <a:solidFill>
                    <a:prstClr val="black"/>
                  </a:solidFill>
                </a:rPr>
                <a:t>ν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)</a:t>
              </a:r>
              <a:endParaRPr kumimoji="1" lang="ja-JP" altLang="en-US" sz="24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259632" y="2916233"/>
              <a:ext cx="64532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i="1" dirty="0" smtClean="0"/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smtClean="0"/>
                <a:t>l</a:t>
              </a:r>
              <a:r>
                <a:rPr lang="en-US" altLang="ja-JP" sz="3200" i="1" baseline="-35000" dirty="0" smtClean="0"/>
                <a:t>p</a:t>
              </a:r>
              <a:r>
                <a:rPr lang="en-US" altLang="ja-JP" sz="2400" dirty="0" smtClean="0"/>
                <a:t>(</a:t>
              </a:r>
              <a:r>
                <a:rPr lang="en-US" altLang="ja-JP" sz="2400" i="1" dirty="0" smtClean="0"/>
                <a:t>ν</a:t>
              </a:r>
              <a:r>
                <a:rPr lang="en-US" altLang="ja-JP" sz="2400" dirty="0" smtClean="0"/>
                <a:t>) </a:t>
              </a:r>
              <a:r>
                <a:rPr lang="en-US" altLang="ja-JP" sz="3200" dirty="0" smtClean="0"/>
                <a:t>(1 + </a:t>
              </a:r>
              <a:r>
                <a:rPr lang="en-US" altLang="ja-JP" sz="3200" i="1" dirty="0" smtClean="0"/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/>
                <a:t>(</a:t>
              </a:r>
              <a:r>
                <a:rPr lang="en-US" altLang="ja-JP" sz="2400" i="1" dirty="0" err="1" smtClean="0"/>
                <a:t>ν</a:t>
              </a:r>
              <a:r>
                <a:rPr lang="en-US" altLang="ja-JP" sz="2400" dirty="0" err="1" smtClean="0"/>
                <a:t>,</a:t>
              </a:r>
              <a:r>
                <a:rPr lang="en-US" altLang="ja-JP" sz="2400" i="1" dirty="0" err="1" smtClean="0"/>
                <a:t>μ</a:t>
              </a:r>
              <a:r>
                <a:rPr lang="en-US" altLang="ja-JP" sz="2400" dirty="0" smtClean="0"/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dirty="0" smtClean="0"/>
                <a:t>(</a:t>
              </a:r>
              <a:r>
                <a:rPr lang="en-US" altLang="ja-JP" sz="2400" i="1" dirty="0" err="1" smtClean="0"/>
                <a:t>μ</a:t>
              </a:r>
              <a:r>
                <a:rPr lang="en-US" altLang="ja-JP" sz="2400" dirty="0" err="1" smtClean="0"/>
                <a:t>,</a:t>
              </a:r>
              <a:r>
                <a:rPr lang="en-US" altLang="ja-JP" sz="2400" i="1" dirty="0" err="1" smtClean="0"/>
                <a:t>ν</a:t>
              </a:r>
              <a:r>
                <a:rPr lang="en-US" altLang="ja-JP" sz="2400" dirty="0" smtClean="0"/>
                <a:t>) </a:t>
              </a:r>
              <a:r>
                <a:rPr lang="en-US" altLang="ja-JP" sz="3200" dirty="0" smtClean="0"/>
                <a:t>)</a:t>
              </a:r>
              <a:r>
                <a:rPr lang="en-US" altLang="ja-JP" sz="3200" baseline="30000" dirty="0" smtClean="0"/>
                <a:t>-1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/>
                <a:t>(</a:t>
              </a:r>
              <a:r>
                <a:rPr lang="en-US" altLang="ja-JP" sz="2400" i="1" dirty="0" err="1" smtClean="0"/>
                <a:t>ν</a:t>
              </a:r>
              <a:r>
                <a:rPr lang="en-US" altLang="ja-JP" sz="2400" dirty="0" err="1" smtClean="0"/>
                <a:t>,</a:t>
              </a:r>
              <a:r>
                <a:rPr lang="en-US" altLang="ja-JP" sz="2400" i="1" dirty="0" err="1" smtClean="0"/>
                <a:t>μ</a:t>
              </a:r>
              <a:r>
                <a:rPr lang="en-US" altLang="ja-JP" sz="2400" dirty="0" smtClean="0"/>
                <a:t>)</a:t>
              </a:r>
              <a:r>
                <a:rPr lang="en-US" altLang="ja-JP" sz="2400" i="1" dirty="0" smtClean="0"/>
                <a:t> </a:t>
              </a:r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err="1" smtClean="0"/>
                <a:t>a</a:t>
              </a:r>
              <a:r>
                <a:rPr lang="en-US" altLang="ja-JP" sz="3200" i="1" baseline="-35000" dirty="0" err="1" smtClean="0"/>
                <a:t>q</a:t>
              </a:r>
              <a:r>
                <a:rPr lang="en-US" altLang="ja-JP" sz="3200" i="1" baseline="-35000" dirty="0" smtClean="0"/>
                <a:t>-M</a:t>
              </a:r>
              <a:r>
                <a:rPr lang="en-US" altLang="ja-JP" sz="2400" dirty="0" smtClean="0"/>
                <a:t>(</a:t>
              </a:r>
              <a:r>
                <a:rPr lang="en-US" altLang="ja-JP" sz="2400" i="1" dirty="0" smtClean="0"/>
                <a:t>μ</a:t>
              </a:r>
              <a:r>
                <a:rPr lang="en-US" altLang="ja-JP" sz="2400" dirty="0" smtClean="0"/>
                <a:t>)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7488897" y="3005084"/>
            <a:ext cx="176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q-M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r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496" y="3431760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and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94758" y="3825041"/>
            <a:ext cx="9333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[2cosh(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ν-μ</a:t>
            </a:r>
            <a:r>
              <a:rPr lang="en-US" altLang="ja-JP" sz="2800" dirty="0" smtClean="0">
                <a:solidFill>
                  <a:prstClr val="black"/>
                </a:solidFill>
              </a:rPr>
              <a:t>)/2]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[2cosh(</a:t>
            </a:r>
            <a:r>
              <a:rPr lang="en-US" altLang="ja-JP" sz="2800" i="1" dirty="0" smtClean="0"/>
              <a:t>μ-ν</a:t>
            </a:r>
            <a:r>
              <a:rPr lang="en-US" altLang="ja-JP" sz="2800" dirty="0" smtClean="0">
                <a:solidFill>
                  <a:prstClr val="black"/>
                </a:solidFill>
              </a:rPr>
              <a:t>)/2]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, 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err="1" smtClean="0"/>
              <a:t>j</a:t>
            </a:r>
            <a:r>
              <a:rPr lang="en-US" altLang="ja-JP" sz="2400" dirty="0" smtClean="0"/>
              <a:t>(</a:t>
            </a:r>
            <a:r>
              <a:rPr lang="en-US" altLang="ja-JP" sz="2400" i="1" dirty="0" smtClean="0"/>
              <a:t>ν</a:t>
            </a:r>
            <a:r>
              <a:rPr lang="en-US" altLang="ja-JP" sz="2400" dirty="0" smtClean="0"/>
              <a:t>)</a:t>
            </a:r>
            <a:r>
              <a:rPr lang="en-US" altLang="ja-JP" sz="3200" dirty="0" smtClean="0"/>
              <a:t> </a:t>
            </a:r>
            <a:r>
              <a:rPr lang="en-US" altLang="ja-JP" sz="2800" dirty="0" smtClean="0"/>
              <a:t>= </a:t>
            </a:r>
            <a:r>
              <a:rPr lang="en-US" altLang="ja-JP" sz="2800" dirty="0" smtClean="0"/>
              <a:t>e</a:t>
            </a:r>
            <a:r>
              <a:rPr lang="en-US" altLang="ja-JP" sz="2800" baseline="30000" dirty="0" smtClean="0"/>
              <a:t>(</a:t>
            </a:r>
            <a:r>
              <a:rPr lang="en-US" altLang="ja-JP" sz="2800" i="1" baseline="30000" dirty="0" smtClean="0"/>
              <a:t>j</a:t>
            </a:r>
            <a:r>
              <a:rPr lang="en-US" altLang="ja-JP" sz="2800" baseline="30000" dirty="0" smtClean="0"/>
              <a:t>+1/2)</a:t>
            </a:r>
            <a:r>
              <a:rPr lang="en-US" altLang="ja-JP" sz="2800" i="1" baseline="30000" dirty="0" smtClean="0"/>
              <a:t>ν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36296" y="1913200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M </a:t>
            </a:r>
            <a:r>
              <a:rPr lang="en-US" altLang="ja-JP" sz="2800" dirty="0" smtClean="0">
                <a:solidFill>
                  <a:prstClr val="black"/>
                </a:solidFill>
              </a:rPr>
              <a:t>=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70450" y="4512456"/>
            <a:ext cx="64031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err="1" smtClean="0"/>
              <a:t>l</a:t>
            </a:r>
            <a:r>
              <a:rPr kumimoji="1" lang="en-US" altLang="ja-JP" sz="3200" i="1" baseline="-25000" dirty="0" err="1" smtClean="0"/>
              <a:t>p</a:t>
            </a:r>
            <a:r>
              <a:rPr kumimoji="1" lang="en-US" altLang="ja-JP" sz="3200" dirty="0" smtClean="0"/>
              <a:t>: </a:t>
            </a:r>
            <a:r>
              <a:rPr kumimoji="1" lang="en-US" altLang="ja-JP" sz="3200" i="1" dirty="0" smtClean="0"/>
              <a:t>p</a:t>
            </a:r>
            <a:r>
              <a:rPr kumimoji="1" lang="en-US" altLang="ja-JP" sz="3200" dirty="0" smtClean="0"/>
              <a:t>-</a:t>
            </a:r>
            <a:r>
              <a:rPr kumimoji="1" lang="en-US" altLang="ja-JP" sz="3200" dirty="0" err="1" smtClean="0"/>
              <a:t>th</a:t>
            </a:r>
            <a:r>
              <a:rPr kumimoji="1" lang="en-US" altLang="ja-JP" sz="3200" dirty="0" smtClean="0"/>
              <a:t> leg length  </a:t>
            </a:r>
            <a:r>
              <a:rPr kumimoji="1" lang="en-US" altLang="ja-JP" sz="3200" i="1" dirty="0" err="1" smtClean="0"/>
              <a:t>a</a:t>
            </a:r>
            <a:r>
              <a:rPr kumimoji="1" lang="en-US" altLang="ja-JP" sz="3200" i="1" baseline="-25000" dirty="0" err="1" smtClean="0"/>
              <a:t>q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q</a:t>
            </a:r>
            <a:r>
              <a:rPr lang="en-US" altLang="ja-JP" sz="3200" dirty="0" smtClean="0"/>
              <a:t>-</a:t>
            </a:r>
            <a:r>
              <a:rPr lang="en-US" altLang="ja-JP" sz="3200" dirty="0" err="1" smtClean="0"/>
              <a:t>th</a:t>
            </a:r>
            <a:r>
              <a:rPr lang="en-US" altLang="ja-JP" sz="3200" dirty="0" smtClean="0"/>
              <a:t> arm length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1691680" y="4653136"/>
            <a:ext cx="5760640" cy="1015663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 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400" b="1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3200" b="1" dirty="0" smtClean="0">
                <a:solidFill>
                  <a:srgbClr val="00B050"/>
                </a:solidFill>
              </a:rPr>
              <a:t> </a:t>
            </a:r>
            <a:r>
              <a:rPr lang="en-US" altLang="ja-JP" sz="2800" dirty="0" smtClean="0"/>
              <a:t>as Matrix,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E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3200" b="1" i="1" dirty="0" smtClean="0">
                <a:solidFill>
                  <a:srgbClr val="00B050"/>
                </a:solidFill>
              </a:rPr>
              <a:t> </a:t>
            </a:r>
            <a:r>
              <a:rPr lang="en-US" altLang="ja-JP" sz="2800" dirty="0" smtClean="0"/>
              <a:t>as Vector,</a:t>
            </a:r>
          </a:p>
          <a:p>
            <a:pPr algn="ctr"/>
            <a:r>
              <a:rPr lang="en-US" altLang="ja-JP" sz="2800" dirty="0" smtClean="0"/>
              <a:t>Multiplication by Integration over 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i="1" dirty="0" smtClean="0"/>
              <a:t>,</a:t>
            </a:r>
            <a:r>
              <a:rPr lang="ja-JP" altLang="en-US" sz="2800" dirty="0" smtClean="0"/>
              <a:t> </a:t>
            </a:r>
            <a:r>
              <a:rPr lang="en-US" altLang="ja-JP" sz="2800" b="1" i="1" dirty="0" smtClean="0">
                <a:solidFill>
                  <a:srgbClr val="00B050"/>
                </a:solidFill>
              </a:rPr>
              <a:t>ν</a:t>
            </a:r>
            <a:r>
              <a:rPr lang="en-US" altLang="ja-JP" sz="2800" i="1" dirty="0" smtClean="0"/>
              <a:t> 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Theorem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-Honda-M-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, Matsumoto-M]</a:t>
            </a:r>
            <a:endParaRPr kumimoji="1" lang="ja-JP" altLang="en-US" sz="2400" dirty="0"/>
          </a:p>
        </p:txBody>
      </p:sp>
      <p:sp>
        <p:nvSpPr>
          <p:cNvPr id="4" name="左中かっこ 3"/>
          <p:cNvSpPr/>
          <p:nvPr/>
        </p:nvSpPr>
        <p:spPr>
          <a:xfrm>
            <a:off x="1054340" y="2461418"/>
            <a:ext cx="216024" cy="1008112"/>
          </a:xfrm>
          <a:prstGeom prst="lef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36512" y="2673087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r>
              <a:rPr lang="en-US" altLang="ja-JP" sz="3200" dirty="0" smtClean="0">
                <a:solidFill>
                  <a:prstClr val="black"/>
                </a:solidFill>
              </a:rPr>
              <a:t> =</a:t>
            </a:r>
            <a:endParaRPr lang="en-US" altLang="ja-JP" sz="3200" baseline="300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47826" y="1268760"/>
            <a:ext cx="5448351" cy="584775"/>
          </a:xfrm>
          <a:prstGeom prst="rect">
            <a:avLst/>
          </a:prstGeom>
          <a:solidFill>
            <a:srgbClr val="00B050">
              <a:alpha val="10000"/>
            </a:srgbClr>
          </a:solidFill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〉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=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det</a:t>
            </a:r>
            <a:r>
              <a:rPr lang="en-US" altLang="ja-JP" sz="3200" baseline="-250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ja-JP" sz="32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schemeClr val="bg1">
                    <a:lumMod val="75000"/>
                  </a:schemeClr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altLang="ja-JP" sz="3200" baseline="-25000" dirty="0" smtClean="0">
                <a:solidFill>
                  <a:schemeClr val="bg1">
                    <a:lumMod val="75000"/>
                  </a:schemeClr>
                </a:solidFill>
              </a:rPr>
              <a:t>)x(</a:t>
            </a:r>
            <a:r>
              <a:rPr lang="en-US" altLang="ja-JP" sz="32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schemeClr val="bg1">
                    <a:lumMod val="75000"/>
                  </a:schemeClr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altLang="ja-JP" sz="3200" baseline="-250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en-US" altLang="ja-JP" sz="32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endParaRPr lang="en-US" altLang="ja-JP" sz="3200" b="1" i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1913200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where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16568" y="251879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(1</a:t>
            </a:r>
            <a:r>
              <a:rPr lang="ja-JP" altLang="en-US" sz="2400" dirty="0" smtClean="0">
                <a:solidFill>
                  <a:schemeClr val="bg1">
                    <a:lumMod val="75000"/>
                  </a:schemeClr>
                </a:solidFill>
              </a:rPr>
              <a:t>≦</a:t>
            </a:r>
            <a:r>
              <a:rPr lang="en-US" altLang="ja-JP" sz="2400" i="1" dirty="0" smtClean="0">
                <a:solidFill>
                  <a:schemeClr val="bg1">
                    <a:lumMod val="75000"/>
                  </a:schemeClr>
                </a:solidFill>
              </a:rPr>
              <a:t>q</a:t>
            </a:r>
            <a:r>
              <a:rPr lang="ja-JP" altLang="en-US" sz="2400" dirty="0" smtClean="0">
                <a:solidFill>
                  <a:schemeClr val="bg1">
                    <a:lumMod val="75000"/>
                  </a:schemeClr>
                </a:solidFill>
              </a:rPr>
              <a:t>≦</a:t>
            </a:r>
            <a:r>
              <a:rPr lang="en-US" altLang="ja-JP" sz="2400" i="1" dirty="0" smtClean="0">
                <a:solidFill>
                  <a:schemeClr val="bg1">
                    <a:lumMod val="75000"/>
                  </a:schemeClr>
                </a:solidFill>
              </a:rPr>
              <a:t>M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ja-JP" alt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259632" y="2429940"/>
            <a:ext cx="6552728" cy="1071068"/>
            <a:chOff x="1259632" y="2429940"/>
            <a:chExt cx="6453248" cy="107106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31120" y="2429940"/>
              <a:ext cx="551144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err="1" smtClean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  <a:r>
                <a:rPr lang="en-US" altLang="ja-JP" sz="3200" i="1" baseline="-35000" dirty="0" err="1" smtClean="0">
                  <a:solidFill>
                    <a:schemeClr val="bg1">
                      <a:lumMod val="75000"/>
                    </a:schemeClr>
                  </a:solidFill>
                </a:rPr>
                <a:t>p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(1 + </a:t>
              </a:r>
              <a:r>
                <a:rPr lang="en-US" altLang="ja-JP" sz="3200" i="1" dirty="0" smtClean="0">
                  <a:solidFill>
                    <a:prstClr val="black"/>
                  </a:solidFill>
                </a:rPr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err="1" smtClean="0">
                  <a:solidFill>
                    <a:srgbClr val="00B050"/>
                  </a:solidFill>
                </a:rPr>
                <a:t>,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err="1" smtClean="0">
                  <a:solidFill>
                    <a:srgbClr val="00B050"/>
                  </a:solidFill>
                </a:rPr>
                <a:t>,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)</a:t>
              </a:r>
              <a:r>
                <a:rPr lang="en-US" altLang="ja-JP" sz="3200" baseline="30000" dirty="0" smtClean="0">
                  <a:solidFill>
                    <a:prstClr val="black"/>
                  </a:solidFill>
                </a:rPr>
                <a:t>-1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aseline="-25000" dirty="0" smtClean="0">
                  <a:solidFill>
                    <a:schemeClr val="bg1">
                      <a:lumMod val="75000"/>
                    </a:schemeClr>
                  </a:solidFill>
                </a:rPr>
                <a:t>-</a:t>
              </a:r>
              <a:r>
                <a:rPr lang="en-US" altLang="ja-JP" sz="3200" i="1" baseline="-25000" dirty="0" smtClean="0">
                  <a:solidFill>
                    <a:schemeClr val="bg1">
                      <a:lumMod val="75000"/>
                    </a:schemeClr>
                  </a:solidFill>
                </a:rPr>
                <a:t>M</a:t>
              </a:r>
              <a:r>
                <a:rPr lang="en-US" altLang="ja-JP" sz="3200" baseline="-25000" dirty="0" smtClean="0">
                  <a:solidFill>
                    <a:schemeClr val="bg1">
                      <a:lumMod val="75000"/>
                    </a:schemeClr>
                  </a:solidFill>
                </a:rPr>
                <a:t>+</a:t>
              </a:r>
              <a:r>
                <a:rPr lang="en-US" altLang="ja-JP" sz="3200" i="1" baseline="-25000" dirty="0" smtClean="0">
                  <a:solidFill>
                    <a:schemeClr val="bg1">
                      <a:lumMod val="75000"/>
                    </a:schemeClr>
                  </a:solidFill>
                </a:rPr>
                <a:t>q</a:t>
              </a:r>
              <a:r>
                <a:rPr lang="en-US" altLang="ja-JP" sz="3200" baseline="-25000" dirty="0" smtClean="0">
                  <a:solidFill>
                    <a:schemeClr val="bg1">
                      <a:lumMod val="75000"/>
                    </a:schemeClr>
                  </a:solidFill>
                </a:rPr>
                <a:t>-1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</a:t>
              </a:r>
              <a:endParaRPr kumimoji="1" lang="ja-JP" altLang="en-US" sz="2400" b="1" dirty="0">
                <a:solidFill>
                  <a:srgbClr val="00B05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259632" y="2916233"/>
              <a:ext cx="64532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i="1" dirty="0" smtClean="0"/>
                <a:t>z </a:t>
              </a:r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err="1" smtClean="0">
                  <a:solidFill>
                    <a:schemeClr val="bg1">
                      <a:lumMod val="75000"/>
                    </a:schemeClr>
                  </a:solidFill>
                </a:rPr>
                <a:t>l</a:t>
              </a:r>
              <a:r>
                <a:rPr lang="en-US" altLang="ja-JP" sz="3200" i="1" baseline="-35000" dirty="0" err="1" smtClean="0">
                  <a:solidFill>
                    <a:schemeClr val="bg1">
                      <a:lumMod val="75000"/>
                    </a:schemeClr>
                  </a:solidFill>
                </a:rPr>
                <a:t>p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 </a:t>
              </a:r>
              <a:r>
                <a:rPr lang="en-US" altLang="ja-JP" sz="3200" dirty="0" smtClean="0"/>
                <a:t>(</a:t>
              </a:r>
              <a:r>
                <a:rPr lang="en-US" altLang="ja-JP" sz="3200" dirty="0" smtClean="0"/>
                <a:t>1 + </a:t>
              </a:r>
              <a:r>
                <a:rPr lang="en-US" altLang="ja-JP" sz="3200" i="1" dirty="0" smtClean="0"/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err="1" smtClean="0">
                  <a:solidFill>
                    <a:srgbClr val="00B050"/>
                  </a:solidFill>
                </a:rPr>
                <a:t>,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err="1" smtClean="0">
                  <a:solidFill>
                    <a:srgbClr val="00B050"/>
                  </a:solidFill>
                </a:rPr>
                <a:t>,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 </a:t>
              </a:r>
              <a:r>
                <a:rPr lang="en-US" altLang="ja-JP" sz="3200" dirty="0" smtClean="0"/>
                <a:t>)</a:t>
              </a:r>
              <a:r>
                <a:rPr lang="en-US" altLang="ja-JP" sz="3200" baseline="30000" dirty="0" smtClean="0"/>
                <a:t>-</a:t>
              </a:r>
              <a:r>
                <a:rPr lang="en-US" altLang="ja-JP" sz="3200" baseline="30000" dirty="0" smtClean="0"/>
                <a:t>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ν</a:t>
              </a:r>
              <a:r>
                <a:rPr lang="en-US" altLang="ja-JP" sz="2400" b="1" dirty="0" err="1" smtClean="0">
                  <a:solidFill>
                    <a:srgbClr val="00B050"/>
                  </a:solidFill>
                </a:rPr>
                <a:t>,</a:t>
              </a:r>
              <a:r>
                <a:rPr lang="en-US" altLang="ja-JP" sz="2400" b="1" i="1" dirty="0" err="1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</a:t>
              </a:r>
              <a:r>
                <a:rPr lang="en-US" altLang="ja-JP" sz="2400" b="1" i="1" dirty="0" smtClean="0">
                  <a:solidFill>
                    <a:srgbClr val="00B050"/>
                  </a:solidFill>
                </a:rPr>
                <a:t> </a:t>
              </a:r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i="1" baseline="-25000" dirty="0" err="1" smtClean="0">
                  <a:solidFill>
                    <a:schemeClr val="bg1">
                      <a:lumMod val="75000"/>
                    </a:schemeClr>
                  </a:solidFill>
                </a:rPr>
                <a:t>a</a:t>
              </a:r>
              <a:r>
                <a:rPr lang="en-US" altLang="ja-JP" sz="3200" i="1" baseline="-35000" dirty="0" err="1" smtClean="0">
                  <a:solidFill>
                    <a:schemeClr val="bg1">
                      <a:lumMod val="75000"/>
                    </a:schemeClr>
                  </a:solidFill>
                </a:rPr>
                <a:t>q</a:t>
              </a:r>
              <a:r>
                <a:rPr lang="en-US" altLang="ja-JP" sz="3200" i="1" baseline="-35000" dirty="0" smtClean="0">
                  <a:solidFill>
                    <a:schemeClr val="bg1">
                      <a:lumMod val="75000"/>
                    </a:schemeClr>
                  </a:solidFill>
                </a:rPr>
                <a:t>-M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(</a:t>
              </a:r>
              <a:r>
                <a:rPr lang="en-US" altLang="ja-JP" sz="2400" b="1" i="1" dirty="0" smtClean="0">
                  <a:solidFill>
                    <a:srgbClr val="00B050"/>
                  </a:solidFill>
                </a:rPr>
                <a:t>μ</a:t>
              </a:r>
              <a:r>
                <a:rPr lang="en-US" altLang="ja-JP" sz="2400" b="1" dirty="0" smtClean="0">
                  <a:solidFill>
                    <a:srgbClr val="00B050"/>
                  </a:solidFill>
                </a:rPr>
                <a:t>)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7488897" y="3005084"/>
            <a:ext cx="176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(1</a:t>
            </a:r>
            <a:r>
              <a:rPr lang="ja-JP" altLang="en-US" sz="2400" dirty="0" smtClean="0">
                <a:solidFill>
                  <a:schemeClr val="bg1">
                    <a:lumMod val="75000"/>
                  </a:schemeClr>
                </a:solidFill>
              </a:rPr>
              <a:t>≦</a:t>
            </a:r>
            <a:r>
              <a:rPr lang="en-US" altLang="ja-JP" sz="2400" i="1" dirty="0" smtClean="0">
                <a:solidFill>
                  <a:schemeClr val="bg1">
                    <a:lumMod val="75000"/>
                  </a:schemeClr>
                </a:solidFill>
              </a:rPr>
              <a:t>q-M</a:t>
            </a:r>
            <a:r>
              <a:rPr lang="ja-JP" altLang="en-US" sz="2400" dirty="0" smtClean="0">
                <a:solidFill>
                  <a:schemeClr val="bg1">
                    <a:lumMod val="75000"/>
                  </a:schemeClr>
                </a:solidFill>
              </a:rPr>
              <a:t>≦</a:t>
            </a:r>
            <a:r>
              <a:rPr lang="en-US" altLang="ja-JP" sz="2400" i="1" dirty="0" smtClean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ja-JP" altLang="en-US" sz="24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76703" y="5949280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/>
              <a:t>r</a:t>
            </a:r>
            <a:r>
              <a:rPr kumimoji="1" lang="en-US" altLang="ja-JP" sz="3200" dirty="0" smtClean="0"/>
              <a:t>?  </a:t>
            </a:r>
            <a:r>
              <a:rPr kumimoji="1" lang="en-US" altLang="ja-JP" sz="3200" i="1" dirty="0" err="1" smtClean="0"/>
              <a:t>l</a:t>
            </a:r>
            <a:r>
              <a:rPr kumimoji="1" lang="en-US" altLang="ja-JP" sz="3200" i="1" baseline="-25000" dirty="0" err="1" smtClean="0"/>
              <a:t>p</a:t>
            </a:r>
            <a:r>
              <a:rPr kumimoji="1" lang="en-US" altLang="ja-JP" sz="3200" dirty="0" smtClean="0"/>
              <a:t>?  </a:t>
            </a:r>
            <a:r>
              <a:rPr kumimoji="1" lang="en-US" altLang="ja-JP" sz="3200" i="1" dirty="0" err="1" smtClean="0"/>
              <a:t>a</a:t>
            </a:r>
            <a:r>
              <a:rPr kumimoji="1" lang="en-US" altLang="ja-JP" sz="3200" i="1" baseline="-25000" dirty="0" err="1" smtClean="0"/>
              <a:t>q</a:t>
            </a:r>
            <a:r>
              <a:rPr lang="en-US" altLang="ja-JP" sz="3200" dirty="0" smtClean="0"/>
              <a:t>?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496" y="3431760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and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259510" y="3825041"/>
            <a:ext cx="4624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...,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μ</a:t>
            </a:r>
            <a:r>
              <a:rPr lang="en-US" altLang="ja-JP" sz="2400" b="1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2400" b="1" i="1" dirty="0" err="1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..., 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err="1" smtClean="0">
                <a:solidFill>
                  <a:schemeClr val="bg1">
                    <a:lumMod val="75000"/>
                  </a:schemeClr>
                </a:solidFill>
              </a:rPr>
              <a:t>j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(</a:t>
            </a:r>
            <a:r>
              <a:rPr lang="en-US" altLang="ja-JP" sz="2400" b="1" i="1" dirty="0" smtClean="0">
                <a:solidFill>
                  <a:srgbClr val="00B050"/>
                </a:solidFill>
              </a:rPr>
              <a:t>ν</a:t>
            </a:r>
            <a:r>
              <a:rPr lang="en-US" altLang="ja-JP" sz="2400" b="1" dirty="0" smtClean="0">
                <a:solidFill>
                  <a:srgbClr val="00B050"/>
                </a:solidFill>
              </a:rPr>
              <a:t>)</a:t>
            </a:r>
            <a:r>
              <a:rPr lang="en-US" altLang="ja-JP" sz="3200" dirty="0" smtClean="0"/>
              <a:t> </a:t>
            </a:r>
            <a:r>
              <a:rPr lang="en-US" altLang="ja-JP" sz="2800" dirty="0" smtClean="0"/>
              <a:t>= ...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36296" y="1913200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M </a:t>
            </a:r>
            <a:r>
              <a:rPr lang="en-US" altLang="ja-JP" sz="2800" dirty="0" smtClean="0">
                <a:solidFill>
                  <a:prstClr val="black"/>
                </a:solidFill>
              </a:rPr>
              <a:t>=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Theorem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-Honda-M-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, Matsumoto-M]</a:t>
            </a:r>
            <a:endParaRPr kumimoji="1" lang="ja-JP" altLang="en-US" sz="2400" dirty="0"/>
          </a:p>
        </p:txBody>
      </p:sp>
      <p:sp>
        <p:nvSpPr>
          <p:cNvPr id="4" name="左中かっこ 3"/>
          <p:cNvSpPr/>
          <p:nvPr/>
        </p:nvSpPr>
        <p:spPr>
          <a:xfrm>
            <a:off x="1054340" y="2461418"/>
            <a:ext cx="216024" cy="1008112"/>
          </a:xfrm>
          <a:prstGeom prst="lef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36512" y="2673087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r>
              <a:rPr lang="en-US" altLang="ja-JP" sz="3200" dirty="0" smtClean="0">
                <a:solidFill>
                  <a:prstClr val="black"/>
                </a:solidFill>
              </a:rPr>
              <a:t> =</a:t>
            </a:r>
            <a:endParaRPr lang="en-US" altLang="ja-JP" sz="3200" baseline="300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47826" y="1268760"/>
            <a:ext cx="5448351" cy="584775"/>
          </a:xfrm>
          <a:prstGeom prst="rect">
            <a:avLst/>
          </a:prstGeom>
          <a:solidFill>
            <a:srgbClr val="00B050">
              <a:alpha val="10000"/>
            </a:srgbClr>
          </a:solidFill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〉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=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det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(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M</a:t>
            </a:r>
            <a:r>
              <a:rPr lang="en-US" altLang="ja-JP" sz="3200" b="1" baseline="-25000" dirty="0" err="1" smtClean="0">
                <a:solidFill>
                  <a:srgbClr val="7030A0"/>
                </a:solidFill>
              </a:rPr>
              <a:t>+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r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)x(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M</a:t>
            </a:r>
            <a:r>
              <a:rPr lang="en-US" altLang="ja-JP" sz="3200" b="1" baseline="-25000" dirty="0" err="1" smtClean="0">
                <a:solidFill>
                  <a:srgbClr val="7030A0"/>
                </a:solidFill>
              </a:rPr>
              <a:t>+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r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)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 </a:t>
            </a: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endParaRPr lang="en-US" altLang="ja-JP" sz="3200" b="1" i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496" y="1913200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where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16568" y="251879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M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grpSp>
        <p:nvGrpSpPr>
          <p:cNvPr id="3" name="グループ化 16"/>
          <p:cNvGrpSpPr/>
          <p:nvPr/>
        </p:nvGrpSpPr>
        <p:grpSpPr>
          <a:xfrm>
            <a:off x="1259632" y="2429940"/>
            <a:ext cx="6453248" cy="1071068"/>
            <a:chOff x="1259632" y="2429940"/>
            <a:chExt cx="6453248" cy="107106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1431120" y="2429940"/>
              <a:ext cx="55290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="1" i="1" baseline="-25000" dirty="0" err="1" smtClean="0">
                  <a:solidFill>
                    <a:srgbClr val="7030A0"/>
                  </a:solidFill>
                </a:rPr>
                <a:t>l</a:t>
              </a:r>
              <a:r>
                <a:rPr lang="en-US" altLang="ja-JP" sz="3200" b="1" i="1" baseline="-35000" dirty="0" err="1" smtClean="0">
                  <a:solidFill>
                    <a:srgbClr val="7030A0"/>
                  </a:solidFill>
                </a:rPr>
                <a:t>p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  <a:r>
                <a:rPr lang="en-US" altLang="ja-JP" sz="2400" dirty="0" smtClean="0">
                  <a:solidFill>
                    <a:prstClr val="black"/>
                  </a:solidFill>
                </a:rPr>
                <a:t>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(1 + </a:t>
              </a:r>
              <a:r>
                <a:rPr lang="en-US" altLang="ja-JP" sz="3200" i="1" dirty="0" smtClean="0">
                  <a:solidFill>
                    <a:prstClr val="black"/>
                  </a:solidFill>
                </a:rPr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err="1" smtClean="0">
                  <a:solidFill>
                    <a:schemeClr val="bg1">
                      <a:lumMod val="75000"/>
                    </a:schemeClr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err="1" smtClean="0">
                  <a:solidFill>
                    <a:schemeClr val="bg1">
                      <a:lumMod val="75000"/>
                    </a:schemeClr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 </a:t>
              </a:r>
              <a:r>
                <a:rPr lang="en-US" altLang="ja-JP" sz="3200" dirty="0" smtClean="0">
                  <a:solidFill>
                    <a:prstClr val="black"/>
                  </a:solidFill>
                </a:rPr>
                <a:t>)</a:t>
              </a:r>
              <a:r>
                <a:rPr lang="en-US" altLang="ja-JP" sz="3200" baseline="30000" dirty="0" smtClean="0">
                  <a:solidFill>
                    <a:prstClr val="black"/>
                  </a:solidFill>
                </a:rPr>
                <a:t>-1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="1" baseline="-25000" dirty="0" smtClean="0">
                  <a:solidFill>
                    <a:srgbClr val="7030A0"/>
                  </a:solidFill>
                </a:rPr>
                <a:t>-</a:t>
              </a:r>
              <a:r>
                <a:rPr lang="en-US" altLang="ja-JP" sz="3200" b="1" i="1" baseline="-25000" dirty="0" smtClean="0">
                  <a:solidFill>
                    <a:srgbClr val="7030A0"/>
                  </a:solidFill>
                </a:rPr>
                <a:t>M</a:t>
              </a:r>
              <a:r>
                <a:rPr lang="en-US" altLang="ja-JP" sz="3200" b="1" baseline="-25000" dirty="0" smtClean="0">
                  <a:solidFill>
                    <a:srgbClr val="7030A0"/>
                  </a:solidFill>
                </a:rPr>
                <a:t>+</a:t>
              </a:r>
              <a:r>
                <a:rPr lang="en-US" altLang="ja-JP" sz="3200" b="1" i="1" baseline="-25000" dirty="0" smtClean="0">
                  <a:solidFill>
                    <a:srgbClr val="7030A0"/>
                  </a:solidFill>
                </a:rPr>
                <a:t>q</a:t>
              </a:r>
              <a:r>
                <a:rPr lang="en-US" altLang="ja-JP" sz="3200" b="1" baseline="-25000" dirty="0" smtClean="0">
                  <a:solidFill>
                    <a:srgbClr val="7030A0"/>
                  </a:solidFill>
                </a:rPr>
                <a:t>-1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  <a:endParaRPr kumimoji="1" lang="ja-JP" altLang="en-US" sz="2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259632" y="2916233"/>
              <a:ext cx="64532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i="1" dirty="0" smtClean="0"/>
                <a:t>z </a:t>
              </a:r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="1" i="1" baseline="-25000" dirty="0" err="1" smtClean="0">
                  <a:solidFill>
                    <a:srgbClr val="7030A0"/>
                  </a:solidFill>
                </a:rPr>
                <a:t>l</a:t>
              </a:r>
              <a:r>
                <a:rPr lang="en-US" altLang="ja-JP" sz="3200" b="1" i="1" baseline="-35000" dirty="0" err="1" smtClean="0">
                  <a:solidFill>
                    <a:srgbClr val="7030A0"/>
                  </a:solidFill>
                </a:rPr>
                <a:t>p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  <a:r>
                <a:rPr lang="en-US" altLang="ja-JP" sz="2400" dirty="0" smtClean="0"/>
                <a:t> </a:t>
              </a:r>
              <a:r>
                <a:rPr lang="en-US" altLang="ja-JP" sz="3200" dirty="0" smtClean="0"/>
                <a:t>(1 + </a:t>
              </a:r>
              <a:r>
                <a:rPr lang="en-US" altLang="ja-JP" sz="3200" i="1" dirty="0" smtClean="0"/>
                <a:t>z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err="1" smtClean="0">
                  <a:solidFill>
                    <a:schemeClr val="bg1">
                      <a:lumMod val="75000"/>
                    </a:schemeClr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P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err="1" smtClean="0">
                  <a:solidFill>
                    <a:schemeClr val="bg1">
                      <a:lumMod val="75000"/>
                    </a:schemeClr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 </a:t>
              </a:r>
              <a:r>
                <a:rPr lang="en-US" altLang="ja-JP" sz="3200" dirty="0" smtClean="0"/>
                <a:t>)</a:t>
              </a:r>
              <a:r>
                <a:rPr lang="en-US" altLang="ja-JP" sz="3200" baseline="30000" dirty="0" smtClean="0"/>
                <a:t>-1 </a:t>
              </a:r>
              <a:r>
                <a:rPr lang="en-US" altLang="ja-JP" sz="3200" i="1" dirty="0" smtClean="0">
                  <a:solidFill>
                    <a:srgbClr val="FF0000"/>
                  </a:solidFill>
                </a:rPr>
                <a:t>Q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ν</a:t>
              </a:r>
              <a:r>
                <a:rPr lang="en-US" altLang="ja-JP" sz="2400" dirty="0" err="1" smtClean="0">
                  <a:solidFill>
                    <a:schemeClr val="bg1">
                      <a:lumMod val="75000"/>
                    </a:schemeClr>
                  </a:solidFill>
                </a:rPr>
                <a:t>,</a:t>
              </a:r>
              <a:r>
                <a:rPr lang="en-US" altLang="ja-JP" sz="2400" i="1" dirty="0" err="1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  <a:r>
                <a:rPr lang="en-US" altLang="ja-JP" sz="2400" i="1" dirty="0" smtClean="0">
                  <a:solidFill>
                    <a:schemeClr val="bg1">
                      <a:lumMod val="75000"/>
                    </a:schemeClr>
                  </a:solidFill>
                </a:rPr>
                <a:t> </a:t>
              </a:r>
              <a:r>
                <a:rPr lang="en-US" altLang="ja-JP" sz="3200" i="1" dirty="0" err="1" smtClean="0">
                  <a:solidFill>
                    <a:srgbClr val="FF0000"/>
                  </a:solidFill>
                </a:rPr>
                <a:t>E</a:t>
              </a:r>
              <a:r>
                <a:rPr lang="en-US" altLang="ja-JP" sz="3200" b="1" i="1" baseline="-25000" dirty="0" err="1" smtClean="0">
                  <a:solidFill>
                    <a:srgbClr val="7030A0"/>
                  </a:solidFill>
                </a:rPr>
                <a:t>a</a:t>
              </a:r>
              <a:r>
                <a:rPr lang="en-US" altLang="ja-JP" sz="3200" b="1" i="1" baseline="-35000" dirty="0" err="1" smtClean="0">
                  <a:solidFill>
                    <a:srgbClr val="7030A0"/>
                  </a:solidFill>
                </a:rPr>
                <a:t>q</a:t>
              </a:r>
              <a:r>
                <a:rPr lang="en-US" altLang="ja-JP" sz="3200" b="1" i="1" baseline="-35000" dirty="0" smtClean="0">
                  <a:solidFill>
                    <a:srgbClr val="7030A0"/>
                  </a:solidFill>
                </a:rPr>
                <a:t>-M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(</a:t>
              </a:r>
              <a:r>
                <a:rPr lang="en-US" altLang="ja-JP" sz="2400" i="1" dirty="0" smtClean="0">
                  <a:solidFill>
                    <a:schemeClr val="bg1">
                      <a:lumMod val="75000"/>
                    </a:schemeClr>
                  </a:solidFill>
                </a:rPr>
                <a:t>μ</a:t>
              </a:r>
              <a:r>
                <a:rPr lang="en-US" altLang="ja-JP" sz="2400" dirty="0" smtClean="0">
                  <a:solidFill>
                    <a:schemeClr val="bg1">
                      <a:lumMod val="75000"/>
                    </a:schemeClr>
                  </a:solidFill>
                </a:rPr>
                <a:t>)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7488897" y="3005084"/>
            <a:ext cx="176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q-M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r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496" y="3431760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and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11659" y="3825041"/>
            <a:ext cx="5320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ja-JP" sz="2400" i="1" dirty="0" err="1" smtClean="0">
                <a:solidFill>
                  <a:schemeClr val="bg1">
                    <a:lumMod val="75000"/>
                  </a:schemeClr>
                </a:solidFill>
              </a:rPr>
              <a:t>ν</a:t>
            </a:r>
            <a:r>
              <a:rPr lang="en-US" altLang="ja-JP" sz="2400" dirty="0" err="1" smtClean="0">
                <a:solidFill>
                  <a:schemeClr val="bg1">
                    <a:lumMod val="75000"/>
                  </a:schemeClr>
                </a:solidFill>
              </a:rPr>
              <a:t>,</a:t>
            </a:r>
            <a:r>
              <a:rPr lang="en-US" altLang="ja-JP" sz="2400" i="1" dirty="0" err="1" smtClean="0">
                <a:solidFill>
                  <a:schemeClr val="bg1">
                    <a:lumMod val="75000"/>
                  </a:schemeClr>
                </a:solidFill>
              </a:rPr>
              <a:t>μ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ja-JP" altLang="en-US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...,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ja-JP" sz="2400" i="1" dirty="0" err="1" smtClean="0">
                <a:solidFill>
                  <a:schemeClr val="bg1">
                    <a:lumMod val="75000"/>
                  </a:schemeClr>
                </a:solidFill>
              </a:rPr>
              <a:t>μ</a:t>
            </a:r>
            <a:r>
              <a:rPr lang="en-US" altLang="ja-JP" sz="2400" dirty="0" err="1" smtClean="0">
                <a:solidFill>
                  <a:schemeClr val="bg1">
                    <a:lumMod val="75000"/>
                  </a:schemeClr>
                </a:solidFill>
              </a:rPr>
              <a:t>,</a:t>
            </a:r>
            <a:r>
              <a:rPr lang="en-US" altLang="ja-JP" sz="2400" i="1" dirty="0" err="1" smtClean="0">
                <a:solidFill>
                  <a:schemeClr val="bg1">
                    <a:lumMod val="75000"/>
                  </a:schemeClr>
                </a:solidFill>
              </a:rPr>
              <a:t>ν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</a:t>
            </a:r>
            <a:r>
              <a:rPr lang="en-US" altLang="ja-JP" sz="2800" dirty="0" smtClean="0">
                <a:solidFill>
                  <a:prstClr val="black"/>
                </a:solidFill>
              </a:rPr>
              <a:t>..., 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altLang="ja-JP" sz="2400" i="1" dirty="0" smtClean="0">
                <a:solidFill>
                  <a:schemeClr val="bg1">
                    <a:lumMod val="75000"/>
                  </a:schemeClr>
                </a:solidFill>
              </a:rPr>
              <a:t>ν</a:t>
            </a:r>
            <a:r>
              <a:rPr lang="en-US" altLang="ja-JP" sz="2400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r>
              <a:rPr lang="en-US" altLang="ja-JP" sz="3200" dirty="0" smtClean="0"/>
              <a:t> </a:t>
            </a:r>
            <a:r>
              <a:rPr lang="en-US" altLang="ja-JP" sz="2800" dirty="0" smtClean="0"/>
              <a:t>= </a:t>
            </a:r>
            <a:r>
              <a:rPr lang="en-US" altLang="ja-JP" sz="2800" dirty="0" smtClean="0"/>
              <a:t>e</a:t>
            </a:r>
            <a:r>
              <a:rPr lang="en-US" altLang="ja-JP" sz="2800" baseline="30000" dirty="0" smtClean="0"/>
              <a:t>(</a:t>
            </a:r>
            <a:r>
              <a:rPr lang="en-US" altLang="ja-JP" sz="2800" b="1" i="1" baseline="30000" dirty="0" smtClean="0">
                <a:solidFill>
                  <a:srgbClr val="7030A0"/>
                </a:solidFill>
              </a:rPr>
              <a:t>j</a:t>
            </a:r>
            <a:r>
              <a:rPr lang="en-US" altLang="ja-JP" sz="2800" baseline="30000" dirty="0" smtClean="0"/>
              <a:t>+1/2)</a:t>
            </a:r>
            <a:r>
              <a:rPr lang="en-US" altLang="ja-JP" sz="2800" i="1" baseline="30000" dirty="0" smtClean="0"/>
              <a:t>ν</a:t>
            </a:r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236296" y="1913200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M </a:t>
            </a:r>
            <a:r>
              <a:rPr lang="en-US" altLang="ja-JP" sz="2800" dirty="0" smtClean="0">
                <a:solidFill>
                  <a:prstClr val="black"/>
                </a:solidFill>
              </a:rPr>
              <a:t>=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70450" y="4512456"/>
            <a:ext cx="64031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b="1" i="1" dirty="0" err="1" smtClean="0">
                <a:solidFill>
                  <a:srgbClr val="7030A0"/>
                </a:solidFill>
              </a:rPr>
              <a:t>l</a:t>
            </a:r>
            <a:r>
              <a:rPr kumimoji="1" lang="en-US" altLang="ja-JP" sz="3200" b="1" i="1" baseline="-25000" dirty="0" err="1" smtClean="0">
                <a:solidFill>
                  <a:srgbClr val="7030A0"/>
                </a:solidFill>
              </a:rPr>
              <a:t>p</a:t>
            </a:r>
            <a:r>
              <a:rPr kumimoji="1" lang="en-US" altLang="ja-JP" sz="3200" dirty="0" smtClean="0"/>
              <a:t>: </a:t>
            </a:r>
            <a:r>
              <a:rPr kumimoji="1" lang="en-US" altLang="ja-JP" sz="3200" i="1" dirty="0" smtClean="0"/>
              <a:t>p</a:t>
            </a:r>
            <a:r>
              <a:rPr kumimoji="1" lang="en-US" altLang="ja-JP" sz="3200" dirty="0" smtClean="0"/>
              <a:t>-</a:t>
            </a:r>
            <a:r>
              <a:rPr kumimoji="1" lang="en-US" altLang="ja-JP" sz="3200" dirty="0" err="1" smtClean="0"/>
              <a:t>th</a:t>
            </a:r>
            <a:r>
              <a:rPr kumimoji="1" lang="en-US" altLang="ja-JP" sz="3200" dirty="0" smtClean="0"/>
              <a:t> leg length  </a:t>
            </a:r>
            <a:r>
              <a:rPr kumimoji="1" lang="en-US" altLang="ja-JP" sz="3200" b="1" i="1" dirty="0" err="1" smtClean="0">
                <a:solidFill>
                  <a:srgbClr val="7030A0"/>
                </a:solidFill>
              </a:rPr>
              <a:t>a</a:t>
            </a:r>
            <a:r>
              <a:rPr kumimoji="1" lang="en-US" altLang="ja-JP" sz="3200" b="1" i="1" baseline="-25000" dirty="0" err="1" smtClean="0">
                <a:solidFill>
                  <a:srgbClr val="7030A0"/>
                </a:solidFill>
              </a:rPr>
              <a:t>q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q</a:t>
            </a:r>
            <a:r>
              <a:rPr lang="en-US" altLang="ja-JP" sz="3200" dirty="0" smtClean="0"/>
              <a:t>-</a:t>
            </a:r>
            <a:r>
              <a:rPr lang="en-US" altLang="ja-JP" sz="3200" dirty="0" err="1" smtClean="0"/>
              <a:t>th</a:t>
            </a:r>
            <a:r>
              <a:rPr lang="en-US" altLang="ja-JP" sz="3200" dirty="0" smtClean="0"/>
              <a:t> arm length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kumimoji="1" lang="en-US" altLang="ja-JP" dirty="0" err="1" smtClean="0"/>
              <a:t>Frobenius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 </a:t>
            </a:r>
            <a:r>
              <a:rPr lang="en-US" altLang="ja-JP" sz="3200" b="1" dirty="0" smtClean="0">
                <a:solidFill>
                  <a:srgbClr val="7030A0"/>
                </a:solidFill>
                <a:cs typeface="+mn-cs"/>
              </a:rPr>
              <a:t>(</a:t>
            </a:r>
            <a:r>
              <a:rPr lang="en-US" altLang="ja-JP" sz="3200" b="1" i="1" dirty="0" smtClean="0">
                <a:solidFill>
                  <a:srgbClr val="7030A0"/>
                </a:solidFill>
                <a:cs typeface="+mn-cs"/>
              </a:rPr>
              <a:t>a</a:t>
            </a:r>
            <a:r>
              <a:rPr lang="en-US" altLang="ja-JP" sz="3200" b="1" baseline="-25000" dirty="0" smtClean="0">
                <a:solidFill>
                  <a:srgbClr val="7030A0"/>
                </a:solidFill>
                <a:cs typeface="+mn-cs"/>
              </a:rPr>
              <a:t>1</a:t>
            </a:r>
            <a:r>
              <a:rPr lang="en-US" altLang="ja-JP" sz="3200" b="1" i="1" dirty="0" smtClean="0">
                <a:solidFill>
                  <a:srgbClr val="7030A0"/>
                </a:solidFill>
                <a:cs typeface="+mn-cs"/>
              </a:rPr>
              <a:t>a</a:t>
            </a:r>
            <a:r>
              <a:rPr lang="en-US" altLang="ja-JP" sz="3200" b="1" baseline="-25000" dirty="0" smtClean="0">
                <a:solidFill>
                  <a:srgbClr val="7030A0"/>
                </a:solidFill>
                <a:cs typeface="+mn-cs"/>
              </a:rPr>
              <a:t>2</a:t>
            </a:r>
            <a:r>
              <a:rPr lang="en-US" altLang="ja-JP" sz="3200" b="1" dirty="0" smtClean="0">
                <a:solidFill>
                  <a:srgbClr val="7030A0"/>
                </a:solidFill>
                <a:cs typeface="+mn-cs"/>
              </a:rPr>
              <a:t>…</a:t>
            </a:r>
            <a:r>
              <a:rPr lang="en-US" altLang="ja-JP" sz="3200" b="1" i="1" dirty="0" smtClean="0">
                <a:solidFill>
                  <a:srgbClr val="7030A0"/>
                </a:solidFill>
                <a:cs typeface="+mn-cs"/>
              </a:rPr>
              <a:t>a</a:t>
            </a:r>
            <a:r>
              <a:rPr lang="en-US" altLang="ja-JP" sz="3200" b="1" i="1" baseline="-25000" dirty="0" smtClean="0">
                <a:solidFill>
                  <a:srgbClr val="7030A0"/>
                </a:solidFill>
                <a:cs typeface="+mn-cs"/>
              </a:rPr>
              <a:t>r</a:t>
            </a:r>
            <a:r>
              <a:rPr lang="en-US" altLang="ja-JP" sz="3200" b="1" dirty="0" smtClean="0">
                <a:solidFill>
                  <a:srgbClr val="7030A0"/>
                </a:solidFill>
                <a:cs typeface="+mn-cs"/>
              </a:rPr>
              <a:t>|</a:t>
            </a:r>
            <a:r>
              <a:rPr lang="en-US" altLang="ja-JP" sz="3200" b="1" i="1" dirty="0" smtClean="0">
                <a:solidFill>
                  <a:srgbClr val="7030A0"/>
                </a:solidFill>
                <a:cs typeface="+mn-cs"/>
              </a:rPr>
              <a:t>l</a:t>
            </a:r>
            <a:r>
              <a:rPr lang="en-US" altLang="ja-JP" sz="3200" b="1" baseline="-25000" dirty="0" smtClean="0">
                <a:solidFill>
                  <a:srgbClr val="7030A0"/>
                </a:solidFill>
                <a:cs typeface="+mn-cs"/>
              </a:rPr>
              <a:t>1</a:t>
            </a:r>
            <a:r>
              <a:rPr lang="en-US" altLang="ja-JP" sz="3200" b="1" i="1" dirty="0" smtClean="0">
                <a:solidFill>
                  <a:srgbClr val="7030A0"/>
                </a:solidFill>
                <a:cs typeface="+mn-cs"/>
              </a:rPr>
              <a:t>l</a:t>
            </a:r>
            <a:r>
              <a:rPr lang="en-US" altLang="ja-JP" sz="3200" b="1" baseline="-25000" dirty="0" smtClean="0">
                <a:solidFill>
                  <a:srgbClr val="7030A0"/>
                </a:solidFill>
                <a:cs typeface="+mn-cs"/>
              </a:rPr>
              <a:t>2</a:t>
            </a:r>
            <a:r>
              <a:rPr lang="en-US" altLang="ja-JP" sz="3200" b="1" dirty="0" smtClean="0">
                <a:solidFill>
                  <a:srgbClr val="7030A0"/>
                </a:solidFill>
                <a:cs typeface="+mn-cs"/>
              </a:rPr>
              <a:t>…</a:t>
            </a:r>
            <a:r>
              <a:rPr lang="en-US" altLang="ja-JP" sz="3200" b="1" i="1" dirty="0" err="1" smtClean="0">
                <a:solidFill>
                  <a:srgbClr val="7030A0"/>
                </a:solidFill>
                <a:cs typeface="+mn-cs"/>
              </a:rPr>
              <a:t>l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  <a:cs typeface="+mn-cs"/>
              </a:rPr>
              <a:t>r</a:t>
            </a:r>
            <a:r>
              <a:rPr lang="en-US" altLang="ja-JP" sz="3200" b="1" baseline="-25000" dirty="0" err="1" smtClean="0">
                <a:solidFill>
                  <a:srgbClr val="7030A0"/>
                </a:solidFill>
                <a:cs typeface="+mn-cs"/>
              </a:rPr>
              <a:t>+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  <a:cs typeface="+mn-cs"/>
              </a:rPr>
              <a:t>M</a:t>
            </a:r>
            <a:r>
              <a:rPr lang="en-US" altLang="ja-JP" sz="3200" b="1" dirty="0" smtClean="0">
                <a:solidFill>
                  <a:srgbClr val="7030A0"/>
                </a:solidFill>
                <a:cs typeface="+mn-cs"/>
              </a:rPr>
              <a:t>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31640" y="5833386"/>
            <a:ext cx="2568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(6,5,3,2|6,4,2,1)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4971611"/>
            <a:ext cx="39901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2800" dirty="0" smtClean="0"/>
              <a:t>(3,2,0|9,7,5,4,2,1)</a:t>
            </a:r>
          </a:p>
          <a:p>
            <a:pPr algn="ctr"/>
            <a:r>
              <a:rPr lang="en-US" altLang="ja-JP" sz="2800" dirty="0" smtClean="0"/>
              <a:t>or</a:t>
            </a:r>
            <a:endParaRPr kumimoji="1" lang="en-US" altLang="ja-JP" sz="2800" dirty="0" smtClean="0"/>
          </a:p>
          <a:p>
            <a:pPr algn="r"/>
            <a:r>
              <a:rPr lang="en-US" altLang="ja-JP" sz="2800" dirty="0" smtClean="0"/>
              <a:t>(-1,-2,-3,3,2,0|9,7,5,4,2,1)</a:t>
            </a:r>
            <a:endParaRPr lang="ja-JP" altLang="en-US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3648" y="2052137"/>
            <a:ext cx="21034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U(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dirty="0" smtClean="0"/>
              <a:t>) x U(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22973" y="2052137"/>
            <a:ext cx="2517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U(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dirty="0" smtClean="0"/>
              <a:t>) x </a:t>
            </a:r>
            <a:r>
              <a:rPr lang="en-US" altLang="ja-JP" sz="3200" dirty="0" smtClean="0"/>
              <a:t>U(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dirty="0" smtClean="0">
                <a:solidFill>
                  <a:prstClr val="black"/>
                </a:solidFill>
              </a:rPr>
              <a:t>+3</a:t>
            </a:r>
            <a:r>
              <a:rPr lang="en-US" altLang="ja-JP" sz="3200" dirty="0" smtClean="0"/>
              <a:t>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90017" y="1196752"/>
            <a:ext cx="5363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[7,7,6,6,4,2,1] = [7,6,5,5,4,4,2]</a:t>
            </a:r>
            <a:r>
              <a:rPr lang="en-US" altLang="ja-JP" sz="3200" baseline="30000" dirty="0" smtClean="0"/>
              <a:t>T</a:t>
            </a:r>
            <a:endParaRPr kumimoji="1" lang="ja-JP" altLang="en-US" sz="3200" dirty="0"/>
          </a:p>
        </p:txBody>
      </p:sp>
      <p:sp>
        <p:nvSpPr>
          <p:cNvPr id="15" name="正方形/長方形 14"/>
          <p:cNvSpPr>
            <a:spLocks noChangeAspect="1"/>
          </p:cNvSpPr>
          <p:nvPr/>
        </p:nvSpPr>
        <p:spPr>
          <a:xfrm>
            <a:off x="511210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>
            <a:spLocks noChangeAspect="1"/>
          </p:cNvSpPr>
          <p:nvPr/>
        </p:nvSpPr>
        <p:spPr>
          <a:xfrm>
            <a:off x="547214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>
            <a:spLocks noChangeAspect="1"/>
          </p:cNvSpPr>
          <p:nvPr/>
        </p:nvSpPr>
        <p:spPr>
          <a:xfrm>
            <a:off x="583218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>
            <a:spLocks noChangeAspect="1"/>
          </p:cNvSpPr>
          <p:nvPr/>
        </p:nvSpPr>
        <p:spPr>
          <a:xfrm>
            <a:off x="619222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>
            <a:spLocks noChangeAspect="1"/>
          </p:cNvSpPr>
          <p:nvPr/>
        </p:nvSpPr>
        <p:spPr>
          <a:xfrm>
            <a:off x="655226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>
            <a:spLocks noChangeAspect="1"/>
          </p:cNvSpPr>
          <p:nvPr/>
        </p:nvSpPr>
        <p:spPr>
          <a:xfrm>
            <a:off x="691230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>
            <a:spLocks noChangeAspect="1"/>
          </p:cNvSpPr>
          <p:nvPr/>
        </p:nvSpPr>
        <p:spPr>
          <a:xfrm>
            <a:off x="727234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>
            <a:spLocks noChangeAspect="1"/>
          </p:cNvSpPr>
          <p:nvPr/>
        </p:nvSpPr>
        <p:spPr>
          <a:xfrm>
            <a:off x="511210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>
            <a:spLocks noChangeAspect="1"/>
          </p:cNvSpPr>
          <p:nvPr/>
        </p:nvSpPr>
        <p:spPr>
          <a:xfrm>
            <a:off x="547214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>
            <a:spLocks noChangeAspect="1"/>
          </p:cNvSpPr>
          <p:nvPr/>
        </p:nvSpPr>
        <p:spPr>
          <a:xfrm>
            <a:off x="583218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>
            <a:spLocks noChangeAspect="1"/>
          </p:cNvSpPr>
          <p:nvPr/>
        </p:nvSpPr>
        <p:spPr>
          <a:xfrm>
            <a:off x="619222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>
            <a:spLocks noChangeAspect="1"/>
          </p:cNvSpPr>
          <p:nvPr/>
        </p:nvSpPr>
        <p:spPr>
          <a:xfrm>
            <a:off x="655226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>
            <a:spLocks noChangeAspect="1"/>
          </p:cNvSpPr>
          <p:nvPr/>
        </p:nvSpPr>
        <p:spPr>
          <a:xfrm>
            <a:off x="691230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>
            <a:spLocks noChangeAspect="1"/>
          </p:cNvSpPr>
          <p:nvPr/>
        </p:nvSpPr>
        <p:spPr>
          <a:xfrm>
            <a:off x="727234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>
            <a:spLocks noChangeAspect="1"/>
          </p:cNvSpPr>
          <p:nvPr/>
        </p:nvSpPr>
        <p:spPr>
          <a:xfrm>
            <a:off x="511210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>
            <a:spLocks noChangeAspect="1"/>
          </p:cNvSpPr>
          <p:nvPr/>
        </p:nvSpPr>
        <p:spPr>
          <a:xfrm>
            <a:off x="547214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>
            <a:spLocks noChangeAspect="1"/>
          </p:cNvSpPr>
          <p:nvPr/>
        </p:nvSpPr>
        <p:spPr>
          <a:xfrm>
            <a:off x="583218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>
            <a:spLocks noChangeAspect="1"/>
          </p:cNvSpPr>
          <p:nvPr/>
        </p:nvSpPr>
        <p:spPr>
          <a:xfrm>
            <a:off x="619222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>
            <a:spLocks noChangeAspect="1"/>
          </p:cNvSpPr>
          <p:nvPr/>
        </p:nvSpPr>
        <p:spPr>
          <a:xfrm>
            <a:off x="655226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>
            <a:spLocks noChangeAspect="1"/>
          </p:cNvSpPr>
          <p:nvPr/>
        </p:nvSpPr>
        <p:spPr>
          <a:xfrm>
            <a:off x="691230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>
            <a:spLocks noChangeAspect="1"/>
          </p:cNvSpPr>
          <p:nvPr/>
        </p:nvSpPr>
        <p:spPr>
          <a:xfrm>
            <a:off x="511210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>
            <a:spLocks noChangeAspect="1"/>
          </p:cNvSpPr>
          <p:nvPr/>
        </p:nvSpPr>
        <p:spPr>
          <a:xfrm>
            <a:off x="547214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>
            <a:spLocks noChangeAspect="1"/>
          </p:cNvSpPr>
          <p:nvPr/>
        </p:nvSpPr>
        <p:spPr>
          <a:xfrm>
            <a:off x="583218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>
            <a:spLocks noChangeAspect="1"/>
          </p:cNvSpPr>
          <p:nvPr/>
        </p:nvSpPr>
        <p:spPr>
          <a:xfrm>
            <a:off x="619222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>
            <a:spLocks noChangeAspect="1"/>
          </p:cNvSpPr>
          <p:nvPr/>
        </p:nvSpPr>
        <p:spPr>
          <a:xfrm>
            <a:off x="655226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>
            <a:spLocks noChangeAspect="1"/>
          </p:cNvSpPr>
          <p:nvPr/>
        </p:nvSpPr>
        <p:spPr>
          <a:xfrm>
            <a:off x="691230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>
            <a:spLocks noChangeAspect="1"/>
          </p:cNvSpPr>
          <p:nvPr/>
        </p:nvSpPr>
        <p:spPr>
          <a:xfrm>
            <a:off x="511210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>
            <a:spLocks noChangeAspect="1"/>
          </p:cNvSpPr>
          <p:nvPr/>
        </p:nvSpPr>
        <p:spPr>
          <a:xfrm>
            <a:off x="547214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>
            <a:spLocks noChangeAspect="1"/>
          </p:cNvSpPr>
          <p:nvPr/>
        </p:nvSpPr>
        <p:spPr>
          <a:xfrm>
            <a:off x="583218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>
            <a:spLocks noChangeAspect="1"/>
          </p:cNvSpPr>
          <p:nvPr/>
        </p:nvSpPr>
        <p:spPr>
          <a:xfrm>
            <a:off x="5112100" y="50132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>
            <a:spLocks noChangeAspect="1"/>
          </p:cNvSpPr>
          <p:nvPr/>
        </p:nvSpPr>
        <p:spPr>
          <a:xfrm>
            <a:off x="5472140" y="50132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>
            <a:spLocks noChangeAspect="1"/>
          </p:cNvSpPr>
          <p:nvPr/>
        </p:nvSpPr>
        <p:spPr>
          <a:xfrm>
            <a:off x="5112100" y="53732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/>
          <p:cNvCxnSpPr>
            <a:cxnSpLocks noChangeAspect="1"/>
          </p:cNvCxnSpPr>
          <p:nvPr/>
        </p:nvCxnSpPr>
        <p:spPr>
          <a:xfrm>
            <a:off x="5112100" y="2132896"/>
            <a:ext cx="2160000" cy="2160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endCxn id="46" idx="2"/>
          </p:cNvCxnSpPr>
          <p:nvPr/>
        </p:nvCxnSpPr>
        <p:spPr>
          <a:xfrm>
            <a:off x="5282333" y="2465227"/>
            <a:ext cx="0" cy="324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45" idx="2"/>
          </p:cNvCxnSpPr>
          <p:nvPr/>
        </p:nvCxnSpPr>
        <p:spPr>
          <a:xfrm>
            <a:off x="5634099" y="2839162"/>
            <a:ext cx="0" cy="25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17" idx="0"/>
            <a:endCxn id="43" idx="2"/>
          </p:cNvCxnSpPr>
          <p:nvPr/>
        </p:nvCxnSpPr>
        <p:spPr>
          <a:xfrm>
            <a:off x="6012180" y="3213016"/>
            <a:ext cx="0" cy="180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33" idx="0"/>
            <a:endCxn id="39" idx="2"/>
          </p:cNvCxnSpPr>
          <p:nvPr/>
        </p:nvCxnSpPr>
        <p:spPr>
          <a:xfrm>
            <a:off x="6732260" y="3933096"/>
            <a:ext cx="0" cy="72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stCxn id="40" idx="0"/>
            <a:endCxn id="40" idx="2"/>
          </p:cNvCxnSpPr>
          <p:nvPr/>
        </p:nvCxnSpPr>
        <p:spPr>
          <a:xfrm>
            <a:off x="7092300" y="4293136"/>
            <a:ext cx="0" cy="36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stCxn id="27" idx="1"/>
            <a:endCxn id="28" idx="3"/>
          </p:cNvCxnSpPr>
          <p:nvPr/>
        </p:nvCxnSpPr>
        <p:spPr>
          <a:xfrm>
            <a:off x="6912300" y="3753056"/>
            <a:ext cx="72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19" idx="1"/>
            <a:endCxn id="21" idx="3"/>
          </p:cNvCxnSpPr>
          <p:nvPr/>
        </p:nvCxnSpPr>
        <p:spPr>
          <a:xfrm>
            <a:off x="6552260" y="3393016"/>
            <a:ext cx="108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H="1">
            <a:off x="5112060" y="2996952"/>
            <a:ext cx="108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>
            <a:off x="5112060" y="2636912"/>
            <a:ext cx="720000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H="1">
            <a:off x="5112060" y="2276872"/>
            <a:ext cx="360000" cy="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>
            <a:spLocks noChangeAspect="1"/>
          </p:cNvSpPr>
          <p:nvPr/>
        </p:nvSpPr>
        <p:spPr>
          <a:xfrm>
            <a:off x="2591740" y="465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>
            <a:spLocks noChangeAspect="1"/>
          </p:cNvSpPr>
          <p:nvPr/>
        </p:nvSpPr>
        <p:spPr>
          <a:xfrm>
            <a:off x="151166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>
            <a:spLocks noChangeAspect="1"/>
          </p:cNvSpPr>
          <p:nvPr/>
        </p:nvSpPr>
        <p:spPr>
          <a:xfrm>
            <a:off x="187170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>
            <a:spLocks noChangeAspect="1"/>
          </p:cNvSpPr>
          <p:nvPr/>
        </p:nvSpPr>
        <p:spPr>
          <a:xfrm>
            <a:off x="223174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>
            <a:spLocks noChangeAspect="1"/>
          </p:cNvSpPr>
          <p:nvPr/>
        </p:nvSpPr>
        <p:spPr>
          <a:xfrm>
            <a:off x="259178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>
            <a:spLocks noChangeAspect="1"/>
          </p:cNvSpPr>
          <p:nvPr/>
        </p:nvSpPr>
        <p:spPr>
          <a:xfrm>
            <a:off x="295182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>
            <a:spLocks noChangeAspect="1"/>
          </p:cNvSpPr>
          <p:nvPr/>
        </p:nvSpPr>
        <p:spPr>
          <a:xfrm>
            <a:off x="331186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>
            <a:spLocks noChangeAspect="1"/>
          </p:cNvSpPr>
          <p:nvPr/>
        </p:nvSpPr>
        <p:spPr>
          <a:xfrm>
            <a:off x="3671900" y="32130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>
            <a:spLocks noChangeAspect="1"/>
          </p:cNvSpPr>
          <p:nvPr/>
        </p:nvSpPr>
        <p:spPr>
          <a:xfrm>
            <a:off x="151166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>
            <a:spLocks noChangeAspect="1"/>
          </p:cNvSpPr>
          <p:nvPr/>
        </p:nvSpPr>
        <p:spPr>
          <a:xfrm>
            <a:off x="187170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>
            <a:spLocks noChangeAspect="1"/>
          </p:cNvSpPr>
          <p:nvPr/>
        </p:nvSpPr>
        <p:spPr>
          <a:xfrm>
            <a:off x="223174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>
            <a:spLocks noChangeAspect="1"/>
          </p:cNvSpPr>
          <p:nvPr/>
        </p:nvSpPr>
        <p:spPr>
          <a:xfrm>
            <a:off x="259178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>
            <a:spLocks noChangeAspect="1"/>
          </p:cNvSpPr>
          <p:nvPr/>
        </p:nvSpPr>
        <p:spPr>
          <a:xfrm>
            <a:off x="295182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>
            <a:spLocks noChangeAspect="1"/>
          </p:cNvSpPr>
          <p:nvPr/>
        </p:nvSpPr>
        <p:spPr>
          <a:xfrm>
            <a:off x="331186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>
            <a:spLocks noChangeAspect="1"/>
          </p:cNvSpPr>
          <p:nvPr/>
        </p:nvSpPr>
        <p:spPr>
          <a:xfrm>
            <a:off x="3671900" y="35730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>
            <a:spLocks noChangeAspect="1"/>
          </p:cNvSpPr>
          <p:nvPr/>
        </p:nvSpPr>
        <p:spPr>
          <a:xfrm>
            <a:off x="151166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>
            <a:spLocks noChangeAspect="1"/>
          </p:cNvSpPr>
          <p:nvPr/>
        </p:nvSpPr>
        <p:spPr>
          <a:xfrm>
            <a:off x="187170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>
            <a:spLocks noChangeAspect="1"/>
          </p:cNvSpPr>
          <p:nvPr/>
        </p:nvSpPr>
        <p:spPr>
          <a:xfrm>
            <a:off x="223174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>
            <a:spLocks noChangeAspect="1"/>
          </p:cNvSpPr>
          <p:nvPr/>
        </p:nvSpPr>
        <p:spPr>
          <a:xfrm>
            <a:off x="259178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>
            <a:spLocks noChangeAspect="1"/>
          </p:cNvSpPr>
          <p:nvPr/>
        </p:nvSpPr>
        <p:spPr>
          <a:xfrm>
            <a:off x="295182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>
            <a:spLocks noChangeAspect="1"/>
          </p:cNvSpPr>
          <p:nvPr/>
        </p:nvSpPr>
        <p:spPr>
          <a:xfrm>
            <a:off x="3311860" y="393309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>
            <a:spLocks noChangeAspect="1"/>
          </p:cNvSpPr>
          <p:nvPr/>
        </p:nvSpPr>
        <p:spPr>
          <a:xfrm>
            <a:off x="151166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>
            <a:spLocks noChangeAspect="1"/>
          </p:cNvSpPr>
          <p:nvPr/>
        </p:nvSpPr>
        <p:spPr>
          <a:xfrm>
            <a:off x="187170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>
            <a:spLocks noChangeAspect="1"/>
          </p:cNvSpPr>
          <p:nvPr/>
        </p:nvSpPr>
        <p:spPr>
          <a:xfrm>
            <a:off x="223174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>
            <a:spLocks noChangeAspect="1"/>
          </p:cNvSpPr>
          <p:nvPr/>
        </p:nvSpPr>
        <p:spPr>
          <a:xfrm>
            <a:off x="259178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>
            <a:spLocks noChangeAspect="1"/>
          </p:cNvSpPr>
          <p:nvPr/>
        </p:nvSpPr>
        <p:spPr>
          <a:xfrm>
            <a:off x="295182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>
            <a:spLocks noChangeAspect="1"/>
          </p:cNvSpPr>
          <p:nvPr/>
        </p:nvSpPr>
        <p:spPr>
          <a:xfrm>
            <a:off x="3311860" y="429313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>
            <a:spLocks noChangeAspect="1"/>
          </p:cNvSpPr>
          <p:nvPr/>
        </p:nvSpPr>
        <p:spPr>
          <a:xfrm>
            <a:off x="151166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>
            <a:spLocks noChangeAspect="1"/>
          </p:cNvSpPr>
          <p:nvPr/>
        </p:nvSpPr>
        <p:spPr>
          <a:xfrm>
            <a:off x="187170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>
            <a:spLocks noChangeAspect="1"/>
          </p:cNvSpPr>
          <p:nvPr/>
        </p:nvSpPr>
        <p:spPr>
          <a:xfrm>
            <a:off x="223174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>
            <a:spLocks noChangeAspect="1"/>
          </p:cNvSpPr>
          <p:nvPr/>
        </p:nvSpPr>
        <p:spPr>
          <a:xfrm>
            <a:off x="1511660" y="50132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>
            <a:spLocks noChangeAspect="1"/>
          </p:cNvSpPr>
          <p:nvPr/>
        </p:nvSpPr>
        <p:spPr>
          <a:xfrm>
            <a:off x="1871700" y="501321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>
            <a:spLocks noChangeAspect="1"/>
          </p:cNvSpPr>
          <p:nvPr/>
        </p:nvSpPr>
        <p:spPr>
          <a:xfrm>
            <a:off x="1511660" y="537325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1" name="直線コネクタ 90"/>
          <p:cNvCxnSpPr>
            <a:cxnSpLocks noChangeAspect="1"/>
          </p:cNvCxnSpPr>
          <p:nvPr/>
        </p:nvCxnSpPr>
        <p:spPr>
          <a:xfrm>
            <a:off x="1511660" y="3213216"/>
            <a:ext cx="1439920" cy="14399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>
            <a:stCxn id="66" idx="0"/>
            <a:endCxn id="90" idx="2"/>
          </p:cNvCxnSpPr>
          <p:nvPr/>
        </p:nvCxnSpPr>
        <p:spPr>
          <a:xfrm>
            <a:off x="1691660" y="3573056"/>
            <a:ext cx="0" cy="216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>
            <a:stCxn id="74" idx="0"/>
            <a:endCxn id="89" idx="2"/>
          </p:cNvCxnSpPr>
          <p:nvPr/>
        </p:nvCxnSpPr>
        <p:spPr>
          <a:xfrm>
            <a:off x="2051700" y="3933096"/>
            <a:ext cx="0" cy="144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>
            <a:stCxn id="68" idx="1"/>
            <a:endCxn id="72" idx="3"/>
          </p:cNvCxnSpPr>
          <p:nvPr/>
        </p:nvCxnSpPr>
        <p:spPr>
          <a:xfrm>
            <a:off x="2231740" y="3753056"/>
            <a:ext cx="180016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矢印コネクタ 94"/>
          <p:cNvCxnSpPr>
            <a:stCxn id="60" idx="1"/>
            <a:endCxn id="65" idx="3"/>
          </p:cNvCxnSpPr>
          <p:nvPr/>
        </p:nvCxnSpPr>
        <p:spPr>
          <a:xfrm>
            <a:off x="1871700" y="3393016"/>
            <a:ext cx="2160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>
            <a:off x="2411740" y="4293136"/>
            <a:ext cx="0" cy="72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>
            <a:stCxn id="76" idx="1"/>
            <a:endCxn id="78" idx="3"/>
          </p:cNvCxnSpPr>
          <p:nvPr/>
        </p:nvCxnSpPr>
        <p:spPr>
          <a:xfrm>
            <a:off x="2591780" y="4113096"/>
            <a:ext cx="108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>
            <a:stCxn id="83" idx="1"/>
            <a:endCxn id="84" idx="3"/>
          </p:cNvCxnSpPr>
          <p:nvPr/>
        </p:nvCxnSpPr>
        <p:spPr>
          <a:xfrm>
            <a:off x="2951820" y="4473136"/>
            <a:ext cx="7200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2" idx="2"/>
            <a:endCxn id="58" idx="2"/>
          </p:cNvCxnSpPr>
          <p:nvPr/>
        </p:nvCxnSpPr>
        <p:spPr>
          <a:xfrm flipH="1">
            <a:off x="2771740" y="4653136"/>
            <a:ext cx="40" cy="36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>
            <a:spLocks noChangeAspect="1"/>
          </p:cNvSpPr>
          <p:nvPr/>
        </p:nvSpPr>
        <p:spPr>
          <a:xfrm>
            <a:off x="6192180" y="4653176"/>
            <a:ext cx="360000" cy="36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1" name="直線矢印コネクタ 100"/>
          <p:cNvCxnSpPr>
            <a:stCxn id="25" idx="0"/>
            <a:endCxn id="100" idx="2"/>
          </p:cNvCxnSpPr>
          <p:nvPr/>
        </p:nvCxnSpPr>
        <p:spPr>
          <a:xfrm flipH="1">
            <a:off x="6372180" y="3573056"/>
            <a:ext cx="40" cy="144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cxnSpLocks noChangeAspect="1"/>
          </p:cNvCxnSpPr>
          <p:nvPr/>
        </p:nvCxnSpPr>
        <p:spPr>
          <a:xfrm>
            <a:off x="7215532" y="4113096"/>
            <a:ext cx="14401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</a:t>
            </a:r>
            <a:endParaRPr kumimoji="1" lang="ja-JP" altLang="en-US" dirty="0"/>
          </a:p>
        </p:txBody>
      </p:sp>
      <p:grpSp>
        <p:nvGrpSpPr>
          <p:cNvPr id="144" name="グループ化 143"/>
          <p:cNvGrpSpPr/>
          <p:nvPr/>
        </p:nvGrpSpPr>
        <p:grpSpPr>
          <a:xfrm>
            <a:off x="1822048" y="1412776"/>
            <a:ext cx="1872208" cy="2674552"/>
            <a:chOff x="1835696" y="1412776"/>
            <a:chExt cx="1872208" cy="2674552"/>
          </a:xfrm>
        </p:grpSpPr>
        <p:sp>
          <p:nvSpPr>
            <p:cNvPr id="93" name="正方形/長方形 92"/>
            <p:cNvSpPr>
              <a:spLocks noChangeAspect="1"/>
            </p:cNvSpPr>
            <p:nvPr/>
          </p:nvSpPr>
          <p:spPr>
            <a:xfrm>
              <a:off x="1835726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>
              <a:spLocks noChangeAspect="1"/>
            </p:cNvSpPr>
            <p:nvPr/>
          </p:nvSpPr>
          <p:spPr>
            <a:xfrm>
              <a:off x="2103184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>
              <a:spLocks noChangeAspect="1"/>
            </p:cNvSpPr>
            <p:nvPr/>
          </p:nvSpPr>
          <p:spPr>
            <a:xfrm>
              <a:off x="2370642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>
              <a:spLocks noChangeAspect="1"/>
            </p:cNvSpPr>
            <p:nvPr/>
          </p:nvSpPr>
          <p:spPr>
            <a:xfrm>
              <a:off x="2638101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>
              <a:spLocks noChangeAspect="1"/>
            </p:cNvSpPr>
            <p:nvPr/>
          </p:nvSpPr>
          <p:spPr>
            <a:xfrm>
              <a:off x="2905559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>
              <a:spLocks noChangeAspect="1"/>
            </p:cNvSpPr>
            <p:nvPr/>
          </p:nvSpPr>
          <p:spPr>
            <a:xfrm>
              <a:off x="3173017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>
              <a:spLocks noChangeAspect="1"/>
            </p:cNvSpPr>
            <p:nvPr/>
          </p:nvSpPr>
          <p:spPr>
            <a:xfrm>
              <a:off x="3440475" y="221515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>
              <a:spLocks noChangeAspect="1"/>
            </p:cNvSpPr>
            <p:nvPr/>
          </p:nvSpPr>
          <p:spPr>
            <a:xfrm>
              <a:off x="1835726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>
              <a:spLocks noChangeAspect="1"/>
            </p:cNvSpPr>
            <p:nvPr/>
          </p:nvSpPr>
          <p:spPr>
            <a:xfrm>
              <a:off x="2103184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>
              <a:spLocks noChangeAspect="1"/>
            </p:cNvSpPr>
            <p:nvPr/>
          </p:nvSpPr>
          <p:spPr>
            <a:xfrm>
              <a:off x="2370642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>
              <a:spLocks noChangeAspect="1"/>
            </p:cNvSpPr>
            <p:nvPr/>
          </p:nvSpPr>
          <p:spPr>
            <a:xfrm>
              <a:off x="2638101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>
              <a:spLocks noChangeAspect="1"/>
            </p:cNvSpPr>
            <p:nvPr/>
          </p:nvSpPr>
          <p:spPr>
            <a:xfrm>
              <a:off x="2905559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>
              <a:spLocks noChangeAspect="1"/>
            </p:cNvSpPr>
            <p:nvPr/>
          </p:nvSpPr>
          <p:spPr>
            <a:xfrm>
              <a:off x="3173017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>
              <a:spLocks noChangeAspect="1"/>
            </p:cNvSpPr>
            <p:nvPr/>
          </p:nvSpPr>
          <p:spPr>
            <a:xfrm>
              <a:off x="3440475" y="2482609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>
              <a:spLocks noChangeAspect="1"/>
            </p:cNvSpPr>
            <p:nvPr/>
          </p:nvSpPr>
          <p:spPr>
            <a:xfrm>
              <a:off x="1835726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>
              <a:spLocks noChangeAspect="1"/>
            </p:cNvSpPr>
            <p:nvPr/>
          </p:nvSpPr>
          <p:spPr>
            <a:xfrm>
              <a:off x="2103184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正方形/長方形 108"/>
            <p:cNvSpPr>
              <a:spLocks noChangeAspect="1"/>
            </p:cNvSpPr>
            <p:nvPr/>
          </p:nvSpPr>
          <p:spPr>
            <a:xfrm>
              <a:off x="2370642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>
              <a:spLocks noChangeAspect="1"/>
            </p:cNvSpPr>
            <p:nvPr/>
          </p:nvSpPr>
          <p:spPr>
            <a:xfrm>
              <a:off x="2638101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>
              <a:spLocks noChangeAspect="1"/>
            </p:cNvSpPr>
            <p:nvPr/>
          </p:nvSpPr>
          <p:spPr>
            <a:xfrm>
              <a:off x="2905559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>
              <a:spLocks noChangeAspect="1"/>
            </p:cNvSpPr>
            <p:nvPr/>
          </p:nvSpPr>
          <p:spPr>
            <a:xfrm>
              <a:off x="3173017" y="2750067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>
              <a:spLocks noChangeAspect="1"/>
            </p:cNvSpPr>
            <p:nvPr/>
          </p:nvSpPr>
          <p:spPr>
            <a:xfrm>
              <a:off x="1835726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>
              <a:spLocks noChangeAspect="1"/>
            </p:cNvSpPr>
            <p:nvPr/>
          </p:nvSpPr>
          <p:spPr>
            <a:xfrm>
              <a:off x="2103184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>
              <a:spLocks noChangeAspect="1"/>
            </p:cNvSpPr>
            <p:nvPr/>
          </p:nvSpPr>
          <p:spPr>
            <a:xfrm>
              <a:off x="2370642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>
              <a:spLocks noChangeAspect="1"/>
            </p:cNvSpPr>
            <p:nvPr/>
          </p:nvSpPr>
          <p:spPr>
            <a:xfrm>
              <a:off x="2638101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>
              <a:spLocks noChangeAspect="1"/>
            </p:cNvSpPr>
            <p:nvPr/>
          </p:nvSpPr>
          <p:spPr>
            <a:xfrm>
              <a:off x="2905559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>
              <a:spLocks noChangeAspect="1"/>
            </p:cNvSpPr>
            <p:nvPr/>
          </p:nvSpPr>
          <p:spPr>
            <a:xfrm>
              <a:off x="3173017" y="3017525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>
              <a:spLocks noChangeAspect="1"/>
            </p:cNvSpPr>
            <p:nvPr/>
          </p:nvSpPr>
          <p:spPr>
            <a:xfrm>
              <a:off x="1835726" y="3284983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>
              <a:spLocks noChangeAspect="1"/>
            </p:cNvSpPr>
            <p:nvPr/>
          </p:nvSpPr>
          <p:spPr>
            <a:xfrm>
              <a:off x="2103184" y="3284983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>
              <a:spLocks noChangeAspect="1"/>
            </p:cNvSpPr>
            <p:nvPr/>
          </p:nvSpPr>
          <p:spPr>
            <a:xfrm>
              <a:off x="2370642" y="3284983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>
              <a:spLocks noChangeAspect="1"/>
            </p:cNvSpPr>
            <p:nvPr/>
          </p:nvSpPr>
          <p:spPr>
            <a:xfrm>
              <a:off x="1835726" y="355244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正方形/長方形 122"/>
            <p:cNvSpPr>
              <a:spLocks noChangeAspect="1"/>
            </p:cNvSpPr>
            <p:nvPr/>
          </p:nvSpPr>
          <p:spPr>
            <a:xfrm>
              <a:off x="2103184" y="3552441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>
              <a:spLocks noChangeAspect="1"/>
            </p:cNvSpPr>
            <p:nvPr/>
          </p:nvSpPr>
          <p:spPr>
            <a:xfrm>
              <a:off x="1835726" y="3819900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5" name="直線コネクタ 124"/>
            <p:cNvCxnSpPr>
              <a:cxnSpLocks noChangeAspect="1"/>
            </p:cNvCxnSpPr>
            <p:nvPr/>
          </p:nvCxnSpPr>
          <p:spPr>
            <a:xfrm>
              <a:off x="1835726" y="1412776"/>
              <a:ext cx="1604571" cy="160457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/>
            <p:cNvCxnSpPr>
              <a:endCxn id="124" idx="2"/>
            </p:cNvCxnSpPr>
            <p:nvPr/>
          </p:nvCxnSpPr>
          <p:spPr>
            <a:xfrm>
              <a:off x="1962185" y="1659650"/>
              <a:ext cx="0" cy="240685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/>
            <p:cNvCxnSpPr>
              <a:endCxn id="123" idx="2"/>
            </p:cNvCxnSpPr>
            <p:nvPr/>
          </p:nvCxnSpPr>
          <p:spPr>
            <a:xfrm>
              <a:off x="2223496" y="1937431"/>
              <a:ext cx="0" cy="18719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矢印コネクタ 127"/>
            <p:cNvCxnSpPr>
              <a:stCxn id="95" idx="0"/>
              <a:endCxn id="121" idx="2"/>
            </p:cNvCxnSpPr>
            <p:nvPr/>
          </p:nvCxnSpPr>
          <p:spPr>
            <a:xfrm>
              <a:off x="2504357" y="2215151"/>
              <a:ext cx="0" cy="13372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>
              <a:stCxn id="111" idx="0"/>
              <a:endCxn id="117" idx="2"/>
            </p:cNvCxnSpPr>
            <p:nvPr/>
          </p:nvCxnSpPr>
          <p:spPr>
            <a:xfrm>
              <a:off x="3039273" y="2750067"/>
              <a:ext cx="0" cy="53488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矢印コネクタ 129"/>
            <p:cNvCxnSpPr>
              <a:stCxn id="118" idx="0"/>
              <a:endCxn id="118" idx="2"/>
            </p:cNvCxnSpPr>
            <p:nvPr/>
          </p:nvCxnSpPr>
          <p:spPr>
            <a:xfrm>
              <a:off x="3306731" y="3017525"/>
              <a:ext cx="0" cy="2674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/>
            <p:cNvCxnSpPr>
              <a:stCxn id="105" idx="1"/>
              <a:endCxn id="106" idx="3"/>
            </p:cNvCxnSpPr>
            <p:nvPr/>
          </p:nvCxnSpPr>
          <p:spPr>
            <a:xfrm>
              <a:off x="3173017" y="2616323"/>
              <a:ext cx="53488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/>
            <p:cNvCxnSpPr>
              <a:stCxn id="97" idx="1"/>
              <a:endCxn id="99" idx="3"/>
            </p:cNvCxnSpPr>
            <p:nvPr/>
          </p:nvCxnSpPr>
          <p:spPr>
            <a:xfrm>
              <a:off x="2905559" y="2348865"/>
              <a:ext cx="80234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/>
            <p:cNvCxnSpPr/>
            <p:nvPr/>
          </p:nvCxnSpPr>
          <p:spPr>
            <a:xfrm flipH="1">
              <a:off x="1835696" y="2054646"/>
              <a:ext cx="80234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/>
            <p:cNvCxnSpPr/>
            <p:nvPr/>
          </p:nvCxnSpPr>
          <p:spPr>
            <a:xfrm flipH="1">
              <a:off x="1835696" y="1787188"/>
              <a:ext cx="534857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矢印コネクタ 134"/>
            <p:cNvCxnSpPr/>
            <p:nvPr/>
          </p:nvCxnSpPr>
          <p:spPr>
            <a:xfrm flipH="1">
              <a:off x="1835696" y="1519730"/>
              <a:ext cx="267429" cy="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正方形/長方形 135"/>
            <p:cNvSpPr>
              <a:spLocks noChangeAspect="1"/>
            </p:cNvSpPr>
            <p:nvPr/>
          </p:nvSpPr>
          <p:spPr>
            <a:xfrm>
              <a:off x="2638071" y="3284983"/>
              <a:ext cx="267429" cy="26742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7" name="直線矢印コネクタ 136"/>
            <p:cNvCxnSpPr>
              <a:stCxn id="103" idx="0"/>
              <a:endCxn id="136" idx="2"/>
            </p:cNvCxnSpPr>
            <p:nvPr/>
          </p:nvCxnSpPr>
          <p:spPr>
            <a:xfrm flipH="1">
              <a:off x="2771785" y="2482609"/>
              <a:ext cx="30" cy="106980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>
              <a:cxnSpLocks noChangeAspect="1"/>
            </p:cNvCxnSpPr>
            <p:nvPr/>
          </p:nvCxnSpPr>
          <p:spPr>
            <a:xfrm>
              <a:off x="3398275" y="2883781"/>
              <a:ext cx="1069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等号 139"/>
          <p:cNvSpPr/>
          <p:nvPr/>
        </p:nvSpPr>
        <p:spPr>
          <a:xfrm>
            <a:off x="432048" y="4916016"/>
            <a:ext cx="410344" cy="914400"/>
          </a:xfrm>
          <a:prstGeom prst="mathEqual">
            <a:avLst>
              <a:gd name="adj1" fmla="val 7102"/>
              <a:gd name="adj2" fmla="val 877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1" name="大かっこ 140"/>
          <p:cNvSpPr/>
          <p:nvPr/>
        </p:nvSpPr>
        <p:spPr>
          <a:xfrm>
            <a:off x="1584176" y="4293096"/>
            <a:ext cx="7308304" cy="2160240"/>
          </a:xfrm>
          <a:prstGeom prst="bracketPair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〈-1|#|9〉</a:t>
            </a:r>
            <a:r>
              <a:rPr lang="en-US" altLang="ja-JP" sz="2400" dirty="0" smtClean="0"/>
              <a:t>〈-1|#|7〉〈-1|#|5〉〈-1|#|4〉〈-1|#|2〉〈-1|#|1〉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〈-2|#|9〉〈-2|#|7〉〈-2|#|5〉〈-2|#|4〉〈-2|#|2〉〈-2|#|1</a:t>
            </a:r>
            <a:r>
              <a:rPr lang="en-US" altLang="ja-JP" sz="2400" dirty="0" smtClean="0"/>
              <a:t>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〈-3|#|9〉〈-3|#|7〉〈-3|#|5〉〈-3|#|4〉〈-3|#|2〉〈-3|#|1</a:t>
            </a:r>
            <a:r>
              <a:rPr lang="en-US" altLang="ja-JP" sz="2400" dirty="0" smtClean="0"/>
              <a:t>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〈3|#|9〉 〈3|</a:t>
            </a:r>
            <a:r>
              <a:rPr lang="en-US" altLang="ja-JP" sz="2400" dirty="0" smtClean="0"/>
              <a:t>#</a:t>
            </a:r>
            <a:r>
              <a:rPr lang="en-US" altLang="ja-JP" sz="2400" dirty="0" smtClean="0"/>
              <a:t>|7〉 〈3|#|5〉 〈3|</a:t>
            </a:r>
            <a:r>
              <a:rPr lang="en-US" altLang="ja-JP" sz="2400" dirty="0" smtClean="0"/>
              <a:t>#</a:t>
            </a:r>
            <a:r>
              <a:rPr lang="en-US" altLang="ja-JP" sz="2400" dirty="0" smtClean="0"/>
              <a:t>|4〉 〈3|</a:t>
            </a:r>
            <a:r>
              <a:rPr lang="en-US" altLang="ja-JP" sz="2400" dirty="0" smtClean="0"/>
              <a:t>#</a:t>
            </a:r>
            <a:r>
              <a:rPr lang="en-US" altLang="ja-JP" sz="2400" dirty="0" smtClean="0"/>
              <a:t>|2〉 〈3|</a:t>
            </a:r>
            <a:r>
              <a:rPr lang="en-US" altLang="ja-JP" sz="2400" dirty="0" smtClean="0"/>
              <a:t>#</a:t>
            </a:r>
            <a:r>
              <a:rPr lang="en-US" altLang="ja-JP" sz="2400" dirty="0" smtClean="0"/>
              <a:t>|1</a:t>
            </a:r>
            <a:r>
              <a:rPr lang="en-US" altLang="ja-JP" sz="2400" dirty="0" smtClean="0"/>
              <a:t>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〈2|#|9〉 〈2|#|7〉 〈2|#|5〉 〈2|#|4〉 〈2|#|2〉 〈2|#|1</a:t>
            </a:r>
            <a:r>
              <a:rPr lang="en-US" altLang="ja-JP" sz="2400" dirty="0" smtClean="0"/>
              <a:t>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〈0|#|9〉 〈0|#|7〉 〈0|#|5〉 〈0|#|4〉 〈0|#|2〉 〈0|#|1〉</a:t>
            </a:r>
            <a:endParaRPr lang="ja-JP" altLang="en-US" sz="2400" dirty="0" smtClean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898967" y="5142384"/>
            <a:ext cx="601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d</a:t>
            </a:r>
            <a:r>
              <a:rPr kumimoji="1" lang="en-US" altLang="ja-JP" sz="2400" dirty="0" err="1" smtClean="0"/>
              <a:t>et</a:t>
            </a:r>
            <a:endParaRPr kumimoji="1" lang="ja-JP" altLang="en-US" sz="2400" dirty="0"/>
          </a:p>
        </p:txBody>
      </p:sp>
      <p:grpSp>
        <p:nvGrpSpPr>
          <p:cNvPr id="145" name="グループ化 365"/>
          <p:cNvGrpSpPr/>
          <p:nvPr/>
        </p:nvGrpSpPr>
        <p:grpSpPr>
          <a:xfrm>
            <a:off x="1376836" y="2402816"/>
            <a:ext cx="328492" cy="714238"/>
            <a:chOff x="992464" y="3927669"/>
            <a:chExt cx="724223" cy="1574678"/>
          </a:xfrm>
        </p:grpSpPr>
        <p:cxnSp>
          <p:nvCxnSpPr>
            <p:cNvPr id="146" name="直線コネクタ 145"/>
            <p:cNvCxnSpPr>
              <a:cxnSpLocks noChangeAspect="1"/>
            </p:cNvCxnSpPr>
            <p:nvPr/>
          </p:nvCxnSpPr>
          <p:spPr>
            <a:xfrm rot="900000">
              <a:off x="996687" y="47823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cxnSpLocks noChangeAspect="1"/>
            </p:cNvCxnSpPr>
            <p:nvPr/>
          </p:nvCxnSpPr>
          <p:spPr>
            <a:xfrm rot="4500000">
              <a:off x="992464" y="39276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グループ化 368"/>
          <p:cNvGrpSpPr/>
          <p:nvPr/>
        </p:nvGrpSpPr>
        <p:grpSpPr>
          <a:xfrm rot="10800000">
            <a:off x="3824624" y="2402816"/>
            <a:ext cx="328492" cy="714238"/>
            <a:chOff x="1144864" y="4080069"/>
            <a:chExt cx="724223" cy="1574678"/>
          </a:xfrm>
        </p:grpSpPr>
        <p:cxnSp>
          <p:nvCxnSpPr>
            <p:cNvPr id="149" name="直線コネクタ 148"/>
            <p:cNvCxnSpPr>
              <a:cxnSpLocks noChangeAspect="1"/>
            </p:cNvCxnSpPr>
            <p:nvPr/>
          </p:nvCxnSpPr>
          <p:spPr>
            <a:xfrm rot="900000">
              <a:off x="1149087" y="49347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>
              <a:cxnSpLocks noChangeAspect="1"/>
            </p:cNvCxnSpPr>
            <p:nvPr/>
          </p:nvCxnSpPr>
          <p:spPr>
            <a:xfrm rot="4500000">
              <a:off x="1144864" y="40800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テキスト ボックス 150"/>
          <p:cNvSpPr txBox="1"/>
          <p:nvPr/>
        </p:nvSpPr>
        <p:spPr>
          <a:xfrm>
            <a:off x="3832160" y="2060848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GC</a:t>
            </a:r>
            <a:endParaRPr kumimoji="1" lang="ja-JP" altLang="en-US" sz="2400" dirty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854185" y="296965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err="1" smtClean="0"/>
              <a:t>k</a:t>
            </a:r>
            <a:r>
              <a:rPr kumimoji="1" lang="en-US" altLang="ja-JP" sz="2400" dirty="0" err="1" smtClean="0"/>
              <a:t>,</a:t>
            </a:r>
            <a:r>
              <a:rPr kumimoji="1" lang="en-US" altLang="ja-JP" sz="2400" i="1" dirty="0" err="1" smtClean="0"/>
              <a:t>M</a:t>
            </a:r>
            <a:r>
              <a:rPr kumimoji="1" lang="en-US" altLang="ja-JP" sz="2400" dirty="0" smtClean="0"/>
              <a:t>=3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Especially, </a:t>
            </a:r>
            <a:r>
              <a:rPr lang="en-US" altLang="ja-JP" dirty="0" smtClean="0"/>
              <a:t>A</a:t>
            </a:r>
            <a:r>
              <a:rPr kumimoji="1" lang="en-US" altLang="ja-JP" dirty="0" smtClean="0"/>
              <a:t>BJM Wilson </a:t>
            </a:r>
            <a:r>
              <a:rPr kumimoji="1" lang="en-US" altLang="ja-JP" dirty="0" smtClean="0"/>
              <a:t>loop</a:t>
            </a:r>
            <a:endParaRPr kumimoji="1" lang="ja-JP" altLang="en-US" dirty="0"/>
          </a:p>
        </p:txBody>
      </p:sp>
      <p:grpSp>
        <p:nvGrpSpPr>
          <p:cNvPr id="145" name="グループ化 263"/>
          <p:cNvGrpSpPr/>
          <p:nvPr/>
        </p:nvGrpSpPr>
        <p:grpSpPr>
          <a:xfrm>
            <a:off x="952751" y="2351679"/>
            <a:ext cx="816513" cy="816512"/>
            <a:chOff x="539552" y="836712"/>
            <a:chExt cx="1800160" cy="1800160"/>
          </a:xfrm>
        </p:grpSpPr>
        <p:sp>
          <p:nvSpPr>
            <p:cNvPr id="152" name="正方形/長方形 151"/>
            <p:cNvSpPr>
              <a:spLocks noChangeAspect="1"/>
            </p:cNvSpPr>
            <p:nvPr/>
          </p:nvSpPr>
          <p:spPr>
            <a:xfrm>
              <a:off x="539552" y="83671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>
              <a:spLocks noChangeAspect="1"/>
            </p:cNvSpPr>
            <p:nvPr/>
          </p:nvSpPr>
          <p:spPr>
            <a:xfrm>
              <a:off x="89959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>
              <a:spLocks noChangeAspect="1"/>
            </p:cNvSpPr>
            <p:nvPr/>
          </p:nvSpPr>
          <p:spPr>
            <a:xfrm>
              <a:off x="125963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>
              <a:spLocks noChangeAspect="1"/>
            </p:cNvSpPr>
            <p:nvPr/>
          </p:nvSpPr>
          <p:spPr>
            <a:xfrm>
              <a:off x="161967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>
              <a:spLocks noChangeAspect="1"/>
            </p:cNvSpPr>
            <p:nvPr/>
          </p:nvSpPr>
          <p:spPr>
            <a:xfrm>
              <a:off x="197971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>
              <a:spLocks noChangeAspect="1"/>
            </p:cNvSpPr>
            <p:nvPr/>
          </p:nvSpPr>
          <p:spPr>
            <a:xfrm>
              <a:off x="539552" y="119675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>
              <a:spLocks noChangeAspect="1"/>
            </p:cNvSpPr>
            <p:nvPr/>
          </p:nvSpPr>
          <p:spPr>
            <a:xfrm>
              <a:off x="899592" y="119675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>
              <a:spLocks noChangeAspect="1"/>
            </p:cNvSpPr>
            <p:nvPr/>
          </p:nvSpPr>
          <p:spPr>
            <a:xfrm>
              <a:off x="1259632" y="1196752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正方形/長方形 159"/>
            <p:cNvSpPr>
              <a:spLocks noChangeAspect="1"/>
            </p:cNvSpPr>
            <p:nvPr/>
          </p:nvSpPr>
          <p:spPr>
            <a:xfrm>
              <a:off x="1619672" y="1196752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/>
            <p:cNvSpPr>
              <a:spLocks noChangeAspect="1"/>
            </p:cNvSpPr>
            <p:nvPr/>
          </p:nvSpPr>
          <p:spPr>
            <a:xfrm>
              <a:off x="1979712" y="1196752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正方形/長方形 161"/>
            <p:cNvSpPr>
              <a:spLocks noChangeAspect="1"/>
            </p:cNvSpPr>
            <p:nvPr/>
          </p:nvSpPr>
          <p:spPr>
            <a:xfrm>
              <a:off x="539552" y="155679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正方形/長方形 162"/>
            <p:cNvSpPr>
              <a:spLocks noChangeAspect="1"/>
            </p:cNvSpPr>
            <p:nvPr/>
          </p:nvSpPr>
          <p:spPr>
            <a:xfrm>
              <a:off x="899592" y="1556792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正方形/長方形 163"/>
            <p:cNvSpPr>
              <a:spLocks noChangeAspect="1"/>
            </p:cNvSpPr>
            <p:nvPr/>
          </p:nvSpPr>
          <p:spPr>
            <a:xfrm>
              <a:off x="1259632" y="155679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正方形/長方形 164"/>
            <p:cNvSpPr>
              <a:spLocks noChangeAspect="1"/>
            </p:cNvSpPr>
            <p:nvPr/>
          </p:nvSpPr>
          <p:spPr>
            <a:xfrm>
              <a:off x="1619672" y="1556792"/>
              <a:ext cx="360000" cy="36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正方形/長方形 165"/>
            <p:cNvSpPr>
              <a:spLocks noChangeAspect="1"/>
            </p:cNvSpPr>
            <p:nvPr/>
          </p:nvSpPr>
          <p:spPr>
            <a:xfrm>
              <a:off x="539552" y="191683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正方形/長方形 166"/>
            <p:cNvSpPr>
              <a:spLocks noChangeAspect="1"/>
            </p:cNvSpPr>
            <p:nvPr/>
          </p:nvSpPr>
          <p:spPr>
            <a:xfrm>
              <a:off x="899592" y="1916832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>
              <a:spLocks noChangeAspect="1"/>
            </p:cNvSpPr>
            <p:nvPr/>
          </p:nvSpPr>
          <p:spPr>
            <a:xfrm>
              <a:off x="1259632" y="1916832"/>
              <a:ext cx="360000" cy="3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正方形/長方形 168"/>
            <p:cNvSpPr>
              <a:spLocks noChangeAspect="1"/>
            </p:cNvSpPr>
            <p:nvPr/>
          </p:nvSpPr>
          <p:spPr>
            <a:xfrm>
              <a:off x="539552" y="227687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6" name="グループ化 365"/>
          <p:cNvGrpSpPr/>
          <p:nvPr/>
        </p:nvGrpSpPr>
        <p:grpSpPr>
          <a:xfrm>
            <a:off x="576198" y="2402816"/>
            <a:ext cx="328492" cy="714238"/>
            <a:chOff x="992464" y="3927669"/>
            <a:chExt cx="724223" cy="1574678"/>
          </a:xfrm>
        </p:grpSpPr>
        <p:cxnSp>
          <p:nvCxnSpPr>
            <p:cNvPr id="150" name="直線コネクタ 149"/>
            <p:cNvCxnSpPr>
              <a:cxnSpLocks noChangeAspect="1"/>
            </p:cNvCxnSpPr>
            <p:nvPr/>
          </p:nvCxnSpPr>
          <p:spPr>
            <a:xfrm rot="900000">
              <a:off x="996687" y="47823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>
              <a:cxnSpLocks noChangeAspect="1"/>
            </p:cNvCxnSpPr>
            <p:nvPr/>
          </p:nvCxnSpPr>
          <p:spPr>
            <a:xfrm rot="4500000">
              <a:off x="992464" y="39276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グループ化 368"/>
          <p:cNvGrpSpPr/>
          <p:nvPr/>
        </p:nvGrpSpPr>
        <p:grpSpPr>
          <a:xfrm rot="10800000">
            <a:off x="1817326" y="2402816"/>
            <a:ext cx="328492" cy="714238"/>
            <a:chOff x="1144864" y="4080069"/>
            <a:chExt cx="724223" cy="1574678"/>
          </a:xfrm>
        </p:grpSpPr>
        <p:cxnSp>
          <p:nvCxnSpPr>
            <p:cNvPr id="148" name="直線コネクタ 147"/>
            <p:cNvCxnSpPr>
              <a:cxnSpLocks noChangeAspect="1"/>
            </p:cNvCxnSpPr>
            <p:nvPr/>
          </p:nvCxnSpPr>
          <p:spPr>
            <a:xfrm rot="900000">
              <a:off x="1149087" y="49347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>
              <a:cxnSpLocks noChangeAspect="1"/>
            </p:cNvCxnSpPr>
            <p:nvPr/>
          </p:nvCxnSpPr>
          <p:spPr>
            <a:xfrm rot="4500000">
              <a:off x="1144864" y="40800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282"/>
          <p:cNvGrpSpPr/>
          <p:nvPr/>
        </p:nvGrpSpPr>
        <p:grpSpPr>
          <a:xfrm>
            <a:off x="4223856" y="1458060"/>
            <a:ext cx="816513" cy="816513"/>
            <a:chOff x="2699792" y="836712"/>
            <a:chExt cx="1800160" cy="1800160"/>
          </a:xfrm>
        </p:grpSpPr>
        <p:sp>
          <p:nvSpPr>
            <p:cNvPr id="136" name="正方形/長方形 135"/>
            <p:cNvSpPr>
              <a:spLocks noChangeAspect="1"/>
            </p:cNvSpPr>
            <p:nvPr/>
          </p:nvSpPr>
          <p:spPr>
            <a:xfrm>
              <a:off x="2699792" y="83671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正方形/長方形 136"/>
            <p:cNvSpPr>
              <a:spLocks noChangeAspect="1"/>
            </p:cNvSpPr>
            <p:nvPr/>
          </p:nvSpPr>
          <p:spPr>
            <a:xfrm>
              <a:off x="305983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正方形/長方形 137"/>
            <p:cNvSpPr>
              <a:spLocks noChangeAspect="1"/>
            </p:cNvSpPr>
            <p:nvPr/>
          </p:nvSpPr>
          <p:spPr>
            <a:xfrm>
              <a:off x="341987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/>
            <p:cNvSpPr>
              <a:spLocks noChangeAspect="1"/>
            </p:cNvSpPr>
            <p:nvPr/>
          </p:nvSpPr>
          <p:spPr>
            <a:xfrm>
              <a:off x="377991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>
              <a:spLocks noChangeAspect="1"/>
            </p:cNvSpPr>
            <p:nvPr/>
          </p:nvSpPr>
          <p:spPr>
            <a:xfrm>
              <a:off x="4139952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正方形/長方形 140"/>
            <p:cNvSpPr>
              <a:spLocks noChangeAspect="1"/>
            </p:cNvSpPr>
            <p:nvPr/>
          </p:nvSpPr>
          <p:spPr>
            <a:xfrm>
              <a:off x="2699792" y="119675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正方形/長方形 141"/>
            <p:cNvSpPr>
              <a:spLocks noChangeAspect="1"/>
            </p:cNvSpPr>
            <p:nvPr/>
          </p:nvSpPr>
          <p:spPr>
            <a:xfrm>
              <a:off x="2699792" y="155679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>
              <a:spLocks noChangeAspect="1"/>
            </p:cNvSpPr>
            <p:nvPr/>
          </p:nvSpPr>
          <p:spPr>
            <a:xfrm>
              <a:off x="2699792" y="191683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正方形/長方形 143"/>
            <p:cNvSpPr>
              <a:spLocks noChangeAspect="1"/>
            </p:cNvSpPr>
            <p:nvPr/>
          </p:nvSpPr>
          <p:spPr>
            <a:xfrm>
              <a:off x="2699792" y="2276872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92"/>
          <p:cNvGrpSpPr/>
          <p:nvPr/>
        </p:nvGrpSpPr>
        <p:grpSpPr>
          <a:xfrm>
            <a:off x="5748690" y="1629681"/>
            <a:ext cx="816513" cy="489901"/>
            <a:chOff x="4788064" y="836712"/>
            <a:chExt cx="1800160" cy="1080080"/>
          </a:xfrm>
        </p:grpSpPr>
        <p:sp>
          <p:nvSpPr>
            <p:cNvPr id="129" name="正方形/長方形 128"/>
            <p:cNvSpPr>
              <a:spLocks noChangeAspect="1"/>
            </p:cNvSpPr>
            <p:nvPr/>
          </p:nvSpPr>
          <p:spPr>
            <a:xfrm>
              <a:off x="4788064" y="83671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>
              <a:spLocks noChangeAspect="1"/>
            </p:cNvSpPr>
            <p:nvPr/>
          </p:nvSpPr>
          <p:spPr>
            <a:xfrm>
              <a:off x="5148104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>
              <a:spLocks noChangeAspect="1"/>
            </p:cNvSpPr>
            <p:nvPr/>
          </p:nvSpPr>
          <p:spPr>
            <a:xfrm>
              <a:off x="5508144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>
              <a:spLocks noChangeAspect="1"/>
            </p:cNvSpPr>
            <p:nvPr/>
          </p:nvSpPr>
          <p:spPr>
            <a:xfrm>
              <a:off x="5868184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正方形/長方形 132"/>
            <p:cNvSpPr>
              <a:spLocks noChangeAspect="1"/>
            </p:cNvSpPr>
            <p:nvPr/>
          </p:nvSpPr>
          <p:spPr>
            <a:xfrm>
              <a:off x="6228224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>
              <a:spLocks noChangeAspect="1"/>
            </p:cNvSpPr>
            <p:nvPr/>
          </p:nvSpPr>
          <p:spPr>
            <a:xfrm>
              <a:off x="4788064" y="1196752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>
              <a:spLocks noChangeAspect="1"/>
            </p:cNvSpPr>
            <p:nvPr/>
          </p:nvSpPr>
          <p:spPr>
            <a:xfrm>
              <a:off x="4788064" y="1556792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300"/>
          <p:cNvGrpSpPr/>
          <p:nvPr/>
        </p:nvGrpSpPr>
        <p:grpSpPr>
          <a:xfrm>
            <a:off x="7196029" y="1698444"/>
            <a:ext cx="816513" cy="326594"/>
            <a:chOff x="6804288" y="836712"/>
            <a:chExt cx="1800160" cy="720040"/>
          </a:xfrm>
        </p:grpSpPr>
        <p:sp>
          <p:nvSpPr>
            <p:cNvPr id="123" name="正方形/長方形 122"/>
            <p:cNvSpPr>
              <a:spLocks noChangeAspect="1"/>
            </p:cNvSpPr>
            <p:nvPr/>
          </p:nvSpPr>
          <p:spPr>
            <a:xfrm>
              <a:off x="6804288" y="836712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正方形/長方形 123"/>
            <p:cNvSpPr>
              <a:spLocks noChangeAspect="1"/>
            </p:cNvSpPr>
            <p:nvPr/>
          </p:nvSpPr>
          <p:spPr>
            <a:xfrm>
              <a:off x="7164328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>
              <a:spLocks noChangeAspect="1"/>
            </p:cNvSpPr>
            <p:nvPr/>
          </p:nvSpPr>
          <p:spPr>
            <a:xfrm>
              <a:off x="7524368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>
              <a:spLocks noChangeAspect="1"/>
            </p:cNvSpPr>
            <p:nvPr/>
          </p:nvSpPr>
          <p:spPr>
            <a:xfrm>
              <a:off x="7884408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正方形/長方形 126"/>
            <p:cNvSpPr>
              <a:spLocks noChangeAspect="1"/>
            </p:cNvSpPr>
            <p:nvPr/>
          </p:nvSpPr>
          <p:spPr>
            <a:xfrm>
              <a:off x="8244448" y="836712"/>
              <a:ext cx="360000" cy="360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正方形/長方形 127"/>
            <p:cNvSpPr>
              <a:spLocks noChangeAspect="1"/>
            </p:cNvSpPr>
            <p:nvPr/>
          </p:nvSpPr>
          <p:spPr>
            <a:xfrm>
              <a:off x="6804288" y="1196752"/>
              <a:ext cx="360000" cy="3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307"/>
          <p:cNvGrpSpPr/>
          <p:nvPr/>
        </p:nvGrpSpPr>
        <p:grpSpPr>
          <a:xfrm>
            <a:off x="4223856" y="2372575"/>
            <a:ext cx="653207" cy="816513"/>
            <a:chOff x="2699792" y="2852936"/>
            <a:chExt cx="1440120" cy="1800160"/>
          </a:xfrm>
        </p:grpSpPr>
        <p:sp>
          <p:nvSpPr>
            <p:cNvPr id="115" name="正方形/長方形 114"/>
            <p:cNvSpPr>
              <a:spLocks noChangeAspect="1"/>
            </p:cNvSpPr>
            <p:nvPr/>
          </p:nvSpPr>
          <p:spPr>
            <a:xfrm>
              <a:off x="2699792" y="2852936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>
              <a:spLocks noChangeAspect="1"/>
            </p:cNvSpPr>
            <p:nvPr/>
          </p:nvSpPr>
          <p:spPr>
            <a:xfrm>
              <a:off x="3059832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>
              <a:spLocks noChangeAspect="1"/>
            </p:cNvSpPr>
            <p:nvPr/>
          </p:nvSpPr>
          <p:spPr>
            <a:xfrm>
              <a:off x="3419872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>
              <a:spLocks noChangeAspect="1"/>
            </p:cNvSpPr>
            <p:nvPr/>
          </p:nvSpPr>
          <p:spPr>
            <a:xfrm>
              <a:off x="3779912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>
              <a:spLocks noChangeAspect="1"/>
            </p:cNvSpPr>
            <p:nvPr/>
          </p:nvSpPr>
          <p:spPr>
            <a:xfrm>
              <a:off x="2699792" y="3212976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>
              <a:spLocks noChangeAspect="1"/>
            </p:cNvSpPr>
            <p:nvPr/>
          </p:nvSpPr>
          <p:spPr>
            <a:xfrm>
              <a:off x="2699792" y="3573016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正方形/長方形 120"/>
            <p:cNvSpPr>
              <a:spLocks noChangeAspect="1"/>
            </p:cNvSpPr>
            <p:nvPr/>
          </p:nvSpPr>
          <p:spPr>
            <a:xfrm>
              <a:off x="2699792" y="3933056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>
              <a:spLocks noChangeAspect="1"/>
            </p:cNvSpPr>
            <p:nvPr/>
          </p:nvSpPr>
          <p:spPr>
            <a:xfrm>
              <a:off x="2699792" y="4293096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316"/>
          <p:cNvGrpSpPr/>
          <p:nvPr/>
        </p:nvGrpSpPr>
        <p:grpSpPr>
          <a:xfrm>
            <a:off x="5748690" y="2544196"/>
            <a:ext cx="653207" cy="489901"/>
            <a:chOff x="4788064" y="2852936"/>
            <a:chExt cx="1440120" cy="1080080"/>
          </a:xfrm>
        </p:grpSpPr>
        <p:sp>
          <p:nvSpPr>
            <p:cNvPr id="109" name="正方形/長方形 108"/>
            <p:cNvSpPr>
              <a:spLocks noChangeAspect="1"/>
            </p:cNvSpPr>
            <p:nvPr/>
          </p:nvSpPr>
          <p:spPr>
            <a:xfrm>
              <a:off x="4788064" y="2852936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/>
            <p:cNvSpPr>
              <a:spLocks noChangeAspect="1"/>
            </p:cNvSpPr>
            <p:nvPr/>
          </p:nvSpPr>
          <p:spPr>
            <a:xfrm>
              <a:off x="5148104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正方形/長方形 110"/>
            <p:cNvSpPr>
              <a:spLocks noChangeAspect="1"/>
            </p:cNvSpPr>
            <p:nvPr/>
          </p:nvSpPr>
          <p:spPr>
            <a:xfrm>
              <a:off x="5508144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正方形/長方形 111"/>
            <p:cNvSpPr>
              <a:spLocks noChangeAspect="1"/>
            </p:cNvSpPr>
            <p:nvPr/>
          </p:nvSpPr>
          <p:spPr>
            <a:xfrm>
              <a:off x="5868184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正方形/長方形 112"/>
            <p:cNvSpPr>
              <a:spLocks noChangeAspect="1"/>
            </p:cNvSpPr>
            <p:nvPr/>
          </p:nvSpPr>
          <p:spPr>
            <a:xfrm>
              <a:off x="4788064" y="3212976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正方形/長方形 113"/>
            <p:cNvSpPr>
              <a:spLocks noChangeAspect="1"/>
            </p:cNvSpPr>
            <p:nvPr/>
          </p:nvSpPr>
          <p:spPr>
            <a:xfrm>
              <a:off x="4788064" y="3573016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323"/>
          <p:cNvGrpSpPr/>
          <p:nvPr/>
        </p:nvGrpSpPr>
        <p:grpSpPr>
          <a:xfrm>
            <a:off x="7196029" y="2612959"/>
            <a:ext cx="653207" cy="326594"/>
            <a:chOff x="6804288" y="2852936"/>
            <a:chExt cx="1440120" cy="720040"/>
          </a:xfrm>
        </p:grpSpPr>
        <p:sp>
          <p:nvSpPr>
            <p:cNvPr id="104" name="正方形/長方形 103"/>
            <p:cNvSpPr>
              <a:spLocks noChangeAspect="1"/>
            </p:cNvSpPr>
            <p:nvPr/>
          </p:nvSpPr>
          <p:spPr>
            <a:xfrm>
              <a:off x="6804288" y="2852936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>
              <a:spLocks noChangeAspect="1"/>
            </p:cNvSpPr>
            <p:nvPr/>
          </p:nvSpPr>
          <p:spPr>
            <a:xfrm>
              <a:off x="7164328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>
              <a:spLocks noChangeAspect="1"/>
            </p:cNvSpPr>
            <p:nvPr/>
          </p:nvSpPr>
          <p:spPr>
            <a:xfrm>
              <a:off x="7524368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/>
            <p:cNvSpPr>
              <a:spLocks noChangeAspect="1"/>
            </p:cNvSpPr>
            <p:nvPr/>
          </p:nvSpPr>
          <p:spPr>
            <a:xfrm>
              <a:off x="7884408" y="2852936"/>
              <a:ext cx="360000" cy="3600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正方形/長方形 107"/>
            <p:cNvSpPr>
              <a:spLocks noChangeAspect="1"/>
            </p:cNvSpPr>
            <p:nvPr/>
          </p:nvSpPr>
          <p:spPr>
            <a:xfrm>
              <a:off x="6804288" y="3212976"/>
              <a:ext cx="360000" cy="3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" name="グループ化 329"/>
          <p:cNvGrpSpPr/>
          <p:nvPr/>
        </p:nvGrpSpPr>
        <p:grpSpPr>
          <a:xfrm>
            <a:off x="4223856" y="3287090"/>
            <a:ext cx="326594" cy="816513"/>
            <a:chOff x="2699792" y="4869160"/>
            <a:chExt cx="720040" cy="1800160"/>
          </a:xfrm>
        </p:grpSpPr>
        <p:sp>
          <p:nvSpPr>
            <p:cNvPr id="98" name="正方形/長方形 97"/>
            <p:cNvSpPr>
              <a:spLocks noChangeAspect="1"/>
            </p:cNvSpPr>
            <p:nvPr/>
          </p:nvSpPr>
          <p:spPr>
            <a:xfrm>
              <a:off x="2699792" y="4869160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>
              <a:spLocks noChangeAspect="1"/>
            </p:cNvSpPr>
            <p:nvPr/>
          </p:nvSpPr>
          <p:spPr>
            <a:xfrm>
              <a:off x="3059832" y="4869160"/>
              <a:ext cx="360000" cy="36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>
              <a:spLocks noChangeAspect="1"/>
            </p:cNvSpPr>
            <p:nvPr/>
          </p:nvSpPr>
          <p:spPr>
            <a:xfrm>
              <a:off x="2699792" y="522920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/>
            <p:cNvSpPr>
              <a:spLocks noChangeAspect="1"/>
            </p:cNvSpPr>
            <p:nvPr/>
          </p:nvSpPr>
          <p:spPr>
            <a:xfrm>
              <a:off x="2699792" y="558924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正方形/長方形 101"/>
            <p:cNvSpPr>
              <a:spLocks noChangeAspect="1"/>
            </p:cNvSpPr>
            <p:nvPr/>
          </p:nvSpPr>
          <p:spPr>
            <a:xfrm>
              <a:off x="2699792" y="594928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正方形/長方形 102"/>
            <p:cNvSpPr>
              <a:spLocks noChangeAspect="1"/>
            </p:cNvSpPr>
            <p:nvPr/>
          </p:nvSpPr>
          <p:spPr>
            <a:xfrm>
              <a:off x="2699792" y="6309320"/>
              <a:ext cx="360000" cy="360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336"/>
          <p:cNvGrpSpPr/>
          <p:nvPr/>
        </p:nvGrpSpPr>
        <p:grpSpPr>
          <a:xfrm>
            <a:off x="5748690" y="3458711"/>
            <a:ext cx="326594" cy="489901"/>
            <a:chOff x="4788064" y="4869160"/>
            <a:chExt cx="720040" cy="1080080"/>
          </a:xfrm>
        </p:grpSpPr>
        <p:sp>
          <p:nvSpPr>
            <p:cNvPr id="94" name="正方形/長方形 93"/>
            <p:cNvSpPr>
              <a:spLocks noChangeAspect="1"/>
            </p:cNvSpPr>
            <p:nvPr/>
          </p:nvSpPr>
          <p:spPr>
            <a:xfrm>
              <a:off x="4788064" y="4869160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>
              <a:spLocks noChangeAspect="1"/>
            </p:cNvSpPr>
            <p:nvPr/>
          </p:nvSpPr>
          <p:spPr>
            <a:xfrm>
              <a:off x="5148104" y="4869160"/>
              <a:ext cx="360000" cy="36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>
              <a:spLocks noChangeAspect="1"/>
            </p:cNvSpPr>
            <p:nvPr/>
          </p:nvSpPr>
          <p:spPr>
            <a:xfrm>
              <a:off x="4788064" y="5229200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>
              <a:spLocks noChangeAspect="1"/>
            </p:cNvSpPr>
            <p:nvPr/>
          </p:nvSpPr>
          <p:spPr>
            <a:xfrm>
              <a:off x="4788064" y="5589240"/>
              <a:ext cx="360000" cy="360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341"/>
          <p:cNvGrpSpPr/>
          <p:nvPr/>
        </p:nvGrpSpPr>
        <p:grpSpPr>
          <a:xfrm>
            <a:off x="7196029" y="3527474"/>
            <a:ext cx="326594" cy="326594"/>
            <a:chOff x="6804288" y="4869160"/>
            <a:chExt cx="720040" cy="720040"/>
          </a:xfrm>
        </p:grpSpPr>
        <p:sp>
          <p:nvSpPr>
            <p:cNvPr id="91" name="正方形/長方形 90"/>
            <p:cNvSpPr>
              <a:spLocks noChangeAspect="1"/>
            </p:cNvSpPr>
            <p:nvPr/>
          </p:nvSpPr>
          <p:spPr>
            <a:xfrm>
              <a:off x="6804288" y="4869160"/>
              <a:ext cx="360000" cy="360000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>
              <a:spLocks noChangeAspect="1"/>
            </p:cNvSpPr>
            <p:nvPr/>
          </p:nvSpPr>
          <p:spPr>
            <a:xfrm>
              <a:off x="7164328" y="4869160"/>
              <a:ext cx="360000" cy="36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>
              <a:spLocks noChangeAspect="1"/>
            </p:cNvSpPr>
            <p:nvPr/>
          </p:nvSpPr>
          <p:spPr>
            <a:xfrm>
              <a:off x="6804288" y="5229200"/>
              <a:ext cx="360000" cy="360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0" name="大かっこ 29"/>
          <p:cNvSpPr/>
          <p:nvPr/>
        </p:nvSpPr>
        <p:spPr>
          <a:xfrm>
            <a:off x="3635953" y="1371832"/>
            <a:ext cx="4931849" cy="2776206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430"/>
          <p:cNvGrpSpPr/>
          <p:nvPr/>
        </p:nvGrpSpPr>
        <p:grpSpPr>
          <a:xfrm>
            <a:off x="3868739" y="1502477"/>
            <a:ext cx="328492" cy="2580239"/>
            <a:chOff x="17408239" y="14995550"/>
            <a:chExt cx="724223" cy="5688632"/>
          </a:xfrm>
        </p:grpSpPr>
        <p:grpSp>
          <p:nvGrpSpPr>
            <p:cNvPr id="82" name="グループ化 371"/>
            <p:cNvGrpSpPr/>
            <p:nvPr/>
          </p:nvGrpSpPr>
          <p:grpSpPr>
            <a:xfrm>
              <a:off x="17408239" y="14995550"/>
              <a:ext cx="724223" cy="1574678"/>
              <a:chOff x="992464" y="3927669"/>
              <a:chExt cx="724223" cy="1574678"/>
            </a:xfrm>
          </p:grpSpPr>
          <p:cxnSp>
            <p:nvCxnSpPr>
              <p:cNvPr id="89" name="直線コネクタ 88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グループ化 374"/>
            <p:cNvGrpSpPr/>
            <p:nvPr/>
          </p:nvGrpSpPr>
          <p:grpSpPr>
            <a:xfrm>
              <a:off x="17408239" y="17052527"/>
              <a:ext cx="724223" cy="1574678"/>
              <a:chOff x="992464" y="3927669"/>
              <a:chExt cx="724223" cy="1574678"/>
            </a:xfrm>
          </p:grpSpPr>
          <p:cxnSp>
            <p:nvCxnSpPr>
              <p:cNvPr id="87" name="直線コネクタ 86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グループ化 377"/>
            <p:cNvGrpSpPr/>
            <p:nvPr/>
          </p:nvGrpSpPr>
          <p:grpSpPr>
            <a:xfrm>
              <a:off x="17408239" y="19109504"/>
              <a:ext cx="724223" cy="1574678"/>
              <a:chOff x="992464" y="3927669"/>
              <a:chExt cx="724223" cy="1574678"/>
            </a:xfrm>
          </p:grpSpPr>
          <p:cxnSp>
            <p:nvCxnSpPr>
              <p:cNvPr id="85" name="直線コネクタ 84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グループ化 426"/>
          <p:cNvGrpSpPr/>
          <p:nvPr/>
        </p:nvGrpSpPr>
        <p:grpSpPr>
          <a:xfrm>
            <a:off x="5045343" y="1502477"/>
            <a:ext cx="328492" cy="2580238"/>
            <a:chOff x="20191474" y="14995550"/>
            <a:chExt cx="724223" cy="5688631"/>
          </a:xfrm>
        </p:grpSpPr>
        <p:grpSp>
          <p:nvGrpSpPr>
            <p:cNvPr id="73" name="グループ化 380"/>
            <p:cNvGrpSpPr/>
            <p:nvPr/>
          </p:nvGrpSpPr>
          <p:grpSpPr>
            <a:xfrm rot="10800000">
              <a:off x="20191474" y="14995550"/>
              <a:ext cx="724223" cy="1574678"/>
              <a:chOff x="1144864" y="4080069"/>
              <a:chExt cx="724223" cy="1574678"/>
            </a:xfrm>
          </p:grpSpPr>
          <p:cxnSp>
            <p:nvCxnSpPr>
              <p:cNvPr id="80" name="直線コネクタ 79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383"/>
            <p:cNvGrpSpPr/>
            <p:nvPr/>
          </p:nvGrpSpPr>
          <p:grpSpPr>
            <a:xfrm rot="10800000">
              <a:off x="20191474" y="17052527"/>
              <a:ext cx="724223" cy="1574678"/>
              <a:chOff x="1144864" y="4080069"/>
              <a:chExt cx="724223" cy="1574678"/>
            </a:xfrm>
          </p:grpSpPr>
          <p:cxnSp>
            <p:nvCxnSpPr>
              <p:cNvPr id="78" name="直線コネクタ 77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グループ化 386"/>
            <p:cNvGrpSpPr/>
            <p:nvPr/>
          </p:nvGrpSpPr>
          <p:grpSpPr>
            <a:xfrm rot="10800000">
              <a:off x="20191474" y="19109503"/>
              <a:ext cx="724223" cy="1574678"/>
              <a:chOff x="1144864" y="4080069"/>
              <a:chExt cx="724223" cy="1574678"/>
            </a:xfrm>
          </p:grpSpPr>
          <p:cxnSp>
            <p:nvCxnSpPr>
              <p:cNvPr id="76" name="直線コネクタ 75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グループ化 425"/>
          <p:cNvGrpSpPr/>
          <p:nvPr/>
        </p:nvGrpSpPr>
        <p:grpSpPr>
          <a:xfrm>
            <a:off x="6533758" y="1500093"/>
            <a:ext cx="332549" cy="2580238"/>
            <a:chOff x="23756750" y="14990295"/>
            <a:chExt cx="733169" cy="5688631"/>
          </a:xfrm>
        </p:grpSpPr>
        <p:grpSp>
          <p:nvGrpSpPr>
            <p:cNvPr id="64" name="グループ化 389"/>
            <p:cNvGrpSpPr/>
            <p:nvPr/>
          </p:nvGrpSpPr>
          <p:grpSpPr>
            <a:xfrm rot="10800000">
              <a:off x="23756750" y="14990295"/>
              <a:ext cx="724223" cy="1574678"/>
              <a:chOff x="1144864" y="4080069"/>
              <a:chExt cx="724223" cy="1574678"/>
            </a:xfrm>
          </p:grpSpPr>
          <p:cxnSp>
            <p:nvCxnSpPr>
              <p:cNvPr id="71" name="直線コネクタ 70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グループ化 392"/>
            <p:cNvGrpSpPr/>
            <p:nvPr/>
          </p:nvGrpSpPr>
          <p:grpSpPr>
            <a:xfrm rot="10800000">
              <a:off x="23765696" y="17046996"/>
              <a:ext cx="724223" cy="1574678"/>
              <a:chOff x="1144864" y="4080069"/>
              <a:chExt cx="724223" cy="1574678"/>
            </a:xfrm>
          </p:grpSpPr>
          <p:cxnSp>
            <p:nvCxnSpPr>
              <p:cNvPr id="69" name="直線コネクタ 68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グループ化 395"/>
            <p:cNvGrpSpPr/>
            <p:nvPr/>
          </p:nvGrpSpPr>
          <p:grpSpPr>
            <a:xfrm rot="10800000">
              <a:off x="23765696" y="19104248"/>
              <a:ext cx="724223" cy="1574678"/>
              <a:chOff x="1144864" y="4080069"/>
              <a:chExt cx="724223" cy="1574678"/>
            </a:xfrm>
          </p:grpSpPr>
          <p:cxnSp>
            <p:nvCxnSpPr>
              <p:cNvPr id="67" name="直線コネクタ 66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グループ化 428"/>
          <p:cNvGrpSpPr/>
          <p:nvPr/>
        </p:nvGrpSpPr>
        <p:grpSpPr>
          <a:xfrm>
            <a:off x="7947238" y="1502477"/>
            <a:ext cx="332549" cy="2580238"/>
            <a:chOff x="26967657" y="14995550"/>
            <a:chExt cx="733169" cy="5688631"/>
          </a:xfrm>
        </p:grpSpPr>
        <p:grpSp>
          <p:nvGrpSpPr>
            <p:cNvPr id="55" name="グループ化 398"/>
            <p:cNvGrpSpPr/>
            <p:nvPr/>
          </p:nvGrpSpPr>
          <p:grpSpPr>
            <a:xfrm rot="10800000">
              <a:off x="26967657" y="14995550"/>
              <a:ext cx="724223" cy="1574678"/>
              <a:chOff x="1144864" y="4080069"/>
              <a:chExt cx="724223" cy="1574678"/>
            </a:xfrm>
          </p:grpSpPr>
          <p:cxnSp>
            <p:nvCxnSpPr>
              <p:cNvPr id="62" name="直線コネクタ 61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グループ化 401"/>
            <p:cNvGrpSpPr/>
            <p:nvPr/>
          </p:nvGrpSpPr>
          <p:grpSpPr>
            <a:xfrm rot="10800000">
              <a:off x="26976603" y="17052251"/>
              <a:ext cx="724223" cy="1574678"/>
              <a:chOff x="1144864" y="4080069"/>
              <a:chExt cx="724223" cy="1574678"/>
            </a:xfrm>
          </p:grpSpPr>
          <p:cxnSp>
            <p:nvCxnSpPr>
              <p:cNvPr id="60" name="直線コネクタ 59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グループ化 404"/>
            <p:cNvGrpSpPr/>
            <p:nvPr/>
          </p:nvGrpSpPr>
          <p:grpSpPr>
            <a:xfrm rot="10800000">
              <a:off x="26976603" y="19109503"/>
              <a:ext cx="724223" cy="1574678"/>
              <a:chOff x="1144864" y="4080069"/>
              <a:chExt cx="724223" cy="1574678"/>
            </a:xfrm>
          </p:grpSpPr>
          <p:cxnSp>
            <p:nvCxnSpPr>
              <p:cNvPr id="58" name="直線コネクタ 57"/>
              <p:cNvCxnSpPr>
                <a:cxnSpLocks noChangeAspect="1"/>
              </p:cNvCxnSpPr>
              <p:nvPr/>
            </p:nvCxnSpPr>
            <p:spPr>
              <a:xfrm rot="900000">
                <a:off x="1149087" y="49347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>
                <a:cxnSpLocks noChangeAspect="1"/>
              </p:cNvCxnSpPr>
              <p:nvPr/>
            </p:nvCxnSpPr>
            <p:spPr>
              <a:xfrm rot="4500000">
                <a:off x="1144864" y="40800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グループ化 429"/>
          <p:cNvGrpSpPr/>
          <p:nvPr/>
        </p:nvGrpSpPr>
        <p:grpSpPr>
          <a:xfrm>
            <a:off x="5453852" y="1502477"/>
            <a:ext cx="328492" cy="2580239"/>
            <a:chOff x="21092111" y="14995550"/>
            <a:chExt cx="724223" cy="5688632"/>
          </a:xfrm>
        </p:grpSpPr>
        <p:grpSp>
          <p:nvGrpSpPr>
            <p:cNvPr id="46" name="グループ化 407"/>
            <p:cNvGrpSpPr/>
            <p:nvPr/>
          </p:nvGrpSpPr>
          <p:grpSpPr>
            <a:xfrm>
              <a:off x="21092111" y="14995550"/>
              <a:ext cx="724223" cy="1574678"/>
              <a:chOff x="992464" y="3927669"/>
              <a:chExt cx="724223" cy="1574678"/>
            </a:xfrm>
          </p:grpSpPr>
          <p:cxnSp>
            <p:nvCxnSpPr>
              <p:cNvPr id="53" name="直線コネクタ 52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グループ化 410"/>
            <p:cNvGrpSpPr/>
            <p:nvPr/>
          </p:nvGrpSpPr>
          <p:grpSpPr>
            <a:xfrm>
              <a:off x="21092111" y="17052527"/>
              <a:ext cx="724223" cy="1574678"/>
              <a:chOff x="992464" y="3927669"/>
              <a:chExt cx="724223" cy="1574678"/>
            </a:xfrm>
          </p:grpSpPr>
          <p:cxnSp>
            <p:nvCxnSpPr>
              <p:cNvPr id="51" name="直線コネクタ 50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グループ化 413"/>
            <p:cNvGrpSpPr/>
            <p:nvPr/>
          </p:nvGrpSpPr>
          <p:grpSpPr>
            <a:xfrm>
              <a:off x="21092111" y="19109504"/>
              <a:ext cx="724223" cy="1574678"/>
              <a:chOff x="992464" y="3927669"/>
              <a:chExt cx="724223" cy="1574678"/>
            </a:xfrm>
          </p:grpSpPr>
          <p:cxnSp>
            <p:nvCxnSpPr>
              <p:cNvPr id="49" name="直線コネクタ 48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グループ化 427"/>
          <p:cNvGrpSpPr/>
          <p:nvPr/>
        </p:nvGrpSpPr>
        <p:grpSpPr>
          <a:xfrm>
            <a:off x="6932860" y="1500093"/>
            <a:ext cx="328492" cy="2580239"/>
            <a:chOff x="24540001" y="14990295"/>
            <a:chExt cx="724223" cy="5688632"/>
          </a:xfrm>
        </p:grpSpPr>
        <p:grpSp>
          <p:nvGrpSpPr>
            <p:cNvPr id="37" name="グループ化 416"/>
            <p:cNvGrpSpPr/>
            <p:nvPr/>
          </p:nvGrpSpPr>
          <p:grpSpPr>
            <a:xfrm>
              <a:off x="24540001" y="14990295"/>
              <a:ext cx="724223" cy="1574678"/>
              <a:chOff x="992464" y="3927669"/>
              <a:chExt cx="724223" cy="1574678"/>
            </a:xfrm>
          </p:grpSpPr>
          <p:cxnSp>
            <p:nvCxnSpPr>
              <p:cNvPr id="44" name="直線コネクタ 43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グループ化 419"/>
            <p:cNvGrpSpPr/>
            <p:nvPr/>
          </p:nvGrpSpPr>
          <p:grpSpPr>
            <a:xfrm>
              <a:off x="24540001" y="17047272"/>
              <a:ext cx="724223" cy="1574678"/>
              <a:chOff x="992464" y="3927669"/>
              <a:chExt cx="724223" cy="1574678"/>
            </a:xfrm>
          </p:grpSpPr>
          <p:cxnSp>
            <p:nvCxnSpPr>
              <p:cNvPr id="42" name="直線コネクタ 41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グループ化 422"/>
            <p:cNvGrpSpPr/>
            <p:nvPr/>
          </p:nvGrpSpPr>
          <p:grpSpPr>
            <a:xfrm>
              <a:off x="24540001" y="19104249"/>
              <a:ext cx="724223" cy="1574678"/>
              <a:chOff x="992464" y="3927669"/>
              <a:chExt cx="724223" cy="1574678"/>
            </a:xfrm>
          </p:grpSpPr>
          <p:cxnSp>
            <p:nvCxnSpPr>
              <p:cNvPr id="40" name="直線コネクタ 39"/>
              <p:cNvCxnSpPr>
                <a:cxnSpLocks noChangeAspect="1"/>
              </p:cNvCxnSpPr>
              <p:nvPr/>
            </p:nvCxnSpPr>
            <p:spPr>
              <a:xfrm rot="900000">
                <a:off x="996687" y="4782347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>
                <a:cxnSpLocks noChangeAspect="1"/>
              </p:cNvCxnSpPr>
              <p:nvPr/>
            </p:nvCxnSpPr>
            <p:spPr>
              <a:xfrm rot="4500000">
                <a:off x="992464" y="3927669"/>
                <a:ext cx="720000" cy="7200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等号 6"/>
          <p:cNvSpPr>
            <a:spLocks noChangeAspect="1"/>
          </p:cNvSpPr>
          <p:nvPr/>
        </p:nvSpPr>
        <p:spPr>
          <a:xfrm>
            <a:off x="2222823" y="2552559"/>
            <a:ext cx="414752" cy="414752"/>
          </a:xfrm>
          <a:prstGeom prst="mathEqual">
            <a:avLst>
              <a:gd name="adj1" fmla="val 16623"/>
              <a:gd name="adj2" fmla="val 1865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>
            <a:spLocks noChangeAspect="1"/>
          </p:cNvSpPr>
          <p:nvPr/>
        </p:nvSpPr>
        <p:spPr>
          <a:xfrm>
            <a:off x="2714580" y="2430818"/>
            <a:ext cx="807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err="1" smtClean="0"/>
              <a:t>det</a:t>
            </a:r>
            <a:endParaRPr kumimoji="1" lang="ja-JP" altLang="en-US" sz="3600" dirty="0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191089" y="4273932"/>
            <a:ext cx="8761822" cy="523220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"〈</a:t>
            </a:r>
            <a:r>
              <a:rPr lang="en-US" altLang="ja-JP" sz="2800" dirty="0" smtClean="0"/>
              <a:t>General Representation</a:t>
            </a:r>
            <a:r>
              <a:rPr lang="en-US" altLang="ja-JP" sz="2800" dirty="0" smtClean="0"/>
              <a:t>〉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= </a:t>
            </a:r>
            <a:r>
              <a:rPr lang="en-US" altLang="ja-JP" sz="2800" dirty="0" err="1" smtClean="0"/>
              <a:t>d</a:t>
            </a:r>
            <a:r>
              <a:rPr lang="en-US" altLang="ja-JP" sz="2800" dirty="0" err="1" smtClean="0"/>
              <a:t>et</a:t>
            </a:r>
            <a:r>
              <a:rPr lang="en-US" altLang="ja-JP" sz="2800" dirty="0" smtClean="0"/>
              <a:t> 〈</a:t>
            </a:r>
            <a:r>
              <a:rPr lang="en-US" altLang="ja-JP" sz="2800" dirty="0" smtClean="0"/>
              <a:t>Hook Representations</a:t>
            </a:r>
            <a:r>
              <a:rPr lang="en-US" altLang="ja-JP" sz="2800" dirty="0" smtClean="0"/>
              <a:t>〉"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Especially, </a:t>
            </a:r>
            <a:r>
              <a:rPr kumimoji="1" lang="en-US" altLang="ja-JP" dirty="0" smtClean="0"/>
              <a:t>ABJM Wilson </a:t>
            </a:r>
            <a:r>
              <a:rPr kumimoji="1" lang="en-US" altLang="ja-JP" dirty="0" smtClean="0"/>
              <a:t>loop</a:t>
            </a:r>
            <a:endParaRPr kumimoji="1" lang="ja-JP" altLang="en-US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727121" y="4158279"/>
            <a:ext cx="7689758" cy="2367065"/>
            <a:chOff x="928338" y="2718119"/>
            <a:chExt cx="7689758" cy="2367065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928338" y="3222216"/>
              <a:ext cx="2520240" cy="720040"/>
              <a:chOff x="1835696" y="3357032"/>
              <a:chExt cx="2520240" cy="720040"/>
            </a:xfrm>
          </p:grpSpPr>
          <p:sp>
            <p:nvSpPr>
              <p:cNvPr id="5" name="正方形/長方形 4"/>
              <p:cNvSpPr>
                <a:spLocks noChangeAspect="1"/>
              </p:cNvSpPr>
              <p:nvPr/>
            </p:nvSpPr>
            <p:spPr>
              <a:xfrm>
                <a:off x="183569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正方形/長方形 5"/>
              <p:cNvSpPr>
                <a:spLocks noChangeAspect="1"/>
              </p:cNvSpPr>
              <p:nvPr/>
            </p:nvSpPr>
            <p:spPr>
              <a:xfrm>
                <a:off x="219573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>
                <a:spLocks noChangeAspect="1"/>
              </p:cNvSpPr>
              <p:nvPr/>
            </p:nvSpPr>
            <p:spPr>
              <a:xfrm>
                <a:off x="255577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/>
              <p:cNvSpPr>
                <a:spLocks noChangeAspect="1"/>
              </p:cNvSpPr>
              <p:nvPr/>
            </p:nvSpPr>
            <p:spPr>
              <a:xfrm>
                <a:off x="291581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/>
              <p:cNvSpPr>
                <a:spLocks noChangeAspect="1"/>
              </p:cNvSpPr>
              <p:nvPr/>
            </p:nvSpPr>
            <p:spPr>
              <a:xfrm>
                <a:off x="327585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>
                <a:spLocks noChangeAspect="1"/>
              </p:cNvSpPr>
              <p:nvPr/>
            </p:nvSpPr>
            <p:spPr>
              <a:xfrm>
                <a:off x="363589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>
                <a:spLocks noChangeAspect="1"/>
              </p:cNvSpPr>
              <p:nvPr/>
            </p:nvSpPr>
            <p:spPr>
              <a:xfrm>
                <a:off x="3995936" y="335703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正方形/長方形 11"/>
              <p:cNvSpPr>
                <a:spLocks noChangeAspect="1"/>
              </p:cNvSpPr>
              <p:nvPr/>
            </p:nvSpPr>
            <p:spPr>
              <a:xfrm>
                <a:off x="1835696" y="3717072"/>
                <a:ext cx="360000" cy="360000"/>
              </a:xfrm>
              <a:prstGeom prst="rect">
                <a:avLst/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5253666" y="4260811"/>
              <a:ext cx="2520280" cy="72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253666" y="3900811"/>
              <a:ext cx="2520280" cy="18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5253666" y="2820811"/>
              <a:ext cx="2520280" cy="180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右カーブ矢印 15"/>
            <p:cNvSpPr/>
            <p:nvPr/>
          </p:nvSpPr>
          <p:spPr>
            <a:xfrm rot="10800000">
              <a:off x="7798602" y="2718119"/>
              <a:ext cx="731520" cy="1545749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007236" y="3222176"/>
              <a:ext cx="36108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 smtClean="0"/>
                <a:t>Fundamental Excitation</a:t>
              </a:r>
              <a:endParaRPr kumimoji="1" lang="ja-JP" altLang="en-US" sz="2800" dirty="0"/>
            </a:p>
          </p:txBody>
        </p:sp>
        <p:sp>
          <p:nvSpPr>
            <p:cNvPr id="18" name="上矢印 17"/>
            <p:cNvSpPr/>
            <p:nvPr/>
          </p:nvSpPr>
          <p:spPr>
            <a:xfrm rot="5400000">
              <a:off x="4024690" y="2745184"/>
              <a:ext cx="180000" cy="1080000"/>
            </a:xfrm>
            <a:prstGeom prst="upArrow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上矢印 18"/>
            <p:cNvSpPr/>
            <p:nvPr/>
          </p:nvSpPr>
          <p:spPr>
            <a:xfrm>
              <a:off x="3484690" y="3285184"/>
              <a:ext cx="180000" cy="360000"/>
            </a:xfrm>
            <a:prstGeom prst="upArrow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上矢印 19"/>
            <p:cNvSpPr/>
            <p:nvPr/>
          </p:nvSpPr>
          <p:spPr>
            <a:xfrm rot="5400000">
              <a:off x="2404690" y="2565184"/>
              <a:ext cx="180000" cy="2160000"/>
            </a:xfrm>
            <a:prstGeom prst="upArrow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上矢印 20"/>
            <p:cNvSpPr/>
            <p:nvPr/>
          </p:nvSpPr>
          <p:spPr>
            <a:xfrm>
              <a:off x="1324690" y="3645184"/>
              <a:ext cx="180000" cy="360000"/>
            </a:xfrm>
            <a:prstGeom prst="upArrow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上矢印 21"/>
            <p:cNvSpPr/>
            <p:nvPr/>
          </p:nvSpPr>
          <p:spPr>
            <a:xfrm rot="5400000">
              <a:off x="1144690" y="3825184"/>
              <a:ext cx="180000" cy="360000"/>
            </a:xfrm>
            <a:prstGeom prst="upArrow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上矢印 22"/>
            <p:cNvSpPr/>
            <p:nvPr/>
          </p:nvSpPr>
          <p:spPr>
            <a:xfrm>
              <a:off x="964690" y="4005184"/>
              <a:ext cx="180000" cy="1080000"/>
            </a:xfrm>
            <a:prstGeom prst="upArrow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187624" y="4129916"/>
              <a:ext cx="32564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Hook Representation</a:t>
              </a:r>
              <a:endParaRPr kumimoji="1" lang="ja-JP" altLang="en-US" sz="2800" dirty="0"/>
            </a:p>
          </p:txBody>
        </p:sp>
      </p:grpSp>
      <p:sp>
        <p:nvSpPr>
          <p:cNvPr id="26" name="テキスト ボックス 25"/>
          <p:cNvSpPr txBox="1"/>
          <p:nvPr/>
        </p:nvSpPr>
        <p:spPr>
          <a:xfrm>
            <a:off x="417561" y="3409836"/>
            <a:ext cx="8308878" cy="523220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"〈</a:t>
            </a:r>
            <a:r>
              <a:rPr kumimoji="1" lang="en-US" altLang="ja-JP" sz="2800" dirty="0" err="1" smtClean="0"/>
              <a:t>Soliton</a:t>
            </a:r>
            <a:r>
              <a:rPr lang="en-US" altLang="ja-JP" sz="2800" dirty="0" err="1" smtClean="0"/>
              <a:t>ic</a:t>
            </a:r>
            <a:r>
              <a:rPr lang="en-US" altLang="ja-JP" sz="2800" dirty="0" smtClean="0"/>
              <a:t> Excitation〉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= </a:t>
            </a:r>
            <a:r>
              <a:rPr lang="en-US" altLang="ja-JP" sz="2800" dirty="0" err="1" smtClean="0"/>
              <a:t>d</a:t>
            </a:r>
            <a:r>
              <a:rPr lang="en-US" altLang="ja-JP" sz="2800" dirty="0" err="1" smtClean="0"/>
              <a:t>et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〈Fundamental Excitation〉"</a:t>
            </a:r>
            <a:endParaRPr kumimoji="1" lang="ja-JP" altLang="en-US" sz="2800" dirty="0"/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191089" y="1628800"/>
            <a:ext cx="8761822" cy="523220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smtClean="0"/>
              <a:t>"〈</a:t>
            </a:r>
            <a:r>
              <a:rPr lang="en-US" altLang="ja-JP" sz="2800" dirty="0" smtClean="0"/>
              <a:t>General Representation</a:t>
            </a:r>
            <a:r>
              <a:rPr lang="en-US" altLang="ja-JP" sz="2800" dirty="0" smtClean="0"/>
              <a:t>〉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= </a:t>
            </a:r>
            <a:r>
              <a:rPr lang="en-US" altLang="ja-JP" sz="2800" dirty="0" err="1" smtClean="0"/>
              <a:t>d</a:t>
            </a:r>
            <a:r>
              <a:rPr lang="en-US" altLang="ja-JP" sz="2800" dirty="0" err="1" smtClean="0"/>
              <a:t>et</a:t>
            </a:r>
            <a:r>
              <a:rPr lang="en-US" altLang="ja-JP" sz="2800" dirty="0" smtClean="0"/>
              <a:t> 〈</a:t>
            </a:r>
            <a:r>
              <a:rPr lang="en-US" altLang="ja-JP" sz="2800" dirty="0" smtClean="0"/>
              <a:t>Hook Representations</a:t>
            </a:r>
            <a:r>
              <a:rPr lang="en-US" altLang="ja-JP" sz="2800" dirty="0" smtClean="0"/>
              <a:t>〉"</a:t>
            </a:r>
            <a:endParaRPr kumimoji="1" lang="ja-JP" altLang="en-US" sz="2800" dirty="0"/>
          </a:p>
        </p:txBody>
      </p:sp>
      <p:sp>
        <p:nvSpPr>
          <p:cNvPr id="183" name="上下矢印 182"/>
          <p:cNvSpPr/>
          <p:nvPr/>
        </p:nvSpPr>
        <p:spPr>
          <a:xfrm>
            <a:off x="4329684" y="2420888"/>
            <a:ext cx="484632" cy="7200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Especially, Fractional </a:t>
            </a:r>
            <a:r>
              <a:rPr lang="en-US" altLang="ja-JP" dirty="0" err="1" smtClean="0"/>
              <a:t>b</a:t>
            </a:r>
            <a:r>
              <a:rPr kumimoji="1" lang="en-US" altLang="ja-JP" dirty="0" err="1" smtClean="0"/>
              <a:t>rane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1505" y="1268760"/>
            <a:ext cx="6883231" cy="584775"/>
          </a:xfrm>
          <a:prstGeom prst="rect">
            <a:avLst/>
          </a:prstGeom>
          <a:solidFill>
            <a:srgbClr val="92D050">
              <a:alpha val="85000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Fractional </a:t>
            </a:r>
            <a:r>
              <a:rPr kumimoji="1" lang="en-US" altLang="ja-JP" sz="3200" dirty="0" err="1" smtClean="0"/>
              <a:t>brane</a:t>
            </a:r>
            <a:r>
              <a:rPr lang="en-US" altLang="ja-JP" sz="3200" dirty="0" smtClean="0"/>
              <a:t> In terms of </a:t>
            </a:r>
            <a:r>
              <a:rPr kumimoji="1" lang="en-US" altLang="ja-JP" sz="3200" dirty="0" smtClean="0"/>
              <a:t>Wilson loop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8434" y="2636912"/>
            <a:ext cx="7787132" cy="584775"/>
          </a:xfrm>
          <a:prstGeom prst="rect">
            <a:avLst/>
          </a:prstGeom>
          <a:solidFill>
            <a:srgbClr val="00B0F0">
              <a:alpha val="50000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"</a:t>
            </a:r>
            <a:r>
              <a:rPr kumimoji="1" lang="en-US" altLang="ja-JP" sz="3200" dirty="0" err="1" smtClean="0"/>
              <a:t>Solitonic</a:t>
            </a:r>
            <a:r>
              <a:rPr kumimoji="1" lang="en-US" altLang="ja-JP" sz="3200" dirty="0" smtClean="0"/>
              <a:t> </a:t>
            </a:r>
            <a:r>
              <a:rPr lang="en-US" altLang="ja-JP" sz="3200" dirty="0" err="1" smtClean="0"/>
              <a:t>B</a:t>
            </a:r>
            <a:r>
              <a:rPr kumimoji="1" lang="en-US" altLang="ja-JP" sz="3200" dirty="0" err="1" smtClean="0"/>
              <a:t>ranes</a:t>
            </a:r>
            <a:r>
              <a:rPr kumimoji="1" lang="en-US" altLang="ja-JP" sz="3200" dirty="0" smtClean="0"/>
              <a:t> from Fundamental Strings?"</a:t>
            </a:r>
            <a:endParaRPr kumimoji="1" lang="ja-JP" altLang="en-US" sz="3200" dirty="0"/>
          </a:p>
        </p:txBody>
      </p:sp>
      <p:sp>
        <p:nvSpPr>
          <p:cNvPr id="7" name="下矢印 6"/>
          <p:cNvSpPr/>
          <p:nvPr/>
        </p:nvSpPr>
        <p:spPr>
          <a:xfrm>
            <a:off x="4329684" y="1936039"/>
            <a:ext cx="484632" cy="618368"/>
          </a:xfrm>
          <a:prstGeom prst="downArrow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/>
          <p:cNvCxnSpPr>
            <a:cxnSpLocks noChangeAspect="1"/>
          </p:cNvCxnSpPr>
          <p:nvPr/>
        </p:nvCxnSpPr>
        <p:spPr>
          <a:xfrm>
            <a:off x="974371" y="4139770"/>
            <a:ext cx="1440000" cy="14400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1144604" y="4472101"/>
            <a:ext cx="0" cy="72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1496370" y="4846036"/>
            <a:ext cx="0" cy="360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1874451" y="5166027"/>
            <a:ext cx="0" cy="144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>
            <a:off x="974331" y="5003826"/>
            <a:ext cx="108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>
            <a:off x="974331" y="4643786"/>
            <a:ext cx="720000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>
            <a:off x="974331" y="4283746"/>
            <a:ext cx="360000" cy="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 noChangeAspect="1"/>
          </p:cNvCxnSpPr>
          <p:nvPr/>
        </p:nvCxnSpPr>
        <p:spPr>
          <a:xfrm rot="-2700000">
            <a:off x="1140581" y="4777227"/>
            <a:ext cx="900000" cy="90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963563" y="5227227"/>
            <a:ext cx="0" cy="36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365"/>
          <p:cNvGrpSpPr/>
          <p:nvPr/>
        </p:nvGrpSpPr>
        <p:grpSpPr>
          <a:xfrm>
            <a:off x="629460" y="4519791"/>
            <a:ext cx="328492" cy="714238"/>
            <a:chOff x="992464" y="3927669"/>
            <a:chExt cx="724223" cy="1574678"/>
          </a:xfrm>
        </p:grpSpPr>
        <p:cxnSp>
          <p:nvCxnSpPr>
            <p:cNvPr id="17" name="直線コネクタ 16"/>
            <p:cNvCxnSpPr>
              <a:cxnSpLocks noChangeAspect="1"/>
            </p:cNvCxnSpPr>
            <p:nvPr/>
          </p:nvCxnSpPr>
          <p:spPr>
            <a:xfrm rot="900000">
              <a:off x="996687" y="47823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cxnSpLocks noChangeAspect="1"/>
            </p:cNvCxnSpPr>
            <p:nvPr/>
          </p:nvCxnSpPr>
          <p:spPr>
            <a:xfrm rot="4500000">
              <a:off x="992464" y="39276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368"/>
          <p:cNvGrpSpPr/>
          <p:nvPr/>
        </p:nvGrpSpPr>
        <p:grpSpPr>
          <a:xfrm rot="10800000">
            <a:off x="2401396" y="4519791"/>
            <a:ext cx="328492" cy="714238"/>
            <a:chOff x="1144864" y="4080069"/>
            <a:chExt cx="724223" cy="1574678"/>
          </a:xfrm>
        </p:grpSpPr>
        <p:cxnSp>
          <p:nvCxnSpPr>
            <p:cNvPr id="20" name="直線コネクタ 19"/>
            <p:cNvCxnSpPr>
              <a:cxnSpLocks noChangeAspect="1"/>
            </p:cNvCxnSpPr>
            <p:nvPr/>
          </p:nvCxnSpPr>
          <p:spPr>
            <a:xfrm rot="900000">
              <a:off x="1149087" y="4934747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cxnSpLocks noChangeAspect="1"/>
            </p:cNvCxnSpPr>
            <p:nvPr/>
          </p:nvCxnSpPr>
          <p:spPr>
            <a:xfrm rot="4500000">
              <a:off x="1144864" y="4080069"/>
              <a:ext cx="720000" cy="7200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21"/>
          <p:cNvSpPr txBox="1"/>
          <p:nvPr/>
        </p:nvSpPr>
        <p:spPr>
          <a:xfrm>
            <a:off x="2408932" y="4177823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GC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30957" y="5086631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err="1" smtClean="0"/>
              <a:t>k</a:t>
            </a:r>
            <a:r>
              <a:rPr kumimoji="1" lang="en-US" altLang="ja-JP" sz="2400" dirty="0" err="1" smtClean="0"/>
              <a:t>,</a:t>
            </a:r>
            <a:r>
              <a:rPr kumimoji="1" lang="en-US" altLang="ja-JP" sz="2400" i="1" dirty="0" err="1" smtClean="0"/>
              <a:t>M</a:t>
            </a:r>
            <a:r>
              <a:rPr kumimoji="1" lang="en-US" altLang="ja-JP" sz="2400" dirty="0" smtClean="0"/>
              <a:t>=3</a:t>
            </a:r>
            <a:endParaRPr kumimoji="1" lang="ja-JP" altLang="en-US" sz="2400" dirty="0"/>
          </a:p>
        </p:txBody>
      </p:sp>
      <p:sp>
        <p:nvSpPr>
          <p:cNvPr id="24" name="等号 23"/>
          <p:cNvSpPr/>
          <p:nvPr/>
        </p:nvSpPr>
        <p:spPr>
          <a:xfrm>
            <a:off x="3370728" y="4398312"/>
            <a:ext cx="410344" cy="914400"/>
          </a:xfrm>
          <a:prstGeom prst="mathEqual">
            <a:avLst>
              <a:gd name="adj1" fmla="val 10087"/>
              <a:gd name="adj2" fmla="val 877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大かっこ 24"/>
          <p:cNvSpPr/>
          <p:nvPr/>
        </p:nvSpPr>
        <p:spPr>
          <a:xfrm>
            <a:off x="4558352" y="4207440"/>
            <a:ext cx="3816424" cy="1296144"/>
          </a:xfrm>
          <a:prstGeom prst="bracketPair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〈-1|#|2〉</a:t>
            </a:r>
            <a:r>
              <a:rPr lang="en-US" altLang="ja-JP" sz="2400" dirty="0" smtClean="0"/>
              <a:t>〈-1|#|1〉〈-1|#|0〉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〈-2|#|2〉〈-2|#|1〉〈-2|#|0〉</a:t>
            </a:r>
            <a:endParaRPr lang="ja-JP" altLang="en-US" sz="2400" dirty="0" smtClean="0"/>
          </a:p>
          <a:p>
            <a:pPr algn="ctr"/>
            <a:r>
              <a:rPr lang="en-US" altLang="ja-JP" sz="2400" dirty="0" smtClean="0"/>
              <a:t>〈-3|#|2〉〈-3|#|1〉〈-3|#|0〉</a:t>
            </a:r>
            <a:endParaRPr lang="ja-JP" altLang="en-US" sz="24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37647" y="4624680"/>
            <a:ext cx="601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err="1" smtClean="0"/>
              <a:t>d</a:t>
            </a:r>
            <a:r>
              <a:rPr kumimoji="1" lang="en-US" altLang="ja-JP" sz="2400" dirty="0" err="1" smtClean="0"/>
              <a:t>et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&amp; Further </a:t>
            </a:r>
            <a:r>
              <a:rPr kumimoji="1" lang="en-US" altLang="ja-JP" dirty="0" smtClean="0"/>
              <a:t>Directions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ABJM Partition Function</a:t>
            </a:r>
          </a:p>
          <a:p>
            <a:pPr lvl="0">
              <a:buNone/>
            </a:pPr>
            <a:r>
              <a:rPr lang="en-US" altLang="ja-JP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 Exact Large </a:t>
            </a:r>
            <a:r>
              <a:rPr lang="en-US" altLang="ja-JP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en-US" altLang="ja-JP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Expansion</a:t>
            </a:r>
          </a:p>
          <a:p>
            <a:pPr lvl="0">
              <a:buNone/>
            </a:pPr>
            <a:r>
              <a:rPr lang="en-US" altLang="ja-JP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 Divergence Cancellation</a:t>
            </a:r>
          </a:p>
          <a:p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Fractional Membrane from Wilson 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Loop</a:t>
            </a:r>
            <a:endParaRPr lang="ja-JP" alt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kumimoji="1" lang="en-US" altLang="ja-JP" dirty="0" smtClean="0"/>
              <a:t>Generalization for M2</a:t>
            </a:r>
            <a:endParaRPr kumimoji="1" lang="en-US" altLang="ja-JP" dirty="0" smtClean="0"/>
          </a:p>
          <a:p>
            <a:pPr algn="ctr">
              <a:buNone/>
            </a:pPr>
            <a:r>
              <a:rPr lang="en-US" altLang="ja-JP" sz="2800" dirty="0" err="1" smtClean="0"/>
              <a:t>Orientifolds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Orbifolds</a:t>
            </a:r>
            <a:r>
              <a:rPr lang="en-US" altLang="ja-JP" sz="2800" dirty="0" smtClean="0"/>
              <a:t>, Ellipsoid/Squashed </a:t>
            </a:r>
            <a:r>
              <a:rPr lang="en-US" altLang="ja-JP" sz="2800" dirty="0" smtClean="0"/>
              <a:t>S</a:t>
            </a:r>
            <a:r>
              <a:rPr lang="en-US" altLang="ja-JP" sz="2800" baseline="30000" dirty="0" smtClean="0"/>
              <a:t>3</a:t>
            </a:r>
            <a:endParaRPr lang="en-US" altLang="ja-JP" sz="2800" dirty="0" smtClean="0"/>
          </a:p>
          <a:p>
            <a:r>
              <a:rPr lang="en-US" altLang="ja-JP" dirty="0" smtClean="0"/>
              <a:t>Implication of Cancellation for M5</a:t>
            </a:r>
          </a:p>
          <a:p>
            <a:r>
              <a:rPr lang="en-US" altLang="ja-JP" dirty="0" smtClean="0"/>
              <a:t>Exploring </a:t>
            </a:r>
            <a:r>
              <a:rPr lang="en-US" altLang="ja-JP" dirty="0" err="1" smtClean="0"/>
              <a:t>Moduli</a:t>
            </a:r>
            <a:r>
              <a:rPr lang="en-US" altLang="ja-JP" dirty="0" smtClean="0"/>
              <a:t> Space of M-theory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Thank you for your attention!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 is for </a:t>
            </a:r>
            <a:r>
              <a:rPr lang="en-US" altLang="ja-JP" dirty="0" smtClean="0">
                <a:solidFill>
                  <a:srgbClr val="00B050"/>
                </a:solidFill>
              </a:rPr>
              <a:t>Mother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40152" y="3100609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IIA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0152" y="4648781"/>
            <a:ext cx="615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IIB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5284" y="5580529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87624" y="4648781"/>
            <a:ext cx="2033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Het-SO(32)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02943" y="3100609"/>
            <a:ext cx="1900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Het-E8xE8</a:t>
            </a:r>
            <a:endParaRPr kumimoji="1" lang="ja-JP" altLang="en-US" sz="3200" dirty="0"/>
          </a:p>
        </p:txBody>
      </p:sp>
      <p:sp>
        <p:nvSpPr>
          <p:cNvPr id="23" name="円/楕円 22"/>
          <p:cNvSpPr/>
          <p:nvPr/>
        </p:nvSpPr>
        <p:spPr>
          <a:xfrm>
            <a:off x="1187624" y="4496916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246932" y="2950344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605512" y="2963044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3911228" y="5403428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05512" y="4513932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71018" y="1484784"/>
            <a:ext cx="6001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5 Consistent String Theories in 10D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Pictorially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2339752" y="1628800"/>
            <a:ext cx="914400" cy="914400"/>
            <a:chOff x="3995936" y="1628800"/>
            <a:chExt cx="914400" cy="9144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" name="円/楕円 3"/>
            <p:cNvSpPr/>
            <p:nvPr/>
          </p:nvSpPr>
          <p:spPr>
            <a:xfrm>
              <a:off x="3995936" y="1628800"/>
              <a:ext cx="914400" cy="914400"/>
            </a:xfrm>
            <a:prstGeom prst="ellipse">
              <a:avLst/>
            </a:prstGeom>
            <a:grp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月 4"/>
            <p:cNvSpPr/>
            <p:nvPr/>
          </p:nvSpPr>
          <p:spPr>
            <a:xfrm>
              <a:off x="3995936" y="1628800"/>
              <a:ext cx="457200" cy="914400"/>
            </a:xfrm>
            <a:prstGeom prst="moon">
              <a:avLst/>
            </a:prstGeom>
            <a:grp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月 5"/>
          <p:cNvSpPr/>
          <p:nvPr/>
        </p:nvSpPr>
        <p:spPr>
          <a:xfrm>
            <a:off x="2339752" y="2996952"/>
            <a:ext cx="457200" cy="914400"/>
          </a:xfrm>
          <a:prstGeom prst="moon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35896" y="1772816"/>
            <a:ext cx="513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S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7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35896" y="3172616"/>
            <a:ext cx="1175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S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7</a:t>
            </a:r>
            <a:r>
              <a:rPr lang="en-US" altLang="ja-JP" sz="3200" dirty="0" smtClean="0">
                <a:solidFill>
                  <a:prstClr val="black"/>
                </a:solidFill>
              </a:rPr>
              <a:t> /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Z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k</a:t>
            </a:r>
            <a:endParaRPr kumimoji="1" lang="ja-JP" altLang="en-US" sz="3200" dirty="0"/>
          </a:p>
        </p:txBody>
      </p:sp>
      <p:sp>
        <p:nvSpPr>
          <p:cNvPr id="10" name="円柱 9"/>
          <p:cNvSpPr/>
          <p:nvPr/>
        </p:nvSpPr>
        <p:spPr>
          <a:xfrm>
            <a:off x="2339752" y="4365104"/>
            <a:ext cx="216024" cy="864096"/>
          </a:xfrm>
          <a:prstGeom prst="can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35896" y="4572417"/>
            <a:ext cx="1447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CP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3</a:t>
            </a:r>
            <a:r>
              <a:rPr lang="en-US" altLang="ja-JP" sz="3200" dirty="0" smtClean="0">
                <a:solidFill>
                  <a:prstClr val="black"/>
                </a:solidFill>
              </a:rPr>
              <a:t> x S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1</a:t>
            </a:r>
            <a:endParaRPr kumimoji="1" lang="ja-JP" altLang="en-US" sz="3200" dirty="0"/>
          </a:p>
        </p:txBody>
      </p:sp>
      <p:sp>
        <p:nvSpPr>
          <p:cNvPr id="12" name="円弧 11"/>
          <p:cNvSpPr>
            <a:spLocks noChangeAspect="1"/>
          </p:cNvSpPr>
          <p:nvPr/>
        </p:nvSpPr>
        <p:spPr>
          <a:xfrm>
            <a:off x="2614136" y="2811992"/>
            <a:ext cx="360000" cy="360000"/>
          </a:xfrm>
          <a:prstGeom prst="arc">
            <a:avLst>
              <a:gd name="adj1" fmla="val 10157794"/>
              <a:gd name="adj2" fmla="val 7356798"/>
            </a:avLst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8"/>
          <p:cNvGrpSpPr/>
          <p:nvPr/>
        </p:nvGrpSpPr>
        <p:grpSpPr>
          <a:xfrm>
            <a:off x="4716016" y="3717032"/>
            <a:ext cx="1584176" cy="936104"/>
            <a:chOff x="4716016" y="3717032"/>
            <a:chExt cx="1584176" cy="936104"/>
          </a:xfrm>
          <a:solidFill>
            <a:srgbClr val="92D050"/>
          </a:solidFill>
        </p:grpSpPr>
        <p:sp>
          <p:nvSpPr>
            <p:cNvPr id="13" name="テキスト ボックス 12"/>
            <p:cNvSpPr txBox="1"/>
            <p:nvPr/>
          </p:nvSpPr>
          <p:spPr>
            <a:xfrm>
              <a:off x="5320437" y="3923474"/>
              <a:ext cx="979755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/>
                <a:t>k</a:t>
              </a:r>
              <a:r>
                <a:rPr kumimoji="1" lang="ja-JP" altLang="en-US" sz="2800" dirty="0" smtClean="0"/>
                <a:t>→</a:t>
              </a:r>
              <a:r>
                <a:rPr lang="ja-JP" altLang="en-US" sz="2800" i="1" dirty="0" smtClean="0"/>
                <a:t>∞</a:t>
              </a:r>
              <a:endParaRPr kumimoji="1" lang="ja-JP" altLang="en-US" sz="2800" i="1" dirty="0"/>
            </a:p>
          </p:txBody>
        </p:sp>
        <p:sp>
          <p:nvSpPr>
            <p:cNvPr id="14" name="左カーブ矢印 13"/>
            <p:cNvSpPr/>
            <p:nvPr/>
          </p:nvSpPr>
          <p:spPr>
            <a:xfrm>
              <a:off x="4716016" y="3717032"/>
              <a:ext cx="587504" cy="936104"/>
            </a:xfrm>
            <a:prstGeom prst="curvedLeftArrow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716016" y="2204864"/>
            <a:ext cx="1287621" cy="936104"/>
            <a:chOff x="4716016" y="2204864"/>
            <a:chExt cx="1287621" cy="936104"/>
          </a:xfrm>
          <a:solidFill>
            <a:srgbClr val="92D050"/>
          </a:solidFill>
        </p:grpSpPr>
        <p:sp>
          <p:nvSpPr>
            <p:cNvPr id="16" name="テキスト ボックス 15"/>
            <p:cNvSpPr txBox="1"/>
            <p:nvPr/>
          </p:nvSpPr>
          <p:spPr>
            <a:xfrm>
              <a:off x="5320437" y="2411306"/>
              <a:ext cx="6832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dirty="0" smtClean="0">
                  <a:solidFill>
                    <a:prstClr val="black"/>
                  </a:solidFill>
                </a:rPr>
                <a:t>/ </a:t>
              </a:r>
              <a:r>
                <a:rPr lang="en-US" altLang="ja-JP" sz="2800" dirty="0" err="1" smtClean="0">
                  <a:solidFill>
                    <a:prstClr val="black"/>
                  </a:solidFill>
                </a:rPr>
                <a:t>Z</a:t>
              </a:r>
              <a:r>
                <a:rPr lang="en-US" altLang="ja-JP" sz="2800" i="1" baseline="-25000" dirty="0" err="1" smtClean="0">
                  <a:solidFill>
                    <a:prstClr val="black"/>
                  </a:solidFill>
                </a:rPr>
                <a:t>k</a:t>
              </a:r>
              <a:endParaRPr lang="ja-JP" altLang="en-US" sz="2800" dirty="0" smtClean="0"/>
            </a:p>
          </p:txBody>
        </p:sp>
        <p:sp>
          <p:nvSpPr>
            <p:cNvPr id="17" name="左カーブ矢印 16"/>
            <p:cNvSpPr/>
            <p:nvPr/>
          </p:nvSpPr>
          <p:spPr>
            <a:xfrm>
              <a:off x="4716016" y="2204864"/>
              <a:ext cx="587504" cy="936104"/>
            </a:xfrm>
            <a:prstGeom prst="curvedLeftArrow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Incorrect but Suggestive Interpretation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pSp>
        <p:nvGrpSpPr>
          <p:cNvPr id="6" name="グループ化 7"/>
          <p:cNvGrpSpPr/>
          <p:nvPr/>
        </p:nvGrpSpPr>
        <p:grpSpPr>
          <a:xfrm>
            <a:off x="3846328" y="2239696"/>
            <a:ext cx="914400" cy="914400"/>
            <a:chOff x="3995936" y="2494780"/>
            <a:chExt cx="914400" cy="914400"/>
          </a:xfrm>
        </p:grpSpPr>
        <p:sp>
          <p:nvSpPr>
            <p:cNvPr id="4" name="円/楕円 3"/>
            <p:cNvSpPr/>
            <p:nvPr/>
          </p:nvSpPr>
          <p:spPr>
            <a:xfrm>
              <a:off x="3995936" y="2494780"/>
              <a:ext cx="91440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月 4"/>
            <p:cNvSpPr/>
            <p:nvPr/>
          </p:nvSpPr>
          <p:spPr>
            <a:xfrm>
              <a:off x="3995936" y="2494780"/>
              <a:ext cx="457200" cy="914400"/>
            </a:xfrm>
            <a:prstGeom prst="moon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286302" y="2407240"/>
            <a:ext cx="1175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S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7</a:t>
            </a:r>
            <a:r>
              <a:rPr lang="en-US" altLang="ja-JP" sz="3200" dirty="0" smtClean="0">
                <a:solidFill>
                  <a:prstClr val="black"/>
                </a:solidFill>
              </a:rPr>
              <a:t> /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Z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k</a:t>
            </a:r>
            <a:endParaRPr kumimoji="1" lang="ja-JP" altLang="en-US" sz="3200" dirty="0"/>
          </a:p>
        </p:txBody>
      </p:sp>
      <p:sp>
        <p:nvSpPr>
          <p:cNvPr id="14" name="フリーフォーム 13"/>
          <p:cNvSpPr>
            <a:spLocks noChangeAspect="1"/>
          </p:cNvSpPr>
          <p:nvPr/>
        </p:nvSpPr>
        <p:spPr>
          <a:xfrm>
            <a:off x="3824627" y="2650238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2915816" y="1714456"/>
            <a:ext cx="2304256" cy="432048"/>
          </a:xfrm>
          <a:prstGeom prst="wedgeRoundRectCallout">
            <a:avLst>
              <a:gd name="adj1" fmla="val -5631"/>
              <a:gd name="adj2" fmla="val 147789"/>
              <a:gd name="adj3" fmla="val 16667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Worldsheet Inst</a:t>
            </a:r>
            <a:endParaRPr kumimoji="1" lang="ja-JP" altLang="en-US" sz="2400" dirty="0"/>
          </a:p>
        </p:txBody>
      </p:sp>
      <p:cxnSp>
        <p:nvCxnSpPr>
          <p:cNvPr id="11" name="直線コネクタ 10"/>
          <p:cNvCxnSpPr/>
          <p:nvPr/>
        </p:nvCxnSpPr>
        <p:spPr>
          <a:xfrm rot="900000">
            <a:off x="4106457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4500000">
            <a:off x="4106457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rot="8100000">
            <a:off x="4106457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/>
          <p:cNvSpPr>
            <a:spLocks noChangeAspect="1"/>
          </p:cNvSpPr>
          <p:nvPr/>
        </p:nvSpPr>
        <p:spPr>
          <a:xfrm rot="10800000">
            <a:off x="4448505" y="4546444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>
            <a:spLocks noChangeAspect="1"/>
          </p:cNvSpPr>
          <p:nvPr/>
        </p:nvSpPr>
        <p:spPr>
          <a:xfrm>
            <a:off x="4448504" y="4049128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>
            <a:spLocks noChangeAspect="1"/>
          </p:cNvSpPr>
          <p:nvPr/>
        </p:nvSpPr>
        <p:spPr>
          <a:xfrm rot="3600000">
            <a:off x="4649807" y="4189101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>
            <a:spLocks noChangeAspect="1"/>
          </p:cNvSpPr>
          <p:nvPr/>
        </p:nvSpPr>
        <p:spPr>
          <a:xfrm rot="7200000">
            <a:off x="4649807" y="4436862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>
            <a:spLocks noChangeAspect="1"/>
          </p:cNvSpPr>
          <p:nvPr/>
        </p:nvSpPr>
        <p:spPr>
          <a:xfrm rot="18000000">
            <a:off x="4245319" y="4189101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 22"/>
          <p:cNvSpPr>
            <a:spLocks noChangeAspect="1"/>
          </p:cNvSpPr>
          <p:nvPr/>
        </p:nvSpPr>
        <p:spPr>
          <a:xfrm rot="14400000">
            <a:off x="4245319" y="4436862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rot="900000">
            <a:off x="1850035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rot="4500000">
            <a:off x="1850035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8100000">
            <a:off x="1850035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フリーフォーム 31"/>
          <p:cNvSpPr>
            <a:spLocks noChangeAspect="1"/>
          </p:cNvSpPr>
          <p:nvPr/>
        </p:nvSpPr>
        <p:spPr>
          <a:xfrm rot="14400000">
            <a:off x="1988897" y="4436862"/>
            <a:ext cx="260400" cy="65100"/>
          </a:xfrm>
          <a:custGeom>
            <a:avLst/>
            <a:gdLst>
              <a:gd name="connsiteX0" fmla="*/ 0 w 2893325"/>
              <a:gd name="connsiteY0" fmla="*/ 723331 h 723331"/>
              <a:gd name="connsiteX1" fmla="*/ 723331 w 2893325"/>
              <a:gd name="connsiteY1" fmla="*/ 0 h 723331"/>
              <a:gd name="connsiteX2" fmla="*/ 1446662 w 2893325"/>
              <a:gd name="connsiteY2" fmla="*/ 723331 h 723331"/>
              <a:gd name="connsiteX3" fmla="*/ 2169994 w 2893325"/>
              <a:gd name="connsiteY3" fmla="*/ 0 h 723331"/>
              <a:gd name="connsiteX4" fmla="*/ 2893325 w 2893325"/>
              <a:gd name="connsiteY4" fmla="*/ 723331 h 72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325" h="723331">
                <a:moveTo>
                  <a:pt x="0" y="723331"/>
                </a:moveTo>
                <a:cubicBezTo>
                  <a:pt x="241110" y="361665"/>
                  <a:pt x="482221" y="0"/>
                  <a:pt x="723331" y="0"/>
                </a:cubicBezTo>
                <a:cubicBezTo>
                  <a:pt x="964441" y="0"/>
                  <a:pt x="1205552" y="723331"/>
                  <a:pt x="1446662" y="723331"/>
                </a:cubicBezTo>
                <a:cubicBezTo>
                  <a:pt x="1687772" y="723331"/>
                  <a:pt x="1928884" y="0"/>
                  <a:pt x="2169994" y="0"/>
                </a:cubicBezTo>
                <a:cubicBezTo>
                  <a:pt x="2411104" y="0"/>
                  <a:pt x="2652214" y="361665"/>
                  <a:pt x="2893325" y="723331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 rot="900000">
            <a:off x="6362880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rot="4500000">
            <a:off x="6362880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8100000">
            <a:off x="6362880" y="3888992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星 10 46"/>
          <p:cNvSpPr>
            <a:spLocks noChangeAspect="1"/>
          </p:cNvSpPr>
          <p:nvPr/>
        </p:nvSpPr>
        <p:spPr>
          <a:xfrm>
            <a:off x="7205272" y="3888992"/>
            <a:ext cx="360000" cy="360000"/>
          </a:xfrm>
          <a:prstGeom prst="star10">
            <a:avLst>
              <a:gd name="adj" fmla="val 41701"/>
              <a:gd name="hf" fmla="val 105146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341672" y="4985880"/>
            <a:ext cx="1862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1-Instanton</a:t>
            </a:r>
            <a:endParaRPr kumimoji="1" lang="ja-JP" altLang="en-US" sz="2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650530" y="4985880"/>
            <a:ext cx="184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i="1" dirty="0" smtClean="0"/>
              <a:t>k</a:t>
            </a:r>
            <a:r>
              <a:rPr kumimoji="1" lang="en-US" altLang="ja-JP" sz="2800" dirty="0" smtClean="0"/>
              <a:t>-Instanton</a:t>
            </a:r>
            <a:endParaRPr kumimoji="1" lang="ja-JP" altLang="en-US" sz="28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40152" y="4985880"/>
            <a:ext cx="1862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Off Fixed Pt</a:t>
            </a:r>
            <a:endParaRPr kumimoji="1" lang="ja-JP" altLang="en-US" sz="2800" dirty="0"/>
          </a:p>
        </p:txBody>
      </p:sp>
      <p:sp>
        <p:nvSpPr>
          <p:cNvPr id="53" name="右矢印 52"/>
          <p:cNvSpPr/>
          <p:nvPr/>
        </p:nvSpPr>
        <p:spPr>
          <a:xfrm>
            <a:off x="3234274" y="4103876"/>
            <a:ext cx="402344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右矢印 53"/>
          <p:cNvSpPr/>
          <p:nvPr/>
        </p:nvSpPr>
        <p:spPr>
          <a:xfrm>
            <a:off x="5490696" y="4103876"/>
            <a:ext cx="402344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47864" y="5930116"/>
            <a:ext cx="5445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err="1" smtClean="0"/>
              <a:t>c</a:t>
            </a:r>
            <a:r>
              <a:rPr kumimoji="1" lang="en-US" altLang="ja-JP" sz="2800" dirty="0" err="1" smtClean="0"/>
              <a:t>f</a:t>
            </a:r>
            <a:r>
              <a:rPr lang="en-US" altLang="ja-JP" sz="2800" dirty="0" smtClean="0"/>
              <a:t>: Twisted Sectors in String </a:t>
            </a:r>
            <a:r>
              <a:rPr lang="en-US" altLang="ja-JP" sz="2800" dirty="0" err="1" smtClean="0"/>
              <a:t>Orbifold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二等辺三角形 13"/>
          <p:cNvSpPr>
            <a:spLocks noChangeAspect="1"/>
          </p:cNvSpPr>
          <p:nvPr/>
        </p:nvSpPr>
        <p:spPr>
          <a:xfrm>
            <a:off x="2987824" y="4149080"/>
            <a:ext cx="626400" cy="54000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Cancellation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rot="900000">
            <a:off x="2511064" y="2376176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rot="4500000">
            <a:off x="2511064" y="2376176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8100000">
            <a:off x="2511064" y="2376176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星 10 7"/>
          <p:cNvSpPr>
            <a:spLocks noChangeAspect="1"/>
          </p:cNvSpPr>
          <p:nvPr/>
        </p:nvSpPr>
        <p:spPr>
          <a:xfrm>
            <a:off x="3353456" y="2376176"/>
            <a:ext cx="360000" cy="360000"/>
          </a:xfrm>
          <a:prstGeom prst="star10">
            <a:avLst>
              <a:gd name="adj" fmla="val 41701"/>
              <a:gd name="hf" fmla="val 105146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rot="900000">
            <a:off x="2511064" y="4246560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4500000">
            <a:off x="2511064" y="4246560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8100000">
            <a:off x="2511064" y="4246560"/>
            <a:ext cx="914400" cy="91440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72066" y="2336046"/>
            <a:ext cx="39443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New Branch in </a:t>
            </a:r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WS inst</a:t>
            </a:r>
          </a:p>
          <a:p>
            <a:pPr algn="ctr"/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≈ </a:t>
            </a:r>
            <a:r>
              <a:rPr kumimoji="1" lang="en-US" altLang="ja-JP" sz="3200" dirty="0" smtClean="0"/>
              <a:t>Divergence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18257" y="4264960"/>
            <a:ext cx="3671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/>
              <a:t>Cancelled by </a:t>
            </a:r>
            <a:r>
              <a:rPr kumimoji="1" lang="en-US" altLang="ja-JP" sz="3200" dirty="0" smtClean="0">
                <a:solidFill>
                  <a:schemeClr val="accent2">
                    <a:lumMod val="75000"/>
                  </a:schemeClr>
                </a:solidFill>
              </a:rPr>
              <a:t>MB Inst</a:t>
            </a:r>
            <a:endParaRPr kumimoji="1" lang="ja-JP" alt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Compact </a:t>
            </a:r>
            <a:r>
              <a:rPr kumimoji="1" lang="en-US" altLang="ja-JP" dirty="0" err="1" smtClean="0"/>
              <a:t>Moduli</a:t>
            </a:r>
            <a:r>
              <a:rPr kumimoji="1" lang="en-US" altLang="ja-JP" dirty="0" smtClean="0"/>
              <a:t> Space</a:t>
            </a:r>
            <a:endParaRPr kumimoji="1" lang="ja-JP" altLang="en-US" dirty="0"/>
          </a:p>
        </p:txBody>
      </p:sp>
      <p:sp>
        <p:nvSpPr>
          <p:cNvPr id="5" name="十二角形 4"/>
          <p:cNvSpPr>
            <a:spLocks noChangeAspect="1"/>
          </p:cNvSpPr>
          <p:nvPr/>
        </p:nvSpPr>
        <p:spPr>
          <a:xfrm>
            <a:off x="3851920" y="2224188"/>
            <a:ext cx="1440000" cy="1440000"/>
          </a:xfrm>
          <a:prstGeom prst="dodec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cxnSpLocks noChangeAspect="1"/>
          </p:cNvCxnSpPr>
          <p:nvPr/>
        </p:nvCxnSpPr>
        <p:spPr>
          <a:xfrm rot="900000">
            <a:off x="3243813" y="2347901"/>
            <a:ext cx="720000" cy="72000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>
            <a:cxnSpLocks noChangeAspect="1"/>
          </p:cNvCxnSpPr>
          <p:nvPr/>
        </p:nvCxnSpPr>
        <p:spPr>
          <a:xfrm rot="-6300000">
            <a:off x="5170613" y="2357781"/>
            <a:ext cx="720000" cy="72000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380966" y="3808204"/>
            <a:ext cx="6382068" cy="52322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Perturbative </a:t>
            </a:r>
            <a:r>
              <a:rPr kumimoji="1" lang="en-US" altLang="ja-JP" sz="2800" dirty="0" err="1" smtClean="0">
                <a:solidFill>
                  <a:schemeClr val="accent6">
                    <a:lumMod val="75000"/>
                  </a:schemeClr>
                </a:solidFill>
              </a:rPr>
              <a:t>WorldSheet</a:t>
            </a:r>
            <a:r>
              <a:rPr kumimoji="1"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Instanton </a:t>
            </a:r>
            <a:r>
              <a:rPr kumimoji="1" lang="en-US" altLang="ja-JP" sz="2800" dirty="0" err="1" smtClean="0"/>
              <a:t>Moduli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0610" y="1628800"/>
            <a:ext cx="8752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800" dirty="0" err="1" smtClean="0"/>
              <a:t>Compactified</a:t>
            </a:r>
            <a:r>
              <a:rPr kumimoji="1" lang="en-US" altLang="ja-JP" sz="2800" dirty="0" smtClean="0"/>
              <a:t> by </a:t>
            </a:r>
            <a:r>
              <a:rPr kumimoji="1" lang="en-US" altLang="ja-JP" sz="2800" dirty="0" smtClean="0">
                <a:solidFill>
                  <a:schemeClr val="accent2">
                    <a:lumMod val="75000"/>
                  </a:schemeClr>
                </a:solidFill>
              </a:rPr>
              <a:t>Membrane Instanton </a:t>
            </a:r>
            <a:r>
              <a:rPr kumimoji="1" lang="en-US" altLang="ja-JP" sz="2800" dirty="0" err="1" smtClean="0"/>
              <a:t>NonPerturbatively</a:t>
            </a:r>
            <a:r>
              <a:rPr kumimoji="1" lang="en-US" altLang="ja-JP" sz="2800" dirty="0" smtClean="0"/>
              <a:t>!?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5148481"/>
            <a:ext cx="87686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accent3">
                    <a:lumMod val="50000"/>
                  </a:schemeClr>
                </a:solidFill>
              </a:rPr>
              <a:t>Again:</a:t>
            </a:r>
            <a:r>
              <a:rPr lang="en-US" altLang="ja-JP" sz="3200" dirty="0" smtClean="0"/>
              <a:t> String Theory, NOT JUST "a theory of strings"</a:t>
            </a:r>
          </a:p>
          <a:p>
            <a:pPr algn="ctr"/>
            <a:r>
              <a:rPr lang="en-US" altLang="ja-JP" sz="3200" dirty="0" smtClean="0"/>
              <a:t>Only Safe and Sound after D-</a:t>
            </a:r>
            <a:r>
              <a:rPr lang="en-US" altLang="ja-JP" sz="3200" dirty="0" err="1" smtClean="0"/>
              <a:t>branes</a:t>
            </a:r>
            <a:endParaRPr lang="en-US" altLang="ja-JP" sz="3200" dirty="0" smtClean="0"/>
          </a:p>
        </p:txBody>
      </p:sp>
      <p:cxnSp>
        <p:nvCxnSpPr>
          <p:cNvPr id="15" name="直線コネクタ 14"/>
          <p:cNvCxnSpPr>
            <a:stCxn id="5" idx="7"/>
            <a:endCxn id="5" idx="6"/>
          </p:cNvCxnSpPr>
          <p:nvPr/>
        </p:nvCxnSpPr>
        <p:spPr>
          <a:xfrm>
            <a:off x="3851920" y="3137121"/>
            <a:ext cx="192933" cy="33413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5" idx="6"/>
            <a:endCxn id="5" idx="5"/>
          </p:cNvCxnSpPr>
          <p:nvPr/>
        </p:nvCxnSpPr>
        <p:spPr>
          <a:xfrm>
            <a:off x="4044853" y="3471255"/>
            <a:ext cx="334134" cy="19293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5" idx="5"/>
            <a:endCxn id="5" idx="4"/>
          </p:cNvCxnSpPr>
          <p:nvPr/>
        </p:nvCxnSpPr>
        <p:spPr>
          <a:xfrm>
            <a:off x="4378987" y="3664188"/>
            <a:ext cx="38586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5" idx="4"/>
            <a:endCxn id="5" idx="3"/>
          </p:cNvCxnSpPr>
          <p:nvPr/>
        </p:nvCxnSpPr>
        <p:spPr>
          <a:xfrm flipV="1">
            <a:off x="4764853" y="3471255"/>
            <a:ext cx="334134" cy="192933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5" idx="3"/>
            <a:endCxn id="5" idx="2"/>
          </p:cNvCxnSpPr>
          <p:nvPr/>
        </p:nvCxnSpPr>
        <p:spPr>
          <a:xfrm flipV="1">
            <a:off x="5098987" y="3137121"/>
            <a:ext cx="192933" cy="33413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3275856" y="4941168"/>
            <a:ext cx="5760640" cy="1015663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r>
              <a:rPr lang="en-US" altLang="ja-JP" sz="3200" dirty="0" smtClean="0"/>
              <a:t> </a:t>
            </a:r>
            <a:r>
              <a:rPr lang="en-US" altLang="ja-JP" sz="2800" dirty="0" smtClean="0"/>
              <a:t>as Matrix,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E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r>
              <a:rPr lang="en-US" altLang="ja-JP" sz="3200" i="1" dirty="0" smtClean="0"/>
              <a:t> </a:t>
            </a:r>
            <a:r>
              <a:rPr lang="en-US" altLang="ja-JP" sz="2800" dirty="0" smtClean="0"/>
              <a:t>as Vector,</a:t>
            </a:r>
          </a:p>
          <a:p>
            <a:pPr algn="ctr"/>
            <a:r>
              <a:rPr lang="en-US" altLang="ja-JP" sz="2800" dirty="0" smtClean="0"/>
              <a:t>Multiplication by Integration over </a:t>
            </a:r>
            <a:r>
              <a:rPr lang="en-US" altLang="ja-JP" sz="2800" i="1" dirty="0" smtClean="0">
                <a:solidFill>
                  <a:srgbClr val="00B050"/>
                </a:solidFill>
              </a:rPr>
              <a:t>μ</a:t>
            </a:r>
            <a:r>
              <a:rPr lang="en-US" altLang="ja-JP" sz="2800" i="1" dirty="0" smtClean="0"/>
              <a:t>,</a:t>
            </a:r>
            <a:r>
              <a:rPr lang="ja-JP" altLang="en-US" sz="2800" dirty="0" smtClean="0"/>
              <a:t> </a:t>
            </a:r>
            <a:r>
              <a:rPr lang="en-US" altLang="ja-JP" sz="2800" i="1" dirty="0" smtClean="0">
                <a:solidFill>
                  <a:srgbClr val="00B050"/>
                </a:solidFill>
              </a:rPr>
              <a:t>ν</a:t>
            </a:r>
            <a:r>
              <a:rPr lang="en-US" altLang="ja-JP" sz="2800" i="1" dirty="0" smtClean="0"/>
              <a:t> 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Theorem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2400" dirty="0" smtClean="0"/>
              <a:t>[</a:t>
            </a:r>
            <a:r>
              <a:rPr lang="en-US" altLang="ja-JP" sz="2400" dirty="0" err="1" smtClean="0"/>
              <a:t>Hatsuda</a:t>
            </a:r>
            <a:r>
              <a:rPr lang="en-US" altLang="ja-JP" sz="2400" dirty="0" smtClean="0"/>
              <a:t>-Honda-M-</a:t>
            </a:r>
            <a:r>
              <a:rPr lang="en-US" altLang="ja-JP" sz="2400" dirty="0" err="1" smtClean="0"/>
              <a:t>Okuyama</a:t>
            </a:r>
            <a:r>
              <a:rPr lang="en-US" altLang="ja-JP" sz="2400" dirty="0" smtClean="0"/>
              <a:t>, Matsumoto-M]</a:t>
            </a:r>
            <a:endParaRPr kumimoji="1" lang="ja-JP" altLang="en-US" sz="2400" dirty="0"/>
          </a:p>
        </p:txBody>
      </p:sp>
      <p:sp>
        <p:nvSpPr>
          <p:cNvPr id="4" name="左中かっこ 3"/>
          <p:cNvSpPr/>
          <p:nvPr/>
        </p:nvSpPr>
        <p:spPr>
          <a:xfrm>
            <a:off x="985455" y="2884414"/>
            <a:ext cx="216024" cy="1008112"/>
          </a:xfrm>
          <a:prstGeom prst="leftBrac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726" y="3861048"/>
            <a:ext cx="366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</a:rPr>
              <a:t>[2cosh(</a:t>
            </a:r>
            <a:r>
              <a:rPr lang="en-US" altLang="ja-JP" sz="2800" i="1" dirty="0" smtClean="0"/>
              <a:t>ν-μ</a:t>
            </a:r>
            <a:r>
              <a:rPr lang="en-US" altLang="ja-JP" sz="2800" dirty="0" smtClean="0">
                <a:solidFill>
                  <a:prstClr val="black"/>
                </a:solidFill>
              </a:rPr>
              <a:t>)/2]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618" y="4401108"/>
            <a:ext cx="3567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2800" dirty="0" smtClean="0">
                <a:solidFill>
                  <a:prstClr val="black"/>
                </a:solidFill>
              </a:rPr>
              <a:t>= [2cosh(</a:t>
            </a:r>
            <a:r>
              <a:rPr lang="en-US" altLang="ja-JP" sz="2800" i="1" dirty="0" smtClean="0"/>
              <a:t>μ-ν</a:t>
            </a:r>
            <a:r>
              <a:rPr lang="en-US" altLang="ja-JP" sz="2800" dirty="0" smtClean="0">
                <a:solidFill>
                  <a:prstClr val="black"/>
                </a:solidFill>
              </a:rPr>
              <a:t>)/2]</a:t>
            </a:r>
            <a:r>
              <a:rPr lang="en-US" altLang="ja-JP" sz="2800" baseline="30000" dirty="0" smtClean="0">
                <a:solidFill>
                  <a:prstClr val="black"/>
                </a:solidFill>
              </a:rPr>
              <a:t>-1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1547" y="4941168"/>
            <a:ext cx="20714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err="1" smtClean="0"/>
              <a:t>j</a:t>
            </a:r>
            <a:r>
              <a:rPr lang="en-US" altLang="ja-JP" sz="2400" dirty="0" smtClean="0"/>
              <a:t>(</a:t>
            </a:r>
            <a:r>
              <a:rPr lang="en-US" altLang="ja-JP" sz="2400" i="1" dirty="0" smtClean="0"/>
              <a:t>ν</a:t>
            </a:r>
            <a:r>
              <a:rPr lang="en-US" altLang="ja-JP" sz="2400" dirty="0" smtClean="0"/>
              <a:t>)</a:t>
            </a:r>
            <a:r>
              <a:rPr lang="en-US" altLang="ja-JP" sz="3200" dirty="0" smtClean="0"/>
              <a:t> </a:t>
            </a:r>
            <a:r>
              <a:rPr lang="en-US" altLang="ja-JP" sz="2800" dirty="0" smtClean="0"/>
              <a:t>= e</a:t>
            </a:r>
            <a:r>
              <a:rPr lang="en-US" altLang="ja-JP" sz="2800" baseline="30000" dirty="0" smtClean="0"/>
              <a:t>(</a:t>
            </a:r>
            <a:r>
              <a:rPr lang="en-US" altLang="ja-JP" sz="2800" i="1" baseline="30000" dirty="0" smtClean="0"/>
              <a:t>j</a:t>
            </a:r>
            <a:r>
              <a:rPr lang="en-US" altLang="ja-JP" sz="2800" baseline="30000" dirty="0" smtClean="0"/>
              <a:t>+1/2)</a:t>
            </a:r>
            <a:r>
              <a:rPr lang="en-US" altLang="ja-JP" sz="2800" i="1" baseline="30000" dirty="0" smtClean="0"/>
              <a:t>ν</a:t>
            </a:r>
            <a:endParaRPr kumimoji="1" lang="ja-JP" altLang="en-US" sz="2800" i="1" baseline="30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36512" y="3096083"/>
            <a:ext cx="1101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r>
              <a:rPr lang="en-US" altLang="ja-JP" sz="3200" dirty="0" smtClean="0">
                <a:solidFill>
                  <a:prstClr val="black"/>
                </a:solidFill>
              </a:rPr>
              <a:t> =</a:t>
            </a:r>
            <a:endParaRPr lang="en-US" altLang="ja-JP" sz="3200" baseline="300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2348" y="1268760"/>
            <a:ext cx="6599307" cy="1175706"/>
          </a:xfrm>
          <a:prstGeom prst="rect">
            <a:avLst/>
          </a:prstGeom>
          <a:solidFill>
            <a:srgbClr val="00B050">
              <a:alpha val="10000"/>
            </a:srgbClr>
          </a:solidFill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Ξ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k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</a:t>
            </a:r>
            <a:r>
              <a:rPr lang="en-US" altLang="ja-JP" sz="3200" dirty="0" smtClean="0">
                <a:solidFill>
                  <a:prstClr val="black"/>
                </a:solidFill>
              </a:rPr>
              <a:t> =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Det</a:t>
            </a:r>
            <a:r>
              <a:rPr lang="en-US" altLang="ja-JP" sz="3200" dirty="0" smtClean="0">
                <a:solidFill>
                  <a:prstClr val="black"/>
                </a:solidFill>
              </a:rPr>
              <a:t> (1 +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z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)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〈</a:t>
            </a:r>
            <a:r>
              <a:rPr lang="en-US" altLang="ja-JP" sz="3200" i="1" dirty="0" err="1" smtClean="0">
                <a:solidFill>
                  <a:srgbClr val="0070C0"/>
                </a:solidFill>
              </a:rPr>
              <a:t>W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〉</a:t>
            </a:r>
            <a:r>
              <a:rPr lang="en-US" altLang="ja-JP" sz="3200" baseline="30000" dirty="0" err="1" smtClean="0">
                <a:solidFill>
                  <a:srgbClr val="0070C0"/>
                </a:solidFill>
              </a:rPr>
              <a:t>GC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,</a:t>
            </a:r>
            <a:r>
              <a:rPr lang="en-US" altLang="ja-JP" sz="3200" i="1" baseline="-25000" dirty="0" err="1" smtClean="0">
                <a:solidFill>
                  <a:srgbClr val="0070C0"/>
                </a:solidFill>
              </a:rPr>
              <a:t>M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/ </a:t>
            </a:r>
            <a:r>
              <a:rPr lang="en-US" altLang="ja-JP" sz="3200" dirty="0" smtClean="0">
                <a:solidFill>
                  <a:srgbClr val="0070C0"/>
                </a:solidFill>
              </a:rPr>
              <a:t>Ξ</a:t>
            </a:r>
            <a:r>
              <a:rPr lang="en-US" altLang="ja-JP" sz="3200" i="1" baseline="-25000" dirty="0" smtClean="0">
                <a:solidFill>
                  <a:srgbClr val="0070C0"/>
                </a:solidFill>
              </a:rPr>
              <a:t>k</a:t>
            </a:r>
            <a:r>
              <a:rPr lang="en-US" altLang="ja-JP" sz="3200" dirty="0" smtClean="0">
                <a:solidFill>
                  <a:srgbClr val="0070C0"/>
                </a:solidFill>
              </a:rPr>
              <a:t>(</a:t>
            </a:r>
            <a:r>
              <a:rPr lang="en-US" altLang="ja-JP" sz="3200" i="1" dirty="0" smtClean="0">
                <a:solidFill>
                  <a:srgbClr val="0070C0"/>
                </a:solidFill>
              </a:rPr>
              <a:t>z</a:t>
            </a:r>
            <a:r>
              <a:rPr lang="en-US" altLang="ja-JP" sz="3200" dirty="0" smtClean="0">
                <a:solidFill>
                  <a:srgbClr val="0070C0"/>
                </a:solidFill>
              </a:rPr>
              <a:t>)</a:t>
            </a:r>
            <a:r>
              <a:rPr lang="en-US" altLang="ja-JP" sz="3200" dirty="0" smtClean="0">
                <a:solidFill>
                  <a:prstClr val="black"/>
                </a:solidFill>
              </a:rPr>
              <a:t> = 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det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(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prstClr val="black"/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)x(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M</a:t>
            </a:r>
            <a:r>
              <a:rPr lang="en-US" altLang="ja-JP" sz="3200" baseline="-25000" dirty="0" err="1" smtClean="0">
                <a:solidFill>
                  <a:prstClr val="black"/>
                </a:solidFill>
              </a:rPr>
              <a:t>+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r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)</a:t>
            </a:r>
            <a:r>
              <a:rPr lang="en-US" altLang="ja-JP" sz="3200" dirty="0" smtClean="0">
                <a:solidFill>
                  <a:prstClr val="black"/>
                </a:solidFill>
              </a:rPr>
              <a:t> </a:t>
            </a:r>
            <a:r>
              <a:rPr lang="en-US" altLang="ja-JP" sz="3200" b="1" i="1" dirty="0" err="1" smtClean="0">
                <a:solidFill>
                  <a:srgbClr val="00B050"/>
                </a:solidFill>
              </a:rPr>
              <a:t>H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altLang="ja-JP" sz="3200" b="1" baseline="-25000" dirty="0" err="1" smtClean="0">
                <a:solidFill>
                  <a:srgbClr val="00B050"/>
                </a:solidFill>
              </a:rPr>
              <a:t>,</a:t>
            </a:r>
            <a:r>
              <a:rPr lang="en-US" altLang="ja-JP" sz="3200" b="1" i="1" baseline="-25000" dirty="0" err="1" smtClean="0">
                <a:solidFill>
                  <a:srgbClr val="00B050"/>
                </a:solidFill>
              </a:rPr>
              <a:t>q</a:t>
            </a:r>
            <a:endParaRPr lang="en-US" altLang="ja-JP" sz="3200" b="1" i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641" y="2276872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where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7104" y="2852936"/>
            <a:ext cx="5529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err="1" smtClean="0">
                <a:solidFill>
                  <a:prstClr val="black"/>
                </a:solidFill>
              </a:rPr>
              <a:t>l</a:t>
            </a:r>
            <a:r>
              <a:rPr lang="en-US" altLang="ja-JP" sz="3200" i="1" baseline="-35000" dirty="0" err="1" smtClean="0">
                <a:solidFill>
                  <a:prstClr val="black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(1 +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z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μ</a:t>
            </a:r>
            <a:r>
              <a:rPr lang="en-US" altLang="ja-JP" sz="2400" dirty="0" err="1" smtClean="0">
                <a:solidFill>
                  <a:prstClr val="black"/>
                </a:solidFill>
              </a:rPr>
              <a:t>,</a:t>
            </a:r>
            <a:r>
              <a:rPr lang="en-US" altLang="ja-JP" sz="2400" i="1" dirty="0" err="1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 </a:t>
            </a:r>
            <a:r>
              <a:rPr lang="en-US" altLang="ja-JP" sz="3200" dirty="0" smtClean="0">
                <a:solidFill>
                  <a:prstClr val="black"/>
                </a:solidFill>
              </a:rPr>
              <a:t>)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-1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E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-</a:t>
            </a:r>
            <a:r>
              <a:rPr lang="en-US" altLang="ja-JP" sz="3200" i="1" baseline="-25000" dirty="0" smtClean="0">
                <a:solidFill>
                  <a:prstClr val="black"/>
                </a:solidFill>
              </a:rPr>
              <a:t>M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+</a:t>
            </a:r>
            <a:r>
              <a:rPr lang="en-US" altLang="ja-JP" sz="3200" i="1" baseline="-25000" dirty="0" smtClean="0">
                <a:solidFill>
                  <a:prstClr val="black"/>
                </a:solidFill>
              </a:rPr>
              <a:t>q</a:t>
            </a:r>
            <a:r>
              <a:rPr lang="en-US" altLang="ja-JP" sz="3200" baseline="-25000" dirty="0" smtClean="0">
                <a:solidFill>
                  <a:prstClr val="black"/>
                </a:solidFill>
              </a:rPr>
              <a:t>-1</a:t>
            </a:r>
            <a:r>
              <a:rPr lang="en-US" altLang="ja-JP" sz="2400" dirty="0" smtClean="0">
                <a:solidFill>
                  <a:prstClr val="black"/>
                </a:solidFill>
              </a:rPr>
              <a:t>(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ν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89272" y="291449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M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3339229"/>
            <a:ext cx="6453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i="1" dirty="0" smtClean="0"/>
              <a:t>z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smtClean="0"/>
              <a:t>l</a:t>
            </a:r>
            <a:r>
              <a:rPr lang="en-US" altLang="ja-JP" sz="3200" i="1" baseline="-35000" dirty="0" smtClean="0"/>
              <a:t>p</a:t>
            </a:r>
            <a:r>
              <a:rPr lang="en-US" altLang="ja-JP" sz="2400" dirty="0" smtClean="0"/>
              <a:t>(</a:t>
            </a:r>
            <a:r>
              <a:rPr lang="en-US" altLang="ja-JP" sz="2400" i="1" dirty="0" smtClean="0"/>
              <a:t>ν</a:t>
            </a:r>
            <a:r>
              <a:rPr lang="en-US" altLang="ja-JP" sz="2400" dirty="0" smtClean="0"/>
              <a:t>) </a:t>
            </a:r>
            <a:r>
              <a:rPr lang="en-US" altLang="ja-JP" sz="3200" dirty="0" smtClean="0"/>
              <a:t>(1 + </a:t>
            </a:r>
            <a:r>
              <a:rPr lang="en-US" altLang="ja-JP" sz="3200" i="1" dirty="0" smtClean="0"/>
              <a:t>z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/>
              <a:t>(</a:t>
            </a:r>
            <a:r>
              <a:rPr lang="en-US" altLang="ja-JP" sz="2400" i="1" dirty="0" err="1" smtClean="0"/>
              <a:t>ν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μ</a:t>
            </a:r>
            <a:r>
              <a:rPr lang="en-US" altLang="ja-JP" sz="2400" dirty="0" smtClean="0"/>
              <a:t>)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P</a:t>
            </a:r>
            <a:r>
              <a:rPr lang="en-US" altLang="ja-JP" sz="2400" dirty="0" smtClean="0"/>
              <a:t>(</a:t>
            </a:r>
            <a:r>
              <a:rPr lang="en-US" altLang="ja-JP" sz="2400" i="1" dirty="0" err="1" smtClean="0"/>
              <a:t>μ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ν</a:t>
            </a:r>
            <a:r>
              <a:rPr lang="en-US" altLang="ja-JP" sz="2400" dirty="0" smtClean="0"/>
              <a:t>) </a:t>
            </a:r>
            <a:r>
              <a:rPr lang="en-US" altLang="ja-JP" sz="3200" dirty="0" smtClean="0"/>
              <a:t>)</a:t>
            </a:r>
            <a:r>
              <a:rPr lang="en-US" altLang="ja-JP" sz="3200" baseline="30000" dirty="0" smtClean="0"/>
              <a:t>-1 </a:t>
            </a:r>
            <a:r>
              <a:rPr lang="en-US" altLang="ja-JP" sz="3200" i="1" dirty="0" smtClean="0">
                <a:solidFill>
                  <a:srgbClr val="FF0000"/>
                </a:solidFill>
              </a:rPr>
              <a:t>Q</a:t>
            </a:r>
            <a:r>
              <a:rPr lang="en-US" altLang="ja-JP" sz="2400" dirty="0" smtClean="0"/>
              <a:t>(</a:t>
            </a:r>
            <a:r>
              <a:rPr lang="en-US" altLang="ja-JP" sz="2400" i="1" dirty="0" err="1" smtClean="0"/>
              <a:t>ν</a:t>
            </a:r>
            <a:r>
              <a:rPr lang="en-US" altLang="ja-JP" sz="2400" dirty="0" err="1" smtClean="0"/>
              <a:t>,</a:t>
            </a:r>
            <a:r>
              <a:rPr lang="en-US" altLang="ja-JP" sz="2400" i="1" dirty="0" err="1" smtClean="0"/>
              <a:t>μ</a:t>
            </a:r>
            <a:r>
              <a:rPr lang="en-US" altLang="ja-JP" sz="2400" dirty="0" smtClean="0"/>
              <a:t>)</a:t>
            </a:r>
            <a:r>
              <a:rPr lang="en-US" altLang="ja-JP" sz="2400" i="1" dirty="0" smtClean="0"/>
              <a:t> </a:t>
            </a:r>
            <a:r>
              <a:rPr lang="en-US" altLang="ja-JP" sz="3200" i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3200" i="1" baseline="-25000" dirty="0" err="1" smtClean="0"/>
              <a:t>a</a:t>
            </a:r>
            <a:r>
              <a:rPr lang="en-US" altLang="ja-JP" sz="3200" i="1" baseline="-35000" dirty="0" err="1" smtClean="0"/>
              <a:t>q</a:t>
            </a:r>
            <a:r>
              <a:rPr lang="en-US" altLang="ja-JP" sz="3200" i="1" baseline="-35000" dirty="0" smtClean="0"/>
              <a:t>-M</a:t>
            </a:r>
            <a:r>
              <a:rPr lang="en-US" altLang="ja-JP" sz="2400" dirty="0" smtClean="0"/>
              <a:t>(</a:t>
            </a:r>
            <a:r>
              <a:rPr lang="en-US" altLang="ja-JP" sz="2400" i="1" dirty="0" smtClean="0"/>
              <a:t>μ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88897" y="3400784"/>
            <a:ext cx="176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en-US" altLang="ja-JP" sz="2400" dirty="0" smtClean="0">
                <a:solidFill>
                  <a:prstClr val="black"/>
                </a:solidFill>
              </a:rPr>
              <a:t>(1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q-M</a:t>
            </a:r>
            <a:r>
              <a:rPr lang="ja-JP" altLang="en-US" sz="2400" dirty="0" smtClean="0">
                <a:solidFill>
                  <a:prstClr val="black"/>
                </a:solidFill>
              </a:rPr>
              <a:t>≦</a:t>
            </a:r>
            <a:r>
              <a:rPr lang="en-US" altLang="ja-JP" sz="2400" i="1" dirty="0" smtClean="0">
                <a:solidFill>
                  <a:prstClr val="black"/>
                </a:solidFill>
              </a:rPr>
              <a:t>r</a:t>
            </a:r>
            <a:r>
              <a:rPr lang="en-US" altLang="ja-JP" sz="2400" dirty="0" smtClean="0">
                <a:solidFill>
                  <a:prstClr val="black"/>
                </a:solidFill>
              </a:rPr>
              <a:t>)</a:t>
            </a:r>
            <a:endParaRPr lang="ja-JP" altLang="en-US" sz="2400" dirty="0" smtClean="0">
              <a:solidFill>
                <a:prstClr val="black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72282" y="5949280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/>
              <a:t>r</a:t>
            </a:r>
            <a:r>
              <a:rPr kumimoji="1" lang="en-US" altLang="ja-JP" sz="3200" dirty="0" smtClean="0"/>
              <a:t>?  </a:t>
            </a:r>
            <a:r>
              <a:rPr kumimoji="1" lang="en-US" altLang="ja-JP" sz="3200" i="1" dirty="0" err="1" smtClean="0"/>
              <a:t>l</a:t>
            </a:r>
            <a:r>
              <a:rPr kumimoji="1" lang="en-US" altLang="ja-JP" sz="3200" i="1" baseline="-25000" dirty="0" err="1" smtClean="0"/>
              <a:t>p</a:t>
            </a:r>
            <a:r>
              <a:rPr kumimoji="1" lang="en-US" altLang="ja-JP" sz="3200" dirty="0" smtClean="0"/>
              <a:t>?  </a:t>
            </a:r>
            <a:r>
              <a:rPr kumimoji="1" lang="en-US" altLang="ja-JP" sz="3200" i="1" dirty="0" err="1" smtClean="0"/>
              <a:t>a</a:t>
            </a:r>
            <a:r>
              <a:rPr kumimoji="1" lang="en-US" altLang="ja-JP" sz="3200" i="1" baseline="-25000" dirty="0" err="1" smtClean="0"/>
              <a:t>q</a:t>
            </a:r>
            <a:r>
              <a:rPr lang="en-US" altLang="ja-JP" sz="3200" dirty="0" smtClean="0"/>
              <a:t>?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28737" y="6010835"/>
            <a:ext cx="1869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dirty="0" smtClean="0">
                <a:solidFill>
                  <a:prstClr val="black"/>
                </a:solidFill>
              </a:rPr>
              <a:t>(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M </a:t>
            </a:r>
            <a:r>
              <a:rPr lang="en-US" altLang="ja-JP" sz="2800" dirty="0" smtClean="0">
                <a:solidFill>
                  <a:prstClr val="black"/>
                </a:solidFill>
              </a:rPr>
              <a:t>=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2</a:t>
            </a:r>
            <a:r>
              <a:rPr lang="en-US" altLang="ja-JP" sz="2800" dirty="0" smtClean="0">
                <a:solidFill>
                  <a:prstClr val="black"/>
                </a:solidFill>
              </a:rPr>
              <a:t>-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N</a:t>
            </a:r>
            <a:r>
              <a:rPr lang="en-US" altLang="ja-JP" sz="2800" baseline="-25000" dirty="0" smtClean="0">
                <a:solidFill>
                  <a:prstClr val="black"/>
                </a:solidFill>
              </a:rPr>
              <a:t>1</a:t>
            </a:r>
            <a:r>
              <a:rPr lang="en-US" altLang="ja-JP" sz="2800" dirty="0" smtClean="0">
                <a:solidFill>
                  <a:prstClr val="blac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Frobenius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</a:t>
            </a:r>
            <a:endParaRPr kumimoji="1" lang="ja-JP" altLang="en-US" dirty="0"/>
          </a:p>
        </p:txBody>
      </p:sp>
      <p:grpSp>
        <p:nvGrpSpPr>
          <p:cNvPr id="3" name="グループ化 17"/>
          <p:cNvGrpSpPr/>
          <p:nvPr/>
        </p:nvGrpSpPr>
        <p:grpSpPr>
          <a:xfrm>
            <a:off x="718124" y="2740568"/>
            <a:ext cx="7727245" cy="1601598"/>
            <a:chOff x="718124" y="2772217"/>
            <a:chExt cx="7727245" cy="1601598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718124" y="2772217"/>
              <a:ext cx="77272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3200" b="1" i="1" dirty="0" smtClean="0">
                  <a:solidFill>
                    <a:srgbClr val="7030A0"/>
                  </a:solidFill>
                </a:rPr>
                <a:t>r</a:t>
              </a:r>
              <a:r>
                <a:rPr kumimoji="1" lang="en-US" altLang="ja-JP" sz="3200" i="1" dirty="0" smtClean="0"/>
                <a:t> </a:t>
              </a:r>
              <a:r>
                <a:rPr kumimoji="1" lang="en-US" altLang="ja-JP" sz="3200" dirty="0" smtClean="0"/>
                <a:t>= max{</a:t>
              </a:r>
              <a:r>
                <a:rPr kumimoji="1" lang="en-US" altLang="ja-JP" sz="3200" i="1" dirty="0" err="1" smtClean="0"/>
                <a:t>s</a:t>
              </a:r>
              <a:r>
                <a:rPr kumimoji="1" lang="en-US" altLang="ja-JP" sz="3200" dirty="0" err="1" smtClean="0"/>
                <a:t>|</a:t>
              </a:r>
              <a:r>
                <a:rPr lang="en-US" altLang="ja-JP" sz="3200" i="1" dirty="0" err="1" smtClean="0"/>
                <a:t>λ</a:t>
              </a:r>
              <a:r>
                <a:rPr lang="en-US" altLang="ja-JP" sz="3200" i="1" baseline="-25000" dirty="0" err="1" smtClean="0"/>
                <a:t>s</a:t>
              </a:r>
              <a:r>
                <a:rPr lang="en-US" altLang="ja-JP" sz="3200" dirty="0" smtClean="0"/>
                <a:t>-</a:t>
              </a:r>
              <a:r>
                <a:rPr lang="en-US" altLang="ja-JP" sz="3200" i="1" dirty="0" smtClean="0"/>
                <a:t>s</a:t>
              </a:r>
              <a:r>
                <a:rPr lang="en-US" altLang="ja-JP" sz="3200" dirty="0" smtClean="0"/>
                <a:t>-</a:t>
              </a:r>
              <a:r>
                <a:rPr lang="en-US" altLang="ja-JP" sz="3200" i="1" dirty="0" smtClean="0"/>
                <a:t>M</a:t>
              </a:r>
              <a:r>
                <a:rPr lang="ja-JP" altLang="en-US" sz="3200" dirty="0" smtClean="0"/>
                <a:t>≧</a:t>
              </a:r>
              <a:r>
                <a:rPr lang="en-US" altLang="ja-JP" sz="3200" dirty="0" smtClean="0"/>
                <a:t>0} = max{</a:t>
              </a:r>
              <a:r>
                <a:rPr lang="en-US" altLang="ja-JP" sz="3200" i="1" dirty="0" err="1" smtClean="0"/>
                <a:t>s</a:t>
              </a:r>
              <a:r>
                <a:rPr lang="en-US" altLang="ja-JP" sz="3200" dirty="0" err="1" smtClean="0"/>
                <a:t>|</a:t>
              </a:r>
              <a:r>
                <a:rPr lang="en-US" altLang="ja-JP" sz="3200" i="1" dirty="0" err="1" smtClean="0"/>
                <a:t>λ'</a:t>
              </a:r>
              <a:r>
                <a:rPr lang="en-US" altLang="ja-JP" sz="3200" i="1" baseline="-25000" dirty="0" err="1" smtClean="0"/>
                <a:t>s</a:t>
              </a:r>
              <a:r>
                <a:rPr lang="en-US" altLang="ja-JP" sz="3200" dirty="0" err="1" smtClean="0"/>
                <a:t>-</a:t>
              </a:r>
              <a:r>
                <a:rPr lang="en-US" altLang="ja-JP" sz="3200" i="1" dirty="0" err="1" smtClean="0"/>
                <a:t>s</a:t>
              </a:r>
              <a:r>
                <a:rPr lang="en-US" altLang="ja-JP" sz="3200" dirty="0" err="1" smtClean="0"/>
                <a:t>+</a:t>
              </a:r>
              <a:r>
                <a:rPr lang="en-US" altLang="ja-JP" sz="3200" i="1" dirty="0" err="1" smtClean="0"/>
                <a:t>M</a:t>
              </a:r>
              <a:r>
                <a:rPr lang="ja-JP" altLang="en-US" sz="3200" dirty="0" smtClean="0"/>
                <a:t>≧</a:t>
              </a:r>
              <a:r>
                <a:rPr lang="en-US" altLang="ja-JP" sz="3200" dirty="0" smtClean="0"/>
                <a:t>0}-</a:t>
              </a:r>
              <a:r>
                <a:rPr lang="en-US" altLang="ja-JP" sz="3200" i="1" dirty="0" smtClean="0"/>
                <a:t>M</a:t>
              </a:r>
              <a:endParaRPr kumimoji="1" lang="ja-JP" altLang="en-US" sz="3200" i="1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533222" y="3280628"/>
              <a:ext cx="20970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i="1" dirty="0" smtClean="0">
                  <a:solidFill>
                    <a:srgbClr val="7030A0"/>
                  </a:solidFill>
                </a:rPr>
                <a:t>l</a:t>
              </a:r>
              <a:r>
                <a:rPr kumimoji="1" lang="en-US" altLang="ja-JP" sz="3200" b="1" i="1" baseline="-25000" dirty="0" smtClean="0">
                  <a:solidFill>
                    <a:srgbClr val="7030A0"/>
                  </a:solidFill>
                </a:rPr>
                <a:t>p</a:t>
              </a:r>
              <a:r>
                <a:rPr kumimoji="1" lang="en-US" altLang="ja-JP" sz="3200" i="1" baseline="-25000" dirty="0" smtClean="0"/>
                <a:t> </a:t>
              </a:r>
              <a:r>
                <a:rPr kumimoji="1" lang="en-US" altLang="ja-JP" sz="3200" dirty="0" smtClean="0"/>
                <a:t>= </a:t>
              </a:r>
              <a:r>
                <a:rPr lang="en-US" altLang="ja-JP" sz="3200" i="1" dirty="0" err="1" smtClean="0"/>
                <a:t>λ'</a:t>
              </a:r>
              <a:r>
                <a:rPr lang="en-US" altLang="ja-JP" sz="3200" i="1" baseline="-25000" dirty="0" err="1" smtClean="0"/>
                <a:t>p</a:t>
              </a:r>
              <a:r>
                <a:rPr lang="en-US" altLang="ja-JP" sz="3200" dirty="0" err="1" smtClean="0"/>
                <a:t>-</a:t>
              </a:r>
              <a:r>
                <a:rPr lang="en-US" altLang="ja-JP" sz="3200" i="1" dirty="0" err="1" smtClean="0"/>
                <a:t>p</a:t>
              </a:r>
              <a:r>
                <a:rPr lang="en-US" altLang="ja-JP" sz="3200" dirty="0" err="1" smtClean="0"/>
                <a:t>+</a:t>
              </a:r>
              <a:r>
                <a:rPr lang="en-US" altLang="ja-JP" sz="3200" i="1" dirty="0" err="1" smtClean="0"/>
                <a:t>M</a:t>
              </a:r>
              <a:endParaRPr kumimoji="1" lang="ja-JP" altLang="en-US" sz="32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560473" y="3789040"/>
              <a:ext cx="204254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b="1" i="1" dirty="0" err="1" smtClean="0">
                  <a:solidFill>
                    <a:srgbClr val="7030A0"/>
                  </a:solidFill>
                </a:rPr>
                <a:t>a</a:t>
              </a:r>
              <a:r>
                <a:rPr kumimoji="1" lang="en-US" altLang="ja-JP" sz="3200" b="1" i="1" baseline="-25000" dirty="0" err="1" smtClean="0">
                  <a:solidFill>
                    <a:srgbClr val="7030A0"/>
                  </a:solidFill>
                </a:rPr>
                <a:t>q</a:t>
              </a:r>
              <a:r>
                <a:rPr kumimoji="1" lang="en-US" altLang="ja-JP" sz="3200" i="1" baseline="-25000" dirty="0" smtClean="0"/>
                <a:t> </a:t>
              </a:r>
              <a:r>
                <a:rPr kumimoji="1" lang="en-US" altLang="ja-JP" sz="3200" dirty="0" smtClean="0"/>
                <a:t>= </a:t>
              </a:r>
              <a:r>
                <a:rPr lang="en-US" altLang="ja-JP" sz="3200" i="1" dirty="0" err="1" smtClean="0"/>
                <a:t>λ</a:t>
              </a:r>
              <a:r>
                <a:rPr lang="en-US" altLang="ja-JP" sz="3200" i="1" baseline="-25000" dirty="0" err="1" smtClean="0"/>
                <a:t>q</a:t>
              </a:r>
              <a:r>
                <a:rPr lang="en-US" altLang="ja-JP" sz="3200" dirty="0" smtClean="0"/>
                <a:t>-</a:t>
              </a:r>
              <a:r>
                <a:rPr lang="en-US" altLang="ja-JP" sz="3200" i="1" dirty="0" smtClean="0"/>
                <a:t>q</a:t>
              </a:r>
              <a:r>
                <a:rPr lang="en-US" altLang="ja-JP" sz="3200" dirty="0" smtClean="0"/>
                <a:t>-</a:t>
              </a:r>
              <a:r>
                <a:rPr lang="en-US" altLang="ja-JP" sz="3200" i="1" dirty="0" smtClean="0"/>
                <a:t>M</a:t>
              </a:r>
              <a:endParaRPr kumimoji="1" lang="ja-JP" altLang="en-US" sz="32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626305" y="1556792"/>
            <a:ext cx="8090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 smtClean="0"/>
              <a:t>For Young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diagram</a:t>
            </a:r>
            <a:r>
              <a:rPr kumimoji="1" lang="ja-JP" altLang="en-US" sz="3200" dirty="0" smtClean="0"/>
              <a:t> </a:t>
            </a:r>
            <a:r>
              <a:rPr kumimoji="1" lang="en-US" altLang="ja-JP" sz="3200" dirty="0" smtClean="0"/>
              <a:t>[</a:t>
            </a:r>
            <a:r>
              <a:rPr lang="en-US" altLang="ja-JP" sz="3200" i="1" dirty="0" smtClean="0"/>
              <a:t>λ</a:t>
            </a:r>
            <a:r>
              <a:rPr lang="en-US" altLang="ja-JP" sz="3200" baseline="-25000" dirty="0" smtClean="0"/>
              <a:t>1</a:t>
            </a:r>
            <a:r>
              <a:rPr lang="en-US" altLang="ja-JP" sz="3200" i="1" dirty="0" smtClean="0"/>
              <a:t>λ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…</a:t>
            </a:r>
            <a:r>
              <a:rPr lang="en-US" altLang="ja-JP" sz="3200" i="1" dirty="0" err="1" smtClean="0"/>
              <a:t>λ</a:t>
            </a:r>
            <a:r>
              <a:rPr lang="en-US" altLang="ja-JP" sz="3200" i="1" baseline="-25000" dirty="0" err="1" smtClean="0"/>
              <a:t>l</a:t>
            </a:r>
            <a:r>
              <a:rPr lang="en-US" altLang="ja-JP" sz="3200" baseline="-45000" dirty="0" err="1" smtClean="0"/>
              <a:t>max</a:t>
            </a:r>
            <a:r>
              <a:rPr kumimoji="1" lang="en-US" altLang="ja-JP" sz="3200" dirty="0" smtClean="0"/>
              <a:t>] = [</a:t>
            </a:r>
            <a:r>
              <a:rPr lang="en-US" altLang="ja-JP" sz="3200" i="1" dirty="0" smtClean="0"/>
              <a:t>λ'</a:t>
            </a:r>
            <a:r>
              <a:rPr lang="en-US" altLang="ja-JP" sz="3200" baseline="-25000" dirty="0" smtClean="0"/>
              <a:t>1</a:t>
            </a:r>
            <a:r>
              <a:rPr lang="en-US" altLang="ja-JP" sz="3200" i="1" dirty="0" smtClean="0"/>
              <a:t>λ'</a:t>
            </a:r>
            <a:r>
              <a:rPr lang="en-US" altLang="ja-JP" sz="3200" baseline="-25000" dirty="0" smtClean="0"/>
              <a:t>2</a:t>
            </a:r>
            <a:r>
              <a:rPr lang="en-US" altLang="ja-JP" sz="3200" dirty="0" smtClean="0"/>
              <a:t>…</a:t>
            </a:r>
            <a:r>
              <a:rPr lang="en-US" altLang="ja-JP" sz="3200" i="1" dirty="0" err="1" smtClean="0"/>
              <a:t>λ'</a:t>
            </a:r>
            <a:r>
              <a:rPr lang="en-US" altLang="ja-JP" sz="3200" i="1" baseline="-25000" dirty="0" err="1" smtClean="0"/>
              <a:t>a</a:t>
            </a:r>
            <a:r>
              <a:rPr lang="en-US" altLang="ja-JP" sz="3200" baseline="-45000" dirty="0" err="1" smtClean="0"/>
              <a:t>max</a:t>
            </a:r>
            <a:r>
              <a:rPr kumimoji="1" lang="en-US" altLang="ja-JP" sz="3200" dirty="0" smtClean="0"/>
              <a:t>]</a:t>
            </a:r>
            <a:r>
              <a:rPr kumimoji="1" lang="en-US" altLang="ja-JP" sz="3200" baseline="30000" dirty="0" smtClean="0"/>
              <a:t>T</a:t>
            </a:r>
            <a:endParaRPr kumimoji="1" lang="ja-JP" altLang="en-US" sz="3200" baseline="30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84588" y="4941168"/>
            <a:ext cx="49748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dirty="0" smtClean="0"/>
              <a:t>Denote </a:t>
            </a:r>
            <a:r>
              <a:rPr lang="en-US" altLang="ja-JP" sz="3200" dirty="0" smtClean="0"/>
              <a:t>as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(</a:t>
            </a:r>
            <a:r>
              <a:rPr lang="en-US" altLang="ja-JP" sz="3200" b="1" i="1" dirty="0" smtClean="0">
                <a:solidFill>
                  <a:srgbClr val="7030A0"/>
                </a:solidFill>
              </a:rPr>
              <a:t>a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3200" b="1" i="1" dirty="0" smtClean="0">
                <a:solidFill>
                  <a:srgbClr val="7030A0"/>
                </a:solidFill>
              </a:rPr>
              <a:t>a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…</a:t>
            </a:r>
            <a:r>
              <a:rPr lang="en-US" altLang="ja-JP" sz="3200" b="1" i="1" dirty="0" smtClean="0">
                <a:solidFill>
                  <a:srgbClr val="7030A0"/>
                </a:solidFill>
              </a:rPr>
              <a:t>a</a:t>
            </a:r>
            <a:r>
              <a:rPr lang="en-US" altLang="ja-JP" sz="3200" b="1" i="1" baseline="-25000" dirty="0" smtClean="0">
                <a:solidFill>
                  <a:srgbClr val="7030A0"/>
                </a:solidFill>
              </a:rPr>
              <a:t>r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|</a:t>
            </a:r>
            <a:r>
              <a:rPr lang="en-US" altLang="ja-JP" sz="3200" b="1" i="1" dirty="0" smtClean="0">
                <a:solidFill>
                  <a:srgbClr val="7030A0"/>
                </a:solidFill>
              </a:rPr>
              <a:t>l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3200" b="1" i="1" dirty="0" smtClean="0">
                <a:solidFill>
                  <a:srgbClr val="7030A0"/>
                </a:solidFill>
              </a:rPr>
              <a:t>l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2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…</a:t>
            </a:r>
            <a:r>
              <a:rPr lang="en-US" altLang="ja-JP" sz="3200" b="1" i="1" dirty="0" err="1" smtClean="0">
                <a:solidFill>
                  <a:srgbClr val="7030A0"/>
                </a:solidFill>
              </a:rPr>
              <a:t>l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r</a:t>
            </a:r>
            <a:r>
              <a:rPr lang="en-US" altLang="ja-JP" sz="3200" b="1" baseline="-25000" dirty="0" err="1" smtClean="0">
                <a:solidFill>
                  <a:srgbClr val="7030A0"/>
                </a:solidFill>
              </a:rPr>
              <a:t>+</a:t>
            </a:r>
            <a:r>
              <a:rPr lang="en-US" altLang="ja-JP" sz="3200" b="1" i="1" baseline="-25000" dirty="0" err="1" smtClean="0">
                <a:solidFill>
                  <a:srgbClr val="7030A0"/>
                </a:solidFill>
              </a:rPr>
              <a:t>M</a:t>
            </a:r>
            <a:r>
              <a:rPr lang="en-US" altLang="ja-JP" sz="3200" b="1" dirty="0" smtClean="0">
                <a:solidFill>
                  <a:srgbClr val="7030A0"/>
                </a:solidFill>
              </a:rPr>
              <a:t>)</a:t>
            </a:r>
            <a:endParaRPr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 is for </a:t>
            </a:r>
            <a:r>
              <a:rPr lang="en-US" altLang="ja-JP" dirty="0" smtClean="0">
                <a:solidFill>
                  <a:srgbClr val="00B050"/>
                </a:solidFill>
              </a:rPr>
              <a:t>Mother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40152" y="3100609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IIA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0152" y="4648781"/>
            <a:ext cx="615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IIB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5284" y="5580529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87624" y="4648781"/>
            <a:ext cx="2033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Het-SO(32)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02943" y="3100609"/>
            <a:ext cx="1900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Het-E8xE8</a:t>
            </a:r>
            <a:endParaRPr kumimoji="1" lang="ja-JP" altLang="en-US" sz="3200" dirty="0"/>
          </a:p>
        </p:txBody>
      </p:sp>
      <p:sp>
        <p:nvSpPr>
          <p:cNvPr id="23" name="円/楕円 22"/>
          <p:cNvSpPr/>
          <p:nvPr/>
        </p:nvSpPr>
        <p:spPr>
          <a:xfrm>
            <a:off x="1187624" y="4496916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246932" y="2950344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605512" y="2963044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3911228" y="5403428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05512" y="4513932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71018" y="1484784"/>
            <a:ext cx="6001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strike="sngStrike" dirty="0" smtClean="0"/>
              <a:t>5 Consistent String Theories in 10D</a:t>
            </a:r>
            <a:endParaRPr kumimoji="1" lang="ja-JP" altLang="en-US" sz="3200" strike="sngStrike" dirty="0"/>
          </a:p>
        </p:txBody>
      </p:sp>
      <p:sp>
        <p:nvSpPr>
          <p:cNvPr id="17" name="フリーフォーム 16"/>
          <p:cNvSpPr/>
          <p:nvPr/>
        </p:nvSpPr>
        <p:spPr>
          <a:xfrm>
            <a:off x="5537200" y="3492500"/>
            <a:ext cx="469900" cy="1447800"/>
          </a:xfrm>
          <a:custGeom>
            <a:avLst/>
            <a:gdLst>
              <a:gd name="connsiteX0" fmla="*/ 469900 w 469900"/>
              <a:gd name="connsiteY0" fmla="*/ 0 h 1447800"/>
              <a:gd name="connsiteX1" fmla="*/ 0 w 469900"/>
              <a:gd name="connsiteY1" fmla="*/ 723900 h 1447800"/>
              <a:gd name="connsiteX2" fmla="*/ 469900 w 469900"/>
              <a:gd name="connsiteY2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9900" h="1447800">
                <a:moveTo>
                  <a:pt x="469900" y="0"/>
                </a:moveTo>
                <a:cubicBezTo>
                  <a:pt x="234950" y="241300"/>
                  <a:pt x="0" y="482600"/>
                  <a:pt x="0" y="723900"/>
                </a:cubicBezTo>
                <a:cubicBezTo>
                  <a:pt x="0" y="965200"/>
                  <a:pt x="234950" y="1206500"/>
                  <a:pt x="469900" y="1447800"/>
                </a:cubicBezTo>
              </a:path>
            </a:pathLst>
          </a:cu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4565650" y="4806950"/>
            <a:ext cx="1435100" cy="857250"/>
          </a:xfrm>
          <a:custGeom>
            <a:avLst/>
            <a:gdLst>
              <a:gd name="connsiteX0" fmla="*/ 1435100 w 1435100"/>
              <a:gd name="connsiteY0" fmla="*/ 133350 h 857250"/>
              <a:gd name="connsiteX1" fmla="*/ 495300 w 1435100"/>
              <a:gd name="connsiteY1" fmla="*/ 120650 h 857250"/>
              <a:gd name="connsiteX2" fmla="*/ 0 w 1435100"/>
              <a:gd name="connsiteY2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857250">
                <a:moveTo>
                  <a:pt x="1435100" y="133350"/>
                </a:moveTo>
                <a:cubicBezTo>
                  <a:pt x="1084791" y="66675"/>
                  <a:pt x="734483" y="0"/>
                  <a:pt x="495300" y="120650"/>
                </a:cubicBezTo>
                <a:cubicBezTo>
                  <a:pt x="256117" y="241300"/>
                  <a:pt x="128058" y="549275"/>
                  <a:pt x="0" y="857250"/>
                </a:cubicBezTo>
              </a:path>
            </a:pathLst>
          </a:custGeom>
          <a:ln w="76200">
            <a:solidFill>
              <a:srgbClr val="4A7EBB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3124200" y="4813300"/>
            <a:ext cx="1435100" cy="844550"/>
          </a:xfrm>
          <a:custGeom>
            <a:avLst/>
            <a:gdLst>
              <a:gd name="connsiteX0" fmla="*/ 1435100 w 1435100"/>
              <a:gd name="connsiteY0" fmla="*/ 844550 h 844550"/>
              <a:gd name="connsiteX1" fmla="*/ 952500 w 1435100"/>
              <a:gd name="connsiteY1" fmla="*/ 120650 h 844550"/>
              <a:gd name="connsiteX2" fmla="*/ 0 w 1435100"/>
              <a:gd name="connsiteY2" fmla="*/ 120650 h 84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844550">
                <a:moveTo>
                  <a:pt x="1435100" y="844550"/>
                </a:moveTo>
                <a:cubicBezTo>
                  <a:pt x="1313391" y="542925"/>
                  <a:pt x="1191683" y="241300"/>
                  <a:pt x="952500" y="120650"/>
                </a:cubicBezTo>
                <a:cubicBezTo>
                  <a:pt x="713317" y="0"/>
                  <a:pt x="356658" y="60325"/>
                  <a:pt x="0" y="120650"/>
                </a:cubicBezTo>
              </a:path>
            </a:pathLst>
          </a:cu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3124200" y="3492500"/>
            <a:ext cx="482600" cy="1447800"/>
          </a:xfrm>
          <a:custGeom>
            <a:avLst/>
            <a:gdLst>
              <a:gd name="connsiteX0" fmla="*/ 0 w 482600"/>
              <a:gd name="connsiteY0" fmla="*/ 1447800 h 1447800"/>
              <a:gd name="connsiteX1" fmla="*/ 482600 w 482600"/>
              <a:gd name="connsiteY1" fmla="*/ 723900 h 1447800"/>
              <a:gd name="connsiteX2" fmla="*/ 0 w 482600"/>
              <a:gd name="connsiteY2" fmla="*/ 0 h 1447800"/>
              <a:gd name="connsiteX3" fmla="*/ 0 w 482600"/>
              <a:gd name="connsiteY3" fmla="*/ 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" h="1447800">
                <a:moveTo>
                  <a:pt x="0" y="1447800"/>
                </a:moveTo>
                <a:cubicBezTo>
                  <a:pt x="241300" y="1206500"/>
                  <a:pt x="482600" y="965200"/>
                  <a:pt x="482600" y="723900"/>
                </a:cubicBezTo>
                <a:cubicBezTo>
                  <a:pt x="482600" y="48260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26134" y="2132856"/>
            <a:ext cx="6091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rgbClr val="0070C0"/>
                </a:solidFill>
              </a:rPr>
              <a:t>5 </a:t>
            </a:r>
            <a:r>
              <a:rPr kumimoji="1" lang="en-US" altLang="ja-JP" sz="3200" dirty="0" err="1" smtClean="0">
                <a:solidFill>
                  <a:srgbClr val="0070C0"/>
                </a:solidFill>
              </a:rPr>
              <a:t>Va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cua</a:t>
            </a:r>
            <a:r>
              <a:rPr lang="en-US" altLang="ja-JP" sz="3200" dirty="0" smtClean="0">
                <a:solidFill>
                  <a:srgbClr val="0070C0"/>
                </a:solidFill>
              </a:rPr>
              <a:t> of A Unique String Theory</a:t>
            </a:r>
            <a:endParaRPr kumimoji="1" lang="en-US" altLang="ja-JP" sz="3200" dirty="0" smtClean="0">
              <a:solidFill>
                <a:srgbClr val="0070C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88871" y="3791942"/>
            <a:ext cx="13644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rgbClr val="0070C0"/>
                </a:solidFill>
              </a:rPr>
              <a:t>String</a:t>
            </a:r>
          </a:p>
          <a:p>
            <a:pPr algn="ctr"/>
            <a:r>
              <a:rPr kumimoji="1" lang="en-US" altLang="ja-JP" sz="3200" dirty="0" smtClean="0">
                <a:solidFill>
                  <a:srgbClr val="0070C0"/>
                </a:solidFill>
              </a:rPr>
              <a:t>Duality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21" name="小波 20"/>
          <p:cNvSpPr/>
          <p:nvPr/>
        </p:nvSpPr>
        <p:spPr>
          <a:xfrm>
            <a:off x="6804248" y="3847400"/>
            <a:ext cx="1656184" cy="720080"/>
          </a:xfrm>
          <a:prstGeom prst="doubleWave">
            <a:avLst>
              <a:gd name="adj1" fmla="val 0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D</a:t>
            </a:r>
            <a:r>
              <a:rPr kumimoji="1" lang="en-US" altLang="ja-JP" sz="2800" dirty="0" smtClean="0"/>
              <a:t>-</a:t>
            </a:r>
            <a:r>
              <a:rPr kumimoji="1" lang="en-US" altLang="ja-JP" sz="2800" dirty="0" err="1" smtClean="0"/>
              <a:t>brane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円/楕円 33"/>
          <p:cNvSpPr/>
          <p:nvPr/>
        </p:nvSpPr>
        <p:spPr>
          <a:xfrm>
            <a:off x="3805312" y="2056656"/>
            <a:ext cx="1512168" cy="1025004"/>
          </a:xfrm>
          <a:prstGeom prst="ellipse">
            <a:avLst/>
          </a:prstGeom>
          <a:noFill/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87624" y="4496916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246932" y="2950344"/>
            <a:ext cx="201622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605512" y="2963044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3911228" y="5403428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05512" y="4513932"/>
            <a:ext cx="1296144" cy="914400"/>
          </a:xfrm>
          <a:prstGeom prst="ellipse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 is for </a:t>
            </a:r>
            <a:r>
              <a:rPr kumimoji="1" lang="en-US" altLang="ja-JP" dirty="0" smtClean="0">
                <a:solidFill>
                  <a:srgbClr val="00B050"/>
                </a:solidFill>
              </a:rPr>
              <a:t>Mother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92612" y="2276872"/>
            <a:ext cx="1548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M (11D)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40152" y="3100609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IIA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40152" y="4648781"/>
            <a:ext cx="615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IIB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15284" y="5580529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87624" y="4648781"/>
            <a:ext cx="2033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Het-SO(32)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02943" y="3100609"/>
            <a:ext cx="1900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Het-E8xE8</a:t>
            </a:r>
            <a:endParaRPr kumimoji="1" lang="ja-JP" altLang="en-US" sz="3200" dirty="0"/>
          </a:p>
        </p:txBody>
      </p:sp>
      <p:sp>
        <p:nvSpPr>
          <p:cNvPr id="19" name="フリーフォーム 18"/>
          <p:cNvSpPr/>
          <p:nvPr/>
        </p:nvSpPr>
        <p:spPr>
          <a:xfrm>
            <a:off x="3130550" y="2755900"/>
            <a:ext cx="1422400" cy="872067"/>
          </a:xfrm>
          <a:custGeom>
            <a:avLst/>
            <a:gdLst>
              <a:gd name="connsiteX0" fmla="*/ 0 w 1422400"/>
              <a:gd name="connsiteY0" fmla="*/ 736600 h 872067"/>
              <a:gd name="connsiteX1" fmla="*/ 939800 w 1422400"/>
              <a:gd name="connsiteY1" fmla="*/ 749300 h 872067"/>
              <a:gd name="connsiteX2" fmla="*/ 1422400 w 1422400"/>
              <a:gd name="connsiteY2" fmla="*/ 0 h 87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0" h="872067">
                <a:moveTo>
                  <a:pt x="0" y="736600"/>
                </a:moveTo>
                <a:cubicBezTo>
                  <a:pt x="351367" y="804333"/>
                  <a:pt x="702734" y="872067"/>
                  <a:pt x="939800" y="749300"/>
                </a:cubicBezTo>
                <a:cubicBezTo>
                  <a:pt x="1176866" y="626533"/>
                  <a:pt x="1299633" y="313266"/>
                  <a:pt x="1422400" y="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4559300" y="2755900"/>
            <a:ext cx="1447800" cy="872067"/>
          </a:xfrm>
          <a:custGeom>
            <a:avLst/>
            <a:gdLst>
              <a:gd name="connsiteX0" fmla="*/ 0 w 1447800"/>
              <a:gd name="connsiteY0" fmla="*/ 0 h 872067"/>
              <a:gd name="connsiteX1" fmla="*/ 508000 w 1447800"/>
              <a:gd name="connsiteY1" fmla="*/ 749300 h 872067"/>
              <a:gd name="connsiteX2" fmla="*/ 1447800 w 1447800"/>
              <a:gd name="connsiteY2" fmla="*/ 736600 h 87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47800" h="872067">
                <a:moveTo>
                  <a:pt x="0" y="0"/>
                </a:moveTo>
                <a:cubicBezTo>
                  <a:pt x="133350" y="313266"/>
                  <a:pt x="266700" y="626533"/>
                  <a:pt x="508000" y="749300"/>
                </a:cubicBezTo>
                <a:cubicBezTo>
                  <a:pt x="749300" y="872067"/>
                  <a:pt x="1098550" y="804333"/>
                  <a:pt x="1447800" y="73660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5537200" y="3492500"/>
            <a:ext cx="469900" cy="1447800"/>
          </a:xfrm>
          <a:custGeom>
            <a:avLst/>
            <a:gdLst>
              <a:gd name="connsiteX0" fmla="*/ 469900 w 469900"/>
              <a:gd name="connsiteY0" fmla="*/ 0 h 1447800"/>
              <a:gd name="connsiteX1" fmla="*/ 0 w 469900"/>
              <a:gd name="connsiteY1" fmla="*/ 723900 h 1447800"/>
              <a:gd name="connsiteX2" fmla="*/ 469900 w 469900"/>
              <a:gd name="connsiteY2" fmla="*/ 144780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9900" h="1447800">
                <a:moveTo>
                  <a:pt x="469900" y="0"/>
                </a:moveTo>
                <a:cubicBezTo>
                  <a:pt x="234950" y="241300"/>
                  <a:pt x="0" y="482600"/>
                  <a:pt x="0" y="723900"/>
                </a:cubicBezTo>
                <a:cubicBezTo>
                  <a:pt x="0" y="965200"/>
                  <a:pt x="234950" y="1206500"/>
                  <a:pt x="469900" y="144780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4565650" y="4806950"/>
            <a:ext cx="1435100" cy="857250"/>
          </a:xfrm>
          <a:custGeom>
            <a:avLst/>
            <a:gdLst>
              <a:gd name="connsiteX0" fmla="*/ 1435100 w 1435100"/>
              <a:gd name="connsiteY0" fmla="*/ 133350 h 857250"/>
              <a:gd name="connsiteX1" fmla="*/ 495300 w 1435100"/>
              <a:gd name="connsiteY1" fmla="*/ 120650 h 857250"/>
              <a:gd name="connsiteX2" fmla="*/ 0 w 1435100"/>
              <a:gd name="connsiteY2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857250">
                <a:moveTo>
                  <a:pt x="1435100" y="133350"/>
                </a:moveTo>
                <a:cubicBezTo>
                  <a:pt x="1084791" y="66675"/>
                  <a:pt x="734483" y="0"/>
                  <a:pt x="495300" y="120650"/>
                </a:cubicBezTo>
                <a:cubicBezTo>
                  <a:pt x="256117" y="241300"/>
                  <a:pt x="128058" y="549275"/>
                  <a:pt x="0" y="857250"/>
                </a:cubicBezTo>
              </a:path>
            </a:pathLst>
          </a:custGeom>
          <a:ln w="762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3124200" y="4813300"/>
            <a:ext cx="1435100" cy="844550"/>
          </a:xfrm>
          <a:custGeom>
            <a:avLst/>
            <a:gdLst>
              <a:gd name="connsiteX0" fmla="*/ 1435100 w 1435100"/>
              <a:gd name="connsiteY0" fmla="*/ 844550 h 844550"/>
              <a:gd name="connsiteX1" fmla="*/ 952500 w 1435100"/>
              <a:gd name="connsiteY1" fmla="*/ 120650 h 844550"/>
              <a:gd name="connsiteX2" fmla="*/ 0 w 1435100"/>
              <a:gd name="connsiteY2" fmla="*/ 120650 h 84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844550">
                <a:moveTo>
                  <a:pt x="1435100" y="844550"/>
                </a:moveTo>
                <a:cubicBezTo>
                  <a:pt x="1313391" y="542925"/>
                  <a:pt x="1191683" y="241300"/>
                  <a:pt x="952500" y="120650"/>
                </a:cubicBezTo>
                <a:cubicBezTo>
                  <a:pt x="713317" y="0"/>
                  <a:pt x="356658" y="60325"/>
                  <a:pt x="0" y="120650"/>
                </a:cubicBez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3124200" y="3492500"/>
            <a:ext cx="482600" cy="1447800"/>
          </a:xfrm>
          <a:custGeom>
            <a:avLst/>
            <a:gdLst>
              <a:gd name="connsiteX0" fmla="*/ 0 w 482600"/>
              <a:gd name="connsiteY0" fmla="*/ 1447800 h 1447800"/>
              <a:gd name="connsiteX1" fmla="*/ 482600 w 482600"/>
              <a:gd name="connsiteY1" fmla="*/ 723900 h 1447800"/>
              <a:gd name="connsiteX2" fmla="*/ 0 w 482600"/>
              <a:gd name="connsiteY2" fmla="*/ 0 h 1447800"/>
              <a:gd name="connsiteX3" fmla="*/ 0 w 482600"/>
              <a:gd name="connsiteY3" fmla="*/ 0 h 144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" h="1447800">
                <a:moveTo>
                  <a:pt x="0" y="1447800"/>
                </a:moveTo>
                <a:cubicBezTo>
                  <a:pt x="241300" y="1206500"/>
                  <a:pt x="482600" y="965200"/>
                  <a:pt x="482600" y="723900"/>
                </a:cubicBezTo>
                <a:cubicBezTo>
                  <a:pt x="482600" y="48260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35679" y="3861048"/>
            <a:ext cx="85472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10D</a:t>
            </a:r>
            <a:endParaRPr kumimoji="1" lang="ja-JP" altLang="en-US" sz="3200" dirty="0"/>
          </a:p>
        </p:txBody>
      </p:sp>
      <p:cxnSp>
        <p:nvCxnSpPr>
          <p:cNvPr id="27" name="直線矢印コネクタ 26"/>
          <p:cNvCxnSpPr/>
          <p:nvPr/>
        </p:nvCxnSpPr>
        <p:spPr>
          <a:xfrm rot="-4500000">
            <a:off x="3529446" y="2852402"/>
            <a:ext cx="914400" cy="9144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-11700000">
            <a:off x="4674754" y="2843894"/>
            <a:ext cx="914400" cy="9144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788024" y="2708920"/>
            <a:ext cx="375756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2"/>
                </a:solidFill>
              </a:rPr>
              <a:t>Strong Coupling Limit</a:t>
            </a:r>
            <a:endParaRPr kumimoji="1" lang="ja-JP" altLang="en-US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 is for </a:t>
            </a:r>
            <a:r>
              <a:rPr kumimoji="1" lang="en-US" altLang="ja-JP" dirty="0" smtClean="0">
                <a:solidFill>
                  <a:srgbClr val="00B0F0"/>
                </a:solidFill>
              </a:rPr>
              <a:t>Membrane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Lessons</a:t>
            </a:r>
          </a:p>
          <a:p>
            <a:pPr algn="ctr">
              <a:buNone/>
            </a:pPr>
            <a:r>
              <a:rPr kumimoji="1" lang="en-US" altLang="ja-JP" dirty="0" smtClean="0"/>
              <a:t>String Theory NOT Just "a theory of strings"</a:t>
            </a:r>
          </a:p>
          <a:p>
            <a:pPr algn="ctr">
              <a:buNone/>
            </a:pPr>
            <a:r>
              <a:rPr kumimoji="1" lang="en-US" altLang="ja-JP" dirty="0" smtClean="0"/>
              <a:t>Only Safe and Sound </a:t>
            </a:r>
            <a:r>
              <a:rPr lang="en-US" altLang="ja-JP" dirty="0" smtClean="0"/>
              <a:t>with</a:t>
            </a:r>
            <a:r>
              <a:rPr kumimoji="1" lang="en-US" altLang="ja-JP" dirty="0" smtClean="0"/>
              <a:t> D-</a:t>
            </a:r>
            <a:r>
              <a:rPr kumimoji="1" lang="en-US" altLang="ja-JP" dirty="0" err="1" smtClean="0"/>
              <a:t>branes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2186893" y="1484784"/>
            <a:ext cx="3681251" cy="2727011"/>
            <a:chOff x="2731375" y="1484784"/>
            <a:chExt cx="3681251" cy="2727011"/>
          </a:xfrm>
        </p:grpSpPr>
        <p:sp>
          <p:nvSpPr>
            <p:cNvPr id="5" name="小波 4"/>
            <p:cNvSpPr/>
            <p:nvPr/>
          </p:nvSpPr>
          <p:spPr>
            <a:xfrm>
              <a:off x="3433520" y="1484784"/>
              <a:ext cx="2276960" cy="914400"/>
            </a:xfrm>
            <a:prstGeom prst="doubleWave">
              <a:avLst>
                <a:gd name="adj1" fmla="val 6530"/>
                <a:gd name="adj2" fmla="val 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Fundamental M2-brane</a:t>
              </a:r>
              <a:endParaRPr kumimoji="1" lang="ja-JP" altLang="en-US" sz="2800" dirty="0"/>
            </a:p>
          </p:txBody>
        </p:sp>
        <p:sp>
          <p:nvSpPr>
            <p:cNvPr id="10" name="小波 9"/>
            <p:cNvSpPr/>
            <p:nvPr/>
          </p:nvSpPr>
          <p:spPr>
            <a:xfrm>
              <a:off x="4756442" y="3140968"/>
              <a:ext cx="1656184" cy="720080"/>
            </a:xfrm>
            <a:prstGeom prst="doubleWave">
              <a:avLst>
                <a:gd name="adj1" fmla="val 0"/>
                <a:gd name="adj2" fmla="val 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/>
                <a:t>D</a:t>
              </a:r>
              <a:r>
                <a:rPr kumimoji="1" lang="en-US" altLang="ja-JP" sz="2800" dirty="0" smtClean="0"/>
                <a:t>2-brane</a:t>
              </a:r>
              <a:endParaRPr kumimoji="1" lang="ja-JP" altLang="en-US" sz="2800" dirty="0"/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2731375" y="3140968"/>
              <a:ext cx="1665027" cy="209265"/>
            </a:xfrm>
            <a:custGeom>
              <a:avLst/>
              <a:gdLst>
                <a:gd name="connsiteX0" fmla="*/ 0 w 1665027"/>
                <a:gd name="connsiteY0" fmla="*/ 111457 h 209265"/>
                <a:gd name="connsiteX1" fmla="*/ 191068 w 1665027"/>
                <a:gd name="connsiteY1" fmla="*/ 15922 h 209265"/>
                <a:gd name="connsiteX2" fmla="*/ 655092 w 1665027"/>
                <a:gd name="connsiteY2" fmla="*/ 206991 h 209265"/>
                <a:gd name="connsiteX3" fmla="*/ 982639 w 1665027"/>
                <a:gd name="connsiteY3" fmla="*/ 15922 h 209265"/>
                <a:gd name="connsiteX4" fmla="*/ 1460310 w 1665027"/>
                <a:gd name="connsiteY4" fmla="*/ 193343 h 209265"/>
                <a:gd name="connsiteX5" fmla="*/ 1665027 w 1665027"/>
                <a:gd name="connsiteY5" fmla="*/ 111457 h 209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5027" h="209265">
                  <a:moveTo>
                    <a:pt x="0" y="111457"/>
                  </a:moveTo>
                  <a:cubicBezTo>
                    <a:pt x="40943" y="55728"/>
                    <a:pt x="81886" y="0"/>
                    <a:pt x="191068" y="15922"/>
                  </a:cubicBezTo>
                  <a:cubicBezTo>
                    <a:pt x="300250" y="31844"/>
                    <a:pt x="523164" y="206991"/>
                    <a:pt x="655092" y="206991"/>
                  </a:cubicBezTo>
                  <a:cubicBezTo>
                    <a:pt x="787020" y="206991"/>
                    <a:pt x="848436" y="18197"/>
                    <a:pt x="982639" y="15922"/>
                  </a:cubicBezTo>
                  <a:cubicBezTo>
                    <a:pt x="1116842" y="13647"/>
                    <a:pt x="1346579" y="177421"/>
                    <a:pt x="1460310" y="193343"/>
                  </a:cubicBezTo>
                  <a:cubicBezTo>
                    <a:pt x="1574041" y="209265"/>
                    <a:pt x="1619534" y="160361"/>
                    <a:pt x="1665027" y="111457"/>
                  </a:cubicBezTo>
                </a:path>
              </a:pathLst>
            </a:custGeom>
            <a:ln w="50800">
              <a:solidFill>
                <a:schemeClr val="accent6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875230" y="2423792"/>
              <a:ext cx="1393540" cy="690376"/>
              <a:chOff x="3875230" y="2423792"/>
              <a:chExt cx="1393540" cy="690376"/>
            </a:xfrm>
          </p:grpSpPr>
          <p:sp>
            <p:nvSpPr>
              <p:cNvPr id="16" name="下矢印 15"/>
              <p:cNvSpPr/>
              <p:nvPr/>
            </p:nvSpPr>
            <p:spPr>
              <a:xfrm rot="-1800000">
                <a:off x="4784138" y="2423792"/>
                <a:ext cx="484632" cy="690376"/>
              </a:xfrm>
              <a:prstGeom prst="downArrow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下矢印 16"/>
              <p:cNvSpPr/>
              <p:nvPr/>
            </p:nvSpPr>
            <p:spPr>
              <a:xfrm rot="1800000">
                <a:off x="3875230" y="2423792"/>
                <a:ext cx="484632" cy="690376"/>
              </a:xfrm>
              <a:prstGeom prst="downArrow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3090767" y="3257688"/>
              <a:ext cx="103425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800" dirty="0" smtClean="0"/>
                <a:t>String</a:t>
              </a:r>
            </a:p>
            <a:p>
              <a:pPr algn="ctr"/>
              <a:r>
                <a:rPr lang="en-US" altLang="ja-JP" sz="2800" dirty="0" smtClean="0"/>
                <a:t>(F1)</a:t>
              </a:r>
              <a:endParaRPr kumimoji="1" lang="ja-JP" altLang="en-US" sz="2800" dirty="0"/>
            </a:p>
          </p:txBody>
        </p:sp>
      </p:grpSp>
      <p:sp>
        <p:nvSpPr>
          <p:cNvPr id="13" name="大かっこ 12"/>
          <p:cNvSpPr/>
          <p:nvPr/>
        </p:nvSpPr>
        <p:spPr>
          <a:xfrm>
            <a:off x="6722360" y="1529496"/>
            <a:ext cx="1728192" cy="914400"/>
          </a:xfrm>
          <a:prstGeom prst="bracketPair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/>
              <a:t>Solitonic</a:t>
            </a:r>
            <a:r>
              <a:rPr lang="en-US" altLang="ja-JP" sz="2800" dirty="0" smtClean="0"/>
              <a:t> M5-brane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 is for </a:t>
            </a:r>
            <a:r>
              <a:rPr kumimoji="1" lang="en-US" altLang="ja-JP" dirty="0" smtClean="0">
                <a:solidFill>
                  <a:srgbClr val="FF0000"/>
                </a:solidFill>
              </a:rPr>
              <a:t>Mystery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563888" y="2276872"/>
            <a:ext cx="864096" cy="1880592"/>
            <a:chOff x="4067944" y="2641104"/>
            <a:chExt cx="864096" cy="188059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9" name="平行四辺形 8"/>
            <p:cNvSpPr/>
            <p:nvPr/>
          </p:nvSpPr>
          <p:spPr>
            <a:xfrm>
              <a:off x="4067944" y="2641104"/>
              <a:ext cx="576064" cy="1728192"/>
            </a:xfrm>
            <a:prstGeom prst="parallelogram">
              <a:avLst>
                <a:gd name="adj" fmla="val 26389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平行四辺形 9"/>
            <p:cNvSpPr/>
            <p:nvPr/>
          </p:nvSpPr>
          <p:spPr>
            <a:xfrm>
              <a:off x="4211960" y="2717304"/>
              <a:ext cx="576064" cy="1728192"/>
            </a:xfrm>
            <a:prstGeom prst="parallelogram">
              <a:avLst>
                <a:gd name="adj" fmla="val 26389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平行四辺形 10"/>
            <p:cNvSpPr/>
            <p:nvPr/>
          </p:nvSpPr>
          <p:spPr>
            <a:xfrm>
              <a:off x="4355976" y="2793504"/>
              <a:ext cx="576064" cy="1728192"/>
            </a:xfrm>
            <a:prstGeom prst="parallelogram">
              <a:avLst>
                <a:gd name="adj" fmla="val 26389"/>
              </a:avLst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フリーフォーム 11"/>
          <p:cNvSpPr/>
          <p:nvPr/>
        </p:nvSpPr>
        <p:spPr>
          <a:xfrm>
            <a:off x="4134678" y="2992783"/>
            <a:ext cx="1378226" cy="485912"/>
          </a:xfrm>
          <a:custGeom>
            <a:avLst/>
            <a:gdLst>
              <a:gd name="connsiteX0" fmla="*/ 0 w 1378226"/>
              <a:gd name="connsiteY0" fmla="*/ 280504 h 485912"/>
              <a:gd name="connsiteX1" fmla="*/ 371061 w 1378226"/>
              <a:gd name="connsiteY1" fmla="*/ 28713 h 485912"/>
              <a:gd name="connsiteX2" fmla="*/ 808383 w 1378226"/>
              <a:gd name="connsiteY2" fmla="*/ 452782 h 485912"/>
              <a:gd name="connsiteX3" fmla="*/ 1378226 w 1378226"/>
              <a:gd name="connsiteY3" fmla="*/ 227495 h 4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226" h="485912">
                <a:moveTo>
                  <a:pt x="0" y="280504"/>
                </a:moveTo>
                <a:cubicBezTo>
                  <a:pt x="118165" y="140252"/>
                  <a:pt x="236331" y="0"/>
                  <a:pt x="371061" y="28713"/>
                </a:cubicBezTo>
                <a:cubicBezTo>
                  <a:pt x="505792" y="57426"/>
                  <a:pt x="640522" y="419652"/>
                  <a:pt x="808383" y="452782"/>
                </a:cubicBezTo>
                <a:cubicBezTo>
                  <a:pt x="976244" y="485912"/>
                  <a:pt x="1177235" y="356703"/>
                  <a:pt x="1378226" y="227495"/>
                </a:cubicBezTo>
              </a:path>
            </a:pathLst>
          </a:custGeom>
          <a:ln w="5080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平行四辺形 12"/>
          <p:cNvSpPr/>
          <p:nvPr/>
        </p:nvSpPr>
        <p:spPr>
          <a:xfrm>
            <a:off x="5148064" y="2429272"/>
            <a:ext cx="576064" cy="1728192"/>
          </a:xfrm>
          <a:prstGeom prst="parallelogram">
            <a:avLst>
              <a:gd name="adj" fmla="val 2638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11047" y="1531392"/>
            <a:ext cx="3921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DOF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en-US" altLang="ja-JP" sz="3200" dirty="0" smtClean="0">
                <a:solidFill>
                  <a:prstClr val="black"/>
                </a:solidFill>
              </a:rPr>
              <a:t> for </a:t>
            </a:r>
            <a:r>
              <a:rPr lang="en-US" altLang="ja-JP" sz="3200" i="1" dirty="0" smtClean="0">
                <a:solidFill>
                  <a:prstClr val="black"/>
                </a:solidFill>
              </a:rPr>
              <a:t>N </a:t>
            </a:r>
            <a:r>
              <a:rPr lang="en-US" altLang="ja-JP" sz="3200" dirty="0" smtClean="0">
                <a:solidFill>
                  <a:prstClr val="black"/>
                </a:solidFill>
              </a:rPr>
              <a:t>D-</a:t>
            </a:r>
            <a:r>
              <a:rPr lang="en-US" altLang="ja-JP" sz="3200" dirty="0" err="1" smtClean="0">
                <a:solidFill>
                  <a:prstClr val="black"/>
                </a:solidFill>
              </a:rPr>
              <a:t>branes</a:t>
            </a:r>
            <a:endParaRPr kumimoji="1" lang="ja-JP" altLang="en-US" dirty="0"/>
          </a:p>
        </p:txBody>
      </p:sp>
      <p:grpSp>
        <p:nvGrpSpPr>
          <p:cNvPr id="15" name="グループ化 16"/>
          <p:cNvGrpSpPr/>
          <p:nvPr/>
        </p:nvGrpSpPr>
        <p:grpSpPr>
          <a:xfrm>
            <a:off x="2742146" y="4365228"/>
            <a:ext cx="3659708" cy="1260000"/>
            <a:chOff x="1547664" y="4365228"/>
            <a:chExt cx="3659708" cy="1260000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3925226" y="4365228"/>
              <a:ext cx="1282146" cy="1260000"/>
              <a:chOff x="3874029" y="4365228"/>
              <a:chExt cx="1282146" cy="1260000"/>
            </a:xfrm>
          </p:grpSpPr>
          <p:sp>
            <p:nvSpPr>
              <p:cNvPr id="18" name="大かっこ 17"/>
              <p:cNvSpPr>
                <a:spLocks noChangeAspect="1"/>
              </p:cNvSpPr>
              <p:nvPr/>
            </p:nvSpPr>
            <p:spPr>
              <a:xfrm>
                <a:off x="3885102" y="4365228"/>
                <a:ext cx="1260000" cy="1260000"/>
              </a:xfrm>
              <a:prstGeom prst="bracketPair">
                <a:avLst/>
              </a:prstGeom>
              <a:ln w="508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3874029" y="4702841"/>
                <a:ext cx="128214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 smtClean="0"/>
                  <a:t>Matrix</a:t>
                </a:r>
                <a:endParaRPr kumimoji="1" lang="ja-JP" altLang="en-US" sz="3200" dirty="0"/>
              </a:p>
            </p:txBody>
          </p:sp>
        </p:grpSp>
        <p:sp>
          <p:nvSpPr>
            <p:cNvPr id="17" name="テキスト ボックス 16"/>
            <p:cNvSpPr txBox="1"/>
            <p:nvPr/>
          </p:nvSpPr>
          <p:spPr>
            <a:xfrm>
              <a:off x="1547664" y="4702841"/>
              <a:ext cx="234192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Described by</a:t>
              </a:r>
              <a:endParaRPr kumimoji="1" lang="ja-JP" altLang="en-US" sz="3200" dirty="0"/>
            </a:p>
          </p:txBody>
        </p:sp>
      </p:grpSp>
      <p:sp>
        <p:nvSpPr>
          <p:cNvPr id="20" name="円/楕円 19"/>
          <p:cNvSpPr>
            <a:spLocks noChangeAspect="1"/>
          </p:cNvSpPr>
          <p:nvPr/>
        </p:nvSpPr>
        <p:spPr>
          <a:xfrm>
            <a:off x="4491952" y="3569248"/>
            <a:ext cx="180000" cy="18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4644352" y="3721648"/>
            <a:ext cx="180000" cy="18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4796752" y="3874048"/>
            <a:ext cx="180000" cy="18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 is for </a:t>
            </a:r>
            <a:r>
              <a:rPr lang="en-US" altLang="ja-JP" dirty="0" smtClean="0">
                <a:solidFill>
                  <a:srgbClr val="FF0000"/>
                </a:solidFill>
              </a:rPr>
              <a:t>Mystery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547664" y="3789040"/>
            <a:ext cx="6048672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DOF</a:t>
            </a:r>
            <a:r>
              <a:rPr lang="en-US" altLang="ja-JP" sz="3200" dirty="0" smtClean="0"/>
              <a:t> </a:t>
            </a:r>
            <a:r>
              <a:rPr lang="en-US" altLang="ja-JP" sz="3200" i="1" dirty="0" smtClean="0">
                <a:solidFill>
                  <a:schemeClr val="accent1"/>
                </a:solidFill>
              </a:rPr>
              <a:t>N</a:t>
            </a:r>
            <a:r>
              <a:rPr lang="en-US" altLang="ja-JP" sz="3200" baseline="30000" dirty="0" smtClean="0">
                <a:solidFill>
                  <a:schemeClr val="accent1"/>
                </a:solidFill>
              </a:rPr>
              <a:t>3/2</a:t>
            </a:r>
            <a:r>
              <a:rPr lang="en-US" altLang="ja-JP" sz="3200" dirty="0" smtClean="0">
                <a:solidFill>
                  <a:schemeClr val="tx1"/>
                </a:solidFill>
              </a:rPr>
              <a:t>/</a:t>
            </a:r>
            <a:r>
              <a:rPr lang="en-US" altLang="ja-JP" sz="3200" i="1" dirty="0" smtClean="0">
                <a:solidFill>
                  <a:schemeClr val="accent2"/>
                </a:solidFill>
              </a:rPr>
              <a:t>N</a:t>
            </a:r>
            <a:r>
              <a:rPr lang="en-US" altLang="ja-JP" sz="3200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for </a:t>
            </a:r>
            <a:r>
              <a:rPr lang="en-US" altLang="ja-JP" sz="3200" i="1" dirty="0" smtClean="0">
                <a:solidFill>
                  <a:schemeClr val="tx1"/>
                </a:solidFill>
              </a:rPr>
              <a:t>N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solidFill>
                  <a:schemeClr val="accent1"/>
                </a:solidFill>
              </a:rPr>
              <a:t>M2-</a:t>
            </a:r>
            <a:r>
              <a:rPr lang="en-US" altLang="ja-JP" sz="3200" dirty="0" smtClean="0">
                <a:solidFill>
                  <a:schemeClr val="tx1"/>
                </a:solidFill>
              </a:rPr>
              <a:t>/</a:t>
            </a:r>
            <a:r>
              <a:rPr lang="en-US" altLang="ja-JP" sz="3200" dirty="0" smtClean="0">
                <a:solidFill>
                  <a:schemeClr val="accent2"/>
                </a:solidFill>
              </a:rPr>
              <a:t>M5-</a:t>
            </a:r>
            <a:r>
              <a:rPr lang="en-US" altLang="ja-JP" sz="3200" dirty="0" smtClean="0">
                <a:solidFill>
                  <a:schemeClr val="tx1"/>
                </a:solidFill>
              </a:rPr>
              <a:t>branes</a:t>
            </a:r>
          </a:p>
        </p:txBody>
      </p:sp>
      <p:sp>
        <p:nvSpPr>
          <p:cNvPr id="18" name="小波 17"/>
          <p:cNvSpPr/>
          <p:nvPr/>
        </p:nvSpPr>
        <p:spPr>
          <a:xfrm>
            <a:off x="3887600" y="1637184"/>
            <a:ext cx="1656184" cy="914400"/>
          </a:xfrm>
          <a:prstGeom prst="doubleWave">
            <a:avLst>
              <a:gd name="adj1" fmla="val 951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M2-brane</a:t>
            </a:r>
            <a:endParaRPr kumimoji="1" lang="ja-JP" altLang="en-US" sz="2800" dirty="0"/>
          </a:p>
        </p:txBody>
      </p:sp>
      <p:sp>
        <p:nvSpPr>
          <p:cNvPr id="19" name="小波 18"/>
          <p:cNvSpPr/>
          <p:nvPr/>
        </p:nvSpPr>
        <p:spPr>
          <a:xfrm>
            <a:off x="4040000" y="1789584"/>
            <a:ext cx="1656184" cy="914400"/>
          </a:xfrm>
          <a:prstGeom prst="doubleWave">
            <a:avLst>
              <a:gd name="adj1" fmla="val 951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M2-brane</a:t>
            </a:r>
            <a:endParaRPr kumimoji="1" lang="ja-JP" altLang="en-US" sz="2800" dirty="0"/>
          </a:p>
        </p:txBody>
      </p:sp>
      <p:sp>
        <p:nvSpPr>
          <p:cNvPr id="20" name="小波 19"/>
          <p:cNvSpPr/>
          <p:nvPr/>
        </p:nvSpPr>
        <p:spPr>
          <a:xfrm>
            <a:off x="4192400" y="1941984"/>
            <a:ext cx="1656184" cy="914400"/>
          </a:xfrm>
          <a:prstGeom prst="doubleWave">
            <a:avLst>
              <a:gd name="adj1" fmla="val 951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24" name="小波 23"/>
          <p:cNvSpPr/>
          <p:nvPr/>
        </p:nvSpPr>
        <p:spPr>
          <a:xfrm>
            <a:off x="4802000" y="2551584"/>
            <a:ext cx="1656184" cy="914400"/>
          </a:xfrm>
          <a:prstGeom prst="doubleWave">
            <a:avLst>
              <a:gd name="adj1" fmla="val 951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>
          <a:xfrm>
            <a:off x="4289576" y="271452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>
            <a:spLocks noChangeAspect="1"/>
          </p:cNvSpPr>
          <p:nvPr/>
        </p:nvSpPr>
        <p:spPr>
          <a:xfrm>
            <a:off x="4441976" y="286692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>
          <a:xfrm>
            <a:off x="4594376" y="301932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44075</TotalTime>
  <Words>2360</Words>
  <Application>Microsoft Office PowerPoint</Application>
  <PresentationFormat>画面に合わせる (4:3)</PresentationFormat>
  <Paragraphs>374</Paragraphs>
  <Slides>45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6" baseType="lpstr">
      <vt:lpstr>1_Office テーマ</vt:lpstr>
      <vt:lpstr>M-Theory &amp; Matrix Models</vt:lpstr>
      <vt:lpstr>M is NOT for Messier Catalogue</vt:lpstr>
      <vt:lpstr>スライド 3</vt:lpstr>
      <vt:lpstr>M is for Mother</vt:lpstr>
      <vt:lpstr>M is for Mother</vt:lpstr>
      <vt:lpstr>M is for Mother</vt:lpstr>
      <vt:lpstr>M is for Membrane</vt:lpstr>
      <vt:lpstr>M is for Mystery</vt:lpstr>
      <vt:lpstr>M is for Mystery</vt:lpstr>
      <vt:lpstr>スライド 10</vt:lpstr>
      <vt:lpstr>ABJM Theory [Aharony, Bergman, Jefferis, Maldacena]</vt:lpstr>
      <vt:lpstr>Recent Developments</vt:lpstr>
      <vt:lpstr>Recent Developments (Cont'd)</vt:lpstr>
      <vt:lpstr>Results</vt:lpstr>
      <vt:lpstr>All Explicitly In Topological Strings [Fuji-Hirano-M, (Hatsuda-M-Okuyama)3, Hatsuda-M-Marino-Okuyama]</vt:lpstr>
      <vt:lpstr>All Explicitly In Topological Strings [Fuji-Hirano-M, (Hatsuda-M-Okuyama)3, Hatsuda-M-Marino-Okuyama]</vt:lpstr>
      <vt:lpstr>All Explicitly In Topological Strings [Fuji-Hirano-M, (Hatsuda-M-Okuyama)3, Hatsuda-M-Marino-Okuyama]</vt:lpstr>
      <vt:lpstr>Why Interesting?</vt:lpstr>
      <vt:lpstr>Why Interesting?</vt:lpstr>
      <vt:lpstr>Why Interesting?</vt:lpstr>
      <vt:lpstr>Why Interesting?</vt:lpstr>
      <vt:lpstr>Why Interesting?</vt:lpstr>
      <vt:lpstr>Divergence Cancellation Mechanism</vt:lpstr>
      <vt:lpstr>Compact Moduli Space?</vt:lpstr>
      <vt:lpstr>Another Implication</vt:lpstr>
      <vt:lpstr>Possible Because</vt:lpstr>
      <vt:lpstr>Break</vt:lpstr>
      <vt:lpstr>ABJ Theory (N1≠N2)</vt:lpstr>
      <vt:lpstr>Fractional brane &amp; Wilson loop</vt:lpstr>
      <vt:lpstr>Theorem [Hatsuda-Honda-M-Okuyama, Matsumoto-M]</vt:lpstr>
      <vt:lpstr>Theorem [Hatsuda-Honda-M-Okuyama, Matsumoto-M]</vt:lpstr>
      <vt:lpstr>Theorem [Hatsuda-Honda-M-Okuyama, Matsumoto-M]</vt:lpstr>
      <vt:lpstr>Frobenius Symbol (a1a2…ar|l1l2…lr+M)</vt:lpstr>
      <vt:lpstr>Example</vt:lpstr>
      <vt:lpstr>Especially, ABJM Wilson loop</vt:lpstr>
      <vt:lpstr>Especially, ABJM Wilson loop</vt:lpstr>
      <vt:lpstr>Especially, Fractional brane</vt:lpstr>
      <vt:lpstr>Summary &amp; Further Directions</vt:lpstr>
      <vt:lpstr>Thank you for your attention!</vt:lpstr>
      <vt:lpstr>Pictorially</vt:lpstr>
      <vt:lpstr>An Incorrect but Suggestive Interpretation</vt:lpstr>
      <vt:lpstr>Cancellation</vt:lpstr>
      <vt:lpstr>Compact Moduli Space</vt:lpstr>
      <vt:lpstr>Theorem [Hatsuda-Honda-M-Okuyama, Matsumoto-M]</vt:lpstr>
      <vt:lpstr>Frobenius Symbol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sanefumi</dc:creator>
  <cp:lastModifiedBy>sanefumi</cp:lastModifiedBy>
  <cp:revision>946</cp:revision>
  <dcterms:created xsi:type="dcterms:W3CDTF">2013-06-29T05:02:39Z</dcterms:created>
  <dcterms:modified xsi:type="dcterms:W3CDTF">2013-12-11T07:01:32Z</dcterms:modified>
</cp:coreProperties>
</file>