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6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  <p:sldMasterId id="2147483690" r:id="rId3"/>
    <p:sldMasterId id="2147483705" r:id="rId4"/>
    <p:sldMasterId id="2147483717" r:id="rId5"/>
    <p:sldMasterId id="2147483729" r:id="rId6"/>
    <p:sldMasterId id="2147483741" r:id="rId7"/>
    <p:sldMasterId id="2147483753" r:id="rId8"/>
    <p:sldMasterId id="2147483780" r:id="rId9"/>
  </p:sldMasterIdLst>
  <p:notesMasterIdLst>
    <p:notesMasterId r:id="rId57"/>
  </p:notesMasterIdLst>
  <p:sldIdLst>
    <p:sldId id="257" r:id="rId10"/>
    <p:sldId id="316" r:id="rId11"/>
    <p:sldId id="315" r:id="rId12"/>
    <p:sldId id="260" r:id="rId13"/>
    <p:sldId id="317" r:id="rId14"/>
    <p:sldId id="262" r:id="rId15"/>
    <p:sldId id="318" r:id="rId16"/>
    <p:sldId id="264" r:id="rId17"/>
    <p:sldId id="265" r:id="rId18"/>
    <p:sldId id="266" r:id="rId19"/>
    <p:sldId id="268" r:id="rId20"/>
    <p:sldId id="308" r:id="rId21"/>
    <p:sldId id="319" r:id="rId22"/>
    <p:sldId id="328" r:id="rId23"/>
    <p:sldId id="326" r:id="rId24"/>
    <p:sldId id="289" r:id="rId25"/>
    <p:sldId id="325" r:id="rId26"/>
    <p:sldId id="332" r:id="rId27"/>
    <p:sldId id="333" r:id="rId28"/>
    <p:sldId id="309" r:id="rId29"/>
    <p:sldId id="331" r:id="rId30"/>
    <p:sldId id="307" r:id="rId31"/>
    <p:sldId id="306" r:id="rId32"/>
    <p:sldId id="292" r:id="rId33"/>
    <p:sldId id="291" r:id="rId34"/>
    <p:sldId id="293" r:id="rId35"/>
    <p:sldId id="294" r:id="rId36"/>
    <p:sldId id="311" r:id="rId37"/>
    <p:sldId id="327" r:id="rId38"/>
    <p:sldId id="322" r:id="rId39"/>
    <p:sldId id="269" r:id="rId40"/>
    <p:sldId id="312" r:id="rId41"/>
    <p:sldId id="330" r:id="rId42"/>
    <p:sldId id="340" r:id="rId43"/>
    <p:sldId id="341" r:id="rId44"/>
    <p:sldId id="270" r:id="rId45"/>
    <p:sldId id="342" r:id="rId46"/>
    <p:sldId id="283" r:id="rId47"/>
    <p:sldId id="339" r:id="rId48"/>
    <p:sldId id="302" r:id="rId49"/>
    <p:sldId id="303" r:id="rId50"/>
    <p:sldId id="304" r:id="rId51"/>
    <p:sldId id="305" r:id="rId52"/>
    <p:sldId id="337" r:id="rId53"/>
    <p:sldId id="334" r:id="rId54"/>
    <p:sldId id="335" r:id="rId55"/>
    <p:sldId id="336" r:id="rId5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2536" y="-2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1" Type="http://schemas.openxmlformats.org/officeDocument/2006/relationships/image" Target="../media/image65.emf"/><Relationship Id="rId2" Type="http://schemas.openxmlformats.org/officeDocument/2006/relationships/image" Target="../media/image6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Relationship Id="rId2" Type="http://schemas.openxmlformats.org/officeDocument/2006/relationships/image" Target="../media/image113.wmf"/></Relationships>
</file>

<file path=ppt/drawings/_rels/vmlDrawing7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51.emf"/><Relationship Id="rId12" Type="http://schemas.openxmlformats.org/officeDocument/2006/relationships/image" Target="../media/image152.emf"/><Relationship Id="rId13" Type="http://schemas.openxmlformats.org/officeDocument/2006/relationships/image" Target="../media/image153.emf"/><Relationship Id="rId14" Type="http://schemas.openxmlformats.org/officeDocument/2006/relationships/image" Target="../media/image154.emf"/><Relationship Id="rId15" Type="http://schemas.openxmlformats.org/officeDocument/2006/relationships/image" Target="../media/image155.emf"/><Relationship Id="rId16" Type="http://schemas.openxmlformats.org/officeDocument/2006/relationships/image" Target="../media/image156.emf"/><Relationship Id="rId17" Type="http://schemas.openxmlformats.org/officeDocument/2006/relationships/image" Target="../media/image157.emf"/><Relationship Id="rId18" Type="http://schemas.openxmlformats.org/officeDocument/2006/relationships/image" Target="../media/image158.emf"/><Relationship Id="rId19" Type="http://schemas.openxmlformats.org/officeDocument/2006/relationships/image" Target="../media/image159.emf"/><Relationship Id="rId1" Type="http://schemas.openxmlformats.org/officeDocument/2006/relationships/image" Target="../media/image141.emf"/><Relationship Id="rId2" Type="http://schemas.openxmlformats.org/officeDocument/2006/relationships/image" Target="../media/image142.emf"/><Relationship Id="rId3" Type="http://schemas.openxmlformats.org/officeDocument/2006/relationships/image" Target="../media/image143.emf"/><Relationship Id="rId4" Type="http://schemas.openxmlformats.org/officeDocument/2006/relationships/image" Target="../media/image144.emf"/><Relationship Id="rId5" Type="http://schemas.openxmlformats.org/officeDocument/2006/relationships/image" Target="../media/image145.emf"/><Relationship Id="rId6" Type="http://schemas.openxmlformats.org/officeDocument/2006/relationships/image" Target="../media/image146.emf"/><Relationship Id="rId7" Type="http://schemas.openxmlformats.org/officeDocument/2006/relationships/image" Target="../media/image147.emf"/><Relationship Id="rId8" Type="http://schemas.openxmlformats.org/officeDocument/2006/relationships/image" Target="../media/image148.emf"/><Relationship Id="rId9" Type="http://schemas.openxmlformats.org/officeDocument/2006/relationships/image" Target="../media/image149.emf"/><Relationship Id="rId10" Type="http://schemas.openxmlformats.org/officeDocument/2006/relationships/image" Target="../media/image1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2DF76-0020-AF45-8662-5C5EF795DE49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32691-F0C1-A24B-BA23-215AB76B006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9610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450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4AE4BF-8670-054E-96F1-00176D5923DF}" type="slidenum">
              <a:rPr lang="ja-JP" altLang="en-US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Heavy </a:t>
            </a:r>
            <a:r>
              <a:rPr lang="en-US" altLang="ja-JP" dirty="0" err="1" smtClean="0"/>
              <a:t>quarkonium</a:t>
            </a:r>
            <a:r>
              <a:rPr lang="en-US" altLang="ja-JP" dirty="0" smtClean="0"/>
              <a:t> is an ideal tool to study mesons,</a:t>
            </a:r>
            <a:r>
              <a:rPr lang="en-US" altLang="ja-JP" baseline="0" dirty="0" smtClean="0"/>
              <a:t> and well described by a pair of constituent quark and anti-quark bounded by the QCD confinement potential. However, data in this century, mainly come from the B factories revealed that above the DD threshold, observed states DO NOT fit to the predicted spectrum and even Charged states, which cannot be cc-bar have been found. It is not conclusive yet. But, still it demonstrates that we do not understood yet how hadrons are formed from QCD.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D9393-DB05-4C7D-8E8B-464993B75E18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>
                <a:defRPr/>
              </a:pPr>
              <a:t>33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5EE47-2CA5-4242-BD50-E64DECF0C4A9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5EE47-2CA5-4242-BD50-E64DECF0C4A9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5EE47-2CA5-4242-BD50-E64DECF0C4A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5EE47-2CA5-4242-BD50-E64DECF0C4A9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Double-charm</a:t>
            </a:r>
            <a:r>
              <a:rPr kumimoji="1" lang="en-US" altLang="ja-JP" baseline="0" dirty="0" smtClean="0"/>
              <a:t> production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2691-F0C1-A24B-BA23-215AB76B006F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45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1146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dirty="0" smtClean="0"/>
              <a:t>One of the fundamental question in low-energy QCD is whether or not there are exotics beyond meson and baryon.</a:t>
            </a:r>
          </a:p>
          <a:p>
            <a:r>
              <a:rPr lang="en-US" altLang="ja-JP" dirty="0" smtClean="0"/>
              <a:t>All of the well known hadrons are classified into </a:t>
            </a:r>
            <a:r>
              <a:rPr lang="en-US" altLang="ja-JP" dirty="0" err="1" smtClean="0"/>
              <a:t>q</a:t>
            </a:r>
            <a:r>
              <a:rPr lang="en-US" altLang="ja-JP" dirty="0" smtClean="0"/>
              <a:t>—bar mesons or </a:t>
            </a:r>
            <a:r>
              <a:rPr lang="en-US" altLang="ja-JP" dirty="0" err="1" smtClean="0"/>
              <a:t>qqq</a:t>
            </a:r>
            <a:r>
              <a:rPr lang="en-US" altLang="ja-JP" dirty="0" smtClean="0"/>
              <a:t> baryons, however, QCD just </a:t>
            </a:r>
            <a:r>
              <a:rPr lang="en-US" altLang="ja-JP" dirty="0" err="1" smtClean="0"/>
              <a:t>reuire</a:t>
            </a:r>
            <a:r>
              <a:rPr lang="en-US" altLang="ja-JP" dirty="0" smtClean="0"/>
              <a:t> hadrons to be </a:t>
            </a:r>
            <a:r>
              <a:rPr lang="en-US" altLang="ja-JP" dirty="0" err="1" smtClean="0"/>
              <a:t>colorles</a:t>
            </a:r>
            <a:r>
              <a:rPr lang="en-US" altLang="ja-JP" dirty="0" smtClean="0"/>
              <a:t>, and it does not exclude the existence of exotics like tetra-quark, </a:t>
            </a:r>
            <a:r>
              <a:rPr lang="en-US" altLang="ja-JP" dirty="0" err="1" smtClean="0"/>
              <a:t>penta</a:t>
            </a:r>
            <a:r>
              <a:rPr lang="en-US" altLang="ja-JP" dirty="0" smtClean="0"/>
              <a:t>-quark or molecule-like structures.</a:t>
            </a:r>
          </a:p>
          <a:p>
            <a:endParaRPr lang="ja-JP" altLang="en-US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DF6D79-D563-4DCB-A3E3-293B4CF29EC4}" type="slidenum">
              <a:rPr lang="ja-JP" altLang="en-US"/>
              <a:pPr>
                <a:defRPr/>
              </a:pPr>
              <a:t>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201A9-5523-3749-95AE-7518CFAA6D7B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ja-JP" dirty="0" smtClean="0">
                <a:latin typeface="Times New Roman" charset="0"/>
              </a:rPr>
              <a:t>Such success was brought by the high luminosity accelerator.</a:t>
            </a:r>
            <a:endParaRPr lang="ja-JP" alt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smtClean="0"/>
              <a:t>The 2</a:t>
            </a:r>
            <a:r>
              <a:rPr lang="en-US" altLang="ja-JP" baseline="30000" smtClean="0"/>
              <a:t>nd</a:t>
            </a:r>
            <a:r>
              <a:rPr lang="en-US" altLang="ja-JP" smtClean="0"/>
              <a:t> key is the detector., which has near 4-pi coverage, and particle identification for all particle species, and the data taking with  minimum bias trigger thanks to the clean environment of e+e- collisions. We basically detect everything whatever happens in the e+e- reaction, and can excluisvely reconstruct hadrons.</a:t>
            </a:r>
          </a:p>
          <a:p>
            <a:r>
              <a:rPr lang="en-US" altLang="ja-JP" smtClean="0"/>
              <a:t> </a:t>
            </a:r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FC88BB-C64E-49D0-B570-B56004202B5D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In the </a:t>
            </a:r>
            <a:r>
              <a:rPr lang="en-US" altLang="ja-JP" dirty="0" err="1" smtClean="0"/>
              <a:t>e+e</a:t>
            </a:r>
            <a:r>
              <a:rPr lang="en-US" altLang="ja-JP" dirty="0" smtClean="0"/>
              <a:t>- collisions, there are 4 possible ways to produce the </a:t>
            </a:r>
            <a:r>
              <a:rPr lang="en-US" altLang="ja-JP" dirty="0" err="1" smtClean="0"/>
              <a:t>charmonium</a:t>
            </a:r>
            <a:r>
              <a:rPr lang="en-US" altLang="ja-JP" dirty="0" smtClean="0"/>
              <a:t>-like hadrons.</a:t>
            </a:r>
            <a:endParaRPr lang="ja-JP" altLang="en-US" dirty="0" smtClean="0"/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D9393-DB05-4C7D-8E8B-464993B75E18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PDG2012: </a:t>
            </a:r>
            <a:endParaRPr kumimoji="1" lang="ja-JP" altLang="en-US" dirty="0" smtClean="0"/>
          </a:p>
          <a:p>
            <a:r>
              <a:rPr kumimoji="1" lang="en-US" altLang="ja-JP" dirty="0" smtClean="0"/>
              <a:t>X(3872) mass: 3871.68 +/- 0.17</a:t>
            </a:r>
          </a:p>
          <a:p>
            <a:r>
              <a:rPr kumimoji="1" lang="en-US" altLang="ja-JP" dirty="0" smtClean="0"/>
              <a:t>D0 : 1864.86 +/- 0.13</a:t>
            </a:r>
          </a:p>
          <a:p>
            <a:r>
              <a:rPr kumimoji="1" lang="en-US" altLang="ja-JP" dirty="0" smtClean="0"/>
              <a:t>D*0 : 2006.98 +/- 0.15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2691-F0C1-A24B-BA23-215AB76B006F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14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65468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5EE47-2CA5-4242-BD50-E64DECF0C4A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5EE47-2CA5-4242-BD50-E64DECF0C4A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C9054-6B16-45D9-B133-211C3DCEDDE6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49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49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9" indent="0">
              <a:buNone/>
              <a:defRPr sz="1200"/>
            </a:lvl2pPr>
            <a:lvl3pPr marL="914300" indent="0">
              <a:buNone/>
              <a:defRPr sz="1000"/>
            </a:lvl3pPr>
            <a:lvl4pPr marL="1371449" indent="0">
              <a:buNone/>
              <a:defRPr sz="900"/>
            </a:lvl4pPr>
            <a:lvl5pPr marL="1828599" indent="0">
              <a:buNone/>
              <a:defRPr sz="900"/>
            </a:lvl5pPr>
            <a:lvl6pPr marL="2285748" indent="0">
              <a:buNone/>
              <a:defRPr sz="900"/>
            </a:lvl6pPr>
            <a:lvl7pPr marL="2742899" indent="0">
              <a:buNone/>
              <a:defRPr sz="900"/>
            </a:lvl7pPr>
            <a:lvl8pPr marL="3200048" indent="0">
              <a:buNone/>
              <a:defRPr sz="900"/>
            </a:lvl8pPr>
            <a:lvl9pPr marL="3657198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9" indent="0">
              <a:buNone/>
              <a:defRPr sz="2800"/>
            </a:lvl2pPr>
            <a:lvl3pPr marL="914300" indent="0">
              <a:buNone/>
              <a:defRPr sz="2400"/>
            </a:lvl3pPr>
            <a:lvl4pPr marL="1371449" indent="0">
              <a:buNone/>
              <a:defRPr sz="2000"/>
            </a:lvl4pPr>
            <a:lvl5pPr marL="1828599" indent="0">
              <a:buNone/>
              <a:defRPr sz="2000"/>
            </a:lvl5pPr>
            <a:lvl6pPr marL="2285748" indent="0">
              <a:buNone/>
              <a:defRPr sz="2000"/>
            </a:lvl6pPr>
            <a:lvl7pPr marL="2742899" indent="0">
              <a:buNone/>
              <a:defRPr sz="2000"/>
            </a:lvl7pPr>
            <a:lvl8pPr marL="3200048" indent="0">
              <a:buNone/>
              <a:defRPr sz="2000"/>
            </a:lvl8pPr>
            <a:lvl9pPr marL="3657198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9" indent="0">
              <a:buNone/>
              <a:defRPr sz="1200"/>
            </a:lvl2pPr>
            <a:lvl3pPr marL="914300" indent="0">
              <a:buNone/>
              <a:defRPr sz="1000"/>
            </a:lvl3pPr>
            <a:lvl4pPr marL="1371449" indent="0">
              <a:buNone/>
              <a:defRPr sz="900"/>
            </a:lvl4pPr>
            <a:lvl5pPr marL="1828599" indent="0">
              <a:buNone/>
              <a:defRPr sz="900"/>
            </a:lvl5pPr>
            <a:lvl6pPr marL="2285748" indent="0">
              <a:buNone/>
              <a:defRPr sz="900"/>
            </a:lvl6pPr>
            <a:lvl7pPr marL="2742899" indent="0">
              <a:buNone/>
              <a:defRPr sz="900"/>
            </a:lvl7pPr>
            <a:lvl8pPr marL="3200048" indent="0">
              <a:buNone/>
              <a:defRPr sz="900"/>
            </a:lvl8pPr>
            <a:lvl9pPr marL="3657198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上に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 2 つ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96E4D-1FC1-A44E-BF2D-3F23A8E41634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45547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4ADC7-F431-0644-837E-7131AF24D295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91484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6E600-D73B-EB4E-B909-C9B33717691C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45313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767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767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0213E-A97A-A64D-883E-A2DCE9E62E6C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65933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6650E-24D3-2C40-B5E2-44B83AD38CE4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477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EA67B-F9E7-D74F-8142-D6452E08058D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9453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D654D-1470-834A-9A3F-564E3358BD60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39716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2B529-6A39-E341-A2C8-04E4764727BA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93244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6E592-0C56-BF45-A017-7D8408EF5965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50253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0F6AB-3791-7942-948E-A71562995A5F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00839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076450" cy="61722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76950" cy="6172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E29A7-6406-7944-A52C-17427674AECD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8008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76700" cy="24765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86300" y="1219200"/>
            <a:ext cx="4076700" cy="24765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57200" y="3848100"/>
            <a:ext cx="4076700" cy="24765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86300" y="3848100"/>
            <a:ext cx="4076700" cy="24765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E5395-5587-214F-9A2B-A34316044A83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46550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76700" cy="5105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76700" cy="5105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A1E2D-3353-CE4E-BE40-49557453F794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7815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152400"/>
            <a:ext cx="8305800" cy="6172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7670F-145F-8848-8A79-551CCB71453B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1837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図付き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上に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図付き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 2 つ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95640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41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15687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88911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3473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9007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948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7600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0742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5448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71851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956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417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156878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88911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347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900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94898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7600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07429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5448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7185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95640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417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156878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88911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347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90079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94898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7600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07429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54485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71851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95640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4175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156878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889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34734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90079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94898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76004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07429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54485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71851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95640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4175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1568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88911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34734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90079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94898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76004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07429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54485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71851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336252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r>
              <a:rPr lang="en-US" altLang="ja-JP" dirty="0" err="1" smtClean="0"/>
              <a:t>abc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775" y="1497670"/>
            <a:ext cx="7918450" cy="4549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  <a:r>
              <a:rPr lang="en-US" altLang="ja-JP" dirty="0" err="1" smtClean="0"/>
              <a:t>abc</a:t>
            </a:r>
            <a:endParaRPr lang="ja-JP" altLang="en-US" dirty="0" smtClean="0"/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  <a:r>
              <a:rPr lang="en-US" altLang="ja-JP" dirty="0" err="1" smtClean="0"/>
              <a:t>abc</a:t>
            </a:r>
            <a:endParaRPr lang="ja-JP" altLang="en-US" dirty="0" smtClean="0"/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  <a:r>
              <a:rPr lang="en-US" altLang="ja-JP" dirty="0" err="1" smtClean="0"/>
              <a:t>abc</a:t>
            </a:r>
            <a:endParaRPr lang="ja-JP" altLang="en-US" dirty="0" smtClean="0"/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  <a:r>
              <a:rPr lang="en-US" altLang="ja-JP" dirty="0" err="1" smtClean="0"/>
              <a:t>abc</a:t>
            </a:r>
            <a:endParaRPr lang="ja-JP" altLang="en-US" dirty="0" smtClean="0"/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r>
              <a:rPr lang="en-US" altLang="ja-JP" dirty="0" err="1" smtClean="0"/>
              <a:t>abc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</a:lstStyle>
          <a:p>
            <a:fld id="{B71F4A61-E56E-2A43-A04E-CACCAFE6F2D5}" type="datetimeFigureOut">
              <a:rPr lang="ja-JP" altLang="en-US" smtClean="0"/>
              <a:pPr/>
              <a:t>15/03/11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2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2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</a:lstStyle>
          <a:p>
            <a:fld id="{E22E5A84-FEE5-6E47-8FD9-9D9E82731FF7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2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00FF"/>
        </a:buClr>
        <a:buSzPct val="90000"/>
        <a:buFont typeface="Wingdings" charset="2"/>
        <a:buChar char="n"/>
        <a:defRPr kumimoji="1" sz="22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1pPr>
      <a:lvl2pPr marL="685800" indent="-336550" algn="l" defTabSz="914400" rtl="0" eaLnBrk="1" latinLnBrk="0" hangingPunct="1">
        <a:spcBef>
          <a:spcPct val="20000"/>
        </a:spcBef>
        <a:buClr>
          <a:srgbClr val="0000FF"/>
        </a:buClr>
        <a:buSzPct val="90000"/>
        <a:buFont typeface="Wingdings" charset="2"/>
        <a:buChar char="n"/>
        <a:defRPr kumimoji="1" sz="20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2pPr>
      <a:lvl3pPr marL="1035050" indent="-349250" algn="l" defTabSz="914400" rtl="0" eaLnBrk="1" latinLnBrk="0" hangingPunct="1">
        <a:spcBef>
          <a:spcPct val="20000"/>
        </a:spcBef>
        <a:buClr>
          <a:srgbClr val="0000FF"/>
        </a:buClr>
        <a:buSzPct val="90000"/>
        <a:buFont typeface="Wingdings" charset="2"/>
        <a:buChar char="n"/>
        <a:defRPr kumimoji="1" sz="18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3pPr>
      <a:lvl4pPr marL="1371600" indent="-336550" algn="l" defTabSz="914400" rtl="0" eaLnBrk="1" latinLnBrk="0" hangingPunct="1">
        <a:spcBef>
          <a:spcPct val="20000"/>
        </a:spcBef>
        <a:buClr>
          <a:srgbClr val="0000FF"/>
        </a:buClr>
        <a:buSzPct val="90000"/>
        <a:buFont typeface="Wingdings" charset="2"/>
        <a:buChar char="n"/>
        <a:defRPr kumimoji="1" sz="18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4pPr>
      <a:lvl5pPr marL="1720850" indent="-349250" algn="l" defTabSz="914400" rtl="0" eaLnBrk="1" latinLnBrk="0" hangingPunct="1">
        <a:spcBef>
          <a:spcPct val="20000"/>
        </a:spcBef>
        <a:buClr>
          <a:srgbClr val="0000FF"/>
        </a:buClr>
        <a:buSzPct val="90000"/>
        <a:buFont typeface="Wingdings" charset="2"/>
        <a:buChar char="n"/>
        <a:defRPr kumimoji="1" sz="18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r>
              <a:rPr lang="en-US" altLang="ja-JP"/>
              <a:t>abc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305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r>
              <a:rPr lang="en-US" altLang="ja-JP"/>
              <a:t>abc</a:t>
            </a:r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r>
              <a:rPr lang="en-US" altLang="ja-JP"/>
              <a:t>abc</a:t>
            </a:r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r>
              <a:rPr lang="en-US" altLang="ja-JP"/>
              <a:t>abc</a:t>
            </a:r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r>
              <a:rPr lang="en-US" altLang="ja-JP"/>
              <a:t>abc</a:t>
            </a:r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March 5, 2014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400800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Colloquium at University of Cincinnati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4008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BF68DD-04E5-4749-875C-CADD962ED732}" type="slidenum">
              <a:rPr lang="en-US" altLang="ja-JP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Times New Roman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Times New Roman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Times New Roman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Times New Roman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Times New Roman" charset="0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336252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r>
              <a:rPr lang="en-US" altLang="ja-JP" dirty="0" err="1" smtClean="0"/>
              <a:t>abc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775" y="1497670"/>
            <a:ext cx="7918450" cy="4549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  <a:r>
              <a:rPr lang="en-US" altLang="ja-JP" dirty="0" err="1" smtClean="0"/>
              <a:t>abc</a:t>
            </a:r>
            <a:endParaRPr lang="ja-JP" altLang="en-US" dirty="0" smtClean="0"/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  <a:r>
              <a:rPr lang="en-US" altLang="ja-JP" dirty="0" err="1" smtClean="0"/>
              <a:t>abc</a:t>
            </a:r>
            <a:endParaRPr lang="ja-JP" altLang="en-US" dirty="0" smtClean="0"/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  <a:r>
              <a:rPr lang="en-US" altLang="ja-JP" dirty="0" err="1" smtClean="0"/>
              <a:t>abc</a:t>
            </a:r>
            <a:endParaRPr lang="ja-JP" altLang="en-US" dirty="0" smtClean="0"/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  <a:r>
              <a:rPr lang="en-US" altLang="ja-JP" dirty="0" err="1" smtClean="0"/>
              <a:t>abc</a:t>
            </a:r>
            <a:endParaRPr lang="ja-JP" altLang="en-US" dirty="0" smtClean="0"/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r>
              <a:rPr lang="en-US" altLang="ja-JP" dirty="0" err="1" smtClean="0"/>
              <a:t>abc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</a:lstStyle>
          <a:p>
            <a:r>
              <a:rPr lang="en-US" altLang="ja-JP" smtClean="0">
                <a:solidFill>
                  <a:srgbClr val="54638C"/>
                </a:solidFill>
              </a:rPr>
              <a:t>March 5, 2014</a:t>
            </a:r>
            <a:endParaRPr lang="ja-JP" altLang="en-US" dirty="0">
              <a:solidFill>
                <a:srgbClr val="5463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2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</a:lstStyle>
          <a:p>
            <a:r>
              <a:rPr lang="en-US" altLang="ja-JP" smtClean="0">
                <a:solidFill>
                  <a:srgbClr val="54638C"/>
                </a:solidFill>
              </a:rPr>
              <a:t>Colloquium at University of Cincinnati</a:t>
            </a:r>
            <a:endParaRPr lang="ja-JP" altLang="en-US" dirty="0">
              <a:solidFill>
                <a:srgbClr val="5463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2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</a:lstStyle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‹#›</a:t>
            </a:fld>
            <a:endParaRPr lang="ja-JP" altLang="en-US" dirty="0">
              <a:solidFill>
                <a:srgbClr val="54638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2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00FF"/>
        </a:buClr>
        <a:buSzPct val="90000"/>
        <a:buFont typeface="Wingdings" charset="2"/>
        <a:buChar char="n"/>
        <a:defRPr kumimoji="1" sz="22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1pPr>
      <a:lvl2pPr marL="685800" indent="-336550" algn="l" defTabSz="914400" rtl="0" eaLnBrk="1" latinLnBrk="0" hangingPunct="1">
        <a:spcBef>
          <a:spcPct val="20000"/>
        </a:spcBef>
        <a:buClr>
          <a:srgbClr val="0000FF"/>
        </a:buClr>
        <a:buSzPct val="90000"/>
        <a:buFont typeface="Wingdings" charset="2"/>
        <a:buChar char="n"/>
        <a:defRPr kumimoji="1" sz="20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2pPr>
      <a:lvl3pPr marL="1035050" indent="-349250" algn="l" defTabSz="914400" rtl="0" eaLnBrk="1" latinLnBrk="0" hangingPunct="1">
        <a:spcBef>
          <a:spcPct val="20000"/>
        </a:spcBef>
        <a:buClr>
          <a:srgbClr val="0000FF"/>
        </a:buClr>
        <a:buSzPct val="90000"/>
        <a:buFont typeface="Wingdings" charset="2"/>
        <a:buChar char="n"/>
        <a:defRPr kumimoji="1" sz="18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3pPr>
      <a:lvl4pPr marL="1371600" indent="-336550" algn="l" defTabSz="914400" rtl="0" eaLnBrk="1" latinLnBrk="0" hangingPunct="1">
        <a:spcBef>
          <a:spcPct val="20000"/>
        </a:spcBef>
        <a:buClr>
          <a:srgbClr val="0000FF"/>
        </a:buClr>
        <a:buSzPct val="90000"/>
        <a:buFont typeface="Wingdings" charset="2"/>
        <a:buChar char="n"/>
        <a:defRPr kumimoji="1" sz="18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4pPr>
      <a:lvl5pPr marL="1720850" indent="-349250" algn="l" defTabSz="914400" rtl="0" eaLnBrk="1" latinLnBrk="0" hangingPunct="1">
        <a:spcBef>
          <a:spcPct val="20000"/>
        </a:spcBef>
        <a:buClr>
          <a:srgbClr val="0000FF"/>
        </a:buClr>
        <a:buSzPct val="90000"/>
        <a:buFont typeface="Wingdings" charset="2"/>
        <a:buChar char="n"/>
        <a:defRPr kumimoji="1" sz="18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6" tIns="45709" rIns="91416" bIns="45709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16" tIns="45709" rIns="91416" bIns="45709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82"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82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672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457082" rtl="0" eaLnBrk="1" latinLnBrk="0" hangingPunct="1">
        <a:spcBef>
          <a:spcPct val="0"/>
        </a:spcBef>
        <a:buNone/>
        <a:defRPr kumimoji="1" sz="4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</p:titleStyle>
    <p:bodyStyle>
      <a:lvl1pPr marL="342813" indent="-342813" algn="l" defTabSz="457082" rtl="0" eaLnBrk="1" latinLnBrk="0" hangingPunct="1">
        <a:spcBef>
          <a:spcPct val="20000"/>
        </a:spcBef>
        <a:buFont typeface="Arial"/>
        <a:buChar char="•"/>
        <a:defRPr kumimoji="1" sz="32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  <a:lvl2pPr marL="742760" indent="-285677" algn="l" defTabSz="457082" rtl="0" eaLnBrk="1" latinLnBrk="0" hangingPunct="1">
        <a:spcBef>
          <a:spcPct val="20000"/>
        </a:spcBef>
        <a:buFont typeface="Arial"/>
        <a:buChar char="–"/>
        <a:defRPr kumimoji="1" sz="28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2pPr>
      <a:lvl3pPr marL="1142706" indent="-228541" algn="l" defTabSz="457082" rtl="0" eaLnBrk="1" latinLnBrk="0" hangingPunct="1">
        <a:spcBef>
          <a:spcPct val="20000"/>
        </a:spcBef>
        <a:buFont typeface="Arial"/>
        <a:buChar char="•"/>
        <a:defRPr kumimoji="1" sz="2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3pPr>
      <a:lvl4pPr marL="1599790" indent="-228541" algn="l" defTabSz="457082" rtl="0" eaLnBrk="1" latinLnBrk="0" hangingPunct="1">
        <a:spcBef>
          <a:spcPct val="20000"/>
        </a:spcBef>
        <a:buFont typeface="Arial"/>
        <a:buChar char="–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4pPr>
      <a:lvl5pPr marL="2056875" indent="-228541" algn="l" defTabSz="457082" rtl="0" eaLnBrk="1" latinLnBrk="0" hangingPunct="1">
        <a:spcBef>
          <a:spcPct val="20000"/>
        </a:spcBef>
        <a:buFont typeface="Arial"/>
        <a:buChar char="»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6" tIns="45709" rIns="91416" bIns="45709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16" tIns="45709" rIns="91416" bIns="45709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82"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82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672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457082" rtl="0" eaLnBrk="1" latinLnBrk="0" hangingPunct="1">
        <a:spcBef>
          <a:spcPct val="0"/>
        </a:spcBef>
        <a:buNone/>
        <a:defRPr kumimoji="1" sz="4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</p:titleStyle>
    <p:bodyStyle>
      <a:lvl1pPr marL="342813" indent="-342813" algn="l" defTabSz="457082" rtl="0" eaLnBrk="1" latinLnBrk="0" hangingPunct="1">
        <a:spcBef>
          <a:spcPct val="20000"/>
        </a:spcBef>
        <a:buFont typeface="Arial"/>
        <a:buChar char="•"/>
        <a:defRPr kumimoji="1" sz="32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  <a:lvl2pPr marL="742760" indent="-285677" algn="l" defTabSz="457082" rtl="0" eaLnBrk="1" latinLnBrk="0" hangingPunct="1">
        <a:spcBef>
          <a:spcPct val="20000"/>
        </a:spcBef>
        <a:buFont typeface="Arial"/>
        <a:buChar char="–"/>
        <a:defRPr kumimoji="1" sz="28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2pPr>
      <a:lvl3pPr marL="1142706" indent="-228541" algn="l" defTabSz="457082" rtl="0" eaLnBrk="1" latinLnBrk="0" hangingPunct="1">
        <a:spcBef>
          <a:spcPct val="20000"/>
        </a:spcBef>
        <a:buFont typeface="Arial"/>
        <a:buChar char="•"/>
        <a:defRPr kumimoji="1" sz="2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3pPr>
      <a:lvl4pPr marL="1599790" indent="-228541" algn="l" defTabSz="457082" rtl="0" eaLnBrk="1" latinLnBrk="0" hangingPunct="1">
        <a:spcBef>
          <a:spcPct val="20000"/>
        </a:spcBef>
        <a:buFont typeface="Arial"/>
        <a:buChar char="–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4pPr>
      <a:lvl5pPr marL="2056875" indent="-228541" algn="l" defTabSz="457082" rtl="0" eaLnBrk="1" latinLnBrk="0" hangingPunct="1">
        <a:spcBef>
          <a:spcPct val="20000"/>
        </a:spcBef>
        <a:buFont typeface="Arial"/>
        <a:buChar char="»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6" tIns="45709" rIns="91416" bIns="45709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16" tIns="45709" rIns="91416" bIns="45709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82"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82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672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457082" rtl="0" eaLnBrk="1" latinLnBrk="0" hangingPunct="1">
        <a:spcBef>
          <a:spcPct val="0"/>
        </a:spcBef>
        <a:buNone/>
        <a:defRPr kumimoji="1" sz="4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</p:titleStyle>
    <p:bodyStyle>
      <a:lvl1pPr marL="342813" indent="-342813" algn="l" defTabSz="457082" rtl="0" eaLnBrk="1" latinLnBrk="0" hangingPunct="1">
        <a:spcBef>
          <a:spcPct val="20000"/>
        </a:spcBef>
        <a:buFont typeface="Arial"/>
        <a:buChar char="•"/>
        <a:defRPr kumimoji="1" sz="32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  <a:lvl2pPr marL="742760" indent="-285677" algn="l" defTabSz="457082" rtl="0" eaLnBrk="1" latinLnBrk="0" hangingPunct="1">
        <a:spcBef>
          <a:spcPct val="20000"/>
        </a:spcBef>
        <a:buFont typeface="Arial"/>
        <a:buChar char="–"/>
        <a:defRPr kumimoji="1" sz="28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2pPr>
      <a:lvl3pPr marL="1142706" indent="-228541" algn="l" defTabSz="457082" rtl="0" eaLnBrk="1" latinLnBrk="0" hangingPunct="1">
        <a:spcBef>
          <a:spcPct val="20000"/>
        </a:spcBef>
        <a:buFont typeface="Arial"/>
        <a:buChar char="•"/>
        <a:defRPr kumimoji="1" sz="2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3pPr>
      <a:lvl4pPr marL="1599790" indent="-228541" algn="l" defTabSz="457082" rtl="0" eaLnBrk="1" latinLnBrk="0" hangingPunct="1">
        <a:spcBef>
          <a:spcPct val="20000"/>
        </a:spcBef>
        <a:buFont typeface="Arial"/>
        <a:buChar char="–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4pPr>
      <a:lvl5pPr marL="2056875" indent="-228541" algn="l" defTabSz="457082" rtl="0" eaLnBrk="1" latinLnBrk="0" hangingPunct="1">
        <a:spcBef>
          <a:spcPct val="20000"/>
        </a:spcBef>
        <a:buFont typeface="Arial"/>
        <a:buChar char="»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6" tIns="45709" rIns="91416" bIns="45709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16" tIns="45709" rIns="91416" bIns="45709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82"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82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672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457082" rtl="0" eaLnBrk="1" latinLnBrk="0" hangingPunct="1">
        <a:spcBef>
          <a:spcPct val="0"/>
        </a:spcBef>
        <a:buNone/>
        <a:defRPr kumimoji="1" sz="4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</p:titleStyle>
    <p:bodyStyle>
      <a:lvl1pPr marL="342813" indent="-342813" algn="l" defTabSz="457082" rtl="0" eaLnBrk="1" latinLnBrk="0" hangingPunct="1">
        <a:spcBef>
          <a:spcPct val="20000"/>
        </a:spcBef>
        <a:buFont typeface="Arial"/>
        <a:buChar char="•"/>
        <a:defRPr kumimoji="1" sz="32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  <a:lvl2pPr marL="742760" indent="-285677" algn="l" defTabSz="457082" rtl="0" eaLnBrk="1" latinLnBrk="0" hangingPunct="1">
        <a:spcBef>
          <a:spcPct val="20000"/>
        </a:spcBef>
        <a:buFont typeface="Arial"/>
        <a:buChar char="–"/>
        <a:defRPr kumimoji="1" sz="28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2pPr>
      <a:lvl3pPr marL="1142706" indent="-228541" algn="l" defTabSz="457082" rtl="0" eaLnBrk="1" latinLnBrk="0" hangingPunct="1">
        <a:spcBef>
          <a:spcPct val="20000"/>
        </a:spcBef>
        <a:buFont typeface="Arial"/>
        <a:buChar char="•"/>
        <a:defRPr kumimoji="1" sz="2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3pPr>
      <a:lvl4pPr marL="1599790" indent="-228541" algn="l" defTabSz="457082" rtl="0" eaLnBrk="1" latinLnBrk="0" hangingPunct="1">
        <a:spcBef>
          <a:spcPct val="20000"/>
        </a:spcBef>
        <a:buFont typeface="Arial"/>
        <a:buChar char="–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4pPr>
      <a:lvl5pPr marL="2056875" indent="-228541" algn="l" defTabSz="457082" rtl="0" eaLnBrk="1" latinLnBrk="0" hangingPunct="1">
        <a:spcBef>
          <a:spcPct val="20000"/>
        </a:spcBef>
        <a:buFont typeface="Arial"/>
        <a:buChar char="»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6" tIns="45709" rIns="91416" bIns="45709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16" tIns="45709" rIns="91416" bIns="45709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fld id="{50DBCE62-85D8-8B49-B9DF-C60F6FCEFB5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82"/>
              <a:t>15/03/11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82"/>
            <a:fld id="{53201608-CC52-054A-BEF3-C368ACF2C1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82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672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457082" rtl="0" eaLnBrk="1" latinLnBrk="0" hangingPunct="1">
        <a:spcBef>
          <a:spcPct val="0"/>
        </a:spcBef>
        <a:buNone/>
        <a:defRPr kumimoji="1" sz="4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</p:titleStyle>
    <p:bodyStyle>
      <a:lvl1pPr marL="342813" indent="-342813" algn="l" defTabSz="457082" rtl="0" eaLnBrk="1" latinLnBrk="0" hangingPunct="1">
        <a:spcBef>
          <a:spcPct val="20000"/>
        </a:spcBef>
        <a:buFont typeface="Arial"/>
        <a:buChar char="•"/>
        <a:defRPr kumimoji="1" sz="32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  <a:lvl2pPr marL="742760" indent="-285677" algn="l" defTabSz="457082" rtl="0" eaLnBrk="1" latinLnBrk="0" hangingPunct="1">
        <a:spcBef>
          <a:spcPct val="20000"/>
        </a:spcBef>
        <a:buFont typeface="Arial"/>
        <a:buChar char="–"/>
        <a:defRPr kumimoji="1" sz="28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2pPr>
      <a:lvl3pPr marL="1142706" indent="-228541" algn="l" defTabSz="457082" rtl="0" eaLnBrk="1" latinLnBrk="0" hangingPunct="1">
        <a:spcBef>
          <a:spcPct val="20000"/>
        </a:spcBef>
        <a:buFont typeface="Arial"/>
        <a:buChar char="•"/>
        <a:defRPr kumimoji="1" sz="2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3pPr>
      <a:lvl4pPr marL="1599790" indent="-228541" algn="l" defTabSz="457082" rtl="0" eaLnBrk="1" latinLnBrk="0" hangingPunct="1">
        <a:spcBef>
          <a:spcPct val="20000"/>
        </a:spcBef>
        <a:buFont typeface="Arial"/>
        <a:buChar char="–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4pPr>
      <a:lvl5pPr marL="2056875" indent="-228541" algn="l" defTabSz="457082" rtl="0" eaLnBrk="1" latinLnBrk="0" hangingPunct="1">
        <a:spcBef>
          <a:spcPct val="20000"/>
        </a:spcBef>
        <a:buFont typeface="Arial"/>
        <a:buChar char="»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5,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Colloquium at University of Cincinnati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457149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2" indent="-342862" algn="l" defTabSz="457149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8" indent="-285719" algn="l" defTabSz="457149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4" indent="-228575" algn="l" defTabSz="457149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5" indent="-228575" algn="l" defTabSz="457149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4" indent="-228575" algn="l" defTabSz="457149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3" indent="-228575" algn="l" defTabSz="45714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3" indent="-228575" algn="l" defTabSz="45714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3" indent="-228575" algn="l" defTabSz="45714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3" indent="-228575" algn="l" defTabSz="45714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4571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9" algn="l" defTabSz="4571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9" algn="l" defTabSz="4571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8" algn="l" defTabSz="4571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8" algn="l" defTabSz="4571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8" algn="l" defTabSz="4571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hyperlink" Target="http://habanas.kek.jp/photo/convert.php?showorig=true&amp;currname=good_faces.jpg&amp;currdir=svd2/KEKbrochure" TargetMode="External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4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6.xml"/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oleObject" Target="../embeddings/oleObject4.bin"/><Relationship Id="rId6" Type="http://schemas.openxmlformats.org/officeDocument/2006/relationships/image" Target="../media/image45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46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68.emf"/><Relationship Id="rId13" Type="http://schemas.openxmlformats.org/officeDocument/2006/relationships/image" Target="../media/image71.gi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9.wmf"/><Relationship Id="rId4" Type="http://schemas.openxmlformats.org/officeDocument/2006/relationships/image" Target="../media/image70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65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66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emf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png"/><Relationship Id="rId12" Type="http://schemas.openxmlformats.org/officeDocument/2006/relationships/image" Target="../media/image71.gi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82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83.emf"/><Relationship Id="rId9" Type="http://schemas.openxmlformats.org/officeDocument/2006/relationships/image" Target="../media/image86.png"/><Relationship Id="rId10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71.gif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jpeg"/><Relationship Id="rId6" Type="http://schemas.openxmlformats.org/officeDocument/2006/relationships/image" Target="../media/image107.png"/><Relationship Id="rId7" Type="http://schemas.openxmlformats.org/officeDocument/2006/relationships/image" Target="../media/image108.jpe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14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12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113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5.jpg"/><Relationship Id="rId3" Type="http://schemas.openxmlformats.org/officeDocument/2006/relationships/image" Target="../media/image24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0.jpe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wmf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Relationship Id="rId9" Type="http://schemas.openxmlformats.org/officeDocument/2006/relationships/image" Target="../media/image138.png"/><Relationship Id="rId10" Type="http://schemas.openxmlformats.org/officeDocument/2006/relationships/image" Target="../media/image139.png"/><Relationship Id="rId11" Type="http://schemas.openxmlformats.org/officeDocument/2006/relationships/image" Target="../media/image140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24.bin"/><Relationship Id="rId21" Type="http://schemas.openxmlformats.org/officeDocument/2006/relationships/image" Target="../media/image149.emf"/><Relationship Id="rId22" Type="http://schemas.openxmlformats.org/officeDocument/2006/relationships/oleObject" Target="../embeddings/oleObject25.bin"/><Relationship Id="rId23" Type="http://schemas.openxmlformats.org/officeDocument/2006/relationships/image" Target="../media/image150.emf"/><Relationship Id="rId24" Type="http://schemas.openxmlformats.org/officeDocument/2006/relationships/oleObject" Target="../embeddings/oleObject26.bin"/><Relationship Id="rId25" Type="http://schemas.openxmlformats.org/officeDocument/2006/relationships/image" Target="../media/image151.emf"/><Relationship Id="rId26" Type="http://schemas.openxmlformats.org/officeDocument/2006/relationships/oleObject" Target="../embeddings/oleObject27.bin"/><Relationship Id="rId27" Type="http://schemas.openxmlformats.org/officeDocument/2006/relationships/image" Target="../media/image152.emf"/><Relationship Id="rId28" Type="http://schemas.openxmlformats.org/officeDocument/2006/relationships/oleObject" Target="../embeddings/oleObject28.bin"/><Relationship Id="rId29" Type="http://schemas.openxmlformats.org/officeDocument/2006/relationships/image" Target="../media/image15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41.emf"/><Relationship Id="rId30" Type="http://schemas.openxmlformats.org/officeDocument/2006/relationships/oleObject" Target="../embeddings/oleObject29.bin"/><Relationship Id="rId31" Type="http://schemas.openxmlformats.org/officeDocument/2006/relationships/image" Target="../media/image154.emf"/><Relationship Id="rId32" Type="http://schemas.openxmlformats.org/officeDocument/2006/relationships/oleObject" Target="../embeddings/oleObject30.bin"/><Relationship Id="rId9" Type="http://schemas.openxmlformats.org/officeDocument/2006/relationships/image" Target="../media/image143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42.emf"/><Relationship Id="rId8" Type="http://schemas.openxmlformats.org/officeDocument/2006/relationships/oleObject" Target="../embeddings/oleObject18.bin"/><Relationship Id="rId33" Type="http://schemas.openxmlformats.org/officeDocument/2006/relationships/image" Target="../media/image155.emf"/><Relationship Id="rId34" Type="http://schemas.openxmlformats.org/officeDocument/2006/relationships/oleObject" Target="../embeddings/oleObject31.bin"/><Relationship Id="rId35" Type="http://schemas.openxmlformats.org/officeDocument/2006/relationships/image" Target="../media/image156.emf"/><Relationship Id="rId36" Type="http://schemas.openxmlformats.org/officeDocument/2006/relationships/oleObject" Target="../embeddings/oleObject32.bin"/><Relationship Id="rId10" Type="http://schemas.openxmlformats.org/officeDocument/2006/relationships/oleObject" Target="../embeddings/oleObject19.bin"/><Relationship Id="rId11" Type="http://schemas.openxmlformats.org/officeDocument/2006/relationships/image" Target="../media/image144.emf"/><Relationship Id="rId12" Type="http://schemas.openxmlformats.org/officeDocument/2006/relationships/oleObject" Target="../embeddings/oleObject20.bin"/><Relationship Id="rId13" Type="http://schemas.openxmlformats.org/officeDocument/2006/relationships/image" Target="../media/image145.emf"/><Relationship Id="rId14" Type="http://schemas.openxmlformats.org/officeDocument/2006/relationships/oleObject" Target="../embeddings/oleObject21.bin"/><Relationship Id="rId15" Type="http://schemas.openxmlformats.org/officeDocument/2006/relationships/image" Target="../media/image146.emf"/><Relationship Id="rId16" Type="http://schemas.openxmlformats.org/officeDocument/2006/relationships/oleObject" Target="../embeddings/oleObject22.bin"/><Relationship Id="rId17" Type="http://schemas.openxmlformats.org/officeDocument/2006/relationships/image" Target="../media/image147.emf"/><Relationship Id="rId18" Type="http://schemas.openxmlformats.org/officeDocument/2006/relationships/oleObject" Target="../embeddings/oleObject23.bin"/><Relationship Id="rId19" Type="http://schemas.openxmlformats.org/officeDocument/2006/relationships/image" Target="../media/image148.emf"/><Relationship Id="rId37" Type="http://schemas.openxmlformats.org/officeDocument/2006/relationships/image" Target="../media/image157.emf"/><Relationship Id="rId38" Type="http://schemas.openxmlformats.org/officeDocument/2006/relationships/oleObject" Target="../embeddings/oleObject33.bin"/><Relationship Id="rId39" Type="http://schemas.openxmlformats.org/officeDocument/2006/relationships/image" Target="../media/image158.emf"/><Relationship Id="rId40" Type="http://schemas.openxmlformats.org/officeDocument/2006/relationships/oleObject" Target="../embeddings/oleObject34.bin"/><Relationship Id="rId41" Type="http://schemas.openxmlformats.org/officeDocument/2006/relationships/image" Target="../media/image15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gif"/><Relationship Id="rId5" Type="http://schemas.openxmlformats.org/officeDocument/2006/relationships/image" Target="../media/image24.gif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7.w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hyperlink" Target="http://www.kek.jp/" TargetMode="External"/><Relationship Id="rId6" Type="http://schemas.openxmlformats.org/officeDocument/2006/relationships/image" Target="../media/image37.gi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4809" y="904457"/>
            <a:ext cx="8311852" cy="2058876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anchor="ctr">
            <a:no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altLang="ja-JP" sz="4400" b="0" dirty="0" smtClean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ヒラギノ角ゴ Pro W6"/>
                <a:ea typeface="ヒラギノ角ゴ Pro W6"/>
                <a:cs typeface="ヒラギノ角ゴ Pro W6"/>
              </a:rPr>
              <a:t>Exotic </a:t>
            </a:r>
            <a:r>
              <a:rPr lang="en-US" altLang="ja-JP" sz="4400" b="0" dirty="0" smtClean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ヒラギノ角ゴ Pro W6"/>
                <a:ea typeface="ヒラギノ角ゴ Pro W6"/>
                <a:cs typeface="ヒラギノ角ゴ Pro W6"/>
              </a:rPr>
              <a:t>Hadron Spectroscopy</a:t>
            </a:r>
            <a:r>
              <a:rPr lang="en-US" altLang="ja-JP" sz="4400" b="0" dirty="0" smtClean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ヒラギノ角ゴ Pro W6"/>
                <a:ea typeface="ヒラギノ角ゴ Pro W6"/>
                <a:cs typeface="ヒラギノ角ゴ Pro W6"/>
              </a:rPr>
              <a:t> at B-factories</a:t>
            </a:r>
            <a:endParaRPr lang="en-US" altLang="ja-JP" sz="2400" b="0" dirty="0" smtClean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60299" y="2809383"/>
            <a:ext cx="6400800" cy="2171170"/>
          </a:xfrm>
        </p:spPr>
        <p:txBody>
          <a:bodyPr>
            <a:normAutofit fontScale="92500" lnSpcReduction="20000"/>
          </a:bodyPr>
          <a:lstStyle/>
          <a:p>
            <a:pPr algn="ctr" eaLnBrk="1" hangingPunct="1"/>
            <a:r>
              <a:rPr lang="en-US" altLang="ja-JP" sz="2800" dirty="0" smtClean="0">
                <a:solidFill>
                  <a:schemeClr val="tx1"/>
                </a:solidFill>
              </a:rPr>
              <a:t>Toru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Iijima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pPr algn="ctr" eaLnBrk="1" hangingPunct="1"/>
            <a:r>
              <a:rPr lang="en-US" altLang="ja-JP" sz="2400" i="1" dirty="0" smtClean="0">
                <a:solidFill>
                  <a:schemeClr val="tx1"/>
                </a:solidFill>
              </a:rPr>
              <a:t>Kobayashi-</a:t>
            </a:r>
            <a:r>
              <a:rPr lang="en-US" altLang="ja-JP" sz="2400" i="1" dirty="0" err="1" smtClean="0">
                <a:solidFill>
                  <a:schemeClr val="tx1"/>
                </a:solidFill>
              </a:rPr>
              <a:t>Maskawa</a:t>
            </a:r>
            <a:r>
              <a:rPr lang="en-US" altLang="ja-JP" sz="2400" i="1" dirty="0" smtClean="0">
                <a:solidFill>
                  <a:schemeClr val="tx1"/>
                </a:solidFill>
              </a:rPr>
              <a:t> Institute</a:t>
            </a:r>
          </a:p>
          <a:p>
            <a:pPr algn="ctr" eaLnBrk="1" hangingPunct="1"/>
            <a:r>
              <a:rPr lang="en-US" altLang="ja-JP" sz="2400" i="1" dirty="0" smtClean="0">
                <a:solidFill>
                  <a:schemeClr val="tx1"/>
                </a:solidFill>
              </a:rPr>
              <a:t>Nagoya </a:t>
            </a:r>
            <a:r>
              <a:rPr lang="en-US" altLang="ja-JP" sz="2400" i="1" dirty="0" smtClean="0">
                <a:solidFill>
                  <a:schemeClr val="tx1"/>
                </a:solidFill>
              </a:rPr>
              <a:t>University</a:t>
            </a:r>
            <a:endParaRPr lang="en-US" altLang="ja-JP" sz="2400" i="1" dirty="0">
              <a:solidFill>
                <a:schemeClr val="tx1"/>
              </a:solidFill>
            </a:endParaRPr>
          </a:p>
          <a:p>
            <a:pPr algn="ctr" eaLnBrk="1" hangingPunct="1"/>
            <a:endParaRPr lang="en-US" altLang="ja-JP" sz="2400" i="1" dirty="0" smtClean="0">
              <a:solidFill>
                <a:schemeClr val="tx1"/>
              </a:solidFill>
            </a:endParaRPr>
          </a:p>
          <a:p>
            <a:pPr algn="ctr" eaLnBrk="1" hangingPunct="1"/>
            <a:r>
              <a:rPr lang="en-US" altLang="ja-JP" sz="2400" dirty="0" smtClean="0">
                <a:solidFill>
                  <a:schemeClr val="tx1"/>
                </a:solidFill>
              </a:rPr>
              <a:t>KMI Topics Seminar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algn="ctr" eaLnBrk="1" hangingPunct="1"/>
            <a:r>
              <a:rPr lang="en-US" altLang="ja-JP" sz="2400" dirty="0" smtClean="0">
                <a:solidFill>
                  <a:schemeClr val="tx1"/>
                </a:solidFill>
              </a:rPr>
              <a:t>March</a:t>
            </a:r>
            <a:r>
              <a:rPr lang="en-US" altLang="ja-JP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11</a:t>
            </a:r>
            <a:r>
              <a:rPr lang="en-US" altLang="ja-JP" sz="2400" dirty="0" smtClean="0">
                <a:solidFill>
                  <a:schemeClr val="tx1"/>
                </a:solidFill>
              </a:rPr>
              <a:t>, 201</a:t>
            </a:r>
            <a:r>
              <a:rPr lang="en-US" altLang="ja-JP" sz="2400" dirty="0" smtClean="0">
                <a:solidFill>
                  <a:schemeClr val="tx1"/>
                </a:solidFill>
              </a:rPr>
              <a:t>5</a:t>
            </a:r>
            <a:endParaRPr lang="en-US" altLang="ja-JP" sz="2400" dirty="0" smtClean="0">
              <a:solidFill>
                <a:schemeClr val="tx1"/>
              </a:solidFill>
            </a:endParaRPr>
          </a:p>
        </p:txBody>
      </p:sp>
      <p:pic>
        <p:nvPicPr>
          <p:cNvPr id="8" name="Picture 14" descr="B-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4405" y="5544735"/>
            <a:ext cx="1036694" cy="88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図 18" descr="KMI-Eng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244" y="5615215"/>
            <a:ext cx="1784350" cy="1001262"/>
          </a:xfrm>
          <a:prstGeom prst="rect">
            <a:avLst/>
          </a:prstGeom>
        </p:spPr>
      </p:pic>
      <p:pic>
        <p:nvPicPr>
          <p:cNvPr id="20" name="図 19" descr="透明_縦_英2ｄ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303" y="5615215"/>
            <a:ext cx="1278300" cy="964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fullrec"/>
          <p:cNvPicPr>
            <a:picLocks noChangeAspect="1" noChangeArrowheads="1"/>
          </p:cNvPicPr>
          <p:nvPr/>
        </p:nvPicPr>
        <p:blipFill>
          <a:blip r:embed="rId3">
            <a:lum bright="32000" contrast="46000"/>
          </a:blip>
          <a:srcRect/>
          <a:stretch>
            <a:fillRect/>
          </a:stretch>
        </p:blipFill>
        <p:spPr bwMode="auto">
          <a:xfrm>
            <a:off x="4724402" y="1104901"/>
            <a:ext cx="4244975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四角形吹き出し 16"/>
          <p:cNvSpPr/>
          <p:nvPr/>
        </p:nvSpPr>
        <p:spPr>
          <a:xfrm>
            <a:off x="7021515" y="2"/>
            <a:ext cx="2122487" cy="1404938"/>
          </a:xfrm>
          <a:prstGeom prst="wedgeRectCallout">
            <a:avLst>
              <a:gd name="adj1" fmla="val -57756"/>
              <a:gd name="adj2" fmla="val 139244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412" name="タイトル 1"/>
          <p:cNvSpPr>
            <a:spLocks noGrp="1"/>
          </p:cNvSpPr>
          <p:nvPr>
            <p:ph type="title"/>
          </p:nvPr>
        </p:nvSpPr>
        <p:spPr>
          <a:xfrm>
            <a:off x="330200" y="316007"/>
            <a:ext cx="4982633" cy="788894"/>
          </a:xfrm>
        </p:spPr>
        <p:txBody>
          <a:bodyPr>
            <a:normAutofit/>
          </a:bodyPr>
          <a:lstStyle/>
          <a:p>
            <a:pPr algn="l"/>
            <a:r>
              <a:rPr lang="en-US" altLang="ja-JP" dirty="0" smtClean="0"/>
              <a:t>Belle Detector</a:t>
            </a:r>
            <a:endParaRPr lang="ja-JP" altLang="en-US" dirty="0" smtClean="0"/>
          </a:p>
        </p:txBody>
      </p:sp>
      <p:sp>
        <p:nvSpPr>
          <p:cNvPr id="17413" name="コンテンツ プレースホルダ 2"/>
          <p:cNvSpPr>
            <a:spLocks noGrp="1"/>
          </p:cNvSpPr>
          <p:nvPr>
            <p:ph idx="1"/>
          </p:nvPr>
        </p:nvSpPr>
        <p:spPr>
          <a:xfrm>
            <a:off x="330200" y="1122365"/>
            <a:ext cx="4982633" cy="554037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ja-JP" sz="2000" dirty="0" smtClean="0">
                <a:solidFill>
                  <a:srgbClr val="FF0000"/>
                </a:solidFill>
              </a:rPr>
              <a:t>Acceptance: 0.9 ×4</a:t>
            </a:r>
            <a:r>
              <a:rPr lang="en-US" altLang="ja-JP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</a:p>
          <a:p>
            <a:pPr>
              <a:spcBef>
                <a:spcPts val="600"/>
              </a:spcBef>
            </a:pPr>
            <a:r>
              <a:rPr lang="en-US" altLang="ja-JP" sz="2000" dirty="0" smtClean="0"/>
              <a:t>Vertex resolution</a:t>
            </a:r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en-US" altLang="ja-JP" sz="2000" dirty="0" smtClean="0"/>
              <a:t>		</a:t>
            </a:r>
            <a:r>
              <a:rPr lang="en-US" altLang="ja-JP" sz="2000" dirty="0" err="1" smtClean="0"/>
              <a:t>s(J/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y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>
                <a:sym typeface="Wingdings" pitchFamily="2" charset="2"/>
              </a:rPr>
              <a:t>ll</a:t>
            </a:r>
            <a:r>
              <a:rPr lang="en-US" altLang="ja-JP" sz="2000" dirty="0" smtClean="0">
                <a:sym typeface="Wingdings" pitchFamily="2" charset="2"/>
              </a:rPr>
              <a:t>) ~75nm</a:t>
            </a:r>
            <a:endParaRPr lang="en-US" altLang="ja-JP" sz="2000" dirty="0" smtClean="0"/>
          </a:p>
          <a:p>
            <a:pPr>
              <a:spcBef>
                <a:spcPts val="600"/>
              </a:spcBef>
            </a:pPr>
            <a:r>
              <a:rPr lang="en-US" altLang="ja-JP" sz="2000" dirty="0" smtClean="0"/>
              <a:t>Momentum resolution</a:t>
            </a:r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en-US" altLang="ja-JP" sz="2000" dirty="0" smtClean="0"/>
              <a:t>	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	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sz="2000" dirty="0" err="1" smtClean="0"/>
              <a:t>(Pt</a:t>
            </a:r>
            <a:r>
              <a:rPr lang="en-US" altLang="ja-JP" sz="2000" dirty="0" smtClean="0"/>
              <a:t>) = 0.19</a:t>
            </a:r>
            <a:r>
              <a:rPr lang="ja-JP" altLang="en-US" sz="2000" dirty="0" smtClean="0"/>
              <a:t>・</a:t>
            </a:r>
            <a:r>
              <a:rPr lang="en-US" altLang="ja-JP" sz="2000" dirty="0" smtClean="0"/>
              <a:t>Pt </a:t>
            </a:r>
            <a:r>
              <a:rPr lang="en-US" altLang="ja-JP" sz="2000" dirty="0" err="1" smtClean="0">
                <a:sym typeface="Symbol" pitchFamily="18" charset="2"/>
              </a:rPr>
              <a:t></a:t>
            </a:r>
            <a:r>
              <a:rPr lang="en-US" altLang="ja-JP" sz="2000" dirty="0" smtClean="0">
                <a:sym typeface="Symbol" pitchFamily="18" charset="2"/>
              </a:rPr>
              <a:t> 0.34/</a:t>
            </a:r>
            <a:r>
              <a:rPr lang="en-US" altLang="ja-JP" sz="2000" dirty="0" smtClean="0">
                <a:latin typeface="Symbol" charset="2"/>
                <a:cs typeface="Symbol" charset="2"/>
                <a:sym typeface="Symbol" pitchFamily="18" charset="2"/>
              </a:rPr>
              <a:t>b</a:t>
            </a:r>
            <a:r>
              <a:rPr lang="en-US" altLang="ja-JP" sz="2000" dirty="0" smtClean="0">
                <a:sym typeface="Symbol" pitchFamily="18" charset="2"/>
              </a:rPr>
              <a:t> %</a:t>
            </a:r>
            <a:endParaRPr lang="en-US" altLang="ja-JP" sz="2000" dirty="0" smtClean="0"/>
          </a:p>
          <a:p>
            <a:pPr>
              <a:spcBef>
                <a:spcPts val="600"/>
              </a:spcBef>
            </a:pPr>
            <a:r>
              <a:rPr lang="en-US" altLang="ja-JP" sz="2000" dirty="0" smtClean="0"/>
              <a:t>Energy resolution</a:t>
            </a:r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en-US" altLang="ja-JP" sz="2000" dirty="0" smtClean="0"/>
              <a:t>		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sz="2000" dirty="0" err="1" smtClean="0"/>
              <a:t>(E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sz="2000" dirty="0" err="1" smtClean="0"/>
              <a:t>)/E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sz="2000" dirty="0" smtClean="0"/>
              <a:t> =1.8% @ 1GeV</a:t>
            </a:r>
          </a:p>
          <a:p>
            <a:pPr>
              <a:spcBef>
                <a:spcPts val="600"/>
              </a:spcBef>
            </a:pPr>
            <a:r>
              <a:rPr lang="en-US" altLang="ja-JP" sz="2000" dirty="0" smtClean="0">
                <a:solidFill>
                  <a:srgbClr val="FF0000"/>
                </a:solidFill>
              </a:rPr>
              <a:t>Particle ID</a:t>
            </a:r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en-US" altLang="ja-JP" sz="2000" dirty="0" smtClean="0"/>
              <a:t>		</a:t>
            </a:r>
            <a:r>
              <a:rPr lang="en-US" altLang="ja-JP" sz="2000" dirty="0" err="1" smtClean="0"/>
              <a:t>e</a:t>
            </a:r>
            <a:r>
              <a:rPr lang="en-US" altLang="ja-JP" sz="2000" dirty="0" smtClean="0"/>
              <a:t>, 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, 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p</a:t>
            </a:r>
            <a:r>
              <a:rPr lang="en-US" altLang="ja-JP" sz="2000" dirty="0" smtClean="0"/>
              <a:t>, K, </a:t>
            </a:r>
            <a:r>
              <a:rPr lang="en-US" altLang="ja-JP" sz="2000" dirty="0" err="1" smtClean="0"/>
              <a:t>p</a:t>
            </a:r>
            <a:endParaRPr lang="en-US" altLang="ja-JP" sz="2000" dirty="0" smtClean="0"/>
          </a:p>
          <a:p>
            <a:pPr>
              <a:spcBef>
                <a:spcPts val="600"/>
              </a:spcBef>
            </a:pPr>
            <a:r>
              <a:rPr lang="en-US" altLang="ja-JP" sz="2000" dirty="0" smtClean="0">
                <a:solidFill>
                  <a:srgbClr val="FF0000"/>
                </a:solidFill>
              </a:rPr>
              <a:t>Minimum bias trigger</a:t>
            </a:r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en-US" altLang="ja-JP" sz="2000" dirty="0" smtClean="0"/>
              <a:t>		</a:t>
            </a:r>
            <a:r>
              <a:rPr lang="en-US" altLang="ja-JP" sz="2000" dirty="0" err="1" smtClean="0"/>
              <a:t>Evis</a:t>
            </a:r>
            <a:r>
              <a:rPr lang="en-US" altLang="ja-JP" sz="2000" dirty="0" smtClean="0"/>
              <a:t> &gt;= 1GeV &amp; </a:t>
            </a:r>
            <a:r>
              <a:rPr lang="en-US" altLang="ja-JP" sz="2000" dirty="0" err="1" smtClean="0"/>
              <a:t>Ntrk</a:t>
            </a:r>
            <a:r>
              <a:rPr lang="en-US" altLang="ja-JP" sz="2000" dirty="0" smtClean="0"/>
              <a:t> &gt;= 2 </a:t>
            </a:r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en-US" altLang="ja-JP" sz="2000" dirty="0" smtClean="0"/>
              <a:t>		&amp; </a:t>
            </a:r>
            <a:r>
              <a:rPr lang="en-US" altLang="ja-JP" sz="2000" dirty="0" err="1" smtClean="0"/>
              <a:t>Ncluster</a:t>
            </a:r>
            <a:r>
              <a:rPr lang="en-US" altLang="ja-JP" sz="2000" dirty="0" smtClean="0"/>
              <a:t> &gt;= 4</a:t>
            </a:r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en-US" altLang="ja-JP" sz="2000" dirty="0" smtClean="0"/>
              <a:t>	   essentially no loss for BB.</a:t>
            </a:r>
          </a:p>
          <a:p>
            <a:pPr>
              <a:spcBef>
                <a:spcPts val="600"/>
              </a:spcBef>
            </a:pPr>
            <a:endParaRPr lang="en-US" altLang="ja-JP" sz="2000" dirty="0" smtClean="0"/>
          </a:p>
          <a:p>
            <a:pPr>
              <a:spcBef>
                <a:spcPts val="600"/>
              </a:spcBef>
            </a:pPr>
            <a:endParaRPr lang="ja-JP" altLang="en-US" sz="2000" dirty="0" smtClean="0"/>
          </a:p>
        </p:txBody>
      </p:sp>
      <p:grpSp>
        <p:nvGrpSpPr>
          <p:cNvPr id="2" name="グループ化 7"/>
          <p:cNvGrpSpPr>
            <a:grpSpLocks/>
          </p:cNvGrpSpPr>
          <p:nvPr/>
        </p:nvGrpSpPr>
        <p:grpSpPr bwMode="auto">
          <a:xfrm>
            <a:off x="6831015" y="4822827"/>
            <a:ext cx="1857375" cy="1887538"/>
            <a:chOff x="6096000" y="4789714"/>
            <a:chExt cx="1857829" cy="1886857"/>
          </a:xfrm>
        </p:grpSpPr>
        <p:sp>
          <p:nvSpPr>
            <p:cNvPr id="7" name="四角形吹き出し 6"/>
            <p:cNvSpPr/>
            <p:nvPr/>
          </p:nvSpPr>
          <p:spPr>
            <a:xfrm>
              <a:off x="6096000" y="4789714"/>
              <a:ext cx="1857829" cy="1886857"/>
            </a:xfrm>
            <a:prstGeom prst="wedgeRectCallout">
              <a:avLst>
                <a:gd name="adj1" fmla="val -47697"/>
                <a:gd name="adj2" fmla="val -130375"/>
              </a:avLst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pic>
          <p:nvPicPr>
            <p:cNvPr id="17421" name="Picture 1034" descr="r1011_f4_e2820_vtx_xz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25028" y="4796972"/>
              <a:ext cx="1777999" cy="177799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" name="直線コネクタ 9"/>
          <p:cNvCxnSpPr/>
          <p:nvPr/>
        </p:nvCxnSpPr>
        <p:spPr>
          <a:xfrm>
            <a:off x="4288905" y="5712344"/>
            <a:ext cx="15875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矢印 10"/>
          <p:cNvSpPr/>
          <p:nvPr/>
        </p:nvSpPr>
        <p:spPr>
          <a:xfrm>
            <a:off x="471486" y="5826123"/>
            <a:ext cx="465137" cy="247650"/>
          </a:xfrm>
          <a:prstGeom prst="rightArrow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7417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3124200" y="6573838"/>
            <a:ext cx="2895600" cy="207962"/>
          </a:xfrm>
          <a:noFill/>
        </p:spPr>
        <p:txBody>
          <a:bodyPr/>
          <a:lstStyle/>
          <a:p>
            <a:pPr algn="ctr"/>
            <a:fld id="{8004A3BB-7537-42B3-A6D9-13AFC5245A24}" type="slidenum">
              <a:rPr lang="en-US" altLang="ja-JP" smtClean="0">
                <a:ea typeface="MS PGothic" pitchFamily="50" charset="-128"/>
              </a:rPr>
              <a:pPr algn="ctr"/>
              <a:t>10</a:t>
            </a:fld>
            <a:endParaRPr lang="en-US" altLang="ja-JP" smtClean="0">
              <a:ea typeface="MS PGothic" pitchFamily="50" charset="-128"/>
            </a:endParaRPr>
          </a:p>
        </p:txBody>
      </p:sp>
      <p:pic>
        <p:nvPicPr>
          <p:cNvPr id="17418" name="Picture 6" descr="C:\Documents and Settings\sumiyosh\My Documents\名古屋大学(N)\大学と科学シンポジウム\資料\ACC Photos.files\acc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0727" y="49213"/>
            <a:ext cx="2039938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90" descr="元の画像を探すにはここをクリックしてください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1388" y="5424488"/>
            <a:ext cx="196215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47460" y="336252"/>
            <a:ext cx="8074025" cy="788894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Production of cc in B Factories </a:t>
            </a:r>
            <a:endParaRPr lang="ja-JP" altLang="en-US" sz="3600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590D2-4F77-4582-8768-DF17E64E8B58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4740630" y="465296"/>
            <a:ext cx="220133" cy="1588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rcRect t="5339"/>
          <a:stretch>
            <a:fillRect/>
          </a:stretch>
        </p:blipFill>
        <p:spPr>
          <a:xfrm>
            <a:off x="993780" y="1904323"/>
            <a:ext cx="7035801" cy="451975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24460" y="1040478"/>
            <a:ext cx="7907870" cy="8309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altLang="ja-JP" sz="2400" dirty="0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B factories can produce </a:t>
            </a:r>
            <a:r>
              <a:rPr lang="en-US" altLang="ja-JP" sz="2400" dirty="0" err="1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charmonium</a:t>
            </a:r>
            <a:r>
              <a:rPr lang="en-US" altLang="ja-JP" sz="2400" dirty="0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 (-like) states in four ways.</a:t>
            </a:r>
            <a:endParaRPr lang="ja-JP" altLang="en-US" sz="2400" dirty="0">
              <a:solidFill>
                <a:srgbClr val="008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921367" y="3155979"/>
            <a:ext cx="7195649" cy="76975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ja-JP" sz="4400" b="0" dirty="0" err="1" smtClean="0">
                <a:solidFill>
                  <a:srgbClr val="0000FF"/>
                </a:solidFill>
              </a:rPr>
              <a:t>Chamonium</a:t>
            </a:r>
            <a:r>
              <a:rPr lang="en-US" altLang="ja-JP" sz="4400" b="0" dirty="0" smtClean="0">
                <a:solidFill>
                  <a:srgbClr val="0000FF"/>
                </a:solidFill>
              </a:rPr>
              <a:t>-like Exotics</a:t>
            </a:r>
            <a:endParaRPr lang="ja-JP" altLang="en-US" sz="3600" b="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6817660" y="6356351"/>
            <a:ext cx="2133600" cy="365125"/>
          </a:xfrm>
          <a:prstGeom prst="rect">
            <a:avLst/>
          </a:prstGeom>
        </p:spPr>
        <p:txBody>
          <a:bodyPr lIns="84838" tIns="42419" rIns="84838" bIns="42419"/>
          <a:lstStyle/>
          <a:p>
            <a:pPr>
              <a:defRPr/>
            </a:pPr>
            <a:fld id="{E11B0E7C-45DD-364F-AA72-68E0CEF91A02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Discovery</a:t>
            </a:r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kumimoji="1"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of</a:t>
            </a:r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kumimoji="1"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X(3872)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43039"/>
            <a:ext cx="8229600" cy="5461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sz="2400" dirty="0" smtClean="0">
                <a:latin typeface="ヒラギノ角ゴ Pro W6"/>
                <a:ea typeface="ヒラギノ角ゴ Pro W6"/>
                <a:cs typeface="ヒラギノ角ゴ Pro W6"/>
              </a:rPr>
              <a:t>2003, by Belle</a:t>
            </a:r>
            <a:endParaRPr lang="ja-JP" altLang="en-US" sz="24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3" y="2146302"/>
            <a:ext cx="5575300" cy="3397919"/>
          </a:xfrm>
          <a:prstGeom prst="rect">
            <a:avLst/>
          </a:prstGeom>
        </p:spPr>
      </p:pic>
      <p:pic>
        <p:nvPicPr>
          <p:cNvPr id="6" name="Picture 3" descr="tree_hidden_charm_mo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4156" y="2620975"/>
            <a:ext cx="2402649" cy="2233746"/>
          </a:xfrm>
          <a:prstGeom prst="rect">
            <a:avLst/>
          </a:prstGeom>
          <a:noFill/>
        </p:spPr>
      </p:pic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320611"/>
              </p:ext>
            </p:extLst>
          </p:nvPr>
        </p:nvGraphicFramePr>
        <p:xfrm>
          <a:off x="6589183" y="2519374"/>
          <a:ext cx="435174" cy="407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数式" r:id="rId5" imgW="203200" imgH="190500" progId="Equation.3">
                  <p:embed/>
                </p:oleObj>
              </mc:Choice>
              <mc:Fallback>
                <p:oleObj name="数式" r:id="rId5" imgW="2032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89183" y="2519374"/>
                        <a:ext cx="435174" cy="407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622846"/>
              </p:ext>
            </p:extLst>
          </p:nvPr>
        </p:nvGraphicFramePr>
        <p:xfrm>
          <a:off x="7807330" y="2479680"/>
          <a:ext cx="7334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数式" r:id="rId7" imgW="342900" imgH="203200" progId="Equation.3">
                  <p:embed/>
                </p:oleObj>
              </mc:Choice>
              <mc:Fallback>
                <p:oleObj name="数式" r:id="rId7" imgW="342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07330" y="2479680"/>
                        <a:ext cx="733425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332700"/>
              </p:ext>
            </p:extLst>
          </p:nvPr>
        </p:nvGraphicFramePr>
        <p:xfrm>
          <a:off x="8375650" y="4365625"/>
          <a:ext cx="46196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数式" r:id="rId9" imgW="215900" imgH="190500" progId="Equation.3">
                  <p:embed/>
                </p:oleObj>
              </mc:Choice>
              <mc:Fallback>
                <p:oleObj name="数式" r:id="rId9" imgW="2159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75650" y="4365625"/>
                        <a:ext cx="461963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942015"/>
              </p:ext>
            </p:extLst>
          </p:nvPr>
        </p:nvGraphicFramePr>
        <p:xfrm>
          <a:off x="7237413" y="3348043"/>
          <a:ext cx="382587" cy="321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数式" r:id="rId11" imgW="241300" imgH="203200" progId="Equation.3">
                  <p:embed/>
                </p:oleObj>
              </mc:Choice>
              <mc:Fallback>
                <p:oleObj name="数式" r:id="rId11" imgW="241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37413" y="3348043"/>
                        <a:ext cx="382587" cy="321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1029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768349" y="71534"/>
            <a:ext cx="7918450" cy="788894"/>
          </a:xfrm>
        </p:spPr>
        <p:txBody>
          <a:bodyPr/>
          <a:lstStyle/>
          <a:p>
            <a:r>
              <a:rPr lang="en-US" altLang="ja-JP" dirty="0" smtClean="0"/>
              <a:t>X (3872)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364068" y="860428"/>
            <a:ext cx="8398931" cy="56197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ja-JP" sz="2800" dirty="0" smtClean="0"/>
              <a:t>Discovery by Belle in 2003, followed by D0, CDF, </a:t>
            </a:r>
            <a:r>
              <a:rPr lang="en-US" altLang="ja-JP" sz="2800" dirty="0" err="1" smtClean="0"/>
              <a:t>BaBar</a:t>
            </a:r>
            <a:r>
              <a:rPr lang="en-US" altLang="ja-JP" sz="2800" dirty="0" smtClean="0"/>
              <a:t>.</a:t>
            </a: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>
          <a:xfrm>
            <a:off x="8077200" y="5902768"/>
            <a:ext cx="609600" cy="365125"/>
          </a:xfrm>
        </p:spPr>
        <p:txBody>
          <a:bodyPr/>
          <a:lstStyle/>
          <a:p>
            <a:pPr>
              <a:defRPr/>
            </a:pPr>
            <a:fld id="{1E233D48-07D5-F144-97CC-B79E2A97DDFC}" type="slidenum">
              <a:rPr lang="ru-RU" smtClean="0">
                <a:solidFill>
                  <a:srgbClr val="54638C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54638C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52" y="1382187"/>
            <a:ext cx="3104715" cy="293793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994" y="1504948"/>
            <a:ext cx="2047873" cy="196359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396" y="1534583"/>
            <a:ext cx="1864843" cy="208703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197" y="2653663"/>
            <a:ext cx="2269068" cy="162976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667" y="4320120"/>
            <a:ext cx="2336800" cy="3429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14267" y="1214967"/>
            <a:ext cx="829733" cy="82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35607" y="1198033"/>
            <a:ext cx="1151467" cy="76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コンテンツ プレースホルダ 3"/>
          <p:cNvSpPr txBox="1">
            <a:spLocks/>
          </p:cNvSpPr>
          <p:nvPr/>
        </p:nvSpPr>
        <p:spPr>
          <a:xfrm>
            <a:off x="493806" y="4873637"/>
            <a:ext cx="3073399" cy="944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2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2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0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18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18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18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charset="2"/>
              <a:buNone/>
            </a:pPr>
            <a:r>
              <a:rPr lang="en-US" altLang="ja-JP" sz="2000" dirty="0" smtClean="0">
                <a:solidFill>
                  <a:prstClr val="black"/>
                </a:solidFill>
              </a:rPr>
              <a:t>And more recently also by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LHCb</a:t>
            </a:r>
            <a:r>
              <a:rPr lang="en-US" altLang="ja-JP" sz="2000" dirty="0" smtClean="0">
                <a:solidFill>
                  <a:prstClr val="black"/>
                </a:solidFill>
              </a:rPr>
              <a:t>, CMS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1062" y="4324360"/>
            <a:ext cx="2766656" cy="2124078"/>
          </a:xfrm>
          <a:prstGeom prst="rect">
            <a:avLst/>
          </a:prstGeom>
        </p:spPr>
      </p:pic>
      <p:pic>
        <p:nvPicPr>
          <p:cNvPr id="17" name="Picture 5" descr="lhcb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27994" y="4046600"/>
            <a:ext cx="772788" cy="53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0266" y="4363196"/>
            <a:ext cx="2353735" cy="2122278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8133" y="3799582"/>
            <a:ext cx="593307" cy="60081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56632" y="2557408"/>
            <a:ext cx="1282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B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  <a:sym typeface="Wingdings"/>
              </a:rPr>
              <a:t>K J/</a:t>
            </a:r>
            <a:r>
              <a:rPr lang="en-US" altLang="ja-JP" dirty="0" err="1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  <a:sym typeface="Wingdings"/>
              </a:rPr>
              <a:t>ypp</a:t>
            </a:r>
            <a:endParaRPr lang="ja-JP" altLang="en-US" dirty="0">
              <a:solidFill>
                <a:prstClr val="black"/>
              </a:solidFill>
              <a:latin typeface="Symbol" charset="2"/>
              <a:ea typeface="ＭＳ Ｐゴシック"/>
              <a:cs typeface="Symbol" charset="2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2463800" y="2921003"/>
            <a:ext cx="675755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549400" y="1544069"/>
            <a:ext cx="45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y’</a:t>
            </a:r>
            <a:endParaRPr lang="ja-JP" altLang="en-US" dirty="0">
              <a:solidFill>
                <a:prstClr val="black"/>
              </a:solidFill>
              <a:latin typeface="Symbol" charset="2"/>
              <a:ea typeface="ＭＳ Ｐゴシック"/>
              <a:cs typeface="Symbol" charset="2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53715" y="3316150"/>
            <a:ext cx="91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X(3872)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4141" y="6362469"/>
            <a:ext cx="483813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M(D</a:t>
            </a:r>
            <a:r>
              <a:rPr lang="en-US" altLang="ja-JP" sz="2400" b="1" baseline="30000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0</a:t>
            </a:r>
            <a:r>
              <a:rPr lang="en-US" altLang="ja-JP" sz="2400" b="1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)+M(D</a:t>
            </a:r>
            <a:r>
              <a:rPr lang="en-US" altLang="ja-JP" sz="2400" b="1" baseline="30000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*0</a:t>
            </a:r>
            <a:r>
              <a:rPr lang="en-US" altLang="ja-JP" sz="2400" b="1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)=3871.84 +/- 0.20</a:t>
            </a:r>
            <a:endParaRPr lang="ja-JP" altLang="en-US" sz="2400" b="1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55167" y="5996534"/>
            <a:ext cx="299763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PDG2012: </a:t>
            </a:r>
          </a:p>
          <a:p>
            <a:r>
              <a:rPr lang="en-US" altLang="ja-JP" sz="2400" b="1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M=3871.68 +/- 0.17</a:t>
            </a:r>
            <a:endParaRPr lang="ja-JP" altLang="en-US" sz="2400" b="1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sp>
        <p:nvSpPr>
          <p:cNvPr id="23" name="左右矢印 22"/>
          <p:cNvSpPr/>
          <p:nvPr/>
        </p:nvSpPr>
        <p:spPr>
          <a:xfrm>
            <a:off x="3420534" y="6482304"/>
            <a:ext cx="696674" cy="25716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entury Gothic"/>
              <a:ea typeface="ＭＳ Ｐゴシック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6105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What is </a:t>
            </a:r>
            <a:r>
              <a:rPr kumimoji="1"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X</a:t>
            </a:r>
            <a:r>
              <a:rPr kumimoji="1"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(3872</a:t>
            </a:r>
            <a:r>
              <a:rPr kumimoji="1"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)</a:t>
            </a:r>
            <a:r>
              <a:rPr kumimoji="1"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 ?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03276"/>
            <a:ext cx="7854653" cy="3179762"/>
          </a:xfrm>
        </p:spPr>
        <p:txBody>
          <a:bodyPr>
            <a:normAutofit/>
          </a:bodyPr>
          <a:lstStyle/>
          <a:p>
            <a:r>
              <a:rPr lang="en-US" altLang="ja-JP" sz="2000" dirty="0" smtClean="0">
                <a:latin typeface="ヒラギノ角ゴ Pro W6"/>
                <a:ea typeface="ヒラギノ角ゴ Pro W6"/>
                <a:cs typeface="ヒラギノ角ゴ Pro W6"/>
              </a:rPr>
              <a:t>PDG2014</a:t>
            </a:r>
            <a:endParaRPr lang="en-US" altLang="ja-JP" sz="2000" dirty="0">
              <a:latin typeface="ヒラギノ角ゴ Pro W6"/>
              <a:ea typeface="ヒラギノ角ゴ Pro W6"/>
              <a:cs typeface="ヒラギノ角ゴ Pro W6"/>
            </a:endParaRPr>
          </a:p>
          <a:p>
            <a:pPr lvl="1"/>
            <a:r>
              <a:rPr lang="en-US" altLang="en-US" sz="2000" dirty="0" smtClean="0">
                <a:latin typeface="ヒラギノ角ゴ Pro W6"/>
                <a:ea typeface="ヒラギノ角ゴ Pro W6"/>
                <a:cs typeface="ヒラギノ角ゴ Pro W6"/>
              </a:rPr>
              <a:t>mass</a:t>
            </a:r>
            <a:r>
              <a:rPr lang="ja-JP" altLang="en-US" sz="2000" dirty="0">
                <a:latin typeface="ヒラギノ角ゴ Pro W6"/>
                <a:ea typeface="ヒラギノ角ゴ Pro W6"/>
                <a:cs typeface="ヒラギノ角ゴ Pro W6"/>
              </a:rPr>
              <a:t>　</a:t>
            </a:r>
            <a:r>
              <a:rPr lang="en-US" altLang="ja-JP" sz="2000" dirty="0"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lang="el-GR" altLang="ja-JP" sz="2000" dirty="0" smtClean="0">
                <a:latin typeface="ヒラギノ角ゴ Pro W6"/>
                <a:ea typeface="ヒラギノ角ゴ Pro W6"/>
                <a:cs typeface="ヒラギノ角ゴ Pro W6"/>
              </a:rPr>
              <a:t>	</a:t>
            </a:r>
            <a:r>
              <a:rPr lang="en-US" altLang="ja-JP" sz="2000" dirty="0" smtClean="0">
                <a:latin typeface="ヒラギノ角ゴ Pro W6"/>
                <a:ea typeface="ヒラギノ角ゴ Pro W6"/>
                <a:cs typeface="ヒラギノ角ゴ Pro W6"/>
              </a:rPr>
              <a:t>M</a:t>
            </a:r>
            <a:r>
              <a:rPr lang="ja-JP" altLang="en-US" sz="2000" dirty="0">
                <a:latin typeface="ヒラギノ角ゴ Pro W6"/>
                <a:ea typeface="ヒラギノ角ゴ Pro W6"/>
                <a:cs typeface="ヒラギノ角ゴ Pro W6"/>
              </a:rPr>
              <a:t>＝</a:t>
            </a:r>
            <a:r>
              <a:rPr lang="en-US" altLang="ja-JP" sz="2000" dirty="0">
                <a:latin typeface="ヒラギノ角ゴ Pro W6"/>
                <a:ea typeface="ヒラギノ角ゴ Pro W6"/>
                <a:cs typeface="ヒラギノ角ゴ Pro W6"/>
              </a:rPr>
              <a:t>3871.69 ± 0.17 MeV</a:t>
            </a:r>
          </a:p>
          <a:p>
            <a:pPr lvl="1"/>
            <a:r>
              <a:rPr lang="en-US" altLang="en-US" sz="2000" dirty="0" smtClean="0">
                <a:latin typeface="ヒラギノ角ゴ Pro W6"/>
                <a:ea typeface="ヒラギノ角ゴ Pro W6"/>
                <a:cs typeface="ヒラギノ角ゴ Pro W6"/>
              </a:rPr>
              <a:t>Width</a:t>
            </a:r>
            <a:r>
              <a:rPr lang="en-US" altLang="ja-JP" sz="2000" dirty="0" smtClean="0">
                <a:latin typeface="ヒラギノ角ゴ Pro W6"/>
                <a:ea typeface="ヒラギノ角ゴ Pro W6"/>
                <a:cs typeface="ヒラギノ角ゴ Pro W6"/>
              </a:rPr>
              <a:t> 	</a:t>
            </a:r>
            <a:r>
              <a:rPr lang="el-GR" altLang="ja-JP" sz="2000" dirty="0">
                <a:latin typeface="ヒラギノ角ゴ Pro W6"/>
                <a:ea typeface="ヒラギノ角ゴ Pro W6"/>
                <a:cs typeface="ヒラギノ角ゴ Pro W6"/>
              </a:rPr>
              <a:t>Γ</a:t>
            </a:r>
            <a:r>
              <a:rPr lang="en-US" altLang="ja-JP" sz="2000" dirty="0" smtClean="0"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lang="en-US" altLang="ja-JP" sz="2000" dirty="0">
                <a:latin typeface="ヒラギノ角ゴ Pro W6"/>
                <a:ea typeface="ヒラギノ角ゴ Pro W6"/>
                <a:cs typeface="ヒラギノ角ゴ Pro W6"/>
              </a:rPr>
              <a:t>&lt; 1.2 MeV (90%C.L.)</a:t>
            </a:r>
          </a:p>
          <a:p>
            <a:r>
              <a:rPr lang="en-US" altLang="en-US" sz="2000" dirty="0" smtClean="0">
                <a:latin typeface="ヒラギノ角ゴ Pro W6"/>
                <a:ea typeface="ヒラギノ角ゴ Pro W6"/>
                <a:cs typeface="ヒラギノ角ゴ Pro W6"/>
              </a:rPr>
              <a:t>The observed mass is </a:t>
            </a:r>
          </a:p>
          <a:p>
            <a:pPr lvl="1"/>
            <a:r>
              <a:rPr lang="en-US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different from that predicted by conventional </a:t>
            </a:r>
            <a:r>
              <a:rPr lang="en-US" altLang="en-US" sz="1800" dirty="0" err="1" smtClean="0">
                <a:latin typeface="ヒラギノ角ゴ Pro W6"/>
                <a:ea typeface="ヒラギノ角ゴ Pro W6"/>
                <a:cs typeface="ヒラギノ角ゴ Pro W6"/>
              </a:rPr>
              <a:t>charmonium</a:t>
            </a:r>
            <a:r>
              <a:rPr lang="en-US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 picture.</a:t>
            </a:r>
          </a:p>
          <a:p>
            <a:pPr lvl="1"/>
            <a:r>
              <a:rPr lang="en-US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Very close to </a:t>
            </a:r>
            <a:r>
              <a:rPr lang="en-US" altLang="ja-JP" sz="1800" dirty="0" smtClean="0">
                <a:latin typeface="ヒラギノ角ゴ Pro W6"/>
                <a:ea typeface="ヒラギノ角ゴ Pro W6"/>
                <a:cs typeface="ヒラギノ角ゴ Pro W6"/>
              </a:rPr>
              <a:t>M</a:t>
            </a:r>
            <a:r>
              <a:rPr lang="en-US" altLang="ja-JP" sz="1800" dirty="0">
                <a:latin typeface="ヒラギノ角ゴ Pro W6"/>
                <a:ea typeface="ヒラギノ角ゴ Pro W6"/>
                <a:cs typeface="ヒラギノ角ゴ Pro W6"/>
              </a:rPr>
              <a:t>(D</a:t>
            </a:r>
            <a:r>
              <a:rPr lang="en-US" altLang="ja-JP" sz="1800" baseline="30000" dirty="0">
                <a:latin typeface="ヒラギノ角ゴ Pro W6"/>
                <a:ea typeface="ヒラギノ角ゴ Pro W6"/>
                <a:cs typeface="ヒラギノ角ゴ Pro W6"/>
              </a:rPr>
              <a:t>0</a:t>
            </a:r>
            <a:r>
              <a:rPr lang="en-US" altLang="ja-JP" sz="1800" dirty="0">
                <a:latin typeface="ヒラギノ角ゴ Pro W6"/>
                <a:ea typeface="ヒラギノ角ゴ Pro W6"/>
                <a:cs typeface="ヒラギノ角ゴ Pro W6"/>
              </a:rPr>
              <a:t>) + M(D</a:t>
            </a:r>
            <a:r>
              <a:rPr lang="en-US" altLang="ja-JP" sz="1800" baseline="30000" dirty="0">
                <a:latin typeface="ヒラギノ角ゴ Pro W6"/>
                <a:ea typeface="ヒラギノ角ゴ Pro W6"/>
                <a:cs typeface="ヒラギノ角ゴ Pro W6"/>
              </a:rPr>
              <a:t>*0</a:t>
            </a:r>
            <a:r>
              <a:rPr lang="en-US" altLang="ja-JP" sz="1800" dirty="0">
                <a:latin typeface="ヒラギノ角ゴ Pro W6"/>
                <a:ea typeface="ヒラギノ角ゴ Pro W6"/>
                <a:cs typeface="ヒラギノ角ゴ Pro W6"/>
              </a:rPr>
              <a:t>) = 1864.84 + 2006.96 = 3871.80 MeV  </a:t>
            </a:r>
          </a:p>
          <a:p>
            <a:r>
              <a:rPr lang="en-US" altLang="en-US" sz="2000" dirty="0" smtClean="0">
                <a:latin typeface="ヒラギノ角ゴ Pro W6"/>
                <a:ea typeface="ヒラギノ角ゴ Pro W6"/>
                <a:cs typeface="ヒラギノ角ゴ Pro W6"/>
              </a:rPr>
              <a:t>The width is very narrow</a:t>
            </a:r>
            <a:endParaRPr lang="en-US" altLang="ja-JP" sz="20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" name="Picture 50" descr="molecu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8254" y="5059543"/>
            <a:ext cx="1632576" cy="142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36"/>
          <p:cNvSpPr txBox="1">
            <a:spLocks noChangeArrowheads="1"/>
          </p:cNvSpPr>
          <p:nvPr/>
        </p:nvSpPr>
        <p:spPr bwMode="auto">
          <a:xfrm flipH="1">
            <a:off x="2980407" y="4531022"/>
            <a:ext cx="2880146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7" tIns="45699" rIns="91397" bIns="45699">
            <a:spAutoFit/>
          </a:bodyPr>
          <a:lstStyle/>
          <a:p>
            <a:pPr defTabSz="457082"/>
            <a:r>
              <a:rPr lang="en-US" altLang="ja-JP" sz="2400" dirty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D</a:t>
            </a:r>
            <a:r>
              <a:rPr lang="en-US" altLang="ja-JP" sz="2400" baseline="30000" dirty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(*)</a:t>
            </a:r>
            <a:r>
              <a:rPr lang="en-US" altLang="ja-JP" sz="2400" dirty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D</a:t>
            </a:r>
            <a:r>
              <a:rPr lang="en-US" altLang="ja-JP" sz="2400" baseline="30000" dirty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(*)</a:t>
            </a:r>
            <a:r>
              <a:rPr lang="en-US" altLang="ja-JP" sz="2400" dirty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 Molecule</a:t>
            </a:r>
            <a:endParaRPr lang="ja-JP" altLang="en-US" sz="2400" dirty="0">
              <a:solidFill>
                <a:srgbClr val="0000FF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6" name="Picture 51" descr="tet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009" y="5177668"/>
            <a:ext cx="1324269" cy="123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36"/>
          <p:cNvSpPr txBox="1">
            <a:spLocks noChangeArrowheads="1"/>
          </p:cNvSpPr>
          <p:nvPr/>
        </p:nvSpPr>
        <p:spPr bwMode="auto">
          <a:xfrm flipH="1">
            <a:off x="552004" y="4500750"/>
            <a:ext cx="200025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7" tIns="45699" rIns="91397" bIns="45699">
            <a:spAutoFit/>
          </a:bodyPr>
          <a:lstStyle/>
          <a:p>
            <a:pPr defTabSz="457082"/>
            <a:r>
              <a:rPr lang="en-US" altLang="ja-JP" sz="2400" dirty="0" err="1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Tetraquark</a:t>
            </a:r>
            <a:endParaRPr lang="ja-JP" altLang="en-US" sz="2400" dirty="0">
              <a:solidFill>
                <a:srgbClr val="0000FF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29947" y="5177668"/>
            <a:ext cx="1458307" cy="400089"/>
          </a:xfrm>
          <a:prstGeom prst="rect">
            <a:avLst/>
          </a:prstGeom>
          <a:noFill/>
        </p:spPr>
        <p:txBody>
          <a:bodyPr wrap="none" lIns="91397" tIns="45699" rIns="91397" bIns="45699">
            <a:spAutoFit/>
          </a:bodyPr>
          <a:lstStyle/>
          <a:p>
            <a:pPr defTabSz="457082"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“Di-quark”</a:t>
            </a:r>
            <a:endParaRPr lang="ja-JP" altLang="en-US" sz="2000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094" y="4254022"/>
            <a:ext cx="3679906" cy="243464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279964" y="3759200"/>
            <a:ext cx="213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entury Gothic"/>
                <a:ea typeface="ヒラギノ角ゴ ProN W6"/>
                <a:cs typeface="ヒラギノ角ゴ ProN W6"/>
              </a:rPr>
              <a:t>N. A. </a:t>
            </a:r>
            <a:r>
              <a:rPr lang="en-US" altLang="ja-JP" dirty="0" err="1" smtClean="0">
                <a:solidFill>
                  <a:prstClr val="black"/>
                </a:solidFill>
                <a:latin typeface="Century Gothic"/>
                <a:ea typeface="ヒラギノ角ゴ ProN W6"/>
                <a:cs typeface="ヒラギノ角ゴ ProN W6"/>
              </a:rPr>
              <a:t>Tornqvist</a:t>
            </a:r>
            <a:r>
              <a:rPr lang="en-US" altLang="ja-JP" dirty="0" smtClean="0">
                <a:solidFill>
                  <a:prstClr val="black"/>
                </a:solidFill>
                <a:latin typeface="Century Gothic"/>
                <a:ea typeface="ヒラギノ角ゴ ProN W6"/>
                <a:cs typeface="ヒラギノ角ゴ ProN W6"/>
              </a:rPr>
              <a:t>, </a:t>
            </a:r>
          </a:p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entury Gothic"/>
                <a:ea typeface="ヒラギノ角ゴ ProN W6"/>
                <a:cs typeface="ヒラギノ角ゴ ProN W6"/>
              </a:rPr>
              <a:t>PLB590.209 (2004)</a:t>
            </a:r>
            <a:endParaRPr lang="ja-JP" altLang="en-US" dirty="0">
              <a:solidFill>
                <a:prstClr val="black"/>
              </a:solidFill>
              <a:latin typeface="Century Gothic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58518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603663" y="5672667"/>
            <a:ext cx="5384800" cy="829733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3482328" y="4538680"/>
            <a:ext cx="2827867" cy="74506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68196" y="4538681"/>
            <a:ext cx="2827867" cy="74506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237070" y="911228"/>
            <a:ext cx="6603998" cy="3880907"/>
          </a:xfrm>
        </p:spPr>
        <p:txBody>
          <a:bodyPr>
            <a:normAutofit fontScale="85000" lnSpcReduction="10000"/>
          </a:bodyPr>
          <a:lstStyle/>
          <a:p>
            <a:pPr marL="271403" indent="-271403"/>
            <a:r>
              <a:rPr lang="en-US" altLang="ja-JP" sz="2400" dirty="0" smtClean="0">
                <a:solidFill>
                  <a:srgbClr val="0000FF"/>
                </a:solidFill>
              </a:rPr>
              <a:t>Belle found Z(4430)</a:t>
            </a:r>
            <a:r>
              <a:rPr lang="en-US" altLang="ja-JP" sz="2400" baseline="30000" dirty="0" smtClean="0">
                <a:solidFill>
                  <a:srgbClr val="0000FF"/>
                </a:solidFill>
              </a:rPr>
              <a:t>+</a:t>
            </a:r>
            <a:r>
              <a:rPr lang="en-US" altLang="ja-JP" sz="2400" dirty="0" smtClean="0">
                <a:solidFill>
                  <a:srgbClr val="0000FF"/>
                </a:solidFill>
              </a:rPr>
              <a:t> in B</a:t>
            </a:r>
            <a:r>
              <a:rPr lang="ja-JP" altLang="en-US" sz="24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K </a:t>
            </a:r>
            <a:r>
              <a:rPr lang="en-US" altLang="ja-JP" sz="24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ja-JP" sz="24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ja-JP" sz="24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y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’ decays.</a:t>
            </a:r>
          </a:p>
          <a:p>
            <a:pPr marL="671366" lvl="1" indent="-271403"/>
            <a:r>
              <a:rPr lang="en-US" altLang="ja-JP" dirty="0" smtClean="0">
                <a:sym typeface="Wingdings"/>
              </a:rPr>
              <a:t>One-dimensional fit on </a:t>
            </a:r>
            <a:r>
              <a:rPr lang="en-US" altLang="ja-JP" dirty="0" err="1" smtClean="0">
                <a:latin typeface="Symbol" charset="2"/>
                <a:cs typeface="Symbol" charset="2"/>
                <a:sym typeface="Wingdings"/>
              </a:rPr>
              <a:t>y</a:t>
            </a:r>
            <a:r>
              <a:rPr lang="en-US" altLang="ja-JP" dirty="0" err="1" smtClean="0">
                <a:sym typeface="Wingdings"/>
              </a:rPr>
              <a:t>’</a:t>
            </a:r>
            <a:r>
              <a:rPr lang="en-US" altLang="ja-JP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ja-JP" baseline="30000" dirty="0" smtClean="0">
                <a:sym typeface="Wingdings"/>
              </a:rPr>
              <a:t>+</a:t>
            </a:r>
            <a:r>
              <a:rPr lang="en-US" altLang="ja-JP" dirty="0" smtClean="0">
                <a:sym typeface="Wingdings"/>
              </a:rPr>
              <a:t> distribution after K*(890) /K*(1430) </a:t>
            </a:r>
            <a:r>
              <a:rPr lang="en-US" altLang="ja-JP" dirty="0" err="1" smtClean="0">
                <a:sym typeface="Wingdings"/>
              </a:rPr>
              <a:t>vetos</a:t>
            </a:r>
            <a:r>
              <a:rPr lang="en-US" altLang="ja-JP" dirty="0" smtClean="0">
                <a:sym typeface="Wingdings"/>
              </a:rPr>
              <a:t>.</a:t>
            </a:r>
          </a:p>
          <a:p>
            <a:pPr marL="671366" lvl="1" indent="-271403">
              <a:buNone/>
            </a:pPr>
            <a:endParaRPr lang="en-US" altLang="ja-JP" sz="900" dirty="0" smtClean="0">
              <a:sym typeface="Wingdings"/>
            </a:endParaRPr>
          </a:p>
          <a:p>
            <a:pPr marL="671366" lvl="1" indent="-271403"/>
            <a:r>
              <a:rPr lang="en-US" altLang="ja-JP" dirty="0" smtClean="0">
                <a:sym typeface="Wingdings"/>
              </a:rPr>
              <a:t>Confirmed by analysis with a full </a:t>
            </a:r>
            <a:r>
              <a:rPr lang="en-US" altLang="ja-JP" dirty="0" err="1" smtClean="0">
                <a:sym typeface="Wingdings"/>
              </a:rPr>
              <a:t>Dalitz</a:t>
            </a:r>
            <a:r>
              <a:rPr lang="en-US" altLang="ja-JP" dirty="0" smtClean="0">
                <a:sym typeface="Wingdings"/>
              </a:rPr>
              <a:t> plot.</a:t>
            </a:r>
          </a:p>
          <a:p>
            <a:pPr marL="671366" lvl="1" indent="-271403"/>
            <a:endParaRPr lang="en-US" altLang="ja-JP" dirty="0" smtClean="0">
              <a:sym typeface="Wingdings"/>
            </a:endParaRPr>
          </a:p>
          <a:p>
            <a:pPr marL="671366" lvl="1" indent="-271403"/>
            <a:endParaRPr lang="en-US" altLang="ja-JP" dirty="0" smtClean="0">
              <a:sym typeface="Wingdings"/>
            </a:endParaRPr>
          </a:p>
          <a:p>
            <a:pPr marL="271403" indent="-271403"/>
            <a:endParaRPr lang="en-US" altLang="ja-JP" sz="2400" dirty="0" smtClean="0">
              <a:sym typeface="Wingdings"/>
            </a:endParaRPr>
          </a:p>
          <a:p>
            <a:pPr marL="271403" indent="-271403"/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Belle found also another two states, Z(4050)</a:t>
            </a:r>
            <a:r>
              <a:rPr lang="en-US" altLang="ja-JP" sz="24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 &amp; Z(4250)</a:t>
            </a:r>
            <a:r>
              <a:rPr lang="en-US" altLang="ja-JP" sz="24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, in </a:t>
            </a:r>
            <a:r>
              <a:rPr lang="en-US" altLang="ja-JP" sz="2400" dirty="0" smtClean="0">
                <a:solidFill>
                  <a:srgbClr val="0000FF"/>
                </a:solidFill>
              </a:rPr>
              <a:t>B</a:t>
            </a:r>
            <a:r>
              <a:rPr lang="ja-JP" altLang="en-US" sz="24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K </a:t>
            </a:r>
            <a:r>
              <a:rPr lang="en-US" altLang="ja-JP" sz="24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ja-JP" sz="24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c</a:t>
            </a:r>
            <a:r>
              <a:rPr lang="en-US" altLang="ja-JP" sz="2400" baseline="-25000" dirty="0" smtClean="0">
                <a:solidFill>
                  <a:srgbClr val="0000FF"/>
                </a:solidFill>
                <a:cs typeface="Symbol" charset="2"/>
                <a:sym typeface="Wingdings"/>
              </a:rPr>
              <a:t>c1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 decays</a:t>
            </a:r>
            <a:r>
              <a:rPr lang="en-US" altLang="ja-JP" sz="2400" dirty="0" smtClean="0">
                <a:sym typeface="Wingdings"/>
              </a:rPr>
              <a:t>.</a:t>
            </a:r>
          </a:p>
          <a:p>
            <a:endParaRPr lang="ja-JP" altLang="en-US" sz="24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67034" y="200486"/>
            <a:ext cx="8720661" cy="788894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Z(4430)</a:t>
            </a:r>
            <a:r>
              <a:rPr lang="en-US" altLang="ja-JP" sz="3200" baseline="30000" dirty="0" smtClean="0"/>
              <a:t>+</a:t>
            </a:r>
            <a:r>
              <a:rPr lang="en-US" altLang="ja-JP" sz="3200" dirty="0" smtClean="0"/>
              <a:t>, Z (4050)</a:t>
            </a:r>
            <a:r>
              <a:rPr lang="en-US" altLang="ja-JP" sz="3200" baseline="30000" dirty="0" smtClean="0"/>
              <a:t>+</a:t>
            </a:r>
            <a:r>
              <a:rPr lang="en-US" altLang="ja-JP" sz="3200" dirty="0" smtClean="0"/>
              <a:t>, Z(4250)</a:t>
            </a:r>
            <a:r>
              <a:rPr lang="en-US" altLang="ja-JP" sz="3200" baseline="30000" dirty="0" smtClean="0"/>
              <a:t>+  </a:t>
            </a:r>
            <a:r>
              <a:rPr lang="en-US" altLang="ja-JP" sz="3200" dirty="0" smtClean="0"/>
              <a:t>by Belle</a:t>
            </a:r>
            <a:endParaRPr lang="ja-JP" altLang="en-US" sz="3200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233D48-07D5-F144-97CC-B79E2A97DDF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pSp>
        <p:nvGrpSpPr>
          <p:cNvPr id="5" name="Group 92"/>
          <p:cNvGrpSpPr>
            <a:grpSpLocks/>
          </p:cNvGrpSpPr>
          <p:nvPr/>
        </p:nvGrpSpPr>
        <p:grpSpPr bwMode="auto">
          <a:xfrm>
            <a:off x="6295010" y="880530"/>
            <a:ext cx="2848990" cy="2901749"/>
            <a:chOff x="3888" y="2352"/>
            <a:chExt cx="1728" cy="1760"/>
          </a:xfrm>
        </p:grpSpPr>
        <p:pic>
          <p:nvPicPr>
            <p:cNvPr id="7" name="Picture 8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88" y="2352"/>
              <a:ext cx="1728" cy="155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8" name="Rectangle 88"/>
            <p:cNvSpPr>
              <a:spLocks noChangeArrowheads="1"/>
            </p:cNvSpPr>
            <p:nvPr/>
          </p:nvSpPr>
          <p:spPr bwMode="auto">
            <a:xfrm>
              <a:off x="4320" y="3888"/>
              <a:ext cx="771" cy="22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r>
                <a:rPr lang="en-US" altLang="ja-JP" b="1"/>
                <a:t>M</a:t>
              </a:r>
              <a:r>
                <a:rPr lang="en-US" altLang="ja-JP" b="1" baseline="30000"/>
                <a:t>2</a:t>
              </a:r>
              <a:r>
                <a:rPr lang="en-US" altLang="ja-JP" b="1"/>
                <a:t>(</a:t>
              </a:r>
              <a:r>
                <a:rPr lang="el-GR" altLang="ja-JP" b="1">
                  <a:cs typeface="Tahoma" pitchFamily="34" charset="0"/>
                </a:rPr>
                <a:t>ψ</a:t>
              </a:r>
              <a:r>
                <a:rPr lang="pl-PL" altLang="ja-JP" b="1">
                  <a:cs typeface="Tahoma" pitchFamily="34" charset="0"/>
                </a:rPr>
                <a:t>’</a:t>
              </a:r>
              <a:r>
                <a:rPr lang="el-GR" altLang="ja-JP" b="1"/>
                <a:t>π</a:t>
              </a:r>
              <a:r>
                <a:rPr lang="en-US" altLang="ja-JP" b="1" baseline="30000"/>
                <a:t>+</a:t>
              </a:r>
              <a:r>
                <a:rPr lang="en-US" altLang="ja-JP" b="1"/>
                <a:t>)</a:t>
              </a: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rcRect r="6500"/>
          <a:stretch>
            <a:fillRect/>
          </a:stretch>
        </p:blipFill>
        <p:spPr>
          <a:xfrm>
            <a:off x="6197600" y="3878656"/>
            <a:ext cx="2946400" cy="297934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661512" y="2406146"/>
            <a:ext cx="2507106" cy="338534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kumimoji="1" lang="en-US" altLang="ja-JP" sz="1600" dirty="0" smtClean="0">
                <a:latin typeface="ヒラギノ角ゴ Pro W3"/>
                <a:ea typeface="ヒラギノ角ゴ Pro W3"/>
                <a:cs typeface="ヒラギノ角ゴ Pro W3"/>
              </a:rPr>
              <a:t>PRD80, 031104(2009)</a:t>
            </a:r>
            <a:endParaRPr kumimoji="1" lang="ja-JP" altLang="en-US" sz="16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61512" y="1642533"/>
            <a:ext cx="2507106" cy="338534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kumimoji="1" lang="en-US" altLang="ja-JP" sz="1600" dirty="0" smtClean="0">
                <a:latin typeface="ヒラギノ角ゴ Pro W3"/>
                <a:ea typeface="ヒラギノ角ゴ Pro W3"/>
                <a:cs typeface="ヒラギノ角ゴ Pro W3"/>
              </a:rPr>
              <a:t>PRD80, 031104(2009)</a:t>
            </a:r>
            <a:endParaRPr kumimoji="1" lang="ja-JP" altLang="en-US" sz="16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grpSp>
        <p:nvGrpSpPr>
          <p:cNvPr id="6" name="図形グループ 21"/>
          <p:cNvGrpSpPr/>
          <p:nvPr/>
        </p:nvGrpSpPr>
        <p:grpSpPr>
          <a:xfrm>
            <a:off x="863610" y="2695773"/>
            <a:ext cx="2692400" cy="755115"/>
            <a:chOff x="304813" y="2783952"/>
            <a:chExt cx="2692400" cy="755115"/>
          </a:xfrm>
        </p:grpSpPr>
        <p:sp>
          <p:nvSpPr>
            <p:cNvPr id="17" name="正方形/長方形 16"/>
            <p:cNvSpPr/>
            <p:nvPr/>
          </p:nvSpPr>
          <p:spPr>
            <a:xfrm>
              <a:off x="304813" y="2794000"/>
              <a:ext cx="2692400" cy="74506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15" name="オブジェクト 14"/>
            <p:cNvGraphicFramePr>
              <a:graphicFrameLocks noChangeAspect="1"/>
            </p:cNvGraphicFramePr>
            <p:nvPr/>
          </p:nvGraphicFramePr>
          <p:xfrm>
            <a:off x="373059" y="2783952"/>
            <a:ext cx="2556400" cy="7286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66" name="数式" r:id="rId5" imgW="1651000" imgH="469900" progId="Equation.3">
                    <p:embed/>
                  </p:oleObj>
                </mc:Choice>
                <mc:Fallback>
                  <p:oleObj name="数式" r:id="rId5" imgW="1651000" imgH="4699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059" y="2783952"/>
                          <a:ext cx="2556400" cy="7286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76900" name="Object 4"/>
          <p:cNvGraphicFramePr>
            <a:graphicFrameLocks noChangeAspect="1"/>
          </p:cNvGraphicFramePr>
          <p:nvPr/>
        </p:nvGraphicFramePr>
        <p:xfrm>
          <a:off x="557095" y="4545031"/>
          <a:ext cx="2752725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7" name="数式" r:id="rId7" imgW="1778000" imgH="469900" progId="Equation.3">
                  <p:embed/>
                </p:oleObj>
              </mc:Choice>
              <mc:Fallback>
                <p:oleObj name="数式" r:id="rId7" imgW="1778000" imgH="469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095" y="4545031"/>
                        <a:ext cx="2752725" cy="728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6901" name="Object 5"/>
          <p:cNvGraphicFramePr>
            <a:graphicFrameLocks noChangeAspect="1"/>
          </p:cNvGraphicFramePr>
          <p:nvPr/>
        </p:nvGraphicFramePr>
        <p:xfrm>
          <a:off x="3531007" y="4528626"/>
          <a:ext cx="2732088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8" name="数式" r:id="rId9" imgW="1765300" imgH="469900" progId="Equation.3">
                  <p:embed/>
                </p:oleObj>
              </mc:Choice>
              <mc:Fallback>
                <p:oleObj name="数式" r:id="rId9" imgW="1765300" imgH="4699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1007" y="4528626"/>
                        <a:ext cx="2732088" cy="728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609600" y="5623361"/>
            <a:ext cx="4233334" cy="8309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Their minimum quark content must be exotic: </a:t>
            </a:r>
            <a:endParaRPr lang="ja-JP" altLang="en-US" sz="2400" dirty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graphicFrame>
        <p:nvGraphicFramePr>
          <p:cNvPr id="19" name="オブジェクト 18"/>
          <p:cNvGraphicFramePr>
            <a:graphicFrameLocks noChangeAspect="1"/>
          </p:cNvGraphicFramePr>
          <p:nvPr/>
        </p:nvGraphicFramePr>
        <p:xfrm>
          <a:off x="4823883" y="5811744"/>
          <a:ext cx="962758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9" name="数式" r:id="rId11" imgW="342900" imgH="165100" progId="Equation.3">
                  <p:embed/>
                </p:oleObj>
              </mc:Choice>
              <mc:Fallback>
                <p:oleObj name="数式" r:id="rId11" imgW="342900" imgH="1651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3883" y="5811744"/>
                        <a:ext cx="962758" cy="46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図 15" descr="B-logo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41068" y="1100667"/>
            <a:ext cx="701238" cy="54186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910695"/>
          </a:xfrm>
        </p:spPr>
        <p:txBody>
          <a:bodyPr/>
          <a:lstStyle/>
          <a:p>
            <a:r>
              <a:rPr kumimoji="1" lang="en-US" altLang="ja-JP" b="1" dirty="0" smtClean="0">
                <a:latin typeface="Century Gothic"/>
                <a:cs typeface="Century Gothic"/>
              </a:rPr>
              <a:t>Z(4430) at </a:t>
            </a:r>
            <a:r>
              <a:rPr kumimoji="1" lang="en-US" altLang="ja-JP" b="1" dirty="0" err="1" smtClean="0">
                <a:latin typeface="Century Gothic"/>
                <a:cs typeface="Century Gothic"/>
              </a:rPr>
              <a:t>LHCb</a:t>
            </a:r>
            <a:endParaRPr kumimoji="1" lang="ja-JP" altLang="en-US" b="1" dirty="0">
              <a:latin typeface="Century Gothic"/>
              <a:cs typeface="Century Gothic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660398" y="1439331"/>
            <a:ext cx="4817534" cy="154940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>
            <a:lvl1pPr marL="342862" indent="-342862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8" indent="-285719" algn="l" defTabSz="457149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4" indent="-228575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25" indent="-228575" algn="l" defTabSz="457149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74" indent="-228575" algn="l" defTabSz="457149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23" indent="-228575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73" indent="-228575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23" indent="-228575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73" indent="-228575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Observation of Z(4430)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+</a:t>
            </a: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Confirmed the Belle result</a:t>
            </a: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J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P</a:t>
            </a:r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=1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+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26089" y="1751111"/>
            <a:ext cx="2551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LHCB-PAPER-2014-014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65" y="2988733"/>
            <a:ext cx="5715001" cy="3902143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94777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775" y="505582"/>
            <a:ext cx="7918450" cy="788894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Update of Y(4260)/Y(4008)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7309" y="1318946"/>
            <a:ext cx="8243358" cy="1949184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Updated </a:t>
            </a:r>
            <a:r>
              <a:rPr kumimoji="1" lang="en-US" altLang="ja-JP" sz="2000" dirty="0" smtClean="0"/>
              <a:t>measurement for </a:t>
            </a:r>
            <a:r>
              <a:rPr kumimoji="1" lang="en-US" altLang="ja-JP" sz="2000" dirty="0" err="1" smtClean="0"/>
              <a:t>e</a:t>
            </a:r>
            <a:r>
              <a:rPr kumimoji="1" lang="en-US" altLang="ja-JP" sz="2000" baseline="30000" dirty="0" err="1" smtClean="0"/>
              <a:t>+</a:t>
            </a:r>
            <a:r>
              <a:rPr kumimoji="1" lang="en-US" altLang="ja-JP" sz="2000" dirty="0" err="1" smtClean="0"/>
              <a:t>e</a:t>
            </a:r>
            <a:r>
              <a:rPr kumimoji="1" lang="en-US" altLang="ja-JP" sz="2000" baseline="30000" dirty="0" smtClean="0"/>
              <a:t>-</a:t>
            </a:r>
            <a:r>
              <a:rPr kumimoji="1" lang="en-US" altLang="ja-JP" sz="2000" dirty="0" smtClean="0"/>
              <a:t> → </a:t>
            </a:r>
            <a:r>
              <a:rPr kumimoji="1" lang="en-US" altLang="ja-JP" sz="20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000" baseline="30000" dirty="0" err="1" smtClean="0"/>
              <a:t>+</a:t>
            </a:r>
            <a:r>
              <a:rPr kumimoji="1" lang="en-US" altLang="ja-JP" sz="20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000" baseline="30000" dirty="0" err="1" smtClean="0"/>
              <a:t>-</a:t>
            </a:r>
            <a:r>
              <a:rPr kumimoji="1" lang="en-US" altLang="ja-JP" sz="2000" dirty="0" err="1" smtClean="0"/>
              <a:t>J</a:t>
            </a:r>
            <a:r>
              <a:rPr kumimoji="1" lang="en-US" altLang="ja-JP" sz="2000" dirty="0" smtClean="0"/>
              <a:t>/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y</a:t>
            </a:r>
            <a:r>
              <a:rPr kumimoji="1" lang="en-US" altLang="ja-JP" sz="2000" dirty="0" smtClean="0"/>
              <a:t> w/ initial state radiation (ISR) using full Belle data sample (967fb</a:t>
            </a:r>
            <a:r>
              <a:rPr kumimoji="1" lang="en-US" altLang="ja-JP" sz="2000" baseline="30000" dirty="0" smtClean="0"/>
              <a:t>-1</a:t>
            </a:r>
            <a:r>
              <a:rPr kumimoji="1" lang="en-US" altLang="ja-JP" sz="2000" dirty="0" smtClean="0"/>
              <a:t>).</a:t>
            </a:r>
          </a:p>
          <a:p>
            <a:r>
              <a:rPr lang="en-US" altLang="ja-JP" sz="2000" dirty="0" smtClean="0"/>
              <a:t>Two resonances; Y(4008) and Y(4260) are observed, consistent with the previous Belle measurement.</a:t>
            </a:r>
          </a:p>
          <a:p>
            <a:endParaRPr kumimoji="1" lang="en-US" altLang="ja-JP" sz="200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42" y="3403598"/>
            <a:ext cx="4297891" cy="31012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534" y="3979333"/>
            <a:ext cx="4030133" cy="222673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64667" y="3539066"/>
            <a:ext cx="316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ヒラギノ角ゴ ProN W6"/>
                <a:ea typeface="ヒラギノ角ゴ ProN W6"/>
                <a:cs typeface="ヒラギノ角ゴ ProN W6"/>
              </a:rPr>
              <a:t>Resonance parameters</a:t>
            </a:r>
            <a:endParaRPr lang="ja-JP" altLang="en-US" dirty="0">
              <a:solidFill>
                <a:prstClr val="black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02400" y="6420935"/>
            <a:ext cx="252928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PRL110.252002(2013)</a:t>
            </a:r>
            <a:endParaRPr lang="ja-JP" altLang="en-US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18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91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Z(3895)</a:t>
            </a:r>
            <a:r>
              <a:rPr lang="en-US" altLang="ja-JP" baseline="30000" dirty="0" smtClean="0"/>
              <a:t>+</a:t>
            </a:r>
            <a:endParaRPr kumimoji="1" lang="ja-JP" altLang="en-US" baseline="30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2402" y="1132683"/>
            <a:ext cx="5604934" cy="916250"/>
          </a:xfrm>
        </p:spPr>
        <p:txBody>
          <a:bodyPr>
            <a:normAutofit/>
          </a:bodyPr>
          <a:lstStyle/>
          <a:p>
            <a:r>
              <a:rPr kumimoji="1" lang="en-US" altLang="ja-JP" sz="2000" dirty="0" err="1" smtClean="0"/>
              <a:t>Dalitz</a:t>
            </a:r>
            <a:r>
              <a:rPr kumimoji="1" lang="en-US" altLang="ja-JP" sz="2000" dirty="0" smtClean="0"/>
              <a:t> plot of M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(</a:t>
            </a:r>
            <a:r>
              <a:rPr kumimoji="1" lang="en-US" altLang="ja-JP" sz="20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000" baseline="30000" dirty="0" err="1" smtClean="0"/>
              <a:t>+</a:t>
            </a:r>
            <a:r>
              <a:rPr kumimoji="1" lang="en-US" altLang="ja-JP" sz="20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000" baseline="30000" dirty="0" smtClean="0"/>
              <a:t>-</a:t>
            </a:r>
            <a:r>
              <a:rPr kumimoji="1" lang="en-US" altLang="ja-JP" sz="2000" dirty="0" smtClean="0"/>
              <a:t>) and M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(</a:t>
            </a:r>
            <a:r>
              <a:rPr kumimoji="1" lang="en-US" altLang="ja-JP" sz="20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000" dirty="0" err="1" smtClean="0"/>
              <a:t>J</a:t>
            </a:r>
            <a:r>
              <a:rPr kumimoji="1" lang="en-US" altLang="ja-JP" sz="2000" dirty="0" smtClean="0"/>
              <a:t>/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y</a:t>
            </a:r>
            <a:r>
              <a:rPr kumimoji="1" lang="en-US" altLang="ja-JP" sz="2000" dirty="0" smtClean="0"/>
              <a:t>) for 4.15 &lt; M(</a:t>
            </a:r>
            <a:r>
              <a:rPr kumimoji="1" lang="en-US" altLang="ja-JP" sz="2000" dirty="0" err="1" smtClean="0">
                <a:latin typeface="Symbol" charset="2"/>
                <a:cs typeface="Symbol" charset="2"/>
              </a:rPr>
              <a:t>pp</a:t>
            </a:r>
            <a:r>
              <a:rPr kumimoji="1" lang="en-US" altLang="ja-JP" sz="2000" dirty="0" err="1" smtClean="0"/>
              <a:t>J</a:t>
            </a:r>
            <a:r>
              <a:rPr kumimoji="1" lang="en-US" altLang="ja-JP" sz="2000" dirty="0" smtClean="0"/>
              <a:t>/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y</a:t>
            </a:r>
            <a:r>
              <a:rPr kumimoji="1" lang="en-US" altLang="ja-JP" sz="2000" dirty="0" smtClean="0"/>
              <a:t>) &lt; 4.45 </a:t>
            </a:r>
            <a:r>
              <a:rPr kumimoji="1" lang="en-US" altLang="ja-JP" sz="2000" dirty="0" err="1" smtClean="0"/>
              <a:t>GeV</a:t>
            </a:r>
            <a:r>
              <a:rPr kumimoji="1" lang="en-US" altLang="ja-JP" sz="2000" dirty="0" smtClean="0"/>
              <a:t>/c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.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66" y="786308"/>
            <a:ext cx="3147636" cy="216837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2025309"/>
            <a:ext cx="5418668" cy="133418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106" y="3196698"/>
            <a:ext cx="3709894" cy="2475969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03200" y="4807218"/>
            <a:ext cx="5875867" cy="780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2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2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0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18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18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18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Wingdings" charset="2"/>
              <a:buNone/>
            </a:pPr>
            <a:endParaRPr lang="en-US" altLang="ja-JP" sz="2000" baseline="300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ja-JP" sz="2000" dirty="0" smtClean="0">
                <a:solidFill>
                  <a:prstClr val="black"/>
                </a:solidFill>
              </a:rPr>
              <a:t>Similar state also seen by BES III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186267" y="3569232"/>
            <a:ext cx="5655733" cy="1644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2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2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0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18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18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1800" b="0" i="0" kern="12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prstClr val="black"/>
                </a:solidFill>
              </a:rPr>
              <a:t>A structure is observed in the M(</a:t>
            </a:r>
            <a:r>
              <a:rPr lang="en-US" altLang="ja-JP" sz="2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J</a:t>
            </a:r>
            <a:r>
              <a:rPr lang="en-US" altLang="ja-JP" sz="2000" dirty="0" smtClean="0">
                <a:solidFill>
                  <a:prstClr val="black"/>
                </a:solidFill>
              </a:rPr>
              <a:t>/</a:t>
            </a:r>
            <a:r>
              <a:rPr lang="en-US" altLang="ja-JP" sz="2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y</a:t>
            </a:r>
            <a:r>
              <a:rPr lang="en-US" altLang="ja-JP" sz="2000" dirty="0" smtClean="0">
                <a:solidFill>
                  <a:prstClr val="black"/>
                </a:solidFill>
              </a:rPr>
              <a:t>) mass with 5.2 </a:t>
            </a:r>
            <a:r>
              <a:rPr lang="en-US" altLang="ja-JP" sz="2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sz="2000" dirty="0" smtClean="0">
                <a:solidFill>
                  <a:prstClr val="black"/>
                </a:solidFill>
              </a:rPr>
              <a:t> significance.</a:t>
            </a:r>
            <a:r>
              <a:rPr lang="en-US" altLang="ja-JP" sz="2000" dirty="0">
                <a:solidFill>
                  <a:prstClr val="black"/>
                </a:solidFill>
              </a:rPr>
              <a:t> </a:t>
            </a:r>
            <a:endParaRPr lang="en-US" altLang="ja-JP" sz="2000" dirty="0" smtClean="0">
              <a:solidFill>
                <a:prstClr val="black"/>
              </a:solidFill>
            </a:endParaRPr>
          </a:p>
          <a:p>
            <a:pPr marL="541338" lvl="1" indent="-192088">
              <a:buFont typeface="Arial"/>
              <a:buChar char="•"/>
            </a:pPr>
            <a:r>
              <a:rPr lang="en-US" altLang="ja-JP" sz="1800" dirty="0" smtClean="0">
                <a:solidFill>
                  <a:prstClr val="black"/>
                </a:solidFill>
              </a:rPr>
              <a:t>Mass </a:t>
            </a:r>
            <a:r>
              <a:rPr lang="en-US" altLang="ja-JP" sz="1800" dirty="0">
                <a:solidFill>
                  <a:prstClr val="black"/>
                </a:solidFill>
              </a:rPr>
              <a:t>= 3894.5 ± 6.6 ± 4.5 MeV/</a:t>
            </a:r>
            <a:r>
              <a:rPr lang="en-US" altLang="ja-JP" sz="1800" dirty="0" smtClean="0">
                <a:solidFill>
                  <a:prstClr val="black"/>
                </a:solidFill>
              </a:rPr>
              <a:t>c</a:t>
            </a:r>
            <a:r>
              <a:rPr lang="en-US" altLang="ja-JP" sz="1800" baseline="30000" dirty="0" smtClean="0">
                <a:solidFill>
                  <a:prstClr val="black"/>
                </a:solidFill>
              </a:rPr>
              <a:t>2</a:t>
            </a:r>
          </a:p>
          <a:p>
            <a:pPr marL="541338" lvl="1" indent="-192088">
              <a:buFont typeface="Arial"/>
              <a:buChar char="•"/>
            </a:pPr>
            <a:r>
              <a:rPr lang="en-US" altLang="ja-JP" sz="1800" dirty="0" smtClean="0">
                <a:solidFill>
                  <a:prstClr val="black"/>
                </a:solidFill>
              </a:rPr>
              <a:t>Width </a:t>
            </a:r>
            <a:r>
              <a:rPr lang="en-US" altLang="ja-JP" sz="1800" dirty="0">
                <a:solidFill>
                  <a:prstClr val="black"/>
                </a:solidFill>
              </a:rPr>
              <a:t>= 63 ± 24 ± 26 MeV/c</a:t>
            </a:r>
            <a:r>
              <a:rPr lang="en-US" altLang="ja-JP" sz="1800" baseline="30000" dirty="0">
                <a:solidFill>
                  <a:prstClr val="black"/>
                </a:solidFill>
              </a:rPr>
              <a:t>2</a:t>
            </a:r>
          </a:p>
          <a:p>
            <a:pPr marL="541338" indent="-192088">
              <a:spcBef>
                <a:spcPts val="1600"/>
              </a:spcBef>
              <a:buFont typeface="Arial"/>
              <a:buChar char="•"/>
            </a:pP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00666" y="6079066"/>
            <a:ext cx="669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A new charged </a:t>
            </a:r>
            <a:r>
              <a:rPr lang="en-US" altLang="ja-JP" sz="2400" dirty="0" err="1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charmonium</a:t>
            </a:r>
            <a:r>
              <a:rPr lang="en-US" altLang="ja-JP" sz="2400" dirty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-</a:t>
            </a:r>
            <a:r>
              <a:rPr lang="en-US" altLang="ja-JP" sz="24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like state !</a:t>
            </a:r>
            <a:endParaRPr lang="ja-JP" altLang="en-US" sz="2400" dirty="0">
              <a:solidFill>
                <a:srgbClr val="FF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2402" y="49768"/>
            <a:ext cx="310691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ヒラギノ角ゴ ProN W6"/>
                <a:ea typeface="ヒラギノ角ゴ ProN W6"/>
                <a:cs typeface="ヒラギノ角ゴ ProN W6"/>
              </a:rPr>
              <a:t>PRL110.252002 (2013)</a:t>
            </a:r>
            <a:endParaRPr lang="ja-JP" altLang="en-US" dirty="0">
              <a:solidFill>
                <a:prstClr val="black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9775" y="3220995"/>
            <a:ext cx="127428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M(</a:t>
            </a:r>
            <a:r>
              <a:rPr lang="en-US" altLang="ja-JP" sz="1200" dirty="0" err="1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p</a:t>
            </a:r>
            <a:r>
              <a:rPr lang="en-US" altLang="ja-JP" sz="1200" baseline="30000" dirty="0" err="1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+</a:t>
            </a:r>
            <a:r>
              <a:rPr lang="en-US" altLang="ja-JP" sz="1200" dirty="0" err="1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p</a:t>
            </a:r>
            <a:r>
              <a:rPr lang="en-US" altLang="ja-JP" sz="1200" baseline="300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-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) [</a:t>
            </a:r>
            <a:r>
              <a:rPr lang="en-US" altLang="ja-JP" sz="1200" dirty="0" err="1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GeV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/c</a:t>
            </a:r>
            <a:r>
              <a:rPr lang="en-US" altLang="ja-JP" sz="1200" baseline="300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2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]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92375" y="3220995"/>
            <a:ext cx="138043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M(</a:t>
            </a:r>
            <a:r>
              <a:rPr lang="en-US" altLang="ja-JP" sz="1200" dirty="0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p</a:t>
            </a:r>
            <a:r>
              <a:rPr lang="en-US" altLang="ja-JP" sz="1200" baseline="300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+ 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J/</a:t>
            </a:r>
            <a:r>
              <a:rPr lang="en-US" altLang="ja-JP" sz="1200" dirty="0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y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) [</a:t>
            </a:r>
            <a:r>
              <a:rPr lang="en-US" altLang="ja-JP" sz="1200" dirty="0" err="1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GeV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/c</a:t>
            </a:r>
            <a:r>
              <a:rPr lang="en-US" altLang="ja-JP" sz="1200" baseline="300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2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]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32275" y="3247940"/>
            <a:ext cx="13293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M(</a:t>
            </a:r>
            <a:r>
              <a:rPr lang="en-US" altLang="ja-JP" sz="1200" dirty="0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p</a:t>
            </a:r>
            <a:r>
              <a:rPr lang="en-US" altLang="ja-JP" sz="1200" baseline="300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-</a:t>
            </a:r>
            <a:r>
              <a:rPr lang="en-US" altLang="ja-JP" sz="1200" baseline="300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J/</a:t>
            </a:r>
            <a:r>
              <a:rPr lang="en-US" altLang="ja-JP" sz="1200" dirty="0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y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) [</a:t>
            </a:r>
            <a:r>
              <a:rPr lang="en-US" altLang="ja-JP" sz="1200" dirty="0" err="1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GeV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/c</a:t>
            </a:r>
            <a:r>
              <a:rPr lang="en-US" altLang="ja-JP" sz="1200" baseline="300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2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]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78087" y="5395208"/>
            <a:ext cx="292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PRL110.252001(2013)</a:t>
            </a:r>
            <a:endParaRPr lang="ja-JP" altLang="en-US" dirty="0">
              <a:solidFill>
                <a:prstClr val="black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19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10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49870" y="-75430"/>
            <a:ext cx="1740193" cy="23339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4695" y="182689"/>
            <a:ext cx="7918450" cy="788894"/>
          </a:xfrm>
        </p:spPr>
        <p:txBody>
          <a:bodyPr/>
          <a:lstStyle/>
          <a:p>
            <a:pPr algn="l"/>
            <a:r>
              <a:rPr lang="en-US" altLang="ja-JP" sz="3700" dirty="0" smtClean="0">
                <a:latin typeface="ヒラギノ角ゴ ProN W6"/>
                <a:ea typeface="ヒラギノ角ゴ ProN W6"/>
                <a:cs typeface="ヒラギノ角ゴ ProN W6"/>
              </a:rPr>
              <a:t>About Me</a:t>
            </a:r>
            <a:endParaRPr lang="ja-JP" altLang="en-US" sz="37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96927" y="904744"/>
            <a:ext cx="8229600" cy="543486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ja-JP" dirty="0"/>
              <a:t>1987-1994: Kyoto University</a:t>
            </a:r>
          </a:p>
          <a:p>
            <a:pPr>
              <a:spcBef>
                <a:spcPts val="1000"/>
              </a:spcBef>
            </a:pPr>
            <a:r>
              <a:rPr lang="en-US" altLang="ja-JP" dirty="0">
                <a:solidFill>
                  <a:srgbClr val="FF0000"/>
                </a:solidFill>
              </a:rPr>
              <a:t>H </a:t>
            </a:r>
            <a:r>
              <a:rPr lang="en-US" altLang="ja-JP" dirty="0" err="1">
                <a:solidFill>
                  <a:srgbClr val="FF0000"/>
                </a:solidFill>
              </a:rPr>
              <a:t>dibaryon</a:t>
            </a:r>
            <a:r>
              <a:rPr lang="en-US" altLang="ja-JP" dirty="0">
                <a:solidFill>
                  <a:srgbClr val="FF0000"/>
                </a:solidFill>
              </a:rPr>
              <a:t> search</a:t>
            </a:r>
          </a:p>
          <a:p>
            <a:pPr lvl="1"/>
            <a:r>
              <a:rPr lang="en-US" altLang="ja-JP" sz="2200" dirty="0"/>
              <a:t>KEK-E176</a:t>
            </a:r>
          </a:p>
          <a:p>
            <a:pPr lvl="1"/>
            <a:r>
              <a:rPr lang="en-US" altLang="ja-JP" sz="2200" dirty="0"/>
              <a:t>A-dependence of (K</a:t>
            </a:r>
            <a:r>
              <a:rPr lang="en-US" altLang="ja-JP" sz="2200" baseline="30000" dirty="0"/>
              <a:t>-</a:t>
            </a:r>
            <a:r>
              <a:rPr lang="en-US" altLang="ja-JP" sz="2200" dirty="0"/>
              <a:t>,K</a:t>
            </a:r>
            <a:r>
              <a:rPr lang="en-US" altLang="ja-JP" sz="2200" baseline="30000" dirty="0"/>
              <a:t>+</a:t>
            </a:r>
            <a:r>
              <a:rPr lang="en-US" altLang="ja-JP" sz="2200" dirty="0"/>
              <a:t>)</a:t>
            </a:r>
          </a:p>
          <a:p>
            <a:pPr lvl="1"/>
            <a:r>
              <a:rPr lang="en-US" altLang="ja-JP" sz="2200" dirty="0"/>
              <a:t>BNL-E813/E836</a:t>
            </a:r>
          </a:p>
          <a:p>
            <a:pPr lvl="1"/>
            <a:endParaRPr lang="en-US" altLang="ja-JP" sz="1700" dirty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1994</a:t>
            </a:r>
            <a:r>
              <a:rPr lang="en-US" altLang="ja-JP" dirty="0"/>
              <a:t>-2002: KEK, 2002-now: Nagoya University</a:t>
            </a:r>
          </a:p>
          <a:p>
            <a:pPr>
              <a:spcBef>
                <a:spcPts val="1000"/>
              </a:spcBef>
            </a:pPr>
            <a:r>
              <a:rPr lang="en-US" altLang="ja-JP" dirty="0">
                <a:solidFill>
                  <a:srgbClr val="FF0000"/>
                </a:solidFill>
              </a:rPr>
              <a:t>B factory </a:t>
            </a:r>
            <a:r>
              <a:rPr lang="ja-JP" altLang="en-US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altLang="ja-JP" dirty="0">
                <a:solidFill>
                  <a:srgbClr val="FF0000"/>
                </a:solidFill>
                <a:sym typeface="Wingdings"/>
              </a:rPr>
              <a:t> Super B factory</a:t>
            </a:r>
          </a:p>
          <a:p>
            <a:pPr lvl="1"/>
            <a:r>
              <a:rPr lang="en-US" altLang="ja-JP" sz="2200" dirty="0">
                <a:sym typeface="Wingdings"/>
              </a:rPr>
              <a:t>Particle ID (Cherenkov detectors)</a:t>
            </a:r>
          </a:p>
          <a:p>
            <a:pPr lvl="1"/>
            <a:r>
              <a:rPr lang="en-US" altLang="ja-JP" sz="2200" dirty="0">
                <a:sym typeface="Wingdings"/>
              </a:rPr>
              <a:t>CP violation</a:t>
            </a:r>
          </a:p>
          <a:p>
            <a:pPr lvl="1"/>
            <a:r>
              <a:rPr lang="en-US" altLang="ja-JP" sz="2200" dirty="0">
                <a:sym typeface="Wingdings"/>
              </a:rPr>
              <a:t>Rare decays</a:t>
            </a:r>
          </a:p>
          <a:p>
            <a:pPr lvl="1"/>
            <a:r>
              <a:rPr lang="en-US" altLang="ja-JP" sz="2200" dirty="0" err="1">
                <a:sym typeface="Wingdings"/>
              </a:rPr>
              <a:t>Hadron</a:t>
            </a:r>
            <a:r>
              <a:rPr lang="en-US" altLang="ja-JP" sz="2200" dirty="0">
                <a:sym typeface="Wingdings"/>
              </a:rPr>
              <a:t> physics</a:t>
            </a:r>
          </a:p>
          <a:p>
            <a:pPr lvl="2"/>
            <a:r>
              <a:rPr lang="en-US" altLang="ja-JP" sz="1900" dirty="0">
                <a:sym typeface="Wingdings"/>
              </a:rPr>
              <a:t> </a:t>
            </a:r>
            <a:r>
              <a:rPr lang="ja-JP" altLang="en-US" sz="1900" dirty="0">
                <a:sym typeface="Wingdings"/>
              </a:rPr>
              <a:t>「新ハドロン」新学術領域（</a:t>
            </a:r>
            <a:r>
              <a:rPr lang="en-US" altLang="ja-JP" sz="1900" dirty="0">
                <a:sym typeface="Wingdings"/>
              </a:rPr>
              <a:t>2009~</a:t>
            </a:r>
            <a:r>
              <a:rPr lang="ja-JP" altLang="en-US" sz="1900" dirty="0">
                <a:sym typeface="Wingdings"/>
              </a:rPr>
              <a:t>）</a:t>
            </a:r>
            <a:endParaRPr lang="en-US" altLang="ja-JP" sz="1900" dirty="0"/>
          </a:p>
          <a:p>
            <a:pPr lvl="1"/>
            <a:endParaRPr lang="ja-JP" altLang="en-US" sz="2200" dirty="0"/>
          </a:p>
        </p:txBody>
      </p:sp>
      <p:pic>
        <p:nvPicPr>
          <p:cNvPr id="5" name="Picture 1032" descr="C:\My Documents\My Works\seminar\名古屋\e8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2671" y="1042686"/>
            <a:ext cx="2253239" cy="1694404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3950025" y="0"/>
            <a:ext cx="1152033" cy="362665"/>
          </a:xfrm>
          <a:prstGeom prst="rect">
            <a:avLst/>
          </a:prstGeom>
          <a:noFill/>
        </p:spPr>
        <p:txBody>
          <a:bodyPr wrap="none" lIns="84838" tIns="42419" rIns="84838" bIns="42419" rtlCol="0">
            <a:sp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</a:rPr>
              <a:t>KEK-E176</a:t>
            </a:r>
            <a:endParaRPr lang="ja-JP" altLang="en-US" dirty="0">
              <a:solidFill>
                <a:prstClr val="white"/>
              </a:solidFill>
              <a:latin typeface="Century Gothic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37099" y="725580"/>
            <a:ext cx="1650103" cy="362665"/>
          </a:xfrm>
          <a:prstGeom prst="rect">
            <a:avLst/>
          </a:prstGeom>
          <a:noFill/>
        </p:spPr>
        <p:txBody>
          <a:bodyPr wrap="none" lIns="84838" tIns="42419" rIns="84838" bIns="42419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BNL-E813/836</a:t>
            </a:r>
            <a:endParaRPr lang="ja-JP" altLang="en-US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grpSp>
        <p:nvGrpSpPr>
          <p:cNvPr id="12" name="グループ化 37"/>
          <p:cNvGrpSpPr>
            <a:grpSpLocks/>
          </p:cNvGrpSpPr>
          <p:nvPr/>
        </p:nvGrpSpPr>
        <p:grpSpPr bwMode="auto">
          <a:xfrm>
            <a:off x="5640116" y="4156094"/>
            <a:ext cx="2786411" cy="2065541"/>
            <a:chOff x="3341688" y="914400"/>
            <a:chExt cx="2503487" cy="1666875"/>
          </a:xfrm>
        </p:grpSpPr>
        <p:pic>
          <p:nvPicPr>
            <p:cNvPr id="13" name="Picture 3" descr="Belle_view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41688" y="914400"/>
              <a:ext cx="2503487" cy="166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テキスト ボックス 23"/>
            <p:cNvSpPr txBox="1">
              <a:spLocks noChangeArrowheads="1"/>
            </p:cNvSpPr>
            <p:nvPr/>
          </p:nvSpPr>
          <p:spPr bwMode="auto">
            <a:xfrm>
              <a:off x="3401687" y="978501"/>
              <a:ext cx="1126477" cy="298048"/>
            </a:xfrm>
            <a:prstGeom prst="rect">
              <a:avLst/>
            </a:prstGeom>
            <a:solidFill>
              <a:srgbClr val="FFFFFF">
                <a:alpha val="7960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Century Gothic"/>
                  <a:ea typeface="ＭＳ Ｐゴシック"/>
                </a:rPr>
                <a:t>Belle</a:t>
              </a:r>
              <a:r>
                <a:rPr lang="ja-JP" altLang="en-US" dirty="0">
                  <a:solidFill>
                    <a:prstClr val="black"/>
                  </a:solidFill>
                  <a:latin typeface="Century Gothic"/>
                  <a:ea typeface="ＭＳ Ｐゴシック"/>
                </a:rPr>
                <a:t>実験</a:t>
              </a:r>
            </a:p>
          </p:txBody>
        </p:sp>
      </p:grpSp>
      <p:grpSp>
        <p:nvGrpSpPr>
          <p:cNvPr id="29" name="グループ化 84"/>
          <p:cNvGrpSpPr/>
          <p:nvPr/>
        </p:nvGrpSpPr>
        <p:grpSpPr>
          <a:xfrm>
            <a:off x="7593845" y="5240249"/>
            <a:ext cx="1276443" cy="1253904"/>
            <a:chOff x="4047392" y="2343517"/>
            <a:chExt cx="1879600" cy="1687512"/>
          </a:xfrm>
        </p:grpSpPr>
        <p:sp>
          <p:nvSpPr>
            <p:cNvPr id="30" name="円/楕円 29"/>
            <p:cNvSpPr/>
            <p:nvPr/>
          </p:nvSpPr>
          <p:spPr bwMode="auto">
            <a:xfrm rot="18892093">
              <a:off x="4129389" y="2363215"/>
              <a:ext cx="1687512" cy="164811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39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31" name="円/楕円 30"/>
            <p:cNvSpPr/>
            <p:nvPr/>
          </p:nvSpPr>
          <p:spPr bwMode="auto">
            <a:xfrm rot="2625613">
              <a:off x="4444623" y="2494210"/>
              <a:ext cx="1482369" cy="999064"/>
            </a:xfrm>
            <a:prstGeom prst="ellipse">
              <a:avLst/>
            </a:prstGeom>
            <a:solidFill>
              <a:srgbClr val="C925DE"/>
            </a:solidFill>
            <a:ln w="1905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softEdge rad="139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FFFFFF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32" name="円/楕円 31"/>
            <p:cNvSpPr/>
            <p:nvPr/>
          </p:nvSpPr>
          <p:spPr bwMode="auto">
            <a:xfrm>
              <a:off x="5074469" y="2869320"/>
              <a:ext cx="476206" cy="486255"/>
            </a:xfrm>
            <a:prstGeom prst="ellipse">
              <a:avLst/>
            </a:prstGeom>
            <a:gradFill flip="none" rotWithShape="1">
              <a:gsLst>
                <a:gs pos="18000">
                  <a:srgbClr val="CCFFCC"/>
                </a:gs>
                <a:gs pos="100000">
                  <a:srgbClr val="408000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FFFFFF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4843458" y="2637242"/>
              <a:ext cx="441872" cy="46723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240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B050">
                  <a:alpha val="54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FFFFFF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34" name="テキスト ボックス 32"/>
            <p:cNvSpPr txBox="1">
              <a:spLocks noChangeArrowheads="1"/>
            </p:cNvSpPr>
            <p:nvPr/>
          </p:nvSpPr>
          <p:spPr bwMode="auto">
            <a:xfrm>
              <a:off x="5090928" y="2966096"/>
              <a:ext cx="395218" cy="497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  <a:latin typeface="Century Gothic"/>
                  <a:ea typeface="ＭＳ Ｐゴシック"/>
                </a:rPr>
                <a:t>d</a:t>
              </a:r>
              <a:endParaRPr lang="ja-JP" altLang="en-US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</p:txBody>
        </p:sp>
        <p:cxnSp>
          <p:nvCxnSpPr>
            <p:cNvPr id="35" name="直線コネクタ 34"/>
            <p:cNvCxnSpPr>
              <a:cxnSpLocks noChangeShapeType="1"/>
            </p:cNvCxnSpPr>
            <p:nvPr/>
          </p:nvCxnSpPr>
          <p:spPr bwMode="auto">
            <a:xfrm>
              <a:off x="5206266" y="3038842"/>
              <a:ext cx="160338" cy="31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6" name="テキスト ボックス 35"/>
            <p:cNvSpPr txBox="1">
              <a:spLocks noChangeArrowheads="1"/>
            </p:cNvSpPr>
            <p:nvPr/>
          </p:nvSpPr>
          <p:spPr bwMode="auto">
            <a:xfrm>
              <a:off x="4875244" y="2690351"/>
              <a:ext cx="497105" cy="497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dirty="0" err="1">
                  <a:solidFill>
                    <a:prstClr val="black"/>
                  </a:solidFill>
                  <a:latin typeface="Century Gothic"/>
                  <a:ea typeface="ＭＳ Ｐゴシック"/>
                </a:rPr>
                <a:t>c</a:t>
              </a:r>
              <a:endParaRPr lang="ja-JP" altLang="en-US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</p:txBody>
        </p:sp>
        <p:cxnSp>
          <p:nvCxnSpPr>
            <p:cNvPr id="37" name="直線コネクタ 36"/>
            <p:cNvCxnSpPr>
              <a:cxnSpLocks noChangeShapeType="1"/>
            </p:cNvCxnSpPr>
            <p:nvPr/>
          </p:nvCxnSpPr>
          <p:spPr bwMode="auto">
            <a:xfrm>
              <a:off x="4988780" y="2781667"/>
              <a:ext cx="160336" cy="31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8" name="円/楕円 37"/>
            <p:cNvSpPr/>
            <p:nvPr/>
          </p:nvSpPr>
          <p:spPr bwMode="auto">
            <a:xfrm rot="2625613">
              <a:off x="4047392" y="2905795"/>
              <a:ext cx="1482369" cy="999064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softEdge rad="139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FFFFFF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39" name="円/楕円 38"/>
            <p:cNvSpPr/>
            <p:nvPr/>
          </p:nvSpPr>
          <p:spPr bwMode="auto">
            <a:xfrm>
              <a:off x="4433756" y="2957731"/>
              <a:ext cx="476206" cy="486255"/>
            </a:xfrm>
            <a:prstGeom prst="ellipse">
              <a:avLst/>
            </a:prstGeom>
            <a:gradFill flip="none" rotWithShape="1">
              <a:gsLst>
                <a:gs pos="18000">
                  <a:srgbClr val="E7BDE3"/>
                </a:gs>
                <a:gs pos="100000">
                  <a:srgbClr val="FF00FF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FFFFFF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40" name="テキスト ボックス 32"/>
            <p:cNvSpPr txBox="1">
              <a:spLocks noChangeArrowheads="1"/>
            </p:cNvSpPr>
            <p:nvPr/>
          </p:nvSpPr>
          <p:spPr bwMode="auto">
            <a:xfrm>
              <a:off x="4460992" y="2977952"/>
              <a:ext cx="354001" cy="497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Century Gothic"/>
                  <a:ea typeface="ＭＳ Ｐゴシック"/>
                </a:rPr>
                <a:t>u</a:t>
              </a:r>
              <a:endParaRPr lang="ja-JP" altLang="en-US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41" name="円/楕円 40"/>
            <p:cNvSpPr/>
            <p:nvPr/>
          </p:nvSpPr>
          <p:spPr bwMode="auto">
            <a:xfrm>
              <a:off x="4710897" y="3245061"/>
              <a:ext cx="441872" cy="467231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40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B050">
                  <a:alpha val="54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FFFFFF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42" name="テキスト ボックス 35"/>
            <p:cNvSpPr txBox="1">
              <a:spLocks noChangeArrowheads="1"/>
            </p:cNvSpPr>
            <p:nvPr/>
          </p:nvSpPr>
          <p:spPr bwMode="auto">
            <a:xfrm>
              <a:off x="4742414" y="3275535"/>
              <a:ext cx="497105" cy="497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dirty="0" err="1">
                  <a:solidFill>
                    <a:prstClr val="black"/>
                  </a:solidFill>
                  <a:latin typeface="Century Gothic"/>
                  <a:ea typeface="ＭＳ Ｐゴシック"/>
                </a:rPr>
                <a:t>c</a:t>
              </a:r>
              <a:endParaRPr lang="ja-JP" altLang="en-US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7014085" y="260212"/>
            <a:ext cx="177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KEK-E176/E224</a:t>
            </a:r>
            <a:endParaRPr lang="ja-JP" altLang="en-US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05310" y="6393038"/>
            <a:ext cx="676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FF"/>
                </a:solidFill>
                <a:latin typeface="ヒラギノ角ゴ Pro W6"/>
                <a:ea typeface="ヒラギノ角ゴ Pro W6"/>
                <a:cs typeface="ヒラギノ角ゴ Pro W6"/>
              </a:rPr>
              <a:t>Hadron spectroscopy is one of my favorite subjects</a:t>
            </a:r>
            <a:endParaRPr lang="ja-JP" altLang="en-US" dirty="0">
              <a:solidFill>
                <a:srgbClr val="FF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2</a:t>
            </a:fld>
            <a:endParaRPr lang="ja-JP" altLang="en-US">
              <a:solidFill>
                <a:srgbClr val="54638C"/>
              </a:solidFill>
            </a:endParaRPr>
          </a:p>
        </p:txBody>
      </p:sp>
      <p:sp>
        <p:nvSpPr>
          <p:cNvPr id="43" name="円/楕円 42"/>
          <p:cNvSpPr/>
          <p:nvPr/>
        </p:nvSpPr>
        <p:spPr bwMode="auto">
          <a:xfrm rot="18892093">
            <a:off x="4275564" y="2027841"/>
            <a:ext cx="1920684" cy="171441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Century Gothic"/>
              <a:ea typeface="ＭＳ Ｐゴシック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4895722" y="2881037"/>
            <a:ext cx="323393" cy="369332"/>
            <a:chOff x="10204804" y="3109968"/>
            <a:chExt cx="323393" cy="369332"/>
          </a:xfrm>
        </p:grpSpPr>
        <p:sp>
          <p:nvSpPr>
            <p:cNvPr id="45" name="円/楕円 44"/>
            <p:cNvSpPr/>
            <p:nvPr/>
          </p:nvSpPr>
          <p:spPr bwMode="auto">
            <a:xfrm>
              <a:off x="10204804" y="3113979"/>
              <a:ext cx="323393" cy="361311"/>
            </a:xfrm>
            <a:prstGeom prst="ellipse">
              <a:avLst/>
            </a:prstGeom>
            <a:gradFill flip="none" rotWithShape="1">
              <a:gsLst>
                <a:gs pos="18000">
                  <a:srgbClr val="CCFFCC"/>
                </a:gs>
                <a:gs pos="100000">
                  <a:srgbClr val="408000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FFFFFF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47" name="テキスト ボックス 32"/>
            <p:cNvSpPr txBox="1">
              <a:spLocks noChangeArrowheads="1"/>
            </p:cNvSpPr>
            <p:nvPr/>
          </p:nvSpPr>
          <p:spPr bwMode="auto">
            <a:xfrm>
              <a:off x="10232303" y="3109968"/>
              <a:ext cx="2683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  <a:latin typeface="Century Gothic"/>
                  <a:ea typeface="ＭＳ Ｐゴシック"/>
                </a:rPr>
                <a:t>d</a:t>
              </a:r>
              <a:endParaRPr lang="ja-JP" altLang="en-US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</p:txBody>
        </p:sp>
      </p:grpSp>
      <p:sp>
        <p:nvSpPr>
          <p:cNvPr id="54" name="円/楕円 53"/>
          <p:cNvSpPr/>
          <p:nvPr/>
        </p:nvSpPr>
        <p:spPr bwMode="auto">
          <a:xfrm>
            <a:off x="5320713" y="2879337"/>
            <a:ext cx="300077" cy="347175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400000" scaled="0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>
              <a:srgbClr val="00B050">
                <a:alpha val="54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000">
              <a:solidFill>
                <a:srgbClr val="FFFFFF"/>
              </a:solidFill>
              <a:latin typeface="Century Gothic"/>
              <a:ea typeface="ＭＳ Ｐゴシック"/>
            </a:endParaRPr>
          </a:p>
        </p:txBody>
      </p:sp>
      <p:sp>
        <p:nvSpPr>
          <p:cNvPr id="55" name="テキスト ボックス 35"/>
          <p:cNvSpPr txBox="1">
            <a:spLocks noChangeArrowheads="1"/>
          </p:cNvSpPr>
          <p:nvPr/>
        </p:nvSpPr>
        <p:spPr bwMode="auto">
          <a:xfrm>
            <a:off x="5342116" y="2901981"/>
            <a:ext cx="3375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Century Gothic"/>
                <a:ea typeface="ＭＳ Ｐゴシック"/>
              </a:rPr>
              <a:t>s</a:t>
            </a:r>
            <a:endParaRPr lang="ja-JP" altLang="en-US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4771533" y="2404599"/>
            <a:ext cx="389548" cy="375548"/>
            <a:chOff x="4653002" y="2523130"/>
            <a:chExt cx="389548" cy="375548"/>
          </a:xfrm>
        </p:grpSpPr>
        <p:sp>
          <p:nvSpPr>
            <p:cNvPr id="52" name="円/楕円 51"/>
            <p:cNvSpPr/>
            <p:nvPr/>
          </p:nvSpPr>
          <p:spPr bwMode="auto">
            <a:xfrm>
              <a:off x="4665631" y="2523130"/>
              <a:ext cx="323393" cy="361311"/>
            </a:xfrm>
            <a:prstGeom prst="ellipse">
              <a:avLst/>
            </a:prstGeom>
            <a:gradFill flip="none" rotWithShape="1">
              <a:gsLst>
                <a:gs pos="18000">
                  <a:srgbClr val="E7BDE3"/>
                </a:gs>
                <a:gs pos="100000">
                  <a:srgbClr val="FF00FF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FFFFFF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653002" y="2529346"/>
              <a:ext cx="389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082"/>
              <a:r>
                <a:rPr lang="en-US" altLang="ja-JP" i="1" dirty="0" smtClean="0">
                  <a:solidFill>
                    <a:prstClr val="black"/>
                  </a:solidFill>
                  <a:latin typeface="Century Gothic"/>
                  <a:ea typeface="ＭＳ Ｐゴシック"/>
                </a:rPr>
                <a:t>u</a:t>
              </a:r>
              <a:endParaRPr lang="ja-JP" altLang="en-US" i="1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5156445" y="2420888"/>
            <a:ext cx="389548" cy="375548"/>
            <a:chOff x="4653002" y="2523130"/>
            <a:chExt cx="389548" cy="375548"/>
          </a:xfrm>
        </p:grpSpPr>
        <p:sp>
          <p:nvSpPr>
            <p:cNvPr id="57" name="円/楕円 56"/>
            <p:cNvSpPr/>
            <p:nvPr/>
          </p:nvSpPr>
          <p:spPr bwMode="auto">
            <a:xfrm>
              <a:off x="4665631" y="2523130"/>
              <a:ext cx="323393" cy="361311"/>
            </a:xfrm>
            <a:prstGeom prst="ellipse">
              <a:avLst/>
            </a:prstGeom>
            <a:gradFill flip="none" rotWithShape="1">
              <a:gsLst>
                <a:gs pos="18000">
                  <a:srgbClr val="E7BDE3"/>
                </a:gs>
                <a:gs pos="100000">
                  <a:srgbClr val="FF00FF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FFFFFF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4653002" y="2529346"/>
              <a:ext cx="389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082"/>
              <a:r>
                <a:rPr lang="en-US" altLang="ja-JP" i="1" dirty="0" smtClean="0">
                  <a:solidFill>
                    <a:prstClr val="black"/>
                  </a:solidFill>
                  <a:latin typeface="Century Gothic"/>
                  <a:ea typeface="ＭＳ Ｐゴシック"/>
                </a:rPr>
                <a:t>u</a:t>
              </a:r>
              <a:endParaRPr lang="ja-JP" altLang="en-US" i="1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</p:txBody>
        </p:sp>
      </p:grpSp>
      <p:grpSp>
        <p:nvGrpSpPr>
          <p:cNvPr id="59" name="図形グループ 58"/>
          <p:cNvGrpSpPr/>
          <p:nvPr/>
        </p:nvGrpSpPr>
        <p:grpSpPr>
          <a:xfrm>
            <a:off x="4504268" y="2886802"/>
            <a:ext cx="323393" cy="369332"/>
            <a:chOff x="10204804" y="3109968"/>
            <a:chExt cx="323393" cy="369332"/>
          </a:xfrm>
        </p:grpSpPr>
        <p:sp>
          <p:nvSpPr>
            <p:cNvPr id="60" name="円/楕円 59"/>
            <p:cNvSpPr/>
            <p:nvPr/>
          </p:nvSpPr>
          <p:spPr bwMode="auto">
            <a:xfrm>
              <a:off x="10204804" y="3113979"/>
              <a:ext cx="323393" cy="361311"/>
            </a:xfrm>
            <a:prstGeom prst="ellipse">
              <a:avLst/>
            </a:prstGeom>
            <a:gradFill flip="none" rotWithShape="1">
              <a:gsLst>
                <a:gs pos="18000">
                  <a:srgbClr val="CCFFCC"/>
                </a:gs>
                <a:gs pos="100000">
                  <a:srgbClr val="408000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FFFFFF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61" name="テキスト ボックス 32"/>
            <p:cNvSpPr txBox="1">
              <a:spLocks noChangeArrowheads="1"/>
            </p:cNvSpPr>
            <p:nvPr/>
          </p:nvSpPr>
          <p:spPr bwMode="auto">
            <a:xfrm>
              <a:off x="10232303" y="3109968"/>
              <a:ext cx="2683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  <a:latin typeface="Century Gothic"/>
                  <a:ea typeface="ＭＳ Ｐゴシック"/>
                </a:rPr>
                <a:t>d</a:t>
              </a:r>
              <a:endParaRPr lang="ja-JP" altLang="en-US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</p:txBody>
        </p:sp>
      </p:grpSp>
      <p:sp>
        <p:nvSpPr>
          <p:cNvPr id="62" name="円/楕円 61"/>
          <p:cNvSpPr/>
          <p:nvPr/>
        </p:nvSpPr>
        <p:spPr bwMode="auto">
          <a:xfrm>
            <a:off x="5623444" y="2883122"/>
            <a:ext cx="300077" cy="347175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400000" scaled="0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>
              <a:srgbClr val="00B050">
                <a:alpha val="54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000">
              <a:solidFill>
                <a:srgbClr val="FFFFFF"/>
              </a:solidFill>
              <a:latin typeface="Century Gothic"/>
              <a:ea typeface="ＭＳ Ｐゴシック"/>
            </a:endParaRPr>
          </a:p>
        </p:txBody>
      </p:sp>
      <p:sp>
        <p:nvSpPr>
          <p:cNvPr id="63" name="テキスト ボックス 35"/>
          <p:cNvSpPr txBox="1">
            <a:spLocks noChangeArrowheads="1"/>
          </p:cNvSpPr>
          <p:nvPr/>
        </p:nvSpPr>
        <p:spPr bwMode="auto">
          <a:xfrm>
            <a:off x="5644847" y="2905766"/>
            <a:ext cx="3375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Century Gothic"/>
                <a:ea typeface="ＭＳ Ｐゴシック"/>
              </a:rPr>
              <a:t>s</a:t>
            </a:r>
            <a:endParaRPr lang="ja-JP" altLang="en-US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921367" y="2925054"/>
            <a:ext cx="7195649" cy="84672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ja-JP" sz="4400" b="0" dirty="0" err="1" smtClean="0">
                <a:solidFill>
                  <a:srgbClr val="0000FF"/>
                </a:solidFill>
              </a:rPr>
              <a:t>Bottomonium</a:t>
            </a:r>
            <a:r>
              <a:rPr lang="en-US" altLang="ja-JP" sz="4400" b="0" dirty="0" smtClean="0">
                <a:solidFill>
                  <a:srgbClr val="0000FF"/>
                </a:solidFill>
              </a:rPr>
              <a:t>-like Exotics</a:t>
            </a:r>
            <a:br>
              <a:rPr lang="en-US" altLang="ja-JP" sz="4400" b="0" dirty="0" smtClean="0">
                <a:solidFill>
                  <a:srgbClr val="0000FF"/>
                </a:solidFill>
              </a:rPr>
            </a:br>
            <a:r>
              <a:rPr lang="en-US" altLang="ja-JP" sz="4400" b="0" dirty="0" smtClean="0">
                <a:solidFill>
                  <a:srgbClr val="0000FF"/>
                </a:solidFill>
              </a:rPr>
              <a:t/>
            </a:r>
            <a:br>
              <a:rPr lang="en-US" altLang="ja-JP" sz="4400" b="0" dirty="0" smtClean="0">
                <a:solidFill>
                  <a:srgbClr val="0000FF"/>
                </a:solidFill>
              </a:rPr>
            </a:br>
            <a:endParaRPr lang="ja-JP" altLang="en-US" sz="3600" b="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6817660" y="6356351"/>
            <a:ext cx="2133600" cy="365125"/>
          </a:xfrm>
          <a:prstGeom prst="rect">
            <a:avLst/>
          </a:prstGeom>
        </p:spPr>
        <p:txBody>
          <a:bodyPr lIns="84838" tIns="42419" rIns="84838" bIns="42419"/>
          <a:lstStyle/>
          <a:p>
            <a:pPr>
              <a:defRPr/>
            </a:pPr>
            <a:fld id="{E11B0E7C-45DD-364F-AA72-68E0CEF91A02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Yb</a:t>
            </a:r>
            <a:r>
              <a:rPr kumimoji="1" lang="en-US" altLang="ja-JP" dirty="0" smtClean="0"/>
              <a:t>: Y(4260) counter part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801B-46C2-41C9-A263-15F638F9CD42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47342"/>
          <a:stretch>
            <a:fillRect/>
          </a:stretch>
        </p:blipFill>
        <p:spPr bwMode="auto">
          <a:xfrm>
            <a:off x="185738" y="1268413"/>
            <a:ext cx="5226800" cy="472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5540103" y="2761191"/>
            <a:ext cx="3490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Anomalously large rates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Century Gothic"/>
                <a:ea typeface="ＭＳ Ｐゴシック"/>
                <a:sym typeface="Symbol" pitchFamily="18" charset="2"/>
              </a:rPr>
              <a:t></a:t>
            </a:r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(5S)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Arial" charset="0"/>
              </a:rPr>
              <a:t> →</a:t>
            </a:r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entury Gothic"/>
                <a:ea typeface="ＭＳ Ｐゴシック"/>
                <a:sym typeface="Symbol" pitchFamily="18" charset="2"/>
              </a:rPr>
              <a:t> </a:t>
            </a:r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  <a:sym typeface="Symbol" pitchFamily="18" charset="2"/>
              </a:rPr>
              <a:t>(</a:t>
            </a:r>
            <a:r>
              <a:rPr lang="en-US" altLang="ja-JP" sz="2400" dirty="0" err="1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  <a:sym typeface="Symbol" pitchFamily="18" charset="2"/>
              </a:rPr>
              <a:t>nS</a:t>
            </a:r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  <a:sym typeface="Symbol" pitchFamily="18" charset="2"/>
              </a:rPr>
              <a:t>) </a:t>
            </a:r>
            <a:r>
              <a:rPr lang="en-US" altLang="ja-JP" sz="2400" dirty="0" err="1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p</a:t>
            </a:r>
            <a:r>
              <a:rPr lang="en-US" altLang="ja-JP" sz="2400" baseline="30000" dirty="0" err="1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+</a:t>
            </a:r>
            <a:r>
              <a:rPr lang="en-US" altLang="ja-JP" sz="2400" dirty="0" err="1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p</a:t>
            </a:r>
            <a:r>
              <a:rPr lang="en-US" altLang="ja-JP" sz="2400" baseline="30000" dirty="0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-</a:t>
            </a:r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~100 times larger than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Century Gothic"/>
                <a:ea typeface="ＭＳ Ｐゴシック"/>
                <a:sym typeface="Symbol" pitchFamily="18" charset="2"/>
              </a:rPr>
              <a:t></a:t>
            </a:r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(1-4S)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Arial" charset="0"/>
              </a:rPr>
              <a:t> →</a:t>
            </a:r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entury Gothic"/>
                <a:ea typeface="ＭＳ Ｐゴシック"/>
                <a:sym typeface="Symbol" pitchFamily="18" charset="2"/>
              </a:rPr>
              <a:t>  </a:t>
            </a:r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  <a:sym typeface="Symbol" pitchFamily="18" charset="2"/>
              </a:rPr>
              <a:t>(</a:t>
            </a:r>
            <a:r>
              <a:rPr lang="en-US" altLang="ja-JP" sz="2400" dirty="0" err="1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  <a:sym typeface="Symbol" pitchFamily="18" charset="2"/>
              </a:rPr>
              <a:t>nS</a:t>
            </a:r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  <a:sym typeface="Symbol" pitchFamily="18" charset="2"/>
              </a:rPr>
              <a:t>) </a:t>
            </a:r>
            <a:r>
              <a:rPr lang="en-US" altLang="ja-JP" sz="2400" dirty="0" err="1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p</a:t>
            </a:r>
            <a:r>
              <a:rPr lang="en-US" altLang="ja-JP" sz="2400" baseline="30000" dirty="0" err="1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+</a:t>
            </a:r>
            <a:r>
              <a:rPr lang="en-US" altLang="ja-JP" sz="2400" dirty="0" err="1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p</a:t>
            </a:r>
            <a:r>
              <a:rPr lang="en-US" altLang="ja-JP" sz="2400" baseline="30000" dirty="0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-</a:t>
            </a:r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66231" y="1342253"/>
            <a:ext cx="2940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Large rate of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Y(4260)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Arial" charset="0"/>
              </a:rPr>
              <a:t> →</a:t>
            </a:r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J/</a:t>
            </a:r>
            <a:r>
              <a:rPr lang="en-US" altLang="ja-JP" sz="2400" dirty="0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y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Arial" charset="0"/>
              </a:rPr>
              <a:t> </a:t>
            </a:r>
            <a:r>
              <a:rPr lang="en-US" altLang="ja-JP" sz="2400" dirty="0" err="1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p</a:t>
            </a:r>
            <a:r>
              <a:rPr lang="en-US" altLang="ja-JP" sz="2400" baseline="30000" dirty="0" err="1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+</a:t>
            </a:r>
            <a:r>
              <a:rPr lang="en-US" altLang="ja-JP" sz="2400" dirty="0" err="1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p</a:t>
            </a:r>
            <a:r>
              <a:rPr lang="en-US" altLang="ja-JP" sz="2400" baseline="30000" dirty="0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-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Arial" charset="0"/>
              </a:rPr>
              <a:t> </a:t>
            </a:r>
            <a:endParaRPr lang="ja-JP" altLang="en-US" sz="2400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" name="下矢印 9"/>
          <p:cNvSpPr/>
          <p:nvPr/>
        </p:nvSpPr>
        <p:spPr bwMode="auto">
          <a:xfrm>
            <a:off x="6385034" y="2270231"/>
            <a:ext cx="268014" cy="37837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97762" y="4716077"/>
            <a:ext cx="271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Peak locations are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Different ?</a:t>
            </a:r>
            <a:endParaRPr lang="ja-JP" altLang="en-US" sz="2400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2" name="テキスト ボックス 4"/>
          <p:cNvSpPr txBox="1">
            <a:spLocks noChangeArrowheads="1"/>
          </p:cNvSpPr>
          <p:nvPr/>
        </p:nvSpPr>
        <p:spPr bwMode="auto">
          <a:xfrm>
            <a:off x="1367662" y="1460173"/>
            <a:ext cx="1154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CC"/>
                </a:solidFill>
                <a:latin typeface="Arial" charset="0"/>
                <a:ea typeface="ＭＳ Ｐゴシック"/>
                <a:cs typeface="Arial" charset="0"/>
              </a:rPr>
              <a:t>Hadrons</a:t>
            </a:r>
            <a:endParaRPr lang="ja-JP" altLang="en-US" sz="2000" dirty="0">
              <a:solidFill>
                <a:srgbClr val="0000CC"/>
              </a:solidFill>
              <a:latin typeface="Arial" charset="0"/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1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15993"/>
            <a:ext cx="7918450" cy="78889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sym typeface="Symbol" pitchFamily="18" charset="2"/>
              </a:rPr>
              <a:t>Anomalies in (5S) decay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03222" y="1147763"/>
            <a:ext cx="2582863" cy="5116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963672" y="4178300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963672" y="5719763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63672" y="3271838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963672" y="2644775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963672" y="1857375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963672" y="1458913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1174685" y="5900738"/>
            <a:ext cx="5508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1174685" y="4268788"/>
            <a:ext cx="55086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2792347" y="4511675"/>
            <a:ext cx="550863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>
            <a:off x="2792347" y="3527425"/>
            <a:ext cx="550863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900047" y="2708275"/>
            <a:ext cx="25749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1884297" y="2938463"/>
            <a:ext cx="787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(3S)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8" name="Rectangle 31"/>
          <p:cNvSpPr>
            <a:spLocks noChangeArrowheads="1"/>
          </p:cNvSpPr>
          <p:nvPr/>
        </p:nvSpPr>
        <p:spPr bwMode="auto">
          <a:xfrm>
            <a:off x="2666935" y="3173413"/>
            <a:ext cx="907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h</a:t>
            </a:r>
            <a:r>
              <a:rPr lang="en-US" sz="1800" baseline="-250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(2P)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2668522" y="4162425"/>
            <a:ext cx="907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h</a:t>
            </a:r>
            <a:r>
              <a:rPr lang="en-US" sz="1800" baseline="-250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(1P)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0" name="Rectangle 33"/>
          <p:cNvSpPr>
            <a:spLocks noChangeArrowheads="1"/>
          </p:cNvSpPr>
          <p:nvPr/>
        </p:nvSpPr>
        <p:spPr bwMode="auto">
          <a:xfrm>
            <a:off x="1884297" y="3862388"/>
            <a:ext cx="787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(2S)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1" name="Rectangle 34"/>
          <p:cNvSpPr>
            <a:spLocks noChangeArrowheads="1"/>
          </p:cNvSpPr>
          <p:nvPr/>
        </p:nvSpPr>
        <p:spPr bwMode="auto">
          <a:xfrm>
            <a:off x="1884297" y="5402263"/>
            <a:ext cx="787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2" name="Rectangle 35"/>
          <p:cNvSpPr>
            <a:spLocks noChangeArrowheads="1"/>
          </p:cNvSpPr>
          <p:nvPr/>
        </p:nvSpPr>
        <p:spPr bwMode="auto">
          <a:xfrm>
            <a:off x="1046097" y="3922713"/>
            <a:ext cx="891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</a:t>
            </a:r>
            <a:r>
              <a:rPr lang="en-US" sz="1800" baseline="-250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(2S)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3" name="Rectangle 36"/>
          <p:cNvSpPr>
            <a:spLocks noChangeArrowheads="1"/>
          </p:cNvSpPr>
          <p:nvPr/>
        </p:nvSpPr>
        <p:spPr bwMode="auto">
          <a:xfrm>
            <a:off x="1044510" y="5553075"/>
            <a:ext cx="891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</a:t>
            </a:r>
            <a:r>
              <a:rPr lang="en-US" sz="1800" baseline="-250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4" name="Rectangle 37"/>
          <p:cNvSpPr>
            <a:spLocks noChangeArrowheads="1"/>
          </p:cNvSpPr>
          <p:nvPr/>
        </p:nvSpPr>
        <p:spPr bwMode="auto">
          <a:xfrm>
            <a:off x="1884297" y="2343150"/>
            <a:ext cx="787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(4S)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5" name="Rectangle 38"/>
          <p:cNvSpPr>
            <a:spLocks noChangeArrowheads="1"/>
          </p:cNvSpPr>
          <p:nvPr/>
        </p:nvSpPr>
        <p:spPr bwMode="auto">
          <a:xfrm>
            <a:off x="1595710" y="1541463"/>
            <a:ext cx="1224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8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 dirty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(10860</a:t>
            </a:r>
            <a:r>
              <a:rPr lang="en-US" sz="16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)</a:t>
            </a:r>
            <a:endParaRPr lang="ru-RU" sz="16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1603648" y="1138238"/>
            <a:ext cx="1224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(11020)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7" name="Text Box 45"/>
          <p:cNvSpPr txBox="1">
            <a:spLocks noChangeArrowheads="1"/>
          </p:cNvSpPr>
          <p:nvPr/>
        </p:nvSpPr>
        <p:spPr bwMode="auto">
          <a:xfrm>
            <a:off x="868276" y="6275294"/>
            <a:ext cx="10287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dirty="0">
                <a:latin typeface="ヒラギノ角ゴ Pro W6"/>
                <a:ea typeface="ヒラギノ角ゴ Pro W6"/>
                <a:cs typeface="ヒラギノ角ゴ Pro W6"/>
              </a:rPr>
              <a:t>J</a:t>
            </a:r>
            <a:r>
              <a:rPr lang="en-US" sz="1800" baseline="30000" dirty="0">
                <a:latin typeface="ヒラギノ角ゴ Pro W6"/>
                <a:ea typeface="ヒラギノ角ゴ Pro W6"/>
                <a:cs typeface="ヒラギノ角ゴ Pro W6"/>
              </a:rPr>
              <a:t>PC</a:t>
            </a:r>
            <a:r>
              <a:rPr lang="en-US" sz="1800" dirty="0">
                <a:latin typeface="ヒラギノ角ゴ Pro W6"/>
                <a:ea typeface="ヒラギノ角ゴ Pro W6"/>
                <a:cs typeface="ヒラギノ角ゴ Pro W6"/>
              </a:rPr>
              <a:t> = </a:t>
            </a:r>
            <a:r>
              <a:rPr lang="en-US" sz="1800" dirty="0" smtClean="0">
                <a:latin typeface="ヒラギノ角ゴ Pro W6"/>
                <a:ea typeface="ヒラギノ角ゴ Pro W6"/>
                <a:cs typeface="ヒラギノ角ゴ Pro W6"/>
              </a:rPr>
              <a:t>0</a:t>
            </a:r>
            <a:endParaRPr lang="ru-RU" sz="2400" baseline="300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8" name="Rectangle 46"/>
          <p:cNvSpPr>
            <a:spLocks noChangeArrowheads="1"/>
          </p:cNvSpPr>
          <p:nvPr/>
        </p:nvSpPr>
        <p:spPr bwMode="auto">
          <a:xfrm>
            <a:off x="1701914" y="6153516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-+</a:t>
            </a:r>
            <a:endParaRPr lang="ru-RU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2820922" y="6288697"/>
            <a:ext cx="556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 dirty="0">
                <a:latin typeface="ヒラギノ角ゴ Pro W6"/>
                <a:ea typeface="ヒラギノ角ゴ Pro W6"/>
                <a:cs typeface="ヒラギノ角ゴ Pro W6"/>
              </a:rPr>
              <a:t>1</a:t>
            </a:r>
            <a:r>
              <a:rPr lang="en-US" sz="2400" baseline="30000" dirty="0" smtClean="0">
                <a:latin typeface="ヒラギノ角ゴ Pro W6"/>
                <a:ea typeface="ヒラギノ角ゴ Pro W6"/>
                <a:cs typeface="ヒラギノ角ゴ Pro W6"/>
              </a:rPr>
              <a:t>+-</a:t>
            </a:r>
            <a:endParaRPr lang="ru-RU" sz="3200" baseline="300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2028765" y="6178199"/>
            <a:ext cx="531813" cy="465138"/>
            <a:chOff x="3226" y="3897"/>
            <a:chExt cx="335" cy="293"/>
          </a:xfrm>
        </p:grpSpPr>
        <p:sp>
          <p:nvSpPr>
            <p:cNvPr id="32" name="Text Box 52"/>
            <p:cNvSpPr txBox="1">
              <a:spLocks noChangeArrowheads="1"/>
            </p:cNvSpPr>
            <p:nvPr/>
          </p:nvSpPr>
          <p:spPr bwMode="auto">
            <a:xfrm>
              <a:off x="3226" y="3977"/>
              <a:ext cx="20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>
                  <a:latin typeface="ヒラギノ角ゴ Pro W6"/>
                  <a:ea typeface="ヒラギノ角ゴ Pro W6"/>
                  <a:cs typeface="ヒラギノ角ゴ Pro W6"/>
                </a:rPr>
                <a:t>1</a:t>
              </a:r>
              <a:endParaRPr lang="ru-RU" baseline="30000"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  <p:sp>
          <p:nvSpPr>
            <p:cNvPr id="33" name="Rectangle 53"/>
            <p:cNvSpPr>
              <a:spLocks noChangeArrowheads="1"/>
            </p:cNvSpPr>
            <p:nvPr/>
          </p:nvSpPr>
          <p:spPr bwMode="auto">
            <a:xfrm>
              <a:off x="3276" y="3897"/>
              <a:ext cx="2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dirty="0" smtClean="0">
                  <a:latin typeface="ヒラギノ角ゴ Pro W6"/>
                  <a:ea typeface="ヒラギノ角ゴ Pro W6"/>
                  <a:cs typeface="ヒラギノ角ゴ Pro W6"/>
                </a:rPr>
                <a:t> -</a:t>
              </a:r>
              <a:r>
                <a:rPr lang="en-US" dirty="0">
                  <a:latin typeface="ヒラギノ角ゴ Pro W6"/>
                  <a:ea typeface="ヒラギノ角ゴ Pro W6"/>
                  <a:cs typeface="ヒラギノ角ゴ Pro W6"/>
                </a:rPr>
                <a:t>-</a:t>
              </a:r>
              <a:endParaRPr lang="ru-RU" dirty="0"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</p:grpSp>
      <p:sp>
        <p:nvSpPr>
          <p:cNvPr id="34" name="Line 54"/>
          <p:cNvSpPr>
            <a:spLocks noChangeShapeType="1"/>
          </p:cNvSpPr>
          <p:nvPr/>
        </p:nvSpPr>
        <p:spPr bwMode="auto">
          <a:xfrm>
            <a:off x="901635" y="5610225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5" name="Line 55"/>
          <p:cNvSpPr>
            <a:spLocks noChangeShapeType="1"/>
          </p:cNvSpPr>
          <p:nvPr/>
        </p:nvSpPr>
        <p:spPr bwMode="auto">
          <a:xfrm>
            <a:off x="901635" y="1501775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6" name="Line 56"/>
          <p:cNvSpPr>
            <a:spLocks noChangeShapeType="1"/>
          </p:cNvSpPr>
          <p:nvPr/>
        </p:nvSpPr>
        <p:spPr bwMode="auto">
          <a:xfrm>
            <a:off x="901635" y="2185988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7" name="Line 57"/>
          <p:cNvSpPr>
            <a:spLocks noChangeShapeType="1"/>
          </p:cNvSpPr>
          <p:nvPr/>
        </p:nvSpPr>
        <p:spPr bwMode="auto">
          <a:xfrm>
            <a:off x="901635" y="2870200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8" name="Line 58"/>
          <p:cNvSpPr>
            <a:spLocks noChangeShapeType="1"/>
          </p:cNvSpPr>
          <p:nvPr/>
        </p:nvSpPr>
        <p:spPr bwMode="auto">
          <a:xfrm>
            <a:off x="901635" y="3556000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9" name="Line 59"/>
          <p:cNvSpPr>
            <a:spLocks noChangeShapeType="1"/>
          </p:cNvSpPr>
          <p:nvPr/>
        </p:nvSpPr>
        <p:spPr bwMode="auto">
          <a:xfrm>
            <a:off x="901635" y="4240213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0" name="Line 60"/>
          <p:cNvSpPr>
            <a:spLocks noChangeShapeType="1"/>
          </p:cNvSpPr>
          <p:nvPr/>
        </p:nvSpPr>
        <p:spPr bwMode="auto">
          <a:xfrm>
            <a:off x="901635" y="4924425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1" name="Line 61"/>
          <p:cNvSpPr>
            <a:spLocks noChangeShapeType="1"/>
          </p:cNvSpPr>
          <p:nvPr/>
        </p:nvSpPr>
        <p:spPr bwMode="auto">
          <a:xfrm>
            <a:off x="901635" y="602138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2" name="Line 62"/>
          <p:cNvSpPr>
            <a:spLocks noChangeShapeType="1"/>
          </p:cNvSpPr>
          <p:nvPr/>
        </p:nvSpPr>
        <p:spPr bwMode="auto">
          <a:xfrm>
            <a:off x="901635" y="588327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3" name="Line 63"/>
          <p:cNvSpPr>
            <a:spLocks noChangeShapeType="1"/>
          </p:cNvSpPr>
          <p:nvPr/>
        </p:nvSpPr>
        <p:spPr bwMode="auto">
          <a:xfrm>
            <a:off x="901635" y="57467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>
            <a:off x="901635" y="547211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5" name="Line 65"/>
          <p:cNvSpPr>
            <a:spLocks noChangeShapeType="1"/>
          </p:cNvSpPr>
          <p:nvPr/>
        </p:nvSpPr>
        <p:spPr bwMode="auto">
          <a:xfrm>
            <a:off x="901635" y="533558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6" name="Line 66"/>
          <p:cNvSpPr>
            <a:spLocks noChangeShapeType="1"/>
          </p:cNvSpPr>
          <p:nvPr/>
        </p:nvSpPr>
        <p:spPr bwMode="auto">
          <a:xfrm>
            <a:off x="901635" y="519906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7" name="Line 67"/>
          <p:cNvSpPr>
            <a:spLocks noChangeShapeType="1"/>
          </p:cNvSpPr>
          <p:nvPr/>
        </p:nvSpPr>
        <p:spPr bwMode="auto">
          <a:xfrm>
            <a:off x="901635" y="506253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>
            <a:off x="901635" y="478790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9" name="Line 69"/>
          <p:cNvSpPr>
            <a:spLocks noChangeShapeType="1"/>
          </p:cNvSpPr>
          <p:nvPr/>
        </p:nvSpPr>
        <p:spPr bwMode="auto">
          <a:xfrm>
            <a:off x="901635" y="465137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0" name="Line 70"/>
          <p:cNvSpPr>
            <a:spLocks noChangeShapeType="1"/>
          </p:cNvSpPr>
          <p:nvPr/>
        </p:nvSpPr>
        <p:spPr bwMode="auto">
          <a:xfrm>
            <a:off x="901635" y="45148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>
            <a:off x="901635" y="437673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2" name="Line 72"/>
          <p:cNvSpPr>
            <a:spLocks noChangeShapeType="1"/>
          </p:cNvSpPr>
          <p:nvPr/>
        </p:nvSpPr>
        <p:spPr bwMode="auto">
          <a:xfrm>
            <a:off x="901635" y="410368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3" name="Line 73"/>
          <p:cNvSpPr>
            <a:spLocks noChangeShapeType="1"/>
          </p:cNvSpPr>
          <p:nvPr/>
        </p:nvSpPr>
        <p:spPr bwMode="auto">
          <a:xfrm>
            <a:off x="901635" y="396557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4" name="Line 74"/>
          <p:cNvSpPr>
            <a:spLocks noChangeShapeType="1"/>
          </p:cNvSpPr>
          <p:nvPr/>
        </p:nvSpPr>
        <p:spPr bwMode="auto">
          <a:xfrm>
            <a:off x="901635" y="38290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5" name="Line 75"/>
          <p:cNvSpPr>
            <a:spLocks noChangeShapeType="1"/>
          </p:cNvSpPr>
          <p:nvPr/>
        </p:nvSpPr>
        <p:spPr bwMode="auto">
          <a:xfrm>
            <a:off x="901635" y="369252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6" name="Line 76"/>
          <p:cNvSpPr>
            <a:spLocks noChangeShapeType="1"/>
          </p:cNvSpPr>
          <p:nvPr/>
        </p:nvSpPr>
        <p:spPr bwMode="auto">
          <a:xfrm>
            <a:off x="901635" y="341788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7" name="Line 77"/>
          <p:cNvSpPr>
            <a:spLocks noChangeShapeType="1"/>
          </p:cNvSpPr>
          <p:nvPr/>
        </p:nvSpPr>
        <p:spPr bwMode="auto">
          <a:xfrm>
            <a:off x="901635" y="328136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8" name="Line 78"/>
          <p:cNvSpPr>
            <a:spLocks noChangeShapeType="1"/>
          </p:cNvSpPr>
          <p:nvPr/>
        </p:nvSpPr>
        <p:spPr bwMode="auto">
          <a:xfrm>
            <a:off x="901635" y="314483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9" name="Line 79"/>
          <p:cNvSpPr>
            <a:spLocks noChangeShapeType="1"/>
          </p:cNvSpPr>
          <p:nvPr/>
        </p:nvSpPr>
        <p:spPr bwMode="auto">
          <a:xfrm>
            <a:off x="901635" y="300831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0" name="Line 80"/>
          <p:cNvSpPr>
            <a:spLocks noChangeShapeType="1"/>
          </p:cNvSpPr>
          <p:nvPr/>
        </p:nvSpPr>
        <p:spPr bwMode="auto">
          <a:xfrm>
            <a:off x="901635" y="273367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1" name="Line 81"/>
          <p:cNvSpPr>
            <a:spLocks noChangeShapeType="1"/>
          </p:cNvSpPr>
          <p:nvPr/>
        </p:nvSpPr>
        <p:spPr bwMode="auto">
          <a:xfrm>
            <a:off x="901635" y="25971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2" name="Line 82"/>
          <p:cNvSpPr>
            <a:spLocks noChangeShapeType="1"/>
          </p:cNvSpPr>
          <p:nvPr/>
        </p:nvSpPr>
        <p:spPr bwMode="auto">
          <a:xfrm>
            <a:off x="901635" y="245903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3" name="Line 83"/>
          <p:cNvSpPr>
            <a:spLocks noChangeShapeType="1"/>
          </p:cNvSpPr>
          <p:nvPr/>
        </p:nvSpPr>
        <p:spPr bwMode="auto">
          <a:xfrm>
            <a:off x="901635" y="232251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4" name="Line 84"/>
          <p:cNvSpPr>
            <a:spLocks noChangeShapeType="1"/>
          </p:cNvSpPr>
          <p:nvPr/>
        </p:nvSpPr>
        <p:spPr bwMode="auto">
          <a:xfrm>
            <a:off x="901635" y="204946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5" name="Line 85"/>
          <p:cNvSpPr>
            <a:spLocks noChangeShapeType="1"/>
          </p:cNvSpPr>
          <p:nvPr/>
        </p:nvSpPr>
        <p:spPr bwMode="auto">
          <a:xfrm>
            <a:off x="901635" y="19113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6" name="Line 86"/>
          <p:cNvSpPr>
            <a:spLocks noChangeShapeType="1"/>
          </p:cNvSpPr>
          <p:nvPr/>
        </p:nvSpPr>
        <p:spPr bwMode="auto">
          <a:xfrm>
            <a:off x="901635" y="177482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7" name="Line 87"/>
          <p:cNvSpPr>
            <a:spLocks noChangeShapeType="1"/>
          </p:cNvSpPr>
          <p:nvPr/>
        </p:nvSpPr>
        <p:spPr bwMode="auto">
          <a:xfrm>
            <a:off x="901635" y="163830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8" name="Text Box 89"/>
          <p:cNvSpPr txBox="1">
            <a:spLocks noChangeArrowheads="1"/>
          </p:cNvSpPr>
          <p:nvPr/>
        </p:nvSpPr>
        <p:spPr bwMode="auto">
          <a:xfrm>
            <a:off x="363902" y="5457825"/>
            <a:ext cx="5549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9.50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9" name="Text Box 90"/>
          <p:cNvSpPr txBox="1">
            <a:spLocks noChangeArrowheads="1"/>
          </p:cNvSpPr>
          <p:nvPr/>
        </p:nvSpPr>
        <p:spPr bwMode="auto">
          <a:xfrm>
            <a:off x="363902" y="4778375"/>
            <a:ext cx="5549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9.75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0" name="Text Box 91"/>
          <p:cNvSpPr txBox="1">
            <a:spLocks noChangeArrowheads="1"/>
          </p:cNvSpPr>
          <p:nvPr/>
        </p:nvSpPr>
        <p:spPr bwMode="auto">
          <a:xfrm>
            <a:off x="286114" y="4098925"/>
            <a:ext cx="664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10.00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1" name="Text Box 92"/>
          <p:cNvSpPr txBox="1">
            <a:spLocks noChangeArrowheads="1"/>
          </p:cNvSpPr>
          <p:nvPr/>
        </p:nvSpPr>
        <p:spPr bwMode="auto">
          <a:xfrm>
            <a:off x="286114" y="3419475"/>
            <a:ext cx="664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10.25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2" name="Text Box 93"/>
          <p:cNvSpPr txBox="1">
            <a:spLocks noChangeArrowheads="1"/>
          </p:cNvSpPr>
          <p:nvPr/>
        </p:nvSpPr>
        <p:spPr bwMode="auto">
          <a:xfrm>
            <a:off x="286114" y="2740025"/>
            <a:ext cx="664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10.50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3" name="Text Box 94"/>
          <p:cNvSpPr txBox="1">
            <a:spLocks noChangeArrowheads="1"/>
          </p:cNvSpPr>
          <p:nvPr/>
        </p:nvSpPr>
        <p:spPr bwMode="auto">
          <a:xfrm>
            <a:off x="286114" y="2062163"/>
            <a:ext cx="664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10.75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4" name="Text Box 95"/>
          <p:cNvSpPr txBox="1">
            <a:spLocks noChangeArrowheads="1"/>
          </p:cNvSpPr>
          <p:nvPr/>
        </p:nvSpPr>
        <p:spPr bwMode="auto">
          <a:xfrm>
            <a:off x="263889" y="1365250"/>
            <a:ext cx="664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 dirty="0">
                <a:latin typeface="ヒラギノ角ゴ Pro W6"/>
                <a:ea typeface="ヒラギノ角ゴ Pro W6"/>
                <a:cs typeface="ヒラギノ角ゴ Pro W6"/>
              </a:rPr>
              <a:t>11.00</a:t>
            </a:r>
            <a:endParaRPr lang="ru-RU" sz="12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5" name="Text Box 96"/>
          <p:cNvSpPr txBox="1">
            <a:spLocks noChangeArrowheads="1"/>
          </p:cNvSpPr>
          <p:nvPr/>
        </p:nvSpPr>
        <p:spPr bwMode="auto">
          <a:xfrm rot="16200000">
            <a:off x="-625751" y="3106530"/>
            <a:ext cx="17297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latin typeface="ヒラギノ角ゴ Pro W6"/>
                <a:ea typeface="ヒラギノ角ゴ Pro W6"/>
                <a:cs typeface="ヒラギノ角ゴ Pro W6"/>
              </a:rPr>
              <a:t>Mass, GeV/c</a:t>
            </a:r>
            <a:r>
              <a:rPr lang="en-US" sz="1600" baseline="30000">
                <a:latin typeface="ヒラギノ角ゴ Pro W6"/>
                <a:ea typeface="ヒラギノ角ゴ Pro W6"/>
                <a:cs typeface="ヒラギノ角ゴ Pro W6"/>
              </a:rPr>
              <a:t>2</a:t>
            </a:r>
            <a:endParaRPr lang="ru-RU" sz="1600" baseline="300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6" name="Line 97"/>
          <p:cNvSpPr>
            <a:spLocks noChangeShapeType="1"/>
          </p:cNvSpPr>
          <p:nvPr/>
        </p:nvSpPr>
        <p:spPr bwMode="auto">
          <a:xfrm>
            <a:off x="901635" y="13652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7" name="Line 98"/>
          <p:cNvSpPr>
            <a:spLocks noChangeShapeType="1"/>
          </p:cNvSpPr>
          <p:nvPr/>
        </p:nvSpPr>
        <p:spPr bwMode="auto">
          <a:xfrm>
            <a:off x="901635" y="122872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8" name="Text Box 99"/>
          <p:cNvSpPr txBox="1">
            <a:spLocks noChangeArrowheads="1"/>
          </p:cNvSpPr>
          <p:nvPr/>
        </p:nvSpPr>
        <p:spPr bwMode="auto">
          <a:xfrm>
            <a:off x="957197" y="2433638"/>
            <a:ext cx="7708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latin typeface="ヒラギノ角ゴ Pro W6"/>
                <a:ea typeface="ヒラギノ角ゴ Pro W6"/>
                <a:cs typeface="ヒラギノ角ゴ Pro W6"/>
              </a:rPr>
              <a:t>2M(B)</a:t>
            </a:r>
            <a:endParaRPr lang="ru-RU" sz="1400" baseline="-250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9" name="Line 107"/>
          <p:cNvSpPr>
            <a:spLocks noChangeShapeType="1"/>
          </p:cNvSpPr>
          <p:nvPr/>
        </p:nvSpPr>
        <p:spPr bwMode="auto">
          <a:xfrm>
            <a:off x="2143060" y="1871663"/>
            <a:ext cx="0" cy="3629025"/>
          </a:xfrm>
          <a:prstGeom prst="line">
            <a:avLst/>
          </a:prstGeom>
          <a:noFill/>
          <a:ln w="3810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0" name="Line 108"/>
          <p:cNvSpPr>
            <a:spLocks noChangeShapeType="1"/>
          </p:cNvSpPr>
          <p:nvPr/>
        </p:nvSpPr>
        <p:spPr bwMode="auto">
          <a:xfrm>
            <a:off x="2028760" y="1857375"/>
            <a:ext cx="0" cy="2085975"/>
          </a:xfrm>
          <a:prstGeom prst="line">
            <a:avLst/>
          </a:prstGeom>
          <a:noFill/>
          <a:ln w="3810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1" name="Line 109"/>
          <p:cNvSpPr>
            <a:spLocks noChangeShapeType="1"/>
          </p:cNvSpPr>
          <p:nvPr/>
        </p:nvSpPr>
        <p:spPr bwMode="auto">
          <a:xfrm>
            <a:off x="1914460" y="1857375"/>
            <a:ext cx="0" cy="1300163"/>
          </a:xfrm>
          <a:prstGeom prst="line">
            <a:avLst/>
          </a:prstGeom>
          <a:noFill/>
          <a:ln w="3810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2" name="Line 110"/>
          <p:cNvSpPr>
            <a:spLocks noChangeShapeType="1"/>
          </p:cNvSpPr>
          <p:nvPr/>
        </p:nvSpPr>
        <p:spPr bwMode="auto">
          <a:xfrm>
            <a:off x="2257360" y="2643188"/>
            <a:ext cx="0" cy="2828925"/>
          </a:xfrm>
          <a:prstGeom prst="line">
            <a:avLst/>
          </a:prstGeom>
          <a:noFill/>
          <a:ln w="38100">
            <a:solidFill>
              <a:srgbClr val="008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5" name="Line 114"/>
          <p:cNvSpPr>
            <a:spLocks noChangeShapeType="1"/>
          </p:cNvSpPr>
          <p:nvPr/>
        </p:nvSpPr>
        <p:spPr bwMode="auto">
          <a:xfrm>
            <a:off x="2371660" y="3286125"/>
            <a:ext cx="0" cy="2228850"/>
          </a:xfrm>
          <a:prstGeom prst="line">
            <a:avLst/>
          </a:prstGeom>
          <a:noFill/>
          <a:ln w="38100">
            <a:solidFill>
              <a:srgbClr val="008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6" name="Line 115"/>
          <p:cNvSpPr>
            <a:spLocks noChangeShapeType="1"/>
          </p:cNvSpPr>
          <p:nvPr/>
        </p:nvSpPr>
        <p:spPr bwMode="auto">
          <a:xfrm>
            <a:off x="2485960" y="4171950"/>
            <a:ext cx="0" cy="1314450"/>
          </a:xfrm>
          <a:prstGeom prst="line">
            <a:avLst/>
          </a:prstGeom>
          <a:noFill/>
          <a:ln w="38100">
            <a:solidFill>
              <a:srgbClr val="008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8" name="Text Box 140"/>
          <p:cNvSpPr txBox="1">
            <a:spLocks noChangeArrowheads="1"/>
          </p:cNvSpPr>
          <p:nvPr/>
        </p:nvSpPr>
        <p:spPr bwMode="auto">
          <a:xfrm>
            <a:off x="1408047" y="2058988"/>
            <a:ext cx="677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260</a:t>
            </a:r>
            <a:endParaRPr lang="ru-RU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9" name="Text Box 141"/>
          <p:cNvSpPr txBox="1">
            <a:spLocks noChangeArrowheads="1"/>
          </p:cNvSpPr>
          <p:nvPr/>
        </p:nvSpPr>
        <p:spPr bwMode="auto">
          <a:xfrm>
            <a:off x="1522347" y="3387725"/>
            <a:ext cx="677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430</a:t>
            </a:r>
            <a:endParaRPr lang="ru-RU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0" name="Text Box 142"/>
          <p:cNvSpPr txBox="1">
            <a:spLocks noChangeArrowheads="1"/>
          </p:cNvSpPr>
          <p:nvPr/>
        </p:nvSpPr>
        <p:spPr bwMode="auto">
          <a:xfrm>
            <a:off x="1636647" y="4573588"/>
            <a:ext cx="677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290</a:t>
            </a:r>
            <a:endParaRPr lang="ru-RU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3" name="Text Box 145"/>
          <p:cNvSpPr txBox="1">
            <a:spLocks noChangeArrowheads="1"/>
          </p:cNvSpPr>
          <p:nvPr/>
        </p:nvSpPr>
        <p:spPr bwMode="auto">
          <a:xfrm>
            <a:off x="2422460" y="4659313"/>
            <a:ext cx="349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6</a:t>
            </a:r>
            <a:endParaRPr lang="ru-RU" dirty="0">
              <a:solidFill>
                <a:srgbClr val="008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4" name="Text Box 146"/>
          <p:cNvSpPr txBox="1">
            <a:spLocks noChangeArrowheads="1"/>
          </p:cNvSpPr>
          <p:nvPr/>
        </p:nvSpPr>
        <p:spPr bwMode="auto">
          <a:xfrm>
            <a:off x="2322447" y="3602038"/>
            <a:ext cx="349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1</a:t>
            </a:r>
            <a:endParaRPr lang="ru-RU" dirty="0">
              <a:solidFill>
                <a:srgbClr val="008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5" name="Text Box 147"/>
          <p:cNvSpPr txBox="1">
            <a:spLocks noChangeArrowheads="1"/>
          </p:cNvSpPr>
          <p:nvPr/>
        </p:nvSpPr>
        <p:spPr bwMode="auto">
          <a:xfrm>
            <a:off x="2193860" y="2687638"/>
            <a:ext cx="35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2</a:t>
            </a:r>
            <a:endParaRPr lang="ru-RU">
              <a:solidFill>
                <a:srgbClr val="008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6" name="Oval 148"/>
          <p:cNvSpPr>
            <a:spLocks noChangeArrowheads="1"/>
          </p:cNvSpPr>
          <p:nvPr/>
        </p:nvSpPr>
        <p:spPr bwMode="auto">
          <a:xfrm>
            <a:off x="2443097" y="4714875"/>
            <a:ext cx="300038" cy="300038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7" name="Oval 151"/>
          <p:cNvSpPr>
            <a:spLocks noChangeArrowheads="1"/>
          </p:cNvSpPr>
          <p:nvPr/>
        </p:nvSpPr>
        <p:spPr bwMode="auto">
          <a:xfrm>
            <a:off x="2328797" y="3643313"/>
            <a:ext cx="300038" cy="300037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8" name="Oval 152"/>
          <p:cNvSpPr>
            <a:spLocks noChangeArrowheads="1"/>
          </p:cNvSpPr>
          <p:nvPr/>
        </p:nvSpPr>
        <p:spPr bwMode="auto">
          <a:xfrm>
            <a:off x="2214497" y="2757488"/>
            <a:ext cx="300038" cy="300037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9" name="Oval 154"/>
          <p:cNvSpPr>
            <a:spLocks noChangeArrowheads="1"/>
          </p:cNvSpPr>
          <p:nvPr/>
        </p:nvSpPr>
        <p:spPr bwMode="auto">
          <a:xfrm>
            <a:off x="1642997" y="4614863"/>
            <a:ext cx="542925" cy="328612"/>
          </a:xfrm>
          <a:prstGeom prst="ellips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0" name="Oval 155"/>
          <p:cNvSpPr>
            <a:spLocks noChangeArrowheads="1"/>
          </p:cNvSpPr>
          <p:nvPr/>
        </p:nvSpPr>
        <p:spPr bwMode="auto">
          <a:xfrm>
            <a:off x="1514410" y="3414713"/>
            <a:ext cx="542925" cy="328612"/>
          </a:xfrm>
          <a:prstGeom prst="ellips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1" name="Oval 156"/>
          <p:cNvSpPr>
            <a:spLocks noChangeArrowheads="1"/>
          </p:cNvSpPr>
          <p:nvPr/>
        </p:nvSpPr>
        <p:spPr bwMode="auto">
          <a:xfrm>
            <a:off x="1414397" y="2085975"/>
            <a:ext cx="542925" cy="328613"/>
          </a:xfrm>
          <a:prstGeom prst="ellips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2" name="Text Box 157"/>
          <p:cNvSpPr txBox="1">
            <a:spLocks noChangeArrowheads="1"/>
          </p:cNvSpPr>
          <p:nvPr/>
        </p:nvSpPr>
        <p:spPr bwMode="auto">
          <a:xfrm>
            <a:off x="167097" y="5102781"/>
            <a:ext cx="186166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partial </a:t>
            </a:r>
            <a:r>
              <a:rPr lang="en-US" dirty="0" err="1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(keV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)</a:t>
            </a:r>
            <a:endParaRPr lang="ru-RU" dirty="0"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03" name="Line 158"/>
          <p:cNvSpPr>
            <a:spLocks noChangeShapeType="1"/>
          </p:cNvSpPr>
          <p:nvPr/>
        </p:nvSpPr>
        <p:spPr bwMode="auto">
          <a:xfrm flipV="1">
            <a:off x="1400110" y="4857750"/>
            <a:ext cx="214312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4" name="Line 159"/>
          <p:cNvSpPr>
            <a:spLocks noChangeShapeType="1"/>
          </p:cNvSpPr>
          <p:nvPr/>
        </p:nvSpPr>
        <p:spPr bwMode="auto">
          <a:xfrm flipV="1">
            <a:off x="1728722" y="4929188"/>
            <a:ext cx="671513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7" name="Line 165"/>
          <p:cNvSpPr>
            <a:spLocks noChangeShapeType="1"/>
          </p:cNvSpPr>
          <p:nvPr/>
        </p:nvSpPr>
        <p:spPr bwMode="auto">
          <a:xfrm>
            <a:off x="901635" y="122872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14" name="Text Box 125"/>
          <p:cNvSpPr txBox="1">
            <a:spLocks noChangeArrowheads="1"/>
          </p:cNvSpPr>
          <p:nvPr/>
        </p:nvSpPr>
        <p:spPr bwMode="auto">
          <a:xfrm>
            <a:off x="3506502" y="5050355"/>
            <a:ext cx="5737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000" b="1" dirty="0">
                <a:solidFill>
                  <a:srgbClr val="000000"/>
                </a:solidFill>
                <a:sym typeface="Symbol" pitchFamily="18" charset="2"/>
              </a:rPr>
              <a:t>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(</a:t>
            </a:r>
            <a:r>
              <a:rPr lang="en-US" sz="2000" b="1" dirty="0">
                <a:solidFill>
                  <a:srgbClr val="000000"/>
                </a:solidFill>
                <a:sym typeface="Symbol" pitchFamily="18" charset="2"/>
              </a:rPr>
              <a:t>5S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) </a:t>
            </a:r>
            <a:r>
              <a:rPr lang="ru-RU" sz="2000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US" sz="2000" b="1" dirty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h</a:t>
            </a:r>
            <a:r>
              <a:rPr lang="en-US" sz="2000" baseline="-25000" dirty="0" err="1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(1,2P) </a:t>
            </a:r>
            <a:r>
              <a:rPr lang="ru-RU" sz="2000" dirty="0">
                <a:solidFill>
                  <a:srgbClr val="000000"/>
                </a:solidFill>
                <a:sym typeface="Symbol" pitchFamily="18" charset="2"/>
              </a:rPr>
              <a:t></a:t>
            </a:r>
            <a:r>
              <a:rPr lang="en-US" sz="2000" baseline="30000" dirty="0">
                <a:solidFill>
                  <a:srgbClr val="000000"/>
                </a:solidFill>
                <a:sym typeface="Symbol" pitchFamily="18" charset="2"/>
              </a:rPr>
              <a:t>+</a:t>
            </a:r>
            <a:r>
              <a:rPr lang="ru-RU" sz="2000" dirty="0">
                <a:solidFill>
                  <a:srgbClr val="000000"/>
                </a:solidFill>
                <a:sym typeface="Symbol" pitchFamily="18" charset="2"/>
              </a:rPr>
              <a:t></a:t>
            </a:r>
            <a:r>
              <a:rPr lang="en-US" sz="2000" baseline="30000" dirty="0">
                <a:solidFill>
                  <a:srgbClr val="000000"/>
                </a:solidFill>
                <a:sym typeface="Symbol" pitchFamily="18" charset="2"/>
              </a:rPr>
              <a:t>–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are not suppressed </a:t>
            </a:r>
            <a:endParaRPr lang="ru-RU" sz="2000" dirty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pic>
        <p:nvPicPr>
          <p:cNvPr id="115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1484" y="5602804"/>
            <a:ext cx="544513" cy="7733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6" name="Picture 1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4609" y="5594867"/>
            <a:ext cx="529216" cy="750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7" name="Rectangle 163"/>
          <p:cNvSpPr>
            <a:spLocks noChangeArrowheads="1"/>
          </p:cNvSpPr>
          <p:nvPr/>
        </p:nvSpPr>
        <p:spPr bwMode="auto">
          <a:xfrm rot="18900000">
            <a:off x="4028347" y="5713930"/>
            <a:ext cx="882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latin typeface="Arial" pitchFamily="34" charset="0"/>
                <a:sym typeface="Symbol" pitchFamily="18" charset="2"/>
              </a:rPr>
              <a:t>spin-flip</a:t>
            </a:r>
            <a:endParaRPr lang="ru-RU" sz="16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8" name="Text Box 167"/>
          <p:cNvSpPr txBox="1">
            <a:spLocks noChangeArrowheads="1"/>
          </p:cNvSpPr>
          <p:nvPr/>
        </p:nvSpPr>
        <p:spPr bwMode="auto">
          <a:xfrm>
            <a:off x="5352701" y="5464462"/>
            <a:ext cx="384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E</a:t>
            </a:r>
            <a:r>
              <a:rPr lang="en-US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xpect </a:t>
            </a:r>
            <a:r>
              <a:rPr lang="en-US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suppression </a:t>
            </a:r>
            <a:r>
              <a:rPr lang="en-US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</a:t>
            </a:r>
            <a:r>
              <a:rPr lang="en-US" baseline="-25000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QCD</a:t>
            </a:r>
            <a:r>
              <a:rPr lang="en-US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m</a:t>
            </a:r>
            <a:r>
              <a:rPr lang="en-US" baseline="-25000" dirty="0" err="1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endParaRPr lang="en-US" baseline="-25000" dirty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20" name="Rectangle 169"/>
          <p:cNvSpPr>
            <a:spLocks noChangeArrowheads="1"/>
          </p:cNvSpPr>
          <p:nvPr/>
        </p:nvSpPr>
        <p:spPr bwMode="auto">
          <a:xfrm>
            <a:off x="5343525" y="5864742"/>
            <a:ext cx="3855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Heavy Quark </a:t>
            </a:r>
            <a:r>
              <a:rPr lang="en-US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Symmetry  Violation</a:t>
            </a:r>
            <a:endParaRPr lang="ru-RU" dirty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19" name="Text Box 116"/>
          <p:cNvSpPr txBox="1">
            <a:spLocks noChangeArrowheads="1"/>
          </p:cNvSpPr>
          <p:nvPr/>
        </p:nvSpPr>
        <p:spPr bwMode="auto">
          <a:xfrm>
            <a:off x="3597631" y="1147763"/>
            <a:ext cx="54959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rgbClr val="000000"/>
                </a:solidFill>
                <a:sym typeface="Symbol" pitchFamily="18" charset="2"/>
              </a:rPr>
              <a:t>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[(</a:t>
            </a:r>
            <a:r>
              <a:rPr lang="en-US" sz="2400" b="1" dirty="0">
                <a:solidFill>
                  <a:srgbClr val="000000"/>
                </a:solidFill>
                <a:sym typeface="Symbol" pitchFamily="18" charset="2"/>
              </a:rPr>
              <a:t>5S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) (1,2,3S) </a:t>
            </a:r>
            <a:r>
              <a:rPr lang="en-US" sz="2400" baseline="30000" dirty="0">
                <a:solidFill>
                  <a:srgbClr val="000000"/>
                </a:solidFill>
                <a:sym typeface="Symbol" pitchFamily="18" charset="2"/>
              </a:rPr>
              <a:t>+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</a:t>
            </a:r>
            <a:r>
              <a:rPr lang="en-US" sz="2400" baseline="30000" dirty="0">
                <a:solidFill>
                  <a:srgbClr val="000000"/>
                </a:solidFill>
                <a:sym typeface="Symbol" pitchFamily="18" charset="2"/>
              </a:rPr>
              <a:t>–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]</a:t>
            </a:r>
            <a:r>
              <a:rPr lang="en-US" sz="2400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</a:p>
          <a:p>
            <a:pPr algn="l"/>
            <a:r>
              <a:rPr lang="en-US" sz="2400" dirty="0" smtClean="0">
                <a:solidFill>
                  <a:srgbClr val="000000"/>
                </a:solidFill>
                <a:sym typeface="Symbol" pitchFamily="18" charset="2"/>
              </a:rPr>
              <a:t>			&gt;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&gt; [(</a:t>
            </a:r>
            <a:r>
              <a:rPr lang="en-US" sz="2400" b="1" dirty="0">
                <a:solidFill>
                  <a:srgbClr val="000000"/>
                </a:solidFill>
                <a:sym typeface="Symbol" pitchFamily="18" charset="2"/>
              </a:rPr>
              <a:t>4,3,2S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) (1S) </a:t>
            </a:r>
            <a:r>
              <a:rPr lang="en-US" sz="2400" baseline="30000" dirty="0">
                <a:solidFill>
                  <a:srgbClr val="000000"/>
                </a:solidFill>
                <a:sym typeface="Symbol" pitchFamily="18" charset="2"/>
              </a:rPr>
              <a:t>+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</a:t>
            </a:r>
            <a:r>
              <a:rPr lang="en-US" sz="2400" baseline="30000" dirty="0">
                <a:solidFill>
                  <a:srgbClr val="000000"/>
                </a:solidFill>
                <a:sym typeface="Symbol" pitchFamily="18" charset="2"/>
              </a:rPr>
              <a:t>–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]</a:t>
            </a:r>
          </a:p>
        </p:txBody>
      </p:sp>
      <p:sp>
        <p:nvSpPr>
          <p:cNvPr id="121" name="Text Box 34"/>
          <p:cNvSpPr txBox="1">
            <a:spLocks noChangeArrowheads="1"/>
          </p:cNvSpPr>
          <p:nvPr/>
        </p:nvSpPr>
        <p:spPr bwMode="auto">
          <a:xfrm>
            <a:off x="6570554" y="1928599"/>
            <a:ext cx="26287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altLang="zh-CN" sz="1400" b="1" dirty="0">
                <a:ea typeface="SimSun" pitchFamily="2" charset="-122"/>
              </a:rPr>
              <a:t>Belle PRL100,112001(2008)</a:t>
            </a:r>
            <a:endParaRPr lang="ru-RU" sz="1400" b="1" dirty="0"/>
          </a:p>
        </p:txBody>
      </p:sp>
      <p:sp>
        <p:nvSpPr>
          <p:cNvPr id="124" name="Text Box 95"/>
          <p:cNvSpPr txBox="1">
            <a:spLocks noChangeArrowheads="1"/>
          </p:cNvSpPr>
          <p:nvPr/>
        </p:nvSpPr>
        <p:spPr bwMode="auto">
          <a:xfrm>
            <a:off x="3611913" y="2209478"/>
            <a:ext cx="533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h</a:t>
            </a:r>
            <a:r>
              <a:rPr lang="en-US" sz="2400" baseline="-25000" dirty="0" err="1" smtClean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2400" dirty="0" smtClean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production</a:t>
            </a:r>
          </a:p>
        </p:txBody>
      </p:sp>
      <p:grpSp>
        <p:nvGrpSpPr>
          <p:cNvPr id="132" name="図形グループ 24"/>
          <p:cNvGrpSpPr/>
          <p:nvPr/>
        </p:nvGrpSpPr>
        <p:grpSpPr>
          <a:xfrm>
            <a:off x="3731484" y="2796058"/>
            <a:ext cx="4789277" cy="2061692"/>
            <a:chOff x="982134" y="2006612"/>
            <a:chExt cx="6805488" cy="3035288"/>
          </a:xfrm>
        </p:grpSpPr>
        <p:pic>
          <p:nvPicPr>
            <p:cNvPr id="133" name="図 1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134" y="2006612"/>
              <a:ext cx="6805488" cy="3035288"/>
            </a:xfrm>
            <a:prstGeom prst="rect">
              <a:avLst/>
            </a:prstGeom>
          </p:spPr>
        </p:pic>
        <p:sp>
          <p:nvSpPr>
            <p:cNvPr id="134" name="正方形/長方形 133"/>
            <p:cNvSpPr/>
            <p:nvPr/>
          </p:nvSpPr>
          <p:spPr>
            <a:xfrm>
              <a:off x="4495800" y="3251200"/>
              <a:ext cx="482600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正方形/長方形 135"/>
            <p:cNvSpPr/>
            <p:nvPr/>
          </p:nvSpPr>
          <p:spPr>
            <a:xfrm>
              <a:off x="6286500" y="2819400"/>
              <a:ext cx="482600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2" name="Text Box 34"/>
          <p:cNvSpPr txBox="1">
            <a:spLocks noChangeArrowheads="1"/>
          </p:cNvSpPr>
          <p:nvPr/>
        </p:nvSpPr>
        <p:spPr bwMode="auto">
          <a:xfrm>
            <a:off x="6686012" y="4713833"/>
            <a:ext cx="2193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altLang="zh-CN" sz="1400" b="1" dirty="0">
                <a:ea typeface="SimSun" pitchFamily="2" charset="-122"/>
              </a:rPr>
              <a:t>Belle PRL108,032001(2012)</a:t>
            </a:r>
            <a:endParaRPr lang="ru-RU" sz="1400" b="1" dirty="0"/>
          </a:p>
        </p:txBody>
      </p:sp>
      <p:sp>
        <p:nvSpPr>
          <p:cNvPr id="138" name="テキスト ボックス 137"/>
          <p:cNvSpPr txBox="1"/>
          <p:nvPr/>
        </p:nvSpPr>
        <p:spPr>
          <a:xfrm>
            <a:off x="5816553" y="3485883"/>
            <a:ext cx="869459" cy="376505"/>
          </a:xfrm>
          <a:prstGeom prst="rect">
            <a:avLst/>
          </a:prstGeom>
          <a:noFill/>
        </p:spPr>
        <p:txBody>
          <a:bodyPr wrap="none" lIns="98545" tIns="49272" rIns="98545" bIns="49272" rtlCol="0">
            <a:spAutoFit/>
          </a:bodyPr>
          <a:lstStyle/>
          <a:p>
            <a:r>
              <a:rPr lang="en-US" altLang="ja-JP" i="1" dirty="0" smtClean="0">
                <a:solidFill>
                  <a:srgbClr val="FF00FF"/>
                </a:solidFill>
              </a:rPr>
              <a:t>h</a:t>
            </a:r>
            <a:r>
              <a:rPr lang="en-US" altLang="ja-JP" i="1" baseline="-25000" dirty="0" smtClean="0">
                <a:solidFill>
                  <a:srgbClr val="FF00FF"/>
                </a:solidFill>
              </a:rPr>
              <a:t>b</a:t>
            </a:r>
            <a:r>
              <a:rPr kumimoji="1" lang="en-US" altLang="ja-JP" dirty="0" smtClean="0">
                <a:solidFill>
                  <a:srgbClr val="FF00FF"/>
                </a:solidFill>
              </a:rPr>
              <a:t>(1P)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39" name="テキスト ボックス 138"/>
          <p:cNvSpPr txBox="1"/>
          <p:nvPr/>
        </p:nvSpPr>
        <p:spPr>
          <a:xfrm>
            <a:off x="7207741" y="3159884"/>
            <a:ext cx="869459" cy="376505"/>
          </a:xfrm>
          <a:prstGeom prst="rect">
            <a:avLst/>
          </a:prstGeom>
          <a:noFill/>
        </p:spPr>
        <p:txBody>
          <a:bodyPr wrap="none" lIns="98545" tIns="49272" rIns="98545" bIns="49272" rtlCol="0">
            <a:spAutoFit/>
          </a:bodyPr>
          <a:lstStyle/>
          <a:p>
            <a:r>
              <a:rPr lang="en-US" altLang="ja-JP" i="1" dirty="0" smtClean="0">
                <a:solidFill>
                  <a:srgbClr val="FF00FF"/>
                </a:solidFill>
              </a:rPr>
              <a:t>h</a:t>
            </a:r>
            <a:r>
              <a:rPr lang="en-US" altLang="ja-JP" i="1" baseline="-25000" dirty="0" smtClean="0">
                <a:solidFill>
                  <a:srgbClr val="FF00FF"/>
                </a:solidFill>
              </a:rPr>
              <a:t>b</a:t>
            </a:r>
            <a:r>
              <a:rPr kumimoji="1" lang="en-US" altLang="ja-JP" dirty="0" smtClean="0">
                <a:solidFill>
                  <a:srgbClr val="FF00FF"/>
                </a:solidFill>
              </a:rPr>
              <a:t>(2P)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40" name="Line 108"/>
          <p:cNvSpPr>
            <a:spLocks noChangeShapeType="1"/>
          </p:cNvSpPr>
          <p:nvPr/>
        </p:nvSpPr>
        <p:spPr bwMode="auto">
          <a:xfrm>
            <a:off x="2671513" y="1928599"/>
            <a:ext cx="396418" cy="1343239"/>
          </a:xfrm>
          <a:prstGeom prst="line">
            <a:avLst/>
          </a:prstGeom>
          <a:noFill/>
          <a:ln w="3810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41" name="Line 108"/>
          <p:cNvSpPr>
            <a:spLocks noChangeShapeType="1"/>
          </p:cNvSpPr>
          <p:nvPr/>
        </p:nvSpPr>
        <p:spPr bwMode="auto">
          <a:xfrm>
            <a:off x="2644171" y="1910795"/>
            <a:ext cx="396418" cy="2320925"/>
          </a:xfrm>
          <a:prstGeom prst="line">
            <a:avLst/>
          </a:prstGeom>
          <a:noFill/>
          <a:ln w="3810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43" name="Text Box 138"/>
          <p:cNvSpPr txBox="1">
            <a:spLocks noChangeArrowheads="1"/>
          </p:cNvSpPr>
          <p:nvPr/>
        </p:nvSpPr>
        <p:spPr bwMode="auto">
          <a:xfrm>
            <a:off x="2792347" y="2085975"/>
            <a:ext cx="7207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sz="2400" baseline="30000" dirty="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 sz="2400" dirty="0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sz="2400" baseline="30000" dirty="0">
                <a:solidFill>
                  <a:srgbClr val="0000CC"/>
                </a:solidFill>
                <a:sym typeface="Symbol" pitchFamily="18" charset="2"/>
              </a:rPr>
              <a:t>–</a:t>
            </a:r>
            <a:endParaRPr lang="en-US" sz="2400" dirty="0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146" name="Text Box 144"/>
          <p:cNvSpPr txBox="1">
            <a:spLocks noChangeArrowheads="1"/>
          </p:cNvSpPr>
          <p:nvPr/>
        </p:nvSpPr>
        <p:spPr bwMode="auto">
          <a:xfrm>
            <a:off x="2936475" y="2704602"/>
            <a:ext cx="677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330</a:t>
            </a:r>
            <a:endParaRPr lang="ru-RU" dirty="0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47" name="Oval 160"/>
          <p:cNvSpPr>
            <a:spLocks noChangeArrowheads="1"/>
          </p:cNvSpPr>
          <p:nvPr/>
        </p:nvSpPr>
        <p:spPr bwMode="auto">
          <a:xfrm>
            <a:off x="2942825" y="2745877"/>
            <a:ext cx="542925" cy="328613"/>
          </a:xfrm>
          <a:prstGeom prst="ellips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48" name="Line 20"/>
          <p:cNvSpPr>
            <a:spLocks noChangeShapeType="1"/>
          </p:cNvSpPr>
          <p:nvPr/>
        </p:nvSpPr>
        <p:spPr bwMode="auto">
          <a:xfrm>
            <a:off x="3067888" y="3534517"/>
            <a:ext cx="550863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49" name="Text Box 143"/>
          <p:cNvSpPr txBox="1">
            <a:spLocks noChangeArrowheads="1"/>
          </p:cNvSpPr>
          <p:nvPr/>
        </p:nvSpPr>
        <p:spPr bwMode="auto">
          <a:xfrm>
            <a:off x="2983751" y="3694855"/>
            <a:ext cx="677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190</a:t>
            </a:r>
            <a:endParaRPr lang="ru-RU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50" name="Oval 161"/>
          <p:cNvSpPr>
            <a:spLocks noChangeArrowheads="1"/>
          </p:cNvSpPr>
          <p:nvPr/>
        </p:nvSpPr>
        <p:spPr bwMode="auto">
          <a:xfrm>
            <a:off x="2990101" y="3721842"/>
            <a:ext cx="542925" cy="328613"/>
          </a:xfrm>
          <a:prstGeom prst="ellips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15993"/>
            <a:ext cx="7918450" cy="78889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sym typeface="Symbol" pitchFamily="18" charset="2"/>
              </a:rPr>
              <a:t>Anomalies in (5S) decay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03222" y="1147763"/>
            <a:ext cx="2582863" cy="5116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963672" y="4178300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963672" y="5719763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63672" y="3271838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963672" y="2644775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963672" y="1857375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963672" y="1458913"/>
            <a:ext cx="550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1174685" y="5900738"/>
            <a:ext cx="5508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1174685" y="4268788"/>
            <a:ext cx="55086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2792347" y="4511675"/>
            <a:ext cx="550863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>
            <a:off x="2792347" y="3527425"/>
            <a:ext cx="550863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900047" y="2708275"/>
            <a:ext cx="25749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1884297" y="2938463"/>
            <a:ext cx="787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(3S)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8" name="Rectangle 31"/>
          <p:cNvSpPr>
            <a:spLocks noChangeArrowheads="1"/>
          </p:cNvSpPr>
          <p:nvPr/>
        </p:nvSpPr>
        <p:spPr bwMode="auto">
          <a:xfrm>
            <a:off x="2666935" y="3173413"/>
            <a:ext cx="907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h</a:t>
            </a:r>
            <a:r>
              <a:rPr lang="en-US" sz="1800" baseline="-250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(2P)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2668522" y="4162425"/>
            <a:ext cx="907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h</a:t>
            </a:r>
            <a:r>
              <a:rPr lang="en-US" sz="1800" baseline="-250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(1P)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0" name="Rectangle 33"/>
          <p:cNvSpPr>
            <a:spLocks noChangeArrowheads="1"/>
          </p:cNvSpPr>
          <p:nvPr/>
        </p:nvSpPr>
        <p:spPr bwMode="auto">
          <a:xfrm>
            <a:off x="1884297" y="3862388"/>
            <a:ext cx="787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(2S)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1" name="Rectangle 34"/>
          <p:cNvSpPr>
            <a:spLocks noChangeArrowheads="1"/>
          </p:cNvSpPr>
          <p:nvPr/>
        </p:nvSpPr>
        <p:spPr bwMode="auto">
          <a:xfrm>
            <a:off x="1884297" y="5402263"/>
            <a:ext cx="787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2" name="Rectangle 35"/>
          <p:cNvSpPr>
            <a:spLocks noChangeArrowheads="1"/>
          </p:cNvSpPr>
          <p:nvPr/>
        </p:nvSpPr>
        <p:spPr bwMode="auto">
          <a:xfrm>
            <a:off x="1046097" y="3922713"/>
            <a:ext cx="891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</a:t>
            </a:r>
            <a:r>
              <a:rPr lang="en-US" sz="1800" baseline="-250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(2S)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3" name="Rectangle 36"/>
          <p:cNvSpPr>
            <a:spLocks noChangeArrowheads="1"/>
          </p:cNvSpPr>
          <p:nvPr/>
        </p:nvSpPr>
        <p:spPr bwMode="auto">
          <a:xfrm>
            <a:off x="1044510" y="5553075"/>
            <a:ext cx="891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</a:t>
            </a:r>
            <a:r>
              <a:rPr lang="en-US" sz="1800" baseline="-250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4" name="Rectangle 37"/>
          <p:cNvSpPr>
            <a:spLocks noChangeArrowheads="1"/>
          </p:cNvSpPr>
          <p:nvPr/>
        </p:nvSpPr>
        <p:spPr bwMode="auto">
          <a:xfrm>
            <a:off x="1884297" y="2343150"/>
            <a:ext cx="787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(4S)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5" name="Rectangle 38"/>
          <p:cNvSpPr>
            <a:spLocks noChangeArrowheads="1"/>
          </p:cNvSpPr>
          <p:nvPr/>
        </p:nvSpPr>
        <p:spPr bwMode="auto">
          <a:xfrm>
            <a:off x="1595710" y="1541463"/>
            <a:ext cx="1224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8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 dirty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(10860</a:t>
            </a:r>
            <a:r>
              <a:rPr lang="en-US" sz="16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)</a:t>
            </a:r>
            <a:endParaRPr lang="ru-RU" sz="16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1603648" y="1138238"/>
            <a:ext cx="1224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8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</a:t>
            </a:r>
            <a:r>
              <a:rPr lang="en-US" sz="160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(11020)</a:t>
            </a:r>
            <a:endParaRPr lang="ru-RU" sz="160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7" name="Text Box 45"/>
          <p:cNvSpPr txBox="1">
            <a:spLocks noChangeArrowheads="1"/>
          </p:cNvSpPr>
          <p:nvPr/>
        </p:nvSpPr>
        <p:spPr bwMode="auto">
          <a:xfrm>
            <a:off x="868276" y="6275294"/>
            <a:ext cx="10287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dirty="0">
                <a:latin typeface="ヒラギノ角ゴ Pro W6"/>
                <a:ea typeface="ヒラギノ角ゴ Pro W6"/>
                <a:cs typeface="ヒラギノ角ゴ Pro W6"/>
              </a:rPr>
              <a:t>J</a:t>
            </a:r>
            <a:r>
              <a:rPr lang="en-US" sz="1800" baseline="30000" dirty="0">
                <a:latin typeface="ヒラギノ角ゴ Pro W6"/>
                <a:ea typeface="ヒラギノ角ゴ Pro W6"/>
                <a:cs typeface="ヒラギノ角ゴ Pro W6"/>
              </a:rPr>
              <a:t>PC</a:t>
            </a:r>
            <a:r>
              <a:rPr lang="en-US" sz="1800" dirty="0">
                <a:latin typeface="ヒラギノ角ゴ Pro W6"/>
                <a:ea typeface="ヒラギノ角ゴ Pro W6"/>
                <a:cs typeface="ヒラギノ角ゴ Pro W6"/>
              </a:rPr>
              <a:t> = </a:t>
            </a:r>
            <a:r>
              <a:rPr lang="en-US" sz="1800" dirty="0" smtClean="0">
                <a:latin typeface="ヒラギノ角ゴ Pro W6"/>
                <a:ea typeface="ヒラギノ角ゴ Pro W6"/>
                <a:cs typeface="ヒラギノ角ゴ Pro W6"/>
              </a:rPr>
              <a:t>0</a:t>
            </a:r>
            <a:endParaRPr lang="ru-RU" sz="2400" baseline="300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8" name="Rectangle 46"/>
          <p:cNvSpPr>
            <a:spLocks noChangeArrowheads="1"/>
          </p:cNvSpPr>
          <p:nvPr/>
        </p:nvSpPr>
        <p:spPr bwMode="auto">
          <a:xfrm>
            <a:off x="1701914" y="6153516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-+</a:t>
            </a:r>
            <a:endParaRPr lang="ru-RU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2820922" y="6288697"/>
            <a:ext cx="556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 dirty="0">
                <a:latin typeface="ヒラギノ角ゴ Pro W6"/>
                <a:ea typeface="ヒラギノ角ゴ Pro W6"/>
                <a:cs typeface="ヒラギノ角ゴ Pro W6"/>
              </a:rPr>
              <a:t>1</a:t>
            </a:r>
            <a:r>
              <a:rPr lang="en-US" sz="2400" baseline="30000" dirty="0" smtClean="0">
                <a:latin typeface="ヒラギノ角ゴ Pro W6"/>
                <a:ea typeface="ヒラギノ角ゴ Pro W6"/>
                <a:cs typeface="ヒラギノ角ゴ Pro W6"/>
              </a:rPr>
              <a:t>+-</a:t>
            </a:r>
            <a:endParaRPr lang="ru-RU" sz="3200" baseline="300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grpSp>
        <p:nvGrpSpPr>
          <p:cNvPr id="31" name="Group 51"/>
          <p:cNvGrpSpPr>
            <a:grpSpLocks/>
          </p:cNvGrpSpPr>
          <p:nvPr/>
        </p:nvGrpSpPr>
        <p:grpSpPr bwMode="auto">
          <a:xfrm>
            <a:off x="2028765" y="6178199"/>
            <a:ext cx="531813" cy="465138"/>
            <a:chOff x="3226" y="3897"/>
            <a:chExt cx="335" cy="293"/>
          </a:xfrm>
        </p:grpSpPr>
        <p:sp>
          <p:nvSpPr>
            <p:cNvPr id="32" name="Text Box 52"/>
            <p:cNvSpPr txBox="1">
              <a:spLocks noChangeArrowheads="1"/>
            </p:cNvSpPr>
            <p:nvPr/>
          </p:nvSpPr>
          <p:spPr bwMode="auto">
            <a:xfrm>
              <a:off x="3226" y="3977"/>
              <a:ext cx="20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>
                  <a:latin typeface="ヒラギノ角ゴ Pro W6"/>
                  <a:ea typeface="ヒラギノ角ゴ Pro W6"/>
                  <a:cs typeface="ヒラギノ角ゴ Pro W6"/>
                </a:rPr>
                <a:t>1</a:t>
              </a:r>
              <a:endParaRPr lang="ru-RU" baseline="30000"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  <p:sp>
          <p:nvSpPr>
            <p:cNvPr id="33" name="Rectangle 53"/>
            <p:cNvSpPr>
              <a:spLocks noChangeArrowheads="1"/>
            </p:cNvSpPr>
            <p:nvPr/>
          </p:nvSpPr>
          <p:spPr bwMode="auto">
            <a:xfrm>
              <a:off x="3276" y="3897"/>
              <a:ext cx="2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dirty="0" smtClean="0">
                  <a:latin typeface="ヒラギノ角ゴ Pro W6"/>
                  <a:ea typeface="ヒラギノ角ゴ Pro W6"/>
                  <a:cs typeface="ヒラギノ角ゴ Pro W6"/>
                </a:rPr>
                <a:t> -</a:t>
              </a:r>
              <a:r>
                <a:rPr lang="en-US" dirty="0">
                  <a:latin typeface="ヒラギノ角ゴ Pro W6"/>
                  <a:ea typeface="ヒラギノ角ゴ Pro W6"/>
                  <a:cs typeface="ヒラギノ角ゴ Pro W6"/>
                </a:rPr>
                <a:t>-</a:t>
              </a:r>
              <a:endParaRPr lang="ru-RU" dirty="0"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</p:grpSp>
      <p:sp>
        <p:nvSpPr>
          <p:cNvPr id="34" name="Line 54"/>
          <p:cNvSpPr>
            <a:spLocks noChangeShapeType="1"/>
          </p:cNvSpPr>
          <p:nvPr/>
        </p:nvSpPr>
        <p:spPr bwMode="auto">
          <a:xfrm>
            <a:off x="901635" y="5610225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5" name="Line 55"/>
          <p:cNvSpPr>
            <a:spLocks noChangeShapeType="1"/>
          </p:cNvSpPr>
          <p:nvPr/>
        </p:nvSpPr>
        <p:spPr bwMode="auto">
          <a:xfrm>
            <a:off x="901635" y="1501775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6" name="Line 56"/>
          <p:cNvSpPr>
            <a:spLocks noChangeShapeType="1"/>
          </p:cNvSpPr>
          <p:nvPr/>
        </p:nvSpPr>
        <p:spPr bwMode="auto">
          <a:xfrm>
            <a:off x="901635" y="2185988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7" name="Line 57"/>
          <p:cNvSpPr>
            <a:spLocks noChangeShapeType="1"/>
          </p:cNvSpPr>
          <p:nvPr/>
        </p:nvSpPr>
        <p:spPr bwMode="auto">
          <a:xfrm>
            <a:off x="901635" y="2870200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8" name="Line 58"/>
          <p:cNvSpPr>
            <a:spLocks noChangeShapeType="1"/>
          </p:cNvSpPr>
          <p:nvPr/>
        </p:nvSpPr>
        <p:spPr bwMode="auto">
          <a:xfrm>
            <a:off x="901635" y="3556000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9" name="Line 59"/>
          <p:cNvSpPr>
            <a:spLocks noChangeShapeType="1"/>
          </p:cNvSpPr>
          <p:nvPr/>
        </p:nvSpPr>
        <p:spPr bwMode="auto">
          <a:xfrm>
            <a:off x="901635" y="4240213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0" name="Line 60"/>
          <p:cNvSpPr>
            <a:spLocks noChangeShapeType="1"/>
          </p:cNvSpPr>
          <p:nvPr/>
        </p:nvSpPr>
        <p:spPr bwMode="auto">
          <a:xfrm>
            <a:off x="901635" y="4924425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1" name="Line 61"/>
          <p:cNvSpPr>
            <a:spLocks noChangeShapeType="1"/>
          </p:cNvSpPr>
          <p:nvPr/>
        </p:nvSpPr>
        <p:spPr bwMode="auto">
          <a:xfrm>
            <a:off x="901635" y="602138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2" name="Line 62"/>
          <p:cNvSpPr>
            <a:spLocks noChangeShapeType="1"/>
          </p:cNvSpPr>
          <p:nvPr/>
        </p:nvSpPr>
        <p:spPr bwMode="auto">
          <a:xfrm>
            <a:off x="901635" y="588327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3" name="Line 63"/>
          <p:cNvSpPr>
            <a:spLocks noChangeShapeType="1"/>
          </p:cNvSpPr>
          <p:nvPr/>
        </p:nvSpPr>
        <p:spPr bwMode="auto">
          <a:xfrm>
            <a:off x="901635" y="57467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>
            <a:off x="901635" y="547211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5" name="Line 65"/>
          <p:cNvSpPr>
            <a:spLocks noChangeShapeType="1"/>
          </p:cNvSpPr>
          <p:nvPr/>
        </p:nvSpPr>
        <p:spPr bwMode="auto">
          <a:xfrm>
            <a:off x="901635" y="533558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6" name="Line 66"/>
          <p:cNvSpPr>
            <a:spLocks noChangeShapeType="1"/>
          </p:cNvSpPr>
          <p:nvPr/>
        </p:nvSpPr>
        <p:spPr bwMode="auto">
          <a:xfrm>
            <a:off x="901635" y="519906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7" name="Line 67"/>
          <p:cNvSpPr>
            <a:spLocks noChangeShapeType="1"/>
          </p:cNvSpPr>
          <p:nvPr/>
        </p:nvSpPr>
        <p:spPr bwMode="auto">
          <a:xfrm>
            <a:off x="901635" y="506253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>
            <a:off x="901635" y="478790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9" name="Line 69"/>
          <p:cNvSpPr>
            <a:spLocks noChangeShapeType="1"/>
          </p:cNvSpPr>
          <p:nvPr/>
        </p:nvSpPr>
        <p:spPr bwMode="auto">
          <a:xfrm>
            <a:off x="901635" y="465137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0" name="Line 70"/>
          <p:cNvSpPr>
            <a:spLocks noChangeShapeType="1"/>
          </p:cNvSpPr>
          <p:nvPr/>
        </p:nvSpPr>
        <p:spPr bwMode="auto">
          <a:xfrm>
            <a:off x="901635" y="45148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>
            <a:off x="901635" y="437673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2" name="Line 72"/>
          <p:cNvSpPr>
            <a:spLocks noChangeShapeType="1"/>
          </p:cNvSpPr>
          <p:nvPr/>
        </p:nvSpPr>
        <p:spPr bwMode="auto">
          <a:xfrm>
            <a:off x="901635" y="410368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3" name="Line 73"/>
          <p:cNvSpPr>
            <a:spLocks noChangeShapeType="1"/>
          </p:cNvSpPr>
          <p:nvPr/>
        </p:nvSpPr>
        <p:spPr bwMode="auto">
          <a:xfrm>
            <a:off x="901635" y="396557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4" name="Line 74"/>
          <p:cNvSpPr>
            <a:spLocks noChangeShapeType="1"/>
          </p:cNvSpPr>
          <p:nvPr/>
        </p:nvSpPr>
        <p:spPr bwMode="auto">
          <a:xfrm>
            <a:off x="901635" y="38290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5" name="Line 75"/>
          <p:cNvSpPr>
            <a:spLocks noChangeShapeType="1"/>
          </p:cNvSpPr>
          <p:nvPr/>
        </p:nvSpPr>
        <p:spPr bwMode="auto">
          <a:xfrm>
            <a:off x="901635" y="369252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6" name="Line 76"/>
          <p:cNvSpPr>
            <a:spLocks noChangeShapeType="1"/>
          </p:cNvSpPr>
          <p:nvPr/>
        </p:nvSpPr>
        <p:spPr bwMode="auto">
          <a:xfrm>
            <a:off x="901635" y="341788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7" name="Line 77"/>
          <p:cNvSpPr>
            <a:spLocks noChangeShapeType="1"/>
          </p:cNvSpPr>
          <p:nvPr/>
        </p:nvSpPr>
        <p:spPr bwMode="auto">
          <a:xfrm>
            <a:off x="901635" y="328136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8" name="Line 78"/>
          <p:cNvSpPr>
            <a:spLocks noChangeShapeType="1"/>
          </p:cNvSpPr>
          <p:nvPr/>
        </p:nvSpPr>
        <p:spPr bwMode="auto">
          <a:xfrm>
            <a:off x="901635" y="314483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9" name="Line 79"/>
          <p:cNvSpPr>
            <a:spLocks noChangeShapeType="1"/>
          </p:cNvSpPr>
          <p:nvPr/>
        </p:nvSpPr>
        <p:spPr bwMode="auto">
          <a:xfrm>
            <a:off x="901635" y="300831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0" name="Line 80"/>
          <p:cNvSpPr>
            <a:spLocks noChangeShapeType="1"/>
          </p:cNvSpPr>
          <p:nvPr/>
        </p:nvSpPr>
        <p:spPr bwMode="auto">
          <a:xfrm>
            <a:off x="901635" y="273367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1" name="Line 81"/>
          <p:cNvSpPr>
            <a:spLocks noChangeShapeType="1"/>
          </p:cNvSpPr>
          <p:nvPr/>
        </p:nvSpPr>
        <p:spPr bwMode="auto">
          <a:xfrm>
            <a:off x="901635" y="25971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2" name="Line 82"/>
          <p:cNvSpPr>
            <a:spLocks noChangeShapeType="1"/>
          </p:cNvSpPr>
          <p:nvPr/>
        </p:nvSpPr>
        <p:spPr bwMode="auto">
          <a:xfrm>
            <a:off x="901635" y="245903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3" name="Line 83"/>
          <p:cNvSpPr>
            <a:spLocks noChangeShapeType="1"/>
          </p:cNvSpPr>
          <p:nvPr/>
        </p:nvSpPr>
        <p:spPr bwMode="auto">
          <a:xfrm>
            <a:off x="901635" y="232251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4" name="Line 84"/>
          <p:cNvSpPr>
            <a:spLocks noChangeShapeType="1"/>
          </p:cNvSpPr>
          <p:nvPr/>
        </p:nvSpPr>
        <p:spPr bwMode="auto">
          <a:xfrm>
            <a:off x="901635" y="204946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5" name="Line 85"/>
          <p:cNvSpPr>
            <a:spLocks noChangeShapeType="1"/>
          </p:cNvSpPr>
          <p:nvPr/>
        </p:nvSpPr>
        <p:spPr bwMode="auto">
          <a:xfrm>
            <a:off x="901635" y="19113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6" name="Line 86"/>
          <p:cNvSpPr>
            <a:spLocks noChangeShapeType="1"/>
          </p:cNvSpPr>
          <p:nvPr/>
        </p:nvSpPr>
        <p:spPr bwMode="auto">
          <a:xfrm>
            <a:off x="901635" y="177482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7" name="Line 87"/>
          <p:cNvSpPr>
            <a:spLocks noChangeShapeType="1"/>
          </p:cNvSpPr>
          <p:nvPr/>
        </p:nvSpPr>
        <p:spPr bwMode="auto">
          <a:xfrm>
            <a:off x="901635" y="163830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8" name="Text Box 89"/>
          <p:cNvSpPr txBox="1">
            <a:spLocks noChangeArrowheads="1"/>
          </p:cNvSpPr>
          <p:nvPr/>
        </p:nvSpPr>
        <p:spPr bwMode="auto">
          <a:xfrm>
            <a:off x="363902" y="5457825"/>
            <a:ext cx="5549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9.50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9" name="Text Box 90"/>
          <p:cNvSpPr txBox="1">
            <a:spLocks noChangeArrowheads="1"/>
          </p:cNvSpPr>
          <p:nvPr/>
        </p:nvSpPr>
        <p:spPr bwMode="auto">
          <a:xfrm>
            <a:off x="363902" y="4778375"/>
            <a:ext cx="5549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9.75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0" name="Text Box 91"/>
          <p:cNvSpPr txBox="1">
            <a:spLocks noChangeArrowheads="1"/>
          </p:cNvSpPr>
          <p:nvPr/>
        </p:nvSpPr>
        <p:spPr bwMode="auto">
          <a:xfrm>
            <a:off x="286114" y="4098925"/>
            <a:ext cx="664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10.00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1" name="Text Box 92"/>
          <p:cNvSpPr txBox="1">
            <a:spLocks noChangeArrowheads="1"/>
          </p:cNvSpPr>
          <p:nvPr/>
        </p:nvSpPr>
        <p:spPr bwMode="auto">
          <a:xfrm>
            <a:off x="286114" y="3419475"/>
            <a:ext cx="664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10.25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2" name="Text Box 93"/>
          <p:cNvSpPr txBox="1">
            <a:spLocks noChangeArrowheads="1"/>
          </p:cNvSpPr>
          <p:nvPr/>
        </p:nvSpPr>
        <p:spPr bwMode="auto">
          <a:xfrm>
            <a:off x="286114" y="2740025"/>
            <a:ext cx="664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10.50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3" name="Text Box 94"/>
          <p:cNvSpPr txBox="1">
            <a:spLocks noChangeArrowheads="1"/>
          </p:cNvSpPr>
          <p:nvPr/>
        </p:nvSpPr>
        <p:spPr bwMode="auto">
          <a:xfrm>
            <a:off x="286114" y="2062163"/>
            <a:ext cx="664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>
                <a:latin typeface="ヒラギノ角ゴ Pro W6"/>
                <a:ea typeface="ヒラギノ角ゴ Pro W6"/>
                <a:cs typeface="ヒラギノ角ゴ Pro W6"/>
              </a:rPr>
              <a:t>10.75</a:t>
            </a:r>
            <a:endParaRPr lang="ru-RU" sz="12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4" name="Text Box 95"/>
          <p:cNvSpPr txBox="1">
            <a:spLocks noChangeArrowheads="1"/>
          </p:cNvSpPr>
          <p:nvPr/>
        </p:nvSpPr>
        <p:spPr bwMode="auto">
          <a:xfrm>
            <a:off x="263889" y="1365250"/>
            <a:ext cx="664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 dirty="0">
                <a:latin typeface="ヒラギノ角ゴ Pro W6"/>
                <a:ea typeface="ヒラギノ角ゴ Pro W6"/>
                <a:cs typeface="ヒラギノ角ゴ Pro W6"/>
              </a:rPr>
              <a:t>11.00</a:t>
            </a:r>
            <a:endParaRPr lang="ru-RU" sz="12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5" name="Text Box 96"/>
          <p:cNvSpPr txBox="1">
            <a:spLocks noChangeArrowheads="1"/>
          </p:cNvSpPr>
          <p:nvPr/>
        </p:nvSpPr>
        <p:spPr bwMode="auto">
          <a:xfrm rot="16200000">
            <a:off x="-625751" y="3106530"/>
            <a:ext cx="17297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latin typeface="ヒラギノ角ゴ Pro W6"/>
                <a:ea typeface="ヒラギノ角ゴ Pro W6"/>
                <a:cs typeface="ヒラギノ角ゴ Pro W6"/>
              </a:rPr>
              <a:t>Mass, GeV/c</a:t>
            </a:r>
            <a:r>
              <a:rPr lang="en-US" sz="1600" baseline="30000">
                <a:latin typeface="ヒラギノ角ゴ Pro W6"/>
                <a:ea typeface="ヒラギノ角ゴ Pro W6"/>
                <a:cs typeface="ヒラギノ角ゴ Pro W6"/>
              </a:rPr>
              <a:t>2</a:t>
            </a:r>
            <a:endParaRPr lang="ru-RU" sz="1600" baseline="300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6" name="Line 97"/>
          <p:cNvSpPr>
            <a:spLocks noChangeShapeType="1"/>
          </p:cNvSpPr>
          <p:nvPr/>
        </p:nvSpPr>
        <p:spPr bwMode="auto">
          <a:xfrm>
            <a:off x="901635" y="1365250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7" name="Line 98"/>
          <p:cNvSpPr>
            <a:spLocks noChangeShapeType="1"/>
          </p:cNvSpPr>
          <p:nvPr/>
        </p:nvSpPr>
        <p:spPr bwMode="auto">
          <a:xfrm>
            <a:off x="901635" y="122872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8" name="Text Box 99"/>
          <p:cNvSpPr txBox="1">
            <a:spLocks noChangeArrowheads="1"/>
          </p:cNvSpPr>
          <p:nvPr/>
        </p:nvSpPr>
        <p:spPr bwMode="auto">
          <a:xfrm>
            <a:off x="957197" y="2433638"/>
            <a:ext cx="7708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latin typeface="ヒラギノ角ゴ Pro W6"/>
                <a:ea typeface="ヒラギノ角ゴ Pro W6"/>
                <a:cs typeface="ヒラギノ角ゴ Pro W6"/>
              </a:rPr>
              <a:t>2M(B)</a:t>
            </a:r>
            <a:endParaRPr lang="ru-RU" sz="1400" baseline="-2500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79" name="Line 107"/>
          <p:cNvSpPr>
            <a:spLocks noChangeShapeType="1"/>
          </p:cNvSpPr>
          <p:nvPr/>
        </p:nvSpPr>
        <p:spPr bwMode="auto">
          <a:xfrm>
            <a:off x="2143060" y="1871663"/>
            <a:ext cx="0" cy="3629025"/>
          </a:xfrm>
          <a:prstGeom prst="line">
            <a:avLst/>
          </a:prstGeom>
          <a:noFill/>
          <a:ln w="3810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0" name="Line 108"/>
          <p:cNvSpPr>
            <a:spLocks noChangeShapeType="1"/>
          </p:cNvSpPr>
          <p:nvPr/>
        </p:nvSpPr>
        <p:spPr bwMode="auto">
          <a:xfrm>
            <a:off x="2028760" y="1857375"/>
            <a:ext cx="0" cy="2085975"/>
          </a:xfrm>
          <a:prstGeom prst="line">
            <a:avLst/>
          </a:prstGeom>
          <a:noFill/>
          <a:ln w="3810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1" name="Line 109"/>
          <p:cNvSpPr>
            <a:spLocks noChangeShapeType="1"/>
          </p:cNvSpPr>
          <p:nvPr/>
        </p:nvSpPr>
        <p:spPr bwMode="auto">
          <a:xfrm>
            <a:off x="1914460" y="1857375"/>
            <a:ext cx="0" cy="1300163"/>
          </a:xfrm>
          <a:prstGeom prst="line">
            <a:avLst/>
          </a:prstGeom>
          <a:noFill/>
          <a:ln w="3810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2" name="Line 110"/>
          <p:cNvSpPr>
            <a:spLocks noChangeShapeType="1"/>
          </p:cNvSpPr>
          <p:nvPr/>
        </p:nvSpPr>
        <p:spPr bwMode="auto">
          <a:xfrm>
            <a:off x="2257360" y="2643188"/>
            <a:ext cx="0" cy="2828925"/>
          </a:xfrm>
          <a:prstGeom prst="line">
            <a:avLst/>
          </a:prstGeom>
          <a:noFill/>
          <a:ln w="38100">
            <a:solidFill>
              <a:srgbClr val="008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5" name="Line 114"/>
          <p:cNvSpPr>
            <a:spLocks noChangeShapeType="1"/>
          </p:cNvSpPr>
          <p:nvPr/>
        </p:nvSpPr>
        <p:spPr bwMode="auto">
          <a:xfrm>
            <a:off x="2371660" y="3286125"/>
            <a:ext cx="0" cy="2228850"/>
          </a:xfrm>
          <a:prstGeom prst="line">
            <a:avLst/>
          </a:prstGeom>
          <a:noFill/>
          <a:ln w="38100">
            <a:solidFill>
              <a:srgbClr val="008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6" name="Line 115"/>
          <p:cNvSpPr>
            <a:spLocks noChangeShapeType="1"/>
          </p:cNvSpPr>
          <p:nvPr/>
        </p:nvSpPr>
        <p:spPr bwMode="auto">
          <a:xfrm>
            <a:off x="2485960" y="4171950"/>
            <a:ext cx="0" cy="1314450"/>
          </a:xfrm>
          <a:prstGeom prst="line">
            <a:avLst/>
          </a:prstGeom>
          <a:noFill/>
          <a:ln w="38100">
            <a:solidFill>
              <a:srgbClr val="008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8" name="Text Box 140"/>
          <p:cNvSpPr txBox="1">
            <a:spLocks noChangeArrowheads="1"/>
          </p:cNvSpPr>
          <p:nvPr/>
        </p:nvSpPr>
        <p:spPr bwMode="auto">
          <a:xfrm>
            <a:off x="1408047" y="2058988"/>
            <a:ext cx="677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260</a:t>
            </a:r>
            <a:endParaRPr lang="ru-RU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9" name="Text Box 141"/>
          <p:cNvSpPr txBox="1">
            <a:spLocks noChangeArrowheads="1"/>
          </p:cNvSpPr>
          <p:nvPr/>
        </p:nvSpPr>
        <p:spPr bwMode="auto">
          <a:xfrm>
            <a:off x="1522347" y="3387725"/>
            <a:ext cx="677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430</a:t>
            </a:r>
            <a:endParaRPr lang="ru-RU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0" name="Text Box 142"/>
          <p:cNvSpPr txBox="1">
            <a:spLocks noChangeArrowheads="1"/>
          </p:cNvSpPr>
          <p:nvPr/>
        </p:nvSpPr>
        <p:spPr bwMode="auto">
          <a:xfrm>
            <a:off x="1636647" y="4573588"/>
            <a:ext cx="677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290</a:t>
            </a:r>
            <a:endParaRPr lang="ru-RU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3" name="Text Box 145"/>
          <p:cNvSpPr txBox="1">
            <a:spLocks noChangeArrowheads="1"/>
          </p:cNvSpPr>
          <p:nvPr/>
        </p:nvSpPr>
        <p:spPr bwMode="auto">
          <a:xfrm>
            <a:off x="2422460" y="4659313"/>
            <a:ext cx="349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6</a:t>
            </a:r>
            <a:endParaRPr lang="ru-RU" dirty="0">
              <a:solidFill>
                <a:srgbClr val="008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4" name="Text Box 146"/>
          <p:cNvSpPr txBox="1">
            <a:spLocks noChangeArrowheads="1"/>
          </p:cNvSpPr>
          <p:nvPr/>
        </p:nvSpPr>
        <p:spPr bwMode="auto">
          <a:xfrm>
            <a:off x="2322447" y="3602038"/>
            <a:ext cx="349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1</a:t>
            </a:r>
            <a:endParaRPr lang="ru-RU" dirty="0">
              <a:solidFill>
                <a:srgbClr val="008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5" name="Text Box 147"/>
          <p:cNvSpPr txBox="1">
            <a:spLocks noChangeArrowheads="1"/>
          </p:cNvSpPr>
          <p:nvPr/>
        </p:nvSpPr>
        <p:spPr bwMode="auto">
          <a:xfrm>
            <a:off x="2193860" y="2687638"/>
            <a:ext cx="35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2</a:t>
            </a:r>
            <a:endParaRPr lang="ru-RU">
              <a:solidFill>
                <a:srgbClr val="008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6" name="Oval 148"/>
          <p:cNvSpPr>
            <a:spLocks noChangeArrowheads="1"/>
          </p:cNvSpPr>
          <p:nvPr/>
        </p:nvSpPr>
        <p:spPr bwMode="auto">
          <a:xfrm>
            <a:off x="2443097" y="4714875"/>
            <a:ext cx="300038" cy="300038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7" name="Oval 151"/>
          <p:cNvSpPr>
            <a:spLocks noChangeArrowheads="1"/>
          </p:cNvSpPr>
          <p:nvPr/>
        </p:nvSpPr>
        <p:spPr bwMode="auto">
          <a:xfrm>
            <a:off x="2328797" y="3643313"/>
            <a:ext cx="300038" cy="300037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8" name="Oval 152"/>
          <p:cNvSpPr>
            <a:spLocks noChangeArrowheads="1"/>
          </p:cNvSpPr>
          <p:nvPr/>
        </p:nvSpPr>
        <p:spPr bwMode="auto">
          <a:xfrm>
            <a:off x="2214497" y="2757488"/>
            <a:ext cx="300038" cy="300037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9" name="Oval 154"/>
          <p:cNvSpPr>
            <a:spLocks noChangeArrowheads="1"/>
          </p:cNvSpPr>
          <p:nvPr/>
        </p:nvSpPr>
        <p:spPr bwMode="auto">
          <a:xfrm>
            <a:off x="1642997" y="4614863"/>
            <a:ext cx="542925" cy="328612"/>
          </a:xfrm>
          <a:prstGeom prst="ellips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0" name="Oval 155"/>
          <p:cNvSpPr>
            <a:spLocks noChangeArrowheads="1"/>
          </p:cNvSpPr>
          <p:nvPr/>
        </p:nvSpPr>
        <p:spPr bwMode="auto">
          <a:xfrm>
            <a:off x="1514410" y="3414713"/>
            <a:ext cx="542925" cy="328612"/>
          </a:xfrm>
          <a:prstGeom prst="ellips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1" name="Oval 156"/>
          <p:cNvSpPr>
            <a:spLocks noChangeArrowheads="1"/>
          </p:cNvSpPr>
          <p:nvPr/>
        </p:nvSpPr>
        <p:spPr bwMode="auto">
          <a:xfrm>
            <a:off x="1414397" y="2085975"/>
            <a:ext cx="542925" cy="328613"/>
          </a:xfrm>
          <a:prstGeom prst="ellips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2" name="Text Box 157"/>
          <p:cNvSpPr txBox="1">
            <a:spLocks noChangeArrowheads="1"/>
          </p:cNvSpPr>
          <p:nvPr/>
        </p:nvSpPr>
        <p:spPr bwMode="auto">
          <a:xfrm>
            <a:off x="167097" y="5102781"/>
            <a:ext cx="186166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partial </a:t>
            </a:r>
            <a:r>
              <a:rPr lang="en-US" dirty="0" err="1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(keV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)</a:t>
            </a:r>
            <a:endParaRPr lang="ru-RU" dirty="0"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03" name="Line 158"/>
          <p:cNvSpPr>
            <a:spLocks noChangeShapeType="1"/>
          </p:cNvSpPr>
          <p:nvPr/>
        </p:nvSpPr>
        <p:spPr bwMode="auto">
          <a:xfrm flipV="1">
            <a:off x="1400110" y="4857750"/>
            <a:ext cx="214312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4" name="Line 159"/>
          <p:cNvSpPr>
            <a:spLocks noChangeShapeType="1"/>
          </p:cNvSpPr>
          <p:nvPr/>
        </p:nvSpPr>
        <p:spPr bwMode="auto">
          <a:xfrm flipV="1">
            <a:off x="1728722" y="4929188"/>
            <a:ext cx="671513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7" name="Line 165"/>
          <p:cNvSpPr>
            <a:spLocks noChangeShapeType="1"/>
          </p:cNvSpPr>
          <p:nvPr/>
        </p:nvSpPr>
        <p:spPr bwMode="auto">
          <a:xfrm>
            <a:off x="901635" y="122872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14" name="Text Box 125"/>
          <p:cNvSpPr txBox="1">
            <a:spLocks noChangeArrowheads="1"/>
          </p:cNvSpPr>
          <p:nvPr/>
        </p:nvSpPr>
        <p:spPr bwMode="auto">
          <a:xfrm>
            <a:off x="3506502" y="4951385"/>
            <a:ext cx="5737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000" b="1" dirty="0">
                <a:solidFill>
                  <a:srgbClr val="000000"/>
                </a:solidFill>
                <a:sym typeface="Symbol" pitchFamily="18" charset="2"/>
              </a:rPr>
              <a:t>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(</a:t>
            </a:r>
            <a:r>
              <a:rPr lang="en-US" sz="2000" b="1" dirty="0">
                <a:solidFill>
                  <a:srgbClr val="000000"/>
                </a:solidFill>
                <a:sym typeface="Symbol" pitchFamily="18" charset="2"/>
              </a:rPr>
              <a:t>5S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) </a:t>
            </a:r>
            <a:r>
              <a:rPr lang="ru-RU" sz="2000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US" sz="2000" b="1" dirty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h</a:t>
            </a:r>
            <a:r>
              <a:rPr lang="en-US" sz="2000" baseline="-25000" dirty="0" err="1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(1,2P) </a:t>
            </a:r>
            <a:r>
              <a:rPr lang="ru-RU" sz="2000" dirty="0">
                <a:solidFill>
                  <a:srgbClr val="000000"/>
                </a:solidFill>
                <a:sym typeface="Symbol" pitchFamily="18" charset="2"/>
              </a:rPr>
              <a:t></a:t>
            </a:r>
            <a:r>
              <a:rPr lang="en-US" sz="2000" baseline="30000" dirty="0">
                <a:solidFill>
                  <a:srgbClr val="000000"/>
                </a:solidFill>
                <a:sym typeface="Symbol" pitchFamily="18" charset="2"/>
              </a:rPr>
              <a:t>+</a:t>
            </a:r>
            <a:r>
              <a:rPr lang="ru-RU" sz="2000" dirty="0">
                <a:solidFill>
                  <a:srgbClr val="000000"/>
                </a:solidFill>
                <a:sym typeface="Symbol" pitchFamily="18" charset="2"/>
              </a:rPr>
              <a:t></a:t>
            </a:r>
            <a:r>
              <a:rPr lang="en-US" sz="2000" baseline="30000" dirty="0">
                <a:solidFill>
                  <a:srgbClr val="000000"/>
                </a:solidFill>
                <a:sym typeface="Symbol" pitchFamily="18" charset="2"/>
              </a:rPr>
              <a:t>–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are not suppressed </a:t>
            </a:r>
            <a:endParaRPr lang="ru-RU" sz="2000" dirty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pic>
        <p:nvPicPr>
          <p:cNvPr id="115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1484" y="5503834"/>
            <a:ext cx="544513" cy="7733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6" name="Picture 1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4609" y="5495897"/>
            <a:ext cx="529216" cy="750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7" name="Rectangle 163"/>
          <p:cNvSpPr>
            <a:spLocks noChangeArrowheads="1"/>
          </p:cNvSpPr>
          <p:nvPr/>
        </p:nvSpPr>
        <p:spPr bwMode="auto">
          <a:xfrm rot="18900000">
            <a:off x="4028347" y="5614960"/>
            <a:ext cx="882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latin typeface="Arial" pitchFamily="34" charset="0"/>
                <a:sym typeface="Symbol" pitchFamily="18" charset="2"/>
              </a:rPr>
              <a:t>spin-flip</a:t>
            </a:r>
            <a:endParaRPr lang="ru-RU" sz="16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8" name="Text Box 167"/>
          <p:cNvSpPr txBox="1">
            <a:spLocks noChangeArrowheads="1"/>
          </p:cNvSpPr>
          <p:nvPr/>
        </p:nvSpPr>
        <p:spPr bwMode="auto">
          <a:xfrm>
            <a:off x="5345382" y="5378423"/>
            <a:ext cx="384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99"/>
                </a:solidFill>
                <a:latin typeface="ヒラギノ角ゴ Pro W6"/>
                <a:ea typeface="ヒラギノ角ゴ Pro W6"/>
                <a:cs typeface="ヒラギノ角ゴ Pro W6"/>
              </a:rPr>
              <a:t>E</a:t>
            </a:r>
            <a:r>
              <a:rPr lang="en-US" dirty="0" smtClean="0">
                <a:solidFill>
                  <a:srgbClr val="333399"/>
                </a:solidFill>
                <a:latin typeface="ヒラギノ角ゴ Pro W6"/>
                <a:ea typeface="ヒラギノ角ゴ Pro W6"/>
                <a:cs typeface="ヒラギノ角ゴ Pro W6"/>
              </a:rPr>
              <a:t>xpect </a:t>
            </a:r>
            <a:r>
              <a:rPr lang="en-US" dirty="0">
                <a:solidFill>
                  <a:srgbClr val="333399"/>
                </a:solidFill>
                <a:latin typeface="ヒラギノ角ゴ Pro W6"/>
                <a:ea typeface="ヒラギノ角ゴ Pro W6"/>
                <a:cs typeface="ヒラギノ角ゴ Pro W6"/>
              </a:rPr>
              <a:t>suppression </a:t>
            </a:r>
            <a:r>
              <a:rPr lang="en-US" dirty="0">
                <a:solidFill>
                  <a:srgbClr val="333399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</a:t>
            </a:r>
            <a:r>
              <a:rPr lang="en-US" baseline="-25000" dirty="0">
                <a:solidFill>
                  <a:srgbClr val="333399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QCD</a:t>
            </a:r>
            <a:r>
              <a:rPr lang="en-US" dirty="0">
                <a:solidFill>
                  <a:srgbClr val="333399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/</a:t>
            </a:r>
            <a:r>
              <a:rPr lang="en-US" dirty="0" err="1">
                <a:solidFill>
                  <a:srgbClr val="333399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m</a:t>
            </a:r>
            <a:r>
              <a:rPr lang="en-US" baseline="-25000" dirty="0" err="1">
                <a:solidFill>
                  <a:srgbClr val="333399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endParaRPr lang="en-US" baseline="-25000" dirty="0">
              <a:solidFill>
                <a:srgbClr val="333399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20" name="Rectangle 169"/>
          <p:cNvSpPr>
            <a:spLocks noChangeArrowheads="1"/>
          </p:cNvSpPr>
          <p:nvPr/>
        </p:nvSpPr>
        <p:spPr bwMode="auto">
          <a:xfrm>
            <a:off x="5343525" y="5765772"/>
            <a:ext cx="3855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333399"/>
                </a:solidFill>
                <a:latin typeface="ヒラギノ角ゴ Pro W6"/>
                <a:ea typeface="ヒラギノ角ゴ Pro W6"/>
                <a:cs typeface="ヒラギノ角ゴ Pro W6"/>
              </a:rPr>
              <a:t>Heavy Quark </a:t>
            </a:r>
            <a:r>
              <a:rPr lang="en-US" dirty="0" smtClean="0">
                <a:solidFill>
                  <a:srgbClr val="333399"/>
                </a:solidFill>
                <a:latin typeface="ヒラギノ角ゴ Pro W6"/>
                <a:ea typeface="ヒラギノ角ゴ Pro W6"/>
                <a:cs typeface="ヒラギノ角ゴ Pro W6"/>
              </a:rPr>
              <a:t>Symmetry  Violation</a:t>
            </a:r>
            <a:endParaRPr lang="ru-RU" dirty="0">
              <a:solidFill>
                <a:srgbClr val="333399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23" name="Line 123"/>
          <p:cNvSpPr>
            <a:spLocks noChangeShapeType="1"/>
          </p:cNvSpPr>
          <p:nvPr/>
        </p:nvSpPr>
        <p:spPr bwMode="auto">
          <a:xfrm>
            <a:off x="3024122" y="2619376"/>
            <a:ext cx="550863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25" name="Line 124"/>
          <p:cNvSpPr>
            <a:spLocks noChangeShapeType="1"/>
          </p:cNvSpPr>
          <p:nvPr/>
        </p:nvSpPr>
        <p:spPr bwMode="auto">
          <a:xfrm>
            <a:off x="3024122" y="2506663"/>
            <a:ext cx="550863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26" name="Line 125"/>
          <p:cNvSpPr>
            <a:spLocks noChangeShapeType="1"/>
          </p:cNvSpPr>
          <p:nvPr/>
        </p:nvSpPr>
        <p:spPr bwMode="auto">
          <a:xfrm>
            <a:off x="2303397" y="1900238"/>
            <a:ext cx="700088" cy="714375"/>
          </a:xfrm>
          <a:prstGeom prst="line">
            <a:avLst/>
          </a:prstGeom>
          <a:noFill/>
          <a:ln w="38100">
            <a:solidFill>
              <a:srgbClr val="CC0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27" name="Line 126"/>
          <p:cNvSpPr>
            <a:spLocks noChangeShapeType="1"/>
          </p:cNvSpPr>
          <p:nvPr/>
        </p:nvSpPr>
        <p:spPr bwMode="auto">
          <a:xfrm flipH="1">
            <a:off x="3117785" y="2628901"/>
            <a:ext cx="57150" cy="1657350"/>
          </a:xfrm>
          <a:prstGeom prst="line">
            <a:avLst/>
          </a:prstGeom>
          <a:noFill/>
          <a:ln w="38100">
            <a:solidFill>
              <a:srgbClr val="CC0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28" name="Line 127"/>
          <p:cNvSpPr>
            <a:spLocks noChangeShapeType="1"/>
          </p:cNvSpPr>
          <p:nvPr/>
        </p:nvSpPr>
        <p:spPr bwMode="auto">
          <a:xfrm flipH="1">
            <a:off x="2960622" y="2614613"/>
            <a:ext cx="142875" cy="728663"/>
          </a:xfrm>
          <a:prstGeom prst="line">
            <a:avLst/>
          </a:prstGeom>
          <a:noFill/>
          <a:ln w="38100">
            <a:solidFill>
              <a:srgbClr val="CC0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29" name="Rectangle 128"/>
          <p:cNvSpPr>
            <a:spLocks noChangeArrowheads="1"/>
          </p:cNvSpPr>
          <p:nvPr/>
        </p:nvSpPr>
        <p:spPr bwMode="auto">
          <a:xfrm>
            <a:off x="2346260" y="2085976"/>
            <a:ext cx="4667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</a:t>
            </a:r>
            <a:r>
              <a:rPr lang="en-US" sz="2400" baseline="30000" dirty="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–</a:t>
            </a:r>
            <a:endParaRPr lang="ru-RU" sz="2400" baseline="30000" dirty="0">
              <a:solidFill>
                <a:srgbClr val="CC0000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3103497" y="2900363"/>
            <a:ext cx="4941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</a:t>
            </a:r>
            <a:r>
              <a:rPr lang="en-US" sz="2400" baseline="3000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+</a:t>
            </a:r>
            <a:endParaRPr lang="ru-RU" sz="2400" baseline="30000">
              <a:solidFill>
                <a:srgbClr val="CC0000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31" name="Rectangle 131"/>
          <p:cNvSpPr>
            <a:spLocks noChangeArrowheads="1"/>
          </p:cNvSpPr>
          <p:nvPr/>
        </p:nvSpPr>
        <p:spPr bwMode="auto">
          <a:xfrm>
            <a:off x="3260660" y="2014538"/>
            <a:ext cx="35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+</a:t>
            </a:r>
            <a:endParaRPr lang="ru-RU">
              <a:solidFill>
                <a:srgbClr val="CC0000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35" name="Rectangle 130"/>
          <p:cNvSpPr>
            <a:spLocks noChangeArrowheads="1"/>
          </p:cNvSpPr>
          <p:nvPr/>
        </p:nvSpPr>
        <p:spPr bwMode="auto">
          <a:xfrm>
            <a:off x="3065397" y="2052638"/>
            <a:ext cx="556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dirty="0" err="1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Z</a:t>
            </a:r>
            <a:r>
              <a:rPr lang="en-US" sz="2400" baseline="-25000" dirty="0" err="1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endParaRPr lang="ru-RU" sz="2400" baseline="30000" dirty="0">
              <a:solidFill>
                <a:srgbClr val="CC0000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37" name="Text Box 95"/>
          <p:cNvSpPr txBox="1">
            <a:spLocks noChangeArrowheads="1"/>
          </p:cNvSpPr>
          <p:nvPr/>
        </p:nvSpPr>
        <p:spPr bwMode="auto">
          <a:xfrm>
            <a:off x="4275997" y="2028737"/>
            <a:ext cx="3926616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h</a:t>
            </a:r>
            <a:r>
              <a:rPr lang="en-US" sz="2400" baseline="-25000" dirty="0" err="1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24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production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 </a:t>
            </a:r>
            <a:r>
              <a:rPr lang="en-US" sz="2400" dirty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via intermediate</a:t>
            </a:r>
            <a:r>
              <a:rPr lang="en-US" sz="24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 	charged states </a:t>
            </a:r>
            <a:r>
              <a:rPr lang="en-US" sz="2400" dirty="0" err="1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sz="2400" baseline="-25000" dirty="0" err="1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endParaRPr lang="en-US" sz="2400" baseline="-25000" dirty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720" y="1"/>
            <a:ext cx="2783281" cy="172508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i="1" dirty="0" err="1" smtClean="0"/>
              <a:t>h</a:t>
            </a:r>
            <a:r>
              <a:rPr lang="en-US" altLang="ja-JP" i="1" baseline="-25000" dirty="0" err="1" smtClean="0"/>
              <a:t>b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(1P, 2P)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+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/>
              <a:t>-</a:t>
            </a:r>
            <a:endParaRPr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2D65A-0F36-5A4A-9411-AA71867CFAE7}" type="slidenum">
              <a:rPr lang="en-US" altLang="ja-JP"/>
              <a:pPr>
                <a:defRPr/>
              </a:pPr>
              <a:t>24</a:t>
            </a:fld>
            <a:endParaRPr lang="en-US" altLang="ja-JP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55184"/>
            <a:ext cx="7035800" cy="3162300"/>
          </a:xfrm>
          <a:prstGeom prst="rect">
            <a:avLst/>
          </a:prstGeom>
        </p:spPr>
      </p:pic>
      <p:grpSp>
        <p:nvGrpSpPr>
          <p:cNvPr id="4" name="図形グループ 15"/>
          <p:cNvGrpSpPr/>
          <p:nvPr/>
        </p:nvGrpSpPr>
        <p:grpSpPr>
          <a:xfrm>
            <a:off x="412221" y="4605869"/>
            <a:ext cx="3719513" cy="1691077"/>
            <a:chOff x="446088" y="4487334"/>
            <a:chExt cx="3719513" cy="1691077"/>
          </a:xfrm>
        </p:grpSpPr>
        <p:sp>
          <p:nvSpPr>
            <p:cNvPr id="52230" name="正方形/長方形 7"/>
            <p:cNvSpPr>
              <a:spLocks noChangeArrowheads="1"/>
            </p:cNvSpPr>
            <p:nvPr/>
          </p:nvSpPr>
          <p:spPr bwMode="auto">
            <a:xfrm>
              <a:off x="446088" y="5470525"/>
              <a:ext cx="343400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ea typeface="Arial" charset="0"/>
                  <a:cs typeface="Arial" charset="0"/>
                </a:rPr>
                <a:t>Two peaks at the positions </a:t>
              </a:r>
            </a:p>
            <a:p>
              <a:r>
                <a:rPr lang="en-US" altLang="ja-JP" sz="2000" dirty="0">
                  <a:ea typeface="Arial" charset="0"/>
                  <a:cs typeface="Arial" charset="0"/>
                </a:rPr>
                <a:t>same as </a:t>
              </a:r>
              <a:r>
                <a:rPr lang="en-US" altLang="ja-JP" sz="2000" dirty="0" err="1">
                  <a:sym typeface="Symbol" charset="2"/>
                </a:rPr>
                <a:t></a:t>
              </a:r>
              <a:r>
                <a:rPr lang="en-US" altLang="ja-JP" sz="2000" dirty="0" err="1">
                  <a:ea typeface="Arial" charset="0"/>
                  <a:cs typeface="Arial" charset="0"/>
                </a:rPr>
                <a:t>(nS)</a:t>
              </a:r>
              <a:r>
                <a:rPr lang="en-US" altLang="ja-JP" sz="2000" dirty="0" err="1">
                  <a:latin typeface="Symbol" charset="2"/>
                  <a:ea typeface="Arial" charset="0"/>
                  <a:cs typeface="Arial" charset="0"/>
                </a:rPr>
                <a:t>p</a:t>
              </a:r>
              <a:r>
                <a:rPr lang="en-US" altLang="ja-JP" sz="2000" baseline="30000" dirty="0" err="1">
                  <a:latin typeface="Symbol" charset="2"/>
                  <a:ea typeface="Arial" charset="0"/>
                  <a:cs typeface="Arial" charset="0"/>
                </a:rPr>
                <a:t>+</a:t>
              </a:r>
              <a:r>
                <a:rPr lang="en-US" altLang="ja-JP" sz="2000" dirty="0" err="1">
                  <a:latin typeface="Symbol" charset="2"/>
                  <a:ea typeface="Arial" charset="0"/>
                  <a:cs typeface="Arial" charset="0"/>
                </a:rPr>
                <a:t>p</a:t>
              </a:r>
              <a:r>
                <a:rPr lang="en-US" altLang="ja-JP" sz="2000" baseline="30000" dirty="0">
                  <a:latin typeface="Symbol" charset="2"/>
                  <a:ea typeface="Arial" charset="0"/>
                  <a:cs typeface="Arial" charset="0"/>
                </a:rPr>
                <a:t>-</a:t>
              </a:r>
              <a:r>
                <a:rPr lang="ja-JP" altLang="en-US" sz="2000" baseline="30000" dirty="0">
                  <a:latin typeface="Symbol" charset="2"/>
                  <a:ea typeface="Arial" charset="0"/>
                  <a:cs typeface="Arial" charset="0"/>
                </a:rPr>
                <a:t>　</a:t>
              </a:r>
              <a:endParaRPr lang="ja-JP" altLang="en-US" sz="20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473208" y="4487334"/>
              <a:ext cx="20186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to look at </a:t>
              </a:r>
              <a:r>
                <a:rPr lang="en-US" altLang="ja-JP" sz="2000" i="1" dirty="0" err="1"/>
                <a:t>h</a:t>
              </a:r>
              <a:r>
                <a:rPr lang="en-US" altLang="ja-JP" sz="2000" i="1" baseline="-25000" dirty="0" err="1"/>
                <a:t>b</a:t>
              </a:r>
              <a:r>
                <a:rPr lang="en-US" altLang="ja-JP" sz="2000" dirty="0"/>
                <a:t> </a:t>
              </a:r>
              <a:r>
                <a:rPr lang="en-US" altLang="ja-JP" sz="2000" dirty="0" err="1">
                  <a:latin typeface="Symbol" charset="2"/>
                  <a:cs typeface="Symbol" charset="2"/>
                </a:rPr>
                <a:t>p</a:t>
              </a:r>
              <a:r>
                <a:rPr lang="en-US" altLang="ja-JP" sz="20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000" dirty="0"/>
            </a:p>
          </p:txBody>
        </p:sp>
        <p:graphicFrame>
          <p:nvGraphicFramePr>
            <p:cNvPr id="10" name="オブジェクト 9"/>
            <p:cNvGraphicFramePr>
              <a:graphicFrameLocks noChangeAspect="1"/>
            </p:cNvGraphicFramePr>
            <p:nvPr/>
          </p:nvGraphicFramePr>
          <p:xfrm>
            <a:off x="505883" y="4559302"/>
            <a:ext cx="950384" cy="309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4" name="数式" r:id="rId5" imgW="546100" imgH="177800" progId="Equation.3">
                    <p:embed/>
                  </p:oleObj>
                </mc:Choice>
                <mc:Fallback>
                  <p:oleObj name="数式" r:id="rId5" imgW="546100" imgH="177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5883" y="4559302"/>
                          <a:ext cx="950384" cy="3094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オブジェクト 10"/>
            <p:cNvGraphicFramePr>
              <a:graphicFrameLocks noChangeAspect="1"/>
            </p:cNvGraphicFramePr>
            <p:nvPr/>
          </p:nvGraphicFramePr>
          <p:xfrm>
            <a:off x="1473204" y="4986870"/>
            <a:ext cx="2692397" cy="3589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5" name="数式" r:id="rId7" imgW="1524000" imgH="203200" progId="Equation.3">
                    <p:embed/>
                  </p:oleObj>
                </mc:Choice>
                <mc:Fallback>
                  <p:oleObj name="数式" r:id="rId7" imgW="1524000" imgH="203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3204" y="4986870"/>
                          <a:ext cx="2692397" cy="3589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テキスト ボックス 11"/>
            <p:cNvSpPr txBox="1"/>
            <p:nvPr/>
          </p:nvSpPr>
          <p:spPr>
            <a:xfrm>
              <a:off x="446088" y="4978407"/>
              <a:ext cx="10261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Fit with </a:t>
              </a:r>
              <a:endParaRPr lang="ja-JP" altLang="en-US" sz="2000" dirty="0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1181100" y="1473200"/>
            <a:ext cx="1280420" cy="400099"/>
          </a:xfrm>
          <a:prstGeom prst="rect">
            <a:avLst/>
          </a:prstGeom>
          <a:solidFill>
            <a:srgbClr val="FF6600"/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en-US" altLang="ja-JP" sz="2000" i="1" dirty="0"/>
              <a:t>h</a:t>
            </a:r>
            <a:r>
              <a:rPr lang="en-US" altLang="ja-JP" sz="2000" i="1" baseline="-25000" dirty="0"/>
              <a:t>b</a:t>
            </a:r>
            <a:r>
              <a:rPr lang="en-US" altLang="ja-JP" sz="2000" dirty="0"/>
              <a:t>(1P) </a:t>
            </a:r>
            <a:r>
              <a:rPr lang="en-US" altLang="ja-JP" sz="2000" dirty="0" err="1">
                <a:latin typeface="Symbol" charset="2"/>
                <a:cs typeface="Symbol" charset="2"/>
              </a:rPr>
              <a:t>p</a:t>
            </a:r>
            <a:r>
              <a:rPr lang="en-US" altLang="ja-JP" sz="2000" baseline="30000" dirty="0"/>
              <a:t>+</a:t>
            </a:r>
            <a:endParaRPr lang="ja-JP" altLang="en-US" sz="2000" baseline="30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00033" y="1473200"/>
            <a:ext cx="1280420" cy="400099"/>
          </a:xfrm>
          <a:prstGeom prst="rect">
            <a:avLst/>
          </a:prstGeom>
          <a:solidFill>
            <a:srgbClr val="FF6600"/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en-US" altLang="ja-JP" sz="2000" i="1" dirty="0"/>
              <a:t>h</a:t>
            </a:r>
            <a:r>
              <a:rPr lang="en-US" altLang="ja-JP" sz="2000" i="1" baseline="-25000" dirty="0"/>
              <a:t>b</a:t>
            </a:r>
            <a:r>
              <a:rPr lang="en-US" altLang="ja-JP" sz="2000" dirty="0"/>
              <a:t>(2P) </a:t>
            </a:r>
            <a:r>
              <a:rPr lang="en-US" altLang="ja-JP" sz="2000" dirty="0" err="1">
                <a:latin typeface="Symbol" charset="2"/>
                <a:cs typeface="Symbol" charset="2"/>
              </a:rPr>
              <a:t>p</a:t>
            </a:r>
            <a:r>
              <a:rPr lang="en-US" altLang="ja-JP" sz="2000" baseline="30000" dirty="0"/>
              <a:t>+</a:t>
            </a:r>
            <a:endParaRPr lang="ja-JP" altLang="en-US" sz="2000" baseline="30000" dirty="0"/>
          </a:p>
        </p:txBody>
      </p:sp>
      <p:grpSp>
        <p:nvGrpSpPr>
          <p:cNvPr id="5" name="図形グループ 17"/>
          <p:cNvGrpSpPr/>
          <p:nvPr/>
        </p:nvGrpSpPr>
        <p:grpSpPr>
          <a:xfrm>
            <a:off x="4416538" y="4994410"/>
            <a:ext cx="4439597" cy="1407298"/>
            <a:chOff x="4416537" y="4689616"/>
            <a:chExt cx="4439597" cy="1407298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16133" y="4689616"/>
              <a:ext cx="2540001" cy="1407298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6537" y="4707468"/>
              <a:ext cx="1910143" cy="1371600"/>
            </a:xfrm>
            <a:prstGeom prst="rect">
              <a:avLst/>
            </a:prstGeom>
          </p:spPr>
        </p:pic>
      </p:grpSp>
      <p:pic>
        <p:nvPicPr>
          <p:cNvPr id="19" name="図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4656666"/>
            <a:ext cx="2421467" cy="242146"/>
          </a:xfrm>
          <a:prstGeom prst="rect">
            <a:avLst/>
          </a:prstGeom>
        </p:spPr>
      </p:pic>
      <p:pic>
        <p:nvPicPr>
          <p:cNvPr id="20" name="図 19" descr="B-logo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702" y="2218267"/>
            <a:ext cx="138056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ja-JP" sz="2800" dirty="0" smtClean="0"/>
              <a:t>Charged </a:t>
            </a:r>
            <a:r>
              <a:rPr lang="en-US" altLang="ja-JP" sz="2800" dirty="0" err="1" smtClean="0"/>
              <a:t>Bottomonium</a:t>
            </a:r>
            <a:r>
              <a:rPr lang="en-US" altLang="ja-JP" sz="2800" dirty="0" smtClean="0"/>
              <a:t>-like </a:t>
            </a:r>
            <a:r>
              <a:rPr lang="en-US" altLang="ja-JP" sz="2800" dirty="0" err="1" smtClean="0"/>
              <a:t>Z</a:t>
            </a:r>
            <a:r>
              <a:rPr lang="en-US" altLang="ja-JP" sz="2800" baseline="-25000" dirty="0" err="1" smtClean="0"/>
              <a:t>b</a:t>
            </a:r>
            <a:r>
              <a:rPr lang="en-US" altLang="ja-JP" sz="2800" baseline="30000" dirty="0" smtClean="0"/>
              <a:t>+ </a:t>
            </a:r>
            <a:r>
              <a:rPr lang="en-US" altLang="ja-JP" sz="2800" dirty="0" smtClean="0"/>
              <a:t>in </a:t>
            </a:r>
            <a:r>
              <a:rPr lang="en-US" altLang="ja-JP" sz="2800" dirty="0" err="1" smtClean="0">
                <a:latin typeface="Calibri"/>
                <a:cs typeface="Calibri"/>
                <a:sym typeface="Symbol" charset="2"/>
              </a:rPr>
              <a:t></a:t>
            </a:r>
            <a:r>
              <a:rPr lang="en-US" altLang="ja-JP" sz="2800" dirty="0" err="1" smtClean="0">
                <a:sym typeface="Symbol" charset="2"/>
              </a:rPr>
              <a:t>(nS)</a:t>
            </a:r>
            <a:r>
              <a:rPr lang="en-US" altLang="ja-JP" sz="2800" dirty="0" err="1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en-US" altLang="ja-JP" sz="2800" baseline="30000" dirty="0" smtClean="0">
                <a:latin typeface="Calibri"/>
                <a:cs typeface="Calibri"/>
                <a:sym typeface="Symbol" charset="2"/>
              </a:rPr>
              <a:t>+</a:t>
            </a:r>
            <a:r>
              <a:rPr lang="en-US" altLang="ja-JP" sz="2800" dirty="0" smtClean="0">
                <a:latin typeface="Calibri"/>
                <a:ea typeface="ＭＳ Ｐゴシック" charset="-128"/>
                <a:cs typeface="Calibri"/>
              </a:rPr>
              <a:t>  </a:t>
            </a:r>
            <a:endParaRPr lang="ja-JP" altLang="en-US" sz="2800" baseline="-25000" dirty="0">
              <a:latin typeface="+mn-lt"/>
              <a:ea typeface="ＭＳ Ｐゴシック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924A6-6067-8544-9EE0-706600A83E1F}" type="slidenum">
              <a:rPr lang="en-US" altLang="ja-JP"/>
              <a:pPr>
                <a:defRPr/>
              </a:pPr>
              <a:t>25</a:t>
            </a:fld>
            <a:endParaRPr lang="en-US" altLang="ja-JP"/>
          </a:p>
        </p:txBody>
      </p:sp>
      <p:sp>
        <p:nvSpPr>
          <p:cNvPr id="51205" name="正方形/長方形 5"/>
          <p:cNvSpPr>
            <a:spLocks noChangeArrowheads="1"/>
          </p:cNvSpPr>
          <p:nvPr/>
        </p:nvSpPr>
        <p:spPr bwMode="auto">
          <a:xfrm>
            <a:off x="2797862" y="4159275"/>
            <a:ext cx="5888938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altLang="ja-JP" sz="2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Two resonances: Z</a:t>
            </a:r>
            <a:r>
              <a:rPr lang="en-US" altLang="ja-JP" sz="2000" baseline="-25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altLang="ja-JP" sz="2000" baseline="30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+</a:t>
            </a:r>
            <a:r>
              <a:rPr lang="en-US" altLang="ja-JP" sz="2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(10510),  Z</a:t>
            </a:r>
            <a:r>
              <a:rPr lang="en-US" altLang="ja-JP" sz="2000" baseline="-25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altLang="ja-JP" sz="2000" baseline="30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+</a:t>
            </a:r>
            <a:r>
              <a:rPr lang="en-US" altLang="ja-JP" sz="2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(10560)</a:t>
            </a:r>
            <a:endParaRPr lang="ja-JP" altLang="en-US" sz="20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72" y="1435102"/>
            <a:ext cx="2997199" cy="231760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539" y="1550509"/>
            <a:ext cx="3098799" cy="22624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289" y="1557869"/>
            <a:ext cx="3009711" cy="226285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230973" y="1642536"/>
            <a:ext cx="741101" cy="369322"/>
          </a:xfrm>
          <a:prstGeom prst="rect">
            <a:avLst/>
          </a:prstGeom>
          <a:solidFill>
            <a:srgbClr val="FF6600"/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en-US" altLang="ja-JP" dirty="0" smtClean="0">
                <a:ea typeface="ＭＳ Ｐゴシック" charset="-128"/>
                <a:sym typeface="Symbol" charset="2"/>
              </a:rPr>
              <a:t></a:t>
            </a:r>
            <a:r>
              <a:rPr lang="en-US" altLang="ja-JP" dirty="0" smtClean="0">
                <a:ea typeface="Arial" charset="0"/>
                <a:cs typeface="Arial" charset="0"/>
              </a:rPr>
              <a:t>(1S)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32406" y="1676401"/>
            <a:ext cx="741101" cy="369322"/>
          </a:xfrm>
          <a:prstGeom prst="rect">
            <a:avLst/>
          </a:prstGeom>
          <a:solidFill>
            <a:srgbClr val="FF6600"/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en-US" altLang="ja-JP" dirty="0" smtClean="0">
                <a:ea typeface="ＭＳ Ｐゴシック" charset="-128"/>
                <a:sym typeface="Symbol" charset="2"/>
              </a:rPr>
              <a:t></a:t>
            </a:r>
            <a:r>
              <a:rPr lang="en-US" altLang="ja-JP" dirty="0" smtClean="0">
                <a:ea typeface="Arial" charset="0"/>
                <a:cs typeface="Arial" charset="0"/>
              </a:rPr>
              <a:t>(2S)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115304" y="1718735"/>
            <a:ext cx="741101" cy="369322"/>
          </a:xfrm>
          <a:prstGeom prst="rect">
            <a:avLst/>
          </a:prstGeom>
          <a:solidFill>
            <a:srgbClr val="FF6600"/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en-US" altLang="ja-JP" dirty="0" smtClean="0">
                <a:ea typeface="ＭＳ Ｐゴシック" charset="-128"/>
                <a:sym typeface="Symbol" charset="2"/>
              </a:rPr>
              <a:t></a:t>
            </a:r>
            <a:r>
              <a:rPr lang="en-US" altLang="ja-JP" dirty="0" smtClean="0">
                <a:ea typeface="Arial" charset="0"/>
                <a:cs typeface="Arial" charset="0"/>
              </a:rPr>
              <a:t>(3S)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867" y="4723599"/>
            <a:ext cx="6316133" cy="1897337"/>
          </a:xfrm>
          <a:prstGeom prst="rect">
            <a:avLst/>
          </a:prstGeom>
        </p:spPr>
      </p:pic>
      <p:pic>
        <p:nvPicPr>
          <p:cNvPr id="13" name="図 12" descr="B-log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11" y="5520267"/>
            <a:ext cx="1314823" cy="10160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894668"/>
            <a:ext cx="2475316" cy="1523999"/>
          </a:xfrm>
          <a:prstGeom prst="rect">
            <a:avLst/>
          </a:prstGeom>
        </p:spPr>
      </p:pic>
      <p:sp>
        <p:nvSpPr>
          <p:cNvPr id="51206" name="正方形/長方形 6"/>
          <p:cNvSpPr>
            <a:spLocks noChangeArrowheads="1"/>
          </p:cNvSpPr>
          <p:nvPr/>
        </p:nvSpPr>
        <p:spPr bwMode="auto">
          <a:xfrm>
            <a:off x="1150938" y="966260"/>
            <a:ext cx="6905968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altLang="ja-JP" sz="2000" dirty="0">
                <a:latin typeface="ヒラギノ角ゴ Pro W6"/>
                <a:ea typeface="ヒラギノ角ゴ Pro W6"/>
                <a:cs typeface="ヒラギノ角ゴ Pro W6"/>
              </a:rPr>
              <a:t>Two peaks at the same positions in the 3 modes.</a:t>
            </a:r>
            <a:endParaRPr lang="ja-JP" altLang="en-US" sz="2000" dirty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6529" y="82475"/>
            <a:ext cx="7918450" cy="788894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Z</a:t>
            </a:r>
            <a:r>
              <a:rPr lang="en-US" altLang="ja-JP" baseline="-25000" dirty="0"/>
              <a:t>b</a:t>
            </a:r>
            <a:r>
              <a:rPr lang="en-US" altLang="ja-JP" dirty="0"/>
              <a:t>(10610) &amp; Z</a:t>
            </a:r>
            <a:r>
              <a:rPr lang="en-US" altLang="ja-JP" baseline="-25000" dirty="0"/>
              <a:t>b</a:t>
            </a:r>
            <a:r>
              <a:rPr lang="en-US" altLang="ja-JP" dirty="0"/>
              <a:t>(10650)</a:t>
            </a:r>
            <a:endParaRPr lang="ja-JP" altLang="en-US" dirty="0"/>
          </a:p>
        </p:txBody>
      </p:sp>
      <p:sp>
        <p:nvSpPr>
          <p:cNvPr id="15" name="コンテンツ プレースホルダ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36F3F-D97A-A44E-B997-6D9F041AA7F8}" type="slidenum">
              <a:rPr lang="en-US" altLang="ja-JP"/>
              <a:pPr>
                <a:defRPr/>
              </a:pPr>
              <a:t>26</a:t>
            </a:fld>
            <a:endParaRPr lang="en-US" altLang="ja-JP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975" y="1216025"/>
            <a:ext cx="8097838" cy="4552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325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4888" y="1196975"/>
            <a:ext cx="1439862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325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4364" y="1196976"/>
            <a:ext cx="1439862" cy="328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6" name="Text Box 5"/>
          <p:cNvSpPr txBox="1">
            <a:spLocks noChangeArrowheads="1"/>
          </p:cNvSpPr>
          <p:nvPr/>
        </p:nvSpPr>
        <p:spPr bwMode="auto">
          <a:xfrm>
            <a:off x="1308621" y="5732463"/>
            <a:ext cx="2399780" cy="371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90" tIns="46795" rIns="89990" bIns="46795">
            <a:prstTxWarp prst="textNoShape">
              <a:avLst/>
            </a:prstTxWarp>
            <a:spAutoFit/>
          </a:bodyPr>
          <a:lstStyle/>
          <a:p>
            <a:pPr algn="r">
              <a:tabLst>
                <a:tab pos="0" algn="l"/>
                <a:tab pos="447625" algn="l"/>
                <a:tab pos="896839" algn="l"/>
                <a:tab pos="1346052" algn="l"/>
                <a:tab pos="1795265" algn="l"/>
                <a:tab pos="2244478" algn="l"/>
                <a:tab pos="2693692" algn="l"/>
                <a:tab pos="3142905" algn="l"/>
                <a:tab pos="3592118" algn="l"/>
                <a:tab pos="4041331" algn="l"/>
                <a:tab pos="4490545" algn="l"/>
                <a:tab pos="4939757" algn="l"/>
                <a:tab pos="5388970" algn="l"/>
                <a:tab pos="5838183" algn="l"/>
                <a:tab pos="6287396" algn="l"/>
                <a:tab pos="6736609" algn="l"/>
                <a:tab pos="7185823" algn="l"/>
                <a:tab pos="7635035" algn="l"/>
                <a:tab pos="8084249" algn="l"/>
                <a:tab pos="8533462" algn="l"/>
                <a:tab pos="8982676" algn="l"/>
              </a:tabLst>
            </a:pPr>
            <a:r>
              <a:rPr lang="en-GB" altLang="ja-JP" b="1" dirty="0">
                <a:solidFill>
                  <a:srgbClr val="660033"/>
                </a:solidFill>
              </a:rPr>
              <a:t>M=10608.4</a:t>
            </a:r>
            <a:r>
              <a:rPr lang="en-GB" altLang="ja-JP" b="1" dirty="0">
                <a:solidFill>
                  <a:srgbClr val="660033"/>
                </a:solidFill>
                <a:latin typeface="Symbol" charset="2"/>
              </a:rPr>
              <a:t></a:t>
            </a:r>
            <a:r>
              <a:rPr lang="en-GB" altLang="ja-JP" b="1" dirty="0">
                <a:solidFill>
                  <a:srgbClr val="660033"/>
                </a:solidFill>
              </a:rPr>
              <a:t>2.0 </a:t>
            </a:r>
            <a:r>
              <a:rPr lang="en-GB" altLang="ja-JP" b="1" dirty="0" err="1">
                <a:solidFill>
                  <a:srgbClr val="660033"/>
                </a:solidFill>
              </a:rPr>
              <a:t>MeV</a:t>
            </a:r>
            <a:endParaRPr lang="en-GB" altLang="ja-JP" b="1" dirty="0">
              <a:solidFill>
                <a:srgbClr val="660033"/>
              </a:solidFill>
            </a:endParaRPr>
          </a:p>
        </p:txBody>
      </p:sp>
      <p:sp>
        <p:nvSpPr>
          <p:cNvPr id="53257" name="Text Box 6"/>
          <p:cNvSpPr txBox="1">
            <a:spLocks noChangeArrowheads="1"/>
          </p:cNvSpPr>
          <p:nvPr/>
        </p:nvSpPr>
        <p:spPr bwMode="auto">
          <a:xfrm>
            <a:off x="3133412" y="6084889"/>
            <a:ext cx="1943413" cy="371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90" tIns="46795" rIns="89990" bIns="46795">
            <a:prstTxWarp prst="textNoShape">
              <a:avLst/>
            </a:prstTxWarp>
            <a:spAutoFit/>
          </a:bodyPr>
          <a:lstStyle/>
          <a:p>
            <a:pPr algn="r">
              <a:tabLst>
                <a:tab pos="0" algn="l"/>
                <a:tab pos="447625" algn="l"/>
                <a:tab pos="896839" algn="l"/>
                <a:tab pos="1346052" algn="l"/>
                <a:tab pos="1795265" algn="l"/>
                <a:tab pos="2244478" algn="l"/>
                <a:tab pos="2693692" algn="l"/>
                <a:tab pos="3142905" algn="l"/>
                <a:tab pos="3592118" algn="l"/>
                <a:tab pos="4041331" algn="l"/>
                <a:tab pos="4490545" algn="l"/>
                <a:tab pos="4939757" algn="l"/>
                <a:tab pos="5388970" algn="l"/>
                <a:tab pos="5838183" algn="l"/>
                <a:tab pos="6287396" algn="l"/>
                <a:tab pos="6736609" algn="l"/>
                <a:tab pos="7185823" algn="l"/>
                <a:tab pos="7635035" algn="l"/>
                <a:tab pos="8084249" algn="l"/>
                <a:tab pos="8533462" algn="l"/>
                <a:tab pos="8982676" algn="l"/>
              </a:tabLst>
            </a:pPr>
            <a:r>
              <a:rPr lang="en-GB" altLang="ja-JP" b="1" dirty="0" err="1">
                <a:solidFill>
                  <a:srgbClr val="660033"/>
                </a:solidFill>
                <a:latin typeface="Symbol" charset="2"/>
              </a:rPr>
              <a:t></a:t>
            </a:r>
            <a:r>
              <a:rPr lang="en-GB" altLang="ja-JP" b="1" dirty="0">
                <a:solidFill>
                  <a:srgbClr val="660033"/>
                </a:solidFill>
              </a:rPr>
              <a:t>=15.6</a:t>
            </a:r>
            <a:r>
              <a:rPr lang="en-GB" altLang="ja-JP" b="1" dirty="0">
                <a:solidFill>
                  <a:srgbClr val="660033"/>
                </a:solidFill>
                <a:latin typeface="Symbol" charset="2"/>
              </a:rPr>
              <a:t></a:t>
            </a:r>
            <a:r>
              <a:rPr lang="en-GB" altLang="ja-JP" b="1" dirty="0">
                <a:solidFill>
                  <a:srgbClr val="660033"/>
                </a:solidFill>
              </a:rPr>
              <a:t>2.5 </a:t>
            </a:r>
            <a:r>
              <a:rPr lang="en-GB" altLang="ja-JP" b="1" dirty="0" err="1">
                <a:solidFill>
                  <a:srgbClr val="660033"/>
                </a:solidFill>
              </a:rPr>
              <a:t>MeV</a:t>
            </a:r>
            <a:endParaRPr lang="en-GB" altLang="ja-JP" b="1" dirty="0">
              <a:solidFill>
                <a:srgbClr val="660033"/>
              </a:solidFill>
            </a:endParaRPr>
          </a:p>
        </p:txBody>
      </p:sp>
      <p:sp>
        <p:nvSpPr>
          <p:cNvPr id="53258" name="Text Box 8"/>
          <p:cNvSpPr txBox="1">
            <a:spLocks noChangeArrowheads="1"/>
          </p:cNvSpPr>
          <p:nvPr/>
        </p:nvSpPr>
        <p:spPr bwMode="auto">
          <a:xfrm>
            <a:off x="4824935" y="5797551"/>
            <a:ext cx="2399780" cy="371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90" tIns="46795" rIns="89990" bIns="46795">
            <a:prstTxWarp prst="textNoShape">
              <a:avLst/>
            </a:prstTxWarp>
            <a:spAutoFit/>
          </a:bodyPr>
          <a:lstStyle/>
          <a:p>
            <a:pPr algn="r">
              <a:tabLst>
                <a:tab pos="0" algn="l"/>
                <a:tab pos="447625" algn="l"/>
                <a:tab pos="896839" algn="l"/>
                <a:tab pos="1346052" algn="l"/>
                <a:tab pos="1795265" algn="l"/>
                <a:tab pos="2244478" algn="l"/>
                <a:tab pos="2693692" algn="l"/>
                <a:tab pos="3142905" algn="l"/>
                <a:tab pos="3592118" algn="l"/>
                <a:tab pos="4041331" algn="l"/>
                <a:tab pos="4490545" algn="l"/>
                <a:tab pos="4939757" algn="l"/>
                <a:tab pos="5388970" algn="l"/>
                <a:tab pos="5838183" algn="l"/>
                <a:tab pos="6287396" algn="l"/>
                <a:tab pos="6736609" algn="l"/>
                <a:tab pos="7185823" algn="l"/>
                <a:tab pos="7635035" algn="l"/>
                <a:tab pos="8084249" algn="l"/>
                <a:tab pos="8533462" algn="l"/>
                <a:tab pos="8982676" algn="l"/>
              </a:tabLst>
            </a:pPr>
            <a:r>
              <a:rPr lang="en-GB" altLang="ja-JP" b="1" dirty="0">
                <a:solidFill>
                  <a:srgbClr val="660033"/>
                </a:solidFill>
              </a:rPr>
              <a:t>M=10653.2</a:t>
            </a:r>
            <a:r>
              <a:rPr lang="en-GB" altLang="ja-JP" b="1" dirty="0">
                <a:solidFill>
                  <a:srgbClr val="660033"/>
                </a:solidFill>
                <a:latin typeface="Symbol" charset="2"/>
              </a:rPr>
              <a:t></a:t>
            </a:r>
            <a:r>
              <a:rPr lang="en-GB" altLang="ja-JP" b="1" dirty="0">
                <a:solidFill>
                  <a:srgbClr val="660033"/>
                </a:solidFill>
              </a:rPr>
              <a:t>1.5 </a:t>
            </a:r>
            <a:r>
              <a:rPr lang="en-GB" altLang="ja-JP" b="1" dirty="0" err="1">
                <a:solidFill>
                  <a:srgbClr val="660033"/>
                </a:solidFill>
              </a:rPr>
              <a:t>MeV</a:t>
            </a:r>
            <a:endParaRPr lang="en-GB" altLang="ja-JP" b="1" dirty="0">
              <a:solidFill>
                <a:srgbClr val="660033"/>
              </a:solidFill>
            </a:endParaRPr>
          </a:p>
        </p:txBody>
      </p:sp>
      <p:sp>
        <p:nvSpPr>
          <p:cNvPr id="53259" name="Text Box 9"/>
          <p:cNvSpPr txBox="1">
            <a:spLocks noChangeArrowheads="1"/>
          </p:cNvSpPr>
          <p:nvPr/>
        </p:nvSpPr>
        <p:spPr bwMode="auto">
          <a:xfrm>
            <a:off x="6660838" y="6084889"/>
            <a:ext cx="1943413" cy="371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90" tIns="46795" rIns="89990" bIns="46795">
            <a:prstTxWarp prst="textNoShape">
              <a:avLst/>
            </a:prstTxWarp>
            <a:spAutoFit/>
          </a:bodyPr>
          <a:lstStyle/>
          <a:p>
            <a:pPr algn="r">
              <a:tabLst>
                <a:tab pos="0" algn="l"/>
                <a:tab pos="447625" algn="l"/>
                <a:tab pos="896839" algn="l"/>
                <a:tab pos="1346052" algn="l"/>
                <a:tab pos="1795265" algn="l"/>
                <a:tab pos="2244478" algn="l"/>
                <a:tab pos="2693692" algn="l"/>
                <a:tab pos="3142905" algn="l"/>
                <a:tab pos="3592118" algn="l"/>
                <a:tab pos="4041331" algn="l"/>
                <a:tab pos="4490545" algn="l"/>
                <a:tab pos="4939757" algn="l"/>
                <a:tab pos="5388970" algn="l"/>
                <a:tab pos="5838183" algn="l"/>
                <a:tab pos="6287396" algn="l"/>
                <a:tab pos="6736609" algn="l"/>
                <a:tab pos="7185823" algn="l"/>
                <a:tab pos="7635035" algn="l"/>
                <a:tab pos="8084249" algn="l"/>
                <a:tab pos="8533462" algn="l"/>
                <a:tab pos="8982676" algn="l"/>
              </a:tabLst>
            </a:pPr>
            <a:r>
              <a:rPr lang="en-GB" altLang="ja-JP" b="1" dirty="0" err="1">
                <a:solidFill>
                  <a:srgbClr val="660033"/>
                </a:solidFill>
                <a:latin typeface="Symbol" charset="2"/>
              </a:rPr>
              <a:t></a:t>
            </a:r>
            <a:r>
              <a:rPr lang="en-GB" altLang="ja-JP" b="1" dirty="0">
                <a:solidFill>
                  <a:srgbClr val="660033"/>
                </a:solidFill>
              </a:rPr>
              <a:t>=14.4</a:t>
            </a:r>
            <a:r>
              <a:rPr lang="en-GB" altLang="ja-JP" b="1" dirty="0">
                <a:solidFill>
                  <a:srgbClr val="660033"/>
                </a:solidFill>
                <a:latin typeface="Symbol" charset="2"/>
              </a:rPr>
              <a:t></a:t>
            </a:r>
            <a:r>
              <a:rPr lang="en-GB" altLang="ja-JP" b="1" dirty="0">
                <a:solidFill>
                  <a:srgbClr val="660033"/>
                </a:solidFill>
              </a:rPr>
              <a:t>3.2 </a:t>
            </a:r>
            <a:r>
              <a:rPr lang="en-GB" altLang="ja-JP" b="1" dirty="0" err="1">
                <a:solidFill>
                  <a:srgbClr val="660033"/>
                </a:solidFill>
              </a:rPr>
              <a:t>MeV</a:t>
            </a:r>
            <a:endParaRPr lang="en-GB" altLang="ja-JP" b="1" dirty="0">
              <a:solidFill>
                <a:srgbClr val="660033"/>
              </a:solidFill>
            </a:endParaRPr>
          </a:p>
        </p:txBody>
      </p:sp>
      <p:cxnSp>
        <p:nvCxnSpPr>
          <p:cNvPr id="53260" name="直線矢印コネクタ 12"/>
          <p:cNvCxnSpPr>
            <a:cxnSpLocks noChangeShapeType="1"/>
          </p:cNvCxnSpPr>
          <p:nvPr/>
        </p:nvCxnSpPr>
        <p:spPr bwMode="auto">
          <a:xfrm rot="16200000" flipH="1">
            <a:off x="1979613" y="1557338"/>
            <a:ext cx="431800" cy="431800"/>
          </a:xfrm>
          <a:prstGeom prst="straightConnector1">
            <a:avLst/>
          </a:prstGeom>
          <a:noFill/>
          <a:ln w="9525">
            <a:solidFill>
              <a:srgbClr val="006600"/>
            </a:solidFill>
            <a:round/>
            <a:headEnd/>
            <a:tailEnd type="arrow" w="med" len="med"/>
          </a:ln>
        </p:spPr>
      </p:cxnSp>
      <p:cxnSp>
        <p:nvCxnSpPr>
          <p:cNvPr id="53261" name="直線矢印コネクタ 13"/>
          <p:cNvCxnSpPr>
            <a:cxnSpLocks noChangeShapeType="1"/>
          </p:cNvCxnSpPr>
          <p:nvPr/>
        </p:nvCxnSpPr>
        <p:spPr bwMode="auto">
          <a:xfrm rot="16200000" flipH="1">
            <a:off x="5292725" y="1484313"/>
            <a:ext cx="431800" cy="431800"/>
          </a:xfrm>
          <a:prstGeom prst="straightConnector1">
            <a:avLst/>
          </a:prstGeom>
          <a:noFill/>
          <a:ln w="9525">
            <a:solidFill>
              <a:srgbClr val="006600"/>
            </a:solidFill>
            <a:round/>
            <a:headEnd/>
            <a:tailEnd type="arrow" w="med" len="med"/>
          </a:ln>
        </p:spPr>
      </p:cxnSp>
      <p:pic>
        <p:nvPicPr>
          <p:cNvPr id="14" name="図 13" descr="B-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435" y="0"/>
            <a:ext cx="138056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90442" y="237718"/>
            <a:ext cx="7918450" cy="78889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Molecular Explanation of </a:t>
            </a:r>
            <a:r>
              <a:rPr lang="en-US" altLang="ja-JP" dirty="0" err="1" smtClean="0"/>
              <a:t>Z</a:t>
            </a:r>
            <a:r>
              <a:rPr lang="en-US" altLang="ja-JP" baseline="-25000" dirty="0" err="1" smtClean="0"/>
              <a:t>b</a:t>
            </a:r>
            <a:r>
              <a:rPr lang="en-US" altLang="ja-JP" baseline="30000" dirty="0" smtClean="0"/>
              <a:t>+</a:t>
            </a:r>
            <a:endParaRPr lang="ja-JP" altLang="en-US" baseline="30000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233D48-07D5-F144-97CC-B79E2A97DDF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grpSp>
        <p:nvGrpSpPr>
          <p:cNvPr id="5" name="Group 65"/>
          <p:cNvGrpSpPr/>
          <p:nvPr/>
        </p:nvGrpSpPr>
        <p:grpSpPr>
          <a:xfrm>
            <a:off x="1078164" y="2451408"/>
            <a:ext cx="1639065" cy="1801970"/>
            <a:chOff x="1337496" y="1610445"/>
            <a:chExt cx="1812932" cy="1874133"/>
          </a:xfrm>
        </p:grpSpPr>
        <p:grpSp>
          <p:nvGrpSpPr>
            <p:cNvPr id="6" name="Group 9"/>
            <p:cNvGrpSpPr/>
            <p:nvPr/>
          </p:nvGrpSpPr>
          <p:grpSpPr>
            <a:xfrm rot="19506882">
              <a:off x="1337496" y="1610445"/>
              <a:ext cx="1652311" cy="1583382"/>
              <a:chOff x="3372573" y="4742035"/>
              <a:chExt cx="1652311" cy="1583382"/>
            </a:xfrm>
          </p:grpSpPr>
          <p:cxnSp>
            <p:nvCxnSpPr>
              <p:cNvPr id="18" name="Straight Connector 10"/>
              <p:cNvCxnSpPr/>
              <p:nvPr/>
            </p:nvCxnSpPr>
            <p:spPr>
              <a:xfrm>
                <a:off x="4031268" y="5218308"/>
                <a:ext cx="434664" cy="616412"/>
              </a:xfrm>
              <a:prstGeom prst="line">
                <a:avLst/>
              </a:prstGeom>
              <a:ln w="31750">
                <a:solidFill>
                  <a:srgbClr val="0033C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11"/>
              <p:cNvGrpSpPr/>
              <p:nvPr/>
            </p:nvGrpSpPr>
            <p:grpSpPr>
              <a:xfrm>
                <a:off x="4220268" y="5390557"/>
                <a:ext cx="804616" cy="934860"/>
                <a:chOff x="4820138" y="5405509"/>
                <a:chExt cx="804616" cy="934860"/>
              </a:xfrm>
            </p:grpSpPr>
            <p:sp>
              <p:nvSpPr>
                <p:cNvPr id="28" name="Oval 20"/>
                <p:cNvSpPr/>
                <p:nvPr/>
              </p:nvSpPr>
              <p:spPr>
                <a:xfrm rot="17985594">
                  <a:off x="4721444" y="5565064"/>
                  <a:ext cx="831114" cy="633726"/>
                </a:xfrm>
                <a:prstGeom prst="ellipse">
                  <a:avLst/>
                </a:prstGeom>
                <a:gradFill flip="none" rotWithShape="1">
                  <a:gsLst>
                    <a:gs pos="18000">
                      <a:schemeClr val="bg1">
                        <a:lumMod val="65000"/>
                      </a:schemeClr>
                    </a:gs>
                    <a:gs pos="59000">
                      <a:schemeClr val="bg1">
                        <a:lumMod val="85000"/>
                      </a:schemeClr>
                    </a:gs>
                    <a:gs pos="92000">
                      <a:schemeClr val="bg1">
                        <a:lumMod val="95000"/>
                      </a:schemeClr>
                    </a:gs>
                  </a:gsLst>
                  <a:lin ang="10200000" scaled="0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>
                    <a:rot lat="0" lon="0" rev="0"/>
                  </a:camera>
                  <a:lightRig rig="soft" dir="t"/>
                </a:scene3d>
                <a:sp3d extrusionH="190500" prstMaterial="dkEdge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00" baseline="-25000" dirty="0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29" name="Oval 21"/>
                <p:cNvSpPr/>
                <p:nvPr/>
              </p:nvSpPr>
              <p:spPr>
                <a:xfrm>
                  <a:off x="4891807" y="5903854"/>
                  <a:ext cx="349159" cy="369311"/>
                </a:xfrm>
                <a:prstGeom prst="ellipse">
                  <a:avLst/>
                </a:prstGeom>
                <a:gradFill flip="none" rotWithShape="1">
                  <a:gsLst>
                    <a:gs pos="18000">
                      <a:srgbClr val="00FFFF"/>
                    </a:gs>
                    <a:gs pos="59000">
                      <a:srgbClr val="33CCFF"/>
                    </a:gs>
                    <a:gs pos="92000">
                      <a:srgbClr val="33CCF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>
                    <a:rot lat="0" lon="0" rev="0"/>
                  </a:camera>
                  <a:lightRig rig="soft" dir="t"/>
                </a:scene3d>
                <a:sp3d extrusionH="190500" prstMaterial="dkEdge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baseline="30000" dirty="0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30" name="Oval 22"/>
                <p:cNvSpPr/>
                <p:nvPr/>
              </p:nvSpPr>
              <p:spPr>
                <a:xfrm rot="17985594">
                  <a:off x="5084744" y="5552186"/>
                  <a:ext cx="349159" cy="369311"/>
                </a:xfrm>
                <a:prstGeom prst="ellipse">
                  <a:avLst/>
                </a:prstGeom>
                <a:gradFill flip="none" rotWithShape="1">
                  <a:gsLst>
                    <a:gs pos="18000">
                      <a:srgbClr val="FF0066"/>
                    </a:gs>
                    <a:gs pos="59000">
                      <a:srgbClr val="FF3399"/>
                    </a:gs>
                    <a:gs pos="92000">
                      <a:srgbClr val="FF33CC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>
                    <a:rot lat="0" lon="0" rev="0"/>
                  </a:camera>
                  <a:lightRig rig="soft" dir="t"/>
                </a:scene3d>
                <a:sp3d extrusionH="190500" prstMaterial="dkEdge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baseline="30000" dirty="0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31" name="TextBox 23"/>
                <p:cNvSpPr txBox="1"/>
                <p:nvPr/>
              </p:nvSpPr>
              <p:spPr>
                <a:xfrm rot="1801520">
                  <a:off x="4873971" y="5956247"/>
                  <a:ext cx="533400" cy="3841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d</a:t>
                  </a:r>
                </a:p>
              </p:txBody>
            </p:sp>
            <p:sp>
              <p:nvSpPr>
                <p:cNvPr id="32" name="TextBox 24"/>
                <p:cNvSpPr txBox="1"/>
                <p:nvPr/>
              </p:nvSpPr>
              <p:spPr>
                <a:xfrm rot="1791406">
                  <a:off x="5091354" y="5405509"/>
                  <a:ext cx="533400" cy="6722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b̄</a:t>
                  </a:r>
                  <a:endParaRPr lang="en-US" b="1" dirty="0"/>
                </a:p>
              </p:txBody>
            </p:sp>
          </p:grpSp>
          <p:grpSp>
            <p:nvGrpSpPr>
              <p:cNvPr id="8" name="Group 12"/>
              <p:cNvGrpSpPr/>
              <p:nvPr/>
            </p:nvGrpSpPr>
            <p:grpSpPr>
              <a:xfrm>
                <a:off x="3372573" y="4742035"/>
                <a:ext cx="796933" cy="1128256"/>
                <a:chOff x="4061878" y="5090383"/>
                <a:chExt cx="796933" cy="1128256"/>
              </a:xfrm>
            </p:grpSpPr>
            <p:grpSp>
              <p:nvGrpSpPr>
                <p:cNvPr id="10" name="Group 14"/>
                <p:cNvGrpSpPr/>
                <p:nvPr/>
              </p:nvGrpSpPr>
              <p:grpSpPr>
                <a:xfrm>
                  <a:off x="4061878" y="5090383"/>
                  <a:ext cx="672044" cy="1128256"/>
                  <a:chOff x="4061878" y="5090383"/>
                  <a:chExt cx="672044" cy="1128256"/>
                </a:xfrm>
              </p:grpSpPr>
              <p:sp>
                <p:nvSpPr>
                  <p:cNvPr id="24" name="Oval 16"/>
                  <p:cNvSpPr/>
                  <p:nvPr/>
                </p:nvSpPr>
                <p:spPr>
                  <a:xfrm rot="17985594">
                    <a:off x="4001502" y="5189077"/>
                    <a:ext cx="831114" cy="633726"/>
                  </a:xfrm>
                  <a:prstGeom prst="ellipse">
                    <a:avLst/>
                  </a:prstGeom>
                  <a:gradFill flip="none" rotWithShape="1">
                    <a:gsLst>
                      <a:gs pos="18000">
                        <a:schemeClr val="bg1">
                          <a:lumMod val="65000"/>
                        </a:schemeClr>
                      </a:gs>
                      <a:gs pos="59000">
                        <a:schemeClr val="bg1">
                          <a:lumMod val="85000"/>
                        </a:schemeClr>
                      </a:gs>
                      <a:gs pos="92000">
                        <a:schemeClr val="bg1">
                          <a:lumMod val="95000"/>
                        </a:schemeClr>
                      </a:gs>
                    </a:gsLst>
                    <a:lin ang="10200000" scaled="0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/>
                  </a:scene3d>
                  <a:sp3d extrusionH="190500" prstMaterial="dkEdge">
                    <a:extrusionClr>
                      <a:schemeClr val="bg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200" baseline="-25000" dirty="0">
                      <a:solidFill>
                        <a:srgbClr val="080808"/>
                      </a:solidFill>
                    </a:endParaRPr>
                  </a:p>
                </p:txBody>
              </p:sp>
              <p:sp>
                <p:nvSpPr>
                  <p:cNvPr id="25" name="Oval 17"/>
                  <p:cNvSpPr/>
                  <p:nvPr/>
                </p:nvSpPr>
                <p:spPr>
                  <a:xfrm>
                    <a:off x="4347276" y="5157592"/>
                    <a:ext cx="373297" cy="362738"/>
                  </a:xfrm>
                  <a:prstGeom prst="ellipse">
                    <a:avLst/>
                  </a:prstGeom>
                  <a:gradFill flip="none" rotWithShape="1">
                    <a:gsLst>
                      <a:gs pos="18000">
                        <a:srgbClr val="006600"/>
                      </a:gs>
                      <a:gs pos="59000">
                        <a:srgbClr val="00CC00"/>
                      </a:gs>
                      <a:gs pos="92000">
                        <a:srgbClr val="00FF00"/>
                      </a:gs>
                    </a:gsLst>
                    <a:lin ang="10200000" scaled="0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/>
                  </a:scene3d>
                  <a:sp3d extrusionH="190500" prstMaterial="dkEdge">
                    <a:extrusionClr>
                      <a:schemeClr val="bg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200" baseline="-25000" dirty="0">
                      <a:solidFill>
                        <a:srgbClr val="080808"/>
                      </a:solidFill>
                    </a:endParaRPr>
                  </a:p>
                </p:txBody>
              </p:sp>
              <p:sp>
                <p:nvSpPr>
                  <p:cNvPr id="26" name="Oval 18"/>
                  <p:cNvSpPr/>
                  <p:nvPr/>
                </p:nvSpPr>
                <p:spPr>
                  <a:xfrm>
                    <a:off x="4187495" y="5520330"/>
                    <a:ext cx="349159" cy="369311"/>
                  </a:xfrm>
                  <a:prstGeom prst="ellipse">
                    <a:avLst/>
                  </a:prstGeom>
                  <a:gradFill flip="none" rotWithShape="1">
                    <a:gsLst>
                      <a:gs pos="18000">
                        <a:srgbClr val="CC0000"/>
                      </a:gs>
                      <a:gs pos="59000">
                        <a:srgbClr val="FF0000"/>
                      </a:gs>
                      <a:gs pos="92000">
                        <a:srgbClr val="FF3300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/>
                  </a:scene3d>
                  <a:sp3d extrusionH="190500" prstMaterial="dkEdge">
                    <a:extrusionClr>
                      <a:schemeClr val="bg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600" b="1" baseline="30000" dirty="0">
                      <a:solidFill>
                        <a:srgbClr val="080808"/>
                      </a:solidFill>
                    </a:endParaRPr>
                  </a:p>
                </p:txBody>
              </p:sp>
              <p:sp>
                <p:nvSpPr>
                  <p:cNvPr id="27" name="TextBox 19"/>
                  <p:cNvSpPr txBox="1"/>
                  <p:nvPr/>
                </p:nvSpPr>
                <p:spPr>
                  <a:xfrm rot="2093118">
                    <a:off x="4061878" y="5546424"/>
                    <a:ext cx="533401" cy="672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ū</a:t>
                    </a:r>
                    <a:endParaRPr lang="en-US" b="1" dirty="0"/>
                  </a:p>
                </p:txBody>
              </p:sp>
            </p:grpSp>
            <p:sp>
              <p:nvSpPr>
                <p:cNvPr id="23" name="TextBox 15"/>
                <p:cNvSpPr txBox="1"/>
                <p:nvPr/>
              </p:nvSpPr>
              <p:spPr>
                <a:xfrm rot="1725226">
                  <a:off x="4325411" y="5181660"/>
                  <a:ext cx="533400" cy="3841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b</a:t>
                  </a:r>
                </a:p>
              </p:txBody>
            </p:sp>
          </p:grpSp>
          <p:sp>
            <p:nvSpPr>
              <p:cNvPr id="21" name="TextBox 13"/>
              <p:cNvSpPr txBox="1"/>
              <p:nvPr/>
            </p:nvSpPr>
            <p:spPr>
              <a:xfrm rot="2625241">
                <a:off x="4116008" y="5121487"/>
                <a:ext cx="518223" cy="384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/>
                  <a:t>π</a:t>
                </a:r>
                <a:endParaRPr lang="en-US" b="1" dirty="0"/>
              </a:p>
            </p:txBody>
          </p:sp>
        </p:grpSp>
        <p:sp>
          <p:nvSpPr>
            <p:cNvPr id="16" name="TextBox 38"/>
            <p:cNvSpPr txBox="1"/>
            <p:nvPr/>
          </p:nvSpPr>
          <p:spPr>
            <a:xfrm rot="186771">
              <a:off x="2464628" y="2961358"/>
              <a:ext cx="68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B</a:t>
              </a:r>
              <a:r>
                <a:rPr lang="en-US" sz="2600" b="1" baseline="30000" dirty="0"/>
                <a:t>*0</a:t>
              </a:r>
            </a:p>
          </p:txBody>
        </p:sp>
        <p:sp>
          <p:nvSpPr>
            <p:cNvPr id="17" name="TextBox 39"/>
            <p:cNvSpPr txBox="1"/>
            <p:nvPr/>
          </p:nvSpPr>
          <p:spPr>
            <a:xfrm>
              <a:off x="1438811" y="2924159"/>
              <a:ext cx="68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B</a:t>
              </a:r>
              <a:r>
                <a:rPr lang="en-US" sz="2600" b="1" baseline="30000" dirty="0"/>
                <a:t>-</a:t>
              </a:r>
            </a:p>
          </p:txBody>
        </p:sp>
      </p:grpSp>
      <p:grpSp>
        <p:nvGrpSpPr>
          <p:cNvPr id="14" name="Group 66"/>
          <p:cNvGrpSpPr/>
          <p:nvPr/>
        </p:nvGrpSpPr>
        <p:grpSpPr>
          <a:xfrm>
            <a:off x="3342033" y="2467871"/>
            <a:ext cx="1639065" cy="1801971"/>
            <a:chOff x="1337496" y="1610445"/>
            <a:chExt cx="1812932" cy="1874133"/>
          </a:xfrm>
        </p:grpSpPr>
        <p:grpSp>
          <p:nvGrpSpPr>
            <p:cNvPr id="15" name="Group 67"/>
            <p:cNvGrpSpPr/>
            <p:nvPr/>
          </p:nvGrpSpPr>
          <p:grpSpPr>
            <a:xfrm rot="19506882">
              <a:off x="1337496" y="1610445"/>
              <a:ext cx="1652311" cy="1583382"/>
              <a:chOff x="3372573" y="4742035"/>
              <a:chExt cx="1652311" cy="1583382"/>
            </a:xfrm>
          </p:grpSpPr>
          <p:cxnSp>
            <p:nvCxnSpPr>
              <p:cNvPr id="37" name="Straight Connector 70"/>
              <p:cNvCxnSpPr/>
              <p:nvPr/>
            </p:nvCxnSpPr>
            <p:spPr>
              <a:xfrm>
                <a:off x="4031268" y="5218308"/>
                <a:ext cx="434664" cy="616412"/>
              </a:xfrm>
              <a:prstGeom prst="line">
                <a:avLst/>
              </a:prstGeom>
              <a:ln w="31750">
                <a:solidFill>
                  <a:srgbClr val="0033C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71"/>
              <p:cNvGrpSpPr/>
              <p:nvPr/>
            </p:nvGrpSpPr>
            <p:grpSpPr>
              <a:xfrm>
                <a:off x="4220268" y="5390557"/>
                <a:ext cx="804616" cy="934860"/>
                <a:chOff x="4820138" y="5405509"/>
                <a:chExt cx="804616" cy="934860"/>
              </a:xfrm>
            </p:grpSpPr>
            <p:sp>
              <p:nvSpPr>
                <p:cNvPr id="47" name="Oval 80"/>
                <p:cNvSpPr/>
                <p:nvPr/>
              </p:nvSpPr>
              <p:spPr>
                <a:xfrm rot="17985594">
                  <a:off x="4721444" y="5565064"/>
                  <a:ext cx="831114" cy="633726"/>
                </a:xfrm>
                <a:prstGeom prst="ellipse">
                  <a:avLst/>
                </a:prstGeom>
                <a:gradFill flip="none" rotWithShape="1">
                  <a:gsLst>
                    <a:gs pos="18000">
                      <a:schemeClr val="bg1">
                        <a:lumMod val="65000"/>
                      </a:schemeClr>
                    </a:gs>
                    <a:gs pos="59000">
                      <a:schemeClr val="bg1">
                        <a:lumMod val="85000"/>
                      </a:schemeClr>
                    </a:gs>
                    <a:gs pos="92000">
                      <a:schemeClr val="bg1">
                        <a:lumMod val="95000"/>
                      </a:schemeClr>
                    </a:gs>
                  </a:gsLst>
                  <a:lin ang="10200000" scaled="0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>
                    <a:rot lat="0" lon="0" rev="0"/>
                  </a:camera>
                  <a:lightRig rig="soft" dir="t"/>
                </a:scene3d>
                <a:sp3d extrusionH="190500" prstMaterial="dkEdge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00" baseline="-25000" dirty="0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48" name="Oval 81"/>
                <p:cNvSpPr/>
                <p:nvPr/>
              </p:nvSpPr>
              <p:spPr>
                <a:xfrm>
                  <a:off x="4891807" y="5903854"/>
                  <a:ext cx="349159" cy="369311"/>
                </a:xfrm>
                <a:prstGeom prst="ellipse">
                  <a:avLst/>
                </a:prstGeom>
                <a:gradFill flip="none" rotWithShape="1">
                  <a:gsLst>
                    <a:gs pos="18000">
                      <a:srgbClr val="00FFFF"/>
                    </a:gs>
                    <a:gs pos="59000">
                      <a:srgbClr val="33CCFF"/>
                    </a:gs>
                    <a:gs pos="92000">
                      <a:srgbClr val="33CCF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>
                    <a:rot lat="0" lon="0" rev="0"/>
                  </a:camera>
                  <a:lightRig rig="soft" dir="t"/>
                </a:scene3d>
                <a:sp3d extrusionH="190500" prstMaterial="dkEdge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baseline="30000" dirty="0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49" name="Oval 82"/>
                <p:cNvSpPr/>
                <p:nvPr/>
              </p:nvSpPr>
              <p:spPr>
                <a:xfrm rot="17985594">
                  <a:off x="5084744" y="5552186"/>
                  <a:ext cx="349159" cy="369311"/>
                </a:xfrm>
                <a:prstGeom prst="ellipse">
                  <a:avLst/>
                </a:prstGeom>
                <a:gradFill flip="none" rotWithShape="1">
                  <a:gsLst>
                    <a:gs pos="18000">
                      <a:srgbClr val="FF0066"/>
                    </a:gs>
                    <a:gs pos="59000">
                      <a:srgbClr val="FF3399"/>
                    </a:gs>
                    <a:gs pos="92000">
                      <a:srgbClr val="FF33CC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>
                    <a:rot lat="0" lon="0" rev="0"/>
                  </a:camera>
                  <a:lightRig rig="soft" dir="t"/>
                </a:scene3d>
                <a:sp3d extrusionH="190500" prstMaterial="dkEdge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baseline="30000" dirty="0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50" name="TextBox 83"/>
                <p:cNvSpPr txBox="1"/>
                <p:nvPr/>
              </p:nvSpPr>
              <p:spPr>
                <a:xfrm rot="1801520">
                  <a:off x="4873971" y="5956247"/>
                  <a:ext cx="533400" cy="3841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d</a:t>
                  </a:r>
                </a:p>
              </p:txBody>
            </p:sp>
            <p:sp>
              <p:nvSpPr>
                <p:cNvPr id="51" name="TextBox 84"/>
                <p:cNvSpPr txBox="1"/>
                <p:nvPr/>
              </p:nvSpPr>
              <p:spPr>
                <a:xfrm rot="1791406">
                  <a:off x="5091354" y="5405509"/>
                  <a:ext cx="533400" cy="6722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b̄</a:t>
                  </a:r>
                  <a:endParaRPr lang="en-US" b="1" dirty="0"/>
                </a:p>
              </p:txBody>
            </p:sp>
          </p:grpSp>
          <p:grpSp>
            <p:nvGrpSpPr>
              <p:cNvPr id="20" name="Group 72"/>
              <p:cNvGrpSpPr/>
              <p:nvPr/>
            </p:nvGrpSpPr>
            <p:grpSpPr>
              <a:xfrm>
                <a:off x="3372573" y="4742035"/>
                <a:ext cx="796933" cy="1128256"/>
                <a:chOff x="4061878" y="5090383"/>
                <a:chExt cx="796933" cy="1128256"/>
              </a:xfrm>
            </p:grpSpPr>
            <p:grpSp>
              <p:nvGrpSpPr>
                <p:cNvPr id="22" name="Group 74"/>
                <p:cNvGrpSpPr/>
                <p:nvPr/>
              </p:nvGrpSpPr>
              <p:grpSpPr>
                <a:xfrm>
                  <a:off x="4061878" y="5090383"/>
                  <a:ext cx="672044" cy="1128256"/>
                  <a:chOff x="4061878" y="5090383"/>
                  <a:chExt cx="672044" cy="1128256"/>
                </a:xfrm>
              </p:grpSpPr>
              <p:sp>
                <p:nvSpPr>
                  <p:cNvPr id="43" name="Oval 76"/>
                  <p:cNvSpPr/>
                  <p:nvPr/>
                </p:nvSpPr>
                <p:spPr>
                  <a:xfrm rot="17985594">
                    <a:off x="4001502" y="5189077"/>
                    <a:ext cx="831114" cy="633726"/>
                  </a:xfrm>
                  <a:prstGeom prst="ellipse">
                    <a:avLst/>
                  </a:prstGeom>
                  <a:gradFill flip="none" rotWithShape="1">
                    <a:gsLst>
                      <a:gs pos="18000">
                        <a:schemeClr val="bg1">
                          <a:lumMod val="65000"/>
                        </a:schemeClr>
                      </a:gs>
                      <a:gs pos="59000">
                        <a:schemeClr val="bg1">
                          <a:lumMod val="85000"/>
                        </a:schemeClr>
                      </a:gs>
                      <a:gs pos="92000">
                        <a:schemeClr val="bg1">
                          <a:lumMod val="95000"/>
                        </a:schemeClr>
                      </a:gs>
                    </a:gsLst>
                    <a:lin ang="10200000" scaled="0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/>
                  </a:scene3d>
                  <a:sp3d extrusionH="190500" prstMaterial="dkEdge">
                    <a:extrusionClr>
                      <a:schemeClr val="bg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200" baseline="-25000" dirty="0">
                      <a:solidFill>
                        <a:srgbClr val="080808"/>
                      </a:solidFill>
                    </a:endParaRPr>
                  </a:p>
                </p:txBody>
              </p:sp>
              <p:sp>
                <p:nvSpPr>
                  <p:cNvPr id="44" name="Oval 77"/>
                  <p:cNvSpPr/>
                  <p:nvPr/>
                </p:nvSpPr>
                <p:spPr>
                  <a:xfrm>
                    <a:off x="4347276" y="5157592"/>
                    <a:ext cx="373297" cy="362738"/>
                  </a:xfrm>
                  <a:prstGeom prst="ellipse">
                    <a:avLst/>
                  </a:prstGeom>
                  <a:gradFill flip="none" rotWithShape="1">
                    <a:gsLst>
                      <a:gs pos="18000">
                        <a:srgbClr val="006600"/>
                      </a:gs>
                      <a:gs pos="59000">
                        <a:srgbClr val="00CC00"/>
                      </a:gs>
                      <a:gs pos="92000">
                        <a:srgbClr val="00FF00"/>
                      </a:gs>
                    </a:gsLst>
                    <a:lin ang="10200000" scaled="0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/>
                  </a:scene3d>
                  <a:sp3d extrusionH="190500" prstMaterial="dkEdge">
                    <a:extrusionClr>
                      <a:schemeClr val="bg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200" baseline="-25000" dirty="0">
                      <a:solidFill>
                        <a:srgbClr val="080808"/>
                      </a:solidFill>
                    </a:endParaRPr>
                  </a:p>
                </p:txBody>
              </p:sp>
              <p:sp>
                <p:nvSpPr>
                  <p:cNvPr id="45" name="Oval 78"/>
                  <p:cNvSpPr/>
                  <p:nvPr/>
                </p:nvSpPr>
                <p:spPr>
                  <a:xfrm>
                    <a:off x="4187495" y="5520330"/>
                    <a:ext cx="349159" cy="369311"/>
                  </a:xfrm>
                  <a:prstGeom prst="ellipse">
                    <a:avLst/>
                  </a:prstGeom>
                  <a:gradFill flip="none" rotWithShape="1">
                    <a:gsLst>
                      <a:gs pos="18000">
                        <a:srgbClr val="CC0000"/>
                      </a:gs>
                      <a:gs pos="59000">
                        <a:srgbClr val="FF0000"/>
                      </a:gs>
                      <a:gs pos="92000">
                        <a:srgbClr val="FF3300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/>
                  </a:scene3d>
                  <a:sp3d extrusionH="190500" prstMaterial="dkEdge">
                    <a:extrusionClr>
                      <a:schemeClr val="bg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600" b="1" baseline="30000" dirty="0">
                      <a:solidFill>
                        <a:srgbClr val="080808"/>
                      </a:solidFill>
                    </a:endParaRPr>
                  </a:p>
                </p:txBody>
              </p:sp>
              <p:sp>
                <p:nvSpPr>
                  <p:cNvPr id="46" name="TextBox 79"/>
                  <p:cNvSpPr txBox="1"/>
                  <p:nvPr/>
                </p:nvSpPr>
                <p:spPr>
                  <a:xfrm rot="2093118">
                    <a:off x="4061878" y="5546425"/>
                    <a:ext cx="533401" cy="6722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ū</a:t>
                    </a:r>
                    <a:endParaRPr lang="en-US" b="1" dirty="0"/>
                  </a:p>
                </p:txBody>
              </p:sp>
            </p:grpSp>
            <p:sp>
              <p:nvSpPr>
                <p:cNvPr id="42" name="TextBox 75"/>
                <p:cNvSpPr txBox="1"/>
                <p:nvPr/>
              </p:nvSpPr>
              <p:spPr>
                <a:xfrm rot="1725226">
                  <a:off x="4325411" y="5181660"/>
                  <a:ext cx="533400" cy="3841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b</a:t>
                  </a:r>
                </a:p>
              </p:txBody>
            </p:sp>
          </p:grpSp>
          <p:sp>
            <p:nvSpPr>
              <p:cNvPr id="40" name="TextBox 73"/>
              <p:cNvSpPr txBox="1"/>
              <p:nvPr/>
            </p:nvSpPr>
            <p:spPr>
              <a:xfrm rot="2625241">
                <a:off x="4116008" y="5121487"/>
                <a:ext cx="518223" cy="384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/>
                  <a:t>π</a:t>
                </a:r>
                <a:endParaRPr lang="en-US" b="1" dirty="0"/>
              </a:p>
            </p:txBody>
          </p:sp>
        </p:grpSp>
        <p:sp>
          <p:nvSpPr>
            <p:cNvPr id="35" name="TextBox 68"/>
            <p:cNvSpPr txBox="1"/>
            <p:nvPr/>
          </p:nvSpPr>
          <p:spPr>
            <a:xfrm rot="186771">
              <a:off x="2464628" y="2961358"/>
              <a:ext cx="68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B</a:t>
              </a:r>
              <a:r>
                <a:rPr lang="en-US" sz="2600" b="1" baseline="30000" dirty="0"/>
                <a:t>*0</a:t>
              </a:r>
            </a:p>
          </p:txBody>
        </p:sp>
        <p:sp>
          <p:nvSpPr>
            <p:cNvPr id="36" name="TextBox 69"/>
            <p:cNvSpPr txBox="1"/>
            <p:nvPr/>
          </p:nvSpPr>
          <p:spPr>
            <a:xfrm>
              <a:off x="1438811" y="2924159"/>
              <a:ext cx="68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B</a:t>
              </a:r>
              <a:r>
                <a:rPr lang="en-US" sz="2600" b="1" baseline="30000" dirty="0"/>
                <a:t>*-</a:t>
              </a:r>
            </a:p>
          </p:txBody>
        </p:sp>
      </p:grpSp>
      <p:sp>
        <p:nvSpPr>
          <p:cNvPr id="52" name="テキスト ボックス 51"/>
          <p:cNvSpPr txBox="1"/>
          <p:nvPr/>
        </p:nvSpPr>
        <p:spPr>
          <a:xfrm>
            <a:off x="782639" y="2093235"/>
            <a:ext cx="2374100" cy="454998"/>
          </a:xfrm>
          <a:prstGeom prst="rect">
            <a:avLst/>
          </a:prstGeom>
          <a:noFill/>
        </p:spPr>
        <p:txBody>
          <a:bodyPr wrap="square" lIns="84838" tIns="42419" rIns="84838" bIns="42419" rtlCol="0">
            <a:spAutoFit/>
          </a:bodyPr>
          <a:lstStyle/>
          <a:p>
            <a:r>
              <a:rPr lang="en-US" altLang="ja-JP" sz="24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altLang="ja-JP" sz="2400" baseline="-25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altLang="ja-JP" sz="2400" baseline="30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+</a:t>
            </a:r>
            <a:r>
              <a:rPr lang="en-US" altLang="ja-JP" sz="24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(10510)</a:t>
            </a:r>
            <a:endParaRPr lang="ja-JP" altLang="en-US" sz="24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098201" y="2080337"/>
            <a:ext cx="2253397" cy="454998"/>
          </a:xfrm>
          <a:prstGeom prst="rect">
            <a:avLst/>
          </a:prstGeom>
          <a:noFill/>
        </p:spPr>
        <p:txBody>
          <a:bodyPr wrap="square" lIns="84838" tIns="42419" rIns="84838" bIns="42419" rtlCol="0">
            <a:spAutoFit/>
          </a:bodyPr>
          <a:lstStyle/>
          <a:p>
            <a:r>
              <a:rPr lang="en-US" altLang="ja-JP" sz="24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altLang="ja-JP" sz="2400" baseline="-25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altLang="ja-JP" sz="2400" baseline="30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+</a:t>
            </a:r>
            <a:r>
              <a:rPr lang="en-US" altLang="ja-JP" sz="24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(10560)</a:t>
            </a:r>
            <a:endParaRPr lang="ja-JP" altLang="en-US" sz="24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78994" y="6047795"/>
            <a:ext cx="8673661" cy="454998"/>
          </a:xfrm>
          <a:prstGeom prst="rect">
            <a:avLst/>
          </a:prstGeom>
          <a:noFill/>
        </p:spPr>
        <p:txBody>
          <a:bodyPr wrap="none" lIns="84838" tIns="42419" rIns="84838" bIns="42419" rtlCol="0">
            <a:spAutoFit/>
          </a:bodyPr>
          <a:lstStyle/>
          <a:p>
            <a:r>
              <a:rPr lang="en-US" altLang="ja-JP" sz="2400" dirty="0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If </a:t>
            </a:r>
            <a:r>
              <a:rPr lang="en-US" altLang="ja-JP" sz="2400" dirty="0" err="1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altLang="ja-JP" sz="2400" baseline="-25000" dirty="0" err="1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altLang="ja-JP" sz="2400" baseline="30000" dirty="0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+</a:t>
            </a:r>
            <a:r>
              <a:rPr lang="en-US" altLang="ja-JP" sz="2400" dirty="0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 is</a:t>
            </a:r>
            <a:r>
              <a:rPr lang="en-US" altLang="ja-JP" sz="2400" dirty="0" smtClean="0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 B</a:t>
            </a:r>
            <a:r>
              <a:rPr lang="en-US" altLang="ja-JP" sz="2400" dirty="0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*</a:t>
            </a:r>
            <a:r>
              <a:rPr lang="en-US" altLang="ja-JP" sz="2400" dirty="0" smtClean="0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altLang="ja-JP" sz="2400" baseline="30000" dirty="0" smtClean="0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(*)</a:t>
            </a:r>
            <a:r>
              <a:rPr lang="en-US" altLang="ja-JP" sz="2400" dirty="0" smtClean="0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lang="en-US" altLang="ja-JP" sz="2400" dirty="0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molecule, it should decay into B*B</a:t>
            </a:r>
            <a:r>
              <a:rPr lang="en-US" altLang="ja-JP" sz="2400" baseline="30000" dirty="0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(*)</a:t>
            </a:r>
            <a:r>
              <a:rPr lang="en-US" altLang="ja-JP" sz="2400" dirty="0">
                <a:solidFill>
                  <a:srgbClr val="009900"/>
                </a:solidFill>
                <a:latin typeface="ヒラギノ角ゴ Pro W6"/>
                <a:ea typeface="ヒラギノ角ゴ Pro W6"/>
                <a:cs typeface="ヒラギノ角ゴ Pro W6"/>
              </a:rPr>
              <a:t>…</a:t>
            </a:r>
            <a:endParaRPr lang="ja-JP" altLang="en-US" sz="2400" baseline="30000" dirty="0">
              <a:solidFill>
                <a:srgbClr val="0099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4" name="Text Box 16"/>
          <p:cNvSpPr txBox="1">
            <a:spLocks noChangeArrowheads="1"/>
          </p:cNvSpPr>
          <p:nvPr/>
        </p:nvSpPr>
        <p:spPr bwMode="auto">
          <a:xfrm>
            <a:off x="6144053" y="940319"/>
            <a:ext cx="30608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SimSun" pitchFamily="2" charset="-122"/>
              </a:rPr>
              <a:t>Bondar</a:t>
            </a:r>
            <a:r>
              <a: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SimSun" pitchFamily="2" charset="-122"/>
              </a:rPr>
              <a:t> et al, PRD84,054010(2011)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588057" y="1319505"/>
            <a:ext cx="8178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ヒラギノ角ゴ Pro W6"/>
                <a:ea typeface="ヒラギノ角ゴ Pro W6"/>
                <a:cs typeface="ヒラギノ角ゴ Pro W6"/>
              </a:rPr>
              <a:t>Proximity to thresholds favors molecule</a:t>
            </a:r>
            <a:r>
              <a:rPr kumimoji="0" lang="en-US" sz="240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ヒラギノ角ゴ Pro W6"/>
                <a:ea typeface="ヒラギノ角ゴ Pro W6"/>
                <a:cs typeface="ヒラギノ角ゴ Pro W6"/>
              </a:rPr>
              <a:t> picture</a:t>
            </a:r>
            <a:endParaRPr kumimoji="0" lang="ru-RU" sz="240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66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2909" y="2464071"/>
            <a:ext cx="1150104" cy="20512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7804" y="2464071"/>
            <a:ext cx="1188996" cy="20512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8" name="テキスト ボックス 67"/>
          <p:cNvSpPr txBox="1"/>
          <p:nvPr/>
        </p:nvSpPr>
        <p:spPr>
          <a:xfrm>
            <a:off x="5549384" y="1842338"/>
            <a:ext cx="3497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Each of them is mixtur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e of spin triplet and singlet bb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70" name="直線コネクタ 69"/>
          <p:cNvCxnSpPr/>
          <p:nvPr/>
        </p:nvCxnSpPr>
        <p:spPr>
          <a:xfrm>
            <a:off x="8372447" y="2190750"/>
            <a:ext cx="18100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15"/>
          <p:cNvSpPr>
            <a:spLocks noChangeArrowheads="1"/>
          </p:cNvSpPr>
          <p:nvPr/>
        </p:nvSpPr>
        <p:spPr bwMode="auto">
          <a:xfrm>
            <a:off x="647716" y="4286306"/>
            <a:ext cx="8461539" cy="1487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166688" indent="-166688" defTabSz="449263">
              <a:spcBef>
                <a:spcPts val="500"/>
              </a:spcBef>
              <a:buClr>
                <a:srgbClr val="009900"/>
              </a:buClr>
              <a:buSzPct val="100000"/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</a:pPr>
            <a:r>
              <a:rPr lang="en-GB" dirty="0" smtClean="0">
                <a:latin typeface="ヒラギノ角ゴ Pro W6"/>
                <a:ea typeface="ヒラギノ角ゴ Pro W6"/>
                <a:cs typeface="ヒラギノ角ゴ Pro W6"/>
              </a:rPr>
              <a:t>This model explains</a:t>
            </a:r>
          </a:p>
          <a:p>
            <a:pPr marL="166688" indent="-166688" defTabSz="449263">
              <a:spcBef>
                <a:spcPts val="500"/>
              </a:spcBef>
              <a:buClr>
                <a:srgbClr val="009900"/>
              </a:buClr>
              <a:buSzPct val="100000"/>
              <a:buFont typeface="Times New Roman" pitchFamily="18" charset="0"/>
              <a:buChar char="•"/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</a:pPr>
            <a:r>
              <a:rPr lang="en-GB" dirty="0" smtClean="0">
                <a:latin typeface="ヒラギノ角ゴ Pro W6"/>
                <a:ea typeface="ヒラギノ角ゴ Pro W6"/>
                <a:cs typeface="ヒラギノ角ゴ Pro W6"/>
              </a:rPr>
              <a:t>Why </a:t>
            </a:r>
            <a:r>
              <a:rPr lang="en-GB" dirty="0" err="1">
                <a:latin typeface="ヒラギノ角ゴ Pro W6"/>
                <a:ea typeface="ヒラギノ角ゴ Pro W6"/>
                <a:cs typeface="ヒラギノ角ゴ Pro W6"/>
              </a:rPr>
              <a:t>h</a:t>
            </a:r>
            <a:r>
              <a:rPr lang="en-GB" sz="2400" baseline="-25000" dirty="0" err="1"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GB" sz="2400" dirty="0" err="1">
                <a:latin typeface="ヒラギノ角ゴ Pro W6"/>
                <a:ea typeface="ヒラギノ角ゴ Pro W6"/>
                <a:cs typeface="ヒラギノ角ゴ Pro W6"/>
              </a:rPr>
              <a:t></a:t>
            </a:r>
            <a:r>
              <a:rPr lang="en-GB" dirty="0">
                <a:latin typeface="ヒラギノ角ゴ Pro W6"/>
                <a:ea typeface="ヒラギノ角ゴ Pro W6"/>
                <a:cs typeface="ヒラギノ角ゴ Pro W6"/>
              </a:rPr>
              <a:t> is unsuppressed relative to </a:t>
            </a:r>
            <a:r>
              <a:rPr lang="en-GB" sz="2400" dirty="0">
                <a:latin typeface="ヒラギノ角ゴ Pro W6"/>
                <a:ea typeface="ヒラギノ角ゴ Pro W6"/>
                <a:cs typeface="ヒラギノ角ゴ Pro W6"/>
              </a:rPr>
              <a:t></a:t>
            </a:r>
          </a:p>
          <a:p>
            <a:pPr marL="166688" indent="-166688" defTabSz="449263">
              <a:spcBef>
                <a:spcPts val="500"/>
              </a:spcBef>
              <a:buClr>
                <a:srgbClr val="009900"/>
              </a:buClr>
              <a:buSzPct val="100000"/>
              <a:buFont typeface="Times New Roman" pitchFamily="18" charset="0"/>
              <a:buChar char="•"/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</a:pPr>
            <a:r>
              <a:rPr lang="en-GB" dirty="0">
                <a:latin typeface="ヒラギノ角ゴ Pro W6"/>
                <a:ea typeface="ヒラギノ角ゴ Pro W6"/>
                <a:cs typeface="ヒラギノ角ゴ Pro W6"/>
              </a:rPr>
              <a:t>Relative phase ~0 for  and ~180</a:t>
            </a:r>
            <a:r>
              <a:rPr lang="en-GB" sz="2400" baseline="30000" dirty="0">
                <a:latin typeface="ヒラギノ角ゴ Pro W6"/>
                <a:ea typeface="ヒラギノ角ゴ Pro W6"/>
                <a:cs typeface="ヒラギノ角ゴ Pro W6"/>
              </a:rPr>
              <a:t>0</a:t>
            </a:r>
            <a:r>
              <a:rPr lang="en-GB" dirty="0">
                <a:latin typeface="ヒラギノ角ゴ Pro W6"/>
                <a:ea typeface="ヒラギノ角ゴ Pro W6"/>
                <a:cs typeface="ヒラギノ角ゴ Pro W6"/>
              </a:rPr>
              <a:t> for </a:t>
            </a:r>
            <a:r>
              <a:rPr lang="en-GB" dirty="0" err="1">
                <a:latin typeface="ヒラギノ角ゴ Pro W6"/>
                <a:ea typeface="ヒラギノ角ゴ Pro W6"/>
                <a:cs typeface="ヒラギノ角ゴ Pro W6"/>
              </a:rPr>
              <a:t>h</a:t>
            </a:r>
            <a:r>
              <a:rPr lang="en-GB" sz="2400" baseline="-25000" dirty="0" err="1">
                <a:latin typeface="ヒラギノ角ゴ Pro W6"/>
                <a:ea typeface="ヒラギノ角ゴ Pro W6"/>
                <a:cs typeface="ヒラギノ角ゴ Pro W6"/>
              </a:rPr>
              <a:t>b</a:t>
            </a:r>
            <a:endParaRPr lang="en-GB" sz="2400" baseline="-25000" dirty="0">
              <a:latin typeface="ヒラギノ角ゴ Pro W6"/>
              <a:ea typeface="ヒラギノ角ゴ Pro W6"/>
              <a:cs typeface="ヒラギノ角ゴ Pro W6"/>
            </a:endParaRPr>
          </a:p>
          <a:p>
            <a:pPr marL="166688" indent="-166688" defTabSz="449263">
              <a:spcBef>
                <a:spcPts val="500"/>
              </a:spcBef>
              <a:buClr>
                <a:srgbClr val="0033CC"/>
              </a:buClr>
              <a:buSzPct val="100000"/>
              <a:buFont typeface="Times New Roman" pitchFamily="18" charset="0"/>
              <a:buChar char="•"/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</a:pPr>
            <a:r>
              <a:rPr lang="en-GB" dirty="0">
                <a:latin typeface="ヒラギノ角ゴ Pro W6"/>
                <a:ea typeface="ヒラギノ角ゴ Pro W6"/>
                <a:cs typeface="ヒラギノ角ゴ Pro W6"/>
              </a:rPr>
              <a:t>Production rates of Z</a:t>
            </a:r>
            <a:r>
              <a:rPr lang="en-GB" sz="2400" baseline="-25000" dirty="0"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GB" dirty="0">
                <a:latin typeface="ヒラギノ角ゴ Pro W6"/>
                <a:ea typeface="ヒラギノ角ゴ Pro W6"/>
                <a:cs typeface="ヒラギノ角ゴ Pro W6"/>
              </a:rPr>
              <a:t>(10610) and Z</a:t>
            </a:r>
            <a:r>
              <a:rPr lang="en-GB" sz="2400" baseline="-25000" dirty="0"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GB" dirty="0">
                <a:latin typeface="ヒラギノ角ゴ Pro W6"/>
                <a:ea typeface="ヒラギノ角ゴ Pro W6"/>
                <a:cs typeface="ヒラギノ角ゴ Pro W6"/>
              </a:rPr>
              <a:t>(10650)</a:t>
            </a:r>
            <a:r>
              <a:rPr lang="en-GB" sz="2400" baseline="-25000" dirty="0"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lang="en-GB" dirty="0">
                <a:latin typeface="ヒラギノ角ゴ Pro W6"/>
                <a:ea typeface="ヒラギノ角ゴ Pro W6"/>
                <a:cs typeface="ヒラギノ角ゴ Pro W6"/>
              </a:rPr>
              <a:t>are </a:t>
            </a:r>
            <a:r>
              <a:rPr lang="en-GB" dirty="0" smtClean="0">
                <a:latin typeface="ヒラギノ角ゴ Pro W6"/>
                <a:ea typeface="ヒラギノ角ゴ Pro W6"/>
                <a:cs typeface="ヒラギノ角ゴ Pro W6"/>
              </a:rPr>
              <a:t>similar widths</a:t>
            </a:r>
            <a:endParaRPr lang="en-GB" b="0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921367" y="2925054"/>
            <a:ext cx="7195649" cy="84672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ja-JP" sz="4400" b="0" dirty="0" smtClean="0">
                <a:solidFill>
                  <a:srgbClr val="0000FF"/>
                </a:solidFill>
              </a:rPr>
              <a:t>Final Remarks</a:t>
            </a:r>
            <a:br>
              <a:rPr lang="en-US" altLang="ja-JP" sz="4400" b="0" dirty="0" smtClean="0">
                <a:solidFill>
                  <a:srgbClr val="0000FF"/>
                </a:solidFill>
              </a:rPr>
            </a:br>
            <a:r>
              <a:rPr lang="en-US" altLang="ja-JP" sz="4400" b="0" dirty="0" smtClean="0">
                <a:solidFill>
                  <a:srgbClr val="0000FF"/>
                </a:solidFill>
              </a:rPr>
              <a:t/>
            </a:r>
            <a:br>
              <a:rPr lang="en-US" altLang="ja-JP" sz="4400" b="0" dirty="0" smtClean="0">
                <a:solidFill>
                  <a:srgbClr val="0000FF"/>
                </a:solidFill>
              </a:rPr>
            </a:br>
            <a:endParaRPr lang="ja-JP" altLang="en-US" sz="3600" b="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6817660" y="6356351"/>
            <a:ext cx="2133600" cy="365125"/>
          </a:xfrm>
          <a:prstGeom prst="rect">
            <a:avLst/>
          </a:prstGeom>
        </p:spPr>
        <p:txBody>
          <a:bodyPr lIns="84838" tIns="42419" rIns="84838" bIns="42419"/>
          <a:lstStyle/>
          <a:p>
            <a:pPr>
              <a:defRPr/>
            </a:pPr>
            <a:fld id="{E11B0E7C-45DD-364F-AA72-68E0CEF91A02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934" y="16933"/>
            <a:ext cx="92150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29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3763" y="179388"/>
            <a:ext cx="7358062" cy="917575"/>
          </a:xfrm>
        </p:spPr>
        <p:txBody>
          <a:bodyPr/>
          <a:lstStyle/>
          <a:p>
            <a:pPr>
              <a:defRPr/>
            </a:pPr>
            <a:r>
              <a:rPr kumimoji="0" lang="en-US" altLang="ja-JP" sz="3400" dirty="0">
                <a:latin typeface="Arial" charset="0"/>
                <a:ea typeface="ＭＳ Ｐゴシック" charset="0"/>
                <a:cs typeface="ＭＳ Ｐゴシック" charset="0"/>
              </a:rPr>
              <a:t>Confirmation of Kobayashi-</a:t>
            </a:r>
            <a:r>
              <a:rPr kumimoji="0" lang="en-US" altLang="ja-JP" sz="3400" dirty="0" err="1">
                <a:latin typeface="Arial" charset="0"/>
                <a:ea typeface="ＭＳ Ｐゴシック" charset="0"/>
                <a:cs typeface="ＭＳ Ｐゴシック" charset="0"/>
              </a:rPr>
              <a:t>Maskawa</a:t>
            </a:r>
            <a:endParaRPr lang="ja-JP" altLang="en-US" sz="3400" dirty="0"/>
          </a:p>
        </p:txBody>
      </p:sp>
      <p:pic>
        <p:nvPicPr>
          <p:cNvPr id="61442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179513"/>
            <a:ext cx="204311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25" descr="Nobel Prize® medal - registered trademark of the Nobel 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1184275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322263" y="1957388"/>
            <a:ext cx="3905250" cy="4441825"/>
            <a:chOff x="783" y="1448"/>
            <a:chExt cx="2460" cy="2799"/>
          </a:xfrm>
        </p:grpSpPr>
        <p:pic>
          <p:nvPicPr>
            <p:cNvPr id="6145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" y="1448"/>
              <a:ext cx="2460" cy="2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3" name="Rectangle 6"/>
            <p:cNvSpPr>
              <a:spLocks noChangeArrowheads="1"/>
            </p:cNvSpPr>
            <p:nvPr/>
          </p:nvSpPr>
          <p:spPr bwMode="auto">
            <a:xfrm>
              <a:off x="1247" y="2750"/>
              <a:ext cx="190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</a:p>
          </p:txBody>
        </p:sp>
        <p:grpSp>
          <p:nvGrpSpPr>
            <p:cNvPr id="61454" name="Group 7"/>
            <p:cNvGrpSpPr>
              <a:grpSpLocks/>
            </p:cNvGrpSpPr>
            <p:nvPr/>
          </p:nvGrpSpPr>
          <p:grpSpPr bwMode="auto">
            <a:xfrm>
              <a:off x="2562" y="1532"/>
              <a:ext cx="499" cy="500"/>
              <a:chOff x="1383" y="3385"/>
              <a:chExt cx="499" cy="453"/>
            </a:xfrm>
          </p:grpSpPr>
          <p:sp>
            <p:nvSpPr>
              <p:cNvPr id="61456" name="Rectangle 8"/>
              <p:cNvSpPr>
                <a:spLocks noChangeArrowheads="1"/>
              </p:cNvSpPr>
              <p:nvPr/>
            </p:nvSpPr>
            <p:spPr bwMode="auto">
              <a:xfrm>
                <a:off x="1429" y="3566"/>
                <a:ext cx="453" cy="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smtClean="0">
                    <a:solidFill>
                      <a:srgbClr val="0000FF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B</a:t>
                </a:r>
                <a:r>
                  <a:rPr lang="en-US" altLang="ja-JP" sz="2000" baseline="30000" smtClean="0">
                    <a:solidFill>
                      <a:srgbClr val="0000FF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0</a:t>
                </a:r>
                <a:r>
                  <a:rPr lang="en-US" altLang="ja-JP" sz="2000" smtClean="0">
                    <a:solidFill>
                      <a:srgbClr val="0000FF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 tag</a:t>
                </a:r>
              </a:p>
            </p:txBody>
          </p:sp>
          <p:sp>
            <p:nvSpPr>
              <p:cNvPr id="61457" name="Rectangle 9"/>
              <p:cNvSpPr>
                <a:spLocks noChangeArrowheads="1"/>
              </p:cNvSpPr>
              <p:nvPr/>
            </p:nvSpPr>
            <p:spPr bwMode="auto">
              <a:xfrm>
                <a:off x="1383" y="3385"/>
                <a:ext cx="227" cy="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smtClean="0">
                    <a:solidFill>
                      <a:srgbClr val="0000FF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_</a:t>
                </a:r>
              </a:p>
            </p:txBody>
          </p:sp>
        </p:grpSp>
        <p:sp>
          <p:nvSpPr>
            <p:cNvPr id="61455" name="Rectangle 10"/>
            <p:cNvSpPr>
              <a:spLocks noChangeArrowheads="1"/>
            </p:cNvSpPr>
            <p:nvPr/>
          </p:nvSpPr>
          <p:spPr bwMode="auto">
            <a:xfrm>
              <a:off x="2562" y="1525"/>
              <a:ext cx="544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smtClean="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B</a:t>
              </a:r>
              <a:r>
                <a:rPr lang="en-US" altLang="ja-JP" sz="2000" baseline="30000" smtClean="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0</a:t>
              </a:r>
              <a:r>
                <a:rPr lang="en-US" altLang="ja-JP" sz="2000" smtClean="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tag</a:t>
              </a:r>
              <a:endParaRPr lang="en-US" altLang="ja-JP" sz="200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61445" name="コンテンツ プレースホルダ 6" descr="belle_rhoeta_large_globa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2768600"/>
            <a:ext cx="38401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日付プレースホルダー 1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March 5, 2014</a:t>
            </a:r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Colloquium at University of Cincinnati</a:t>
            </a:r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E19E-307E-DD4E-BEA7-5BC3F48F8FC3}" type="slidenum">
              <a:rPr lang="en-US" altLang="ja-JP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3</a:t>
            </a:fld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0" name="横巻き 29"/>
          <p:cNvSpPr/>
          <p:nvPr/>
        </p:nvSpPr>
        <p:spPr>
          <a:xfrm>
            <a:off x="220663" y="1990725"/>
            <a:ext cx="8628062" cy="3367088"/>
          </a:xfrm>
          <a:prstGeom prst="horizontalScroll">
            <a:avLst>
              <a:gd name="adj" fmla="val 4368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1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463550" y="2627313"/>
            <a:ext cx="6218238" cy="2033587"/>
          </a:xfrm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r>
              <a:rPr lang="en-US" altLang="ja-JP" sz="2000" b="1" dirty="0" smtClean="0">
                <a:solidFill>
                  <a:schemeClr val="tx1"/>
                </a:solidFill>
                <a:latin typeface="Candara" charset="0"/>
                <a:ea typeface="ＭＳ Ｐゴシック" charset="0"/>
              </a:rPr>
              <a:t>Press release from the Academy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sz="2000" dirty="0" smtClean="0">
                <a:solidFill>
                  <a:schemeClr val="tx1"/>
                </a:solidFill>
                <a:latin typeface="Candara" charset="0"/>
                <a:ea typeface="ＭＳ Ｐゴシック" charset="0"/>
              </a:rPr>
              <a:t>“As late as 2001, the two particle detectors </a:t>
            </a:r>
            <a:r>
              <a:rPr lang="en-US" altLang="ja-JP" sz="2000" dirty="0" err="1" smtClean="0">
                <a:solidFill>
                  <a:srgbClr val="FF0000"/>
                </a:solidFill>
                <a:latin typeface="Candara" charset="0"/>
                <a:ea typeface="ＭＳ Ｐゴシック" charset="0"/>
              </a:rPr>
              <a:t>BaBar</a:t>
            </a:r>
            <a:r>
              <a:rPr lang="en-US" altLang="ja-JP" sz="2000" dirty="0" smtClean="0">
                <a:solidFill>
                  <a:srgbClr val="FF0000"/>
                </a:solidFill>
                <a:latin typeface="Candara" charset="0"/>
                <a:ea typeface="ＭＳ Ｐゴシック" charset="0"/>
              </a:rPr>
              <a:t> at Stanford, USA and Belle at Tsukuba, Japan,</a:t>
            </a:r>
            <a:r>
              <a:rPr lang="en-US" altLang="ja-JP" sz="2000" dirty="0" smtClean="0">
                <a:solidFill>
                  <a:schemeClr val="tx1"/>
                </a:solidFill>
                <a:latin typeface="Candara" charset="0"/>
                <a:ea typeface="ＭＳ Ｐゴシック" charset="0"/>
              </a:rPr>
              <a:t> both detected broken symmetries independently of each other. The results were exactly as Kobayashi and </a:t>
            </a:r>
            <a:r>
              <a:rPr lang="en-US" altLang="ja-JP" sz="2000" dirty="0" err="1" smtClean="0">
                <a:solidFill>
                  <a:schemeClr val="tx1"/>
                </a:solidFill>
                <a:latin typeface="Candara" charset="0"/>
                <a:ea typeface="ＭＳ Ｐゴシック" charset="0"/>
              </a:rPr>
              <a:t>Maskawa</a:t>
            </a:r>
            <a:r>
              <a:rPr lang="en-US" altLang="ja-JP" sz="2000" dirty="0" smtClean="0">
                <a:solidFill>
                  <a:schemeClr val="tx1"/>
                </a:solidFill>
                <a:latin typeface="Candara" charset="0"/>
                <a:ea typeface="ＭＳ Ｐゴシック" charset="0"/>
              </a:rPr>
              <a:t> had predicted almost three decades earlier. “</a:t>
            </a: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/>
            </a:r>
            <a:br>
              <a:rPr lang="en-US" altLang="ja-JP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</a:br>
            <a:endParaRPr lang="ja-JP" altLang="en-US" dirty="0" smtClean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32" name="Picture 25" descr="Nobel Prize® medal - registered trademark of the Nobel Found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703513"/>
            <a:ext cx="18446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 Resonances by Belle</a:t>
            </a:r>
            <a:endParaRPr kumimoji="1" lang="ja-JP" altLang="en-US" dirty="0"/>
          </a:p>
        </p:txBody>
      </p:sp>
      <p:pic>
        <p:nvPicPr>
          <p:cNvPr id="3" name="図 2" descr="bottomonium_ex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9601" y="1356869"/>
            <a:ext cx="1981200" cy="1979056"/>
          </a:xfrm>
          <a:prstGeom prst="rect">
            <a:avLst/>
          </a:prstGeom>
        </p:spPr>
      </p:pic>
      <p:pic>
        <p:nvPicPr>
          <p:cNvPr id="4" name="図 3" descr="quarkonium_scale.jpg"/>
          <p:cNvPicPr>
            <a:picLocks noChangeAspect="1"/>
          </p:cNvPicPr>
          <p:nvPr/>
        </p:nvPicPr>
        <p:blipFill>
          <a:blip r:embed="rId3" cstate="print"/>
          <a:srcRect b="63893"/>
          <a:stretch>
            <a:fillRect/>
          </a:stretch>
        </p:blipFill>
        <p:spPr>
          <a:xfrm>
            <a:off x="7" y="2005506"/>
            <a:ext cx="6614583" cy="1567004"/>
          </a:xfrm>
          <a:prstGeom prst="rect">
            <a:avLst/>
          </a:prstGeom>
        </p:spPr>
      </p:pic>
      <p:pic>
        <p:nvPicPr>
          <p:cNvPr id="5" name="図 4" descr="quarkonium_scale.jpg"/>
          <p:cNvPicPr>
            <a:picLocks noChangeAspect="1"/>
          </p:cNvPicPr>
          <p:nvPr/>
        </p:nvPicPr>
        <p:blipFill>
          <a:blip r:embed="rId3" cstate="print"/>
          <a:srcRect t="36107" r="48544"/>
          <a:stretch>
            <a:fillRect/>
          </a:stretch>
        </p:blipFill>
        <p:spPr>
          <a:xfrm>
            <a:off x="931333" y="3786162"/>
            <a:ext cx="2980267" cy="242795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65201" y="3623313"/>
            <a:ext cx="2412636" cy="373659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457082"/>
            <a:r>
              <a:rPr lang="en-US" altLang="ja-JP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Charm Flavor Region</a:t>
            </a:r>
            <a:endParaRPr lang="ja-JP" altLang="en-US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2247371" y="1879176"/>
            <a:ext cx="57573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907772" y="1659045"/>
            <a:ext cx="2432211" cy="654986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457082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2003~2009.8(15 states)</a:t>
            </a:r>
          </a:p>
          <a:p>
            <a:pPr defTabSz="457082"/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10419" y="1913044"/>
            <a:ext cx="1956923" cy="373659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457082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2009.8~(11 states)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2264304" y="2082377"/>
            <a:ext cx="575735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74139" y="1286518"/>
            <a:ext cx="4276359" cy="373659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457082"/>
            <a:r>
              <a:rPr lang="en-US" altLang="ja-JP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Resonance Spectrum discover by Belle</a:t>
            </a:r>
            <a:endParaRPr lang="ja-JP" altLang="en-US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2" name="テキスト ボックス 25"/>
          <p:cNvSpPr txBox="1">
            <a:spLocks noChangeArrowheads="1"/>
          </p:cNvSpPr>
          <p:nvPr/>
        </p:nvSpPr>
        <p:spPr bwMode="auto">
          <a:xfrm>
            <a:off x="5586231" y="1591314"/>
            <a:ext cx="732847" cy="37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4" tIns="45704" rIns="91404" bIns="45704">
            <a:prstTxWarp prst="textNoShape">
              <a:avLst/>
            </a:prstTxWarp>
            <a:spAutoFit/>
          </a:bodyPr>
          <a:lstStyle/>
          <a:p>
            <a:pPr defTabSz="457082"/>
            <a:r>
              <a:rPr lang="en-US" altLang="ja-JP" dirty="0" smtClean="0">
                <a:solidFill>
                  <a:prstClr val="black"/>
                </a:solidFill>
                <a:latin typeface="Osaka" charset="-128"/>
                <a:ea typeface="Osaka" charset="-128"/>
                <a:cs typeface="Osaka" charset="-128"/>
              </a:rPr>
              <a:t>Υ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(5S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25"/>
          <p:cNvSpPr txBox="1">
            <a:spLocks noChangeArrowheads="1"/>
          </p:cNvSpPr>
          <p:nvPr/>
        </p:nvSpPr>
        <p:spPr bwMode="auto">
          <a:xfrm>
            <a:off x="5095167" y="1320383"/>
            <a:ext cx="774285" cy="37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4" tIns="45704" rIns="91404" bIns="45704">
            <a:prstTxWarp prst="textNoShape">
              <a:avLst/>
            </a:prstTxWarp>
            <a:spAutoFit/>
          </a:bodyPr>
          <a:lstStyle/>
          <a:p>
            <a:pPr defTabSz="457082"/>
            <a:r>
              <a:rPr lang="en-US" altLang="ja-JP" dirty="0" err="1" smtClean="0">
                <a:solidFill>
                  <a:prstClr val="black"/>
                </a:solidFill>
                <a:latin typeface="Osaka" charset="-128"/>
                <a:ea typeface="Osaka" charset="-128"/>
                <a:cs typeface="Osaka" charset="-128"/>
              </a:rPr>
              <a:t>Υ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４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5400000">
            <a:off x="5410200" y="1819916"/>
            <a:ext cx="254000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rot="5400000">
            <a:off x="5664199" y="2023115"/>
            <a:ext cx="254000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quarkonium_scale.jpg"/>
          <p:cNvPicPr>
            <a:picLocks noChangeAspect="1"/>
          </p:cNvPicPr>
          <p:nvPr/>
        </p:nvPicPr>
        <p:blipFill>
          <a:blip r:embed="rId3" cstate="print"/>
          <a:srcRect l="59648" t="36107"/>
          <a:stretch>
            <a:fillRect/>
          </a:stretch>
        </p:blipFill>
        <p:spPr>
          <a:xfrm>
            <a:off x="5164223" y="3826517"/>
            <a:ext cx="2330892" cy="2421467"/>
          </a:xfrm>
          <a:prstGeom prst="rect">
            <a:avLst/>
          </a:prstGeom>
        </p:spPr>
      </p:pic>
      <p:sp>
        <p:nvSpPr>
          <p:cNvPr id="17" name="角丸四角形吹き出し 16"/>
          <p:cNvSpPr/>
          <p:nvPr/>
        </p:nvSpPr>
        <p:spPr>
          <a:xfrm>
            <a:off x="643468" y="3504783"/>
            <a:ext cx="3522133" cy="2878667"/>
          </a:xfrm>
          <a:prstGeom prst="wedgeRoundRectCallout">
            <a:avLst>
              <a:gd name="adj1" fmla="val -17216"/>
              <a:gd name="adj2" fmla="val -72995"/>
              <a:gd name="adj3" fmla="val 16667"/>
            </a:avLst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角丸四角形吹き出し 17"/>
          <p:cNvSpPr/>
          <p:nvPr/>
        </p:nvSpPr>
        <p:spPr>
          <a:xfrm>
            <a:off x="4622802" y="3487851"/>
            <a:ext cx="3522133" cy="2895600"/>
          </a:xfrm>
          <a:prstGeom prst="wedgeRoundRectCallout">
            <a:avLst>
              <a:gd name="adj1" fmla="val -22505"/>
              <a:gd name="adj2" fmla="val -73788"/>
              <a:gd name="adj3" fmla="val 1666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13867" y="3555579"/>
            <a:ext cx="2451901" cy="373659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457082"/>
            <a:r>
              <a:rPr lang="en-US" altLang="ja-JP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Bottom Flavor Region</a:t>
            </a:r>
            <a:endParaRPr lang="ja-JP" altLang="en-US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20" name="直線コネクタ 19"/>
          <p:cNvCxnSpPr/>
          <p:nvPr/>
        </p:nvCxnSpPr>
        <p:spPr bwMode="auto">
          <a:xfrm>
            <a:off x="1579196" y="1990962"/>
            <a:ext cx="0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直線コネクタ 20"/>
          <p:cNvCxnSpPr/>
          <p:nvPr/>
        </p:nvCxnSpPr>
        <p:spPr bwMode="auto">
          <a:xfrm>
            <a:off x="1621234" y="2033000"/>
            <a:ext cx="0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線コネクタ 21"/>
          <p:cNvCxnSpPr/>
          <p:nvPr/>
        </p:nvCxnSpPr>
        <p:spPr bwMode="auto">
          <a:xfrm>
            <a:off x="5604671" y="1996213"/>
            <a:ext cx="0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直線コネクタ 22"/>
          <p:cNvCxnSpPr/>
          <p:nvPr/>
        </p:nvCxnSpPr>
        <p:spPr bwMode="auto">
          <a:xfrm>
            <a:off x="1852462" y="4897069"/>
            <a:ext cx="0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直線コネクタ 23"/>
          <p:cNvCxnSpPr/>
          <p:nvPr/>
        </p:nvCxnSpPr>
        <p:spPr bwMode="auto">
          <a:xfrm>
            <a:off x="1878740" y="4923349"/>
            <a:ext cx="0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テキスト ボックス 24"/>
          <p:cNvSpPr txBox="1"/>
          <p:nvPr/>
        </p:nvSpPr>
        <p:spPr>
          <a:xfrm rot="16200000">
            <a:off x="976925" y="4078971"/>
            <a:ext cx="1096816" cy="654986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457082"/>
            <a:r>
              <a:rPr lang="en-US" altLang="ja-JP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X(3825)</a:t>
            </a:r>
          </a:p>
          <a:p>
            <a:pPr defTabSz="457082"/>
            <a:r>
              <a:rPr lang="en-US" altLang="ja-JP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Z(3885)</a:t>
            </a:r>
            <a:r>
              <a:rPr lang="en-US" altLang="ja-JP" baseline="30000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+</a:t>
            </a:r>
            <a:endParaRPr lang="ja-JP" altLang="en-US" baseline="30000" dirty="0">
              <a:solidFill>
                <a:srgbClr val="FF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26" name="直線コネクタ 25"/>
          <p:cNvCxnSpPr/>
          <p:nvPr/>
        </p:nvCxnSpPr>
        <p:spPr bwMode="auto">
          <a:xfrm>
            <a:off x="5268325" y="2054017"/>
            <a:ext cx="0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コネクタ 26"/>
          <p:cNvCxnSpPr/>
          <p:nvPr/>
        </p:nvCxnSpPr>
        <p:spPr bwMode="auto">
          <a:xfrm>
            <a:off x="6035566" y="4918083"/>
            <a:ext cx="0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直線コネクタ 27"/>
          <p:cNvCxnSpPr/>
          <p:nvPr/>
        </p:nvCxnSpPr>
        <p:spPr bwMode="auto">
          <a:xfrm>
            <a:off x="6802821" y="4975890"/>
            <a:ext cx="0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テキスト ボックス 28"/>
          <p:cNvSpPr txBox="1"/>
          <p:nvPr/>
        </p:nvSpPr>
        <p:spPr>
          <a:xfrm rot="16200000">
            <a:off x="5601087" y="4403564"/>
            <a:ext cx="855852" cy="373659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457082"/>
            <a:r>
              <a:rPr lang="en-US" altLang="ja-JP" dirty="0" err="1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Arial" pitchFamily="34" charset="0"/>
              </a:rPr>
              <a:t>h</a:t>
            </a:r>
            <a:r>
              <a:rPr lang="en-US" altLang="ja-JP" baseline="-25000" dirty="0" err="1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b</a:t>
            </a:r>
            <a:r>
              <a:rPr lang="en-US" altLang="ja-JP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(2S)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 rot="16200000">
            <a:off x="6255668" y="3909577"/>
            <a:ext cx="545174" cy="373659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457082"/>
            <a:r>
              <a:rPr lang="en-US" altLang="ja-JP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Zb</a:t>
            </a:r>
            <a:r>
              <a:rPr lang="en-US" altLang="ja-JP" baseline="30000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0</a:t>
            </a:r>
          </a:p>
        </p:txBody>
      </p:sp>
      <p:cxnSp>
        <p:nvCxnSpPr>
          <p:cNvPr id="31" name="直線コネクタ 30"/>
          <p:cNvCxnSpPr/>
          <p:nvPr/>
        </p:nvCxnSpPr>
        <p:spPr bwMode="auto">
          <a:xfrm>
            <a:off x="2220332" y="4933855"/>
            <a:ext cx="0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テキスト ボックス 31"/>
          <p:cNvSpPr txBox="1"/>
          <p:nvPr/>
        </p:nvSpPr>
        <p:spPr>
          <a:xfrm rot="16200000">
            <a:off x="1666621" y="4230143"/>
            <a:ext cx="1096816" cy="373659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457082"/>
            <a:r>
              <a:rPr lang="en-US" altLang="ja-JP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Z(4200)</a:t>
            </a:r>
            <a:r>
              <a:rPr lang="en-US" altLang="ja-JP" baseline="30000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+</a:t>
            </a:r>
            <a:endParaRPr lang="ja-JP" altLang="en-US" baseline="30000" dirty="0">
              <a:solidFill>
                <a:srgbClr val="FF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3" name="スライド番号プレースホルダー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  <a:latin typeface="Calibri"/>
                <a:ea typeface="ＭＳ Ｐゴシック"/>
              </a:rPr>
              <a:pPr/>
              <a:t>30</a:t>
            </a:fld>
            <a:endParaRPr lang="ja-JP" altLang="en-US">
              <a:solidFill>
                <a:srgbClr val="54638C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052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上下矢印 16"/>
          <p:cNvSpPr/>
          <p:nvPr/>
        </p:nvSpPr>
        <p:spPr>
          <a:xfrm>
            <a:off x="283632" y="1540935"/>
            <a:ext cx="508000" cy="4809067"/>
          </a:xfrm>
          <a:prstGeom prst="upDown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XYZ at B Factories</a:t>
            </a:r>
            <a:endParaRPr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fld id="{5748F7E7-BDD2-4F99-9A42-1B9B1139B185}" type="slidenum">
              <a:rPr lang="ja-JP" altLang="en-US" smtClean="0"/>
              <a:pPr>
                <a:defRPr/>
              </a:pPr>
              <a:t>31</a:t>
            </a:fld>
            <a:endParaRPr lang="ja-JP" altLang="en-US" dirty="0"/>
          </a:p>
        </p:txBody>
      </p:sp>
      <p:graphicFrame>
        <p:nvGraphicFramePr>
          <p:cNvPr id="25" name="表 24"/>
          <p:cNvGraphicFramePr>
            <a:graphicFrameLocks noGrp="1"/>
          </p:cNvGraphicFramePr>
          <p:nvPr/>
        </p:nvGraphicFramePr>
        <p:xfrm>
          <a:off x="916246" y="1202268"/>
          <a:ext cx="5429520" cy="521371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85904"/>
                <a:gridCol w="1085904"/>
                <a:gridCol w="1085904"/>
                <a:gridCol w="1085904"/>
                <a:gridCol w="1085904"/>
              </a:tblGrid>
              <a:tr h="274548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Arial"/>
                          <a:cs typeface="Arial"/>
                        </a:rPr>
                        <a:t>State</a:t>
                      </a:r>
                      <a:endParaRPr kumimoji="1" lang="ja-JP" altLang="en-US" sz="10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Arial"/>
                          <a:cs typeface="Arial"/>
                        </a:rPr>
                        <a:t>Mass (</a:t>
                      </a:r>
                      <a:r>
                        <a:rPr kumimoji="1" lang="en-US" altLang="ja-JP" sz="1000" dirty="0" err="1" smtClean="0">
                          <a:latin typeface="Arial"/>
                          <a:cs typeface="Arial"/>
                        </a:rPr>
                        <a:t>MeV</a:t>
                      </a:r>
                      <a:r>
                        <a:rPr kumimoji="1" lang="en-US" altLang="ja-JP" sz="1000" dirty="0" smtClean="0">
                          <a:latin typeface="Arial"/>
                          <a:cs typeface="Arial"/>
                        </a:rPr>
                        <a:t>)</a:t>
                      </a:r>
                      <a:endParaRPr kumimoji="1" lang="ja-JP" altLang="en-US" sz="10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Arial"/>
                          <a:cs typeface="Arial"/>
                        </a:rPr>
                        <a:t>Width (</a:t>
                      </a:r>
                      <a:r>
                        <a:rPr kumimoji="1" lang="en-US" altLang="ja-JP" sz="1000" dirty="0" err="1" smtClean="0">
                          <a:latin typeface="Arial"/>
                          <a:cs typeface="Arial"/>
                        </a:rPr>
                        <a:t>MeV</a:t>
                      </a:r>
                      <a:r>
                        <a:rPr kumimoji="1" lang="en-US" altLang="ja-JP" sz="1000" dirty="0" smtClean="0">
                          <a:latin typeface="Arial"/>
                          <a:cs typeface="Arial"/>
                        </a:rPr>
                        <a:t>)</a:t>
                      </a:r>
                      <a:endParaRPr kumimoji="1" lang="ja-JP" altLang="en-US" sz="10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Arial"/>
                          <a:cs typeface="Arial"/>
                        </a:rPr>
                        <a:t>Decay</a:t>
                      </a:r>
                      <a:endParaRPr kumimoji="1" lang="ja-JP" altLang="en-US" sz="10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Arial"/>
                          <a:cs typeface="Arial"/>
                        </a:rPr>
                        <a:t>Production</a:t>
                      </a:r>
                      <a:endParaRPr kumimoji="1" lang="ja-JP" altLang="en-US" sz="10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</a:tr>
              <a:tr h="248184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Ys(2175)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2175±8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58±26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f</a:t>
                      </a:r>
                      <a:r>
                        <a:rPr kumimoji="1" lang="en-US" altLang="ja-JP" sz="900" baseline="-25000" dirty="0" smtClean="0">
                          <a:latin typeface="Arial"/>
                          <a:cs typeface="Arial"/>
                        </a:rPr>
                        <a:t>0</a:t>
                      </a:r>
                      <a:endParaRPr kumimoji="1" lang="ja-JP" altLang="en-US" sz="900" baseline="-250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ISR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397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X(3872)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3871.84±0.33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&lt;0.95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J/</a:t>
                      </a:r>
                      <a:r>
                        <a:rPr kumimoji="1" lang="en-US" altLang="ja-JP" sz="900" dirty="0" err="1" smtClean="0">
                          <a:latin typeface="Symbol" charset="2"/>
                          <a:cs typeface="Symbol" charset="2"/>
                        </a:rPr>
                        <a:t>ypp</a:t>
                      </a:r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,</a:t>
                      </a:r>
                      <a:r>
                        <a:rPr kumimoji="1" lang="en-US" altLang="ja-JP" sz="900" baseline="0" dirty="0" smtClean="0">
                          <a:latin typeface="Arial"/>
                          <a:cs typeface="Arial"/>
                        </a:rPr>
                        <a:t> J/</a:t>
                      </a:r>
                      <a:r>
                        <a:rPr kumimoji="1" lang="en-US" altLang="ja-JP" sz="900" baseline="0" dirty="0" err="1" smtClean="0">
                          <a:latin typeface="Symbol" charset="2"/>
                          <a:cs typeface="Symbol" charset="2"/>
                        </a:rPr>
                        <a:t>yg</a:t>
                      </a:r>
                      <a:endParaRPr kumimoji="1" lang="ja-JP" altLang="en-US" sz="900" dirty="0">
                        <a:latin typeface="Symbol" charset="2"/>
                        <a:cs typeface="Symbol" charset="2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B decay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824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X(3872)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3872.8 +0.7/-0.6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3.9 +2.8/-1.8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D</a:t>
                      </a:r>
                      <a:r>
                        <a:rPr kumimoji="1" lang="en-US" altLang="ja-JP" sz="900" baseline="30000" dirty="0" smtClean="0">
                          <a:latin typeface="Arial"/>
                          <a:cs typeface="Arial"/>
                        </a:rPr>
                        <a:t>*0</a:t>
                      </a:r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D</a:t>
                      </a:r>
                      <a:r>
                        <a:rPr kumimoji="1" lang="en-US" altLang="ja-JP" sz="900" baseline="30000" dirty="0" smtClean="0">
                          <a:latin typeface="Arial"/>
                          <a:cs typeface="Arial"/>
                        </a:rPr>
                        <a:t>0</a:t>
                      </a:r>
                      <a:r>
                        <a:rPr kumimoji="1" lang="en-US" altLang="ja-JP" sz="900" baseline="0" dirty="0" smtClean="0">
                          <a:latin typeface="Arial"/>
                          <a:cs typeface="Arial"/>
                        </a:rPr>
                        <a:t>, J/</a:t>
                      </a:r>
                      <a:r>
                        <a:rPr kumimoji="1" lang="en-US" altLang="ja-JP" sz="900" baseline="0" dirty="0" err="1" smtClean="0">
                          <a:latin typeface="Symbol" charset="2"/>
                          <a:cs typeface="Symbol" charset="2"/>
                        </a:rPr>
                        <a:t>yw</a:t>
                      </a:r>
                      <a:endParaRPr kumimoji="1" lang="ja-JP" altLang="en-US" sz="900" baseline="30000" dirty="0">
                        <a:latin typeface="Symbol" charset="2"/>
                        <a:cs typeface="Symbol" charset="2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B decay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184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Y(3915)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3915±4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17±10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J/</a:t>
                      </a:r>
                      <a:r>
                        <a:rPr kumimoji="1" lang="en-US" altLang="ja-JP" sz="90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yw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184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Z(3940)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3929±5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29±10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DD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err="1" smtClean="0">
                          <a:latin typeface="Symbol" charset="2"/>
                          <a:cs typeface="Symbol" charset="2"/>
                        </a:rPr>
                        <a:t>gg</a:t>
                      </a:r>
                      <a:endParaRPr kumimoji="1" lang="ja-JP" altLang="en-US" sz="900" dirty="0">
                        <a:latin typeface="Symbol" charset="2"/>
                        <a:cs typeface="Symbol" charset="2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397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X(3940)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3942±9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37±17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DD*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Double-charm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184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Y(3940)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3942±17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87±34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J/</a:t>
                      </a:r>
                      <a:r>
                        <a:rPr kumimoji="1" lang="en-US" altLang="ja-JP" sz="900" dirty="0" err="1" smtClean="0">
                          <a:latin typeface="Symbol" charset="2"/>
                          <a:cs typeface="Symbol" charset="2"/>
                        </a:rPr>
                        <a:t>yw</a:t>
                      </a:r>
                      <a:endParaRPr kumimoji="1" lang="ja-JP" altLang="en-US" sz="900" dirty="0">
                        <a:latin typeface="Symbol" charset="2"/>
                        <a:cs typeface="Symbol" charset="2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B decay</a:t>
                      </a: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397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Y(4008)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4008 +82/-49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226 +97/-80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J/</a:t>
                      </a:r>
                      <a:r>
                        <a:rPr kumimoji="1" lang="en-US" altLang="ja-JP" sz="900" dirty="0" err="1" smtClean="0">
                          <a:latin typeface="Symbol" charset="2"/>
                          <a:cs typeface="Symbol" charset="2"/>
                        </a:rPr>
                        <a:t>ypp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ISR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397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Z(4051)</a:t>
                      </a:r>
                      <a:r>
                        <a:rPr kumimoji="1" lang="en-US" altLang="ja-JP" sz="900" baseline="30000" dirty="0" smtClean="0">
                          <a:latin typeface="Arial"/>
                          <a:cs typeface="Arial"/>
                        </a:rPr>
                        <a:t>+</a:t>
                      </a:r>
                      <a:endParaRPr kumimoji="1" lang="ja-JP" altLang="en-US" sz="900" baseline="300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4051 +24/-43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82 +51/-28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Symbol" charset="2"/>
                          <a:cs typeface="Symbol" charset="2"/>
                        </a:rPr>
                        <a:t>pc</a:t>
                      </a:r>
                      <a:r>
                        <a:rPr kumimoji="1" lang="en-US" altLang="ja-JP" sz="900" baseline="-25000" dirty="0" smtClean="0">
                          <a:latin typeface="Arial"/>
                          <a:cs typeface="Arial"/>
                        </a:rPr>
                        <a:t>c1</a:t>
                      </a:r>
                      <a:endParaRPr kumimoji="1" lang="ja-JP" altLang="en-US" sz="900" baseline="-250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B decay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397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X(4160)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4156±29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139 +113/-65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D*D*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Double-charm</a:t>
                      </a:r>
                      <a:endParaRPr kumimoji="1" lang="ja-JP" altLang="en-US" sz="900" dirty="0" smtClean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397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Z(4248)</a:t>
                      </a:r>
                      <a:r>
                        <a:rPr kumimoji="1" lang="en-US" altLang="ja-JP" sz="900" baseline="30000" dirty="0" smtClean="0">
                          <a:latin typeface="Arial"/>
                          <a:cs typeface="Arial"/>
                        </a:rPr>
                        <a:t>+</a:t>
                      </a:r>
                      <a:endParaRPr kumimoji="1" lang="ja-JP" altLang="en-US" sz="900" baseline="300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4248 +185/-45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177 +320/-72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Symbol" charset="2"/>
                          <a:cs typeface="Symbol" charset="2"/>
                        </a:rPr>
                        <a:t>pc</a:t>
                      </a:r>
                      <a:r>
                        <a:rPr kumimoji="1" lang="en-US" altLang="ja-JP" sz="900" baseline="-25000" dirty="0" smtClean="0">
                          <a:latin typeface="Arial"/>
                          <a:cs typeface="Arial"/>
                        </a:rPr>
                        <a:t>c1</a:t>
                      </a:r>
                      <a:endParaRPr kumimoji="1" lang="ja-JP" altLang="en-US" sz="900" baseline="-25000" dirty="0" smtClean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B decay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184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Y(4260)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4264±12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83±22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J/</a:t>
                      </a:r>
                      <a:r>
                        <a:rPr kumimoji="1" lang="en-US" altLang="ja-JP" sz="900" dirty="0" err="1" smtClean="0">
                          <a:latin typeface="Symbol" charset="2"/>
                          <a:cs typeface="Symbol" charset="2"/>
                        </a:rPr>
                        <a:t>ypp</a:t>
                      </a:r>
                      <a:endParaRPr kumimoji="1" lang="ja-JP" altLang="en-US" sz="900" dirty="0" smtClean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ISR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184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X(4350)</a:t>
                      </a:r>
                      <a:endParaRPr kumimoji="1" lang="ja-JP" altLang="en-US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4350 +4.7/-5.1</a:t>
                      </a:r>
                      <a:endParaRPr kumimoji="1" lang="ja-JP" altLang="en-US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13 +18/-14</a:t>
                      </a:r>
                      <a:endParaRPr kumimoji="1" lang="ja-JP" altLang="en-US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J/</a:t>
                      </a: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yf</a:t>
                      </a:r>
                      <a:endParaRPr kumimoji="1" lang="ja-JP" altLang="en-US" sz="900" dirty="0" smtClean="0">
                        <a:solidFill>
                          <a:srgbClr val="00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endParaRPr kumimoji="1" lang="ja-JP" altLang="en-US" sz="900" dirty="0" smtClean="0">
                        <a:solidFill>
                          <a:srgbClr val="00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184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Y(4350)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4361±13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74±18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kumimoji="1" lang="en-US" altLang="ja-JP" sz="900" baseline="0" dirty="0" err="1" smtClean="0">
                          <a:latin typeface="Symbol" charset="2"/>
                          <a:cs typeface="Symbol" charset="2"/>
                        </a:rPr>
                        <a:t>y</a:t>
                      </a:r>
                      <a:r>
                        <a:rPr kumimoji="1" lang="en-US" altLang="ja-JP" sz="900" baseline="0" dirty="0" err="1" smtClean="0">
                          <a:latin typeface="Arial"/>
                          <a:cs typeface="Arial"/>
                        </a:rPr>
                        <a:t>’</a:t>
                      </a:r>
                      <a:r>
                        <a:rPr kumimoji="1" lang="en-US" altLang="ja-JP" sz="900" baseline="0" dirty="0" err="1" smtClean="0">
                          <a:latin typeface="Symbol" charset="2"/>
                          <a:cs typeface="Symbol" charset="2"/>
                        </a:rPr>
                        <a:t>pp</a:t>
                      </a:r>
                      <a:endParaRPr kumimoji="1" lang="ja-JP" altLang="en-US" sz="900" dirty="0">
                        <a:latin typeface="Symbol" charset="2"/>
                        <a:cs typeface="Symbol" charset="2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ISR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397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Z(4430)</a:t>
                      </a:r>
                      <a:r>
                        <a:rPr kumimoji="1" lang="en-US" altLang="ja-JP" sz="900" baseline="30000" dirty="0" smtClean="0">
                          <a:latin typeface="Arial"/>
                          <a:cs typeface="Arial"/>
                        </a:rPr>
                        <a:t>+</a:t>
                      </a:r>
                      <a:endParaRPr kumimoji="1" lang="ja-JP" altLang="en-US" sz="900" baseline="300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4433±5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45 +35/-18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0" dirty="0" err="1" smtClean="0">
                          <a:latin typeface="Symbol" charset="2"/>
                          <a:cs typeface="Symbol" charset="2"/>
                        </a:rPr>
                        <a:t>y</a:t>
                      </a:r>
                      <a:r>
                        <a:rPr kumimoji="1" lang="en-US" altLang="ja-JP" sz="900" baseline="0" dirty="0" err="1" smtClean="0">
                          <a:latin typeface="Arial"/>
                          <a:cs typeface="Arial"/>
                        </a:rPr>
                        <a:t>’</a:t>
                      </a:r>
                      <a:r>
                        <a:rPr kumimoji="1" lang="en-US" altLang="ja-JP" sz="900" baseline="0" dirty="0" err="1" smtClean="0">
                          <a:latin typeface="Symbol" charset="2"/>
                          <a:cs typeface="Symbol" charset="2"/>
                        </a:rPr>
                        <a:t>p</a:t>
                      </a:r>
                      <a:endParaRPr kumimoji="1" lang="ja-JP" altLang="en-US" sz="900" dirty="0" smtClean="0">
                        <a:latin typeface="Symbol" charset="2"/>
                        <a:cs typeface="Symbol" charset="2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B decay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184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Y(4660)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4664±12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48±15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kumimoji="1" lang="en-US" altLang="ja-JP" sz="900" baseline="0" dirty="0" err="1" smtClean="0">
                          <a:latin typeface="Symbol" charset="2"/>
                          <a:cs typeface="Symbol" charset="2"/>
                        </a:rPr>
                        <a:t>y</a:t>
                      </a:r>
                      <a:r>
                        <a:rPr kumimoji="1" lang="en-US" altLang="ja-JP" sz="900" baseline="0" dirty="0" err="1" smtClean="0">
                          <a:latin typeface="Arial"/>
                          <a:cs typeface="Arial"/>
                        </a:rPr>
                        <a:t>’</a:t>
                      </a:r>
                      <a:r>
                        <a:rPr kumimoji="1" lang="en-US" altLang="ja-JP" sz="900" baseline="0" dirty="0" err="1" smtClean="0">
                          <a:latin typeface="Symbol" charset="2"/>
                          <a:cs typeface="Symbol" charset="2"/>
                        </a:rPr>
                        <a:t>pp</a:t>
                      </a:r>
                      <a:endParaRPr kumimoji="1" lang="ja-JP" altLang="en-US" sz="900" dirty="0" smtClean="0">
                        <a:latin typeface="Symbol" charset="2"/>
                        <a:cs typeface="Symbol" charset="2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ISR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5297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Y</a:t>
                      </a:r>
                      <a:r>
                        <a:rPr kumimoji="1" lang="en-US" altLang="ja-JP" sz="900" baseline="-25000" dirty="0" smtClean="0">
                          <a:latin typeface="Arial"/>
                          <a:cs typeface="Arial"/>
                        </a:rPr>
                        <a:t>b</a:t>
                      </a:r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(10890)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10889.6±2.3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54.7 +8.9/-7.6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err="1" smtClean="0">
                          <a:latin typeface="Symbol" charset="2"/>
                          <a:cs typeface="Symbol" charset="2"/>
                        </a:rPr>
                        <a:t>pp</a:t>
                      </a:r>
                      <a:r>
                        <a:rPr kumimoji="1" lang="en-US" altLang="ja-JP" sz="900" dirty="0" err="1" smtClean="0">
                          <a:latin typeface="Osaka"/>
                          <a:ea typeface="Osaka"/>
                          <a:cs typeface="Osaka"/>
                        </a:rPr>
                        <a:t>Υ</a:t>
                      </a:r>
                      <a:r>
                        <a:rPr kumimoji="1" lang="en-US" altLang="ja-JP" sz="900" dirty="0" err="1" smtClean="0">
                          <a:latin typeface="Arial"/>
                          <a:cs typeface="Arial"/>
                        </a:rPr>
                        <a:t>(nS</a:t>
                      </a:r>
                      <a:r>
                        <a:rPr kumimoji="1" lang="en-US" altLang="ja-JP" sz="900" dirty="0" smtClean="0">
                          <a:latin typeface="Arial"/>
                          <a:cs typeface="Arial"/>
                        </a:rPr>
                        <a:t>)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kumimoji="1" lang="en-US" altLang="ja-JP" sz="900" baseline="0" dirty="0" err="1" smtClean="0">
                          <a:latin typeface="Arial"/>
                          <a:cs typeface="Arial"/>
                        </a:rPr>
                        <a:t>e</a:t>
                      </a:r>
                      <a:r>
                        <a:rPr kumimoji="1" lang="en-US" altLang="ja-JP" sz="900" baseline="30000" dirty="0" err="1" smtClean="0">
                          <a:latin typeface="Arial"/>
                          <a:cs typeface="Arial"/>
                        </a:rPr>
                        <a:t>+</a:t>
                      </a:r>
                      <a:r>
                        <a:rPr kumimoji="1" lang="en-US" altLang="ja-JP" sz="900" baseline="0" dirty="0" err="1" smtClean="0">
                          <a:latin typeface="Arial"/>
                          <a:cs typeface="Arial"/>
                        </a:rPr>
                        <a:t>e</a:t>
                      </a:r>
                      <a:r>
                        <a:rPr kumimoji="1" lang="en-US" altLang="ja-JP" sz="900" baseline="30000" dirty="0" smtClean="0">
                          <a:latin typeface="Arial"/>
                          <a:cs typeface="Arial"/>
                        </a:rPr>
                        <a:t>-</a:t>
                      </a:r>
                      <a:r>
                        <a:rPr kumimoji="1" lang="en-US" altLang="ja-JP" sz="900" baseline="0" dirty="0" smtClean="0">
                          <a:latin typeface="Arial"/>
                          <a:cs typeface="Arial"/>
                        </a:rPr>
                        <a:t> annihilation</a:t>
                      </a:r>
                      <a:endParaRPr kumimoji="1" lang="ja-JP" altLang="en-US" sz="900" dirty="0"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397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kumimoji="1" lang="en-US" altLang="ja-JP" sz="900" baseline="-250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(10610)</a:t>
                      </a:r>
                      <a:endParaRPr kumimoji="1" lang="ja-JP" altLang="en-US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10608.4±2.0</a:t>
                      </a:r>
                      <a:endParaRPr kumimoji="1" lang="ja-JP" altLang="en-US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15.6±2.5</a:t>
                      </a:r>
                      <a:endParaRPr kumimoji="1" lang="ja-JP" altLang="en-US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Osaka"/>
                          <a:ea typeface="Osaka"/>
                          <a:cs typeface="Osaka"/>
                        </a:rPr>
                        <a:t>Υ</a:t>
                      </a: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(nS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) or </a:t>
                      </a: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kumimoji="1" lang="en-US" altLang="ja-JP" sz="900" baseline="-250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endParaRPr kumimoji="1" lang="ja-JP" altLang="en-US" sz="9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Osaka"/>
                          <a:ea typeface="Osaka"/>
                          <a:cs typeface="Osaka"/>
                        </a:rPr>
                        <a:t>Υ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(5S) /</a:t>
                      </a: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kumimoji="1" lang="en-US" altLang="ja-JP" sz="900" baseline="-250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decay</a:t>
                      </a:r>
                      <a:endParaRPr kumimoji="1" lang="ja-JP" altLang="en-US" sz="9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397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kumimoji="1" lang="en-US" altLang="ja-JP" sz="900" baseline="-250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(10650)</a:t>
                      </a:r>
                      <a:endParaRPr kumimoji="1" lang="ja-JP" altLang="en-US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10653.2±1.5</a:t>
                      </a:r>
                      <a:endParaRPr kumimoji="1" lang="ja-JP" altLang="en-US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14.4±3.2</a:t>
                      </a:r>
                      <a:endParaRPr kumimoji="1" lang="ja-JP" altLang="en-US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Osaka"/>
                          <a:ea typeface="Osaka"/>
                          <a:cs typeface="Osaka"/>
                        </a:rPr>
                        <a:t>Υ</a:t>
                      </a: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(nS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) or </a:t>
                      </a: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kumimoji="1" lang="en-US" altLang="ja-JP" sz="900" baseline="-250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endParaRPr kumimoji="1" lang="ja-JP" altLang="en-US" sz="9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Osaka"/>
                          <a:ea typeface="Osaka"/>
                          <a:cs typeface="Osaka"/>
                        </a:rPr>
                        <a:t>Υ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(5S) /</a:t>
                      </a:r>
                      <a:r>
                        <a:rPr kumimoji="1" lang="en-US" altLang="ja-JP" sz="9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kumimoji="1" lang="en-US" altLang="ja-JP" sz="900" baseline="-250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kumimoji="1" lang="en-US" altLang="ja-JP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decay</a:t>
                      </a:r>
                      <a:endParaRPr kumimoji="1" lang="ja-JP" altLang="en-US" sz="9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84407" marR="8440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50" descr="molecu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0821" y="3724862"/>
            <a:ext cx="1255712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1" descr="tet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3819" y="1996930"/>
            <a:ext cx="1127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3" descr="hybri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0821" y="5402266"/>
            <a:ext cx="8651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テキスト ボックス 36"/>
          <p:cNvSpPr txBox="1">
            <a:spLocks noChangeArrowheads="1"/>
          </p:cNvSpPr>
          <p:nvPr/>
        </p:nvSpPr>
        <p:spPr bwMode="auto">
          <a:xfrm flipH="1">
            <a:off x="6428844" y="1328739"/>
            <a:ext cx="200025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altLang="ja-JP" sz="2400" dirty="0" err="1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Tetraquark</a:t>
            </a:r>
            <a:endParaRPr lang="ja-JP" altLang="en-US" sz="24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8" name="テキスト ボックス 36"/>
          <p:cNvSpPr txBox="1">
            <a:spLocks noChangeArrowheads="1"/>
          </p:cNvSpPr>
          <p:nvPr/>
        </p:nvSpPr>
        <p:spPr bwMode="auto">
          <a:xfrm flipH="1">
            <a:off x="6428844" y="4940621"/>
            <a:ext cx="200025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Hybrid</a:t>
            </a:r>
            <a:endParaRPr lang="ja-JP" altLang="en-US" sz="24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9" name="テキスト ボックス 36"/>
          <p:cNvSpPr txBox="1">
            <a:spLocks noChangeArrowheads="1"/>
          </p:cNvSpPr>
          <p:nvPr/>
        </p:nvSpPr>
        <p:spPr bwMode="auto">
          <a:xfrm flipH="1">
            <a:off x="6415935" y="3263217"/>
            <a:ext cx="2880146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D</a:t>
            </a:r>
            <a:r>
              <a:rPr lang="en-US" altLang="ja-JP" sz="2400" baseline="30000" dirty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(*)</a:t>
            </a:r>
            <a:r>
              <a:rPr lang="en-US" altLang="ja-JP" sz="2400" dirty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D</a:t>
            </a:r>
            <a:r>
              <a:rPr lang="en-US" altLang="ja-JP" sz="2400" baseline="30000" dirty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(*</a:t>
            </a:r>
            <a:r>
              <a:rPr lang="en-US" altLang="ja-JP" sz="2400" baseline="300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)</a:t>
            </a:r>
            <a:r>
              <a:rPr lang="en-US" altLang="ja-JP" sz="2400" dirty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Molecule</a:t>
            </a:r>
            <a:endParaRPr lang="ja-JP" altLang="en-US" sz="24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06782" y="1766890"/>
            <a:ext cx="1458307" cy="400089"/>
          </a:xfrm>
          <a:prstGeom prst="rect">
            <a:avLst/>
          </a:prstGeom>
          <a:noFill/>
        </p:spPr>
        <p:txBody>
          <a:bodyPr wrap="none" lIns="91420" tIns="45710" rIns="91420" bIns="45710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“Di-quark”</a:t>
            </a:r>
            <a:endParaRPr lang="ja-JP" altLang="en-US" sz="2000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9706587">
            <a:off x="-24926" y="1351646"/>
            <a:ext cx="825827" cy="64631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kumimoji="1" lang="en-US" altLang="ja-JP" dirty="0" smtClean="0"/>
              <a:t>Light </a:t>
            </a:r>
          </a:p>
          <a:p>
            <a:r>
              <a:rPr kumimoji="1" lang="en-US" altLang="ja-JP" dirty="0" smtClean="0"/>
              <a:t>quark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 rot="19248516">
            <a:off x="-19769" y="3589873"/>
            <a:ext cx="924800" cy="36931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altLang="ja-JP" dirty="0" smtClean="0"/>
              <a:t>charm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19352769">
            <a:off x="9" y="5926676"/>
            <a:ext cx="1017335" cy="36931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altLang="ja-JP" dirty="0" smtClean="0"/>
              <a:t>bottom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2011040701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577" y="2579600"/>
            <a:ext cx="4299486" cy="20636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1802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International Cooperation</a:t>
            </a:r>
            <a:endParaRPr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grpSp>
        <p:nvGrpSpPr>
          <p:cNvPr id="3" name="図形グループ 29"/>
          <p:cNvGrpSpPr/>
          <p:nvPr/>
        </p:nvGrpSpPr>
        <p:grpSpPr>
          <a:xfrm>
            <a:off x="393473" y="852812"/>
            <a:ext cx="8293326" cy="2107110"/>
            <a:chOff x="393473" y="852812"/>
            <a:chExt cx="8293326" cy="210711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1310290"/>
              <a:ext cx="2560321" cy="1649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63626" y="1023552"/>
              <a:ext cx="1988059" cy="1936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" name="テキスト ボックス 6"/>
            <p:cNvSpPr txBox="1">
              <a:spLocks noChangeArrowheads="1"/>
            </p:cNvSpPr>
            <p:nvPr/>
          </p:nvSpPr>
          <p:spPr bwMode="auto">
            <a:xfrm>
              <a:off x="2703505" y="923191"/>
              <a:ext cx="19202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>
                  <a:solidFill>
                    <a:srgbClr val="0070C0"/>
                  </a:solidFill>
                  <a:latin typeface="Calibri" pitchFamily="34" charset="0"/>
                </a:rPr>
                <a:t>Super-KEKB </a:t>
              </a:r>
            </a:p>
          </p:txBody>
        </p:sp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3768" y="1114422"/>
              <a:ext cx="2463031" cy="184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テキスト ボックス 6"/>
            <p:cNvSpPr txBox="1">
              <a:spLocks noChangeArrowheads="1"/>
            </p:cNvSpPr>
            <p:nvPr/>
          </p:nvSpPr>
          <p:spPr bwMode="auto">
            <a:xfrm>
              <a:off x="7455375" y="852812"/>
              <a:ext cx="1231424" cy="532667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800" b="1" dirty="0">
                  <a:solidFill>
                    <a:srgbClr val="0070C0"/>
                  </a:solidFill>
                  <a:latin typeface="Calibri" pitchFamily="34" charset="0"/>
                </a:rPr>
                <a:t>J-PARC</a:t>
              </a:r>
              <a:endParaRPr lang="ja-JP" altLang="en-US" sz="2800" b="1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  <p:sp>
          <p:nvSpPr>
            <p:cNvPr id="8" name="テキスト ボックス 7"/>
            <p:cNvSpPr txBox="1">
              <a:spLocks noChangeArrowheads="1"/>
            </p:cNvSpPr>
            <p:nvPr/>
          </p:nvSpPr>
          <p:spPr bwMode="auto">
            <a:xfrm>
              <a:off x="393473" y="901652"/>
              <a:ext cx="1324195" cy="532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800" b="1" dirty="0">
                  <a:solidFill>
                    <a:srgbClr val="0070C0"/>
                  </a:solidFill>
                  <a:latin typeface="Calibri" pitchFamily="34" charset="0"/>
                </a:rPr>
                <a:t>LEPS2 </a:t>
              </a:r>
              <a:endParaRPr lang="ja-JP" altLang="en-US" sz="2800" b="1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grpSp>
        <p:nvGrpSpPr>
          <p:cNvPr id="10" name="図形グループ 28"/>
          <p:cNvGrpSpPr/>
          <p:nvPr/>
        </p:nvGrpSpPr>
        <p:grpSpPr>
          <a:xfrm>
            <a:off x="3" y="2959925"/>
            <a:ext cx="2169297" cy="1657953"/>
            <a:chOff x="0" y="2959922"/>
            <a:chExt cx="2169297" cy="1657953"/>
          </a:xfrm>
        </p:grpSpPr>
        <p:pic>
          <p:nvPicPr>
            <p:cNvPr id="20" name="図 19" descr="FAIR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669" y="3151305"/>
              <a:ext cx="2029628" cy="1466570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>
              <a:spLocks noChangeArrowheads="1"/>
            </p:cNvSpPr>
            <p:nvPr/>
          </p:nvSpPr>
          <p:spPr bwMode="auto">
            <a:xfrm>
              <a:off x="0" y="2959922"/>
              <a:ext cx="1717668" cy="532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800" b="1" dirty="0">
                  <a:solidFill>
                    <a:srgbClr val="0070C0"/>
                  </a:solidFill>
                  <a:latin typeface="Calibri" pitchFamily="34" charset="0"/>
                </a:rPr>
                <a:t>GSI/FAIR </a:t>
              </a:r>
              <a:endParaRPr lang="ja-JP" altLang="en-US" sz="2800" b="1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grpSp>
        <p:nvGrpSpPr>
          <p:cNvPr id="11" name="図形グループ 27"/>
          <p:cNvGrpSpPr/>
          <p:nvPr/>
        </p:nvGrpSpPr>
        <p:grpSpPr>
          <a:xfrm>
            <a:off x="786992" y="4409914"/>
            <a:ext cx="2400697" cy="2359962"/>
            <a:chOff x="786989" y="4409914"/>
            <a:chExt cx="2400697" cy="2359962"/>
          </a:xfrm>
        </p:grpSpPr>
        <p:pic>
          <p:nvPicPr>
            <p:cNvPr id="19" name="図 18" descr="18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989" y="4870273"/>
              <a:ext cx="2400697" cy="1899603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>
              <a:spLocks noChangeArrowheads="1"/>
            </p:cNvSpPr>
            <p:nvPr/>
          </p:nvSpPr>
          <p:spPr bwMode="auto">
            <a:xfrm>
              <a:off x="1764661" y="4409914"/>
              <a:ext cx="809271" cy="532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800" b="1" dirty="0">
                  <a:solidFill>
                    <a:srgbClr val="0070C0"/>
                  </a:solidFill>
                  <a:latin typeface="Calibri" pitchFamily="34" charset="0"/>
                </a:rPr>
                <a:t>LHC</a:t>
              </a:r>
              <a:endParaRPr lang="ja-JP" altLang="en-US" sz="2800" b="1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grpSp>
        <p:nvGrpSpPr>
          <p:cNvPr id="13" name="図形グループ 26"/>
          <p:cNvGrpSpPr/>
          <p:nvPr/>
        </p:nvGrpSpPr>
        <p:grpSpPr>
          <a:xfrm>
            <a:off x="3545095" y="4361074"/>
            <a:ext cx="2373526" cy="2408802"/>
            <a:chOff x="3545095" y="4361074"/>
            <a:chExt cx="2373526" cy="2408802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45095" y="4866045"/>
              <a:ext cx="2373526" cy="1903831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>
              <a:spLocks noChangeArrowheads="1"/>
            </p:cNvSpPr>
            <p:nvPr/>
          </p:nvSpPr>
          <p:spPr bwMode="auto">
            <a:xfrm>
              <a:off x="4225169" y="4361074"/>
              <a:ext cx="1123084" cy="532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800" b="1" dirty="0">
                  <a:solidFill>
                    <a:srgbClr val="0070C0"/>
                  </a:solidFill>
                  <a:latin typeface="Calibri" pitchFamily="34" charset="0"/>
                </a:rPr>
                <a:t>BEPCII</a:t>
              </a:r>
              <a:endParaRPr lang="ja-JP" altLang="en-US" sz="2800" b="1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grpSp>
        <p:nvGrpSpPr>
          <p:cNvPr id="14" name="図形グループ 30"/>
          <p:cNvGrpSpPr/>
          <p:nvPr/>
        </p:nvGrpSpPr>
        <p:grpSpPr>
          <a:xfrm>
            <a:off x="6314089" y="4617878"/>
            <a:ext cx="2615703" cy="2240125"/>
            <a:chOff x="6314086" y="4617875"/>
            <a:chExt cx="2615703" cy="2240125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14086" y="4617875"/>
              <a:ext cx="1398627" cy="2240125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>
              <a:spLocks noChangeArrowheads="1"/>
            </p:cNvSpPr>
            <p:nvPr/>
          </p:nvSpPr>
          <p:spPr bwMode="auto">
            <a:xfrm>
              <a:off x="7806705" y="5381998"/>
              <a:ext cx="1123084" cy="532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800" b="1" dirty="0">
                  <a:solidFill>
                    <a:srgbClr val="0070C0"/>
                  </a:solidFill>
                  <a:latin typeface="Calibri" pitchFamily="34" charset="0"/>
                </a:rPr>
                <a:t>J-LAB</a:t>
              </a:r>
              <a:endParaRPr lang="ja-JP" altLang="en-US" sz="2800" b="1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6617063" y="3239658"/>
            <a:ext cx="2379284" cy="1789722"/>
            <a:chOff x="6617063" y="3239658"/>
            <a:chExt cx="2379284" cy="1789722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7186022" y="3303656"/>
              <a:ext cx="7058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JLAB</a:t>
              </a:r>
              <a:endParaRPr kumimoji="1" lang="ja-JP" altLang="en-US" dirty="0"/>
            </a:p>
          </p:txBody>
        </p:sp>
        <p:pic>
          <p:nvPicPr>
            <p:cNvPr id="18" name="図 17" descr="01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17063" y="3239658"/>
              <a:ext cx="2379284" cy="1257055"/>
            </a:xfrm>
            <a:prstGeom prst="rect">
              <a:avLst/>
            </a:prstGeom>
          </p:spPr>
        </p:pic>
        <p:sp>
          <p:nvSpPr>
            <p:cNvPr id="26" name="テキスト ボックス 25"/>
            <p:cNvSpPr txBox="1">
              <a:spLocks noChangeArrowheads="1"/>
            </p:cNvSpPr>
            <p:nvPr/>
          </p:nvSpPr>
          <p:spPr bwMode="auto">
            <a:xfrm>
              <a:off x="7806705" y="4496713"/>
              <a:ext cx="1123084" cy="532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800" b="1" dirty="0">
                  <a:solidFill>
                    <a:srgbClr val="0070C0"/>
                  </a:solidFill>
                  <a:latin typeface="Calibri" pitchFamily="34" charset="0"/>
                </a:rPr>
                <a:t>RHIC</a:t>
              </a:r>
              <a:endParaRPr lang="ja-JP" altLang="en-US" sz="2800" b="1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0" y="336252"/>
            <a:ext cx="9164881" cy="788894"/>
          </a:xfrm>
        </p:spPr>
        <p:txBody>
          <a:bodyPr>
            <a:noAutofit/>
          </a:bodyPr>
          <a:lstStyle/>
          <a:p>
            <a:r>
              <a:rPr lang="en-US" altLang="ja-JP" sz="3200" b="1" dirty="0" err="1" smtClean="0"/>
              <a:t>Charmonium</a:t>
            </a:r>
            <a:r>
              <a:rPr lang="en-US" altLang="ja-JP" sz="3200" b="1" dirty="0" smtClean="0"/>
              <a:t>-like Spectroscopy</a:t>
            </a:r>
            <a:endParaRPr lang="ja-JP" altLang="en-US" sz="3200" b="1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CCD51-8F39-4A40-87C3-4FCB55FD9E25}" type="slidenum">
              <a:rPr lang="ja-JP" altLang="en-US" smtClean="0">
                <a:solidFill>
                  <a:srgbClr val="54638C"/>
                </a:solidFill>
              </a:rPr>
              <a:pPr>
                <a:defRPr/>
              </a:pPr>
              <a:t>33</a:t>
            </a:fld>
            <a:endParaRPr lang="ja-JP" altLang="en-US" dirty="0">
              <a:solidFill>
                <a:srgbClr val="54638C"/>
              </a:solidFill>
            </a:endParaRPr>
          </a:p>
        </p:txBody>
      </p:sp>
      <p:sp>
        <p:nvSpPr>
          <p:cNvPr id="15" name="コンテンツ プレースホルダ 14"/>
          <p:cNvSpPr>
            <a:spLocks noGrp="1"/>
          </p:cNvSpPr>
          <p:nvPr>
            <p:ph idx="1"/>
          </p:nvPr>
        </p:nvSpPr>
        <p:spPr>
          <a:xfrm>
            <a:off x="803466" y="5906122"/>
            <a:ext cx="7564969" cy="836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 smtClean="0">
                <a:solidFill>
                  <a:srgbClr val="008000"/>
                </a:solidFill>
              </a:rPr>
              <a:t>Conventional quark model describes only part of </a:t>
            </a:r>
            <a:r>
              <a:rPr lang="en-US" altLang="ja-JP" sz="2400" dirty="0" err="1" smtClean="0">
                <a:solidFill>
                  <a:srgbClr val="008000"/>
                </a:solidFill>
              </a:rPr>
              <a:t>hadronic</a:t>
            </a:r>
            <a:r>
              <a:rPr lang="en-US" altLang="ja-JP" sz="2400" dirty="0" smtClean="0">
                <a:solidFill>
                  <a:srgbClr val="008000"/>
                </a:solidFill>
              </a:rPr>
              <a:t> states.</a:t>
            </a:r>
            <a:endParaRPr lang="en-US" altLang="ja-JP" sz="2400" dirty="0" smtClean="0">
              <a:solidFill>
                <a:srgbClr val="008000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793" y="1125146"/>
            <a:ext cx="4918773" cy="4780976"/>
          </a:xfrm>
          <a:prstGeom prst="rect">
            <a:avLst/>
          </a:prstGeom>
        </p:spPr>
      </p:pic>
      <p:sp>
        <p:nvSpPr>
          <p:cNvPr id="16" name="コンテンツ プレースホルダ 2"/>
          <p:cNvSpPr txBox="1">
            <a:spLocks/>
          </p:cNvSpPr>
          <p:nvPr/>
        </p:nvSpPr>
        <p:spPr bwMode="auto">
          <a:xfrm>
            <a:off x="10154953" y="1125146"/>
            <a:ext cx="4259263" cy="535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marL="342824" indent="-342824" defTabSz="91419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ja-JP" sz="2000" kern="0" dirty="0">
                <a:solidFill>
                  <a:srgbClr val="3366FF"/>
                </a:solidFill>
                <a:latin typeface="Century Gothic"/>
                <a:ea typeface="ＭＳ Ｐゴシック"/>
              </a:rPr>
              <a:t>Below DD threshold;</a:t>
            </a:r>
          </a:p>
          <a:p>
            <a:pPr marL="742786" lvl="1" indent="-285687" defTabSz="914199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altLang="ja-JP" sz="2000" kern="0" dirty="0">
                <a:solidFill>
                  <a:prstClr val="black"/>
                </a:solidFill>
                <a:latin typeface="Century Gothic"/>
                <a:ea typeface="ＭＳ Ｐゴシック"/>
              </a:rPr>
              <a:t>All </a:t>
            </a:r>
            <a:r>
              <a:rPr lang="en-US" altLang="ja-JP" sz="2000" kern="0" dirty="0" err="1">
                <a:solidFill>
                  <a:prstClr val="black"/>
                </a:solidFill>
                <a:latin typeface="Century Gothic"/>
                <a:ea typeface="ＭＳ Ｐゴシック"/>
              </a:rPr>
              <a:t>charmonium</a:t>
            </a:r>
            <a:r>
              <a:rPr lang="en-US" altLang="ja-JP" sz="2000" kern="0" dirty="0">
                <a:solidFill>
                  <a:prstClr val="black"/>
                </a:solidFill>
                <a:latin typeface="Century Gothic"/>
                <a:ea typeface="ＭＳ Ｐゴシック"/>
              </a:rPr>
              <a:t> states have been observed.</a:t>
            </a:r>
          </a:p>
          <a:p>
            <a:pPr marL="742786" lvl="1" indent="-285687" defTabSz="914199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altLang="ja-JP" sz="2000" kern="0" dirty="0">
                <a:solidFill>
                  <a:prstClr val="black"/>
                </a:solidFill>
                <a:latin typeface="Century Gothic"/>
                <a:ea typeface="ＭＳ Ｐゴシック"/>
              </a:rPr>
              <a:t>Spectra are in good agreement with naïve quark model</a:t>
            </a:r>
          </a:p>
          <a:p>
            <a:pPr marL="742786" lvl="1" indent="-285687" defTabSz="914199" eaLnBrk="0" hangingPunct="0">
              <a:spcBef>
                <a:spcPct val="20000"/>
              </a:spcBef>
              <a:defRPr/>
            </a:pPr>
            <a:endParaRPr lang="en-US" altLang="ja-JP" sz="1200" kern="0" dirty="0">
              <a:solidFill>
                <a:prstClr val="black"/>
              </a:solidFill>
              <a:latin typeface="Century Gothic"/>
              <a:ea typeface="ＭＳ Ｐゴシック"/>
            </a:endParaRPr>
          </a:p>
          <a:p>
            <a:pPr marL="342824" indent="-342824" defTabSz="914199" eaLnBrk="0" hangingPunct="0">
              <a:spcBef>
                <a:spcPct val="20000"/>
              </a:spcBef>
              <a:buFontTx/>
              <a:buChar char="•"/>
              <a:defRPr/>
            </a:pPr>
            <a:endParaRPr lang="en-US" altLang="ja-JP" sz="2000" kern="0" dirty="0">
              <a:solidFill>
                <a:srgbClr val="3366FF"/>
              </a:solidFill>
              <a:latin typeface="Century Gothic"/>
              <a:ea typeface="ＭＳ Ｐゴシック"/>
            </a:endParaRPr>
          </a:p>
          <a:p>
            <a:pPr marL="342824" indent="-342824" defTabSz="914199" eaLnBrk="0" hangingPunct="0">
              <a:spcBef>
                <a:spcPct val="20000"/>
              </a:spcBef>
              <a:defRPr/>
            </a:pPr>
            <a:r>
              <a:rPr lang="en-US" altLang="ja-JP" sz="2000" kern="0" dirty="0">
                <a:solidFill>
                  <a:srgbClr val="FF0000"/>
                </a:solidFill>
                <a:latin typeface="Century Gothic"/>
                <a:ea typeface="ＭＳ Ｐゴシック"/>
              </a:rPr>
              <a:t>However, </a:t>
            </a:r>
          </a:p>
          <a:p>
            <a:pPr marL="342824" indent="-342824" defTabSz="91419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ja-JP" sz="2000" kern="0" dirty="0">
                <a:solidFill>
                  <a:srgbClr val="3366FF"/>
                </a:solidFill>
                <a:latin typeface="Century Gothic"/>
                <a:ea typeface="ＭＳ Ｐゴシック"/>
              </a:rPr>
              <a:t>Above DD threshold;</a:t>
            </a:r>
          </a:p>
          <a:p>
            <a:pPr marL="439642" lvl="1" indent="17459" defTabSz="914199" eaLnBrk="0" hangingPunct="0">
              <a:spcBef>
                <a:spcPct val="20000"/>
              </a:spcBef>
              <a:defRPr/>
            </a:pPr>
            <a:r>
              <a:rPr lang="en-US" altLang="ja-JP" sz="2000" kern="0" dirty="0">
                <a:solidFill>
                  <a:prstClr val="black"/>
                </a:solidFill>
                <a:latin typeface="Century Gothic"/>
                <a:ea typeface="ＭＳ Ｐゴシック"/>
              </a:rPr>
              <a:t>Observed states DO NOT fit to the predicted spectrum. </a:t>
            </a:r>
            <a:endParaRPr lang="en-US" altLang="ja-JP" sz="1200" kern="0" dirty="0">
              <a:solidFill>
                <a:srgbClr val="FF0000"/>
              </a:solidFill>
              <a:latin typeface="Century Gothic"/>
              <a:ea typeface="ＭＳ Ｐゴシック"/>
            </a:endParaRPr>
          </a:p>
          <a:p>
            <a:pPr marL="285687" indent="-285687" eaLnBrk="0" hangingPunct="0">
              <a:spcBef>
                <a:spcPct val="20000"/>
              </a:spcBef>
              <a:buFont typeface="Arial"/>
              <a:buChar char="•"/>
            </a:pPr>
            <a:r>
              <a:rPr lang="en-US" altLang="ja-JP" sz="2000" kern="0" dirty="0">
                <a:solidFill>
                  <a:srgbClr val="3366FF"/>
                </a:solidFill>
                <a:latin typeface="Century Gothic"/>
                <a:ea typeface="ＭＳ Ｐゴシック"/>
              </a:rPr>
              <a:t>Charged states cannot be  </a:t>
            </a:r>
          </a:p>
          <a:p>
            <a:pPr marL="742786" lvl="1" indent="-285687" defTabSz="914199" eaLnBrk="0" hangingPunct="0">
              <a:spcBef>
                <a:spcPct val="20000"/>
              </a:spcBef>
              <a:buFontTx/>
              <a:buChar char="–"/>
              <a:defRPr/>
            </a:pPr>
            <a:endParaRPr lang="en-US" altLang="ja-JP" sz="2000" kern="0" dirty="0">
              <a:solidFill>
                <a:prstClr val="black"/>
              </a:solidFill>
              <a:latin typeface="Century Gothic"/>
              <a:ea typeface="ＭＳ Ｐゴシック"/>
            </a:endParaRPr>
          </a:p>
          <a:p>
            <a:pPr marL="742786" lvl="1" indent="-285687" defTabSz="914199" eaLnBrk="0" hangingPunct="0">
              <a:spcBef>
                <a:spcPct val="20000"/>
              </a:spcBef>
              <a:buFontTx/>
              <a:buChar char="–"/>
              <a:defRPr/>
            </a:pPr>
            <a:endParaRPr lang="en-US" altLang="ja-JP" sz="2000" kern="0" dirty="0">
              <a:solidFill>
                <a:prstClr val="black"/>
              </a:solidFill>
              <a:latin typeface="Century Gothic"/>
              <a:ea typeface="ＭＳ Ｐゴシック"/>
            </a:endParaRPr>
          </a:p>
          <a:p>
            <a:pPr marL="742786" lvl="1" indent="-285687" defTabSz="914199" eaLnBrk="0" hangingPunct="0">
              <a:spcBef>
                <a:spcPct val="20000"/>
              </a:spcBef>
              <a:defRPr/>
            </a:pPr>
            <a:endParaRPr lang="en-US" altLang="ja-JP" sz="1600" kern="0" dirty="0">
              <a:solidFill>
                <a:prstClr val="black"/>
              </a:solidFill>
              <a:latin typeface="Century Gothic"/>
              <a:ea typeface="ＭＳ Ｐゴシック"/>
            </a:endParaRPr>
          </a:p>
          <a:p>
            <a:pPr marL="742786" lvl="1" indent="-285687" defTabSz="914199" eaLnBrk="0" hangingPunct="0">
              <a:spcBef>
                <a:spcPct val="20000"/>
              </a:spcBef>
              <a:buFontTx/>
              <a:buChar char="–"/>
              <a:defRPr/>
            </a:pPr>
            <a:endParaRPr lang="en-US" altLang="ja-JP" sz="1600" kern="0" dirty="0">
              <a:solidFill>
                <a:srgbClr val="3333CC"/>
              </a:solidFill>
              <a:latin typeface="Century Gothic"/>
              <a:ea typeface="ＭＳ Ｐゴシック"/>
            </a:endParaRPr>
          </a:p>
          <a:p>
            <a:pPr marL="742786" lvl="1" indent="-285687" defTabSz="914199" eaLnBrk="0" hangingPunct="0">
              <a:spcBef>
                <a:spcPct val="20000"/>
              </a:spcBef>
              <a:defRPr/>
            </a:pPr>
            <a:endParaRPr lang="en-US" altLang="ja-JP" sz="1600" kern="0" dirty="0">
              <a:solidFill>
                <a:prstClr val="black"/>
              </a:solidFill>
              <a:latin typeface="Century Gothic"/>
              <a:ea typeface="ＭＳ Ｐゴシック"/>
            </a:endParaRPr>
          </a:p>
          <a:p>
            <a:pPr marL="742786" lvl="1" indent="-285687" defTabSz="914199" eaLnBrk="0" hangingPunct="0">
              <a:spcBef>
                <a:spcPct val="20000"/>
              </a:spcBef>
              <a:buFontTx/>
              <a:buChar char="–"/>
              <a:defRPr/>
            </a:pPr>
            <a:endParaRPr lang="en-US" altLang="ja-JP" sz="1600" kern="0" dirty="0">
              <a:solidFill>
                <a:prstClr val="black"/>
              </a:solidFill>
              <a:latin typeface="Century Gothic"/>
              <a:ea typeface="ＭＳ Ｐゴシック"/>
            </a:endParaRPr>
          </a:p>
          <a:p>
            <a:pPr marL="742786" lvl="1" indent="-285687" defTabSz="914199" eaLnBrk="0" hangingPunct="0">
              <a:spcBef>
                <a:spcPct val="20000"/>
              </a:spcBef>
              <a:buFontTx/>
              <a:buChar char="–"/>
              <a:defRPr/>
            </a:pPr>
            <a:endParaRPr lang="en-US" altLang="ja-JP" sz="1600" kern="0" dirty="0">
              <a:solidFill>
                <a:prstClr val="black"/>
              </a:solidFill>
              <a:latin typeface="Century Gothic"/>
              <a:ea typeface="ＭＳ Ｐゴシック"/>
            </a:endParaRPr>
          </a:p>
          <a:p>
            <a:pPr marL="342824" indent="-342824" defTabSz="914199" eaLnBrk="0" hangingPunct="0">
              <a:spcBef>
                <a:spcPct val="20000"/>
              </a:spcBef>
              <a:buFontTx/>
              <a:buChar char="•"/>
              <a:defRPr/>
            </a:pPr>
            <a:endParaRPr lang="en-US" altLang="ja-JP" sz="2000" kern="0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graphicFrame>
        <p:nvGraphicFramePr>
          <p:cNvPr id="17" name="オブジェクト 16"/>
          <p:cNvGraphicFramePr>
            <a:graphicFrameLocks noChangeAspect="1"/>
          </p:cNvGraphicFramePr>
          <p:nvPr/>
        </p:nvGraphicFramePr>
        <p:xfrm>
          <a:off x="10956108" y="5588207"/>
          <a:ext cx="3556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5" name="数式" r:id="rId5" imgW="177800" imgH="127000" progId="Equation.3">
                  <p:embed/>
                </p:oleObj>
              </mc:Choice>
              <mc:Fallback>
                <p:oleObj name="数式" r:id="rId5" imgW="1778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6108" y="5588207"/>
                        <a:ext cx="3556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27" name="Object 2"/>
          <p:cNvGraphicFramePr>
            <a:graphicFrameLocks noChangeAspect="1"/>
          </p:cNvGraphicFramePr>
          <p:nvPr/>
        </p:nvGraphicFramePr>
        <p:xfrm>
          <a:off x="6328104" y="4465802"/>
          <a:ext cx="2531795" cy="853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6" name="Equation" r:id="rId7" imgW="1168200" imgH="393480" progId="">
                  <p:embed/>
                </p:oleObj>
              </mc:Choice>
              <mc:Fallback>
                <p:oleObj name="Equation" r:id="rId7" imgW="1168200" imgH="393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8104" y="4465802"/>
                        <a:ext cx="2531795" cy="8535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コネクタ 12"/>
          <p:cNvCxnSpPr/>
          <p:nvPr/>
        </p:nvCxnSpPr>
        <p:spPr>
          <a:xfrm>
            <a:off x="9262773" y="1238977"/>
            <a:ext cx="203200" cy="158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232282" y="3742527"/>
            <a:ext cx="291171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Below DD threshold</a:t>
            </a:r>
          </a:p>
          <a:p>
            <a:pPr>
              <a:spcBef>
                <a:spcPts val="600"/>
              </a:spcBef>
            </a:pPr>
            <a:r>
              <a:rPr lang="en-US" altLang="ja-JP" dirty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w</a:t>
            </a:r>
            <a:r>
              <a:rPr lang="en-US" altLang="ja-JP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ell understood by</a:t>
            </a:r>
            <a:endParaRPr lang="ja-JP" altLang="en-US" dirty="0">
              <a:solidFill>
                <a:prstClr val="black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94412" y="1559902"/>
            <a:ext cx="2972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Above DD threshold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30258" y="1884666"/>
            <a:ext cx="946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?</a:t>
            </a:r>
            <a:endParaRPr lang="ja-JP" altLang="en-US" sz="8000" dirty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1938867" y="3299123"/>
            <a:ext cx="4097866" cy="0"/>
          </a:xfrm>
          <a:prstGeom prst="line">
            <a:avLst/>
          </a:prstGeom>
          <a:ln w="28575" cmpd="sng">
            <a:solidFill>
              <a:srgbClr val="FF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609600" y="3410096"/>
            <a:ext cx="566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DD</a:t>
            </a:r>
            <a:endParaRPr lang="ja-JP" altLang="en-US" sz="2000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0267" y="3031536"/>
            <a:ext cx="67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8000"/>
                </a:solidFill>
                <a:latin typeface="Century Gothic"/>
                <a:ea typeface="ＭＳ Ｐゴシック"/>
              </a:rPr>
              <a:t>DD*</a:t>
            </a:r>
            <a:endParaRPr lang="ja-JP" altLang="en-US" sz="2000" dirty="0">
              <a:solidFill>
                <a:srgbClr val="FF8000"/>
              </a:solidFill>
              <a:latin typeface="Century Gothic"/>
              <a:ea typeface="ＭＳ Ｐゴシック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897033" y="3479800"/>
            <a:ext cx="1871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880099" y="3099272"/>
            <a:ext cx="187134" cy="0"/>
          </a:xfrm>
          <a:prstGeom prst="line">
            <a:avLst/>
          </a:prstGeom>
          <a:ln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1173136" y="3290656"/>
            <a:ext cx="296766" cy="0"/>
          </a:xfrm>
          <a:prstGeom prst="straightConnector1">
            <a:avLst/>
          </a:prstGeom>
          <a:ln>
            <a:solidFill>
              <a:srgbClr val="FF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1173136" y="3595456"/>
            <a:ext cx="2967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775" y="229896"/>
            <a:ext cx="7918450" cy="788894"/>
          </a:xfrm>
        </p:spPr>
        <p:txBody>
          <a:bodyPr/>
          <a:lstStyle/>
          <a:p>
            <a:r>
              <a:rPr lang="en-US" altLang="ja-JP" dirty="0" smtClean="0"/>
              <a:t>New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Quark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Model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4929" y="1070175"/>
            <a:ext cx="5211574" cy="3605273"/>
          </a:xfrm>
        </p:spPr>
        <p:txBody>
          <a:bodyPr>
            <a:normAutofit/>
          </a:bodyPr>
          <a:lstStyle/>
          <a:p>
            <a:r>
              <a:rPr lang="ja-JP" altLang="ja-JP" dirty="0" smtClean="0"/>
              <a:t>C</a:t>
            </a:r>
            <a:r>
              <a:rPr lang="en-US" altLang="ja-JP" dirty="0" err="1" smtClean="0"/>
              <a:t>onventional</a:t>
            </a:r>
            <a:r>
              <a:rPr lang="ja-JP" altLang="en-US" dirty="0" smtClean="0"/>
              <a:t> </a:t>
            </a:r>
            <a:r>
              <a:rPr lang="en-US" altLang="ja-JP" dirty="0" smtClean="0"/>
              <a:t>quark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model</a:t>
            </a:r>
            <a:r>
              <a:rPr lang="ja-JP" altLang="en-US" dirty="0"/>
              <a:t> </a:t>
            </a:r>
            <a:r>
              <a:rPr lang="en-US" altLang="ja-JP" dirty="0" smtClean="0"/>
              <a:t>does</a:t>
            </a:r>
            <a:r>
              <a:rPr lang="ja-JP" altLang="en-US" dirty="0" smtClean="0"/>
              <a:t> </a:t>
            </a:r>
            <a:r>
              <a:rPr lang="en-US" altLang="ja-JP" dirty="0" smtClean="0"/>
              <a:t>not</a:t>
            </a:r>
            <a:r>
              <a:rPr lang="ja-JP" altLang="en-US" dirty="0" smtClean="0"/>
              <a:t> </a:t>
            </a:r>
            <a:r>
              <a:rPr lang="en-US" altLang="ja-JP" dirty="0" smtClean="0"/>
              <a:t>work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r>
              <a:rPr lang="ja-JP" altLang="en-US" dirty="0" smtClean="0"/>
              <a:t> </a:t>
            </a:r>
            <a:r>
              <a:rPr lang="en-US" altLang="ja-JP" dirty="0" smtClean="0"/>
              <a:t>excited</a:t>
            </a:r>
            <a:r>
              <a:rPr lang="ja-JP" altLang="en-US" dirty="0" smtClean="0"/>
              <a:t> </a:t>
            </a:r>
            <a:r>
              <a:rPr lang="en-US" altLang="ja-JP" dirty="0" smtClean="0"/>
              <a:t>states.</a:t>
            </a:r>
          </a:p>
          <a:p>
            <a:pPr marL="349250" lvl="1" indent="0">
              <a:buNone/>
            </a:pPr>
            <a:r>
              <a:rPr lang="en-US" altLang="ja-JP" dirty="0" smtClean="0"/>
              <a:t>D.O.F. = “constituent quark”</a:t>
            </a:r>
          </a:p>
          <a:p>
            <a:r>
              <a:rPr kumimoji="1" lang="en-US" altLang="ja-JP" dirty="0" smtClean="0"/>
              <a:t>Can we build a new (extended) quark model ?</a:t>
            </a:r>
          </a:p>
          <a:p>
            <a:pPr marL="349250" lvl="1" indent="0">
              <a:buNone/>
            </a:pPr>
            <a:r>
              <a:rPr lang="en-US" altLang="ja-JP" dirty="0" smtClean="0"/>
              <a:t>D.O.F. = quasi-particle ?</a:t>
            </a:r>
          </a:p>
          <a:p>
            <a:pPr marL="349250" lvl="1" indent="0">
              <a:buNone/>
            </a:pPr>
            <a:r>
              <a:rPr kumimoji="1" lang="en-US" altLang="ja-JP" dirty="0"/>
              <a:t>	</a:t>
            </a:r>
            <a:r>
              <a:rPr kumimoji="1" lang="en-US" altLang="ja-JP" dirty="0" smtClean="0"/>
              <a:t>		</a:t>
            </a:r>
            <a:r>
              <a:rPr lang="en-US" altLang="ja-JP" dirty="0"/>
              <a:t>	</a:t>
            </a:r>
            <a:r>
              <a:rPr lang="en-US" altLang="ja-JP" dirty="0" smtClean="0"/>
              <a:t>		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34</a:t>
            </a:fld>
            <a:endParaRPr lang="ja-JP" altLang="en-US">
              <a:solidFill>
                <a:srgbClr val="54638C"/>
              </a:solidFill>
            </a:endParaRPr>
          </a:p>
        </p:txBody>
      </p:sp>
      <p:pic>
        <p:nvPicPr>
          <p:cNvPr id="5" name="図 4" descr="physics_A4clearfile_裏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15" y="1114220"/>
            <a:ext cx="2904110" cy="4091240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3550574" y="4253411"/>
            <a:ext cx="1320919" cy="823746"/>
            <a:chOff x="939800" y="4881352"/>
            <a:chExt cx="1439333" cy="897591"/>
          </a:xfrm>
        </p:grpSpPr>
        <p:sp>
          <p:nvSpPr>
            <p:cNvPr id="6" name="円/楕円 5"/>
            <p:cNvSpPr/>
            <p:nvPr/>
          </p:nvSpPr>
          <p:spPr>
            <a:xfrm rot="1820382">
              <a:off x="939800" y="4881352"/>
              <a:ext cx="1439333" cy="897591"/>
            </a:xfrm>
            <a:prstGeom prst="ellipse">
              <a:avLst/>
            </a:prstGeom>
            <a:solidFill>
              <a:srgbClr val="FFFF00"/>
            </a:solidFill>
            <a:ln w="28575" cmpd="sng">
              <a:noFill/>
            </a:ln>
            <a:effectLst>
              <a:glow rad="101600">
                <a:srgbClr val="FFFF00">
                  <a:alpha val="74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342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16" tIns="45709" rIns="91416" bIns="45709" spcCol="0"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1100669" y="4923627"/>
              <a:ext cx="618067" cy="6180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16" tIns="45709" rIns="91416" bIns="45709" spcCol="0" rtlCol="0" anchor="ctr"/>
            <a:lstStyle/>
            <a:p>
              <a:pPr algn="ctr"/>
              <a:r>
                <a:rPr lang="en-US" altLang="ja-JP" sz="2800" dirty="0">
                  <a:solidFill>
                    <a:schemeClr val="tx1"/>
                  </a:solidFill>
                </a:rPr>
                <a:t>Q</a:t>
              </a:r>
              <a:endParaRPr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円/楕円 7"/>
            <p:cNvSpPr/>
            <p:nvPr/>
          </p:nvSpPr>
          <p:spPr>
            <a:xfrm>
              <a:off x="1718731" y="5330147"/>
              <a:ext cx="423084" cy="42308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16" tIns="45709" rIns="91416" bIns="45709" spcCol="0" rtlCol="0" anchor="ctr"/>
            <a:lstStyle/>
            <a:p>
              <a:pPr algn="ctr"/>
              <a:r>
                <a:rPr lang="en-US" altLang="ja-JP" sz="2400" dirty="0">
                  <a:solidFill>
                    <a:srgbClr val="000000"/>
                  </a:solidFill>
                </a:rPr>
                <a:t>q</a:t>
              </a:r>
              <a:endParaRPr lang="ja-JP" altLang="en-US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9" name="直線コネクタ 8"/>
            <p:cNvCxnSpPr/>
            <p:nvPr/>
          </p:nvCxnSpPr>
          <p:spPr>
            <a:xfrm>
              <a:off x="1862664" y="5440089"/>
              <a:ext cx="135467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図形グループ 12"/>
          <p:cNvGrpSpPr/>
          <p:nvPr/>
        </p:nvGrpSpPr>
        <p:grpSpPr>
          <a:xfrm>
            <a:off x="1126284" y="4205278"/>
            <a:ext cx="1320919" cy="823746"/>
            <a:chOff x="3141135" y="4881352"/>
            <a:chExt cx="1439333" cy="897591"/>
          </a:xfrm>
        </p:grpSpPr>
        <p:sp>
          <p:nvSpPr>
            <p:cNvPr id="10" name="円/楕円 9"/>
            <p:cNvSpPr/>
            <p:nvPr/>
          </p:nvSpPr>
          <p:spPr>
            <a:xfrm rot="1820382">
              <a:off x="3141135" y="4881352"/>
              <a:ext cx="1439333" cy="897591"/>
            </a:xfrm>
            <a:prstGeom prst="ellipse">
              <a:avLst/>
            </a:prstGeom>
            <a:solidFill>
              <a:srgbClr val="660066"/>
            </a:solidFill>
            <a:ln w="28575" cmpd="sng">
              <a:noFill/>
            </a:ln>
            <a:effectLst>
              <a:glow rad="101600">
                <a:srgbClr val="660066">
                  <a:alpha val="53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92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16" tIns="45709" rIns="91416" bIns="45709" spcCol="0"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3344336" y="4923627"/>
              <a:ext cx="618067" cy="6180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16" tIns="45709" rIns="91416" bIns="45709" spcCol="0" rtlCol="0" anchor="ctr"/>
            <a:lstStyle/>
            <a:p>
              <a:pPr algn="ctr"/>
              <a:r>
                <a:rPr lang="en-US" altLang="ja-JP" sz="2800" dirty="0">
                  <a:solidFill>
                    <a:schemeClr val="tx1"/>
                  </a:solidFill>
                </a:rPr>
                <a:t>Q</a:t>
              </a:r>
              <a:endParaRPr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3962398" y="5330147"/>
              <a:ext cx="423084" cy="42308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1416" tIns="45709" rIns="91416" bIns="45709" spcCol="0" rtlCol="0" anchor="ctr"/>
            <a:lstStyle/>
            <a:p>
              <a:pPr algn="ctr"/>
              <a:r>
                <a:rPr lang="en-US" altLang="ja-JP" sz="2400" dirty="0">
                  <a:solidFill>
                    <a:srgbClr val="000000"/>
                  </a:solidFill>
                </a:rPr>
                <a:t>q</a:t>
              </a:r>
              <a:endParaRPr lang="ja-JP" alt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1143001" y="526164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Di-quark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32211" y="5261646"/>
            <a:ext cx="1909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Colored meson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79987" y="5982906"/>
            <a:ext cx="4928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008000"/>
                </a:solidFill>
              </a:rPr>
              <a:t>“New Nagoya Model ?”</a:t>
            </a:r>
            <a:endParaRPr kumimoji="1" lang="ja-JP" altLang="en-US" sz="3200" b="1" dirty="0">
              <a:solidFill>
                <a:srgbClr val="008000"/>
              </a:solidFill>
            </a:endParaRPr>
          </a:p>
        </p:txBody>
      </p:sp>
      <p:pic>
        <p:nvPicPr>
          <p:cNvPr id="18" name="図 17" descr="220px-Shoichi_Sakata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715" y="5535735"/>
            <a:ext cx="770006" cy="11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8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Hot Region ?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35</a:t>
            </a:fld>
            <a:endParaRPr lang="ja-JP" altLang="en-US">
              <a:solidFill>
                <a:srgbClr val="54638C"/>
              </a:solidFill>
            </a:endParaRPr>
          </a:p>
        </p:txBody>
      </p:sp>
      <p:pic>
        <p:nvPicPr>
          <p:cNvPr id="5" name="図 4" descr="phasedi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4" y="1125146"/>
            <a:ext cx="8025051" cy="498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0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8234" y="336252"/>
            <a:ext cx="8875766" cy="78889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Impact in the Universe History ?</a:t>
            </a:r>
            <a:endParaRPr lang="ja-JP" altLang="en-US" dirty="0"/>
          </a:p>
        </p:txBody>
      </p:sp>
      <p:pic>
        <p:nvPicPr>
          <p:cNvPr id="4" name="コンテンツ プレースホルダ 3" descr="history-universe-08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7702" r="-17702"/>
          <a:stretch>
            <a:fillRect/>
          </a:stretch>
        </p:blipFill>
        <p:spPr>
          <a:xfrm>
            <a:off x="1343911" y="1356072"/>
            <a:ext cx="6679336" cy="4105647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936945" y="5923382"/>
            <a:ext cx="421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c</a:t>
            </a:r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f. </a:t>
            </a:r>
            <a:r>
              <a:rPr kumimoji="1" lang="en-US" altLang="ja-JP" baseline="30000" dirty="0" smtClean="0">
                <a:latin typeface="ヒラギノ角ゴ Pro W3"/>
                <a:ea typeface="ヒラギノ角ゴ Pro W3"/>
                <a:cs typeface="ヒラギノ角ゴ Pro W3"/>
              </a:rPr>
              <a:t>12</a:t>
            </a:r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C Hoyle state</a:t>
            </a:r>
            <a:r>
              <a:rPr kumimoji="1" lang="ja-JP" altLang="en-US" dirty="0" smtClean="0">
                <a:latin typeface="ヒラギノ角ゴ Pro W3"/>
                <a:ea typeface="ヒラギノ角ゴ Pro W3"/>
                <a:cs typeface="ヒラギノ角ゴ Pro W3"/>
              </a:rPr>
              <a:t>（</a:t>
            </a:r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0</a:t>
            </a:r>
            <a:r>
              <a:rPr kumimoji="1" lang="en-US" altLang="ja-JP" baseline="30000" dirty="0" smtClean="0">
                <a:latin typeface="ヒラギノ角ゴ Pro W3"/>
                <a:ea typeface="ヒラギノ角ゴ Pro W3"/>
                <a:cs typeface="ヒラギノ角ゴ Pro W3"/>
              </a:rPr>
              <a:t>+</a:t>
            </a:r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 triple-alpha) 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83514" y="5923382"/>
            <a:ext cx="3454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William </a:t>
            </a:r>
            <a:r>
              <a:rPr kumimoji="1" lang="en-US" altLang="ja-JP" dirty="0" err="1" smtClean="0">
                <a:latin typeface="ヒラギノ角ゴ Pro W3"/>
                <a:ea typeface="ヒラギノ角ゴ Pro W3"/>
                <a:cs typeface="ヒラギノ角ゴ Pro W3"/>
              </a:rPr>
              <a:t>Alfreed</a:t>
            </a:r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 Fowler </a:t>
            </a:r>
          </a:p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Nobel prize in physics 1983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775" y="201545"/>
            <a:ext cx="7918450" cy="788894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1891" y="990439"/>
            <a:ext cx="8507174" cy="3435629"/>
          </a:xfrm>
        </p:spPr>
        <p:txBody>
          <a:bodyPr>
            <a:noAutofit/>
          </a:bodyPr>
          <a:lstStyle/>
          <a:p>
            <a:r>
              <a:rPr kumimoji="1" lang="en-US" altLang="ja-JP" sz="2000" dirty="0" smtClean="0"/>
              <a:t>Exotic hadron spectroscopy is very hot topics.</a:t>
            </a:r>
          </a:p>
          <a:p>
            <a:r>
              <a:rPr lang="en-US" altLang="ja-JP" sz="2000" dirty="0" smtClean="0"/>
              <a:t>Experimentally, it has been and will be very productive.</a:t>
            </a:r>
          </a:p>
          <a:p>
            <a:r>
              <a:rPr kumimoji="1" lang="en-US" altLang="ja-JP" sz="2000" dirty="0" smtClean="0"/>
              <a:t>The real value is unknown (honestly speaking), although I “believe” it is significant.</a:t>
            </a:r>
          </a:p>
          <a:p>
            <a:r>
              <a:rPr lang="en-US" altLang="ja-JP" sz="2000" dirty="0" smtClean="0"/>
              <a:t>KMI is a good place to discuss</a:t>
            </a:r>
          </a:p>
          <a:p>
            <a:pPr lvl="1"/>
            <a:r>
              <a:rPr kumimoji="1" lang="en-US" altLang="ja-JP" dirty="0" smtClean="0"/>
              <a:t>Collaboration between exp. – theory is essential.</a:t>
            </a:r>
            <a:endParaRPr lang="el-GR" altLang="ja-JP" dirty="0"/>
          </a:p>
          <a:p>
            <a:pPr lvl="1"/>
            <a:r>
              <a:rPr lang="en-US" altLang="ja-JP" dirty="0" smtClean="0"/>
              <a:t>Link to the universe development ???</a:t>
            </a:r>
            <a:r>
              <a:rPr kumimoji="1" lang="en-US" altLang="ja-JP" dirty="0" smtClean="0"/>
              <a:t>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70117" y="4776249"/>
            <a:ext cx="2085263" cy="461665"/>
          </a:xfrm>
          <a:prstGeom prst="rect">
            <a:avLst/>
          </a:prstGeom>
          <a:noFill/>
          <a:ln w="28575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ヒラギノ角ゴ Pro W6"/>
                <a:ea typeface="ヒラギノ角ゴ Pro W6"/>
                <a:cs typeface="ヒラギノ角ゴ Pro W6"/>
              </a:rPr>
              <a:t>New data</a:t>
            </a:r>
            <a:endParaRPr kumimoji="1" lang="ja-JP" altLang="en-US" sz="24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29340" y="4622299"/>
            <a:ext cx="2487449" cy="830997"/>
          </a:xfrm>
          <a:prstGeom prst="rect">
            <a:avLst/>
          </a:prstGeom>
          <a:noFill/>
          <a:ln w="28575" cmpd="sng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ヒラギノ角ゴ Pro W6"/>
                <a:ea typeface="ヒラギノ角ゴ Pro W6"/>
                <a:cs typeface="ヒラギノ角ゴ Pro W6"/>
              </a:rPr>
              <a:t>Interpretation</a:t>
            </a:r>
          </a:p>
          <a:p>
            <a:pPr algn="ctr"/>
            <a:r>
              <a:rPr lang="en-US" altLang="ja-JP" sz="2400" dirty="0" smtClean="0">
                <a:latin typeface="ヒラギノ角ゴ Pro W6"/>
                <a:ea typeface="ヒラギノ角ゴ Pro W6"/>
                <a:cs typeface="ヒラギノ角ゴ Pro W6"/>
              </a:rPr>
              <a:t>Model</a:t>
            </a:r>
            <a:endParaRPr kumimoji="1" lang="en-US" altLang="ja-JP" sz="2400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29340" y="6135284"/>
            <a:ext cx="2487449" cy="461665"/>
          </a:xfrm>
          <a:prstGeom prst="rect">
            <a:avLst/>
          </a:prstGeom>
          <a:noFill/>
          <a:ln w="28575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ヒラギノ角ゴ Pro W6"/>
                <a:ea typeface="ヒラギノ角ゴ Pro W6"/>
                <a:cs typeface="ヒラギノ角ゴ Pro W6"/>
              </a:rPr>
              <a:t>Prediction</a:t>
            </a:r>
            <a:endParaRPr kumimoji="1" lang="ja-JP" altLang="en-US" sz="24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70117" y="6135284"/>
            <a:ext cx="2095445" cy="461665"/>
          </a:xfrm>
          <a:prstGeom prst="rect">
            <a:avLst/>
          </a:prstGeom>
          <a:noFill/>
          <a:ln w="28575" cmpd="sng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ヒラギノ角ゴ Pro W6"/>
                <a:ea typeface="ヒラギノ角ゴ Pro W6"/>
                <a:cs typeface="ヒラギノ角ゴ Pro W6"/>
              </a:rPr>
              <a:t>V</a:t>
            </a:r>
            <a:r>
              <a:rPr kumimoji="1" lang="en-US" altLang="ja-JP" sz="2400" dirty="0" smtClean="0">
                <a:latin typeface="ヒラギノ角ゴ Pro W6"/>
                <a:ea typeface="ヒラギノ角ゴ Pro W6"/>
                <a:cs typeface="ヒラギノ角ゴ Pro W6"/>
              </a:rPr>
              <a:t>erification</a:t>
            </a:r>
            <a:endParaRPr kumimoji="1" lang="ja-JP" altLang="en-US" sz="24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3925042" y="5061113"/>
            <a:ext cx="904298" cy="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6011102" y="5453296"/>
            <a:ext cx="0" cy="693460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3925042" y="6368140"/>
            <a:ext cx="904298" cy="0"/>
          </a:xfrm>
          <a:prstGeom prst="straightConnector1">
            <a:avLst/>
          </a:prstGeom>
          <a:ln w="57150" cmpd="sng">
            <a:solidFill>
              <a:srgbClr val="66CC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2815673" y="5342041"/>
            <a:ext cx="0" cy="693460"/>
          </a:xfrm>
          <a:prstGeom prst="straightConnector1">
            <a:avLst/>
          </a:prstGeom>
          <a:ln w="57150" cmpd="sng">
            <a:solidFill>
              <a:srgbClr val="66CC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7332229" y="5252051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Theory</a:t>
            </a:r>
            <a:endParaRPr kumimoji="1" lang="ja-JP" altLang="en-US" sz="2800" dirty="0">
              <a:solidFill>
                <a:srgbClr val="008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7544" y="5301208"/>
            <a:ext cx="100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Exp.</a:t>
            </a:r>
            <a:endParaRPr kumimoji="1" lang="ja-JP" altLang="en-US" sz="2800" dirty="0">
              <a:solidFill>
                <a:srgbClr val="008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87720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904299" y="2443959"/>
            <a:ext cx="73134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8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Thank you !</a:t>
            </a:r>
            <a:endParaRPr kumimoji="1" lang="ja-JP" altLang="en-US" sz="88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910695"/>
          </a:xfrm>
        </p:spPr>
        <p:txBody>
          <a:bodyPr/>
          <a:lstStyle/>
          <a:p>
            <a:r>
              <a:rPr kumimoji="1" lang="en-US" altLang="ja-JP" b="1" dirty="0" smtClean="0">
                <a:latin typeface="Century Gothic"/>
                <a:cs typeface="Century Gothic"/>
              </a:rPr>
              <a:t>X(3872)/Z(4430) at </a:t>
            </a:r>
            <a:r>
              <a:rPr kumimoji="1" lang="en-US" altLang="ja-JP" b="1" dirty="0" err="1" smtClean="0">
                <a:latin typeface="Century Gothic"/>
                <a:cs typeface="Century Gothic"/>
              </a:rPr>
              <a:t>LHCb</a:t>
            </a:r>
            <a:endParaRPr kumimoji="1" lang="ja-JP" altLang="en-US" b="1" dirty="0">
              <a:latin typeface="Century Gothic"/>
              <a:cs typeface="Century Gothic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155172"/>
            <a:ext cx="8551334" cy="944561"/>
          </a:xfrm>
        </p:spPr>
        <p:txBody>
          <a:bodyPr>
            <a:norm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entury Gothic"/>
                <a:cs typeface="Century Gothic"/>
              </a:rPr>
              <a:t>+</a:t>
            </a:r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→X(3872)K</a:t>
            </a:r>
            <a:r>
              <a:rPr lang="en-US" altLang="en-US" sz="2400" b="1" baseline="30000" dirty="0" smtClean="0">
                <a:solidFill>
                  <a:srgbClr val="0000FF"/>
                </a:solidFill>
                <a:latin typeface="Century Gothic"/>
                <a:cs typeface="Century Gothic"/>
              </a:rPr>
              <a:t>+</a:t>
            </a:r>
            <a:r>
              <a:rPr lang="en-US" altLang="en-US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, with X(3872)</a:t>
            </a:r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→J/</a:t>
            </a:r>
            <a:r>
              <a:rPr lang="en-US" altLang="ja-JP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y</a:t>
            </a:r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mm</a:t>
            </a:r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)</a:t>
            </a:r>
            <a:r>
              <a:rPr lang="en-US" altLang="ja-JP" sz="2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sz="2400" b="1" baseline="30000" dirty="0" err="1" smtClean="0">
                <a:solidFill>
                  <a:srgbClr val="0000FF"/>
                </a:solidFill>
                <a:latin typeface="Century Gothic"/>
                <a:cs typeface="Century Gothic"/>
              </a:rPr>
              <a:t>+</a:t>
            </a:r>
            <a:r>
              <a:rPr lang="en-US" altLang="ja-JP" sz="2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entury Gothic"/>
                <a:cs typeface="Century Gothic"/>
              </a:rPr>
              <a:t>-</a:t>
            </a:r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		J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entury Gothic"/>
                <a:cs typeface="Century Gothic"/>
              </a:rPr>
              <a:t>PC</a:t>
            </a:r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 = 1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entury Gothic"/>
                <a:cs typeface="Century Gothic"/>
              </a:rPr>
              <a:t>++</a:t>
            </a:r>
          </a:p>
          <a:p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Evidence for the decay X(3872)→y(2S) </a:t>
            </a:r>
            <a:r>
              <a:rPr lang="en-US" altLang="ja-JP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36" y="2582237"/>
            <a:ext cx="2734889" cy="160020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725" y="2440429"/>
            <a:ext cx="2963008" cy="1788905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16466" y="4385731"/>
            <a:ext cx="4817534" cy="154940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>
            <a:lvl1pPr marL="342862" indent="-342862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8" indent="-285719" algn="l" defTabSz="457149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4" indent="-228575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25" indent="-228575" algn="l" defTabSz="457149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74" indent="-228575" algn="l" defTabSz="457149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23" indent="-228575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73" indent="-228575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23" indent="-228575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73" indent="-228575" algn="l" defTabSz="457149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Observation of Z(4430)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+</a:t>
            </a: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Confirmed the Belle result</a:t>
            </a: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J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P</a:t>
            </a:r>
            <a:r>
              <a:rPr lang="en-US" altLang="ja-JP" sz="2400" b="1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=1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entury Gothic"/>
                <a:ea typeface="ＭＳ Ｐゴシック"/>
                <a:cs typeface="Century Gothic"/>
              </a:rPr>
              <a:t>+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405" y="2582237"/>
            <a:ext cx="3388729" cy="164709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567" y="2099733"/>
            <a:ext cx="2713567" cy="50000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721339" y="2212905"/>
            <a:ext cx="234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PRL110, 222001 (2013)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01422" y="5781244"/>
            <a:ext cx="184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LHCB-PAPER-2014-014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932" y="4622797"/>
            <a:ext cx="3191934" cy="217941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845017" y="2672545"/>
            <a:ext cx="184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LHCB-PAPER-2014-008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3311-238E-964D-9666-EA81FDBB4F6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1600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Quest in low-energy QCD</a:t>
            </a:r>
            <a:endParaRPr lang="ja-JP" altLang="en-US" dirty="0"/>
          </a:p>
        </p:txBody>
      </p:sp>
      <p:sp>
        <p:nvSpPr>
          <p:cNvPr id="14353" name="スライド番号プレースホル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CBE2-01CD-4EC4-ADA9-3BDB028F1CEA}" type="slidenum">
              <a:rPr lang="ja-JP" altLang="en-US" smtClean="0"/>
              <a:pPr/>
              <a:t>4</a:t>
            </a:fld>
            <a:endParaRPr lang="ja-JP" altLang="en-US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2" y="1230981"/>
            <a:ext cx="8288687" cy="461645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lIns="91420" tIns="45710" rIns="91420" bIns="45710">
            <a:spAutoFit/>
          </a:bodyPr>
          <a:lstStyle/>
          <a:p>
            <a:pPr>
              <a:defRPr/>
            </a:pPr>
            <a:r>
              <a:rPr lang="en-US" altLang="ja-JP" sz="2400" dirty="0">
                <a:latin typeface="ヒラギノ角ゴ Pro W3"/>
                <a:ea typeface="ヒラギノ角ゴ Pro W3"/>
                <a:cs typeface="ヒラギノ角ゴ Pro W3"/>
              </a:rPr>
              <a:t>Are there exotics beyond meson(</a:t>
            </a:r>
            <a:r>
              <a:rPr lang="en-US" altLang="ja-JP" sz="2400" dirty="0" err="1">
                <a:latin typeface="ヒラギノ角ゴ Pro W3"/>
                <a:ea typeface="ヒラギノ角ゴ Pro W3"/>
                <a:cs typeface="ヒラギノ角ゴ Pro W3"/>
              </a:rPr>
              <a:t>qq</a:t>
            </a:r>
            <a:r>
              <a:rPr lang="en-US" altLang="ja-JP" sz="2400" dirty="0">
                <a:latin typeface="ヒラギノ角ゴ Pro W3"/>
                <a:ea typeface="ヒラギノ角ゴ Pro W3"/>
                <a:cs typeface="ヒラギノ角ゴ Pro W3"/>
              </a:rPr>
              <a:t>) /baryon (</a:t>
            </a:r>
            <a:r>
              <a:rPr lang="en-US" altLang="ja-JP" sz="2400" dirty="0" err="1">
                <a:latin typeface="ヒラギノ角ゴ Pro W3"/>
                <a:ea typeface="ヒラギノ角ゴ Pro W3"/>
                <a:cs typeface="ヒラギノ角ゴ Pro W3"/>
              </a:rPr>
              <a:t>qqq</a:t>
            </a:r>
            <a:r>
              <a:rPr lang="en-US" altLang="ja-JP" sz="2400" dirty="0">
                <a:latin typeface="ヒラギノ角ゴ Pro W3"/>
                <a:ea typeface="ヒラギノ角ゴ Pro W3"/>
                <a:cs typeface="ヒラギノ角ゴ Pro W3"/>
              </a:rPr>
              <a:t>) ?</a:t>
            </a:r>
            <a:endParaRPr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4348" name="テキスト ボックス 44"/>
          <p:cNvSpPr txBox="1">
            <a:spLocks noChangeArrowheads="1"/>
          </p:cNvSpPr>
          <p:nvPr/>
        </p:nvSpPr>
        <p:spPr bwMode="auto">
          <a:xfrm>
            <a:off x="509587" y="5932553"/>
            <a:ext cx="826770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QCD</a:t>
            </a:r>
            <a:r>
              <a:rPr lang="ja-JP" altLang="en-US" sz="2000" b="1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just require hadrons to be colorless,  and allow exotics. </a:t>
            </a:r>
          </a:p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Such exotic states exist ?</a:t>
            </a:r>
          </a:p>
        </p:txBody>
      </p:sp>
      <p:grpSp>
        <p:nvGrpSpPr>
          <p:cNvPr id="78" name="図形グループ 77"/>
          <p:cNvGrpSpPr/>
          <p:nvPr/>
        </p:nvGrpSpPr>
        <p:grpSpPr>
          <a:xfrm>
            <a:off x="3973515" y="3929596"/>
            <a:ext cx="4832350" cy="1876425"/>
            <a:chOff x="3973515" y="3802594"/>
            <a:chExt cx="4832350" cy="1876425"/>
          </a:xfrm>
        </p:grpSpPr>
        <p:sp>
          <p:nvSpPr>
            <p:cNvPr id="61" name="正方形/長方形 60"/>
            <p:cNvSpPr/>
            <p:nvPr/>
          </p:nvSpPr>
          <p:spPr>
            <a:xfrm>
              <a:off x="3973515" y="3835932"/>
              <a:ext cx="4832350" cy="1843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1433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99327" y="4424894"/>
              <a:ext cx="1219200" cy="1147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0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02315" y="4399494"/>
              <a:ext cx="1155700" cy="116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1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87840" y="4396319"/>
              <a:ext cx="1165225" cy="1173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テキスト ボックス 87"/>
            <p:cNvSpPr txBox="1">
              <a:spLocks noChangeArrowheads="1"/>
            </p:cNvSpPr>
            <p:nvPr/>
          </p:nvSpPr>
          <p:spPr bwMode="auto">
            <a:xfrm>
              <a:off x="4935540" y="3802594"/>
              <a:ext cx="34158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ヒラギノ角ゴ Pro W3"/>
                  <a:ea typeface="ヒラギノ角ゴ Pro W3"/>
                  <a:cs typeface="ヒラギノ角ゴ Pro W3"/>
                </a:rPr>
                <a:t>New Hadrons</a:t>
              </a:r>
              <a:r>
                <a:rPr lang="ja-JP" altLang="en-US" sz="2000" dirty="0">
                  <a:latin typeface="ヒラギノ角ゴ Pro W3"/>
                  <a:ea typeface="ヒラギノ角ゴ Pro W3"/>
                  <a:cs typeface="ヒラギノ角ゴ Pro W3"/>
                </a:rPr>
                <a:t>（</a:t>
              </a:r>
              <a:r>
                <a:rPr lang="en-US" altLang="ja-JP" sz="2000" dirty="0">
                  <a:latin typeface="ヒラギノ角ゴ Pro W3"/>
                  <a:ea typeface="ヒラギノ角ゴ Pro W3"/>
                  <a:cs typeface="ヒラギノ角ゴ Pro W3"/>
                </a:rPr>
                <a:t>Exotics</a:t>
              </a:r>
              <a:r>
                <a:rPr lang="ja-JP" altLang="en-US" sz="2000" dirty="0">
                  <a:latin typeface="ヒラギノ角ゴ Pro W3"/>
                  <a:ea typeface="ヒラギノ角ゴ Pro W3"/>
                  <a:cs typeface="ヒラギノ角ゴ Pro W3"/>
                </a:rPr>
                <a:t>）</a:t>
              </a:r>
            </a:p>
          </p:txBody>
        </p:sp>
        <p:sp>
          <p:nvSpPr>
            <p:cNvPr id="14350" name="テキスト ボックス 112"/>
            <p:cNvSpPr txBox="1">
              <a:spLocks noChangeArrowheads="1"/>
            </p:cNvSpPr>
            <p:nvPr/>
          </p:nvSpPr>
          <p:spPr bwMode="auto">
            <a:xfrm>
              <a:off x="4206877" y="4091519"/>
              <a:ext cx="15183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ヒラギノ角ゴ Pro W3"/>
                  <a:ea typeface="ヒラギノ角ゴ Pro W3"/>
                  <a:cs typeface="ヒラギノ角ゴ Pro W3"/>
                </a:rPr>
                <a:t>Tetra-quark</a:t>
              </a:r>
              <a:endParaRPr lang="ja-JP" altLang="en-US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14351" name="テキスト ボックス 112"/>
            <p:cNvSpPr txBox="1">
              <a:spLocks noChangeArrowheads="1"/>
            </p:cNvSpPr>
            <p:nvPr/>
          </p:nvSpPr>
          <p:spPr bwMode="auto">
            <a:xfrm>
              <a:off x="5730877" y="4091519"/>
              <a:ext cx="15824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ヒラギノ角ゴ Pro W3"/>
                  <a:ea typeface="ヒラギノ角ゴ Pro W3"/>
                  <a:cs typeface="ヒラギノ角ゴ Pro W3"/>
                </a:rPr>
                <a:t>Penta-quark</a:t>
              </a:r>
              <a:endParaRPr lang="ja-JP" altLang="en-US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14352" name="テキスト ボックス 112"/>
            <p:cNvSpPr txBox="1">
              <a:spLocks noChangeArrowheads="1"/>
            </p:cNvSpPr>
            <p:nvPr/>
          </p:nvSpPr>
          <p:spPr bwMode="auto">
            <a:xfrm>
              <a:off x="7358871" y="4075644"/>
              <a:ext cx="12017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FF0000"/>
                  </a:solidFill>
                  <a:latin typeface="ヒラギノ角ゴ Pro W3"/>
                  <a:ea typeface="ヒラギノ角ゴ Pro W3"/>
                  <a:cs typeface="ヒラギノ角ゴ Pro W3"/>
                </a:rPr>
                <a:t>Molecule</a:t>
              </a:r>
              <a:endParaRPr lang="ja-JP" altLang="en-US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</p:grpSp>
      <p:grpSp>
        <p:nvGrpSpPr>
          <p:cNvPr id="80" name="図形グループ 79"/>
          <p:cNvGrpSpPr/>
          <p:nvPr/>
        </p:nvGrpSpPr>
        <p:grpSpPr>
          <a:xfrm>
            <a:off x="457202" y="3948646"/>
            <a:ext cx="3276600" cy="1846263"/>
            <a:chOff x="457202" y="3821644"/>
            <a:chExt cx="3276600" cy="1846263"/>
          </a:xfrm>
        </p:grpSpPr>
        <p:sp>
          <p:nvSpPr>
            <p:cNvPr id="60" name="正方形/長方形 59"/>
            <p:cNvSpPr/>
            <p:nvPr/>
          </p:nvSpPr>
          <p:spPr>
            <a:xfrm>
              <a:off x="457202" y="3823232"/>
              <a:ext cx="3276600" cy="1844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5" name="グループ化 55"/>
            <p:cNvGrpSpPr>
              <a:grpSpLocks/>
            </p:cNvGrpSpPr>
            <p:nvPr/>
          </p:nvGrpSpPr>
          <p:grpSpPr bwMode="auto">
            <a:xfrm>
              <a:off x="2133602" y="4399494"/>
              <a:ext cx="1349375" cy="1223963"/>
              <a:chOff x="2176463" y="3949277"/>
              <a:chExt cx="1622425" cy="1471613"/>
            </a:xfrm>
          </p:grpSpPr>
          <p:pic>
            <p:nvPicPr>
              <p:cNvPr id="14399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176463" y="3949277"/>
                <a:ext cx="1622425" cy="1471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" name="グループ化 104"/>
              <p:cNvGrpSpPr>
                <a:grpSpLocks/>
              </p:cNvGrpSpPr>
              <p:nvPr/>
            </p:nvGrpSpPr>
            <p:grpSpPr bwMode="auto">
              <a:xfrm>
                <a:off x="2554723" y="4319477"/>
                <a:ext cx="1001825" cy="888133"/>
                <a:chOff x="7042998" y="5166969"/>
                <a:chExt cx="1112758" cy="987016"/>
              </a:xfrm>
            </p:grpSpPr>
            <p:sp>
              <p:nvSpPr>
                <p:cNvPr id="14401" name="テキスト ボックス 93"/>
                <p:cNvSpPr txBox="1">
                  <a:spLocks noChangeArrowheads="1"/>
                </p:cNvSpPr>
                <p:nvPr/>
              </p:nvSpPr>
              <p:spPr bwMode="auto">
                <a:xfrm>
                  <a:off x="7042998" y="5170628"/>
                  <a:ext cx="543118" cy="4935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i="1"/>
                    <a:t>q</a:t>
                  </a:r>
                  <a:endParaRPr lang="ja-JP" altLang="en-US" i="1"/>
                </a:p>
              </p:txBody>
            </p:sp>
            <p:sp>
              <p:nvSpPr>
                <p:cNvPr id="14402" name="テキスト ボックス 94"/>
                <p:cNvSpPr txBox="1">
                  <a:spLocks noChangeArrowheads="1"/>
                </p:cNvSpPr>
                <p:nvPr/>
              </p:nvSpPr>
              <p:spPr bwMode="auto">
                <a:xfrm>
                  <a:off x="7612638" y="5166969"/>
                  <a:ext cx="543118" cy="4935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i="1"/>
                    <a:t>q</a:t>
                  </a:r>
                  <a:endParaRPr lang="ja-JP" altLang="en-US" i="1"/>
                </a:p>
              </p:txBody>
            </p:sp>
            <p:sp>
              <p:nvSpPr>
                <p:cNvPr id="14403" name="テキスト ボックス 95"/>
                <p:cNvSpPr txBox="1">
                  <a:spLocks noChangeArrowheads="1"/>
                </p:cNvSpPr>
                <p:nvPr/>
              </p:nvSpPr>
              <p:spPr bwMode="auto">
                <a:xfrm>
                  <a:off x="7376859" y="5660483"/>
                  <a:ext cx="543118" cy="4935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i="1"/>
                    <a:t>q</a:t>
                  </a:r>
                  <a:endParaRPr lang="ja-JP" altLang="en-US" i="1"/>
                </a:p>
              </p:txBody>
            </p:sp>
          </p:grpSp>
        </p:grpSp>
        <p:grpSp>
          <p:nvGrpSpPr>
            <p:cNvPr id="7" name="グループ化 73"/>
            <p:cNvGrpSpPr>
              <a:grpSpLocks/>
            </p:cNvGrpSpPr>
            <p:nvPr/>
          </p:nvGrpSpPr>
          <p:grpSpPr bwMode="auto">
            <a:xfrm>
              <a:off x="536577" y="4386794"/>
              <a:ext cx="1384300" cy="1255713"/>
              <a:chOff x="536028" y="4205149"/>
              <a:chExt cx="1384409" cy="1256617"/>
            </a:xfrm>
          </p:grpSpPr>
          <p:pic>
            <p:nvPicPr>
              <p:cNvPr id="14395" name="Picture 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36028" y="4205149"/>
                <a:ext cx="1384409" cy="1256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96" name="テキスト ボックス 90"/>
              <p:cNvSpPr txBox="1">
                <a:spLocks noChangeArrowheads="1"/>
              </p:cNvSpPr>
              <p:nvPr/>
            </p:nvSpPr>
            <p:spPr bwMode="auto">
              <a:xfrm>
                <a:off x="799786" y="4646613"/>
                <a:ext cx="406712" cy="369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i="1"/>
                  <a:t>q</a:t>
                </a:r>
                <a:endParaRPr lang="ja-JP" altLang="en-US" i="1"/>
              </a:p>
            </p:txBody>
          </p:sp>
          <p:sp>
            <p:nvSpPr>
              <p:cNvPr id="14397" name="テキスト ボックス 91"/>
              <p:cNvSpPr txBox="1">
                <a:spLocks noChangeArrowheads="1"/>
              </p:cNvSpPr>
              <p:nvPr/>
            </p:nvSpPr>
            <p:spPr bwMode="auto">
              <a:xfrm>
                <a:off x="1315170" y="4630763"/>
                <a:ext cx="406712" cy="369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i="1"/>
                  <a:t>q</a:t>
                </a:r>
                <a:endParaRPr lang="ja-JP" altLang="en-US" i="1"/>
              </a:p>
            </p:txBody>
          </p:sp>
          <p:cxnSp>
            <p:nvCxnSpPr>
              <p:cNvPr id="79" name="直線コネクタ 78"/>
              <p:cNvCxnSpPr/>
              <p:nvPr/>
            </p:nvCxnSpPr>
            <p:spPr bwMode="auto">
              <a:xfrm>
                <a:off x="1404459" y="4708749"/>
                <a:ext cx="123835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59" name="テキスト ボックス 112"/>
            <p:cNvSpPr txBox="1">
              <a:spLocks noChangeArrowheads="1"/>
            </p:cNvSpPr>
            <p:nvPr/>
          </p:nvSpPr>
          <p:spPr bwMode="auto">
            <a:xfrm>
              <a:off x="868365" y="4128032"/>
              <a:ext cx="9461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ヒラギノ角ゴ Pro W3"/>
                  <a:ea typeface="ヒラギノ角ゴ Pro W3"/>
                  <a:cs typeface="ヒラギノ角ゴ Pro W3"/>
                </a:rPr>
                <a:t>meson</a:t>
              </a:r>
              <a:endParaRPr lang="ja-JP" altLang="en-US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14360" name="テキスト ボックス 113"/>
            <p:cNvSpPr txBox="1">
              <a:spLocks noChangeArrowheads="1"/>
            </p:cNvSpPr>
            <p:nvPr/>
          </p:nvSpPr>
          <p:spPr bwMode="auto">
            <a:xfrm>
              <a:off x="2390777" y="4115332"/>
              <a:ext cx="9805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ヒラギノ角ゴ Pro W3"/>
                  <a:ea typeface="ヒラギノ角ゴ Pro W3"/>
                  <a:cs typeface="ヒラギノ角ゴ Pro W3"/>
                </a:rPr>
                <a:t>baryon</a:t>
              </a:r>
              <a:endParaRPr lang="ja-JP" altLang="en-US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14361" name="テキスト ボックス 85"/>
            <p:cNvSpPr txBox="1">
              <a:spLocks noChangeArrowheads="1"/>
            </p:cNvSpPr>
            <p:nvPr/>
          </p:nvSpPr>
          <p:spPr bwMode="auto">
            <a:xfrm>
              <a:off x="1030290" y="3821644"/>
              <a:ext cx="225600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ヒラギノ角ゴ Pro W3"/>
                  <a:ea typeface="ヒラギノ角ゴ Pro W3"/>
                  <a:cs typeface="ヒラギノ角ゴ Pro W3"/>
                </a:rPr>
                <a:t>Ordinal Hadrons</a:t>
              </a:r>
              <a:endParaRPr lang="ja-JP" altLang="en-US" sz="2000" dirty="0"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</p:grpSp>
      <p:grpSp>
        <p:nvGrpSpPr>
          <p:cNvPr id="8" name="図形グループ 70"/>
          <p:cNvGrpSpPr/>
          <p:nvPr/>
        </p:nvGrpSpPr>
        <p:grpSpPr>
          <a:xfrm>
            <a:off x="153477" y="1936754"/>
            <a:ext cx="8849385" cy="1835113"/>
            <a:chOff x="153478" y="1555750"/>
            <a:chExt cx="8849385" cy="1835114"/>
          </a:xfrm>
        </p:grpSpPr>
        <p:pic>
          <p:nvPicPr>
            <p:cNvPr id="14354" name="Picture 19"/>
            <p:cNvPicPr>
              <a:picLocks noChangeAspect="1" noChangeArrowheads="1"/>
            </p:cNvPicPr>
            <p:nvPr/>
          </p:nvPicPr>
          <p:blipFill>
            <a:blip r:embed="rId8"/>
            <a:srcRect r="50688"/>
            <a:stretch>
              <a:fillRect/>
            </a:stretch>
          </p:blipFill>
          <p:spPr bwMode="auto">
            <a:xfrm>
              <a:off x="2265363" y="2001838"/>
              <a:ext cx="987425" cy="126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9"/>
            <p:cNvPicPr>
              <a:picLocks noChangeAspect="1" noChangeArrowheads="1"/>
            </p:cNvPicPr>
            <p:nvPr/>
          </p:nvPicPr>
          <p:blipFill>
            <a:blip r:embed="rId8"/>
            <a:srcRect l="50581"/>
            <a:stretch>
              <a:fillRect/>
            </a:stretch>
          </p:blipFill>
          <p:spPr bwMode="auto">
            <a:xfrm>
              <a:off x="3354388" y="2006600"/>
              <a:ext cx="976312" cy="1246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45" name="テキスト ボックス 53"/>
            <p:cNvSpPr txBox="1">
              <a:spLocks noChangeArrowheads="1"/>
            </p:cNvSpPr>
            <p:nvPr/>
          </p:nvSpPr>
          <p:spPr bwMode="auto">
            <a:xfrm>
              <a:off x="2293938" y="1628775"/>
              <a:ext cx="20285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000" dirty="0">
                  <a:latin typeface="ヒラギノ角ゴ Pro W3"/>
                  <a:ea typeface="ヒラギノ角ゴ Pro W3"/>
                  <a:cs typeface="ヒラギノ角ゴ Pro W3"/>
                </a:rPr>
                <a:t>6 quark model</a:t>
              </a:r>
              <a:endParaRPr lang="ja-JP" altLang="en-US" sz="2000" dirty="0"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grpSp>
          <p:nvGrpSpPr>
            <p:cNvPr id="9" name="グループ化 64"/>
            <p:cNvGrpSpPr>
              <a:grpSpLocks/>
            </p:cNvGrpSpPr>
            <p:nvPr/>
          </p:nvGrpSpPr>
          <p:grpSpPr bwMode="auto">
            <a:xfrm>
              <a:off x="4643438" y="1689100"/>
              <a:ext cx="4359425" cy="1701764"/>
              <a:chOff x="3879663" y="1736725"/>
              <a:chExt cx="4359618" cy="1701566"/>
            </a:xfrm>
          </p:grpSpPr>
          <p:grpSp>
            <p:nvGrpSpPr>
              <p:cNvPr id="10" name="グループ化 85"/>
              <p:cNvGrpSpPr>
                <a:grpSpLocks/>
              </p:cNvGrpSpPr>
              <p:nvPr/>
            </p:nvGrpSpPr>
            <p:grpSpPr bwMode="auto">
              <a:xfrm>
                <a:off x="3914775" y="2719388"/>
                <a:ext cx="2074863" cy="439737"/>
                <a:chOff x="3914286" y="2641219"/>
                <a:chExt cx="2074744" cy="438313"/>
              </a:xfrm>
            </p:grpSpPr>
            <p:pic>
              <p:nvPicPr>
                <p:cNvPr id="14392" name="Picture 5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4634245" y="2641219"/>
                  <a:ext cx="619061" cy="438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393" name="Picture 5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369969" y="2641219"/>
                  <a:ext cx="619061" cy="438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394" name="Picture 5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914286" y="2641219"/>
                  <a:ext cx="619061" cy="438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グループ化 86"/>
              <p:cNvGrpSpPr>
                <a:grpSpLocks/>
              </p:cNvGrpSpPr>
              <p:nvPr/>
            </p:nvGrpSpPr>
            <p:grpSpPr bwMode="auto">
              <a:xfrm>
                <a:off x="3903663" y="2032000"/>
                <a:ext cx="2074862" cy="438150"/>
                <a:chOff x="3903774" y="2031619"/>
                <a:chExt cx="2074744" cy="438313"/>
              </a:xfrm>
            </p:grpSpPr>
            <p:pic>
              <p:nvPicPr>
                <p:cNvPr id="14389" name="Picture 5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4623733" y="2031619"/>
                  <a:ext cx="619061" cy="438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390" name="Picture 5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359457" y="2031619"/>
                  <a:ext cx="619061" cy="438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391" name="Picture 5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903774" y="2031619"/>
                  <a:ext cx="619061" cy="438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4370" name="テキスト ボックス 71"/>
              <p:cNvSpPr txBox="1">
                <a:spLocks noChangeArrowheads="1"/>
              </p:cNvSpPr>
              <p:nvPr/>
            </p:nvSpPr>
            <p:spPr bwMode="auto">
              <a:xfrm>
                <a:off x="4679950" y="2041525"/>
                <a:ext cx="398583" cy="369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i="1"/>
                  <a:t>c</a:t>
                </a:r>
                <a:endParaRPr lang="ja-JP" altLang="en-US" i="1"/>
              </a:p>
            </p:txBody>
          </p:sp>
          <p:sp>
            <p:nvSpPr>
              <p:cNvPr id="14371" name="テキスト ボックス 73"/>
              <p:cNvSpPr txBox="1">
                <a:spLocks noChangeArrowheads="1"/>
              </p:cNvSpPr>
              <p:nvPr/>
            </p:nvSpPr>
            <p:spPr bwMode="auto">
              <a:xfrm>
                <a:off x="5441950" y="2043113"/>
                <a:ext cx="327458" cy="369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i="1"/>
                  <a:t>t</a:t>
                </a:r>
                <a:endParaRPr lang="ja-JP" altLang="en-US" i="1"/>
              </a:p>
            </p:txBody>
          </p:sp>
          <p:sp>
            <p:nvSpPr>
              <p:cNvPr id="14372" name="テキスト ボックス 69"/>
              <p:cNvSpPr txBox="1">
                <a:spLocks noChangeArrowheads="1"/>
              </p:cNvSpPr>
              <p:nvPr/>
            </p:nvSpPr>
            <p:spPr bwMode="auto">
              <a:xfrm>
                <a:off x="3960813" y="2041525"/>
                <a:ext cx="389565" cy="369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i="1"/>
                  <a:t>u</a:t>
                </a:r>
                <a:endParaRPr lang="ja-JP" altLang="en-US" i="1"/>
              </a:p>
            </p:txBody>
          </p:sp>
          <p:sp>
            <p:nvSpPr>
              <p:cNvPr id="14373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3949700" y="2767013"/>
                <a:ext cx="407374" cy="369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i="1"/>
                  <a:t>d</a:t>
                </a:r>
                <a:endParaRPr lang="ja-JP" altLang="en-US" i="1"/>
              </a:p>
            </p:txBody>
          </p:sp>
          <p:sp>
            <p:nvSpPr>
              <p:cNvPr id="14374" name="テキスト ボックス 72"/>
              <p:cNvSpPr txBox="1">
                <a:spLocks noChangeArrowheads="1"/>
              </p:cNvSpPr>
              <p:nvPr/>
            </p:nvSpPr>
            <p:spPr bwMode="auto">
              <a:xfrm>
                <a:off x="4679950" y="2755901"/>
                <a:ext cx="357643" cy="369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i="1"/>
                  <a:t>s</a:t>
                </a:r>
                <a:endParaRPr lang="ja-JP" altLang="en-US" i="1"/>
              </a:p>
            </p:txBody>
          </p:sp>
          <p:sp>
            <p:nvSpPr>
              <p:cNvPr id="14375" name="テキスト ボックス 74"/>
              <p:cNvSpPr txBox="1">
                <a:spLocks noChangeArrowheads="1"/>
              </p:cNvSpPr>
              <p:nvPr/>
            </p:nvSpPr>
            <p:spPr bwMode="auto">
              <a:xfrm>
                <a:off x="5430838" y="2755901"/>
                <a:ext cx="406698" cy="369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i="1"/>
                  <a:t>b</a:t>
                </a:r>
                <a:endParaRPr lang="ja-JP" altLang="en-US" i="1"/>
              </a:p>
            </p:txBody>
          </p:sp>
          <p:sp>
            <p:nvSpPr>
              <p:cNvPr id="14376" name="テキスト ボックス 42"/>
              <p:cNvSpPr txBox="1">
                <a:spLocks noChangeArrowheads="1"/>
              </p:cNvSpPr>
              <p:nvPr/>
            </p:nvSpPr>
            <p:spPr bwMode="auto">
              <a:xfrm>
                <a:off x="3962150" y="2419350"/>
                <a:ext cx="416293" cy="307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4C7C8B"/>
                    </a:solidFill>
                  </a:rPr>
                  <a:t>up</a:t>
                </a:r>
                <a:endParaRPr lang="ja-JP" altLang="en-US" sz="1400" dirty="0">
                  <a:solidFill>
                    <a:srgbClr val="4C7C8B"/>
                  </a:solidFill>
                </a:endParaRPr>
              </a:p>
            </p:txBody>
          </p:sp>
          <p:sp>
            <p:nvSpPr>
              <p:cNvPr id="14377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3879663" y="3130550"/>
                <a:ext cx="683944" cy="307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4C7C8B"/>
                    </a:solidFill>
                  </a:rPr>
                  <a:t>down</a:t>
                </a:r>
                <a:endParaRPr lang="ja-JP" altLang="en-US" sz="1400" dirty="0">
                  <a:solidFill>
                    <a:srgbClr val="4C7C8B"/>
                  </a:solidFill>
                </a:endParaRPr>
              </a:p>
            </p:txBody>
          </p:sp>
          <p:sp>
            <p:nvSpPr>
              <p:cNvPr id="14378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4582863" y="2419350"/>
                <a:ext cx="760391" cy="307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4C7C8B"/>
                    </a:solidFill>
                  </a:rPr>
                  <a:t>charm</a:t>
                </a:r>
                <a:endParaRPr lang="ja-JP" altLang="en-US" sz="1400" dirty="0">
                  <a:solidFill>
                    <a:srgbClr val="4C7C8B"/>
                  </a:solidFill>
                </a:endParaRPr>
              </a:p>
            </p:txBody>
          </p:sp>
          <p:sp>
            <p:nvSpPr>
              <p:cNvPr id="14379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4511488" y="3119440"/>
                <a:ext cx="838853" cy="307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4C7C8B"/>
                    </a:solidFill>
                  </a:rPr>
                  <a:t>strange</a:t>
                </a:r>
                <a:endParaRPr lang="ja-JP" altLang="en-US" sz="1400" dirty="0">
                  <a:solidFill>
                    <a:srgbClr val="4C7C8B"/>
                  </a:solidFill>
                </a:endParaRPr>
              </a:p>
            </p:txBody>
          </p:sp>
          <p:sp>
            <p:nvSpPr>
              <p:cNvPr id="14380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5441700" y="2430464"/>
                <a:ext cx="485551" cy="307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4C7C8B"/>
                    </a:solidFill>
                  </a:rPr>
                  <a:t>top</a:t>
                </a:r>
                <a:endParaRPr lang="ja-JP" altLang="en-US" sz="1400" dirty="0">
                  <a:solidFill>
                    <a:srgbClr val="4C7C8B"/>
                  </a:solidFill>
                </a:endParaRPr>
              </a:p>
            </p:txBody>
          </p:sp>
          <p:sp>
            <p:nvSpPr>
              <p:cNvPr id="14381" name="テキスト ボックス 47"/>
              <p:cNvSpPr txBox="1">
                <a:spLocks noChangeArrowheads="1"/>
              </p:cNvSpPr>
              <p:nvPr/>
            </p:nvSpPr>
            <p:spPr bwMode="auto">
              <a:xfrm>
                <a:off x="5381438" y="3130550"/>
                <a:ext cx="832366" cy="307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4C7C8B"/>
                    </a:solidFill>
                  </a:rPr>
                  <a:t>bottom</a:t>
                </a:r>
                <a:endParaRPr lang="ja-JP" altLang="en-US" sz="1400" dirty="0">
                  <a:solidFill>
                    <a:srgbClr val="4C7C8B"/>
                  </a:solidFill>
                </a:endParaRPr>
              </a:p>
            </p:txBody>
          </p:sp>
          <p:sp>
            <p:nvSpPr>
              <p:cNvPr id="14382" name="テキスト ボックス 48"/>
              <p:cNvSpPr txBox="1">
                <a:spLocks noChangeArrowheads="1"/>
              </p:cNvSpPr>
              <p:nvPr/>
            </p:nvSpPr>
            <p:spPr bwMode="auto">
              <a:xfrm>
                <a:off x="3994150" y="1736725"/>
                <a:ext cx="225264" cy="307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4C7C8B"/>
                    </a:solidFill>
                  </a:rPr>
                  <a:t>I</a:t>
                </a:r>
                <a:endParaRPr lang="ja-JP" altLang="en-US" sz="1400" dirty="0">
                  <a:solidFill>
                    <a:srgbClr val="4C7C8B"/>
                  </a:solidFill>
                </a:endParaRPr>
              </a:p>
            </p:txBody>
          </p:sp>
          <p:sp>
            <p:nvSpPr>
              <p:cNvPr id="14383" name="テキスト ボックス 49"/>
              <p:cNvSpPr txBox="1">
                <a:spLocks noChangeArrowheads="1"/>
              </p:cNvSpPr>
              <p:nvPr/>
            </p:nvSpPr>
            <p:spPr bwMode="auto">
              <a:xfrm>
                <a:off x="4679950" y="1736725"/>
                <a:ext cx="263605" cy="310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4C7C8B"/>
                    </a:solidFill>
                  </a:rPr>
                  <a:t>II</a:t>
                </a:r>
                <a:endParaRPr lang="ja-JP" altLang="en-US" sz="1400" dirty="0">
                  <a:solidFill>
                    <a:srgbClr val="4C7C8B"/>
                  </a:solidFill>
                </a:endParaRPr>
              </a:p>
            </p:txBody>
          </p:sp>
          <p:sp>
            <p:nvSpPr>
              <p:cNvPr id="14384" name="テキスト ボックス 50"/>
              <p:cNvSpPr txBox="1">
                <a:spLocks noChangeArrowheads="1"/>
              </p:cNvSpPr>
              <p:nvPr/>
            </p:nvSpPr>
            <p:spPr bwMode="auto">
              <a:xfrm>
                <a:off x="5397500" y="1736725"/>
                <a:ext cx="311925" cy="310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4C7C8B"/>
                    </a:solidFill>
                  </a:rPr>
                  <a:t>III</a:t>
                </a:r>
                <a:endParaRPr lang="ja-JP" altLang="en-US" sz="1400" dirty="0">
                  <a:solidFill>
                    <a:srgbClr val="4C7C8B"/>
                  </a:solidFill>
                </a:endParaRPr>
              </a:p>
            </p:txBody>
          </p:sp>
          <p:sp>
            <p:nvSpPr>
              <p:cNvPr id="14385" name="テキスト ボックス 92"/>
              <p:cNvSpPr txBox="1">
                <a:spLocks noChangeArrowheads="1"/>
              </p:cNvSpPr>
              <p:nvPr/>
            </p:nvSpPr>
            <p:spPr bwMode="auto">
              <a:xfrm>
                <a:off x="6297638" y="1891826"/>
                <a:ext cx="1941643" cy="369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 err="1">
                    <a:latin typeface="ヒラギノ角ゴ Pro W3"/>
                    <a:ea typeface="ヒラギノ角ゴ Pro W3"/>
                    <a:cs typeface="ヒラギノ角ゴ Pro W3"/>
                  </a:rPr>
                  <a:t>q</a:t>
                </a:r>
                <a:r>
                  <a:rPr lang="en-US" altLang="ja-JP" dirty="0">
                    <a:latin typeface="ヒラギノ角ゴ Pro W3"/>
                    <a:ea typeface="ヒラギノ角ゴ Pro W3"/>
                    <a:cs typeface="ヒラギノ角ゴ Pro W3"/>
                  </a:rPr>
                  <a:t>=</a:t>
                </a:r>
                <a:r>
                  <a:rPr lang="en-US" altLang="ja-JP" dirty="0" err="1">
                    <a:latin typeface="ヒラギノ角ゴ Pro W3"/>
                    <a:ea typeface="ヒラギノ角ゴ Pro W3"/>
                    <a:cs typeface="ヒラギノ角ゴ Pro W3"/>
                  </a:rPr>
                  <a:t>u</a:t>
                </a:r>
                <a:r>
                  <a:rPr lang="en-US" altLang="ja-JP" dirty="0">
                    <a:latin typeface="ヒラギノ角ゴ Pro W3"/>
                    <a:ea typeface="ヒラギノ角ゴ Pro W3"/>
                    <a:cs typeface="ヒラギノ角ゴ Pro W3"/>
                  </a:rPr>
                  <a:t>, </a:t>
                </a:r>
                <a:r>
                  <a:rPr lang="en-US" altLang="ja-JP" dirty="0" err="1">
                    <a:latin typeface="ヒラギノ角ゴ Pro W3"/>
                    <a:ea typeface="ヒラギノ角ゴ Pro W3"/>
                    <a:cs typeface="ヒラギノ角ゴ Pro W3"/>
                  </a:rPr>
                  <a:t>d</a:t>
                </a:r>
                <a:r>
                  <a:rPr lang="en-US" altLang="ja-JP" dirty="0">
                    <a:latin typeface="ヒラギノ角ゴ Pro W3"/>
                    <a:ea typeface="ヒラギノ角ゴ Pro W3"/>
                    <a:cs typeface="ヒラギノ角ゴ Pro W3"/>
                  </a:rPr>
                  <a:t>, </a:t>
                </a:r>
                <a:r>
                  <a:rPr lang="en-US" altLang="ja-JP" dirty="0" err="1">
                    <a:latin typeface="ヒラギノ角ゴ Pro W3"/>
                    <a:ea typeface="ヒラギノ角ゴ Pro W3"/>
                    <a:cs typeface="ヒラギノ角ゴ Pro W3"/>
                  </a:rPr>
                  <a:t>s</a:t>
                </a:r>
                <a:r>
                  <a:rPr lang="en-US" altLang="ja-JP" dirty="0">
                    <a:latin typeface="ヒラギノ角ゴ Pro W3"/>
                    <a:ea typeface="ヒラギノ角ゴ Pro W3"/>
                    <a:cs typeface="ヒラギノ角ゴ Pro W3"/>
                  </a:rPr>
                  <a:t>, </a:t>
                </a:r>
                <a:r>
                  <a:rPr lang="en-US" altLang="ja-JP" dirty="0" err="1">
                    <a:latin typeface="ヒラギノ角ゴ Pro W3"/>
                    <a:ea typeface="ヒラギノ角ゴ Pro W3"/>
                    <a:cs typeface="ヒラギノ角ゴ Pro W3"/>
                  </a:rPr>
                  <a:t>c</a:t>
                </a:r>
                <a:r>
                  <a:rPr lang="en-US" altLang="ja-JP" dirty="0">
                    <a:latin typeface="ヒラギノ角ゴ Pro W3"/>
                    <a:ea typeface="ヒラギノ角ゴ Pro W3"/>
                    <a:cs typeface="ヒラギノ角ゴ Pro W3"/>
                  </a:rPr>
                  <a:t>, </a:t>
                </a:r>
                <a:r>
                  <a:rPr lang="en-US" altLang="ja-JP" dirty="0" err="1">
                    <a:latin typeface="ヒラギノ角ゴ Pro W3"/>
                    <a:ea typeface="ヒラギノ角ゴ Pro W3"/>
                    <a:cs typeface="ヒラギノ角ゴ Pro W3"/>
                  </a:rPr>
                  <a:t>b</a:t>
                </a:r>
                <a:r>
                  <a:rPr lang="en-US" altLang="ja-JP" dirty="0">
                    <a:latin typeface="ヒラギノ角ゴ Pro W3"/>
                    <a:ea typeface="ヒラギノ角ゴ Pro W3"/>
                    <a:cs typeface="ヒラギノ角ゴ Pro W3"/>
                  </a:rPr>
                  <a:t>, </a:t>
                </a:r>
                <a:r>
                  <a:rPr lang="en-US" altLang="ja-JP" dirty="0" err="1">
                    <a:latin typeface="ヒラギノ角ゴ Pro W3"/>
                    <a:ea typeface="ヒラギノ角ゴ Pro W3"/>
                    <a:cs typeface="ヒラギノ角ゴ Pro W3"/>
                  </a:rPr>
                  <a:t>t</a:t>
                </a:r>
                <a:endParaRPr lang="ja-JP" altLang="en-US" dirty="0">
                  <a:latin typeface="ヒラギノ角ゴ Pro W3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14386" name="テキスト ボックス 58"/>
              <p:cNvSpPr txBox="1">
                <a:spLocks noChangeArrowheads="1"/>
              </p:cNvSpPr>
              <p:nvPr/>
            </p:nvSpPr>
            <p:spPr bwMode="auto">
              <a:xfrm>
                <a:off x="6968259" y="2311194"/>
                <a:ext cx="828725" cy="369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rgbClr val="FF0000"/>
                    </a:solidFill>
                    <a:latin typeface="ヒラギノ角ゴ Pro W3"/>
                    <a:ea typeface="ヒラギノ角ゴ Pro W3"/>
                    <a:cs typeface="ヒラギノ角ゴ Pro W3"/>
                  </a:rPr>
                  <a:t>flavor </a:t>
                </a:r>
                <a:endParaRPr lang="ja-JP" altLang="en-US" dirty="0">
                  <a:solidFill>
                    <a:srgbClr val="FF0000"/>
                  </a:solidFill>
                  <a:latin typeface="ヒラギノ角ゴ Pro W3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17455" name="テキスト ボックス 74"/>
              <p:cNvSpPr txBox="1">
                <a:spLocks noChangeArrowheads="1"/>
              </p:cNvSpPr>
              <p:nvPr/>
            </p:nvSpPr>
            <p:spPr bwMode="auto">
              <a:xfrm>
                <a:off x="6424538" y="2833560"/>
                <a:ext cx="1766175" cy="369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dirty="0">
                    <a:latin typeface="ヒラギノ角ゴ Pro W3"/>
                    <a:ea typeface="ヒラギノ角ゴ Pro W3"/>
                    <a:cs typeface="ヒラギノ角ゴ Pro W3"/>
                  </a:rPr>
                  <a:t>c</a:t>
                </a:r>
                <a:r>
                  <a:rPr lang="en-US" altLang="ja-JP" dirty="0" smtClean="0">
                    <a:latin typeface="ヒラギノ角ゴ Pro W3"/>
                    <a:ea typeface="ヒラギノ角ゴ Pro W3"/>
                    <a:cs typeface="ヒラギノ角ゴ Pro W3"/>
                  </a:rPr>
                  <a:t>olor (R</a:t>
                </a:r>
                <a:r>
                  <a:rPr lang="en-US" altLang="ja-JP" dirty="0">
                    <a:latin typeface="ヒラギノ角ゴ Pro W3"/>
                    <a:ea typeface="ヒラギノ角ゴ Pro W3"/>
                    <a:cs typeface="ヒラギノ角ゴ Pro W3"/>
                  </a:rPr>
                  <a:t>,G,B</a:t>
                </a:r>
                <a:r>
                  <a:rPr lang="ja-JP" altLang="en-US" dirty="0">
                    <a:latin typeface="ヒラギノ角ゴ Pro W3"/>
                    <a:ea typeface="ヒラギノ角ゴ Pro W3"/>
                    <a:cs typeface="ヒラギノ角ゴ Pro W3"/>
                  </a:rPr>
                  <a:t>）</a:t>
                </a:r>
              </a:p>
            </p:txBody>
          </p:sp>
          <p:cxnSp>
            <p:nvCxnSpPr>
              <p:cNvPr id="77" name="直線コネクタ 76"/>
              <p:cNvCxnSpPr/>
              <p:nvPr/>
            </p:nvCxnSpPr>
            <p:spPr>
              <a:xfrm rot="10800000">
                <a:off x="5975256" y="2931974"/>
                <a:ext cx="460395" cy="1317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テキスト ボックス 65"/>
            <p:cNvSpPr txBox="1"/>
            <p:nvPr/>
          </p:nvSpPr>
          <p:spPr>
            <a:xfrm>
              <a:off x="153478" y="1555750"/>
              <a:ext cx="1910779" cy="707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2000" dirty="0">
                  <a:latin typeface="ヒラギノ角ゴ Pro W3"/>
                  <a:ea typeface="ヒラギノ角ゴ Pro W3"/>
                  <a:cs typeface="ヒラギノ角ゴ Pro W3"/>
                </a:rPr>
                <a:t>Sakata Model</a:t>
              </a:r>
            </a:p>
            <a:p>
              <a:pPr algn="ctr">
                <a:defRPr/>
              </a:pPr>
              <a:r>
                <a:rPr lang="en-US" altLang="ja-JP" sz="2000" dirty="0">
                  <a:latin typeface="ヒラギノ角ゴ Pro W3"/>
                  <a:ea typeface="ヒラギノ角ゴ Pro W3"/>
                  <a:cs typeface="ヒラギノ角ゴ Pro W3"/>
                </a:rPr>
                <a:t>(p, n, </a:t>
              </a:r>
              <a:r>
                <a:rPr lang="en-US" altLang="ja-JP" sz="2000" dirty="0">
                  <a:latin typeface="Symbol" charset="2"/>
                  <a:ea typeface="ヒラギノ角ゴ Pro W3"/>
                  <a:cs typeface="Symbol" charset="2"/>
                </a:rPr>
                <a:t>L</a:t>
              </a:r>
              <a:r>
                <a:rPr lang="en-US" altLang="ja-JP" sz="2000" dirty="0">
                  <a:latin typeface="ヒラギノ角ゴ Pro W3"/>
                  <a:ea typeface="ヒラギノ角ゴ Pro W3"/>
                  <a:cs typeface="ヒラギノ角ゴ Pro W3"/>
                </a:rPr>
                <a:t>)</a:t>
              </a:r>
              <a:endParaRPr lang="ja-JP" altLang="en-US" sz="2000" dirty="0"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372100" y="2574925"/>
              <a:ext cx="1446549" cy="707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2000" dirty="0">
                  <a:latin typeface="ヒラギノ角ゴ Pro W3"/>
                  <a:ea typeface="ヒラギノ角ゴ Pro W3"/>
                  <a:cs typeface="ヒラギノ角ゴ Pro W3"/>
                </a:rPr>
                <a:t>Gell-Mann</a:t>
              </a:r>
            </a:p>
            <a:p>
              <a:pPr algn="ctr">
                <a:defRPr/>
              </a:pPr>
              <a:r>
                <a:rPr lang="en-US" altLang="ja-JP" sz="2000" dirty="0">
                  <a:latin typeface="ヒラギノ角ゴ Pro W3"/>
                  <a:ea typeface="ヒラギノ角ゴ Pro W3"/>
                  <a:cs typeface="ヒラギノ角ゴ Pro W3"/>
                </a:rPr>
                <a:t>(</a:t>
              </a:r>
              <a:r>
                <a:rPr lang="en-US" altLang="ja-JP" sz="2000" dirty="0" err="1">
                  <a:latin typeface="ヒラギノ角ゴ Pro W3"/>
                  <a:ea typeface="ヒラギノ角ゴ Pro W3"/>
                  <a:cs typeface="ヒラギノ角ゴ Pro W3"/>
                </a:rPr>
                <a:t>u,d,s</a:t>
              </a:r>
              <a:r>
                <a:rPr lang="en-US" altLang="ja-JP" sz="2000" dirty="0">
                  <a:latin typeface="ヒラギノ角ゴ Pro W3"/>
                  <a:ea typeface="ヒラギノ角ゴ Pro W3"/>
                  <a:cs typeface="ヒラギノ角ゴ Pro W3"/>
                </a:rPr>
                <a:t>)</a:t>
              </a:r>
            </a:p>
          </p:txBody>
        </p:sp>
        <p:sp>
          <p:nvSpPr>
            <p:cNvPr id="69" name="下矢印 68"/>
            <p:cNvSpPr/>
            <p:nvPr/>
          </p:nvSpPr>
          <p:spPr>
            <a:xfrm>
              <a:off x="903288" y="2316163"/>
              <a:ext cx="427037" cy="296862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0" name="下矢印 69"/>
            <p:cNvSpPr/>
            <p:nvPr/>
          </p:nvSpPr>
          <p:spPr>
            <a:xfrm rot="16200000">
              <a:off x="1789906" y="2634457"/>
              <a:ext cx="428625" cy="296862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cxnSp>
        <p:nvCxnSpPr>
          <p:cNvPr id="72" name="直線コネクタ 71"/>
          <p:cNvCxnSpPr/>
          <p:nvPr/>
        </p:nvCxnSpPr>
        <p:spPr>
          <a:xfrm>
            <a:off x="5709184" y="1210735"/>
            <a:ext cx="21431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355496"/>
            <a:ext cx="7918450" cy="788894"/>
          </a:xfrm>
        </p:spPr>
        <p:txBody>
          <a:bodyPr>
            <a:normAutofit/>
          </a:bodyPr>
          <a:lstStyle/>
          <a:p>
            <a:r>
              <a:rPr lang="en-US" dirty="0" smtClean="0"/>
              <a:t>Study of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b</a:t>
            </a:r>
            <a:r>
              <a:rPr lang="en-US" dirty="0" err="1" smtClean="0">
                <a:cs typeface="Calibri"/>
              </a:rPr>
              <a:t>→B</a:t>
            </a:r>
            <a:r>
              <a:rPr lang="en-US" dirty="0" smtClean="0">
                <a:cs typeface="Calibri"/>
              </a:rPr>
              <a:t>*B</a:t>
            </a:r>
            <a:r>
              <a:rPr lang="en-US" baseline="30000" dirty="0" smtClean="0">
                <a:cs typeface="Calibri"/>
              </a:rPr>
              <a:t>(*)</a:t>
            </a:r>
            <a:endParaRPr lang="en-US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04796" y="1663175"/>
            <a:ext cx="748451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latin typeface="ヒラギノ角ゴ Pro W6"/>
                <a:ea typeface="ヒラギノ角ゴ Pro W6"/>
                <a:cs typeface="ヒラギノ角ゴ Pro W6"/>
              </a:rPr>
              <a:t>For the </a:t>
            </a:r>
            <a:r>
              <a:rPr lang="el-GR" sz="2400" dirty="0" smtClean="0">
                <a:cs typeface="Calibri"/>
              </a:rPr>
              <a:t>ϒ</a:t>
            </a:r>
            <a:r>
              <a:rPr lang="en-US" sz="2400" dirty="0" smtClean="0">
                <a:latin typeface="ヒラギノ角ゴ Pro W6"/>
                <a:ea typeface="ヒラギノ角ゴ Pro W6"/>
                <a:cs typeface="ヒラギノ角ゴ Pro W6"/>
              </a:rPr>
              <a:t>(5S) →B*B(*)</a:t>
            </a:r>
            <a:r>
              <a:rPr lang="en-US" sz="2400" dirty="0" smtClean="0">
                <a:sym typeface="Symbol"/>
              </a:rPr>
              <a:t> </a:t>
            </a:r>
            <a:r>
              <a:rPr lang="en-US" sz="2400" baseline="30000" dirty="0" smtClean="0">
                <a:sym typeface="Symbol"/>
              </a:rPr>
              <a:t>+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ヒラギノ角ゴ Pro W6"/>
                <a:ea typeface="ヒラギノ角ゴ Pro W6"/>
                <a:cs typeface="ヒラギノ角ゴ Pro W6"/>
              </a:rPr>
              <a:t>channel:</a:t>
            </a:r>
          </a:p>
          <a:p>
            <a:pPr indent="269875">
              <a:spcBef>
                <a:spcPts val="1200"/>
              </a:spcBef>
              <a:buClr>
                <a:srgbClr val="0000FF"/>
              </a:buClr>
              <a:buFont typeface="Wingdings" charset="2"/>
              <a:buChar char="n"/>
            </a:pPr>
            <a:r>
              <a:rPr lang="en-US" sz="2000" dirty="0" smtClean="0">
                <a:latin typeface="ヒラギノ角ゴ Pro W6"/>
                <a:ea typeface="ヒラギノ角ゴ Pro W6"/>
                <a:cs typeface="ヒラギノ角ゴ Pro W6"/>
              </a:rPr>
              <a:t>Fully reconstruct one B meson in five exclusive decay modes.</a:t>
            </a:r>
          </a:p>
          <a:p>
            <a:pPr indent="269875">
              <a:spcBef>
                <a:spcPts val="1200"/>
              </a:spcBef>
              <a:buClr>
                <a:srgbClr val="0000FF"/>
              </a:buClr>
              <a:buFont typeface="Wingdings" charset="2"/>
              <a:buChar char="n"/>
            </a:pPr>
            <a:r>
              <a:rPr lang="en-US" sz="2000" dirty="0" smtClean="0">
                <a:latin typeface="ヒラギノ角ゴ Pro W6"/>
                <a:ea typeface="ヒラギノ角ゴ Pro W6"/>
                <a:cs typeface="ヒラギノ角ゴ Pro W6"/>
              </a:rPr>
              <a:t>Look at recoil mass of B</a:t>
            </a:r>
            <a:r>
              <a:rPr lang="en-US" sz="2000" dirty="0" smtClean="0">
                <a:latin typeface="ヒラギノ角ゴ Pro W6"/>
                <a:ea typeface="ヒラギノ角ゴ Pro W6"/>
                <a:cs typeface="ヒラギノ角ゴ Pro W6"/>
                <a:sym typeface="Symbol"/>
              </a:rPr>
              <a:t></a:t>
            </a:r>
            <a:r>
              <a:rPr lang="en-US" sz="2000" dirty="0" smtClean="0">
                <a:latin typeface="ヒラギノ角ゴ Pro W6"/>
                <a:ea typeface="ヒラギノ角ゴ Pro W6"/>
                <a:cs typeface="ヒラギノ角ゴ Pro W6"/>
              </a:rPr>
              <a:t> (for missing B) </a:t>
            </a:r>
            <a:r>
              <a:rPr lang="en-US" sz="2000" dirty="0" err="1" smtClean="0">
                <a:solidFill>
                  <a:srgbClr val="7030A0"/>
                </a:solidFill>
                <a:latin typeface="ヒラギノ角ゴ Pro W6"/>
                <a:ea typeface="ヒラギノ角ゴ Pro W6"/>
                <a:cs typeface="ヒラギノ角ゴ Pro W6"/>
              </a:rPr>
              <a:t>rM(B</a:t>
            </a:r>
            <a:r>
              <a:rPr lang="en-US" sz="2000" dirty="0" err="1" smtClean="0">
                <a:solidFill>
                  <a:srgbClr val="7030A0"/>
                </a:solidFill>
                <a:latin typeface="ヒラギノ角ゴ Pro W6"/>
                <a:ea typeface="ヒラギノ角ゴ Pro W6"/>
                <a:cs typeface="ヒラギノ角ゴ Pro W6"/>
                <a:sym typeface="Symbol"/>
              </a:rPr>
              <a:t></a:t>
            </a:r>
            <a:r>
              <a:rPr lang="en-US" sz="2000" dirty="0" smtClean="0">
                <a:solidFill>
                  <a:srgbClr val="7030A0"/>
                </a:solidFill>
                <a:latin typeface="ヒラギノ角ゴ Pro W6"/>
                <a:ea typeface="ヒラギノ角ゴ Pro W6"/>
                <a:cs typeface="ヒラギノ角ゴ Pro W6"/>
                <a:sym typeface="Symbol"/>
              </a:rPr>
              <a:t>)</a:t>
            </a:r>
            <a:endParaRPr lang="en-US" sz="2000" dirty="0" smtClean="0">
              <a:latin typeface="ヒラギノ角ゴ Pro W6"/>
              <a:ea typeface="ヒラギノ角ゴ Pro W6"/>
              <a:cs typeface="ヒラギノ角ゴ Pro W6"/>
              <a:sym typeface="Symbol"/>
            </a:endParaRPr>
          </a:p>
          <a:p>
            <a:pPr indent="269875">
              <a:spcBef>
                <a:spcPts val="1200"/>
              </a:spcBef>
              <a:buClr>
                <a:srgbClr val="0000FF"/>
              </a:buClr>
            </a:pPr>
            <a:r>
              <a:rPr lang="en-US" sz="2000" dirty="0" smtClean="0">
                <a:latin typeface="ヒラギノ角ゴ Pro W6"/>
                <a:ea typeface="ヒラギノ角ゴ Pro W6"/>
                <a:cs typeface="ヒラギノ角ゴ Pro W6"/>
              </a:rPr>
              <a:t>and of the </a:t>
            </a:r>
            <a:r>
              <a:rPr lang="en-US" sz="2000" dirty="0" err="1" smtClean="0">
                <a:latin typeface="ヒラギノ角ゴ Pro W6"/>
                <a:ea typeface="ヒラギノ角ゴ Pro W6"/>
                <a:cs typeface="ヒラギノ角ゴ Pro W6"/>
              </a:rPr>
              <a:t>pion</a:t>
            </a:r>
            <a:r>
              <a:rPr lang="en-US" sz="2000" dirty="0" smtClean="0">
                <a:latin typeface="ヒラギノ角ゴ Pro W6"/>
                <a:ea typeface="ヒラギノ角ゴ Pro W6"/>
                <a:cs typeface="ヒラギノ角ゴ Pro W6"/>
              </a:rPr>
              <a:t> (for two B combination) </a:t>
            </a:r>
            <a:r>
              <a:rPr lang="en-US" sz="2000" dirty="0" err="1" smtClean="0">
                <a:solidFill>
                  <a:srgbClr val="7030A0"/>
                </a:solidFill>
                <a:latin typeface="ヒラギノ角ゴ Pro W6"/>
                <a:ea typeface="ヒラギノ角ゴ Pro W6"/>
                <a:cs typeface="ヒラギノ角ゴ Pro W6"/>
              </a:rPr>
              <a:t>rM(</a:t>
            </a:r>
            <a:r>
              <a:rPr lang="en-US" sz="2000" dirty="0" err="1" smtClean="0">
                <a:solidFill>
                  <a:srgbClr val="7030A0"/>
                </a:solidFill>
                <a:latin typeface="ヒラギノ角ゴ Pro W6"/>
                <a:ea typeface="ヒラギノ角ゴ Pro W6"/>
                <a:cs typeface="ヒラギノ角ゴ Pro W6"/>
                <a:sym typeface="Symbol"/>
              </a:rPr>
              <a:t></a:t>
            </a:r>
            <a:r>
              <a:rPr lang="en-US" sz="2000" dirty="0" smtClean="0">
                <a:solidFill>
                  <a:srgbClr val="7030A0"/>
                </a:solidFill>
                <a:latin typeface="ヒラギノ角ゴ Pro W6"/>
                <a:ea typeface="ヒラギノ角ゴ Pro W6"/>
                <a:cs typeface="ヒラギノ角ゴ Pro W6"/>
                <a:sym typeface="Symbol"/>
              </a:rPr>
              <a:t>)</a:t>
            </a:r>
            <a:r>
              <a:rPr lang="en-US" sz="2000" dirty="0" smtClean="0">
                <a:latin typeface="ヒラギノ角ゴ Pro W6"/>
                <a:ea typeface="ヒラギノ角ゴ Pro W6"/>
                <a:cs typeface="ヒラギノ角ゴ Pro W6"/>
              </a:rPr>
              <a:t>.</a:t>
            </a:r>
            <a:endParaRPr lang="en-US" sz="20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1750" y="3894184"/>
            <a:ext cx="3706445" cy="238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9"/>
          <p:cNvSpPr>
            <a:spLocks noChangeArrowheads="1"/>
          </p:cNvSpPr>
          <p:nvPr/>
        </p:nvSpPr>
        <p:spPr bwMode="auto">
          <a:xfrm flipH="1" flipV="1">
            <a:off x="3343651" y="1663175"/>
            <a:ext cx="384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ym typeface="Symbol" pitchFamily="18" charset="2"/>
              </a:rPr>
              <a:t>_</a:t>
            </a:r>
            <a:endParaRPr lang="ru-RU" sz="2400" dirty="0">
              <a:sym typeface="Symbol" pitchFamily="18" charset="2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6358195" y="353908"/>
            <a:ext cx="481010" cy="1588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Clear BB*</a:t>
            </a:r>
            <a:r>
              <a:rPr lang="en-US" dirty="0" smtClean="0">
                <a:sym typeface="Symbol"/>
              </a:rPr>
              <a:t></a:t>
            </a:r>
            <a:r>
              <a:rPr lang="en-US" dirty="0" smtClean="0"/>
              <a:t> and B*B*</a:t>
            </a:r>
            <a:r>
              <a:rPr lang="en-US" dirty="0" smtClean="0">
                <a:sym typeface="Symbol"/>
              </a:rPr>
              <a:t></a:t>
            </a:r>
            <a:r>
              <a:rPr lang="en-US" dirty="0" smtClean="0"/>
              <a:t> signals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610100" y="1444602"/>
            <a:ext cx="4225925" cy="3130550"/>
            <a:chOff x="2967" y="968"/>
            <a:chExt cx="2662" cy="197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7" y="968"/>
              <a:ext cx="2662" cy="1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588" y="1218"/>
              <a:ext cx="255" cy="1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27013" y="1436665"/>
            <a:ext cx="4106862" cy="3113087"/>
            <a:chOff x="235" y="926"/>
            <a:chExt cx="2531" cy="1894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" y="926"/>
              <a:ext cx="2531" cy="1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897" y="1161"/>
              <a:ext cx="217" cy="1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353050" y="1641452"/>
            <a:ext cx="1135063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dirty="0" err="1"/>
              <a:t>M</a:t>
            </a:r>
            <a:r>
              <a:rPr lang="en-US" baseline="-25000" dirty="0" err="1"/>
              <a:t>miss</a:t>
            </a:r>
            <a:r>
              <a:rPr lang="en-US" dirty="0"/>
              <a:t>(B</a:t>
            </a:r>
            <a:r>
              <a:rPr lang="en-US" dirty="0">
                <a:sym typeface="Symbol" pitchFamily="18" charset="2"/>
              </a:rPr>
              <a:t>)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123113" y="1431902"/>
            <a:ext cx="727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0000CC"/>
                </a:solidFill>
              </a:rPr>
              <a:t>BB*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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527925" y="2360590"/>
            <a:ext cx="85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0000CC"/>
                </a:solidFill>
              </a:rPr>
              <a:t>B*B*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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09208" y="5418115"/>
            <a:ext cx="15055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2000">
                <a:latin typeface="ヒラギノ角ゴ Pro W6"/>
                <a:ea typeface="ヒラギノ角ゴ Pro W6"/>
                <a:cs typeface="ヒラギノ角ゴ Pro W6"/>
              </a:rPr>
              <a:t>BB </a:t>
            </a:r>
          </a:p>
          <a:p>
            <a:pPr algn="ctr" defTabSz="914400"/>
            <a:r>
              <a:rPr lang="en-US" sz="2000">
                <a:latin typeface="ヒラギノ角ゴ Pro W6"/>
                <a:ea typeface="ヒラギノ角ゴ Pro W6"/>
                <a:cs typeface="ヒラギノ角ゴ Pro W6"/>
              </a:rPr>
              <a:t>BB* + BB* </a:t>
            </a:r>
          </a:p>
          <a:p>
            <a:pPr algn="ctr" defTabSz="914400"/>
            <a:r>
              <a:rPr lang="en-US" sz="2000">
                <a:latin typeface="ヒラギノ角ゴ Pro W6"/>
                <a:ea typeface="ヒラギノ角ゴ Pro W6"/>
                <a:cs typeface="ヒラギノ角ゴ Pro W6"/>
              </a:rPr>
              <a:t>B*B*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240375" y="5018005"/>
            <a:ext cx="18287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significance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679022" y="5713469"/>
            <a:ext cx="7745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9.3</a:t>
            </a:r>
          </a:p>
          <a:p>
            <a:pPr algn="l" defTabSz="914400"/>
            <a:r>
              <a:rPr lang="en-US" sz="2000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5.7</a:t>
            </a:r>
            <a:endParaRPr lang="ru-RU" sz="2000" dirty="0"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909208" y="1547571"/>
            <a:ext cx="3424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914400"/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Full reconstruction of one 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B in 5 modes</a:t>
            </a:r>
            <a:endParaRPr lang="ru-RU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708775" y="2017690"/>
            <a:ext cx="600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0000CC"/>
                </a:solidFill>
              </a:rPr>
              <a:t>BB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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7800975" y="2736827"/>
            <a:ext cx="0" cy="271463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7486650" y="1736702"/>
            <a:ext cx="0" cy="271463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7186613" y="2422502"/>
            <a:ext cx="0" cy="271463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957974" y="2360590"/>
            <a:ext cx="695325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dirty="0"/>
              <a:t>M(B</a:t>
            </a:r>
            <a:r>
              <a:rPr lang="en-US" dirty="0">
                <a:sym typeface="Symbol" pitchFamily="18" charset="2"/>
              </a:rPr>
              <a:t>)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3795045" y="5024415"/>
            <a:ext cx="15653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 dirty="0" smtClean="0">
                <a:solidFill>
                  <a:srgbClr val="A50021"/>
                </a:solidFill>
                <a:latin typeface="ヒラギノ角ゴ Pro W6"/>
                <a:ea typeface="ヒラギノ角ゴ Pro W6"/>
                <a:cs typeface="ヒラギノ角ゴ Pro W6"/>
              </a:rPr>
              <a:t>121.4 </a:t>
            </a:r>
            <a:r>
              <a:rPr lang="en-US" sz="2000" dirty="0">
                <a:solidFill>
                  <a:srgbClr val="A50021"/>
                </a:solidFill>
                <a:latin typeface="ヒラギノ角ゴ Pro W6"/>
                <a:ea typeface="ヒラギノ角ゴ Pro W6"/>
                <a:cs typeface="ヒラギノ角ゴ Pro W6"/>
              </a:rPr>
              <a:t>fb</a:t>
            </a:r>
            <a:r>
              <a:rPr lang="en-US" sz="2000" baseline="30000" dirty="0">
                <a:solidFill>
                  <a:srgbClr val="A50021"/>
                </a:solidFill>
                <a:latin typeface="ヒラギノ角ゴ Pro W6"/>
                <a:ea typeface="ヒラギノ角ゴ Pro W6"/>
                <a:cs typeface="ヒラギノ角ゴ Pro W6"/>
              </a:rPr>
              <a:t>-1</a:t>
            </a:r>
            <a:endParaRPr lang="ru-RU" sz="2000" baseline="30000" dirty="0">
              <a:solidFill>
                <a:srgbClr val="A50021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3019812" y="5418115"/>
            <a:ext cx="32887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2000" dirty="0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</a:rPr>
              <a:t>&lt;0.60</a:t>
            </a:r>
            <a:r>
              <a:rPr lang="en-US" sz="2000" dirty="0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% at 90% C.L.</a:t>
            </a:r>
          </a:p>
          <a:p>
            <a:pPr algn="ctr" defTabSz="914400"/>
            <a:r>
              <a:rPr lang="en-US" sz="2000" dirty="0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</a:rPr>
              <a:t>(4.25 </a:t>
            </a:r>
            <a:r>
              <a:rPr lang="en-US" sz="2000" dirty="0" err="1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</a:t>
            </a:r>
            <a:r>
              <a:rPr lang="en-US" sz="2000" dirty="0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0.44 </a:t>
            </a:r>
            <a:r>
              <a:rPr lang="en-US" sz="2000" dirty="0" err="1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</a:t>
            </a:r>
            <a:r>
              <a:rPr lang="en-US" sz="2000" dirty="0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0.69) %</a:t>
            </a:r>
            <a:r>
              <a:rPr lang="en-US" sz="2000" dirty="0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</a:rPr>
              <a:t/>
            </a:r>
            <a:br>
              <a:rPr lang="en-US" sz="2000" dirty="0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</a:rPr>
            </a:br>
            <a:r>
              <a:rPr lang="en-US" sz="2000" dirty="0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</a:rPr>
              <a:t>(2.12 </a:t>
            </a:r>
            <a:r>
              <a:rPr lang="en-US" sz="2000" dirty="0" err="1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</a:t>
            </a:r>
            <a:r>
              <a:rPr lang="en-US" sz="2000" dirty="0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0.29 </a:t>
            </a:r>
            <a:r>
              <a:rPr lang="en-US" sz="2000" dirty="0" err="1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</a:t>
            </a:r>
            <a:r>
              <a:rPr lang="en-US" sz="2000" dirty="0">
                <a:solidFill>
                  <a:srgbClr val="9933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0.36) %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3744204" y="4713464"/>
            <a:ext cx="1595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>
              <a:buClrTx/>
              <a:buSzTx/>
              <a:buFontTx/>
              <a:buNone/>
            </a:pPr>
            <a:r>
              <a:rPr lang="en-US" altLang="zh-CN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preliminary</a:t>
            </a:r>
            <a:endParaRPr lang="ru-RU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538569" y="4882741"/>
            <a:ext cx="32564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en-US" sz="2000" dirty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</a:rPr>
              <a:t>BF[ </a:t>
            </a:r>
            <a:r>
              <a:rPr lang="en-US" sz="2000" dirty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(5S)</a:t>
            </a:r>
            <a:r>
              <a:rPr lang="en-US" sz="2000" dirty="0" smtClean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 </a:t>
            </a:r>
            <a:r>
              <a:rPr lang="en-US" sz="2000" dirty="0" err="1" smtClean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</a:t>
            </a:r>
            <a:r>
              <a:rPr lang="en-US" sz="2000" dirty="0" smtClean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2000" baseline="30000" dirty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</a:t>
            </a:r>
            <a:r>
              <a:rPr lang="en-US" sz="2000" dirty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*</a:t>
            </a:r>
            <a:r>
              <a:rPr lang="en-US" sz="2000" baseline="30000" dirty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)</a:t>
            </a:r>
            <a:r>
              <a:rPr lang="en-US" sz="2000" dirty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2000" baseline="30000" dirty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(</a:t>
            </a:r>
            <a:r>
              <a:rPr lang="en-US" sz="2000" dirty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*</a:t>
            </a:r>
            <a:r>
              <a:rPr lang="en-US" sz="2000" baseline="30000" dirty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)</a:t>
            </a:r>
            <a:r>
              <a:rPr lang="en-US" sz="2000" dirty="0">
                <a:solidFill>
                  <a:srgbClr val="000066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 ]</a:t>
            </a:r>
          </a:p>
        </p:txBody>
      </p:sp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7789863" y="2139927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0000CC"/>
                </a:solidFill>
                <a:sym typeface="Symbol" pitchFamily="18" charset="2"/>
              </a:rPr>
              <a:t>_</a:t>
            </a:r>
            <a:endParaRPr lang="ru-RU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32" name="Rectangle 40"/>
          <p:cNvSpPr>
            <a:spLocks noChangeArrowheads="1"/>
          </p:cNvSpPr>
          <p:nvPr/>
        </p:nvSpPr>
        <p:spPr bwMode="auto">
          <a:xfrm>
            <a:off x="6846888" y="1797027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0000CC"/>
                </a:solidFill>
                <a:sym typeface="Symbol" pitchFamily="18" charset="2"/>
              </a:rPr>
              <a:t>_</a:t>
            </a:r>
            <a:endParaRPr lang="ru-RU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33" name="Rectangle 41"/>
          <p:cNvSpPr>
            <a:spLocks noChangeArrowheads="1"/>
          </p:cNvSpPr>
          <p:nvPr/>
        </p:nvSpPr>
        <p:spPr bwMode="auto">
          <a:xfrm>
            <a:off x="7261225" y="121124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0000CC"/>
                </a:solidFill>
                <a:sym typeface="Symbol" pitchFamily="18" charset="2"/>
              </a:rPr>
              <a:t>_</a:t>
            </a:r>
            <a:endParaRPr lang="ru-RU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34" name="Rectangle 42"/>
          <p:cNvSpPr>
            <a:spLocks noChangeArrowheads="1"/>
          </p:cNvSpPr>
          <p:nvPr/>
        </p:nvSpPr>
        <p:spPr bwMode="auto">
          <a:xfrm>
            <a:off x="1606260" y="5124457"/>
            <a:ext cx="3257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_</a:t>
            </a:r>
            <a:endParaRPr lang="ru-RU" sz="2000" dirty="0"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35" name="Rectangle 43"/>
          <p:cNvSpPr>
            <a:spLocks noChangeArrowheads="1"/>
          </p:cNvSpPr>
          <p:nvPr/>
        </p:nvSpPr>
        <p:spPr bwMode="auto">
          <a:xfrm>
            <a:off x="1790565" y="5494315"/>
            <a:ext cx="3257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_</a:t>
            </a:r>
            <a:endParaRPr lang="ru-RU" sz="2000"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1792153" y="5494315"/>
            <a:ext cx="3257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_</a:t>
            </a:r>
            <a:endParaRPr lang="ru-RU" sz="2000"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37" name="Rectangle 45"/>
          <p:cNvSpPr>
            <a:spLocks noChangeArrowheads="1"/>
          </p:cNvSpPr>
          <p:nvPr/>
        </p:nvSpPr>
        <p:spPr bwMode="auto">
          <a:xfrm>
            <a:off x="1577840" y="5808640"/>
            <a:ext cx="3257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_</a:t>
            </a:r>
            <a:endParaRPr lang="ru-RU" sz="2000"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38" name="Rectangle 46"/>
          <p:cNvSpPr>
            <a:spLocks noChangeArrowheads="1"/>
          </p:cNvSpPr>
          <p:nvPr/>
        </p:nvSpPr>
        <p:spPr bwMode="auto">
          <a:xfrm>
            <a:off x="1163503" y="5495902"/>
            <a:ext cx="3257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_</a:t>
            </a:r>
            <a:endParaRPr lang="ru-RU" sz="2000"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39" name="Rectangle 47"/>
          <p:cNvSpPr>
            <a:spLocks noChangeArrowheads="1"/>
          </p:cNvSpPr>
          <p:nvPr/>
        </p:nvSpPr>
        <p:spPr bwMode="auto">
          <a:xfrm>
            <a:off x="1165090" y="5495902"/>
            <a:ext cx="3257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_</a:t>
            </a:r>
            <a:endParaRPr lang="ru-RU" sz="2000"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40" name="Rectangle 109"/>
          <p:cNvSpPr>
            <a:spLocks noChangeArrowheads="1"/>
          </p:cNvSpPr>
          <p:nvPr/>
        </p:nvSpPr>
        <p:spPr bwMode="auto">
          <a:xfrm flipH="1" flipV="1">
            <a:off x="2882180" y="279790"/>
            <a:ext cx="384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dirty="0" smtClean="0">
                <a:sym typeface="Symbol" pitchFamily="18" charset="2"/>
              </a:rPr>
              <a:t>_</a:t>
            </a:r>
            <a:endParaRPr lang="ru-RU" sz="3200" dirty="0">
              <a:sym typeface="Symbol" pitchFamily="18" charset="2"/>
            </a:endParaRPr>
          </a:p>
        </p:txBody>
      </p:sp>
      <p:sp>
        <p:nvSpPr>
          <p:cNvPr id="41" name="Rectangle 109"/>
          <p:cNvSpPr>
            <a:spLocks noChangeArrowheads="1"/>
          </p:cNvSpPr>
          <p:nvPr/>
        </p:nvSpPr>
        <p:spPr bwMode="auto">
          <a:xfrm flipH="1" flipV="1">
            <a:off x="5224885" y="279790"/>
            <a:ext cx="384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dirty="0" smtClean="0">
                <a:sym typeface="Symbol" pitchFamily="18" charset="2"/>
              </a:rPr>
              <a:t>_</a:t>
            </a:r>
            <a:endParaRPr lang="ru-RU" sz="3200" dirty="0">
              <a:sym typeface="Symbol" pitchFamily="18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45870" y="894270"/>
            <a:ext cx="189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Select two peaks  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8527715" y="971080"/>
            <a:ext cx="616285" cy="268835"/>
          </a:xfrm>
          <a:prstGeom prst="rightArrow">
            <a:avLst>
              <a:gd name="adj1" fmla="val 50000"/>
              <a:gd name="adj2" fmla="val 88714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>
            <a:endCxn id="33" idx="3"/>
          </p:cNvCxnSpPr>
          <p:nvPr/>
        </p:nvCxnSpPr>
        <p:spPr>
          <a:xfrm flipH="1">
            <a:off x="7572375" y="1163105"/>
            <a:ext cx="33620" cy="24657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82805" y="1163105"/>
            <a:ext cx="153620" cy="107534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39513" y="2139927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ヒラギノ角ゴ Pro W6"/>
                <a:ea typeface="ヒラギノ角ゴ Pro W6"/>
                <a:cs typeface="ヒラギノ角ゴ Pro W6"/>
              </a:rPr>
              <a:t>recoil mass</a:t>
            </a:r>
            <a:endParaRPr lang="en-US" sz="1600" dirty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30" y="241385"/>
            <a:ext cx="8498435" cy="639762"/>
          </a:xfrm>
        </p:spPr>
        <p:txBody>
          <a:bodyPr>
            <a:noAutofit/>
          </a:bodyPr>
          <a:lstStyle/>
          <a:p>
            <a:r>
              <a:rPr lang="en-US" sz="3200" dirty="0" smtClean="0">
                <a:sym typeface="Symbol" pitchFamily="18" charset="2"/>
              </a:rPr>
              <a:t>Observation of </a:t>
            </a:r>
            <a:r>
              <a:rPr lang="en-US" sz="3200" dirty="0" err="1" smtClean="0">
                <a:sym typeface="Symbol" pitchFamily="18" charset="2"/>
              </a:rPr>
              <a:t>Z</a:t>
            </a:r>
            <a:r>
              <a:rPr lang="en-US" sz="3200" baseline="-25000" dirty="0" err="1" smtClean="0">
                <a:sym typeface="Symbol" pitchFamily="18" charset="2"/>
              </a:rPr>
              <a:t>b</a:t>
            </a:r>
            <a:r>
              <a:rPr lang="en-US" sz="3200" dirty="0" err="1" smtClean="0">
                <a:sym typeface="Symbol" pitchFamily="18" charset="2"/>
              </a:rPr>
              <a:t>BB</a:t>
            </a:r>
            <a:r>
              <a:rPr lang="en-US" sz="3200" dirty="0" smtClean="0">
                <a:sym typeface="Symbol" pitchFamily="18" charset="2"/>
              </a:rPr>
              <a:t>* and </a:t>
            </a:r>
            <a:r>
              <a:rPr lang="en-US" sz="3200" dirty="0" err="1" smtClean="0">
                <a:sym typeface="Symbol" pitchFamily="18" charset="2"/>
              </a:rPr>
              <a:t>Z</a:t>
            </a:r>
            <a:r>
              <a:rPr lang="en-US" sz="3200" baseline="-25000" dirty="0" err="1" smtClean="0">
                <a:sym typeface="Symbol" pitchFamily="18" charset="2"/>
              </a:rPr>
              <a:t>b</a:t>
            </a:r>
            <a:r>
              <a:rPr lang="en-US" sz="3200" dirty="0" err="1" smtClean="0">
                <a:sym typeface="Symbol" pitchFamily="18" charset="2"/>
              </a:rPr>
              <a:t>’B</a:t>
            </a:r>
            <a:r>
              <a:rPr lang="en-US" sz="3200" dirty="0" smtClean="0">
                <a:sym typeface="Symbol" pitchFamily="18" charset="2"/>
              </a:rPr>
              <a:t>*B*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63513" t="29860" r="6082" b="28827"/>
          <a:stretch>
            <a:fillRect/>
          </a:stretch>
        </p:blipFill>
        <p:spPr bwMode="auto">
          <a:xfrm>
            <a:off x="5842831" y="3441705"/>
            <a:ext cx="2402063" cy="261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58763" y="1041970"/>
            <a:ext cx="3732212" cy="2678112"/>
            <a:chOff x="163" y="673"/>
            <a:chExt cx="2351" cy="1687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3" y="673"/>
              <a:ext cx="2351" cy="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983" y="839"/>
              <a:ext cx="283" cy="2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69875" y="3951857"/>
            <a:ext cx="3721100" cy="2701925"/>
            <a:chOff x="170" y="2452"/>
            <a:chExt cx="2344" cy="1702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0" y="2452"/>
              <a:ext cx="2344" cy="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929" y="2621"/>
              <a:ext cx="283" cy="2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757363" y="918145"/>
            <a:ext cx="1216230" cy="40011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M (BB*)</a:t>
            </a:r>
            <a:endParaRPr lang="ru-RU" sz="2000" dirty="0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693863" y="3832795"/>
            <a:ext cx="1314205" cy="40011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M (B*B*)</a:t>
            </a:r>
            <a:endParaRPr lang="ru-RU" sz="2000" dirty="0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719263" y="4347145"/>
            <a:ext cx="518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baseline="-2500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</a:rPr>
              <a:t>’</a:t>
            </a:r>
            <a:endParaRPr lang="ru-RU">
              <a:solidFill>
                <a:srgbClr val="CC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597025" y="4697982"/>
            <a:ext cx="714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</a:rPr>
              <a:t>6.8</a:t>
            </a:r>
            <a:r>
              <a:rPr lang="en-US" sz="180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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754063" y="1999232"/>
            <a:ext cx="803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phsp</a:t>
            </a:r>
            <a:endParaRPr lang="en-US" sz="1800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1300163" y="2273870"/>
            <a:ext cx="271462" cy="12858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995363" y="1161032"/>
            <a:ext cx="45651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dirty="0" err="1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baseline="-25000" dirty="0" err="1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endParaRPr lang="ru-RU" dirty="0">
              <a:solidFill>
                <a:srgbClr val="CC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998537" y="1526157"/>
            <a:ext cx="720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914400"/>
            <a:r>
              <a:rPr lang="en-US" sz="1800" dirty="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</a:rPr>
              <a:t>8</a:t>
            </a:r>
            <a:r>
              <a:rPr lang="en-US" sz="1800" dirty="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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368425" y="5113907"/>
            <a:ext cx="803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phsp</a:t>
            </a:r>
            <a:endParaRPr lang="en-US" sz="1800">
              <a:solidFill>
                <a:srgbClr val="0000CC"/>
              </a:solidFill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1914525" y="5388545"/>
            <a:ext cx="271463" cy="12858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2878" y="3446332"/>
            <a:ext cx="1501924" cy="26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6143625" y="5542497"/>
            <a:ext cx="1228725" cy="371475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7016169" y="5732108"/>
            <a:ext cx="1228725" cy="371475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2480501" y="1732532"/>
            <a:ext cx="73812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dirty="0" err="1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baseline="-25000" dirty="0" err="1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dirty="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</a:rPr>
              <a:t>’ ?</a:t>
            </a:r>
            <a:endParaRPr lang="ru-RU" dirty="0">
              <a:solidFill>
                <a:srgbClr val="CC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 flipH="1">
            <a:off x="2371725" y="2088132"/>
            <a:ext cx="2286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3995925" y="1903426"/>
            <a:ext cx="43605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en-US" sz="2000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Molecule</a:t>
            </a:r>
            <a:r>
              <a:rPr lang="en-US" sz="2000" dirty="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</a:t>
            </a:r>
            <a:r>
              <a:rPr lang="ru-RU" sz="2000" dirty="0">
                <a:solidFill>
                  <a:srgbClr val="CC0000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</a:t>
            </a:r>
            <a:r>
              <a:rPr lang="en-US" sz="2000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admixture of BB* in </a:t>
            </a:r>
            <a:r>
              <a:rPr lang="en-US" sz="2000" dirty="0" err="1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Z</a:t>
            </a:r>
            <a:r>
              <a:rPr lang="en-US" sz="2000" baseline="-25000" dirty="0" err="1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b</a:t>
            </a:r>
            <a:r>
              <a:rPr lang="en-US" sz="2000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’  is small</a:t>
            </a:r>
            <a:endParaRPr lang="ru-RU" sz="2000" dirty="0">
              <a:latin typeface="ヒラギノ角ゴ Pro W6"/>
              <a:ea typeface="ヒラギノ角ゴ Pro W6"/>
              <a:cs typeface="ヒラギノ角ゴ Pro W6"/>
              <a:sym typeface="Symbol" pitchFamily="18" charset="2"/>
            </a:endParaRPr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7043863" y="185061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>
                <a:sym typeface="Symbol" pitchFamily="18" charset="2"/>
              </a:rPr>
              <a:t>_</a:t>
            </a:r>
            <a:endParaRPr lang="ru-RU" sz="2000">
              <a:sym typeface="Symbol" pitchFamily="18" charset="2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3995925" y="1041970"/>
            <a:ext cx="49760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2000" dirty="0" err="1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sz="2000" baseline="-25000" dirty="0" err="1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sz="2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</a:rPr>
              <a:t>’ </a:t>
            </a:r>
            <a:r>
              <a:rPr lang="en-US" sz="2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 BB* is suppressed </a:t>
            </a:r>
            <a:r>
              <a:rPr lang="en-US" sz="2000" dirty="0" err="1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w.r.t</a:t>
            </a:r>
            <a:r>
              <a:rPr lang="en-US" sz="2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. B*B*</a:t>
            </a:r>
            <a:br>
              <a:rPr lang="en-US" sz="2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</a:br>
            <a:r>
              <a:rPr lang="en-US" sz="2000" dirty="0">
                <a:solidFill>
                  <a:srgbClr val="0000CC"/>
                </a:solidFill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despite larger PHSP</a:t>
            </a:r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>
            <a:off x="4992500" y="702827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_</a:t>
            </a:r>
            <a:endParaRPr lang="ru-RU" sz="2000" dirty="0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34" name="Rectangle 38"/>
          <p:cNvSpPr>
            <a:spLocks noChangeArrowheads="1"/>
          </p:cNvSpPr>
          <p:nvPr/>
        </p:nvSpPr>
        <p:spPr bwMode="auto">
          <a:xfrm>
            <a:off x="8356453" y="741121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>
                <a:solidFill>
                  <a:srgbClr val="0000CC"/>
                </a:solidFill>
                <a:sym typeface="Symbol" pitchFamily="18" charset="2"/>
              </a:rPr>
              <a:t>_</a:t>
            </a:r>
            <a:endParaRPr lang="ru-RU" sz="2000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2257425" y="687957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_</a:t>
            </a:r>
            <a:endParaRPr lang="ru-RU" sz="2000" dirty="0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36" name="Rectangle 40"/>
          <p:cNvSpPr>
            <a:spLocks noChangeArrowheads="1"/>
          </p:cNvSpPr>
          <p:nvPr/>
        </p:nvSpPr>
        <p:spPr bwMode="auto">
          <a:xfrm>
            <a:off x="2314575" y="3602607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000">
                <a:solidFill>
                  <a:srgbClr val="0000CC"/>
                </a:solidFill>
                <a:sym typeface="Symbol" pitchFamily="18" charset="2"/>
              </a:rPr>
              <a:t>_</a:t>
            </a:r>
            <a:endParaRPr lang="ru-RU" sz="2000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44802" y="6284450"/>
            <a:ext cx="1786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arXiv:1209.6450 </a:t>
            </a:r>
            <a:endParaRPr lang="ru-RU" b="1" dirty="0"/>
          </a:p>
        </p:txBody>
      </p:sp>
      <p:sp>
        <p:nvSpPr>
          <p:cNvPr id="39" name="Rectangle 38"/>
          <p:cNvSpPr/>
          <p:nvPr/>
        </p:nvSpPr>
        <p:spPr>
          <a:xfrm>
            <a:off x="3990975" y="2800001"/>
            <a:ext cx="4676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Assuming  </a:t>
            </a:r>
            <a:r>
              <a:rPr lang="en-US" dirty="0" err="1" smtClean="0"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baseline="-25000" dirty="0" err="1" smtClean="0"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 decays are saturated by these channels:</a:t>
            </a:r>
            <a:endParaRPr 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052250" y="279624"/>
            <a:ext cx="192025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028375" y="298868"/>
            <a:ext cx="192025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/>
          <p:cNvSpPr txBox="1">
            <a:spLocks noChangeArrowheads="1"/>
          </p:cNvSpPr>
          <p:nvPr/>
        </p:nvSpPr>
        <p:spPr bwMode="auto">
          <a:xfrm rot="20642247">
            <a:off x="1436937" y="2880022"/>
            <a:ext cx="23775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2800" dirty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preliminary</a:t>
            </a:r>
            <a:endParaRPr lang="ru-RU" sz="2800" dirty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2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ym typeface="Symbol" pitchFamily="18" charset="2"/>
              </a:rPr>
              <a:t>Fit (2S)</a:t>
            </a:r>
            <a:r>
              <a:rPr lang="en-US" baseline="30000" dirty="0" smtClean="0">
                <a:sym typeface="Symbol" pitchFamily="18" charset="2"/>
              </a:rPr>
              <a:t>0</a:t>
            </a:r>
            <a:r>
              <a:rPr lang="en-US" dirty="0" smtClean="0">
                <a:sym typeface="Symbol" pitchFamily="18" charset="2"/>
              </a:rPr>
              <a:t></a:t>
            </a:r>
            <a:r>
              <a:rPr lang="en-US" baseline="30000" dirty="0" smtClean="0">
                <a:sym typeface="Symbol" pitchFamily="18" charset="2"/>
              </a:rPr>
              <a:t>0</a:t>
            </a:r>
            <a:r>
              <a:rPr lang="en-US" dirty="0" smtClean="0">
                <a:sym typeface="Symbol" pitchFamily="18" charset="2"/>
              </a:rPr>
              <a:t>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240" y="1001712"/>
            <a:ext cx="4448175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6725" y="1001712"/>
            <a:ext cx="49149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802257" y="924736"/>
            <a:ext cx="210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4400"/>
            <a:r>
              <a:rPr lang="en-US" dirty="0" err="1">
                <a:latin typeface="Arial" pitchFamily="34" charset="0"/>
              </a:rPr>
              <a:t>Dalitz</a:t>
            </a:r>
            <a:r>
              <a:rPr lang="en-US" dirty="0">
                <a:latin typeface="Arial" pitchFamily="34" charset="0"/>
              </a:rPr>
              <a:t> plot analysis</a:t>
            </a:r>
            <a:endParaRPr lang="ru-RU" dirty="0">
              <a:latin typeface="Arial" pitchFamily="34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3826052" y="1517649"/>
            <a:ext cx="109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CC0000"/>
                </a:solidFill>
                <a:latin typeface="Arial" pitchFamily="34" charset="0"/>
              </a:rPr>
              <a:t>with Z</a:t>
            </a:r>
            <a:r>
              <a:rPr lang="en-US" baseline="-25000">
                <a:solidFill>
                  <a:srgbClr val="CC0000"/>
                </a:solidFill>
                <a:latin typeface="Arial" pitchFamily="34" charset="0"/>
              </a:rPr>
              <a:t>b</a:t>
            </a:r>
            <a:r>
              <a:rPr lang="en-US">
                <a:solidFill>
                  <a:srgbClr val="CC0000"/>
                </a:solidFill>
                <a:latin typeface="Arial" pitchFamily="34" charset="0"/>
              </a:rPr>
              <a:t>s</a:t>
            </a:r>
            <a:endParaRPr lang="ru-RU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118277" y="1517649"/>
            <a:ext cx="995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0000CC"/>
                </a:solidFill>
                <a:latin typeface="Arial" pitchFamily="34" charset="0"/>
              </a:rPr>
              <a:t>without</a:t>
            </a:r>
            <a:endParaRPr lang="ru-RU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9" name="Line 28"/>
          <p:cNvSpPr>
            <a:spLocks noChangeShapeType="1"/>
          </p:cNvSpPr>
          <p:nvPr/>
        </p:nvSpPr>
        <p:spPr bwMode="auto">
          <a:xfrm>
            <a:off x="4386440" y="1878012"/>
            <a:ext cx="569912" cy="68103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29"/>
          <p:cNvSpPr>
            <a:spLocks noChangeShapeType="1"/>
          </p:cNvSpPr>
          <p:nvPr/>
        </p:nvSpPr>
        <p:spPr bwMode="auto">
          <a:xfrm>
            <a:off x="5713590" y="1862137"/>
            <a:ext cx="107950" cy="12509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802257" y="5076824"/>
            <a:ext cx="8559883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  Clear 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baseline="-25000" dirty="0" smtClean="0"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baseline="30000" dirty="0">
                <a:latin typeface="ヒラギノ角ゴ Pro W6"/>
                <a:ea typeface="ヒラギノ角ゴ Pro W6"/>
                <a:cs typeface="ヒラギノ角ゴ Pro W6"/>
              </a:rPr>
              <a:t>0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signals are seen in 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  <a:sym typeface="Symbol" pitchFamily="18" charset="2"/>
              </a:rPr>
              <a:t> 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(2S)</a:t>
            </a:r>
            <a:r>
              <a:rPr lang="el-GR" dirty="0">
                <a:latin typeface="ヒラギノ角ゴ Pro W6"/>
                <a:ea typeface="ヒラギノ角ゴ Pro W6"/>
                <a:cs typeface="ヒラギノ角ゴ Pro W6"/>
              </a:rPr>
              <a:t>π</a:t>
            </a:r>
            <a:r>
              <a:rPr lang="en-US" baseline="30000" dirty="0">
                <a:latin typeface="ヒラギノ角ゴ Pro W6"/>
                <a:ea typeface="ヒラギノ角ゴ Pro W6"/>
                <a:cs typeface="ヒラギノ角ゴ Pro W6"/>
              </a:rPr>
              <a:t>0</a:t>
            </a:r>
            <a:r>
              <a:rPr lang="el-GR" dirty="0">
                <a:latin typeface="ヒラギノ角ゴ Pro W6"/>
                <a:ea typeface="ヒラギノ角ゴ Pro W6"/>
                <a:cs typeface="ヒラギノ角ゴ Pro W6"/>
              </a:rPr>
              <a:t>π</a:t>
            </a:r>
            <a:r>
              <a:rPr lang="en-US" baseline="30000" dirty="0">
                <a:latin typeface="ヒラギノ角ゴ Pro W6"/>
                <a:ea typeface="ヒラギノ角ゴ Pro W6"/>
                <a:cs typeface="ヒラギノ角ゴ Pro W6"/>
              </a:rPr>
              <a:t>0</a:t>
            </a:r>
            <a:endParaRPr lang="en-US" dirty="0">
              <a:latin typeface="ヒラギノ角ゴ Pro W6"/>
              <a:ea typeface="ヒラギノ角ゴ Pro W6"/>
              <a:cs typeface="ヒラギノ角ゴ Pro W6"/>
            </a:endParaRPr>
          </a:p>
          <a:p>
            <a:pPr algn="l"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  Significance of 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baseline="-25000" dirty="0" smtClean="0"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baseline="30000" dirty="0" smtClean="0">
                <a:latin typeface="ヒラギノ角ゴ Pro W6"/>
                <a:ea typeface="ヒラギノ角ゴ Pro W6"/>
                <a:cs typeface="ヒラギノ角ゴ Pro W6"/>
              </a:rPr>
              <a:t>0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(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10610) is 5.3</a:t>
            </a:r>
            <a:r>
              <a:rPr lang="el-GR" dirty="0">
                <a:latin typeface="ヒラギノ角ゴ Pro W6"/>
                <a:ea typeface="ヒラギノ角ゴ Pro W6"/>
                <a:cs typeface="ヒラギノ角ゴ Pro W6"/>
              </a:rPr>
              <a:t>σ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 (4.9</a:t>
            </a:r>
            <a:r>
              <a:rPr lang="el-GR" dirty="0">
                <a:latin typeface="ヒラギノ角ゴ Pro W6"/>
                <a:ea typeface="ヒラギノ角ゴ Pro W6"/>
                <a:cs typeface="ヒラギノ角ゴ Pro W6"/>
              </a:rPr>
              <a:t>σ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 with </a:t>
            </a:r>
            <a:r>
              <a:rPr lang="en-US" dirty="0" err="1">
                <a:latin typeface="ヒラギノ角ゴ Pro W6"/>
                <a:ea typeface="ヒラギノ角ゴ Pro W6"/>
                <a:cs typeface="ヒラギノ角ゴ Pro W6"/>
              </a:rPr>
              <a:t>systematics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)</a:t>
            </a:r>
          </a:p>
          <a:p>
            <a:pPr algn="l"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  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baseline="-25000" dirty="0" smtClean="0"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baseline="30000" dirty="0" smtClean="0">
                <a:latin typeface="ヒラギノ角ゴ Pro W6"/>
                <a:ea typeface="ヒラギノ角ゴ Pro W6"/>
                <a:cs typeface="ヒラギノ角ゴ Pro W6"/>
              </a:rPr>
              <a:t>0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(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10650) is less significant (~2</a:t>
            </a:r>
            <a:r>
              <a:rPr lang="el-GR" dirty="0">
                <a:latin typeface="ヒラギノ角ゴ Pro W6"/>
                <a:ea typeface="ヒラギノ角ゴ Pro W6"/>
                <a:cs typeface="ヒラギノ角ゴ Pro W6"/>
              </a:rPr>
              <a:t>σ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)</a:t>
            </a:r>
          </a:p>
          <a:p>
            <a:pPr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  Fit 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gives 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M(Z</a:t>
            </a:r>
            <a:r>
              <a:rPr lang="en-US" baseline="-25000" dirty="0" smtClean="0"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baseline="30000" dirty="0" smtClean="0">
                <a:latin typeface="ヒラギノ角ゴ Pro W6"/>
                <a:ea typeface="ヒラギノ角ゴ Pro W6"/>
                <a:cs typeface="ヒラギノ角ゴ Pro W6"/>
              </a:rPr>
              <a:t>0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(10610) ) =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10609</a:t>
            </a:r>
            <a:r>
              <a:rPr lang="en-US" baseline="12000" dirty="0">
                <a:latin typeface="ヒラギノ角ゴ Pro W6"/>
                <a:ea typeface="ヒラギノ角ゴ Pro W6"/>
                <a:cs typeface="ヒラギノ角ゴ Pro W6"/>
              </a:rPr>
              <a:t>±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8</a:t>
            </a:r>
            <a:r>
              <a:rPr lang="en-US" baseline="12000" dirty="0">
                <a:latin typeface="ヒラギノ角ゴ Pro W6"/>
                <a:ea typeface="ヒラギノ角ゴ Pro W6"/>
                <a:cs typeface="ヒラギノ角ゴ Pro W6"/>
              </a:rPr>
              <a:t>±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6 </a:t>
            </a:r>
            <a:r>
              <a:rPr lang="en-US" dirty="0" err="1">
                <a:latin typeface="ヒラギノ角ゴ Pro W6"/>
                <a:ea typeface="ヒラギノ角ゴ Pro W6"/>
                <a:cs typeface="ヒラギノ角ゴ Pro W6"/>
              </a:rPr>
              <a:t>MeV</a:t>
            </a:r>
            <a:r>
              <a:rPr lang="en-US" dirty="0">
                <a:latin typeface="ヒラギノ角ゴ Pro W6"/>
                <a:ea typeface="ヒラギノ角ゴ Pro W6"/>
                <a:cs typeface="ヒラギノ角ゴ Pro W6"/>
              </a:rPr>
              <a:t>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806188" y="6478972"/>
            <a:ext cx="45441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dirty="0" err="1" smtClean="0">
                <a:latin typeface="ヒラギノ角ゴ Pro W6"/>
                <a:ea typeface="ヒラギノ角ゴ Pro W6"/>
                <a:cs typeface="ヒラギノ角ゴ Pro W6"/>
              </a:rPr>
              <a:t>cf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: M(</a:t>
            </a:r>
            <a:r>
              <a:rPr lang="en-US" dirty="0" err="1" smtClean="0">
                <a:latin typeface="ヒラギノ角ゴ Pro W6"/>
                <a:ea typeface="ヒラギノ角ゴ Pro W6"/>
                <a:cs typeface="ヒラギノ角ゴ Pro W6"/>
              </a:rPr>
              <a:t>Z</a:t>
            </a:r>
            <a:r>
              <a:rPr lang="en-US" baseline="-25000" dirty="0" err="1" smtClean="0"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en-US" baseline="30000" dirty="0" smtClean="0">
                <a:latin typeface="ヒラギノ角ゴ Pro W6"/>
                <a:ea typeface="ヒラギノ角ゴ Pro W6"/>
                <a:cs typeface="ヒラギノ角ゴ Pro W6"/>
              </a:rPr>
              <a:t>+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)=10607.2</a:t>
            </a:r>
            <a:r>
              <a:rPr lang="en-US" baseline="12000" dirty="0" smtClean="0">
                <a:latin typeface="ヒラギノ角ゴ Pro W6"/>
                <a:ea typeface="ヒラギノ角ゴ Pro W6"/>
                <a:cs typeface="ヒラギノ角ゴ Pro W6"/>
              </a:rPr>
              <a:t>±</a:t>
            </a:r>
            <a:r>
              <a:rPr lang="en-US" dirty="0" smtClean="0">
                <a:latin typeface="ヒラギノ角ゴ Pro W6"/>
                <a:ea typeface="ヒラギノ角ゴ Pro W6"/>
                <a:cs typeface="ヒラギノ角ゴ Pro W6"/>
              </a:rPr>
              <a:t>2.0 </a:t>
            </a:r>
            <a:r>
              <a:rPr lang="en-US" dirty="0" err="1" smtClean="0">
                <a:latin typeface="ヒラギノ角ゴ Pro W6"/>
                <a:ea typeface="ヒラギノ角ゴ Pro W6"/>
                <a:cs typeface="ヒラギノ角ゴ Pro W6"/>
              </a:rPr>
              <a:t>MeV</a:t>
            </a:r>
            <a:endParaRPr 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10833" y="0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arXiv:1207.4345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r="19542"/>
          <a:stretch>
            <a:fillRect/>
          </a:stretch>
        </p:blipFill>
        <p:spPr bwMode="auto">
          <a:xfrm>
            <a:off x="3563005" y="1685549"/>
            <a:ext cx="5297248" cy="414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H-</a:t>
            </a:r>
            <a:r>
              <a:rPr kumimoji="1" lang="en-US" altLang="ja-JP" dirty="0" err="1" smtClean="0"/>
              <a:t>dibaryon</a:t>
            </a:r>
            <a:r>
              <a:rPr kumimoji="1" lang="en-US" altLang="ja-JP" dirty="0" smtClean="0"/>
              <a:t> Search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801B-46C2-41C9-A263-15F638F9CD42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58772" y="1068689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0000"/>
                </a:solidFill>
                <a:latin typeface="Century Gothic"/>
                <a:ea typeface="ＭＳ Ｐゴシック"/>
                <a:sym typeface="Symbol" pitchFamily="18" charset="2"/>
              </a:rPr>
              <a:t></a:t>
            </a:r>
            <a:r>
              <a:rPr lang="en-US" altLang="ja-JP" sz="28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(1S, 2S) decays</a:t>
            </a:r>
            <a:r>
              <a:rPr kumimoji="0" lang="en-US" altLang="ja-JP" sz="2800" dirty="0" smtClean="0">
                <a:solidFill>
                  <a:srgbClr val="000000"/>
                </a:solidFill>
                <a:latin typeface="Arial" charset="0"/>
                <a:ea typeface="ＭＳ Ｐゴシック"/>
                <a:cs typeface="Arial" charset="0"/>
              </a:rPr>
              <a:t> </a:t>
            </a:r>
            <a:endParaRPr lang="ja-JP" altLang="en-US" sz="2000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474971" y="1100223"/>
            <a:ext cx="3910879" cy="461665"/>
          </a:xfrm>
          <a:prstGeom prst="rect">
            <a:avLst/>
          </a:prstGeom>
          <a:solidFill>
            <a:srgbClr val="FFCC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World largest data samples</a:t>
            </a:r>
            <a:endParaRPr lang="ja-JP" altLang="en-US" sz="2400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3768044" y="5925481"/>
            <a:ext cx="2775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kern="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[PRL 110, 222002(2013)]</a:t>
            </a:r>
            <a:endParaRPr kumimoji="0" lang="ru-RU" kern="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左中かっこ 7"/>
          <p:cNvSpPr/>
          <p:nvPr/>
        </p:nvSpPr>
        <p:spPr bwMode="auto">
          <a:xfrm rot="16200000">
            <a:off x="4847955" y="5037082"/>
            <a:ext cx="346841" cy="1371600"/>
          </a:xfrm>
          <a:prstGeom prst="leftBrace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6946" y="3045865"/>
            <a:ext cx="1895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64" y="4720976"/>
            <a:ext cx="304274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640" y="6432355"/>
            <a:ext cx="1717891" cy="42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794" y="6263809"/>
            <a:ext cx="2780482" cy="16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596" y="2752091"/>
            <a:ext cx="3026977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0513" y="4272482"/>
            <a:ext cx="2846825" cy="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4083" y="4434073"/>
            <a:ext cx="1703664" cy="35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73346" y="1796286"/>
            <a:ext cx="7905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5037" y="1613834"/>
            <a:ext cx="12001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3042729" y="1781505"/>
            <a:ext cx="281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Jaffe, PRL 38, 195 (1977)</a:t>
            </a:r>
            <a:endParaRPr lang="ja-JP" altLang="en-US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82407" y="2396359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rgbClr val="00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hypernucleus</a:t>
            </a:r>
            <a:endParaRPr lang="ja-JP" altLang="en-US" sz="1600" dirty="0">
              <a:solidFill>
                <a:srgbClr val="0000CC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12735" y="1524000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t</a:t>
            </a:r>
            <a:r>
              <a:rPr lang="en-US" altLang="ja-JP" sz="1600" dirty="0" smtClean="0">
                <a:solidFill>
                  <a:srgbClr val="00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ri-</a:t>
            </a:r>
            <a:r>
              <a:rPr lang="en-US" altLang="ja-JP" sz="1600" dirty="0" err="1" smtClean="0">
                <a:solidFill>
                  <a:srgbClr val="00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diquark</a:t>
            </a:r>
            <a:endParaRPr lang="ja-JP" altLang="en-US" sz="1600" dirty="0">
              <a:solidFill>
                <a:srgbClr val="0000CC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6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775" y="336252"/>
            <a:ext cx="8209492" cy="788894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Doubly-Charmed Hadrons (C=-2) ?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2775" y="1081884"/>
            <a:ext cx="7918450" cy="4174997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000" dirty="0"/>
              <a:t>Doubly charmed baryons </a:t>
            </a:r>
            <a:r>
              <a:rPr lang="en-US" altLang="ja-JP" sz="2000" dirty="0" err="1">
                <a:latin typeface="Symbol" pitchFamily="-109" charset="2"/>
                <a:ea typeface="Symbol" pitchFamily="-109" charset="2"/>
                <a:cs typeface="Symbol" pitchFamily="-109" charset="2"/>
              </a:rPr>
              <a:t>X</a:t>
            </a:r>
            <a:r>
              <a:rPr lang="en-US" altLang="ja-JP" sz="2000" baseline="-25000" dirty="0" err="1"/>
              <a:t>cc</a:t>
            </a:r>
            <a:r>
              <a:rPr lang="en-US" altLang="ja-JP" sz="2000" baseline="30000" dirty="0"/>
              <a:t>+</a:t>
            </a:r>
            <a:r>
              <a:rPr lang="en-US" altLang="ja-JP" sz="2000" dirty="0"/>
              <a:t>(</a:t>
            </a:r>
            <a:r>
              <a:rPr lang="en-US" altLang="ja-JP" sz="2000" dirty="0" err="1"/>
              <a:t>ccd</a:t>
            </a:r>
            <a:r>
              <a:rPr lang="en-US" altLang="ja-JP" sz="2000" dirty="0"/>
              <a:t>), </a:t>
            </a:r>
            <a:r>
              <a:rPr lang="en-US" altLang="ja-JP" sz="2000" dirty="0" err="1">
                <a:latin typeface="Symbol" pitchFamily="-109" charset="2"/>
                <a:ea typeface="Symbol" pitchFamily="-109" charset="2"/>
                <a:cs typeface="Symbol" pitchFamily="-109" charset="2"/>
              </a:rPr>
              <a:t>X</a:t>
            </a:r>
            <a:r>
              <a:rPr lang="en-US" altLang="ja-JP" sz="2000" baseline="-25000" dirty="0" err="1"/>
              <a:t>cc</a:t>
            </a:r>
            <a:r>
              <a:rPr lang="en-US" altLang="ja-JP" sz="2000" baseline="30000" dirty="0"/>
              <a:t>++</a:t>
            </a:r>
            <a:r>
              <a:rPr lang="en-US" altLang="ja-JP" sz="2000" dirty="0"/>
              <a:t>(</a:t>
            </a:r>
            <a:r>
              <a:rPr lang="en-US" altLang="ja-JP" sz="2000" dirty="0" err="1"/>
              <a:t>ccu</a:t>
            </a:r>
            <a:r>
              <a:rPr lang="en-US" altLang="ja-JP" sz="2000" dirty="0"/>
              <a:t>) have not been established.</a:t>
            </a:r>
          </a:p>
          <a:p>
            <a:pPr lvl="1"/>
            <a:r>
              <a:rPr lang="en-US" altLang="ja-JP" dirty="0"/>
              <a:t>Evidence reported by SELEX at FNAL, but not confirmed by </a:t>
            </a:r>
            <a:r>
              <a:rPr lang="en-US" altLang="ja-JP" dirty="0" err="1"/>
              <a:t>BaBar</a:t>
            </a:r>
            <a:r>
              <a:rPr lang="en-US" altLang="ja-JP" dirty="0"/>
              <a:t>/Belle.</a:t>
            </a:r>
          </a:p>
          <a:p>
            <a:r>
              <a:rPr lang="en-US" altLang="ja-JP" sz="2000" dirty="0" err="1"/>
              <a:t>T</a:t>
            </a:r>
            <a:r>
              <a:rPr lang="en-US" altLang="ja-JP" sz="2000" baseline="-25000" dirty="0" err="1"/>
              <a:t>cc</a:t>
            </a:r>
            <a:r>
              <a:rPr lang="en-US" altLang="ja-JP" sz="2000" dirty="0"/>
              <a:t> (</a:t>
            </a:r>
            <a:r>
              <a:rPr lang="en-US" altLang="ja-JP" sz="2000" dirty="0" err="1"/>
              <a:t>ud</a:t>
            </a:r>
            <a:r>
              <a:rPr lang="en-US" altLang="ja-JP" sz="2000" u="sng" dirty="0" err="1"/>
              <a:t>cc</a:t>
            </a:r>
            <a:r>
              <a:rPr lang="en-US" altLang="ja-JP" sz="2000" dirty="0"/>
              <a:t>, spin=1) predicted to be stable against strong decay (S. H. Lee, S. </a:t>
            </a:r>
            <a:r>
              <a:rPr lang="en-US" altLang="ja-JP" sz="2000" dirty="0" err="1"/>
              <a:t>Yasui</a:t>
            </a:r>
            <a:r>
              <a:rPr lang="en-US" altLang="ja-JP" sz="2000" dirty="0"/>
              <a:t>); </a:t>
            </a:r>
          </a:p>
          <a:p>
            <a:pPr lvl="1"/>
            <a:r>
              <a:rPr lang="en-US" altLang="ja-JP" dirty="0"/>
              <a:t>B.E. = M(</a:t>
            </a:r>
            <a:r>
              <a:rPr lang="en-US" altLang="ja-JP" dirty="0" err="1"/>
              <a:t>T</a:t>
            </a:r>
            <a:r>
              <a:rPr lang="en-US" altLang="ja-JP" baseline="-25000" dirty="0" err="1"/>
              <a:t>cc</a:t>
            </a:r>
            <a:r>
              <a:rPr lang="en-US" altLang="ja-JP" dirty="0"/>
              <a:t>) – M(D) – M(D*) = -79MeV.</a:t>
            </a:r>
          </a:p>
          <a:p>
            <a:endParaRPr lang="en-US" altLang="ja-JP" sz="2000" dirty="0">
              <a:latin typeface="Symbol" pitchFamily="-109" charset="2"/>
              <a:ea typeface="Symbol" pitchFamily="-109" charset="2"/>
              <a:cs typeface="Symbol" pitchFamily="-109" charset="2"/>
            </a:endParaRPr>
          </a:p>
          <a:p>
            <a:r>
              <a:rPr lang="en-US" altLang="ja-JP" sz="2000" dirty="0" err="1">
                <a:latin typeface="Symbol" pitchFamily="-109" charset="2"/>
                <a:ea typeface="Symbol" pitchFamily="-109" charset="2"/>
                <a:cs typeface="Symbol" pitchFamily="-109" charset="2"/>
              </a:rPr>
              <a:t>Q</a:t>
            </a:r>
            <a:r>
              <a:rPr lang="en-US" altLang="ja-JP" sz="2000" baseline="-25000" dirty="0" err="1"/>
              <a:t>cs</a:t>
            </a:r>
            <a:r>
              <a:rPr lang="en-US" altLang="ja-JP" sz="2000" dirty="0"/>
              <a:t>(</a:t>
            </a:r>
            <a:r>
              <a:rPr lang="en-US" altLang="ja-JP" sz="2000" dirty="0" err="1"/>
              <a:t>uuds</a:t>
            </a:r>
            <a:r>
              <a:rPr lang="en-US" altLang="ja-JP" sz="2000" u="sng" dirty="0" err="1"/>
              <a:t>c</a:t>
            </a:r>
            <a:r>
              <a:rPr lang="en-US" altLang="ja-JP" sz="2000" dirty="0"/>
              <a:t>), </a:t>
            </a:r>
            <a:r>
              <a:rPr lang="en-US" altLang="ja-JP" sz="2000" dirty="0" err="1"/>
              <a:t>H</a:t>
            </a:r>
            <a:r>
              <a:rPr lang="en-US" altLang="ja-JP" sz="2000" baseline="-25000" dirty="0" err="1"/>
              <a:t>c</a:t>
            </a:r>
            <a:r>
              <a:rPr lang="en-US" altLang="ja-JP" sz="2000" dirty="0"/>
              <a:t> (</a:t>
            </a:r>
            <a:r>
              <a:rPr lang="en-US" altLang="ja-JP" sz="2000" dirty="0" err="1"/>
              <a:t>qqqqqc</a:t>
            </a:r>
            <a:r>
              <a:rPr lang="en-US" altLang="ja-JP" sz="2000" dirty="0"/>
              <a:t>) are also interesting.</a:t>
            </a:r>
          </a:p>
          <a:p>
            <a:r>
              <a:rPr lang="en-US" altLang="ja-JP" sz="2000" dirty="0"/>
              <a:t>Good chance also for bottom counterpart.</a:t>
            </a:r>
          </a:p>
          <a:p>
            <a:r>
              <a:rPr lang="en-US" altLang="ja-JP" sz="2000" dirty="0"/>
              <a:t>Belle has seen large double charm production.</a:t>
            </a:r>
          </a:p>
          <a:p>
            <a:endParaRPr kumimoji="1" lang="ja-JP" altLang="en-US" dirty="0"/>
          </a:p>
        </p:txBody>
      </p:sp>
      <p:grpSp>
        <p:nvGrpSpPr>
          <p:cNvPr id="4" name="図形グループ 8"/>
          <p:cNvGrpSpPr>
            <a:grpSpLocks/>
          </p:cNvGrpSpPr>
          <p:nvPr/>
        </p:nvGrpSpPr>
        <p:grpSpPr bwMode="auto">
          <a:xfrm>
            <a:off x="6235713" y="3182938"/>
            <a:ext cx="2609850" cy="855662"/>
            <a:chOff x="6172200" y="2895600"/>
            <a:chExt cx="2609850" cy="855125"/>
          </a:xfrm>
        </p:grpSpPr>
        <p:graphicFrame>
          <p:nvGraphicFramePr>
            <p:cNvPr id="5" name="Object 2"/>
            <p:cNvGraphicFramePr>
              <a:graphicFrameLocks noChangeAspect="1"/>
            </p:cNvGraphicFramePr>
            <p:nvPr/>
          </p:nvGraphicFramePr>
          <p:xfrm>
            <a:off x="6172200" y="2895600"/>
            <a:ext cx="2286000" cy="3325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52" name="数式" r:id="rId4" imgW="1397000" imgH="203200" progId="Equation.3">
                    <p:embed/>
                  </p:oleObj>
                </mc:Choice>
                <mc:Fallback>
                  <p:oleObj name="数式" r:id="rId4" imgW="13970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72200" y="2895600"/>
                          <a:ext cx="2286000" cy="3325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3"/>
            <p:cNvGraphicFramePr>
              <a:graphicFrameLocks noChangeAspect="1"/>
            </p:cNvGraphicFramePr>
            <p:nvPr/>
          </p:nvGraphicFramePr>
          <p:xfrm>
            <a:off x="6781800" y="3200400"/>
            <a:ext cx="2000250" cy="326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53" name="数式" r:id="rId6" imgW="1244600" imgH="203200" progId="Equation.3">
                    <p:embed/>
                  </p:oleObj>
                </mc:Choice>
                <mc:Fallback>
                  <p:oleObj name="数式" r:id="rId6" imgW="12446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81800" y="3200400"/>
                          <a:ext cx="2000250" cy="3262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4"/>
            <p:cNvGraphicFramePr>
              <a:graphicFrameLocks noChangeAspect="1"/>
            </p:cNvGraphicFramePr>
            <p:nvPr/>
          </p:nvGraphicFramePr>
          <p:xfrm>
            <a:off x="6858000" y="3505200"/>
            <a:ext cx="1219200" cy="245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54" name="数式" r:id="rId8" imgW="812800" imgH="165100" progId="Equation.3">
                    <p:embed/>
                  </p:oleObj>
                </mc:Choice>
                <mc:Fallback>
                  <p:oleObj name="数式" r:id="rId8" imgW="8128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0" y="3505200"/>
                          <a:ext cx="1219200" cy="245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テキスト ボックス 50"/>
          <p:cNvSpPr txBox="1">
            <a:spLocks noChangeArrowheads="1"/>
          </p:cNvSpPr>
          <p:nvPr/>
        </p:nvSpPr>
        <p:spPr bwMode="auto">
          <a:xfrm>
            <a:off x="6159512" y="2743200"/>
            <a:ext cx="2317739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prstClr val="black"/>
                </a:solidFill>
                <a:latin typeface="Century Gothic"/>
                <a:ea typeface="ＭＳ Ｐゴシック"/>
              </a:rPr>
              <a:t>Possible decay modes:</a:t>
            </a:r>
            <a:endParaRPr lang="ja-JP" altLang="en-US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sp>
        <p:nvSpPr>
          <p:cNvPr id="9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7485064" y="6399213"/>
            <a:ext cx="268287" cy="279400"/>
          </a:xfrm>
          <a:noFill/>
        </p:spPr>
        <p:txBody>
          <a:bodyPr/>
          <a:lstStyle/>
          <a:p>
            <a:fld id="{55FCF432-93A7-A04E-A048-3560DA16FE4F}" type="slidenum">
              <a:rPr lang="en-US" altLang="ja-JP" smtClean="0">
                <a:solidFill>
                  <a:srgbClr val="54638C"/>
                </a:solidFill>
                <a:latin typeface="Calibri" pitchFamily="-109" charset="0"/>
                <a:ea typeface="Calibri" pitchFamily="-109" charset="0"/>
                <a:cs typeface="Calibri" pitchFamily="-109" charset="0"/>
                <a:sym typeface="Calibri" pitchFamily="-109" charset="0"/>
              </a:rPr>
              <a:pPr/>
              <a:t>45</a:t>
            </a:fld>
            <a:endParaRPr lang="en-US" altLang="ja-JP" smtClean="0">
              <a:solidFill>
                <a:srgbClr val="54638C"/>
              </a:solidFill>
              <a:latin typeface="Calibri" pitchFamily="-109" charset="0"/>
              <a:ea typeface="Calibri" pitchFamily="-109" charset="0"/>
              <a:cs typeface="Calibri" pitchFamily="-109" charset="0"/>
              <a:sym typeface="Calibri" pitchFamily="-109" charset="0"/>
            </a:endParaRPr>
          </a:p>
        </p:txBody>
      </p:sp>
      <p:grpSp>
        <p:nvGrpSpPr>
          <p:cNvPr id="10" name="図形グループ 9"/>
          <p:cNvGrpSpPr>
            <a:grpSpLocks/>
          </p:cNvGrpSpPr>
          <p:nvPr/>
        </p:nvGrpSpPr>
        <p:grpSpPr bwMode="auto">
          <a:xfrm>
            <a:off x="914401" y="5029201"/>
            <a:ext cx="3548063" cy="1439863"/>
            <a:chOff x="922598" y="4686559"/>
            <a:chExt cx="4682338" cy="1900517"/>
          </a:xfrm>
        </p:grpSpPr>
        <p:grpSp>
          <p:nvGrpSpPr>
            <p:cNvPr id="11" name="図形グループ 32"/>
            <p:cNvGrpSpPr>
              <a:grpSpLocks/>
            </p:cNvGrpSpPr>
            <p:nvPr/>
          </p:nvGrpSpPr>
          <p:grpSpPr bwMode="auto">
            <a:xfrm>
              <a:off x="1266596" y="5053173"/>
              <a:ext cx="722530" cy="1159473"/>
              <a:chOff x="1111206" y="2438721"/>
              <a:chExt cx="787376" cy="1263533"/>
            </a:xfrm>
          </p:grpSpPr>
          <p:cxnSp>
            <p:nvCxnSpPr>
              <p:cNvPr id="27" name="直線コネクタ 26"/>
              <p:cNvCxnSpPr/>
              <p:nvPr/>
            </p:nvCxnSpPr>
            <p:spPr>
              <a:xfrm>
                <a:off x="1110752" y="2438807"/>
                <a:ext cx="778514" cy="6347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V="1">
                <a:off x="1119884" y="3066753"/>
                <a:ext cx="778514" cy="6347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図形グループ 35"/>
            <p:cNvGrpSpPr>
              <a:grpSpLocks/>
            </p:cNvGrpSpPr>
            <p:nvPr/>
          </p:nvGrpSpPr>
          <p:grpSpPr bwMode="auto">
            <a:xfrm>
              <a:off x="2757204" y="5053173"/>
              <a:ext cx="722530" cy="1159473"/>
              <a:chOff x="2086188" y="2432387"/>
              <a:chExt cx="787376" cy="1263533"/>
            </a:xfrm>
          </p:grpSpPr>
          <p:cxnSp>
            <p:nvCxnSpPr>
              <p:cNvPr id="25" name="直線コネクタ 24"/>
              <p:cNvCxnSpPr/>
              <p:nvPr/>
            </p:nvCxnSpPr>
            <p:spPr>
              <a:xfrm flipH="1">
                <a:off x="2086862" y="2432473"/>
                <a:ext cx="778514" cy="6347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H="1" flipV="1">
                <a:off x="2095995" y="3060419"/>
                <a:ext cx="778514" cy="6347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直線コネクタ 12"/>
            <p:cNvCxnSpPr/>
            <p:nvPr/>
          </p:nvCxnSpPr>
          <p:spPr>
            <a:xfrm>
              <a:off x="2007811" y="5637865"/>
              <a:ext cx="754202" cy="2096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図形グループ 39"/>
            <p:cNvGrpSpPr>
              <a:grpSpLocks/>
            </p:cNvGrpSpPr>
            <p:nvPr/>
          </p:nvGrpSpPr>
          <p:grpSpPr bwMode="auto">
            <a:xfrm>
              <a:off x="3042723" y="5060604"/>
              <a:ext cx="722530" cy="1159473"/>
              <a:chOff x="2086188" y="2432387"/>
              <a:chExt cx="787376" cy="1263533"/>
            </a:xfrm>
          </p:grpSpPr>
          <p:cxnSp>
            <p:nvCxnSpPr>
              <p:cNvPr id="23" name="直線コネクタ 22"/>
              <p:cNvCxnSpPr/>
              <p:nvPr/>
            </p:nvCxnSpPr>
            <p:spPr>
              <a:xfrm flipH="1">
                <a:off x="2086211" y="2433509"/>
                <a:ext cx="778514" cy="6347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H="1" flipV="1">
                <a:off x="2095343" y="3061455"/>
                <a:ext cx="778514" cy="6347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5" name="Object 5"/>
            <p:cNvGraphicFramePr>
              <a:graphicFrameLocks noChangeAspect="1"/>
            </p:cNvGraphicFramePr>
            <p:nvPr/>
          </p:nvGraphicFramePr>
          <p:xfrm>
            <a:off x="922830" y="6000118"/>
            <a:ext cx="349624" cy="3787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55" name="数式" r:id="rId10" imgW="152400" imgH="165100" progId="Equation.3">
                    <p:embed/>
                  </p:oleObj>
                </mc:Choice>
                <mc:Fallback>
                  <p:oleObj name="数式" r:id="rId10" imgW="1524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830" y="6000118"/>
                          <a:ext cx="349624" cy="3787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6"/>
            <p:cNvGraphicFramePr>
              <a:graphicFrameLocks noChangeAspect="1"/>
            </p:cNvGraphicFramePr>
            <p:nvPr/>
          </p:nvGraphicFramePr>
          <p:xfrm>
            <a:off x="922598" y="4818686"/>
            <a:ext cx="350088" cy="379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56" name="数式" r:id="rId12" imgW="152400" imgH="165100" progId="Equation.3">
                    <p:embed/>
                  </p:oleObj>
                </mc:Choice>
                <mc:Fallback>
                  <p:oleObj name="数式" r:id="rId12" imgW="1524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598" y="4818686"/>
                          <a:ext cx="350088" cy="37937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7"/>
            <p:cNvGraphicFramePr>
              <a:graphicFrameLocks noChangeAspect="1"/>
            </p:cNvGraphicFramePr>
            <p:nvPr/>
          </p:nvGraphicFramePr>
          <p:xfrm>
            <a:off x="3408435" y="6236231"/>
            <a:ext cx="233081" cy="2330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57" name="数式" r:id="rId14" imgW="101600" imgH="101600" progId="Equation.3">
                    <p:embed/>
                  </p:oleObj>
                </mc:Choice>
                <mc:Fallback>
                  <p:oleObj name="数式" r:id="rId14" imgW="101600" imgH="101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435" y="6236231"/>
                          <a:ext cx="233081" cy="23308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8"/>
            <p:cNvGraphicFramePr>
              <a:graphicFrameLocks noChangeAspect="1"/>
            </p:cNvGraphicFramePr>
            <p:nvPr/>
          </p:nvGraphicFramePr>
          <p:xfrm>
            <a:off x="3748893" y="4729165"/>
            <a:ext cx="233081" cy="2330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58" name="数式" r:id="rId16" imgW="101600" imgH="101600" progId="Equation.3">
                    <p:embed/>
                  </p:oleObj>
                </mc:Choice>
                <mc:Fallback>
                  <p:oleObj name="数式" r:id="rId16" imgW="101600" imgH="101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8893" y="4729165"/>
                          <a:ext cx="233081" cy="23308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9"/>
            <p:cNvGraphicFramePr>
              <a:graphicFrameLocks noChangeAspect="1"/>
            </p:cNvGraphicFramePr>
            <p:nvPr/>
          </p:nvGraphicFramePr>
          <p:xfrm>
            <a:off x="3360909" y="4686559"/>
            <a:ext cx="262216" cy="291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59" name="数式" r:id="rId18" imgW="114300" imgH="127000" progId="Equation.3">
                    <p:embed/>
                  </p:oleObj>
                </mc:Choice>
                <mc:Fallback>
                  <p:oleObj name="数式" r:id="rId18" imgW="114300" imgH="127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0909" y="4686559"/>
                          <a:ext cx="262216" cy="2913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0"/>
            <p:cNvGraphicFramePr>
              <a:graphicFrameLocks noChangeAspect="1"/>
            </p:cNvGraphicFramePr>
            <p:nvPr/>
          </p:nvGraphicFramePr>
          <p:xfrm>
            <a:off x="3800177" y="6194115"/>
            <a:ext cx="262216" cy="291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0" name="数式" r:id="rId20" imgW="114300" imgH="127000" progId="Equation.3">
                    <p:embed/>
                  </p:oleObj>
                </mc:Choice>
                <mc:Fallback>
                  <p:oleObj name="数式" r:id="rId20" imgW="114300" imgH="127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0177" y="6194115"/>
                          <a:ext cx="262216" cy="2913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1"/>
            <p:cNvGraphicFramePr>
              <a:graphicFrameLocks noChangeAspect="1"/>
            </p:cNvGraphicFramePr>
            <p:nvPr/>
          </p:nvGraphicFramePr>
          <p:xfrm>
            <a:off x="4350280" y="6143626"/>
            <a:ext cx="695853" cy="443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1" name="数式" r:id="rId22" imgW="279400" imgH="177800" progId="Equation.3">
                    <p:embed/>
                  </p:oleObj>
                </mc:Choice>
                <mc:Fallback>
                  <p:oleObj name="数式" r:id="rId22" imgW="2794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0280" y="6143626"/>
                          <a:ext cx="695853" cy="443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12"/>
            <p:cNvGraphicFramePr>
              <a:graphicFrameLocks noChangeAspect="1"/>
            </p:cNvGraphicFramePr>
            <p:nvPr/>
          </p:nvGraphicFramePr>
          <p:xfrm>
            <a:off x="4276728" y="4757738"/>
            <a:ext cx="1328208" cy="3619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2" name="数式" r:id="rId24" imgW="558800" imgH="152400" progId="Equation.3">
                    <p:embed/>
                  </p:oleObj>
                </mc:Choice>
                <mc:Fallback>
                  <p:oleObj name="数式" r:id="rId24" imgW="5588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6728" y="4757738"/>
                          <a:ext cx="1328208" cy="3619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図形グループ 28"/>
          <p:cNvGrpSpPr>
            <a:grpSpLocks/>
          </p:cNvGrpSpPr>
          <p:nvPr/>
        </p:nvGrpSpPr>
        <p:grpSpPr bwMode="auto">
          <a:xfrm>
            <a:off x="5449888" y="4800600"/>
            <a:ext cx="3770312" cy="1905000"/>
            <a:chOff x="871798" y="1502837"/>
            <a:chExt cx="5020474" cy="2536296"/>
          </a:xfrm>
        </p:grpSpPr>
        <p:grpSp>
          <p:nvGrpSpPr>
            <p:cNvPr id="30" name="図形グループ 9"/>
            <p:cNvGrpSpPr>
              <a:grpSpLocks/>
            </p:cNvGrpSpPr>
            <p:nvPr/>
          </p:nvGrpSpPr>
          <p:grpSpPr bwMode="auto">
            <a:xfrm>
              <a:off x="1215796" y="2208377"/>
              <a:ext cx="722530" cy="1159473"/>
              <a:chOff x="1111206" y="2438721"/>
              <a:chExt cx="787376" cy="1263533"/>
            </a:xfrm>
          </p:grpSpPr>
          <p:cxnSp>
            <p:nvCxnSpPr>
              <p:cNvPr id="48" name="直線コネクタ 47"/>
              <p:cNvCxnSpPr/>
              <p:nvPr/>
            </p:nvCxnSpPr>
            <p:spPr>
              <a:xfrm>
                <a:off x="1111821" y="2439152"/>
                <a:ext cx="778617" cy="6357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5"/>
              <p:cNvCxnSpPr/>
              <p:nvPr/>
            </p:nvCxnSpPr>
            <p:spPr>
              <a:xfrm flipV="1">
                <a:off x="1121036" y="3067945"/>
                <a:ext cx="778617" cy="6357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図形グループ 30"/>
            <p:cNvGrpSpPr>
              <a:grpSpLocks/>
            </p:cNvGrpSpPr>
            <p:nvPr/>
          </p:nvGrpSpPr>
          <p:grpSpPr bwMode="auto">
            <a:xfrm>
              <a:off x="2706404" y="2208377"/>
              <a:ext cx="722530" cy="1159473"/>
              <a:chOff x="2086188" y="2432387"/>
              <a:chExt cx="787376" cy="1263533"/>
            </a:xfrm>
          </p:grpSpPr>
          <p:cxnSp>
            <p:nvCxnSpPr>
              <p:cNvPr id="46" name="直線コネクタ 45"/>
              <p:cNvCxnSpPr/>
              <p:nvPr/>
            </p:nvCxnSpPr>
            <p:spPr>
              <a:xfrm flipH="1">
                <a:off x="2086455" y="2432818"/>
                <a:ext cx="778617" cy="6357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H="1" flipV="1">
                <a:off x="2095669" y="3061611"/>
                <a:ext cx="778617" cy="6357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直線コネクタ 31"/>
            <p:cNvCxnSpPr/>
            <p:nvPr/>
          </p:nvCxnSpPr>
          <p:spPr>
            <a:xfrm>
              <a:off x="1958334" y="2794235"/>
              <a:ext cx="754656" cy="2113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図形グループ 15"/>
            <p:cNvGrpSpPr>
              <a:grpSpLocks/>
            </p:cNvGrpSpPr>
            <p:nvPr/>
          </p:nvGrpSpPr>
          <p:grpSpPr bwMode="auto">
            <a:xfrm>
              <a:off x="2991923" y="2215808"/>
              <a:ext cx="722530" cy="1159473"/>
              <a:chOff x="2086188" y="2432387"/>
              <a:chExt cx="787376" cy="1263533"/>
            </a:xfrm>
          </p:grpSpPr>
          <p:cxnSp>
            <p:nvCxnSpPr>
              <p:cNvPr id="44" name="直線コネクタ 43"/>
              <p:cNvCxnSpPr/>
              <p:nvPr/>
            </p:nvCxnSpPr>
            <p:spPr>
              <a:xfrm flipH="1">
                <a:off x="2086297" y="2431631"/>
                <a:ext cx="778617" cy="6357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 flipH="1" flipV="1">
                <a:off x="2095511" y="3060423"/>
                <a:ext cx="778617" cy="6357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4" name="Object 13"/>
            <p:cNvGraphicFramePr>
              <a:graphicFrameLocks noChangeAspect="1"/>
            </p:cNvGraphicFramePr>
            <p:nvPr/>
          </p:nvGraphicFramePr>
          <p:xfrm>
            <a:off x="872030" y="3155322"/>
            <a:ext cx="349624" cy="3787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3" name="数式" r:id="rId26" imgW="152400" imgH="165100" progId="Equation.3">
                    <p:embed/>
                  </p:oleObj>
                </mc:Choice>
                <mc:Fallback>
                  <p:oleObj name="数式" r:id="rId26" imgW="1524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2030" y="3155322"/>
                          <a:ext cx="349624" cy="3787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14"/>
            <p:cNvGraphicFramePr>
              <a:graphicFrameLocks noChangeAspect="1"/>
            </p:cNvGraphicFramePr>
            <p:nvPr/>
          </p:nvGraphicFramePr>
          <p:xfrm>
            <a:off x="871798" y="1973890"/>
            <a:ext cx="350088" cy="379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4" name="数式" r:id="rId28" imgW="152400" imgH="165100" progId="Equation.3">
                    <p:embed/>
                  </p:oleObj>
                </mc:Choice>
                <mc:Fallback>
                  <p:oleObj name="数式" r:id="rId28" imgW="1524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1798" y="1973890"/>
                          <a:ext cx="350088" cy="37937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15"/>
            <p:cNvGraphicFramePr>
              <a:graphicFrameLocks noChangeAspect="1"/>
            </p:cNvGraphicFramePr>
            <p:nvPr/>
          </p:nvGraphicFramePr>
          <p:xfrm>
            <a:off x="3357635" y="3391435"/>
            <a:ext cx="233081" cy="2330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5" name="数式" r:id="rId30" imgW="101600" imgH="101600" progId="Equation.3">
                    <p:embed/>
                  </p:oleObj>
                </mc:Choice>
                <mc:Fallback>
                  <p:oleObj name="数式" r:id="rId30" imgW="101600" imgH="101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7635" y="3391435"/>
                          <a:ext cx="233081" cy="23308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16"/>
            <p:cNvGraphicFramePr>
              <a:graphicFrameLocks noChangeAspect="1"/>
            </p:cNvGraphicFramePr>
            <p:nvPr/>
          </p:nvGraphicFramePr>
          <p:xfrm>
            <a:off x="3715026" y="3391435"/>
            <a:ext cx="233081" cy="2330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6" name="数式" r:id="rId32" imgW="101600" imgH="101600" progId="Equation.3">
                    <p:embed/>
                  </p:oleObj>
                </mc:Choice>
                <mc:Fallback>
                  <p:oleObj name="数式" r:id="rId32" imgW="101600" imgH="101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5026" y="3391435"/>
                          <a:ext cx="233081" cy="23308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17"/>
            <p:cNvGraphicFramePr>
              <a:graphicFrameLocks noChangeAspect="1"/>
            </p:cNvGraphicFramePr>
            <p:nvPr/>
          </p:nvGraphicFramePr>
          <p:xfrm>
            <a:off x="3310109" y="1841763"/>
            <a:ext cx="262216" cy="291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7" name="数式" r:id="rId34" imgW="114300" imgH="127000" progId="Equation.3">
                    <p:embed/>
                  </p:oleObj>
                </mc:Choice>
                <mc:Fallback>
                  <p:oleObj name="数式" r:id="rId34" imgW="114300" imgH="127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0109" y="1841763"/>
                          <a:ext cx="262216" cy="2913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18"/>
            <p:cNvGraphicFramePr>
              <a:graphicFrameLocks noChangeAspect="1"/>
            </p:cNvGraphicFramePr>
            <p:nvPr/>
          </p:nvGraphicFramePr>
          <p:xfrm>
            <a:off x="3698578" y="1842252"/>
            <a:ext cx="262216" cy="291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8" name="数式" r:id="rId36" imgW="114300" imgH="127000" progId="Equation.3">
                    <p:embed/>
                  </p:oleObj>
                </mc:Choice>
                <mc:Fallback>
                  <p:oleObj name="数式" r:id="rId36" imgW="114300" imgH="127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578" y="1842252"/>
                          <a:ext cx="262216" cy="2913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19"/>
            <p:cNvGraphicFramePr>
              <a:graphicFrameLocks noChangeAspect="1"/>
            </p:cNvGraphicFramePr>
            <p:nvPr/>
          </p:nvGraphicFramePr>
          <p:xfrm>
            <a:off x="4474634" y="1502837"/>
            <a:ext cx="539750" cy="5037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9" name="数式" r:id="rId38" imgW="190500" imgH="177800" progId="Equation.3">
                    <p:embed/>
                  </p:oleObj>
                </mc:Choice>
                <mc:Fallback>
                  <p:oleObj name="数式" r:id="rId38" imgW="1905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4634" y="1502837"/>
                          <a:ext cx="539750" cy="5037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20"/>
            <p:cNvGraphicFramePr>
              <a:graphicFrameLocks noChangeAspect="1"/>
            </p:cNvGraphicFramePr>
            <p:nvPr/>
          </p:nvGraphicFramePr>
          <p:xfrm>
            <a:off x="4380972" y="3605745"/>
            <a:ext cx="1511300" cy="433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70" name="数式" r:id="rId40" imgW="533400" imgH="152400" progId="Equation.3">
                    <p:embed/>
                  </p:oleObj>
                </mc:Choice>
                <mc:Fallback>
                  <p:oleObj name="数式" r:id="rId40" imgW="5334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80972" y="3605745"/>
                          <a:ext cx="1511300" cy="433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右矢印 41"/>
            <p:cNvSpPr/>
            <p:nvPr/>
          </p:nvSpPr>
          <p:spPr>
            <a:xfrm rot="20494697">
              <a:off x="4038396" y="1655015"/>
              <a:ext cx="405866" cy="32126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latin typeface="Century Gothic"/>
                <a:ea typeface="ＭＳ Ｐゴシック"/>
                <a:sym typeface="Calibri" charset="0"/>
              </a:endParaRPr>
            </a:p>
          </p:txBody>
        </p:sp>
        <p:sp>
          <p:nvSpPr>
            <p:cNvPr id="43" name="右矢印 42"/>
            <p:cNvSpPr/>
            <p:nvPr/>
          </p:nvSpPr>
          <p:spPr>
            <a:xfrm rot="1400314">
              <a:off x="3909449" y="3561464"/>
              <a:ext cx="405866" cy="32126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latin typeface="Century Gothic"/>
                <a:ea typeface="ＭＳ Ｐゴシック"/>
                <a:sym typeface="Calibri" charset="0"/>
              </a:endParaRPr>
            </a:p>
          </p:txBody>
        </p:sp>
      </p:grpSp>
      <p:sp>
        <p:nvSpPr>
          <p:cNvPr id="50" name="左右矢印 49"/>
          <p:cNvSpPr>
            <a:spLocks noChangeArrowheads="1"/>
          </p:cNvSpPr>
          <p:nvPr/>
        </p:nvSpPr>
        <p:spPr bwMode="auto">
          <a:xfrm>
            <a:off x="4191000" y="5562600"/>
            <a:ext cx="838200" cy="457200"/>
          </a:xfrm>
          <a:prstGeom prst="leftRightArrow">
            <a:avLst>
              <a:gd name="adj1" fmla="val 50000"/>
              <a:gd name="adj2" fmla="val 50001"/>
            </a:avLst>
          </a:prstGeom>
          <a:solidFill>
            <a:srgbClr val="4F81BD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5111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X</a:t>
            </a:r>
            <a:r>
              <a:rPr kumimoji="1" lang="en-US" altLang="ja-JP" baseline="-25000" dirty="0" err="1" smtClean="0"/>
              <a:t>cc</a:t>
            </a:r>
            <a:r>
              <a:rPr kumimoji="1" lang="en-US" altLang="ja-JP" dirty="0" smtClean="0"/>
              <a:t> Search w/ Full Belle Data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6" y="1125146"/>
            <a:ext cx="7239001" cy="423203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5577310"/>
            <a:ext cx="5448300" cy="118999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266632" y="16122"/>
            <a:ext cx="48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Y. Kato, T. </a:t>
            </a:r>
            <a:r>
              <a:rPr lang="en-US" altLang="ja-JP" dirty="0" err="1" smtClean="0">
                <a:solidFill>
                  <a:prstClr val="black"/>
                </a:solidFill>
                <a:latin typeface="Century Gothic"/>
                <a:ea typeface="ＭＳ Ｐゴシック"/>
              </a:rPr>
              <a:t>Iijima</a:t>
            </a:r>
            <a:r>
              <a:rPr lang="en-US" altLang="ja-JP" dirty="0" smtClean="0">
                <a:solidFill>
                  <a:prstClr val="black"/>
                </a:solidFill>
                <a:latin typeface="Century Gothic"/>
                <a:ea typeface="ＭＳ Ｐゴシック"/>
              </a:rPr>
              <a:t> et al.,PRD89, 052003 (2014)</a:t>
            </a:r>
            <a:endParaRPr lang="ja-JP" altLang="en-US" dirty="0">
              <a:solidFill>
                <a:prstClr val="black"/>
              </a:solidFill>
              <a:latin typeface="Century Gothic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5A84-FEE5-6E47-8FD9-9D9E82731FF7}" type="slidenum">
              <a:rPr lang="ja-JP" altLang="en-US" smtClean="0">
                <a:solidFill>
                  <a:srgbClr val="54638C"/>
                </a:solidFill>
              </a:rPr>
              <a:pPr/>
              <a:t>46</a:t>
            </a:fld>
            <a:endParaRPr lang="ja-JP" altLang="en-US">
              <a:solidFill>
                <a:srgbClr val="5463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11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Charmed Strange </a:t>
            </a:r>
            <a:r>
              <a:rPr kumimoji="1" lang="en-US" altLang="ja-JP" dirty="0" err="1" smtClean="0"/>
              <a:t>Bayons</a:t>
            </a:r>
            <a:r>
              <a:rPr kumimoji="1" lang="en-US" altLang="ja-JP" dirty="0" smtClean="0"/>
              <a:t>  </a:t>
            </a:r>
            <a:r>
              <a:rPr kumimoji="1" lang="en-US" altLang="ja-JP" dirty="0" err="1" smtClean="0">
                <a:latin typeface="Symbol" pitchFamily="18" charset="2"/>
              </a:rPr>
              <a:t>X</a:t>
            </a:r>
            <a:r>
              <a:rPr kumimoji="1" lang="en-US" altLang="ja-JP" baseline="-25000" dirty="0" err="1" smtClean="0"/>
              <a:t>c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801B-46C2-41C9-A263-15F638F9CD42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7709" y="1213137"/>
            <a:ext cx="778258" cy="102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756" y="1066301"/>
            <a:ext cx="7815590" cy="531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 bwMode="auto">
          <a:xfrm>
            <a:off x="7520152" y="5975132"/>
            <a:ext cx="457200" cy="3626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4290" y="2459412"/>
            <a:ext cx="1182411" cy="248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693679" y="3720660"/>
            <a:ext cx="3689135" cy="37837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First observation of </a:t>
            </a:r>
            <a:r>
              <a:rPr lang="en-US" altLang="ja-JP" b="1" dirty="0" err="1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Arial" pitchFamily="34" charset="0"/>
              </a:rPr>
              <a:t>X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c</a:t>
            </a:r>
            <a:r>
              <a:rPr lang="en-US" altLang="ja-JP" b="1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(3055)</a:t>
            </a:r>
            <a:r>
              <a:rPr lang="en-US" altLang="ja-JP" b="1" baseline="30000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0</a:t>
            </a:r>
            <a:r>
              <a:rPr lang="en-US" altLang="ja-JP" b="1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!</a:t>
            </a:r>
            <a:endParaRPr lang="ja-JP" altLang="en-US" b="1" dirty="0">
              <a:solidFill>
                <a:srgbClr val="FF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" name="円/楕円 9"/>
          <p:cNvSpPr/>
          <p:nvPr/>
        </p:nvSpPr>
        <p:spPr bwMode="auto">
          <a:xfrm>
            <a:off x="3799490" y="4225159"/>
            <a:ext cx="804041" cy="315310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81086" y="5772366"/>
            <a:ext cx="125547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980 fb</a:t>
            </a:r>
            <a:r>
              <a:rPr lang="en-US" altLang="ja-JP" sz="2400" baseline="30000" dirty="0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</a:rPr>
              <a:t>-1</a:t>
            </a:r>
            <a:endParaRPr lang="ja-JP" altLang="en-US" sz="2400" baseline="30000" dirty="0">
              <a:solidFill>
                <a:prstClr val="black"/>
              </a:solidFill>
              <a:latin typeface="Symbol" pitchFamily="18" charset="2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4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79904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Gell-Mann 1964</a:t>
            </a:r>
            <a:endParaRPr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93590D2-4F77-4582-8768-DF17E64E8B5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>
                <a:defRPr/>
              </a:pPr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896" y="1038928"/>
            <a:ext cx="5264899" cy="143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図形グループ 5"/>
          <p:cNvGrpSpPr/>
          <p:nvPr/>
        </p:nvGrpSpPr>
        <p:grpSpPr>
          <a:xfrm>
            <a:off x="2365915" y="2502265"/>
            <a:ext cx="3756814" cy="3330940"/>
            <a:chOff x="2373313" y="2330450"/>
            <a:chExt cx="4705350" cy="417195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73313" y="2330450"/>
              <a:ext cx="4705350" cy="417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直線コネクタ 7"/>
            <p:cNvCxnSpPr/>
            <p:nvPr/>
          </p:nvCxnSpPr>
          <p:spPr>
            <a:xfrm>
              <a:off x="2470150" y="4311650"/>
              <a:ext cx="1341438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2492375" y="4498975"/>
              <a:ext cx="1341438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3900488" y="5875338"/>
              <a:ext cx="1111250" cy="31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テキスト ボックス 10"/>
          <p:cNvSpPr txBox="1"/>
          <p:nvPr/>
        </p:nvSpPr>
        <p:spPr>
          <a:xfrm>
            <a:off x="718611" y="5992921"/>
            <a:ext cx="7856921" cy="830977"/>
          </a:xfrm>
          <a:prstGeom prst="rect">
            <a:avLst/>
          </a:prstGeom>
          <a:noFill/>
        </p:spPr>
        <p:txBody>
          <a:bodyPr wrap="square" lIns="91397" tIns="45699" rIns="91397" bIns="45699" rtlCol="0">
            <a:spAutoFit/>
          </a:bodyPr>
          <a:lstStyle/>
          <a:p>
            <a:pPr algn="ctr" defTabSz="457082"/>
            <a:r>
              <a:rPr lang="en-US" altLang="ja-JP" sz="2400" dirty="0">
                <a:solidFill>
                  <a:srgbClr val="008000"/>
                </a:solidFill>
                <a:latin typeface="ヒラギノ角ゴ Pro W3"/>
                <a:ea typeface="ヒラギノ角ゴ Pro W3"/>
                <a:cs typeface="ヒラギノ角ゴ Pro W3"/>
              </a:rPr>
              <a:t>Existence of such exotics have long been discussed since the birth of the quark model.</a:t>
            </a:r>
          </a:p>
        </p:txBody>
      </p:sp>
      <p:pic>
        <p:nvPicPr>
          <p:cNvPr id="12" name="図 11" descr="gellman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492" y="1512458"/>
            <a:ext cx="1461233" cy="1738214"/>
          </a:xfrm>
          <a:prstGeom prst="rect">
            <a:avLst/>
          </a:prstGeom>
        </p:spPr>
      </p:pic>
      <p:pic>
        <p:nvPicPr>
          <p:cNvPr id="13" name="図 12" descr="220px-Shoichi_Sakata0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298" y="4040388"/>
            <a:ext cx="1236426" cy="1792817"/>
          </a:xfrm>
          <a:prstGeom prst="rect">
            <a:avLst/>
          </a:prstGeom>
        </p:spPr>
      </p:pic>
      <p:pic>
        <p:nvPicPr>
          <p:cNvPr id="6" name="図 5" descr="White-Born-in-1964-T-Shir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209798"/>
            <a:ext cx="1380068" cy="1380068"/>
          </a:xfrm>
          <a:prstGeom prst="rect">
            <a:avLst/>
          </a:prstGeom>
        </p:spPr>
      </p:pic>
      <p:pic>
        <p:nvPicPr>
          <p:cNvPr id="14" name="図 13" descr="Unknow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2" y="3997026"/>
            <a:ext cx="1320301" cy="133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973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Discoveries in 1974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441892" y="1255540"/>
            <a:ext cx="4977911" cy="1390752"/>
          </a:xfrm>
        </p:spPr>
        <p:txBody>
          <a:bodyPr/>
          <a:lstStyle/>
          <a:p>
            <a:r>
              <a:rPr lang="en-US" altLang="ja-JP" dirty="0" smtClean="0"/>
              <a:t>Discovery of J/</a:t>
            </a:r>
            <a:r>
              <a:rPr lang="en-US" altLang="ja-JP" dirty="0" err="1" smtClean="0">
                <a:latin typeface="Symbol" charset="2"/>
                <a:cs typeface="Symbol" charset="2"/>
              </a:rPr>
              <a:t>y</a:t>
            </a:r>
            <a:endParaRPr lang="en-US" altLang="ja-JP" dirty="0" smtClean="0">
              <a:latin typeface="Symbol" charset="2"/>
              <a:cs typeface="Symbol" charset="2"/>
            </a:endParaRPr>
          </a:p>
          <a:p>
            <a:pPr lvl="1"/>
            <a:r>
              <a:rPr lang="en-US" altLang="ja-JP" dirty="0" smtClean="0"/>
              <a:t>SLAC, Burton Richter et al. </a:t>
            </a:r>
          </a:p>
          <a:p>
            <a:pPr lvl="1"/>
            <a:r>
              <a:rPr lang="en-US" altLang="ja-JP" dirty="0" smtClean="0"/>
              <a:t>BNL, Samuel Ting et al.</a:t>
            </a:r>
            <a:endParaRPr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590D2-4F77-4582-8768-DF17E64E8B58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  <p:pic>
        <p:nvPicPr>
          <p:cNvPr id="5" name="図 3" descr="11-689-74-TING-47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8060" y="2828484"/>
            <a:ext cx="1028740" cy="156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892" y="2763445"/>
            <a:ext cx="3031071" cy="286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5" descr="arc6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93925" y="2844765"/>
            <a:ext cx="945516" cy="154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889" y="2727612"/>
            <a:ext cx="2748254" cy="282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図形グループ 15"/>
          <p:cNvGrpSpPr/>
          <p:nvPr/>
        </p:nvGrpSpPr>
        <p:grpSpPr>
          <a:xfrm>
            <a:off x="6832532" y="1125146"/>
            <a:ext cx="1244668" cy="1363051"/>
            <a:chOff x="6962952" y="586109"/>
            <a:chExt cx="1689294" cy="1849966"/>
          </a:xfrm>
        </p:grpSpPr>
        <p:sp>
          <p:nvSpPr>
            <p:cNvPr id="9" name="Oval 58"/>
            <p:cNvSpPr>
              <a:spLocks noChangeArrowheads="1"/>
            </p:cNvSpPr>
            <p:nvPr/>
          </p:nvSpPr>
          <p:spPr bwMode="auto">
            <a:xfrm>
              <a:off x="6962952" y="586109"/>
              <a:ext cx="1689294" cy="184996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lIns="84829" tIns="42414" rIns="84829" bIns="4241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10" name="図形グループ 17"/>
            <p:cNvGrpSpPr>
              <a:grpSpLocks/>
            </p:cNvGrpSpPr>
            <p:nvPr/>
          </p:nvGrpSpPr>
          <p:grpSpPr bwMode="auto">
            <a:xfrm>
              <a:off x="7013184" y="1124921"/>
              <a:ext cx="756380" cy="798294"/>
              <a:chOff x="1254293" y="4033278"/>
              <a:chExt cx="364092" cy="360792"/>
            </a:xfrm>
          </p:grpSpPr>
          <p:sp>
            <p:nvSpPr>
              <p:cNvPr id="11" name="Oval 63"/>
              <p:cNvSpPr>
                <a:spLocks noChangeArrowheads="1"/>
              </p:cNvSpPr>
              <p:nvPr/>
            </p:nvSpPr>
            <p:spPr bwMode="auto">
              <a:xfrm>
                <a:off x="1259610" y="4033278"/>
                <a:ext cx="358775" cy="358775"/>
              </a:xfrm>
              <a:prstGeom prst="ellipse">
                <a:avLst/>
              </a:prstGeom>
              <a:gradFill rotWithShape="0">
                <a:gsLst>
                  <a:gs pos="0">
                    <a:srgbClr val="D60093"/>
                  </a:gs>
                  <a:gs pos="100000">
                    <a:srgbClr val="630044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aphicFrame>
            <p:nvGraphicFramePr>
              <p:cNvPr id="12" name="Object 70"/>
              <p:cNvGraphicFramePr>
                <a:graphicFrameLocks noChangeAspect="1"/>
              </p:cNvGraphicFramePr>
              <p:nvPr/>
            </p:nvGraphicFramePr>
            <p:xfrm>
              <a:off x="1254293" y="4055933"/>
              <a:ext cx="277812" cy="3381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254" name="Equation" r:id="rId7" imgW="114120" imgH="139680" progId="">
                      <p:embed/>
                    </p:oleObj>
                  </mc:Choice>
                  <mc:Fallback>
                    <p:oleObj name="Equation" r:id="rId7" imgW="114120" imgH="139680" progId="">
                      <p:embed/>
                      <p:pic>
                        <p:nvPicPr>
                          <p:cNvPr id="0" name="Object 7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54293" y="4055933"/>
                            <a:ext cx="277812" cy="3381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" name="図形グループ 21"/>
            <p:cNvGrpSpPr>
              <a:grpSpLocks/>
            </p:cNvGrpSpPr>
            <p:nvPr/>
          </p:nvGrpSpPr>
          <p:grpSpPr bwMode="auto">
            <a:xfrm>
              <a:off x="7871469" y="1073024"/>
              <a:ext cx="736285" cy="845611"/>
              <a:chOff x="1264373" y="3628466"/>
              <a:chExt cx="369887" cy="400050"/>
            </a:xfrm>
          </p:grpSpPr>
          <p:sp>
            <p:nvSpPr>
              <p:cNvPr id="14" name="Oval 64"/>
              <p:cNvSpPr>
                <a:spLocks noChangeArrowheads="1"/>
              </p:cNvSpPr>
              <p:nvPr/>
            </p:nvSpPr>
            <p:spPr bwMode="auto">
              <a:xfrm>
                <a:off x="1264373" y="3653866"/>
                <a:ext cx="358775" cy="357187"/>
              </a:xfrm>
              <a:prstGeom prst="ellipse">
                <a:avLst/>
              </a:prstGeom>
              <a:gradFill rotWithShape="0">
                <a:gsLst>
                  <a:gs pos="0">
                    <a:srgbClr val="D60093"/>
                  </a:gs>
                  <a:gs pos="100000">
                    <a:srgbClr val="630044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aphicFrame>
            <p:nvGraphicFramePr>
              <p:cNvPr id="15" name="Object 79"/>
              <p:cNvGraphicFramePr>
                <a:graphicFrameLocks noChangeAspect="1"/>
              </p:cNvGraphicFramePr>
              <p:nvPr/>
            </p:nvGraphicFramePr>
            <p:xfrm>
              <a:off x="1296123" y="3628466"/>
              <a:ext cx="338137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255" name="Equation" r:id="rId9" imgW="139680" imgH="164880" progId="">
                      <p:embed/>
                    </p:oleObj>
                  </mc:Choice>
                  <mc:Fallback>
                    <p:oleObj name="Equation" r:id="rId9" imgW="139680" imgH="164880" progId="">
                      <p:embed/>
                      <p:pic>
                        <p:nvPicPr>
                          <p:cNvPr id="0" name="Object 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96123" y="3628466"/>
                            <a:ext cx="338137" cy="4000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7" name="テキスト ボックス 16"/>
          <p:cNvSpPr txBox="1"/>
          <p:nvPr/>
        </p:nvSpPr>
        <p:spPr>
          <a:xfrm>
            <a:off x="199353" y="586948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And following </a:t>
            </a:r>
            <a:r>
              <a:rPr kumimoji="1" lang="en-US" altLang="ja-JP" sz="2000" dirty="0" err="1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qurkonium</a:t>
            </a:r>
            <a:r>
              <a:rPr kumimoji="1" lang="en-US" altLang="ja-JP" sz="20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spectroscopy established physical existence of quarks and </a:t>
            </a:r>
            <a:r>
              <a:rPr lang="en-US" altLang="ja-JP" sz="2000" dirty="0" err="1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qq</a:t>
            </a:r>
            <a:r>
              <a:rPr lang="en-US" altLang="ja-JP" sz="20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 picture of mesons.</a:t>
            </a:r>
            <a:endParaRPr kumimoji="1" lang="ja-JP" altLang="en-US" sz="20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kumimoji="1" lang="en-US" altLang="ja-JP" b="1" dirty="0" smtClean="0">
                <a:latin typeface="Century Gothic"/>
                <a:cs typeface="Century Gothic"/>
              </a:rPr>
              <a:t>Discoveries at B-factories		</a:t>
            </a:r>
            <a:endParaRPr kumimoji="1" lang="ja-JP" altLang="en-US" b="1" dirty="0">
              <a:latin typeface="Century Gothic"/>
              <a:cs typeface="Century Gothic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7916" y="1694530"/>
            <a:ext cx="8229600" cy="702732"/>
          </a:xfrm>
        </p:spPr>
        <p:txBody>
          <a:bodyPr/>
          <a:lstStyle/>
          <a:p>
            <a:r>
              <a:rPr kumimoji="1" lang="en-US" altLang="ja-JP" dirty="0" smtClean="0"/>
              <a:t>temp</a:t>
            </a:r>
            <a:endParaRPr kumimoji="1" lang="ja-JP" altLang="en-US" dirty="0"/>
          </a:p>
        </p:txBody>
      </p:sp>
      <p:pic>
        <p:nvPicPr>
          <p:cNvPr id="4" name="Picture 2" descr="http://www-acc.kek.jp/kekb/Commissioning/Record/Total/integrated_luminosity.gif"/>
          <p:cNvPicPr>
            <a:picLocks noChangeAspect="1" noChangeArrowheads="1"/>
          </p:cNvPicPr>
          <p:nvPr/>
        </p:nvPicPr>
        <p:blipFill>
          <a:blip r:embed="rId2" cstate="print"/>
          <a:srcRect l="1931" t="6762" r="2484" b="1352"/>
          <a:stretch>
            <a:fillRect/>
          </a:stretch>
        </p:blipFill>
        <p:spPr bwMode="auto">
          <a:xfrm>
            <a:off x="240228" y="1727245"/>
            <a:ext cx="5472608" cy="4892427"/>
          </a:xfrm>
          <a:prstGeom prst="rect">
            <a:avLst/>
          </a:prstGeom>
          <a:noFill/>
        </p:spPr>
      </p:pic>
      <p:sp>
        <p:nvSpPr>
          <p:cNvPr id="5" name="スライド番号プレースホルダ 2"/>
          <p:cNvSpPr>
            <a:spLocks noGrp="1"/>
          </p:cNvSpPr>
          <p:nvPr>
            <p:ph type="sldNum" sz="quarter" idx="12"/>
          </p:nvPr>
        </p:nvSpPr>
        <p:spPr>
          <a:xfrm>
            <a:off x="6705601" y="6305551"/>
            <a:ext cx="2133600" cy="476250"/>
          </a:xfrm>
        </p:spPr>
        <p:txBody>
          <a:bodyPr/>
          <a:lstStyle/>
          <a:p>
            <a:pPr>
              <a:defRPr/>
            </a:pPr>
            <a:fld id="{315B1D9F-8A33-4481-B341-64CF3E18EC25}" type="slidenum">
              <a:rPr lang="en-US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pPr>
                <a:defRPr/>
              </a:pPr>
              <a:t>7</a:t>
            </a:fld>
            <a:endParaRPr lang="en-US" altLang="ja-JP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16170" y="5756941"/>
            <a:ext cx="1988042" cy="3736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err="1">
                <a:solidFill>
                  <a:srgbClr val="CC00CC"/>
                </a:solidFill>
                <a:latin typeface="Symbol" pitchFamily="18" charset="2"/>
                <a:ea typeface="ＭＳ Ｐゴシック"/>
              </a:rPr>
              <a:t>h</a:t>
            </a:r>
            <a:r>
              <a:rPr kumimoji="0" lang="en-US" altLang="ja-JP" b="1" baseline="-25000" dirty="0" err="1">
                <a:solidFill>
                  <a:srgbClr val="CC00CC"/>
                </a:solidFill>
                <a:latin typeface="Comic Sans MS" pitchFamily="66" charset="0"/>
                <a:ea typeface="ＭＳ Ｐゴシック"/>
              </a:rPr>
              <a:t>c</a:t>
            </a:r>
            <a:r>
              <a:rPr kumimoji="0" lang="en-US" altLang="ja-JP" b="1" dirty="0">
                <a:solidFill>
                  <a:srgbClr val="CC00CC"/>
                </a:solidFill>
                <a:latin typeface="Comic Sans MS" pitchFamily="66" charset="0"/>
                <a:ea typeface="ＭＳ Ｐゴシック"/>
              </a:rPr>
              <a:t>’ </a:t>
            </a:r>
            <a:r>
              <a:rPr kumimoji="0" lang="en-US" altLang="ja-JP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&amp;</a:t>
            </a:r>
            <a:r>
              <a:rPr kumimoji="0" lang="en-US" altLang="ja-JP" b="1" dirty="0">
                <a:solidFill>
                  <a:srgbClr val="CC00CC"/>
                </a:solidFill>
                <a:latin typeface="Comic Sans MS" pitchFamily="66" charset="0"/>
                <a:ea typeface="ＭＳ Ｐゴシック"/>
              </a:rPr>
              <a:t> </a:t>
            </a:r>
            <a:r>
              <a:rPr kumimoji="0" lang="en-US" altLang="ja-JP" b="1" dirty="0" err="1">
                <a:solidFill>
                  <a:srgbClr val="CC00CC"/>
                </a:solidFill>
                <a:latin typeface="Comic Sans MS" pitchFamily="66" charset="0"/>
                <a:ea typeface="ＭＳ Ｐゴシック"/>
              </a:rPr>
              <a:t>e</a:t>
            </a:r>
            <a:r>
              <a:rPr kumimoji="0" lang="en-US" altLang="ja-JP" b="1" baseline="30000" dirty="0" err="1">
                <a:solidFill>
                  <a:srgbClr val="CC00CC"/>
                </a:solidFill>
                <a:latin typeface="Comic Sans MS" pitchFamily="66" charset="0"/>
                <a:ea typeface="ＭＳ Ｐゴシック"/>
              </a:rPr>
              <a:t>+</a:t>
            </a:r>
            <a:r>
              <a:rPr kumimoji="0" lang="en-US" altLang="ja-JP" b="1" dirty="0" err="1">
                <a:solidFill>
                  <a:srgbClr val="CC00CC"/>
                </a:solidFill>
                <a:latin typeface="Comic Sans MS" pitchFamily="66" charset="0"/>
                <a:ea typeface="ＭＳ Ｐゴシック"/>
              </a:rPr>
              <a:t>e</a:t>
            </a:r>
            <a:r>
              <a:rPr kumimoji="0" lang="en-US" altLang="ja-JP" b="1" baseline="30000" dirty="0">
                <a:solidFill>
                  <a:srgbClr val="CC00CC"/>
                </a:solidFill>
                <a:latin typeface="Comic Sans MS" pitchFamily="66" charset="0"/>
                <a:ea typeface="ＭＳ Ｐゴシック"/>
              </a:rPr>
              <a:t>-</a:t>
            </a:r>
            <a:r>
              <a:rPr kumimoji="0" lang="en-US" altLang="ja-JP" b="1" dirty="0">
                <a:solidFill>
                  <a:srgbClr val="CC00CC"/>
                </a:solidFill>
                <a:latin typeface="Comic Sans MS" pitchFamily="66" charset="0"/>
                <a:ea typeface="ＭＳ Ｐゴシック"/>
                <a:sym typeface="Wingdings" pitchFamily="2" charset="2"/>
              </a:rPr>
              <a:t></a:t>
            </a:r>
            <a:r>
              <a:rPr kumimoji="0" lang="en-US" altLang="ja-JP" b="1" dirty="0" err="1">
                <a:solidFill>
                  <a:srgbClr val="CC00CC"/>
                </a:solidFill>
                <a:latin typeface="Comic Sans MS" pitchFamily="66" charset="0"/>
                <a:ea typeface="ＭＳ Ｐゴシック"/>
                <a:sym typeface="Wingdings" pitchFamily="2" charset="2"/>
              </a:rPr>
              <a:t>cccc</a:t>
            </a:r>
            <a:endParaRPr kumimoji="0" lang="en-US" altLang="ja-JP" b="1" dirty="0">
              <a:solidFill>
                <a:srgbClr val="CC00CC"/>
              </a:solidFill>
              <a:latin typeface="Symbol" pitchFamily="18" charset="2"/>
              <a:ea typeface="ＭＳ Ｐゴシック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328460" y="6043608"/>
            <a:ext cx="423862" cy="0"/>
          </a:xfrm>
          <a:prstGeom prst="line">
            <a:avLst/>
          </a:prstGeom>
          <a:noFill/>
          <a:ln w="31750">
            <a:solidFill>
              <a:srgbClr val="CC00CC"/>
            </a:solidFill>
            <a:round/>
            <a:headEnd type="triangle" w="med" len="med"/>
            <a:tailEnd/>
          </a:ln>
        </p:spPr>
        <p:txBody>
          <a:bodyPr lIns="91416" tIns="45709" rIns="91416" bIns="45709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885130" y="5860128"/>
            <a:ext cx="53975" cy="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045466" y="5860128"/>
            <a:ext cx="52388" cy="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44284" y="5601712"/>
            <a:ext cx="1296532" cy="3736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D</a:t>
            </a:r>
            <a:r>
              <a:rPr kumimoji="0" lang="en-US" altLang="ja-JP" b="1" baseline="-25000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0</a:t>
            </a: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*</a:t>
            </a:r>
            <a:r>
              <a:rPr kumimoji="0" lang="en-US" altLang="ja-JP" b="1" baseline="30000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0</a:t>
            </a: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 </a:t>
            </a:r>
            <a:r>
              <a:rPr kumimoji="0" lang="en-US" altLang="ja-JP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&amp;</a:t>
            </a: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 D</a:t>
            </a:r>
            <a:r>
              <a:rPr kumimoji="0" lang="en-US" altLang="ja-JP" b="1" baseline="-25000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1</a:t>
            </a: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*</a:t>
            </a:r>
            <a:r>
              <a:rPr kumimoji="0" lang="en-US" altLang="ja-JP" b="1" baseline="30000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0</a:t>
            </a: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 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1932036" y="5827584"/>
            <a:ext cx="252413" cy="0"/>
          </a:xfrm>
          <a:prstGeom prst="line">
            <a:avLst/>
          </a:prstGeom>
          <a:noFill/>
          <a:ln w="31750">
            <a:solidFill>
              <a:srgbClr val="CC00CC"/>
            </a:solidFill>
            <a:round/>
            <a:headEnd type="triangle" w="med" len="med"/>
            <a:tailEnd/>
          </a:ln>
        </p:spPr>
        <p:txBody>
          <a:bodyPr lIns="91416" tIns="45709" rIns="91416" bIns="45709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176337" y="5251520"/>
            <a:ext cx="935143" cy="37365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X(3872)</a:t>
            </a: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>
            <a:off x="2084387" y="5459483"/>
            <a:ext cx="423863" cy="0"/>
          </a:xfrm>
          <a:prstGeom prst="line">
            <a:avLst/>
          </a:prstGeom>
          <a:noFill/>
          <a:ln w="31750">
            <a:solidFill>
              <a:srgbClr val="CC00CC"/>
            </a:solidFill>
            <a:round/>
            <a:headEnd type="triangle" w="med" len="med"/>
            <a:tailEnd/>
          </a:ln>
        </p:spPr>
        <p:txBody>
          <a:bodyPr lIns="91416" tIns="45709" rIns="91416" bIns="45709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72276" y="4883221"/>
            <a:ext cx="1955800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CC00CC"/>
                </a:solidFill>
                <a:latin typeface="Symbol" pitchFamily="18" charset="2"/>
                <a:ea typeface="ＭＳ Ｐゴシック"/>
              </a:rPr>
              <a:t>S</a:t>
            </a:r>
            <a:r>
              <a:rPr kumimoji="0" lang="en-US" altLang="ja-JP" b="1" baseline="-25000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c</a:t>
            </a: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* baryon triplet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 flipV="1">
            <a:off x="2545531" y="5129284"/>
            <a:ext cx="284163" cy="61913"/>
          </a:xfrm>
          <a:prstGeom prst="line">
            <a:avLst/>
          </a:prstGeom>
          <a:noFill/>
          <a:ln w="31750">
            <a:solidFill>
              <a:srgbClr val="CC00CC"/>
            </a:solidFill>
            <a:round/>
            <a:headEnd type="triangle" w="med" len="med"/>
            <a:tailEnd/>
          </a:ln>
        </p:spPr>
        <p:txBody>
          <a:bodyPr lIns="91416" tIns="45709" rIns="91416" bIns="45709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064294" y="4521594"/>
            <a:ext cx="1791739" cy="37365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X(3940), Y(3940)</a:t>
            </a: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2760509" y="4804738"/>
            <a:ext cx="144016" cy="158750"/>
          </a:xfrm>
          <a:prstGeom prst="line">
            <a:avLst/>
          </a:prstGeom>
          <a:noFill/>
          <a:ln w="31750">
            <a:solidFill>
              <a:srgbClr val="CC00CC"/>
            </a:solidFill>
            <a:round/>
            <a:headEnd type="triangle" w="med" len="med"/>
            <a:tailEnd/>
          </a:ln>
        </p:spPr>
        <p:txBody>
          <a:bodyPr lIns="91416" tIns="45709" rIns="91416" bIns="45709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208754" y="4089544"/>
            <a:ext cx="518388" cy="3736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CC00CC"/>
                </a:solidFill>
                <a:latin typeface="Symbol" pitchFamily="18" charset="2"/>
                <a:ea typeface="ＭＳ Ｐゴシック"/>
              </a:rPr>
              <a:t>c</a:t>
            </a:r>
            <a:r>
              <a:rPr kumimoji="0" lang="en-US" altLang="ja-JP" b="1" baseline="-25000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c2</a:t>
            </a: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’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 flipV="1">
            <a:off x="2785019" y="4343543"/>
            <a:ext cx="263525" cy="187896"/>
          </a:xfrm>
          <a:prstGeom prst="line">
            <a:avLst/>
          </a:prstGeom>
          <a:noFill/>
          <a:ln w="31750">
            <a:solidFill>
              <a:srgbClr val="CC00CC"/>
            </a:solidFill>
            <a:round/>
            <a:headEnd type="triangle" w="med" len="med"/>
            <a:tailEnd/>
          </a:ln>
        </p:spPr>
        <p:txBody>
          <a:bodyPr lIns="91416" tIns="45709" rIns="91416" bIns="45709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283341" y="2053304"/>
            <a:ext cx="184663" cy="3736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 b="1">
              <a:solidFill>
                <a:srgbClr val="005A00"/>
              </a:solidFill>
              <a:latin typeface="Comic Sans MS" pitchFamily="66" charset="0"/>
              <a:ea typeface="ＭＳ Ｐゴシック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 flipV="1">
            <a:off x="3840627" y="2803248"/>
            <a:ext cx="216024" cy="144016"/>
          </a:xfrm>
          <a:prstGeom prst="line">
            <a:avLst/>
          </a:prstGeom>
          <a:noFill/>
          <a:ln w="31750">
            <a:solidFill>
              <a:srgbClr val="CC00CC"/>
            </a:solidFill>
            <a:round/>
            <a:headEnd type="triangle" w="med" len="med"/>
            <a:tailEnd/>
          </a:ln>
        </p:spPr>
        <p:txBody>
          <a:bodyPr lIns="91416" tIns="45709" rIns="91416" bIns="45709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824404" y="2517176"/>
            <a:ext cx="936834" cy="6549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Y(4660) </a:t>
            </a:r>
          </a:p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Y(4008)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2184448" y="3463128"/>
            <a:ext cx="1094451" cy="6549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err="1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D</a:t>
            </a:r>
            <a:r>
              <a:rPr kumimoji="0" lang="en-US" altLang="ja-JP" b="1" baseline="-25000" dirty="0" err="1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sJ</a:t>
            </a: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(2700)</a:t>
            </a:r>
          </a:p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err="1">
                <a:solidFill>
                  <a:srgbClr val="CC00CC"/>
                </a:solidFill>
                <a:latin typeface="Symbol" pitchFamily="18" charset="2"/>
                <a:ea typeface="ＭＳ Ｐゴシック"/>
              </a:rPr>
              <a:t>X</a:t>
            </a:r>
            <a:r>
              <a:rPr kumimoji="0" lang="en-US" altLang="ja-JP" b="1" baseline="-25000" dirty="0" err="1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cx</a:t>
            </a:r>
            <a:r>
              <a:rPr kumimoji="0" lang="en-US" altLang="ja-JP" b="1" dirty="0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(3090)</a:t>
            </a:r>
            <a:endParaRPr kumimoji="0" lang="en-US" altLang="ja-JP" sz="800" b="1" dirty="0">
              <a:solidFill>
                <a:srgbClr val="CC00CC"/>
              </a:solidFill>
              <a:latin typeface="Calibri" pitchFamily="34" charset="0"/>
              <a:ea typeface="ＭＳ Ｐゴシック"/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H="1" flipV="1">
            <a:off x="3192556" y="4027384"/>
            <a:ext cx="72008" cy="144016"/>
          </a:xfrm>
          <a:prstGeom prst="line">
            <a:avLst/>
          </a:prstGeom>
          <a:noFill/>
          <a:ln w="31750">
            <a:solidFill>
              <a:srgbClr val="CC00CC"/>
            </a:solidFill>
            <a:round/>
            <a:headEnd type="triangle" w="med" len="med"/>
            <a:tailEnd/>
          </a:ln>
        </p:spPr>
        <p:txBody>
          <a:bodyPr lIns="91416" tIns="45709" rIns="91416" bIns="45709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832467" y="2577502"/>
            <a:ext cx="918087" cy="373659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FF0000"/>
                </a:solidFill>
                <a:latin typeface="Calibri" pitchFamily="34" charset="0"/>
                <a:ea typeface="ＭＳ Ｐゴシック"/>
              </a:rPr>
              <a:t>Z(4430)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2976537" y="5461668"/>
            <a:ext cx="1643917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err="1">
                <a:solidFill>
                  <a:srgbClr val="008080"/>
                </a:solidFill>
                <a:latin typeface="Calibri" pitchFamily="34" charset="0"/>
                <a:ea typeface="ＭＳ Ｐゴシック"/>
              </a:rPr>
              <a:t>D</a:t>
            </a:r>
            <a:r>
              <a:rPr lang="en-US" altLang="ja-JP" b="1" baseline="-25000" dirty="0" err="1">
                <a:solidFill>
                  <a:srgbClr val="008080"/>
                </a:solidFill>
                <a:latin typeface="Calibri" pitchFamily="34" charset="0"/>
                <a:ea typeface="ＭＳ Ｐゴシック"/>
              </a:rPr>
              <a:t>sJ</a:t>
            </a:r>
            <a:r>
              <a:rPr lang="en-US" altLang="ja-JP" b="1" dirty="0">
                <a:solidFill>
                  <a:srgbClr val="008080"/>
                </a:solidFill>
                <a:latin typeface="Calibri" pitchFamily="34" charset="0"/>
                <a:ea typeface="ＭＳ Ｐゴシック"/>
              </a:rPr>
              <a:t>(2317/2460)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3768624" y="3523328"/>
            <a:ext cx="106789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err="1">
                <a:solidFill>
                  <a:srgbClr val="008080"/>
                </a:solidFill>
                <a:latin typeface="Calibri" pitchFamily="34" charset="0"/>
                <a:ea typeface="ＭＳ Ｐゴシック"/>
              </a:rPr>
              <a:t>D</a:t>
            </a:r>
            <a:r>
              <a:rPr lang="en-US" altLang="ja-JP" b="1" baseline="-25000" dirty="0" err="1">
                <a:solidFill>
                  <a:srgbClr val="008080"/>
                </a:solidFill>
                <a:latin typeface="Calibri" pitchFamily="34" charset="0"/>
                <a:ea typeface="ＭＳ Ｐゴシック"/>
              </a:rPr>
              <a:t>sJ</a:t>
            </a:r>
            <a:r>
              <a:rPr lang="en-US" altLang="ja-JP" b="1" dirty="0">
                <a:solidFill>
                  <a:srgbClr val="008080"/>
                </a:solidFill>
                <a:latin typeface="Calibri" pitchFamily="34" charset="0"/>
                <a:ea typeface="ＭＳ Ｐゴシック"/>
              </a:rPr>
              <a:t>(2860)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3336572" y="4937200"/>
            <a:ext cx="936834" cy="326771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8080"/>
                </a:solidFill>
                <a:latin typeface="Calibri" pitchFamily="34" charset="0"/>
                <a:ea typeface="ＭＳ Ｐゴシック"/>
              </a:rPr>
              <a:t>Y(4260)</a:t>
            </a: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3624604" y="4387429"/>
            <a:ext cx="936834" cy="326771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8080"/>
                </a:solidFill>
                <a:latin typeface="Calibri" pitchFamily="34" charset="0"/>
                <a:ea typeface="ＭＳ Ｐゴシック"/>
              </a:rPr>
              <a:t>Y(4320)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672129" y="2083169"/>
            <a:ext cx="492394" cy="254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Integrated Luminosity</a:t>
            </a:r>
            <a:endParaRPr lang="ja-JP" altLang="en-US" sz="2000" dirty="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6118616" y="4223416"/>
            <a:ext cx="1146175" cy="3730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74275" tIns="8889" rIns="74275" bIns="8889"/>
          <a:lstStyle/>
          <a:p>
            <a:pPr algn="just" defTabSz="4570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FF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Neutral</a:t>
            </a:r>
            <a:endParaRPr lang="ja-JP" altLang="en-US" sz="2000" b="1">
              <a:solidFill>
                <a:srgbClr val="FF00FF"/>
              </a:solidFill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  <p:sp>
        <p:nvSpPr>
          <p:cNvPr id="32" name="右矢印 31"/>
          <p:cNvSpPr/>
          <p:nvPr/>
        </p:nvSpPr>
        <p:spPr>
          <a:xfrm rot="11501047">
            <a:off x="4778601" y="2640950"/>
            <a:ext cx="1122643" cy="133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80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grpSp>
        <p:nvGrpSpPr>
          <p:cNvPr id="33" name="グループ化 23"/>
          <p:cNvGrpSpPr>
            <a:grpSpLocks/>
          </p:cNvGrpSpPr>
          <p:nvPr/>
        </p:nvGrpSpPr>
        <p:grpSpPr bwMode="auto">
          <a:xfrm>
            <a:off x="6002734" y="4594893"/>
            <a:ext cx="1487487" cy="1374775"/>
            <a:chOff x="4047392" y="2343517"/>
            <a:chExt cx="1879600" cy="1687512"/>
          </a:xfrm>
        </p:grpSpPr>
        <p:sp>
          <p:nvSpPr>
            <p:cNvPr id="34" name="円/楕円 33"/>
            <p:cNvSpPr/>
            <p:nvPr/>
          </p:nvSpPr>
          <p:spPr bwMode="auto">
            <a:xfrm rot="18892093">
              <a:off x="4129389" y="2363215"/>
              <a:ext cx="1687512" cy="164811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39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5" name="円/楕円 34"/>
            <p:cNvSpPr/>
            <p:nvPr/>
          </p:nvSpPr>
          <p:spPr bwMode="auto">
            <a:xfrm rot="2625613">
              <a:off x="4444623" y="2494210"/>
              <a:ext cx="1482369" cy="999064"/>
            </a:xfrm>
            <a:prstGeom prst="ellipse">
              <a:avLst/>
            </a:prstGeom>
            <a:solidFill>
              <a:srgbClr val="C925DE"/>
            </a:solidFill>
            <a:ln w="1905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softEdge rad="139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6" name="円/楕円 35"/>
            <p:cNvSpPr/>
            <p:nvPr/>
          </p:nvSpPr>
          <p:spPr bwMode="auto">
            <a:xfrm>
              <a:off x="5074469" y="2869320"/>
              <a:ext cx="476206" cy="486255"/>
            </a:xfrm>
            <a:prstGeom prst="ellipse">
              <a:avLst/>
            </a:prstGeom>
            <a:gradFill flip="none" rotWithShape="1">
              <a:gsLst>
                <a:gs pos="18000">
                  <a:srgbClr val="CCFFCC"/>
                </a:gs>
                <a:gs pos="100000">
                  <a:srgbClr val="408000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7" name="円/楕円 36"/>
            <p:cNvSpPr/>
            <p:nvPr/>
          </p:nvSpPr>
          <p:spPr bwMode="auto">
            <a:xfrm>
              <a:off x="4843458" y="2637242"/>
              <a:ext cx="441872" cy="46723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240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B050">
                  <a:alpha val="54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8" name="テキスト ボックス 32"/>
            <p:cNvSpPr txBox="1">
              <a:spLocks noChangeArrowheads="1"/>
            </p:cNvSpPr>
            <p:nvPr/>
          </p:nvSpPr>
          <p:spPr bwMode="auto">
            <a:xfrm>
              <a:off x="5090929" y="2966096"/>
              <a:ext cx="437675" cy="56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>
                  <a:solidFill>
                    <a:srgbClr val="000000"/>
                  </a:solidFill>
                  <a:latin typeface="Calibri" pitchFamily="34" charset="0"/>
                  <a:ea typeface="ＭＳ Ｐゴシック"/>
                </a:rPr>
                <a:t>u</a:t>
              </a:r>
              <a:endParaRPr lang="ja-JP" altLang="en-US" sz="2400">
                <a:solidFill>
                  <a:srgbClr val="000000"/>
                </a:solidFill>
                <a:latin typeface="Calibri" pitchFamily="34" charset="0"/>
                <a:ea typeface="ＭＳ Ｐゴシック"/>
              </a:endParaRPr>
            </a:p>
          </p:txBody>
        </p:sp>
        <p:cxnSp>
          <p:nvCxnSpPr>
            <p:cNvPr id="39" name="直線コネクタ 38"/>
            <p:cNvCxnSpPr>
              <a:cxnSpLocks noChangeShapeType="1"/>
            </p:cNvCxnSpPr>
            <p:nvPr/>
          </p:nvCxnSpPr>
          <p:spPr bwMode="auto">
            <a:xfrm>
              <a:off x="5206847" y="3039177"/>
              <a:ext cx="160478" cy="19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0" name="テキスト ボックス 35"/>
            <p:cNvSpPr txBox="1">
              <a:spLocks noChangeArrowheads="1"/>
            </p:cNvSpPr>
            <p:nvPr/>
          </p:nvSpPr>
          <p:spPr bwMode="auto">
            <a:xfrm>
              <a:off x="4875245" y="2690352"/>
              <a:ext cx="497105" cy="56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>
                  <a:solidFill>
                    <a:srgbClr val="000000"/>
                  </a:solidFill>
                  <a:latin typeface="Calibri" pitchFamily="34" charset="0"/>
                  <a:ea typeface="ＭＳ Ｐゴシック"/>
                </a:rPr>
                <a:t>c</a:t>
              </a:r>
              <a:endParaRPr lang="ja-JP" altLang="en-US" sz="2400">
                <a:solidFill>
                  <a:srgbClr val="000000"/>
                </a:solidFill>
                <a:latin typeface="Calibri" pitchFamily="34" charset="0"/>
                <a:ea typeface="ＭＳ Ｐゴシック"/>
              </a:endParaRPr>
            </a:p>
          </p:txBody>
        </p:sp>
        <p:cxnSp>
          <p:nvCxnSpPr>
            <p:cNvPr id="41" name="直線コネクタ 40"/>
            <p:cNvCxnSpPr>
              <a:cxnSpLocks noChangeShapeType="1"/>
            </p:cNvCxnSpPr>
            <p:nvPr/>
          </p:nvCxnSpPr>
          <p:spPr bwMode="auto">
            <a:xfrm>
              <a:off x="4988195" y="2781958"/>
              <a:ext cx="160478" cy="19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2" name="円/楕円 41"/>
            <p:cNvSpPr/>
            <p:nvPr/>
          </p:nvSpPr>
          <p:spPr bwMode="auto">
            <a:xfrm rot="2625613">
              <a:off x="4047392" y="2905795"/>
              <a:ext cx="1482369" cy="999064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softEdge rad="139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3" name="円/楕円 42"/>
            <p:cNvSpPr/>
            <p:nvPr/>
          </p:nvSpPr>
          <p:spPr bwMode="auto">
            <a:xfrm>
              <a:off x="4433756" y="2957731"/>
              <a:ext cx="476206" cy="486255"/>
            </a:xfrm>
            <a:prstGeom prst="ellipse">
              <a:avLst/>
            </a:prstGeom>
            <a:gradFill flip="none" rotWithShape="1">
              <a:gsLst>
                <a:gs pos="18000">
                  <a:srgbClr val="E7BDE3"/>
                </a:gs>
                <a:gs pos="100000">
                  <a:srgbClr val="FF00FF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4" name="テキスト ボックス 32"/>
            <p:cNvSpPr txBox="1">
              <a:spLocks noChangeArrowheads="1"/>
            </p:cNvSpPr>
            <p:nvPr/>
          </p:nvSpPr>
          <p:spPr bwMode="auto">
            <a:xfrm>
              <a:off x="4460991" y="2977954"/>
              <a:ext cx="437675" cy="56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>
                  <a:solidFill>
                    <a:srgbClr val="000000"/>
                  </a:solidFill>
                  <a:latin typeface="Calibri" pitchFamily="34" charset="0"/>
                  <a:ea typeface="ＭＳ Ｐゴシック"/>
                </a:rPr>
                <a:t>u</a:t>
              </a:r>
              <a:endParaRPr lang="ja-JP" altLang="en-US" sz="2400">
                <a:solidFill>
                  <a:srgbClr val="000000"/>
                </a:solidFill>
                <a:latin typeface="Calibri" pitchFamily="34" charset="0"/>
                <a:ea typeface="ＭＳ Ｐゴシック"/>
              </a:endParaRPr>
            </a:p>
          </p:txBody>
        </p:sp>
        <p:sp>
          <p:nvSpPr>
            <p:cNvPr id="45" name="円/楕円 44"/>
            <p:cNvSpPr/>
            <p:nvPr/>
          </p:nvSpPr>
          <p:spPr bwMode="auto">
            <a:xfrm>
              <a:off x="4710897" y="3245061"/>
              <a:ext cx="441872" cy="467231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40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B050">
                  <a:alpha val="54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6" name="テキスト ボックス 35"/>
            <p:cNvSpPr txBox="1">
              <a:spLocks noChangeArrowheads="1"/>
            </p:cNvSpPr>
            <p:nvPr/>
          </p:nvSpPr>
          <p:spPr bwMode="auto">
            <a:xfrm>
              <a:off x="4742413" y="3275535"/>
              <a:ext cx="497105" cy="56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>
                  <a:solidFill>
                    <a:srgbClr val="000000"/>
                  </a:solidFill>
                  <a:latin typeface="Calibri" pitchFamily="34" charset="0"/>
                  <a:ea typeface="ＭＳ Ｐゴシック"/>
                </a:rPr>
                <a:t>c</a:t>
              </a:r>
              <a:endParaRPr lang="ja-JP" altLang="en-US" sz="2400">
                <a:solidFill>
                  <a:srgbClr val="000000"/>
                </a:solidFill>
                <a:latin typeface="Calibri" pitchFamily="34" charset="0"/>
                <a:ea typeface="ＭＳ Ｐゴシック"/>
              </a:endParaRPr>
            </a:p>
          </p:txBody>
        </p:sp>
      </p:grpSp>
      <p:grpSp>
        <p:nvGrpSpPr>
          <p:cNvPr id="47" name="グループ化 38"/>
          <p:cNvGrpSpPr>
            <a:grpSpLocks/>
          </p:cNvGrpSpPr>
          <p:nvPr/>
        </p:nvGrpSpPr>
        <p:grpSpPr bwMode="auto">
          <a:xfrm>
            <a:off x="5931296" y="2227184"/>
            <a:ext cx="1484313" cy="1371600"/>
            <a:chOff x="4047392" y="2343517"/>
            <a:chExt cx="1879600" cy="1687512"/>
          </a:xfrm>
        </p:grpSpPr>
        <p:sp>
          <p:nvSpPr>
            <p:cNvPr id="48" name="円/楕円 47"/>
            <p:cNvSpPr/>
            <p:nvPr/>
          </p:nvSpPr>
          <p:spPr bwMode="auto">
            <a:xfrm rot="18892093">
              <a:off x="4129389" y="2363215"/>
              <a:ext cx="1687512" cy="164811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39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9" name="円/楕円 48"/>
            <p:cNvSpPr/>
            <p:nvPr/>
          </p:nvSpPr>
          <p:spPr bwMode="auto">
            <a:xfrm rot="2625613">
              <a:off x="4444623" y="2494210"/>
              <a:ext cx="1482369" cy="999064"/>
            </a:xfrm>
            <a:prstGeom prst="ellipse">
              <a:avLst/>
            </a:prstGeom>
            <a:solidFill>
              <a:srgbClr val="C925DE"/>
            </a:solidFill>
            <a:ln w="1905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softEdge rad="139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0" name="円/楕円 49"/>
            <p:cNvSpPr/>
            <p:nvPr/>
          </p:nvSpPr>
          <p:spPr bwMode="auto">
            <a:xfrm>
              <a:off x="5074469" y="2869320"/>
              <a:ext cx="476206" cy="486255"/>
            </a:xfrm>
            <a:prstGeom prst="ellipse">
              <a:avLst/>
            </a:prstGeom>
            <a:gradFill flip="none" rotWithShape="1">
              <a:gsLst>
                <a:gs pos="18000">
                  <a:srgbClr val="CCFFCC"/>
                </a:gs>
                <a:gs pos="100000">
                  <a:srgbClr val="408000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1" name="円/楕円 50"/>
            <p:cNvSpPr/>
            <p:nvPr/>
          </p:nvSpPr>
          <p:spPr bwMode="auto">
            <a:xfrm>
              <a:off x="4843458" y="2637242"/>
              <a:ext cx="441872" cy="46723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240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B050">
                  <a:alpha val="54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2" name="テキスト ボックス 32"/>
            <p:cNvSpPr txBox="1">
              <a:spLocks noChangeArrowheads="1"/>
            </p:cNvSpPr>
            <p:nvPr/>
          </p:nvSpPr>
          <p:spPr bwMode="auto">
            <a:xfrm>
              <a:off x="5090927" y="2966096"/>
              <a:ext cx="438610" cy="567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>
                  <a:solidFill>
                    <a:srgbClr val="000000"/>
                  </a:solidFill>
                  <a:latin typeface="Calibri" pitchFamily="34" charset="0"/>
                  <a:ea typeface="ＭＳ Ｐゴシック"/>
                </a:rPr>
                <a:t>d</a:t>
              </a:r>
              <a:endParaRPr lang="ja-JP" altLang="en-US" sz="2400">
                <a:solidFill>
                  <a:srgbClr val="000000"/>
                </a:solidFill>
                <a:latin typeface="Calibri" pitchFamily="34" charset="0"/>
                <a:ea typeface="ＭＳ Ｐゴシック"/>
              </a:endParaRPr>
            </a:p>
          </p:txBody>
        </p:sp>
        <p:cxnSp>
          <p:nvCxnSpPr>
            <p:cNvPr id="53" name="直線コネクタ 52"/>
            <p:cNvCxnSpPr>
              <a:cxnSpLocks noChangeShapeType="1"/>
            </p:cNvCxnSpPr>
            <p:nvPr/>
          </p:nvCxnSpPr>
          <p:spPr bwMode="auto">
            <a:xfrm>
              <a:off x="5205306" y="3038834"/>
              <a:ext cx="160821" cy="390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4" name="テキスト ボックス 35"/>
            <p:cNvSpPr txBox="1">
              <a:spLocks noChangeArrowheads="1"/>
            </p:cNvSpPr>
            <p:nvPr/>
          </p:nvSpPr>
          <p:spPr bwMode="auto">
            <a:xfrm>
              <a:off x="4875245" y="2690351"/>
              <a:ext cx="497105" cy="567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>
                  <a:solidFill>
                    <a:srgbClr val="000000"/>
                  </a:solidFill>
                  <a:latin typeface="Calibri" pitchFamily="34" charset="0"/>
                  <a:ea typeface="ＭＳ Ｐゴシック"/>
                </a:rPr>
                <a:t>c</a:t>
              </a:r>
              <a:endParaRPr lang="ja-JP" altLang="en-US" sz="2400">
                <a:solidFill>
                  <a:srgbClr val="000000"/>
                </a:solidFill>
                <a:latin typeface="Calibri" pitchFamily="34" charset="0"/>
                <a:ea typeface="ＭＳ Ｐゴシック"/>
              </a:endParaRPr>
            </a:p>
          </p:txBody>
        </p:sp>
        <p:cxnSp>
          <p:nvCxnSpPr>
            <p:cNvPr id="55" name="直線コネクタ 54"/>
            <p:cNvCxnSpPr>
              <a:cxnSpLocks noChangeShapeType="1"/>
            </p:cNvCxnSpPr>
            <p:nvPr/>
          </p:nvCxnSpPr>
          <p:spPr bwMode="auto">
            <a:xfrm>
              <a:off x="4988197" y="2781020"/>
              <a:ext cx="160821" cy="390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6" name="円/楕円 55"/>
            <p:cNvSpPr/>
            <p:nvPr/>
          </p:nvSpPr>
          <p:spPr bwMode="auto">
            <a:xfrm rot="2625613">
              <a:off x="4047392" y="2905795"/>
              <a:ext cx="1482369" cy="999064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softEdge rad="139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7" name="円/楕円 56"/>
            <p:cNvSpPr/>
            <p:nvPr/>
          </p:nvSpPr>
          <p:spPr bwMode="auto">
            <a:xfrm>
              <a:off x="4433756" y="2957731"/>
              <a:ext cx="476206" cy="486255"/>
            </a:xfrm>
            <a:prstGeom prst="ellipse">
              <a:avLst/>
            </a:prstGeom>
            <a:gradFill flip="none" rotWithShape="1">
              <a:gsLst>
                <a:gs pos="18000">
                  <a:srgbClr val="E7BDE3"/>
                </a:gs>
                <a:gs pos="100000">
                  <a:srgbClr val="FF00FF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8" name="テキスト ボックス 32"/>
            <p:cNvSpPr txBox="1">
              <a:spLocks noChangeArrowheads="1"/>
            </p:cNvSpPr>
            <p:nvPr/>
          </p:nvSpPr>
          <p:spPr bwMode="auto">
            <a:xfrm>
              <a:off x="4460992" y="2977953"/>
              <a:ext cx="438610" cy="567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>
                  <a:solidFill>
                    <a:srgbClr val="000000"/>
                  </a:solidFill>
                  <a:latin typeface="Calibri" pitchFamily="34" charset="0"/>
                  <a:ea typeface="ＭＳ Ｐゴシック"/>
                </a:rPr>
                <a:t>u</a:t>
              </a:r>
              <a:endParaRPr lang="ja-JP" altLang="en-US" sz="2400">
                <a:solidFill>
                  <a:srgbClr val="000000"/>
                </a:solidFill>
                <a:latin typeface="Calibri" pitchFamily="34" charset="0"/>
                <a:ea typeface="ＭＳ Ｐゴシック"/>
              </a:endParaRPr>
            </a:p>
          </p:txBody>
        </p:sp>
        <p:sp>
          <p:nvSpPr>
            <p:cNvPr id="59" name="円/楕円 58"/>
            <p:cNvSpPr/>
            <p:nvPr/>
          </p:nvSpPr>
          <p:spPr bwMode="auto">
            <a:xfrm>
              <a:off x="4710897" y="3245061"/>
              <a:ext cx="441872" cy="467231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40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B050">
                  <a:alpha val="54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0" name="テキスト ボックス 35"/>
            <p:cNvSpPr txBox="1">
              <a:spLocks noChangeArrowheads="1"/>
            </p:cNvSpPr>
            <p:nvPr/>
          </p:nvSpPr>
          <p:spPr bwMode="auto">
            <a:xfrm>
              <a:off x="4742412" y="3275534"/>
              <a:ext cx="497105" cy="567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>
                  <a:solidFill>
                    <a:srgbClr val="000000"/>
                  </a:solidFill>
                  <a:latin typeface="Calibri" pitchFamily="34" charset="0"/>
                  <a:ea typeface="ＭＳ Ｐゴシック"/>
                </a:rPr>
                <a:t>c</a:t>
              </a:r>
              <a:endParaRPr lang="ja-JP" altLang="en-US" sz="2400">
                <a:solidFill>
                  <a:srgbClr val="000000"/>
                </a:solidFill>
                <a:latin typeface="Calibri" pitchFamily="34" charset="0"/>
                <a:ea typeface="ＭＳ Ｐゴシック"/>
              </a:endParaRPr>
            </a:p>
          </p:txBody>
        </p:sp>
      </p:grpSp>
      <p:grpSp>
        <p:nvGrpSpPr>
          <p:cNvPr id="61" name="図形グループ 288"/>
          <p:cNvGrpSpPr>
            <a:grpSpLocks/>
          </p:cNvGrpSpPr>
          <p:nvPr/>
        </p:nvGrpSpPr>
        <p:grpSpPr bwMode="auto">
          <a:xfrm>
            <a:off x="7918846" y="2594641"/>
            <a:ext cx="923925" cy="1204912"/>
            <a:chOff x="3193959" y="2303661"/>
            <a:chExt cx="838154" cy="1023929"/>
          </a:xfrm>
        </p:grpSpPr>
        <p:sp>
          <p:nvSpPr>
            <p:cNvPr id="62" name="円/楕円 61"/>
            <p:cNvSpPr/>
            <p:nvPr/>
          </p:nvSpPr>
          <p:spPr>
            <a:xfrm rot="205661">
              <a:off x="3208449" y="2753532"/>
              <a:ext cx="807023" cy="574058"/>
            </a:xfrm>
            <a:prstGeom prst="ellipse">
              <a:avLst/>
            </a:prstGeom>
            <a:solidFill>
              <a:srgbClr val="7F7F7F"/>
            </a:solidFill>
            <a:ln w="1905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206375" dist="419100" dir="18240000" sx="89000" sy="89000" kx="2700000" rotWithShape="0">
                <a:schemeClr val="bg1">
                  <a:lumMod val="50000"/>
                  <a:alpha val="70000"/>
                </a:schemeClr>
              </a:outerShdw>
              <a:softEdge rad="139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3193959" y="2303661"/>
              <a:ext cx="838154" cy="574058"/>
            </a:xfrm>
            <a:prstGeom prst="ellipse">
              <a:avLst/>
            </a:prstGeom>
            <a:solidFill>
              <a:srgbClr val="7F7F7F"/>
            </a:solidFill>
            <a:ln w="1905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206375" dist="419100" dir="2520000" kx="2700000" rotWithShape="0">
                <a:schemeClr val="bg1">
                  <a:lumMod val="50000"/>
                  <a:alpha val="70000"/>
                </a:schemeClr>
              </a:outerShdw>
              <a:softEdge rad="139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4" name="円/楕円 89"/>
            <p:cNvSpPr/>
            <p:nvPr/>
          </p:nvSpPr>
          <p:spPr>
            <a:xfrm>
              <a:off x="3358103" y="2452387"/>
              <a:ext cx="273737" cy="279400"/>
            </a:xfrm>
            <a:prstGeom prst="ellipse">
              <a:avLst/>
            </a:prstGeom>
            <a:gradFill flip="none" rotWithShape="1">
              <a:gsLst>
                <a:gs pos="18000">
                  <a:srgbClr val="CCFFCC"/>
                </a:gs>
                <a:gs pos="100000">
                  <a:srgbClr val="408000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5" name="テキスト ボックス 32"/>
            <p:cNvSpPr txBox="1">
              <a:spLocks noChangeArrowheads="1"/>
            </p:cNvSpPr>
            <p:nvPr/>
          </p:nvSpPr>
          <p:spPr bwMode="auto">
            <a:xfrm>
              <a:off x="3361837" y="2426985"/>
              <a:ext cx="253093" cy="26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>
                  <a:solidFill>
                    <a:srgbClr val="000000"/>
                  </a:solidFill>
                  <a:latin typeface="Calibri"/>
                  <a:ea typeface="ＭＳ Ｐゴシック"/>
                </a:rPr>
                <a:t>u</a:t>
              </a:r>
              <a:endParaRPr lang="ja-JP" altLang="en-US" sz="1400">
                <a:solidFill>
                  <a:srgbClr val="000000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66" name="直線コネクタ 91"/>
            <p:cNvCxnSpPr>
              <a:cxnSpLocks noChangeShapeType="1"/>
            </p:cNvCxnSpPr>
            <p:nvPr/>
          </p:nvCxnSpPr>
          <p:spPr bwMode="auto">
            <a:xfrm>
              <a:off x="3457503" y="2527603"/>
              <a:ext cx="92168" cy="13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7" name="円/楕円 92"/>
            <p:cNvSpPr/>
            <p:nvPr/>
          </p:nvSpPr>
          <p:spPr>
            <a:xfrm>
              <a:off x="3573370" y="2447413"/>
              <a:ext cx="273737" cy="279400"/>
            </a:xfrm>
            <a:prstGeom prst="ellipse">
              <a:avLst/>
            </a:prstGeom>
            <a:gradFill flip="none" rotWithShape="1">
              <a:gsLst>
                <a:gs pos="18000">
                  <a:srgbClr val="E7BDE3"/>
                </a:gs>
                <a:gs pos="100000">
                  <a:srgbClr val="FF00FF"/>
                </a:gs>
              </a:gsLst>
              <a:lin ang="21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8" name="テキスト ボックス 32"/>
            <p:cNvSpPr txBox="1">
              <a:spLocks noChangeArrowheads="1"/>
            </p:cNvSpPr>
            <p:nvPr/>
          </p:nvSpPr>
          <p:spPr bwMode="auto">
            <a:xfrm>
              <a:off x="3551704" y="2409312"/>
              <a:ext cx="253093" cy="26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>
                  <a:solidFill>
                    <a:srgbClr val="000000"/>
                  </a:solidFill>
                  <a:latin typeface="Calibri"/>
                  <a:ea typeface="ＭＳ Ｐゴシック"/>
                </a:rPr>
                <a:t>u</a:t>
              </a:r>
              <a:endParaRPr lang="ja-JP" altLang="en-US" sz="1400">
                <a:solidFill>
                  <a:srgbClr val="00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9" name="円/楕円 68"/>
            <p:cNvSpPr/>
            <p:nvPr/>
          </p:nvSpPr>
          <p:spPr>
            <a:xfrm>
              <a:off x="3367691" y="2883059"/>
              <a:ext cx="254001" cy="26846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240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B050">
                  <a:alpha val="54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70" name="テキスト ボックス 35"/>
            <p:cNvSpPr txBox="1">
              <a:spLocks noChangeArrowheads="1"/>
            </p:cNvSpPr>
            <p:nvPr/>
          </p:nvSpPr>
          <p:spPr bwMode="auto">
            <a:xfrm>
              <a:off x="3354991" y="2857659"/>
              <a:ext cx="285750" cy="26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>
                  <a:solidFill>
                    <a:srgbClr val="000000"/>
                  </a:solidFill>
                  <a:latin typeface="Calibri"/>
                  <a:ea typeface="ＭＳ Ｐゴシック"/>
                </a:rPr>
                <a:t>c</a:t>
              </a:r>
              <a:endParaRPr lang="ja-JP" altLang="en-US" sz="1400">
                <a:solidFill>
                  <a:srgbClr val="000000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71" name="直線コネクタ 70"/>
            <p:cNvCxnSpPr>
              <a:cxnSpLocks noChangeShapeType="1"/>
            </p:cNvCxnSpPr>
            <p:nvPr/>
          </p:nvCxnSpPr>
          <p:spPr bwMode="auto">
            <a:xfrm>
              <a:off x="3444541" y="2955252"/>
              <a:ext cx="92168" cy="13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72" name="円/楕円 97"/>
            <p:cNvSpPr/>
            <p:nvPr/>
          </p:nvSpPr>
          <p:spPr>
            <a:xfrm>
              <a:off x="3577241" y="2889409"/>
              <a:ext cx="254001" cy="268469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40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B050">
                  <a:alpha val="54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1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73" name="テキスト ボックス 35"/>
            <p:cNvSpPr txBox="1">
              <a:spLocks noChangeArrowheads="1"/>
            </p:cNvSpPr>
            <p:nvPr/>
          </p:nvSpPr>
          <p:spPr bwMode="auto">
            <a:xfrm>
              <a:off x="3558191" y="2844960"/>
              <a:ext cx="285750" cy="26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0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>
                  <a:solidFill>
                    <a:srgbClr val="000000"/>
                  </a:solidFill>
                  <a:latin typeface="Calibri"/>
                  <a:ea typeface="ＭＳ Ｐゴシック"/>
                </a:rPr>
                <a:t>c</a:t>
              </a:r>
              <a:endParaRPr lang="ja-JP" altLang="en-US" sz="1400">
                <a:solidFill>
                  <a:srgbClr val="000000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74" name="図形グループ 316"/>
          <p:cNvGrpSpPr>
            <a:grpSpLocks/>
          </p:cNvGrpSpPr>
          <p:nvPr/>
        </p:nvGrpSpPr>
        <p:grpSpPr bwMode="auto">
          <a:xfrm>
            <a:off x="7833116" y="4193253"/>
            <a:ext cx="1085850" cy="1187450"/>
            <a:chOff x="6707197" y="2312341"/>
            <a:chExt cx="947384" cy="969637"/>
          </a:xfrm>
        </p:grpSpPr>
        <p:sp>
          <p:nvSpPr>
            <p:cNvPr id="75" name="円/楕円 74"/>
            <p:cNvSpPr/>
            <p:nvPr/>
          </p:nvSpPr>
          <p:spPr>
            <a:xfrm rot="18892093">
              <a:off x="6696070" y="2323468"/>
              <a:ext cx="969637" cy="94738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032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grpSp>
          <p:nvGrpSpPr>
            <p:cNvPr id="76" name="図形グループ 145"/>
            <p:cNvGrpSpPr>
              <a:grpSpLocks/>
            </p:cNvGrpSpPr>
            <p:nvPr/>
          </p:nvGrpSpPr>
          <p:grpSpPr bwMode="auto">
            <a:xfrm>
              <a:off x="6853453" y="2477877"/>
              <a:ext cx="611187" cy="585969"/>
              <a:chOff x="4037013" y="2616200"/>
              <a:chExt cx="611187" cy="585969"/>
            </a:xfrm>
          </p:grpSpPr>
          <p:grpSp>
            <p:nvGrpSpPr>
              <p:cNvPr id="77" name="図形グループ 81"/>
              <p:cNvGrpSpPr>
                <a:grpSpLocks/>
              </p:cNvGrpSpPr>
              <p:nvPr/>
            </p:nvGrpSpPr>
            <p:grpSpPr bwMode="auto">
              <a:xfrm rot="2609349">
                <a:off x="4197444" y="2846900"/>
                <a:ext cx="280486" cy="151491"/>
                <a:chOff x="774564" y="5195403"/>
                <a:chExt cx="956613" cy="442495"/>
              </a:xfrm>
            </p:grpSpPr>
            <p:grpSp>
              <p:nvGrpSpPr>
                <p:cNvPr id="100" name="図形グループ 72"/>
                <p:cNvGrpSpPr>
                  <a:grpSpLocks/>
                </p:cNvGrpSpPr>
                <p:nvPr/>
              </p:nvGrpSpPr>
              <p:grpSpPr bwMode="auto">
                <a:xfrm>
                  <a:off x="774564" y="5195403"/>
                  <a:ext cx="721932" cy="412931"/>
                  <a:chOff x="129573" y="5180649"/>
                  <a:chExt cx="3072023" cy="939089"/>
                </a:xfrm>
              </p:grpSpPr>
              <p:grpSp>
                <p:nvGrpSpPr>
                  <p:cNvPr id="108" name="図形グループ 68"/>
                  <p:cNvGrpSpPr>
                    <a:grpSpLocks/>
                  </p:cNvGrpSpPr>
                  <p:nvPr/>
                </p:nvGrpSpPr>
                <p:grpSpPr bwMode="auto">
                  <a:xfrm>
                    <a:off x="1372370" y="5188956"/>
                    <a:ext cx="1829226" cy="930782"/>
                    <a:chOff x="1372370" y="5188956"/>
                    <a:chExt cx="1829226" cy="930782"/>
                  </a:xfrm>
                </p:grpSpPr>
                <p:sp>
                  <p:nvSpPr>
                    <p:cNvPr id="112" name="円弧 357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633504" y="5303068"/>
                      <a:ext cx="1829201" cy="809441"/>
                    </a:xfrm>
                    <a:custGeom>
                      <a:avLst/>
                      <a:gdLst>
                        <a:gd name="T0" fmla="*/ 932733 w 1865466"/>
                        <a:gd name="T1" fmla="*/ 0 h 874978"/>
                        <a:gd name="T2" fmla="*/ 932733 w 1865466"/>
                        <a:gd name="T3" fmla="*/ 437489 h 874978"/>
                        <a:gd name="T4" fmla="*/ 1865466 w 1865466"/>
                        <a:gd name="T5" fmla="*/ 437489 h 874978"/>
                        <a:gd name="T6" fmla="*/ 2 60000 65536"/>
                        <a:gd name="T7" fmla="*/ 2 60000 65536"/>
                        <a:gd name="T8" fmla="*/ 1 60000 65536"/>
                        <a:gd name="T9" fmla="*/ 932733 w 1865466"/>
                        <a:gd name="T10" fmla="*/ 0 h 874978"/>
                        <a:gd name="T11" fmla="*/ 1865466 w 1865466"/>
                        <a:gd name="T12" fmla="*/ 437489 h 87497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865466" h="874978" stroke="0">
                          <a:moveTo>
                            <a:pt x="932733" y="0"/>
                          </a:moveTo>
                          <a:lnTo>
                            <a:pt x="932732" y="0"/>
                          </a:lnTo>
                          <a:cubicBezTo>
                            <a:pt x="1447867" y="0"/>
                            <a:pt x="1865466" y="195870"/>
                            <a:pt x="1865466" y="437489"/>
                          </a:cubicBezTo>
                          <a:lnTo>
                            <a:pt x="932733" y="437489"/>
                          </a:lnTo>
                          <a:close/>
                        </a:path>
                        <a:path w="1865466" h="874978" fill="none">
                          <a:moveTo>
                            <a:pt x="932733" y="0"/>
                          </a:moveTo>
                          <a:lnTo>
                            <a:pt x="932732" y="0"/>
                          </a:lnTo>
                          <a:cubicBezTo>
                            <a:pt x="1447867" y="0"/>
                            <a:pt x="1865466" y="195870"/>
                            <a:pt x="1865466" y="437489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  <p:sp>
                  <p:nvSpPr>
                    <p:cNvPr id="113" name="円弧 358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695381" y="5261088"/>
                      <a:ext cx="743750" cy="809441"/>
                    </a:xfrm>
                    <a:custGeom>
                      <a:avLst/>
                      <a:gdLst>
                        <a:gd name="T0" fmla="*/ 380000 w 760000"/>
                        <a:gd name="T1" fmla="*/ 0 h 874978"/>
                        <a:gd name="T2" fmla="*/ 380000 w 760000"/>
                        <a:gd name="T3" fmla="*/ 437489 h 874978"/>
                        <a:gd name="T4" fmla="*/ 760000 w 760000"/>
                        <a:gd name="T5" fmla="*/ 437489 h 874978"/>
                        <a:gd name="T6" fmla="*/ 2 60000 65536"/>
                        <a:gd name="T7" fmla="*/ 2 60000 65536"/>
                        <a:gd name="T8" fmla="*/ 1 60000 65536"/>
                        <a:gd name="T9" fmla="*/ 380000 w 760000"/>
                        <a:gd name="T10" fmla="*/ 0 h 874978"/>
                        <a:gd name="T11" fmla="*/ 760000 w 760000"/>
                        <a:gd name="T12" fmla="*/ 437489 h 87497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760000" h="874978" stroke="0">
                          <a:moveTo>
                            <a:pt x="380000" y="0"/>
                          </a:moveTo>
                          <a:lnTo>
                            <a:pt x="379999" y="0"/>
                          </a:lnTo>
                          <a:cubicBezTo>
                            <a:pt x="589868" y="0"/>
                            <a:pt x="760000" y="195870"/>
                            <a:pt x="760000" y="437489"/>
                          </a:cubicBezTo>
                          <a:lnTo>
                            <a:pt x="380000" y="437489"/>
                          </a:lnTo>
                          <a:close/>
                        </a:path>
                        <a:path w="760000" h="874978" fill="none">
                          <a:moveTo>
                            <a:pt x="380000" y="0"/>
                          </a:moveTo>
                          <a:lnTo>
                            <a:pt x="379999" y="0"/>
                          </a:lnTo>
                          <a:cubicBezTo>
                            <a:pt x="589868" y="0"/>
                            <a:pt x="760000" y="195870"/>
                            <a:pt x="760000" y="437489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</p:grpSp>
              <p:grpSp>
                <p:nvGrpSpPr>
                  <p:cNvPr id="109" name="図形グループ 69"/>
                  <p:cNvGrpSpPr>
                    <a:grpSpLocks/>
                  </p:cNvGrpSpPr>
                  <p:nvPr/>
                </p:nvGrpSpPr>
                <p:grpSpPr bwMode="auto">
                  <a:xfrm flipH="1">
                    <a:off x="129573" y="5180649"/>
                    <a:ext cx="1869422" cy="936669"/>
                    <a:chOff x="2967854" y="5180649"/>
                    <a:chExt cx="1869422" cy="936669"/>
                  </a:xfrm>
                </p:grpSpPr>
                <p:sp>
                  <p:nvSpPr>
                    <p:cNvPr id="110" name="円弧 355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3662673" y="5197644"/>
                      <a:ext cx="1648302" cy="843886"/>
                    </a:xfrm>
                    <a:custGeom>
                      <a:avLst/>
                      <a:gdLst>
                        <a:gd name="T0" fmla="*/ 932745 w 1865490"/>
                        <a:gd name="T1" fmla="*/ 0 h 874980"/>
                        <a:gd name="T2" fmla="*/ 932745 w 1865490"/>
                        <a:gd name="T3" fmla="*/ 437490 h 874980"/>
                        <a:gd name="T4" fmla="*/ 1865490 w 1865490"/>
                        <a:gd name="T5" fmla="*/ 437490 h 874980"/>
                        <a:gd name="T6" fmla="*/ 2 60000 65536"/>
                        <a:gd name="T7" fmla="*/ 2 60000 65536"/>
                        <a:gd name="T8" fmla="*/ 1 60000 65536"/>
                        <a:gd name="T9" fmla="*/ 932745 w 1865490"/>
                        <a:gd name="T10" fmla="*/ 0 h 874980"/>
                        <a:gd name="T11" fmla="*/ 1865490 w 1865490"/>
                        <a:gd name="T12" fmla="*/ 437490 h 87498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865490" h="874980" stroke="0">
                          <a:moveTo>
                            <a:pt x="932745" y="0"/>
                          </a:moveTo>
                          <a:lnTo>
                            <a:pt x="932744" y="0"/>
                          </a:lnTo>
                          <a:cubicBezTo>
                            <a:pt x="1447885" y="0"/>
                            <a:pt x="1865490" y="195870"/>
                            <a:pt x="1865490" y="437490"/>
                          </a:cubicBezTo>
                          <a:lnTo>
                            <a:pt x="932745" y="437490"/>
                          </a:lnTo>
                          <a:close/>
                        </a:path>
                        <a:path w="1865490" h="874980" fill="none">
                          <a:moveTo>
                            <a:pt x="932745" y="0"/>
                          </a:moveTo>
                          <a:lnTo>
                            <a:pt x="932744" y="0"/>
                          </a:lnTo>
                          <a:cubicBezTo>
                            <a:pt x="1447885" y="0"/>
                            <a:pt x="1865490" y="195870"/>
                            <a:pt x="1865490" y="437490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  <p:sp>
                  <p:nvSpPr>
                    <p:cNvPr id="111" name="円弧 356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3674432" y="5189745"/>
                      <a:ext cx="643240" cy="852500"/>
                    </a:xfrm>
                    <a:custGeom>
                      <a:avLst/>
                      <a:gdLst>
                        <a:gd name="T0" fmla="*/ 380002 w 760004"/>
                        <a:gd name="T1" fmla="*/ 0 h 874980"/>
                        <a:gd name="T2" fmla="*/ 380002 w 760004"/>
                        <a:gd name="T3" fmla="*/ 437490 h 874980"/>
                        <a:gd name="T4" fmla="*/ 760004 w 760004"/>
                        <a:gd name="T5" fmla="*/ 437490 h 874980"/>
                        <a:gd name="T6" fmla="*/ 2 60000 65536"/>
                        <a:gd name="T7" fmla="*/ 2 60000 65536"/>
                        <a:gd name="T8" fmla="*/ 1 60000 65536"/>
                        <a:gd name="T9" fmla="*/ 380002 w 760004"/>
                        <a:gd name="T10" fmla="*/ 0 h 874980"/>
                        <a:gd name="T11" fmla="*/ 760004 w 760004"/>
                        <a:gd name="T12" fmla="*/ 437490 h 87498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760004" h="874980" stroke="0">
                          <a:moveTo>
                            <a:pt x="380002" y="0"/>
                          </a:moveTo>
                          <a:lnTo>
                            <a:pt x="380001" y="0"/>
                          </a:lnTo>
                          <a:cubicBezTo>
                            <a:pt x="589871" y="0"/>
                            <a:pt x="760004" y="195870"/>
                            <a:pt x="760004" y="437490"/>
                          </a:cubicBezTo>
                          <a:lnTo>
                            <a:pt x="380002" y="437490"/>
                          </a:lnTo>
                          <a:close/>
                        </a:path>
                        <a:path w="760004" h="874980" fill="none">
                          <a:moveTo>
                            <a:pt x="380002" y="0"/>
                          </a:moveTo>
                          <a:lnTo>
                            <a:pt x="380001" y="0"/>
                          </a:lnTo>
                          <a:cubicBezTo>
                            <a:pt x="589871" y="0"/>
                            <a:pt x="760004" y="195870"/>
                            <a:pt x="760004" y="437490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</p:grpSp>
            </p:grpSp>
            <p:grpSp>
              <p:nvGrpSpPr>
                <p:cNvPr id="101" name="図形グループ 73"/>
                <p:cNvGrpSpPr>
                  <a:grpSpLocks/>
                </p:cNvGrpSpPr>
                <p:nvPr/>
              </p:nvGrpSpPr>
              <p:grpSpPr bwMode="auto">
                <a:xfrm>
                  <a:off x="975181" y="5221095"/>
                  <a:ext cx="755996" cy="416803"/>
                  <a:chOff x="-70567" y="5239051"/>
                  <a:chExt cx="3216977" cy="947890"/>
                </a:xfrm>
              </p:grpSpPr>
              <p:grpSp>
                <p:nvGrpSpPr>
                  <p:cNvPr id="102" name="図形グループ 68"/>
                  <p:cNvGrpSpPr>
                    <a:grpSpLocks/>
                  </p:cNvGrpSpPr>
                  <p:nvPr/>
                </p:nvGrpSpPr>
                <p:grpSpPr bwMode="auto">
                  <a:xfrm>
                    <a:off x="1229631" y="5239051"/>
                    <a:ext cx="1916779" cy="947890"/>
                    <a:chOff x="1229631" y="5239051"/>
                    <a:chExt cx="1916779" cy="947890"/>
                  </a:xfrm>
                </p:grpSpPr>
                <p:sp>
                  <p:nvSpPr>
                    <p:cNvPr id="106" name="円弧 351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664323" y="5333343"/>
                      <a:ext cx="1789017" cy="809440"/>
                    </a:xfrm>
                    <a:custGeom>
                      <a:avLst/>
                      <a:gdLst>
                        <a:gd name="T0" fmla="*/ 932740 w 1865480"/>
                        <a:gd name="T1" fmla="*/ 0 h 885516"/>
                        <a:gd name="T2" fmla="*/ 932740 w 1865480"/>
                        <a:gd name="T3" fmla="*/ 442758 h 885516"/>
                        <a:gd name="T4" fmla="*/ 1865480 w 1865480"/>
                        <a:gd name="T5" fmla="*/ 442758 h 885516"/>
                        <a:gd name="T6" fmla="*/ 2 60000 65536"/>
                        <a:gd name="T7" fmla="*/ 2 60000 65536"/>
                        <a:gd name="T8" fmla="*/ 1 60000 65536"/>
                        <a:gd name="T9" fmla="*/ 932740 w 1865480"/>
                        <a:gd name="T10" fmla="*/ 0 h 885516"/>
                        <a:gd name="T11" fmla="*/ 1865480 w 1865480"/>
                        <a:gd name="T12" fmla="*/ 442758 h 88551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865480" h="885516" stroke="0">
                          <a:moveTo>
                            <a:pt x="932740" y="0"/>
                          </a:moveTo>
                          <a:lnTo>
                            <a:pt x="932739" y="0"/>
                          </a:lnTo>
                          <a:cubicBezTo>
                            <a:pt x="1447878" y="0"/>
                            <a:pt x="1865480" y="198229"/>
                            <a:pt x="1865480" y="442758"/>
                          </a:cubicBezTo>
                          <a:lnTo>
                            <a:pt x="932740" y="442758"/>
                          </a:lnTo>
                          <a:close/>
                        </a:path>
                        <a:path w="1865480" h="885516" fill="none">
                          <a:moveTo>
                            <a:pt x="932740" y="0"/>
                          </a:moveTo>
                          <a:lnTo>
                            <a:pt x="932739" y="0"/>
                          </a:lnTo>
                          <a:cubicBezTo>
                            <a:pt x="1447878" y="0"/>
                            <a:pt x="1865480" y="198229"/>
                            <a:pt x="1865480" y="44275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  <p:sp>
                  <p:nvSpPr>
                    <p:cNvPr id="107" name="円弧 352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602527" y="5374417"/>
                      <a:ext cx="743740" cy="774996"/>
                    </a:xfrm>
                    <a:custGeom>
                      <a:avLst/>
                      <a:gdLst>
                        <a:gd name="T0" fmla="*/ 380007 w 760015"/>
                        <a:gd name="T1" fmla="*/ 0 h 874971"/>
                        <a:gd name="T2" fmla="*/ 380008 w 760015"/>
                        <a:gd name="T3" fmla="*/ 437486 h 874971"/>
                        <a:gd name="T4" fmla="*/ 760015 w 760015"/>
                        <a:gd name="T5" fmla="*/ 437486 h 874971"/>
                        <a:gd name="T6" fmla="*/ 2 60000 65536"/>
                        <a:gd name="T7" fmla="*/ 2 60000 65536"/>
                        <a:gd name="T8" fmla="*/ 1 60000 65536"/>
                        <a:gd name="T9" fmla="*/ 380007 w 760015"/>
                        <a:gd name="T10" fmla="*/ 0 h 874971"/>
                        <a:gd name="T11" fmla="*/ 760015 w 760015"/>
                        <a:gd name="T12" fmla="*/ 437486 h 8749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760015" h="874971" stroke="0">
                          <a:moveTo>
                            <a:pt x="380007" y="0"/>
                          </a:moveTo>
                          <a:lnTo>
                            <a:pt x="380006" y="0"/>
                          </a:lnTo>
                          <a:cubicBezTo>
                            <a:pt x="589879" y="0"/>
                            <a:pt x="760015" y="195869"/>
                            <a:pt x="760015" y="437486"/>
                          </a:cubicBezTo>
                          <a:lnTo>
                            <a:pt x="380008" y="437486"/>
                          </a:lnTo>
                          <a:close/>
                        </a:path>
                        <a:path w="760015" h="874971" fill="none">
                          <a:moveTo>
                            <a:pt x="380007" y="0"/>
                          </a:moveTo>
                          <a:lnTo>
                            <a:pt x="380006" y="0"/>
                          </a:lnTo>
                          <a:cubicBezTo>
                            <a:pt x="589879" y="0"/>
                            <a:pt x="760015" y="195869"/>
                            <a:pt x="760015" y="43748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</p:grpSp>
              <p:grpSp>
                <p:nvGrpSpPr>
                  <p:cNvPr id="103" name="図形グループ 69"/>
                  <p:cNvGrpSpPr>
                    <a:grpSpLocks/>
                  </p:cNvGrpSpPr>
                  <p:nvPr/>
                </p:nvGrpSpPr>
                <p:grpSpPr bwMode="auto">
                  <a:xfrm flipH="1">
                    <a:off x="-70567" y="5244935"/>
                    <a:ext cx="1892282" cy="938603"/>
                    <a:chOff x="3145134" y="5244935"/>
                    <a:chExt cx="1892282" cy="938603"/>
                  </a:xfrm>
                </p:grpSpPr>
                <p:sp>
                  <p:nvSpPr>
                    <p:cNvPr id="104" name="円弧 349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3612775" y="5308921"/>
                      <a:ext cx="1849319" cy="826662"/>
                    </a:xfrm>
                    <a:custGeom>
                      <a:avLst/>
                      <a:gdLst>
                        <a:gd name="T0" fmla="*/ 932738 w 1865476"/>
                        <a:gd name="T1" fmla="*/ 0 h 874979"/>
                        <a:gd name="T2" fmla="*/ 932738 w 1865476"/>
                        <a:gd name="T3" fmla="*/ 437490 h 874979"/>
                        <a:gd name="T4" fmla="*/ 1865476 w 1865476"/>
                        <a:gd name="T5" fmla="*/ 437490 h 874979"/>
                        <a:gd name="T6" fmla="*/ 2 60000 65536"/>
                        <a:gd name="T7" fmla="*/ 2 60000 65536"/>
                        <a:gd name="T8" fmla="*/ 1 60000 65536"/>
                        <a:gd name="T9" fmla="*/ 932738 w 1865476"/>
                        <a:gd name="T10" fmla="*/ 0 h 874979"/>
                        <a:gd name="T11" fmla="*/ 1865476 w 1865476"/>
                        <a:gd name="T12" fmla="*/ 437490 h 87497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865476" h="874979" stroke="0">
                          <a:moveTo>
                            <a:pt x="932738" y="0"/>
                          </a:moveTo>
                          <a:lnTo>
                            <a:pt x="932737" y="0"/>
                          </a:lnTo>
                          <a:cubicBezTo>
                            <a:pt x="1447874" y="0"/>
                            <a:pt x="1865476" y="195870"/>
                            <a:pt x="1865476" y="437490"/>
                          </a:cubicBezTo>
                          <a:lnTo>
                            <a:pt x="932738" y="437490"/>
                          </a:lnTo>
                          <a:close/>
                        </a:path>
                        <a:path w="1865476" h="874979" fill="none">
                          <a:moveTo>
                            <a:pt x="932738" y="0"/>
                          </a:moveTo>
                          <a:lnTo>
                            <a:pt x="932737" y="0"/>
                          </a:lnTo>
                          <a:cubicBezTo>
                            <a:pt x="1447874" y="0"/>
                            <a:pt x="1865476" y="195870"/>
                            <a:pt x="1865476" y="437490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  <p:sp>
                  <p:nvSpPr>
                    <p:cNvPr id="105" name="円弧 350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3592159" y="5348904"/>
                      <a:ext cx="743754" cy="826662"/>
                    </a:xfrm>
                    <a:custGeom>
                      <a:avLst/>
                      <a:gdLst>
                        <a:gd name="T0" fmla="*/ 380009 w 760019"/>
                        <a:gd name="T1" fmla="*/ 0 h 874973"/>
                        <a:gd name="T2" fmla="*/ 380010 w 760019"/>
                        <a:gd name="T3" fmla="*/ 437487 h 874973"/>
                        <a:gd name="T4" fmla="*/ 760019 w 760019"/>
                        <a:gd name="T5" fmla="*/ 437487 h 874973"/>
                        <a:gd name="T6" fmla="*/ 2 60000 65536"/>
                        <a:gd name="T7" fmla="*/ 2 60000 65536"/>
                        <a:gd name="T8" fmla="*/ 1 60000 65536"/>
                        <a:gd name="T9" fmla="*/ 380009 w 760019"/>
                        <a:gd name="T10" fmla="*/ 0 h 874973"/>
                        <a:gd name="T11" fmla="*/ 760019 w 760019"/>
                        <a:gd name="T12" fmla="*/ 437487 h 87497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760019" h="874973" stroke="0">
                          <a:moveTo>
                            <a:pt x="380009" y="0"/>
                          </a:moveTo>
                          <a:lnTo>
                            <a:pt x="380008" y="0"/>
                          </a:lnTo>
                          <a:cubicBezTo>
                            <a:pt x="589882" y="0"/>
                            <a:pt x="760019" y="195869"/>
                            <a:pt x="760019" y="437487"/>
                          </a:cubicBezTo>
                          <a:lnTo>
                            <a:pt x="380010" y="437487"/>
                          </a:lnTo>
                          <a:close/>
                        </a:path>
                        <a:path w="760019" h="874973" fill="none">
                          <a:moveTo>
                            <a:pt x="380009" y="0"/>
                          </a:moveTo>
                          <a:lnTo>
                            <a:pt x="380008" y="0"/>
                          </a:lnTo>
                          <a:cubicBezTo>
                            <a:pt x="589882" y="0"/>
                            <a:pt x="760019" y="195869"/>
                            <a:pt x="760019" y="437487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</p:grpSp>
            </p:grpSp>
          </p:grpSp>
          <p:grpSp>
            <p:nvGrpSpPr>
              <p:cNvPr id="78" name="図形グループ 81"/>
              <p:cNvGrpSpPr>
                <a:grpSpLocks/>
              </p:cNvGrpSpPr>
              <p:nvPr/>
            </p:nvGrpSpPr>
            <p:grpSpPr bwMode="auto">
              <a:xfrm rot="2609349">
                <a:off x="4101757" y="2751204"/>
                <a:ext cx="275365" cy="151772"/>
                <a:chOff x="790881" y="5187633"/>
                <a:chExt cx="939165" cy="443317"/>
              </a:xfrm>
            </p:grpSpPr>
            <p:grpSp>
              <p:nvGrpSpPr>
                <p:cNvPr id="86" name="図形グループ 72"/>
                <p:cNvGrpSpPr>
                  <a:grpSpLocks/>
                </p:cNvGrpSpPr>
                <p:nvPr/>
              </p:nvGrpSpPr>
              <p:grpSpPr bwMode="auto">
                <a:xfrm>
                  <a:off x="790881" y="5187633"/>
                  <a:ext cx="770636" cy="405151"/>
                  <a:chOff x="199004" y="5162956"/>
                  <a:chExt cx="3279270" cy="921392"/>
                </a:xfrm>
              </p:grpSpPr>
              <p:grpSp>
                <p:nvGrpSpPr>
                  <p:cNvPr id="94" name="図形グループ 68"/>
                  <p:cNvGrpSpPr>
                    <a:grpSpLocks/>
                  </p:cNvGrpSpPr>
                  <p:nvPr/>
                </p:nvGrpSpPr>
                <p:grpSpPr bwMode="auto">
                  <a:xfrm>
                    <a:off x="1595017" y="5162956"/>
                    <a:ext cx="1883257" cy="921392"/>
                    <a:chOff x="1595017" y="5162956"/>
                    <a:chExt cx="1883257" cy="921392"/>
                  </a:xfrm>
                </p:grpSpPr>
                <p:sp>
                  <p:nvSpPr>
                    <p:cNvPr id="98" name="円弧 343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1221198" y="5170410"/>
                      <a:ext cx="1668439" cy="921381"/>
                    </a:xfrm>
                    <a:custGeom>
                      <a:avLst/>
                      <a:gdLst>
                        <a:gd name="T0" fmla="*/ 932747 w 1865495"/>
                        <a:gd name="T1" fmla="*/ 0 h 885516"/>
                        <a:gd name="T2" fmla="*/ 932748 w 1865495"/>
                        <a:gd name="T3" fmla="*/ 442758 h 885516"/>
                        <a:gd name="T4" fmla="*/ 1865495 w 1865495"/>
                        <a:gd name="T5" fmla="*/ 442758 h 885516"/>
                        <a:gd name="T6" fmla="*/ 2 60000 65536"/>
                        <a:gd name="T7" fmla="*/ 2 60000 65536"/>
                        <a:gd name="T8" fmla="*/ 1 60000 65536"/>
                        <a:gd name="T9" fmla="*/ 932747 w 1865495"/>
                        <a:gd name="T10" fmla="*/ 0 h 885516"/>
                        <a:gd name="T11" fmla="*/ 1865495 w 1865495"/>
                        <a:gd name="T12" fmla="*/ 442758 h 88551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865495" h="885516" stroke="0">
                          <a:moveTo>
                            <a:pt x="932747" y="0"/>
                          </a:moveTo>
                          <a:lnTo>
                            <a:pt x="932746" y="0"/>
                          </a:lnTo>
                          <a:cubicBezTo>
                            <a:pt x="1447889" y="0"/>
                            <a:pt x="1865495" y="198229"/>
                            <a:pt x="1865495" y="442758"/>
                          </a:cubicBezTo>
                          <a:lnTo>
                            <a:pt x="932748" y="442758"/>
                          </a:lnTo>
                          <a:close/>
                        </a:path>
                        <a:path w="1865495" h="885516" fill="none">
                          <a:moveTo>
                            <a:pt x="932747" y="0"/>
                          </a:moveTo>
                          <a:lnTo>
                            <a:pt x="932746" y="0"/>
                          </a:lnTo>
                          <a:cubicBezTo>
                            <a:pt x="1447889" y="0"/>
                            <a:pt x="1865495" y="198229"/>
                            <a:pt x="1865495" y="44275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  <p:sp>
                  <p:nvSpPr>
                    <p:cNvPr id="99" name="円弧 344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1176273" y="5151854"/>
                      <a:ext cx="723658" cy="904164"/>
                    </a:xfrm>
                    <a:custGeom>
                      <a:avLst/>
                      <a:gdLst>
                        <a:gd name="T0" fmla="*/ 380003 w 760006"/>
                        <a:gd name="T1" fmla="*/ 0 h 874978"/>
                        <a:gd name="T2" fmla="*/ 380003 w 760006"/>
                        <a:gd name="T3" fmla="*/ 437489 h 874978"/>
                        <a:gd name="T4" fmla="*/ 760006 w 760006"/>
                        <a:gd name="T5" fmla="*/ 437489 h 874978"/>
                        <a:gd name="T6" fmla="*/ 2 60000 65536"/>
                        <a:gd name="T7" fmla="*/ 2 60000 65536"/>
                        <a:gd name="T8" fmla="*/ 1 60000 65536"/>
                        <a:gd name="T9" fmla="*/ 380003 w 760006"/>
                        <a:gd name="T10" fmla="*/ 0 h 874978"/>
                        <a:gd name="T11" fmla="*/ 760006 w 760006"/>
                        <a:gd name="T12" fmla="*/ 437489 h 87497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760006" h="874978" stroke="0">
                          <a:moveTo>
                            <a:pt x="380003" y="0"/>
                          </a:moveTo>
                          <a:lnTo>
                            <a:pt x="380002" y="0"/>
                          </a:lnTo>
                          <a:cubicBezTo>
                            <a:pt x="589872" y="0"/>
                            <a:pt x="760006" y="195870"/>
                            <a:pt x="760006" y="437489"/>
                          </a:cubicBezTo>
                          <a:lnTo>
                            <a:pt x="380003" y="437489"/>
                          </a:lnTo>
                          <a:close/>
                        </a:path>
                        <a:path w="760006" h="874978" fill="none">
                          <a:moveTo>
                            <a:pt x="380003" y="0"/>
                          </a:moveTo>
                          <a:lnTo>
                            <a:pt x="380002" y="0"/>
                          </a:lnTo>
                          <a:cubicBezTo>
                            <a:pt x="589872" y="0"/>
                            <a:pt x="760006" y="195870"/>
                            <a:pt x="760006" y="437489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</p:grpSp>
              <p:grpSp>
                <p:nvGrpSpPr>
                  <p:cNvPr id="95" name="図形グループ 69"/>
                  <p:cNvGrpSpPr>
                    <a:grpSpLocks/>
                  </p:cNvGrpSpPr>
                  <p:nvPr/>
                </p:nvGrpSpPr>
                <p:grpSpPr bwMode="auto">
                  <a:xfrm flipH="1">
                    <a:off x="199004" y="5167368"/>
                    <a:ext cx="1829220" cy="904164"/>
                    <a:chOff x="2938625" y="5167368"/>
                    <a:chExt cx="1829220" cy="904164"/>
                  </a:xfrm>
                </p:grpSpPr>
                <p:sp>
                  <p:nvSpPr>
                    <p:cNvPr id="96" name="円弧 341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3660003" y="5243934"/>
                      <a:ext cx="1567930" cy="904159"/>
                    </a:xfrm>
                    <a:custGeom>
                      <a:avLst/>
                      <a:gdLst>
                        <a:gd name="T0" fmla="*/ 932745 w 1865490"/>
                        <a:gd name="T1" fmla="*/ 0 h 874980"/>
                        <a:gd name="T2" fmla="*/ 932745 w 1865490"/>
                        <a:gd name="T3" fmla="*/ 437490 h 874980"/>
                        <a:gd name="T4" fmla="*/ 1865490 w 1865490"/>
                        <a:gd name="T5" fmla="*/ 437490 h 874980"/>
                        <a:gd name="T6" fmla="*/ 2 60000 65536"/>
                        <a:gd name="T7" fmla="*/ 2 60000 65536"/>
                        <a:gd name="T8" fmla="*/ 1 60000 65536"/>
                        <a:gd name="T9" fmla="*/ 932745 w 1865490"/>
                        <a:gd name="T10" fmla="*/ 0 h 874980"/>
                        <a:gd name="T11" fmla="*/ 1865490 w 1865490"/>
                        <a:gd name="T12" fmla="*/ 437490 h 87498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865490" h="874980" stroke="0">
                          <a:moveTo>
                            <a:pt x="932745" y="0"/>
                          </a:moveTo>
                          <a:lnTo>
                            <a:pt x="932744" y="0"/>
                          </a:lnTo>
                          <a:cubicBezTo>
                            <a:pt x="1447885" y="0"/>
                            <a:pt x="1865490" y="195870"/>
                            <a:pt x="1865490" y="437490"/>
                          </a:cubicBezTo>
                          <a:lnTo>
                            <a:pt x="932745" y="437490"/>
                          </a:lnTo>
                          <a:close/>
                        </a:path>
                        <a:path w="1865490" h="874980" fill="none">
                          <a:moveTo>
                            <a:pt x="932745" y="0"/>
                          </a:moveTo>
                          <a:lnTo>
                            <a:pt x="932744" y="0"/>
                          </a:lnTo>
                          <a:cubicBezTo>
                            <a:pt x="1447885" y="0"/>
                            <a:pt x="1865490" y="195870"/>
                            <a:pt x="1865490" y="437490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  <p:sp>
                  <p:nvSpPr>
                    <p:cNvPr id="97" name="円弧 342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3496294" y="5238805"/>
                      <a:ext cx="683457" cy="861106"/>
                    </a:xfrm>
                    <a:custGeom>
                      <a:avLst/>
                      <a:gdLst>
                        <a:gd name="T0" fmla="*/ 380002 w 760004"/>
                        <a:gd name="T1" fmla="*/ 0 h 874980"/>
                        <a:gd name="T2" fmla="*/ 380002 w 760004"/>
                        <a:gd name="T3" fmla="*/ 437490 h 874980"/>
                        <a:gd name="T4" fmla="*/ 760004 w 760004"/>
                        <a:gd name="T5" fmla="*/ 437490 h 874980"/>
                        <a:gd name="T6" fmla="*/ 2 60000 65536"/>
                        <a:gd name="T7" fmla="*/ 2 60000 65536"/>
                        <a:gd name="T8" fmla="*/ 1 60000 65536"/>
                        <a:gd name="T9" fmla="*/ 380002 w 760004"/>
                        <a:gd name="T10" fmla="*/ 0 h 874980"/>
                        <a:gd name="T11" fmla="*/ 760004 w 760004"/>
                        <a:gd name="T12" fmla="*/ 437490 h 87498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760004" h="874980" stroke="0">
                          <a:moveTo>
                            <a:pt x="380002" y="0"/>
                          </a:moveTo>
                          <a:lnTo>
                            <a:pt x="380001" y="0"/>
                          </a:lnTo>
                          <a:cubicBezTo>
                            <a:pt x="589871" y="0"/>
                            <a:pt x="760004" y="195870"/>
                            <a:pt x="760004" y="437490"/>
                          </a:cubicBezTo>
                          <a:lnTo>
                            <a:pt x="380002" y="437490"/>
                          </a:lnTo>
                          <a:close/>
                        </a:path>
                        <a:path w="760004" h="874980" fill="none">
                          <a:moveTo>
                            <a:pt x="380002" y="0"/>
                          </a:moveTo>
                          <a:lnTo>
                            <a:pt x="380001" y="0"/>
                          </a:lnTo>
                          <a:cubicBezTo>
                            <a:pt x="589871" y="0"/>
                            <a:pt x="760004" y="195870"/>
                            <a:pt x="760004" y="437490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</p:grpSp>
            </p:grpSp>
            <p:grpSp>
              <p:nvGrpSpPr>
                <p:cNvPr id="87" name="図形グループ 73"/>
                <p:cNvGrpSpPr>
                  <a:grpSpLocks/>
                </p:cNvGrpSpPr>
                <p:nvPr/>
              </p:nvGrpSpPr>
              <p:grpSpPr bwMode="auto">
                <a:xfrm>
                  <a:off x="973862" y="5220932"/>
                  <a:ext cx="756184" cy="410018"/>
                  <a:chOff x="-76177" y="5238676"/>
                  <a:chExt cx="3217753" cy="932459"/>
                </a:xfrm>
              </p:grpSpPr>
              <p:grpSp>
                <p:nvGrpSpPr>
                  <p:cNvPr id="88" name="図形グループ 68"/>
                  <p:cNvGrpSpPr>
                    <a:grpSpLocks/>
                  </p:cNvGrpSpPr>
                  <p:nvPr/>
                </p:nvGrpSpPr>
                <p:grpSpPr bwMode="auto">
                  <a:xfrm>
                    <a:off x="1234474" y="5238676"/>
                    <a:ext cx="1907102" cy="932459"/>
                    <a:chOff x="1234474" y="5238676"/>
                    <a:chExt cx="1907102" cy="932459"/>
                  </a:xfrm>
                </p:grpSpPr>
                <p:sp>
                  <p:nvSpPr>
                    <p:cNvPr id="92" name="円弧 337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1049363" y="5276541"/>
                      <a:ext cx="1628214" cy="886944"/>
                    </a:xfrm>
                    <a:custGeom>
                      <a:avLst/>
                      <a:gdLst>
                        <a:gd name="T0" fmla="*/ 932747 w 1865494"/>
                        <a:gd name="T1" fmla="*/ 0 h 885516"/>
                        <a:gd name="T2" fmla="*/ 932747 w 1865494"/>
                        <a:gd name="T3" fmla="*/ 442758 h 885516"/>
                        <a:gd name="T4" fmla="*/ 1865494 w 1865494"/>
                        <a:gd name="T5" fmla="*/ 442758 h 885516"/>
                        <a:gd name="T6" fmla="*/ 2 60000 65536"/>
                        <a:gd name="T7" fmla="*/ 2 60000 65536"/>
                        <a:gd name="T8" fmla="*/ 1 60000 65536"/>
                        <a:gd name="T9" fmla="*/ 932747 w 1865494"/>
                        <a:gd name="T10" fmla="*/ 0 h 885516"/>
                        <a:gd name="T11" fmla="*/ 1865494 w 1865494"/>
                        <a:gd name="T12" fmla="*/ 442758 h 88551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865494" h="885516" stroke="0">
                          <a:moveTo>
                            <a:pt x="932747" y="0"/>
                          </a:moveTo>
                          <a:lnTo>
                            <a:pt x="932746" y="0"/>
                          </a:lnTo>
                          <a:cubicBezTo>
                            <a:pt x="1447888" y="0"/>
                            <a:pt x="1865494" y="198229"/>
                            <a:pt x="1865494" y="442758"/>
                          </a:cubicBezTo>
                          <a:lnTo>
                            <a:pt x="932747" y="442758"/>
                          </a:lnTo>
                          <a:close/>
                        </a:path>
                        <a:path w="1865494" h="885516" fill="none">
                          <a:moveTo>
                            <a:pt x="932747" y="0"/>
                          </a:moveTo>
                          <a:lnTo>
                            <a:pt x="932746" y="0"/>
                          </a:lnTo>
                          <a:cubicBezTo>
                            <a:pt x="1447888" y="0"/>
                            <a:pt x="1865494" y="198229"/>
                            <a:pt x="1865494" y="44275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  <p:sp>
                  <p:nvSpPr>
                    <p:cNvPr id="93" name="円弧 338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1016522" y="5348854"/>
                      <a:ext cx="663355" cy="852494"/>
                    </a:xfrm>
                    <a:custGeom>
                      <a:avLst/>
                      <a:gdLst>
                        <a:gd name="T0" fmla="*/ 380010 w 760020"/>
                        <a:gd name="T1" fmla="*/ 0 h 874971"/>
                        <a:gd name="T2" fmla="*/ 380010 w 760020"/>
                        <a:gd name="T3" fmla="*/ 437486 h 874971"/>
                        <a:gd name="T4" fmla="*/ 760020 w 760020"/>
                        <a:gd name="T5" fmla="*/ 437486 h 874971"/>
                        <a:gd name="T6" fmla="*/ 2 60000 65536"/>
                        <a:gd name="T7" fmla="*/ 2 60000 65536"/>
                        <a:gd name="T8" fmla="*/ 1 60000 65536"/>
                        <a:gd name="T9" fmla="*/ 380010 w 760020"/>
                        <a:gd name="T10" fmla="*/ 0 h 874971"/>
                        <a:gd name="T11" fmla="*/ 760020 w 760020"/>
                        <a:gd name="T12" fmla="*/ 437486 h 8749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760020" h="874971" stroke="0">
                          <a:moveTo>
                            <a:pt x="380010" y="0"/>
                          </a:moveTo>
                          <a:lnTo>
                            <a:pt x="380009" y="0"/>
                          </a:lnTo>
                          <a:cubicBezTo>
                            <a:pt x="589883" y="0"/>
                            <a:pt x="760020" y="195869"/>
                            <a:pt x="760020" y="437486"/>
                          </a:cubicBezTo>
                          <a:lnTo>
                            <a:pt x="380010" y="437486"/>
                          </a:lnTo>
                          <a:close/>
                        </a:path>
                        <a:path w="760020" h="874971" fill="none">
                          <a:moveTo>
                            <a:pt x="380010" y="0"/>
                          </a:moveTo>
                          <a:lnTo>
                            <a:pt x="380009" y="0"/>
                          </a:lnTo>
                          <a:cubicBezTo>
                            <a:pt x="589883" y="0"/>
                            <a:pt x="760020" y="195869"/>
                            <a:pt x="760020" y="43748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</p:grpSp>
              <p:grpSp>
                <p:nvGrpSpPr>
                  <p:cNvPr id="89" name="図形グループ 69"/>
                  <p:cNvGrpSpPr>
                    <a:grpSpLocks/>
                  </p:cNvGrpSpPr>
                  <p:nvPr/>
                </p:nvGrpSpPr>
                <p:grpSpPr bwMode="auto">
                  <a:xfrm flipH="1">
                    <a:off x="-76177" y="5254576"/>
                    <a:ext cx="1814077" cy="902824"/>
                    <a:chOff x="3228949" y="5254576"/>
                    <a:chExt cx="1814077" cy="902824"/>
                  </a:xfrm>
                </p:grpSpPr>
                <p:sp>
                  <p:nvSpPr>
                    <p:cNvPr id="90" name="円弧 335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3735724" y="5297556"/>
                      <a:ext cx="1688529" cy="774995"/>
                    </a:xfrm>
                    <a:custGeom>
                      <a:avLst/>
                      <a:gdLst>
                        <a:gd name="T0" fmla="*/ 932738 w 1865476"/>
                        <a:gd name="T1" fmla="*/ 0 h 874979"/>
                        <a:gd name="T2" fmla="*/ 932738 w 1865476"/>
                        <a:gd name="T3" fmla="*/ 437490 h 874979"/>
                        <a:gd name="T4" fmla="*/ 1865476 w 1865476"/>
                        <a:gd name="T5" fmla="*/ 437490 h 874979"/>
                        <a:gd name="T6" fmla="*/ 2 60000 65536"/>
                        <a:gd name="T7" fmla="*/ 2 60000 65536"/>
                        <a:gd name="T8" fmla="*/ 1 60000 65536"/>
                        <a:gd name="T9" fmla="*/ 932738 w 1865476"/>
                        <a:gd name="T10" fmla="*/ 0 h 874979"/>
                        <a:gd name="T11" fmla="*/ 1865476 w 1865476"/>
                        <a:gd name="T12" fmla="*/ 437490 h 87497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865476" h="874979" stroke="0">
                          <a:moveTo>
                            <a:pt x="932738" y="0"/>
                          </a:moveTo>
                          <a:lnTo>
                            <a:pt x="932737" y="0"/>
                          </a:lnTo>
                          <a:cubicBezTo>
                            <a:pt x="1447874" y="0"/>
                            <a:pt x="1865476" y="195870"/>
                            <a:pt x="1865476" y="437490"/>
                          </a:cubicBezTo>
                          <a:lnTo>
                            <a:pt x="932738" y="437490"/>
                          </a:lnTo>
                          <a:close/>
                        </a:path>
                        <a:path w="1865476" h="874979" fill="none">
                          <a:moveTo>
                            <a:pt x="932738" y="0"/>
                          </a:moveTo>
                          <a:lnTo>
                            <a:pt x="932737" y="0"/>
                          </a:lnTo>
                          <a:cubicBezTo>
                            <a:pt x="1447874" y="0"/>
                            <a:pt x="1865476" y="195870"/>
                            <a:pt x="1865476" y="437490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  <p:sp>
                  <p:nvSpPr>
                    <p:cNvPr id="91" name="円弧 336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3647042" y="5272498"/>
                      <a:ext cx="743763" cy="843884"/>
                    </a:xfrm>
                    <a:custGeom>
                      <a:avLst/>
                      <a:gdLst>
                        <a:gd name="T0" fmla="*/ 380009 w 760019"/>
                        <a:gd name="T1" fmla="*/ 0 h 874973"/>
                        <a:gd name="T2" fmla="*/ 380010 w 760019"/>
                        <a:gd name="T3" fmla="*/ 437487 h 874973"/>
                        <a:gd name="T4" fmla="*/ 760019 w 760019"/>
                        <a:gd name="T5" fmla="*/ 437487 h 874973"/>
                        <a:gd name="T6" fmla="*/ 2 60000 65536"/>
                        <a:gd name="T7" fmla="*/ 2 60000 65536"/>
                        <a:gd name="T8" fmla="*/ 1 60000 65536"/>
                        <a:gd name="T9" fmla="*/ 380009 w 760019"/>
                        <a:gd name="T10" fmla="*/ 0 h 874973"/>
                        <a:gd name="T11" fmla="*/ 760019 w 760019"/>
                        <a:gd name="T12" fmla="*/ 437487 h 87497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760019" h="874973" stroke="0">
                          <a:moveTo>
                            <a:pt x="380009" y="0"/>
                          </a:moveTo>
                          <a:lnTo>
                            <a:pt x="380008" y="0"/>
                          </a:lnTo>
                          <a:cubicBezTo>
                            <a:pt x="589882" y="0"/>
                            <a:pt x="760019" y="195869"/>
                            <a:pt x="760019" y="437487"/>
                          </a:cubicBezTo>
                          <a:lnTo>
                            <a:pt x="380010" y="437487"/>
                          </a:lnTo>
                          <a:close/>
                        </a:path>
                        <a:path w="760019" h="874973" fill="none">
                          <a:moveTo>
                            <a:pt x="380009" y="0"/>
                          </a:moveTo>
                          <a:lnTo>
                            <a:pt x="380008" y="0"/>
                          </a:lnTo>
                          <a:cubicBezTo>
                            <a:pt x="589882" y="0"/>
                            <a:pt x="760019" y="195869"/>
                            <a:pt x="760019" y="437487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45708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2400">
                        <a:solidFill>
                          <a:srgbClr val="000000"/>
                        </a:solidFill>
                        <a:latin typeface="Calibri" pitchFamily="34" charset="0"/>
                        <a:ea typeface="ＭＳ Ｐゴシック"/>
                      </a:endParaRPr>
                    </a:p>
                  </p:txBody>
                </p:sp>
              </p:grpSp>
            </p:grpSp>
          </p:grpSp>
          <p:sp>
            <p:nvSpPr>
              <p:cNvPr id="79" name="円/楕円 86"/>
              <p:cNvSpPr/>
              <p:nvPr/>
            </p:nvSpPr>
            <p:spPr>
              <a:xfrm>
                <a:off x="4267200" y="2933700"/>
                <a:ext cx="254001" cy="268469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B050">
                    <a:alpha val="54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254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8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>
                  <a:solidFill>
                    <a:srgbClr val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0" name="テキスト ボックス 35"/>
              <p:cNvSpPr txBox="1">
                <a:spLocks noChangeArrowheads="1"/>
              </p:cNvSpPr>
              <p:nvPr/>
            </p:nvSpPr>
            <p:spPr bwMode="auto">
              <a:xfrm>
                <a:off x="4248150" y="2908300"/>
                <a:ext cx="285750" cy="251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45708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400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c</a:t>
                </a:r>
                <a:endParaRPr lang="ja-JP" altLang="en-US" sz="1400">
                  <a:solidFill>
                    <a:srgbClr val="000000"/>
                  </a:solidFill>
                  <a:latin typeface="Calibri"/>
                  <a:ea typeface="ＭＳ Ｐゴシック"/>
                </a:endParaRPr>
              </a:p>
            </p:txBody>
          </p:sp>
          <p:cxnSp>
            <p:nvCxnSpPr>
              <p:cNvPr id="81" name="直線コネクタ 80"/>
              <p:cNvCxnSpPr>
                <a:cxnSpLocks noChangeShapeType="1"/>
              </p:cNvCxnSpPr>
              <p:nvPr/>
            </p:nvCxnSpPr>
            <p:spPr bwMode="auto">
              <a:xfrm>
                <a:off x="4345058" y="3004187"/>
                <a:ext cx="92800" cy="129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82" name="円/楕円 81"/>
              <p:cNvSpPr/>
              <p:nvPr/>
            </p:nvSpPr>
            <p:spPr>
              <a:xfrm>
                <a:off x="4381500" y="2774950"/>
                <a:ext cx="254001" cy="2684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400000" scaled="0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B050">
                    <a:alpha val="54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254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8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>
                  <a:solidFill>
                    <a:srgbClr val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3" name="テキスト ボックス 35"/>
              <p:cNvSpPr txBox="1">
                <a:spLocks noChangeArrowheads="1"/>
              </p:cNvSpPr>
              <p:nvPr/>
            </p:nvSpPr>
            <p:spPr bwMode="auto">
              <a:xfrm>
                <a:off x="4362450" y="2730501"/>
                <a:ext cx="285750" cy="251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45708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400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c</a:t>
                </a:r>
                <a:endParaRPr lang="ja-JP" altLang="en-US" sz="1400">
                  <a:solidFill>
                    <a:srgbClr val="000000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4" name="円/楕円 83"/>
              <p:cNvSpPr/>
              <p:nvPr/>
            </p:nvSpPr>
            <p:spPr>
              <a:xfrm>
                <a:off x="4057651" y="2679700"/>
                <a:ext cx="266700" cy="247650"/>
              </a:xfrm>
              <a:prstGeom prst="ellipse">
                <a:avLst/>
              </a:prstGeom>
              <a:gradFill flip="none" rotWithShape="1">
                <a:gsLst>
                  <a:gs pos="18000">
                    <a:srgbClr val="E7BDE3"/>
                  </a:gs>
                  <a:gs pos="100000">
                    <a:srgbClr val="FF00FF"/>
                  </a:gs>
                </a:gsLst>
                <a:lin ang="2160000" scaled="0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254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8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>
                  <a:solidFill>
                    <a:srgbClr val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5" name="テキスト ボックス 111"/>
              <p:cNvSpPr txBox="1">
                <a:spLocks noChangeArrowheads="1"/>
              </p:cNvSpPr>
              <p:nvPr/>
            </p:nvSpPr>
            <p:spPr bwMode="auto">
              <a:xfrm>
                <a:off x="4037013" y="2616200"/>
                <a:ext cx="234849" cy="251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08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400">
                    <a:solidFill>
                      <a:srgbClr val="FF0000"/>
                    </a:solidFill>
                    <a:latin typeface="Calibri"/>
                    <a:ea typeface="ＭＳ Ｐゴシック"/>
                  </a:rPr>
                  <a:t>g</a:t>
                </a:r>
                <a:endParaRPr lang="ja-JP" altLang="en-US" sz="1400">
                  <a:solidFill>
                    <a:srgbClr val="FF0000"/>
                  </a:solidFill>
                  <a:latin typeface="Calibri"/>
                  <a:ea typeface="ＭＳ Ｐゴシック"/>
                </a:endParaRPr>
              </a:p>
            </p:txBody>
          </p:sp>
        </p:grpSp>
      </p:grpSp>
      <p:sp>
        <p:nvSpPr>
          <p:cNvPr id="114" name="テキスト ボックス 180"/>
          <p:cNvSpPr txBox="1">
            <a:spLocks noChangeArrowheads="1"/>
          </p:cNvSpPr>
          <p:nvPr/>
        </p:nvSpPr>
        <p:spPr bwMode="auto">
          <a:xfrm>
            <a:off x="7775968" y="5237828"/>
            <a:ext cx="1068237" cy="400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 i="1" dirty="0">
                <a:solidFill>
                  <a:srgbClr val="0070C0"/>
                </a:solidFill>
                <a:latin typeface="Arial" pitchFamily="34" charset="0"/>
                <a:ea typeface="ＭＳ Ｐゴシック"/>
                <a:cs typeface="Arial" pitchFamily="34" charset="0"/>
              </a:rPr>
              <a:t>Hybrid</a:t>
            </a:r>
            <a:endParaRPr lang="ja-JP" altLang="en-US" sz="2000" b="1" i="1" dirty="0">
              <a:solidFill>
                <a:srgbClr val="0070C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15" name="テキスト ボックス 179"/>
          <p:cNvSpPr txBox="1">
            <a:spLocks noChangeArrowheads="1"/>
          </p:cNvSpPr>
          <p:nvPr/>
        </p:nvSpPr>
        <p:spPr bwMode="auto">
          <a:xfrm>
            <a:off x="7775967" y="3737642"/>
            <a:ext cx="101138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i="1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cluster</a:t>
            </a:r>
            <a:endParaRPr lang="ja-JP" altLang="en-US" sz="2000" i="1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16" name="正方形/長方形 141"/>
          <p:cNvSpPr>
            <a:spLocks noChangeArrowheads="1"/>
          </p:cNvSpPr>
          <p:nvPr/>
        </p:nvSpPr>
        <p:spPr bwMode="auto">
          <a:xfrm>
            <a:off x="7704530" y="2451771"/>
            <a:ext cx="1357312" cy="3214687"/>
          </a:xfrm>
          <a:prstGeom prst="rect">
            <a:avLst/>
          </a:prstGeom>
          <a:noFill/>
          <a:ln w="38100" algn="ctr">
            <a:solidFill>
              <a:srgbClr val="FFC000"/>
            </a:solidFill>
            <a:prstDash val="dash"/>
            <a:round/>
            <a:headEnd/>
            <a:tailEnd/>
          </a:ln>
        </p:spPr>
        <p:txBody>
          <a:bodyPr lIns="91416" tIns="45709" rIns="91416" bIns="45709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17" name="テキスト ボックス 179"/>
          <p:cNvSpPr txBox="1">
            <a:spLocks noChangeArrowheads="1"/>
          </p:cNvSpPr>
          <p:nvPr/>
        </p:nvSpPr>
        <p:spPr bwMode="auto">
          <a:xfrm>
            <a:off x="6061466" y="3694778"/>
            <a:ext cx="1411692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i="1">
                <a:solidFill>
                  <a:srgbClr val="000000"/>
                </a:solidFill>
                <a:latin typeface="Calibri"/>
                <a:ea typeface="ＭＳ Ｐゴシック"/>
              </a:rPr>
              <a:t>Tetraquark</a:t>
            </a:r>
            <a:endParaRPr lang="ja-JP" altLang="en-US" sz="2000" i="1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18" name="正方形/長方形 123"/>
          <p:cNvSpPr>
            <a:spLocks noChangeArrowheads="1"/>
          </p:cNvSpPr>
          <p:nvPr/>
        </p:nvSpPr>
        <p:spPr bwMode="auto">
          <a:xfrm>
            <a:off x="6668950" y="1094453"/>
            <a:ext cx="245131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660066"/>
                </a:solidFill>
                <a:latin typeface="Arial" pitchFamily="34" charset="0"/>
                <a:ea typeface="ＭＳ Ｐゴシック"/>
                <a:cs typeface="Arial" pitchFamily="34" charset="0"/>
              </a:rPr>
              <a:t>Observed &gt;15 </a:t>
            </a:r>
          </a:p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660066"/>
                </a:solidFill>
                <a:latin typeface="Arial" pitchFamily="34" charset="0"/>
                <a:ea typeface="ＭＳ Ｐゴシック"/>
                <a:cs typeface="Arial" pitchFamily="34" charset="0"/>
              </a:rPr>
              <a:t>Exotic resonances</a:t>
            </a:r>
          </a:p>
        </p:txBody>
      </p:sp>
      <p:sp>
        <p:nvSpPr>
          <p:cNvPr id="119" name="Text Box 15"/>
          <p:cNvSpPr txBox="1">
            <a:spLocks noChangeArrowheads="1"/>
          </p:cNvSpPr>
          <p:nvPr/>
        </p:nvSpPr>
        <p:spPr bwMode="auto">
          <a:xfrm>
            <a:off x="2727696" y="1839314"/>
            <a:ext cx="1791739" cy="37365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CC00CC"/>
                </a:solidFill>
                <a:latin typeface="Calibri" pitchFamily="34" charset="0"/>
                <a:ea typeface="ＭＳ Ｐゴシック"/>
              </a:rPr>
              <a:t>X(3915), Y(4350)</a:t>
            </a: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2765791" y="2183801"/>
            <a:ext cx="1711952" cy="373659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FF0000"/>
                </a:solidFill>
                <a:latin typeface="Calibri" pitchFamily="34" charset="0"/>
                <a:ea typeface="ＭＳ Ｐゴシック"/>
              </a:rPr>
              <a:t>Z(4050),Z(4250)</a:t>
            </a:r>
          </a:p>
        </p:txBody>
      </p:sp>
      <p:pic>
        <p:nvPicPr>
          <p:cNvPr id="121" name="Picture 13" descr="B-logo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341" y="3468584"/>
            <a:ext cx="7270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8" descr="babar-elephant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4416692" y="4891480"/>
            <a:ext cx="41592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" name="Rectangle 24"/>
          <p:cNvSpPr>
            <a:spLocks noChangeArrowheads="1"/>
          </p:cNvSpPr>
          <p:nvPr/>
        </p:nvSpPr>
        <p:spPr bwMode="auto">
          <a:xfrm>
            <a:off x="6132904" y="1899142"/>
            <a:ext cx="1060450" cy="400050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>
                <a:solidFill>
                  <a:srgbClr val="FF0000"/>
                </a:solidFill>
                <a:latin typeface="Calibri" pitchFamily="34" charset="0"/>
                <a:ea typeface="ＭＳ Ｐゴシック"/>
              </a:rPr>
              <a:t>Charged</a:t>
            </a:r>
          </a:p>
        </p:txBody>
      </p:sp>
      <p:sp>
        <p:nvSpPr>
          <p:cNvPr id="124" name="右矢印 123"/>
          <p:cNvSpPr/>
          <p:nvPr/>
        </p:nvSpPr>
        <p:spPr>
          <a:xfrm rot="11142274">
            <a:off x="5092041" y="4740792"/>
            <a:ext cx="833438" cy="109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80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26" name="正方形/長方形 125"/>
          <p:cNvSpPr/>
          <p:nvPr/>
        </p:nvSpPr>
        <p:spPr>
          <a:xfrm>
            <a:off x="303604" y="1036147"/>
            <a:ext cx="4325223" cy="830997"/>
          </a:xfrm>
          <a:prstGeom prst="rect">
            <a:avLst/>
          </a:prstGeom>
        </p:spPr>
        <p:txBody>
          <a:bodyPr wrap="none" lIns="91416" tIns="45709" rIns="91416" bIns="45709">
            <a:spAutoFit/>
          </a:bodyPr>
          <a:lstStyle/>
          <a:p>
            <a:pPr defTabSz="457082"/>
            <a:r>
              <a:rPr lang="en-US" altLang="ja-JP" sz="2400" b="1" dirty="0">
                <a:solidFill>
                  <a:srgbClr val="0066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New resonances discovered</a:t>
            </a:r>
          </a:p>
          <a:p>
            <a:pPr defTabSz="457082"/>
            <a:r>
              <a:rPr lang="en-US" altLang="ja-JP" sz="2400" b="1" dirty="0">
                <a:solidFill>
                  <a:srgbClr val="0066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 at B-Factories</a:t>
            </a:r>
            <a:endParaRPr lang="ja-JP" altLang="en-US" sz="2400" b="1" dirty="0">
              <a:solidFill>
                <a:srgbClr val="0066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27" name="Rectangle 24"/>
          <p:cNvSpPr>
            <a:spLocks noChangeArrowheads="1"/>
          </p:cNvSpPr>
          <p:nvPr/>
        </p:nvSpPr>
        <p:spPr bwMode="auto">
          <a:xfrm>
            <a:off x="3480588" y="1497258"/>
            <a:ext cx="2201207" cy="373659"/>
          </a:xfrm>
          <a:prstGeom prst="rect">
            <a:avLst/>
          </a:prstGeom>
          <a:solidFill>
            <a:srgbClr val="FF99FF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>
              <a:defRPr/>
            </a:pPr>
            <a:r>
              <a:rPr kumimoji="0" lang="en-US" altLang="ja-JP" b="1" dirty="0" err="1">
                <a:solidFill>
                  <a:srgbClr val="003300"/>
                </a:solidFill>
                <a:latin typeface="Calibri" pitchFamily="34" charset="0"/>
                <a:ea typeface="ＭＳ Ｐゴシック"/>
              </a:rPr>
              <a:t>Zb</a:t>
            </a:r>
            <a:r>
              <a:rPr kumimoji="0" lang="en-US" altLang="ja-JP" b="1" dirty="0">
                <a:solidFill>
                  <a:srgbClr val="003300"/>
                </a:solidFill>
                <a:latin typeface="Calibri" pitchFamily="34" charset="0"/>
                <a:ea typeface="ＭＳ Ｐゴシック"/>
              </a:rPr>
              <a:t>(10610),</a:t>
            </a:r>
            <a:r>
              <a:rPr kumimoji="0" lang="en-US" altLang="ja-JP" b="1" dirty="0" err="1">
                <a:solidFill>
                  <a:srgbClr val="003300"/>
                </a:solidFill>
                <a:latin typeface="Calibri" pitchFamily="34" charset="0"/>
                <a:ea typeface="ＭＳ Ｐゴシック"/>
              </a:rPr>
              <a:t>Zb</a:t>
            </a:r>
            <a:r>
              <a:rPr kumimoji="0" lang="en-US" altLang="ja-JP" b="1" dirty="0">
                <a:solidFill>
                  <a:srgbClr val="003300"/>
                </a:solidFill>
                <a:latin typeface="Calibri" pitchFamily="34" charset="0"/>
                <a:ea typeface="ＭＳ Ｐゴシック"/>
              </a:rPr>
              <a:t>(10650)</a:t>
            </a:r>
          </a:p>
        </p:txBody>
      </p:sp>
      <p:sp>
        <p:nvSpPr>
          <p:cNvPr id="128" name="右矢印 127"/>
          <p:cNvSpPr/>
          <p:nvPr/>
        </p:nvSpPr>
        <p:spPr>
          <a:xfrm rot="13302059">
            <a:off x="5380602" y="2130488"/>
            <a:ext cx="833437" cy="109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80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29" name="Rectangle 24"/>
          <p:cNvSpPr>
            <a:spLocks noChangeArrowheads="1"/>
          </p:cNvSpPr>
          <p:nvPr/>
        </p:nvSpPr>
        <p:spPr bwMode="auto">
          <a:xfrm>
            <a:off x="2328462" y="2217336"/>
            <a:ext cx="441283" cy="373659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>
              <a:defRPr/>
            </a:pPr>
            <a:r>
              <a:rPr kumimoji="0" lang="en-US" altLang="ja-JP" b="1" dirty="0" err="1">
                <a:solidFill>
                  <a:srgbClr val="003300"/>
                </a:solidFill>
                <a:latin typeface="Calibri" pitchFamily="34" charset="0"/>
                <a:ea typeface="ＭＳ Ｐゴシック"/>
              </a:rPr>
              <a:t>Yb</a:t>
            </a:r>
            <a:endParaRPr kumimoji="0" lang="en-US" altLang="ja-JP" b="1" dirty="0">
              <a:solidFill>
                <a:srgbClr val="003300"/>
              </a:solidFill>
              <a:latin typeface="Calibri" pitchFamily="34" charset="0"/>
              <a:ea typeface="ＭＳ Ｐゴシック"/>
            </a:endParaRPr>
          </a:p>
        </p:txBody>
      </p:sp>
      <p:sp>
        <p:nvSpPr>
          <p:cNvPr id="130" name="Rectangle 24"/>
          <p:cNvSpPr>
            <a:spLocks noChangeArrowheads="1"/>
          </p:cNvSpPr>
          <p:nvPr/>
        </p:nvSpPr>
        <p:spPr bwMode="auto">
          <a:xfrm>
            <a:off x="5087356" y="1147065"/>
            <a:ext cx="501751" cy="373659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>
              <a:defRPr/>
            </a:pPr>
            <a:r>
              <a:rPr kumimoji="0" lang="en-US" altLang="ja-JP" b="1" dirty="0">
                <a:solidFill>
                  <a:srgbClr val="003300"/>
                </a:solidFill>
                <a:latin typeface="Calibri" pitchFamily="34" charset="0"/>
                <a:ea typeface="ＭＳ Ｐゴシック"/>
              </a:rPr>
              <a:t>Zb</a:t>
            </a:r>
            <a:r>
              <a:rPr kumimoji="0" lang="en-US" altLang="ja-JP" b="1" baseline="30000" dirty="0">
                <a:solidFill>
                  <a:srgbClr val="003300"/>
                </a:solidFill>
                <a:latin typeface="Calibri" pitchFamily="34" charset="0"/>
                <a:ea typeface="ＭＳ Ｐゴシック"/>
              </a:rPr>
              <a:t>0</a:t>
            </a:r>
          </a:p>
        </p:txBody>
      </p:sp>
      <p:sp>
        <p:nvSpPr>
          <p:cNvPr id="131" name="Text Box 17"/>
          <p:cNvSpPr txBox="1">
            <a:spLocks noChangeArrowheads="1"/>
          </p:cNvSpPr>
          <p:nvPr/>
        </p:nvSpPr>
        <p:spPr bwMode="auto">
          <a:xfrm>
            <a:off x="5004496" y="1929861"/>
            <a:ext cx="423338" cy="33158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err="1">
                <a:solidFill>
                  <a:srgbClr val="CC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ja-JP" b="1" baseline="-25000" dirty="0" err="1">
                <a:solidFill>
                  <a:srgbClr val="CC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b</a:t>
            </a:r>
            <a:endParaRPr kumimoji="0" lang="en-US" altLang="ja-JP" b="1" baseline="-25000" dirty="0">
              <a:solidFill>
                <a:srgbClr val="CC00CC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32" name="Rectangle 24"/>
          <p:cNvSpPr>
            <a:spLocks noChangeArrowheads="1"/>
          </p:cNvSpPr>
          <p:nvPr/>
        </p:nvSpPr>
        <p:spPr bwMode="auto">
          <a:xfrm>
            <a:off x="5633490" y="1137585"/>
            <a:ext cx="918087" cy="373659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FF0000"/>
                </a:solidFill>
                <a:latin typeface="Calibri" pitchFamily="34" charset="0"/>
                <a:ea typeface="ＭＳ Ｐゴシック"/>
              </a:rPr>
              <a:t>Z(3885)</a:t>
            </a:r>
            <a:endParaRPr kumimoji="0" lang="en-US" altLang="ja-JP" b="1" dirty="0">
              <a:solidFill>
                <a:srgbClr val="FF0000"/>
              </a:solidFill>
              <a:latin typeface="Calibri" pitchFamily="34" charset="0"/>
              <a:ea typeface="ＭＳ Ｐゴシック"/>
            </a:endParaRPr>
          </a:p>
        </p:txBody>
      </p:sp>
      <p:sp>
        <p:nvSpPr>
          <p:cNvPr id="133" name="Text Box 17"/>
          <p:cNvSpPr txBox="1">
            <a:spLocks noChangeArrowheads="1"/>
          </p:cNvSpPr>
          <p:nvPr/>
        </p:nvSpPr>
        <p:spPr bwMode="auto">
          <a:xfrm>
            <a:off x="5708690" y="1577772"/>
            <a:ext cx="762193" cy="33158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457082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err="1" smtClean="0">
                <a:solidFill>
                  <a:srgbClr val="CC00CC"/>
                </a:solidFill>
                <a:latin typeface="Symbol" pitchFamily="18" charset="2"/>
                <a:ea typeface="ＭＳ Ｐゴシック"/>
                <a:cs typeface="Arial" pitchFamily="34" charset="0"/>
              </a:rPr>
              <a:t>h</a:t>
            </a:r>
            <a:r>
              <a:rPr kumimoji="0" lang="en-US" altLang="ja-JP" b="1" baseline="-25000" dirty="0" err="1" smtClean="0">
                <a:solidFill>
                  <a:srgbClr val="CC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b</a:t>
            </a:r>
            <a:r>
              <a:rPr kumimoji="0" lang="en-US" altLang="ja-JP" sz="1400" b="1" dirty="0">
                <a:solidFill>
                  <a:srgbClr val="CC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(2S)</a:t>
            </a:r>
            <a:endParaRPr kumimoji="0" lang="en-US" altLang="ja-JP" b="1" baseline="-25000" dirty="0">
              <a:solidFill>
                <a:srgbClr val="CC00CC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06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KEKphot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KE0029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6715" y="0"/>
            <a:ext cx="3697287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1066800"/>
            <a:ext cx="5389564" cy="5138738"/>
            <a:chOff x="1429" y="618"/>
            <a:chExt cx="3395" cy="3237"/>
          </a:xfrm>
        </p:grpSpPr>
        <p:pic>
          <p:nvPicPr>
            <p:cNvPr id="117774" name="Picture 3" descr="ringanimation2M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29" y="618"/>
              <a:ext cx="2705" cy="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75" name="Text Box 4"/>
            <p:cNvSpPr txBox="1">
              <a:spLocks noChangeArrowheads="1"/>
            </p:cNvSpPr>
            <p:nvPr/>
          </p:nvSpPr>
          <p:spPr bwMode="auto">
            <a:xfrm>
              <a:off x="3366" y="2973"/>
              <a:ext cx="855" cy="2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 err="1"/>
                <a:t>e</a:t>
              </a:r>
              <a:r>
                <a:rPr lang="en-US" altLang="ja-JP" sz="2000" baseline="30000" dirty="0"/>
                <a:t>+</a:t>
              </a:r>
              <a:r>
                <a:rPr lang="en-US" altLang="ja-JP" sz="2000" dirty="0"/>
                <a:t> source</a:t>
              </a:r>
            </a:p>
          </p:txBody>
        </p:sp>
        <p:sp>
          <p:nvSpPr>
            <p:cNvPr id="117776" name="Text Box 5"/>
            <p:cNvSpPr txBox="1">
              <a:spLocks noChangeArrowheads="1"/>
            </p:cNvSpPr>
            <p:nvPr/>
          </p:nvSpPr>
          <p:spPr bwMode="auto">
            <a:xfrm>
              <a:off x="3394" y="2371"/>
              <a:ext cx="1196" cy="2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/>
                <a:t>Ares RF cavity</a:t>
              </a:r>
            </a:p>
          </p:txBody>
        </p:sp>
        <p:sp>
          <p:nvSpPr>
            <p:cNvPr id="117777" name="Text Box 6"/>
            <p:cNvSpPr txBox="1">
              <a:spLocks noChangeArrowheads="1"/>
            </p:cNvSpPr>
            <p:nvPr/>
          </p:nvSpPr>
          <p:spPr bwMode="auto">
            <a:xfrm>
              <a:off x="3606" y="788"/>
              <a:ext cx="1218" cy="2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ja-JP" sz="2000" dirty="0"/>
                <a:t>Belle detector</a:t>
              </a:r>
            </a:p>
          </p:txBody>
        </p:sp>
      </p:grp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381002" y="1371599"/>
            <a:ext cx="2180165" cy="4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0" tIns="45705" rIns="91410" bIns="4570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ja-JP" sz="2000" dirty="0">
                <a:latin typeface="ヒラギノ角ゴ Pro W3"/>
                <a:ea typeface="ヒラギノ角ゴ Pro W3"/>
                <a:cs typeface="ヒラギノ角ゴ Pro W3"/>
              </a:rPr>
              <a:t>SCC RF(HER)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363538" y="3646487"/>
            <a:ext cx="1841780" cy="4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0" tIns="45705" rIns="91410" bIns="4570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ja-JP" sz="2000" dirty="0">
                <a:latin typeface="ヒラギノ角ゴ Pro W3"/>
                <a:ea typeface="ヒラギノ角ゴ Pro W3"/>
                <a:cs typeface="ヒラギノ角ゴ Pro W3"/>
              </a:rPr>
              <a:t>ARES(LER)</a:t>
            </a:r>
          </a:p>
        </p:txBody>
      </p:sp>
      <p:sp>
        <p:nvSpPr>
          <p:cNvPr id="11776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257175" y="244474"/>
            <a:ext cx="8077200" cy="822325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altLang="ja-JP" dirty="0">
                <a:solidFill>
                  <a:srgbClr val="FF0000"/>
                </a:solidFill>
              </a:rPr>
              <a:t>The KEKB Collider</a:t>
            </a:r>
          </a:p>
        </p:txBody>
      </p:sp>
      <p:sp>
        <p:nvSpPr>
          <p:cNvPr id="31751" name="Rectangle 10"/>
          <p:cNvSpPr>
            <a:spLocks noChangeArrowheads="1"/>
          </p:cNvSpPr>
          <p:nvPr/>
        </p:nvSpPr>
        <p:spPr bwMode="auto">
          <a:xfrm>
            <a:off x="4646615" y="1123952"/>
            <a:ext cx="4308475" cy="3125846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lIns="91410" tIns="45705" rIns="91410" bIns="45705">
            <a:prstTxWarp prst="textNoShape">
              <a:avLst/>
            </a:prstTxWarp>
          </a:bodyPr>
          <a:lstStyle/>
          <a:p>
            <a:pPr marL="341237" indent="-341237"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</a:pPr>
            <a:r>
              <a:rPr lang="en-US" altLang="ja-JP" sz="2200" dirty="0" err="1" smtClean="0">
                <a:latin typeface="ヒラギノ角ゴ Pro W6"/>
                <a:ea typeface="ヒラギノ角ゴ Pro W6"/>
                <a:cs typeface="ヒラギノ角ゴ Pro W6"/>
              </a:rPr>
              <a:t>e</a:t>
            </a:r>
            <a:r>
              <a:rPr lang="en-US" altLang="ja-JP" sz="2200" baseline="30000" dirty="0" smtClean="0">
                <a:latin typeface="ヒラギノ角ゴ Pro W6"/>
                <a:ea typeface="ヒラギノ角ゴ Pro W6"/>
                <a:cs typeface="ヒラギノ角ゴ Pro W6"/>
              </a:rPr>
              <a:t>-</a:t>
            </a:r>
            <a:r>
              <a:rPr lang="en-US" altLang="ja-JP" sz="2200" dirty="0" smtClean="0">
                <a:latin typeface="ヒラギノ角ゴ Pro W6"/>
                <a:ea typeface="ヒラギノ角ゴ Pro W6"/>
                <a:cs typeface="ヒラギノ角ゴ Pro W6"/>
              </a:rPr>
              <a:t> (8.0GeV) × </a:t>
            </a:r>
            <a:r>
              <a:rPr lang="en-US" altLang="ja-JP" sz="2200" dirty="0" err="1" smtClean="0">
                <a:latin typeface="ヒラギノ角ゴ Pro W6"/>
                <a:ea typeface="ヒラギノ角ゴ Pro W6"/>
                <a:cs typeface="ヒラギノ角ゴ Pro W6"/>
              </a:rPr>
              <a:t>e</a:t>
            </a:r>
            <a:r>
              <a:rPr lang="en-US" altLang="ja-JP" sz="2200" baseline="30000" dirty="0" smtClean="0">
                <a:latin typeface="ヒラギノ角ゴ Pro W6"/>
                <a:ea typeface="ヒラギノ角ゴ Pro W6"/>
                <a:cs typeface="ヒラギノ角ゴ Pro W6"/>
              </a:rPr>
              <a:t>+</a:t>
            </a:r>
            <a:r>
              <a:rPr lang="en-US" altLang="ja-JP" sz="2200" dirty="0" smtClean="0">
                <a:latin typeface="ヒラギノ角ゴ Pro W6"/>
                <a:ea typeface="ヒラギノ角ゴ Pro W6"/>
                <a:cs typeface="ヒラギノ角ゴ Pro W6"/>
              </a:rPr>
              <a:t> (3.5GeV)</a:t>
            </a:r>
          </a:p>
          <a:p>
            <a:pPr marL="741201" lvl="1" indent="-284100">
              <a:spcBef>
                <a:spcPct val="20000"/>
              </a:spcBef>
            </a:pPr>
            <a:r>
              <a:rPr lang="en-US" altLang="ja-JP" sz="2200" dirty="0" smtClean="0">
                <a:latin typeface="ヒラギノ角ゴ Pro W6"/>
                <a:ea typeface="ヒラギノ角ゴ Pro W6"/>
                <a:cs typeface="ヒラギノ角ゴ Pro W6"/>
              </a:rPr>
              <a:t>⇒</a:t>
            </a:r>
            <a:r>
              <a:rPr lang="en-US" altLang="ja-JP" sz="2200" dirty="0" smtClean="0">
                <a:latin typeface="Symbol" charset="2"/>
                <a:ea typeface="ヒラギノ角ゴ Pro W6"/>
                <a:cs typeface="Symbol" charset="2"/>
              </a:rPr>
              <a:t>U</a:t>
            </a:r>
            <a:r>
              <a:rPr lang="en-US" altLang="ja-JP" sz="2200" dirty="0" smtClean="0">
                <a:latin typeface="ヒラギノ角ゴ Pro W6"/>
                <a:ea typeface="ヒラギノ角ゴ Pro W6"/>
                <a:cs typeface="ヒラギノ角ゴ Pro W6"/>
              </a:rPr>
              <a:t>(4S) →BB</a:t>
            </a:r>
          </a:p>
          <a:p>
            <a:pPr marL="741201" lvl="1" indent="-284100">
              <a:spcBef>
                <a:spcPct val="20000"/>
              </a:spcBef>
            </a:pPr>
            <a:r>
              <a:rPr lang="en-US" altLang="ja-JP" sz="2200" dirty="0" smtClean="0">
                <a:latin typeface="ヒラギノ角ゴ Pro W6"/>
                <a:ea typeface="ヒラギノ角ゴ Pro W6"/>
                <a:cs typeface="ヒラギノ角ゴ Pro W6"/>
              </a:rPr>
              <a:t>⇒Lorentz boost: </a:t>
            </a:r>
          </a:p>
          <a:p>
            <a:pPr marL="741201" lvl="1" indent="-284100">
              <a:spcBef>
                <a:spcPct val="20000"/>
              </a:spcBef>
            </a:pPr>
            <a:r>
              <a:rPr lang="en-US" altLang="ja-JP" sz="2200" dirty="0">
                <a:latin typeface="ヒラギノ角ゴ Pro W6"/>
                <a:ea typeface="ヒラギノ角ゴ Pro W6"/>
                <a:cs typeface="ヒラギノ角ゴ Pro W6"/>
              </a:rPr>
              <a:t>	</a:t>
            </a:r>
            <a:r>
              <a:rPr lang="en-US" altLang="ja-JP" sz="2200" dirty="0" err="1" smtClean="0">
                <a:latin typeface="Symbol" charset="2"/>
                <a:ea typeface="ヒラギノ角ゴ Pro W6"/>
                <a:cs typeface="Symbol" charset="2"/>
              </a:rPr>
              <a:t>bg</a:t>
            </a:r>
            <a:r>
              <a:rPr lang="en-US" altLang="ja-JP" sz="2200" dirty="0" smtClean="0">
                <a:latin typeface="ヒラギノ角ゴ Pro W6"/>
                <a:ea typeface="ヒラギノ角ゴ Pro W6"/>
                <a:cs typeface="ヒラギノ角ゴ Pro W6"/>
              </a:rPr>
              <a:t> = 0.425</a:t>
            </a:r>
          </a:p>
          <a:p>
            <a:pPr marL="341237" indent="-341237"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</a:pPr>
            <a:r>
              <a:rPr lang="en-US" altLang="ja-JP" sz="2200" dirty="0" smtClean="0">
                <a:latin typeface="ヒラギノ角ゴ Pro W6"/>
                <a:ea typeface="ヒラギノ角ゴ Pro W6"/>
                <a:cs typeface="ヒラギノ角ゴ Pro W6"/>
              </a:rPr>
              <a:t>Finite crossing angle</a:t>
            </a:r>
          </a:p>
          <a:p>
            <a:pPr marL="741201" lvl="1" indent="-284100">
              <a:spcBef>
                <a:spcPct val="20000"/>
              </a:spcBef>
              <a:buClr>
                <a:srgbClr val="CC0000"/>
              </a:buClr>
            </a:pPr>
            <a:r>
              <a:rPr lang="en-US" altLang="ja-JP" sz="2200" dirty="0" smtClean="0">
                <a:latin typeface="ヒラギノ角ゴ Pro W6"/>
                <a:ea typeface="ヒラギノ角ゴ Pro W6"/>
                <a:cs typeface="ヒラギノ角ゴ Pro W6"/>
              </a:rPr>
              <a:t>- 11mrad ×2</a:t>
            </a:r>
          </a:p>
          <a:p>
            <a:pPr marL="341237" indent="-341237"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</a:pPr>
            <a:r>
              <a:rPr lang="en-US" altLang="ja-JP" sz="2200" dirty="0" smtClean="0">
                <a:latin typeface="ヒラギノ角ゴ Pro W6"/>
                <a:ea typeface="ヒラギノ角ゴ Pro W6"/>
                <a:cs typeface="ヒラギノ角ゴ Pro W6"/>
              </a:rPr>
              <a:t>Operated 1999-2010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4750997" y="4441650"/>
            <a:ext cx="4207620" cy="800189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10" tIns="45705" rIns="91410" bIns="45705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BC0024"/>
                </a:solidFill>
                <a:latin typeface="ヒラギノ角ゴ Pro W6"/>
                <a:ea typeface="ヒラギノ角ゴ Pro W6"/>
                <a:cs typeface="ヒラギノ角ゴ Pro W6"/>
              </a:rPr>
              <a:t>Peak luminosity</a:t>
            </a:r>
          </a:p>
          <a:p>
            <a:r>
              <a:rPr lang="en-US" altLang="ja-JP" dirty="0">
                <a:solidFill>
                  <a:srgbClr val="BC0024"/>
                </a:solidFill>
                <a:latin typeface="ヒラギノ角ゴ Pro W6"/>
                <a:ea typeface="ヒラギノ角ゴ Pro W6"/>
                <a:cs typeface="ヒラギノ角ゴ Pro W6"/>
              </a:rPr>
              <a:t>    </a:t>
            </a:r>
            <a:r>
              <a:rPr lang="en-US" altLang="ja-JP" sz="2800" dirty="0">
                <a:solidFill>
                  <a:srgbClr val="BC0024"/>
                </a:solidFill>
                <a:latin typeface="ヒラギノ角ゴ Pro W6"/>
                <a:ea typeface="ヒラギノ角ゴ Pro W6"/>
                <a:cs typeface="ヒラギノ角ゴ Pro W6"/>
              </a:rPr>
              <a:t>2.1 </a:t>
            </a:r>
            <a:r>
              <a:rPr lang="en-US" altLang="ja-JP" sz="2800" dirty="0" err="1">
                <a:solidFill>
                  <a:srgbClr val="BC0024"/>
                </a:solidFill>
                <a:latin typeface="ヒラギノ角ゴ Pro W6"/>
                <a:ea typeface="ヒラギノ角ゴ Pro W6"/>
                <a:cs typeface="ヒラギノ角ゴ Pro W6"/>
              </a:rPr>
              <a:t>x</a:t>
            </a:r>
            <a:r>
              <a:rPr lang="en-US" altLang="ja-JP" sz="2800" dirty="0">
                <a:solidFill>
                  <a:srgbClr val="BC0024"/>
                </a:solidFill>
                <a:latin typeface="ヒラギノ角ゴ Pro W6"/>
                <a:ea typeface="ヒラギノ角ゴ Pro W6"/>
                <a:cs typeface="ヒラギノ角ゴ Pro W6"/>
              </a:rPr>
              <a:t> 10</a:t>
            </a:r>
            <a:r>
              <a:rPr lang="en-US" altLang="ja-JP" sz="2800" baseline="30000" dirty="0">
                <a:solidFill>
                  <a:srgbClr val="BC0024"/>
                </a:solidFill>
                <a:latin typeface="ヒラギノ角ゴ Pro W6"/>
                <a:ea typeface="ヒラギノ角ゴ Pro W6"/>
                <a:cs typeface="ヒラギノ角ゴ Pro W6"/>
              </a:rPr>
              <a:t>34</a:t>
            </a:r>
            <a:r>
              <a:rPr lang="en-US" altLang="ja-JP" sz="2800" dirty="0">
                <a:solidFill>
                  <a:srgbClr val="BC0024"/>
                </a:solidFill>
                <a:latin typeface="ヒラギノ角ゴ Pro W6"/>
                <a:ea typeface="ヒラギノ角ゴ Pro W6"/>
                <a:cs typeface="ヒラギノ角ゴ Pro W6"/>
              </a:rPr>
              <a:t> cm</a:t>
            </a:r>
            <a:r>
              <a:rPr lang="en-US" altLang="ja-JP" sz="2800" baseline="30000" dirty="0">
                <a:solidFill>
                  <a:srgbClr val="BC0024"/>
                </a:solidFill>
                <a:latin typeface="ヒラギノ角ゴ Pro W6"/>
                <a:ea typeface="ヒラギノ角ゴ Pro W6"/>
                <a:cs typeface="ヒラギノ角ゴ Pro W6"/>
              </a:rPr>
              <a:t>-2</a:t>
            </a:r>
            <a:r>
              <a:rPr lang="en-US" altLang="ja-JP" sz="2800" dirty="0">
                <a:solidFill>
                  <a:srgbClr val="BC0024"/>
                </a:solidFill>
                <a:latin typeface="ヒラギノ角ゴ Pro W6"/>
                <a:ea typeface="ヒラギノ角ゴ Pro W6"/>
                <a:cs typeface="ヒラギノ角ゴ Pro W6"/>
              </a:rPr>
              <a:t>s</a:t>
            </a:r>
            <a:r>
              <a:rPr lang="en-US" altLang="ja-JP" sz="2800" baseline="30000" dirty="0">
                <a:solidFill>
                  <a:srgbClr val="BC0024"/>
                </a:solidFill>
                <a:latin typeface="ヒラギノ角ゴ Pro W6"/>
                <a:ea typeface="ヒラギノ角ゴ Pro W6"/>
                <a:cs typeface="ヒラギノ角ゴ Pro W6"/>
              </a:rPr>
              <a:t>-1 </a:t>
            </a:r>
            <a:r>
              <a:rPr lang="en-US" altLang="ja-JP" sz="2800" dirty="0">
                <a:solidFill>
                  <a:srgbClr val="BC0024"/>
                </a:solidFill>
                <a:latin typeface="ヒラギノ角ゴ Pro W6"/>
                <a:ea typeface="ヒラギノ角ゴ Pro W6"/>
                <a:cs typeface="ヒラギノ角ゴ Pro W6"/>
              </a:rPr>
              <a:t>!</a:t>
            </a:r>
          </a:p>
        </p:txBody>
      </p:sp>
      <p:sp>
        <p:nvSpPr>
          <p:cNvPr id="31753" name="WordArt 12"/>
          <p:cNvSpPr>
            <a:spLocks noChangeArrowheads="1" noChangeShapeType="1" noTextEdit="1"/>
          </p:cNvSpPr>
          <p:nvPr/>
        </p:nvSpPr>
        <p:spPr bwMode="auto">
          <a:xfrm>
            <a:off x="4254499" y="5368841"/>
            <a:ext cx="4697413" cy="1271578"/>
          </a:xfrm>
          <a:prstGeom prst="rect">
            <a:avLst/>
          </a:prstGeom>
        </p:spPr>
        <p:txBody>
          <a:bodyPr wrap="none" lIns="91420" tIns="45710" rIns="91420" bIns="45710" fromWordArt="1">
            <a:prstTxWarp prst="textCascadeUp">
              <a:avLst>
                <a:gd name="adj" fmla="val 5175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ja-JP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ＭＳ Ｐゴシック"/>
                <a:ea typeface="ＭＳ Ｐゴシック"/>
                <a:cs typeface="ＭＳ Ｐゴシック"/>
              </a:rPr>
              <a:t>The World Highest Luminosity</a:t>
            </a:r>
            <a:endParaRPr lang="ja-JP" alt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6" name="日付プレースホルダ 1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2010/10/29</a:t>
            </a:r>
          </a:p>
        </p:txBody>
      </p:sp>
      <p:sp>
        <p:nvSpPr>
          <p:cNvPr id="117772" name="スライド番号プレースホルダ 1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6BED34-3906-944B-A97D-B1CBF2A9F723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17773" name="フッター プレースホルダ 1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Toru Iijima, seminar at Konan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/>
      <p:bldP spid="31751" grpId="0" animBg="1"/>
      <p:bldP spid="31752" grpId="0" animBg="1"/>
      <p:bldP spid="317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Luminosity at B Factories</a:t>
            </a:r>
            <a:endParaRPr lang="ja-JP" altLang="en-US" dirty="0"/>
          </a:p>
        </p:txBody>
      </p:sp>
      <p:pic>
        <p:nvPicPr>
          <p:cNvPr id="5" name="コンテンツ プレースホルダ 6" descr="lumi_belle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5272" t="9914" r="-10453"/>
          <a:stretch>
            <a:fillRect/>
          </a:stretch>
        </p:blipFill>
        <p:spPr>
          <a:xfrm>
            <a:off x="254004" y="1497247"/>
            <a:ext cx="8889996" cy="4778047"/>
          </a:xfr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CD51-8F39-4A40-87C3-4FCB55FD9E25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80144" y="6059715"/>
            <a:ext cx="184666" cy="3693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endParaRPr kumimoji="1" lang="ja-JP" altLang="en-US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/>
        </p:nvGraphicFramePr>
        <p:xfrm>
          <a:off x="1933122" y="3262085"/>
          <a:ext cx="1654630" cy="638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2" name="数式" r:id="rId4" imgW="723900" imgH="279400" progId="Equation.3">
                  <p:embed/>
                </p:oleObj>
              </mc:Choice>
              <mc:Fallback>
                <p:oleObj name="数式" r:id="rId4" imgW="723900" imgH="279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3122" y="3262085"/>
                        <a:ext cx="1654630" cy="6386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413001" y="3900715"/>
            <a:ext cx="1236746" cy="46164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altLang="ja-JP" sz="2400" dirty="0"/>
              <a:t>@ Belle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たそがれ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たそがれ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たそがれ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たそがれ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たそがれ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たそがれ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たそがれ.thmx</Template>
  <TotalTime>626</TotalTime>
  <Words>3359</Words>
  <Application>Microsoft Macintosh PowerPoint</Application>
  <PresentationFormat>画面に合わせる (4:3)</PresentationFormat>
  <Paragraphs>735</Paragraphs>
  <Slides>47</Slides>
  <Notes>15</Notes>
  <HiddenSlides>0</HiddenSlides>
  <MMClips>0</MMClips>
  <ScaleCrop>false</ScaleCrop>
  <HeadingPairs>
    <vt:vector size="6" baseType="variant">
      <vt:variant>
        <vt:lpstr>テーマ</vt:lpstr>
      </vt:variant>
      <vt:variant>
        <vt:i4>9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47</vt:i4>
      </vt:variant>
    </vt:vector>
  </HeadingPairs>
  <TitlesOfParts>
    <vt:vector size="58" baseType="lpstr">
      <vt:lpstr>たそがれ</vt:lpstr>
      <vt:lpstr>2_標準デザイン</vt:lpstr>
      <vt:lpstr>2_たそがれ</vt:lpstr>
      <vt:lpstr>ホワイト</vt:lpstr>
      <vt:lpstr>1_ホワイト</vt:lpstr>
      <vt:lpstr>2_ホワイト</vt:lpstr>
      <vt:lpstr>3_ホワイト</vt:lpstr>
      <vt:lpstr>4_ホワイト</vt:lpstr>
      <vt:lpstr>1_Office テーマ</vt:lpstr>
      <vt:lpstr>Equation</vt:lpstr>
      <vt:lpstr>数式</vt:lpstr>
      <vt:lpstr>Exotic Hadron Spectroscopy at B-factories</vt:lpstr>
      <vt:lpstr>About Me</vt:lpstr>
      <vt:lpstr>Confirmation of Kobayashi-Maskawa</vt:lpstr>
      <vt:lpstr>Quest in low-energy QCD</vt:lpstr>
      <vt:lpstr>Gell-Mann 1964</vt:lpstr>
      <vt:lpstr>Discoveries in 1974</vt:lpstr>
      <vt:lpstr>Discoveries at B-factories  </vt:lpstr>
      <vt:lpstr>The KEKB Collider</vt:lpstr>
      <vt:lpstr>Luminosity at B Factories</vt:lpstr>
      <vt:lpstr>Belle Detector</vt:lpstr>
      <vt:lpstr>Production of cc in B Factories </vt:lpstr>
      <vt:lpstr>Chamonium-like Exotics</vt:lpstr>
      <vt:lpstr>Discovery of X(3872)</vt:lpstr>
      <vt:lpstr>X (3872)</vt:lpstr>
      <vt:lpstr>What is X(3872) ?</vt:lpstr>
      <vt:lpstr>Z(4430)+, Z (4050)+, Z(4250)+  by Belle</vt:lpstr>
      <vt:lpstr>Z(4430) at LHCb</vt:lpstr>
      <vt:lpstr>Update of Y(4260)/Y(4008)</vt:lpstr>
      <vt:lpstr>Z(3895)+</vt:lpstr>
      <vt:lpstr>Bottomonium-like Exotics  </vt:lpstr>
      <vt:lpstr>Yb: Y(4260) counter part</vt:lpstr>
      <vt:lpstr>Anomalies in (5S) decay</vt:lpstr>
      <vt:lpstr>Anomalies in (5S) decay</vt:lpstr>
      <vt:lpstr>hb (1P, 2P) p+ p-</vt:lpstr>
      <vt:lpstr>Charged Bottomonium-like Zb+ in (nS)p+  </vt:lpstr>
      <vt:lpstr>Zb(10610) &amp; Zb(10650)</vt:lpstr>
      <vt:lpstr>Molecular Explanation of Zb+</vt:lpstr>
      <vt:lpstr>Final Remarks  </vt:lpstr>
      <vt:lpstr>PowerPoint プレゼンテーション</vt:lpstr>
      <vt:lpstr>New Resonances by Belle</vt:lpstr>
      <vt:lpstr>XYZ at B Factories</vt:lpstr>
      <vt:lpstr>International Cooperation</vt:lpstr>
      <vt:lpstr>Charmonium-like Spectroscopy</vt:lpstr>
      <vt:lpstr>New Quark Model ?</vt:lpstr>
      <vt:lpstr>Hot Region ?</vt:lpstr>
      <vt:lpstr>Impact in the Universe History ?</vt:lpstr>
      <vt:lpstr>Summary</vt:lpstr>
      <vt:lpstr>PowerPoint プレゼンテーション</vt:lpstr>
      <vt:lpstr>X(3872)/Z(4430) at LHCb</vt:lpstr>
      <vt:lpstr>Study of Zb→B*B(*)</vt:lpstr>
      <vt:lpstr>Clear BB* and B*B* signals</vt:lpstr>
      <vt:lpstr>Observation of ZbBB* and Zb’B*B*</vt:lpstr>
      <vt:lpstr>Fit (2S)00 structure</vt:lpstr>
      <vt:lpstr>H-dibaryon Search</vt:lpstr>
      <vt:lpstr>Doubly-Charmed Hadrons (C=-2) ?</vt:lpstr>
      <vt:lpstr>Xcc Search w/ Full Belle Data</vt:lpstr>
      <vt:lpstr>Charmed Strange Bayons  Xc </vt:lpstr>
    </vt:vector>
  </TitlesOfParts>
  <Company>名古屋大学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飯嶋 徹</dc:creator>
  <cp:lastModifiedBy>飯嶋 徹</cp:lastModifiedBy>
  <cp:revision>69</cp:revision>
  <dcterms:created xsi:type="dcterms:W3CDTF">2012-12-14T23:39:20Z</dcterms:created>
  <dcterms:modified xsi:type="dcterms:W3CDTF">2015-03-11T05:50:21Z</dcterms:modified>
</cp:coreProperties>
</file>