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activeX/activeX2.xml" ContentType="application/vnd.ms-office.activeX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embeddings/oleObject8.bin" ContentType="application/vnd.openxmlformats-officedocument.oleObjec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embeddings/oleObject5.bin" ContentType="application/vnd.openxmlformats-officedocument.oleObject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embeddings/oleObject3.bin" ContentType="application/vnd.openxmlformats-officedocument.oleObject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embeddings/oleObject1.bin" ContentType="application/vnd.openxmlformats-officedocument.oleObject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embeddings/oleObject6.bin" ContentType="application/vnd.openxmlformats-officedocument.oleObject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activeX/activeX1.xml" ContentType="application/vnd.ms-office.activeX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embeddings/oleObject7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</p:sldMasterIdLst>
  <p:notesMasterIdLst>
    <p:notesMasterId r:id="rId85"/>
  </p:notesMasterIdLst>
  <p:handoutMasterIdLst>
    <p:handoutMasterId r:id="rId86"/>
  </p:handoutMasterIdLst>
  <p:sldIdLst>
    <p:sldId id="256" r:id="rId3"/>
    <p:sldId id="257" r:id="rId4"/>
    <p:sldId id="258" r:id="rId5"/>
    <p:sldId id="259" r:id="rId6"/>
    <p:sldId id="332" r:id="rId7"/>
    <p:sldId id="375" r:id="rId8"/>
    <p:sldId id="319" r:id="rId9"/>
    <p:sldId id="280" r:id="rId10"/>
    <p:sldId id="313" r:id="rId11"/>
    <p:sldId id="329" r:id="rId12"/>
    <p:sldId id="330" r:id="rId13"/>
    <p:sldId id="260" r:id="rId14"/>
    <p:sldId id="376" r:id="rId15"/>
    <p:sldId id="308" r:id="rId16"/>
    <p:sldId id="413" r:id="rId17"/>
    <p:sldId id="300" r:id="rId18"/>
    <p:sldId id="350" r:id="rId19"/>
    <p:sldId id="412" r:id="rId20"/>
    <p:sldId id="296" r:id="rId21"/>
    <p:sldId id="378" r:id="rId22"/>
    <p:sldId id="389" r:id="rId23"/>
    <p:sldId id="397" r:id="rId24"/>
    <p:sldId id="414" r:id="rId25"/>
    <p:sldId id="269" r:id="rId26"/>
    <p:sldId id="281" r:id="rId27"/>
    <p:sldId id="380" r:id="rId28"/>
    <p:sldId id="398" r:id="rId29"/>
    <p:sldId id="406" r:id="rId30"/>
    <p:sldId id="335" r:id="rId31"/>
    <p:sldId id="402" r:id="rId32"/>
    <p:sldId id="403" r:id="rId33"/>
    <p:sldId id="263" r:id="rId34"/>
    <p:sldId id="290" r:id="rId35"/>
    <p:sldId id="331" r:id="rId36"/>
    <p:sldId id="407" r:id="rId37"/>
    <p:sldId id="292" r:id="rId38"/>
    <p:sldId id="405" r:id="rId39"/>
    <p:sldId id="381" r:id="rId40"/>
    <p:sldId id="409" r:id="rId41"/>
    <p:sldId id="282" r:id="rId42"/>
    <p:sldId id="314" r:id="rId43"/>
    <p:sldId id="289" r:id="rId44"/>
    <p:sldId id="337" r:id="rId45"/>
    <p:sldId id="275" r:id="rId46"/>
    <p:sldId id="287" r:id="rId47"/>
    <p:sldId id="272" r:id="rId48"/>
    <p:sldId id="297" r:id="rId49"/>
    <p:sldId id="415" r:id="rId50"/>
    <p:sldId id="382" r:id="rId51"/>
    <p:sldId id="383" r:id="rId52"/>
    <p:sldId id="384" r:id="rId53"/>
    <p:sldId id="386" r:id="rId54"/>
    <p:sldId id="396" r:id="rId55"/>
    <p:sldId id="399" r:id="rId56"/>
    <p:sldId id="361" r:id="rId57"/>
    <p:sldId id="410" r:id="rId58"/>
    <p:sldId id="374" r:id="rId59"/>
    <p:sldId id="303" r:id="rId60"/>
    <p:sldId id="304" r:id="rId61"/>
    <p:sldId id="305" r:id="rId62"/>
    <p:sldId id="343" r:id="rId63"/>
    <p:sldId id="306" r:id="rId64"/>
    <p:sldId id="311" r:id="rId65"/>
    <p:sldId id="387" r:id="rId66"/>
    <p:sldId id="388" r:id="rId67"/>
    <p:sldId id="390" r:id="rId68"/>
    <p:sldId id="391" r:id="rId69"/>
    <p:sldId id="392" r:id="rId70"/>
    <p:sldId id="393" r:id="rId71"/>
    <p:sldId id="394" r:id="rId72"/>
    <p:sldId id="395" r:id="rId73"/>
    <p:sldId id="400" r:id="rId74"/>
    <p:sldId id="404" r:id="rId75"/>
    <p:sldId id="423" r:id="rId76"/>
    <p:sldId id="411" r:id="rId77"/>
    <p:sldId id="416" r:id="rId78"/>
    <p:sldId id="417" r:id="rId79"/>
    <p:sldId id="418" r:id="rId80"/>
    <p:sldId id="419" r:id="rId81"/>
    <p:sldId id="421" r:id="rId82"/>
    <p:sldId id="420" r:id="rId83"/>
    <p:sldId id="422" r:id="rId84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7FD13B"/>
    <a:srgbClr val="00FF00"/>
    <a:srgbClr val="132EF9"/>
    <a:srgbClr val="000000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7" autoAdjust="0"/>
    <p:restoredTop sz="86107" autoAdjust="0"/>
  </p:normalViewPr>
  <p:slideViewPr>
    <p:cSldViewPr>
      <p:cViewPr varScale="1">
        <p:scale>
          <a:sx n="78" d="100"/>
          <a:sy n="78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2-5CC6-11CF-8D67-00AA00BDCE1D}" ax:persistence="persistStream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aka\simulation\SRIM_result\TRIM_MC\130227Cion\Cr\C_recoi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aka\simulation\SRIM_result\Density_parameter\Plot_data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naka\simulation\SRIM_result\Density_parameter\Plot_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aka\Emulsion_Production\NNK064,066\NNK066_evaluati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Simulation\Optical_simulation\simu_ramda450nmNA1.4NewCamera\data_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42"/>
  <c:chart>
    <c:view3D>
      <c:rotX val="30"/>
      <c:rotY val="180"/>
      <c:perspective val="30"/>
    </c:view3D>
    <c:plotArea>
      <c:layout/>
      <c:pie3DChart>
        <c:ser>
          <c:idx val="0"/>
          <c:order val="0"/>
          <c:dPt>
            <c:idx val="0"/>
            <c:spPr>
              <a:solidFill>
                <a:srgbClr val="FF0000">
                  <a:alpha val="70000"/>
                </a:srgbClr>
              </a:solidFill>
            </c:spPr>
          </c:dPt>
          <c:dPt>
            <c:idx val="1"/>
            <c:spPr>
              <a:solidFill>
                <a:srgbClr val="00FF00">
                  <a:alpha val="77000"/>
                </a:srgbClr>
              </a:solidFill>
            </c:spPr>
          </c:dPt>
          <c:dPt>
            <c:idx val="2"/>
            <c:spPr>
              <a:solidFill>
                <a:srgbClr val="190DFF">
                  <a:alpha val="85000"/>
                </a:srgbClr>
              </a:solidFill>
            </c:spPr>
          </c:dPt>
          <c:cat>
            <c:strRef>
              <c:f>(Sheet1!$A$21,Sheet1!$A$24:$A$25)</c:f>
              <c:strCache>
                <c:ptCount val="3"/>
                <c:pt idx="0">
                  <c:v>DE</c:v>
                </c:pt>
                <c:pt idx="1">
                  <c:v>DM</c:v>
                </c:pt>
                <c:pt idx="2">
                  <c:v>Baryon</c:v>
                </c:pt>
              </c:strCache>
            </c:strRef>
          </c:cat>
          <c:val>
            <c:numRef>
              <c:f>(Sheet1!$B$21,Sheet1!$B$24:$B$25)</c:f>
              <c:numCache>
                <c:formatCode>General</c:formatCode>
                <c:ptCount val="3"/>
                <c:pt idx="0">
                  <c:v>68.599999999999994</c:v>
                </c:pt>
                <c:pt idx="1">
                  <c:v>26.54</c:v>
                </c:pt>
                <c:pt idx="2">
                  <c:v>4.8599999999999985</c:v>
                </c:pt>
              </c:numCache>
            </c:numRef>
          </c:val>
        </c:ser>
      </c:pie3D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title>
      <c:tx>
        <c:rich>
          <a:bodyPr/>
          <a:lstStyle/>
          <a:p>
            <a:pPr>
              <a:defRPr/>
            </a:pPr>
            <a:r>
              <a:rPr lang="en-US" sz="1200" dirty="0"/>
              <a:t>Angular resolution of C ion due to Ion implant</a:t>
            </a:r>
          </a:p>
        </c:rich>
      </c:tx>
      <c:layout>
        <c:manualLayout>
          <c:xMode val="edge"/>
          <c:yMode val="edge"/>
          <c:x val="0.19070395687029187"/>
          <c:y val="5.9965559382290853E-2"/>
        </c:manualLayout>
      </c:layout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plus"/>
            <c:size val="7"/>
            <c:spPr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percentage"/>
            <c:noEndCap val="1"/>
            <c:val val="10"/>
            <c:spPr>
              <a:ln>
                <a:solidFill>
                  <a:srgbClr val="FF0000"/>
                </a:solidFill>
              </a:ln>
            </c:spPr>
          </c:errBars>
          <c:xVal>
            <c:numRef>
              <c:f>Sheet1!$A$37:$A$41</c:f>
              <c:numCache>
                <c:formatCode>General</c:formatCode>
                <c:ptCount val="5"/>
                <c:pt idx="0">
                  <c:v>80</c:v>
                </c:pt>
                <c:pt idx="1">
                  <c:v>100</c:v>
                </c:pt>
                <c:pt idx="2">
                  <c:v>125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Sheet1!$B$37:$B$41</c:f>
              <c:numCache>
                <c:formatCode>General</c:formatCode>
                <c:ptCount val="5"/>
                <c:pt idx="0">
                  <c:v>25</c:v>
                </c:pt>
                <c:pt idx="1">
                  <c:v>20</c:v>
                </c:pt>
                <c:pt idx="2">
                  <c:v>17</c:v>
                </c:pt>
                <c:pt idx="3">
                  <c:v>10</c:v>
                </c:pt>
                <c:pt idx="4">
                  <c:v>5</c:v>
                </c:pt>
              </c:numCache>
            </c:numRef>
          </c:yVal>
        </c:ser>
        <c:axId val="294295424"/>
        <c:axId val="294301696"/>
      </c:scatterChart>
      <c:valAx>
        <c:axId val="294295424"/>
        <c:scaling>
          <c:orientation val="minMax"/>
          <c:max val="210"/>
          <c:min val="50"/>
        </c:scaling>
        <c:axPos val="b"/>
        <c:majorGridlines>
          <c:spPr>
            <a:ln>
              <a:solidFill>
                <a:srgbClr val="92D050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 energy [keV]</a:t>
                </a:r>
              </a:p>
            </c:rich>
          </c:tx>
          <c:layout/>
        </c:title>
        <c:numFmt formatCode="General" sourceLinked="1"/>
        <c:tickLblPos val="nextTo"/>
        <c:crossAx val="294301696"/>
        <c:crosses val="autoZero"/>
        <c:crossBetween val="midCat"/>
        <c:majorUnit val="20"/>
      </c:valAx>
      <c:valAx>
        <c:axId val="294301696"/>
        <c:scaling>
          <c:orientation val="minMax"/>
        </c:scaling>
        <c:axPos val="l"/>
        <c:majorGridlines>
          <c:spPr>
            <a:ln w="9525">
              <a:solidFill>
                <a:srgbClr val="92D050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Angular resolution [deg.]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prstClr val="white"/>
            </a:solidFill>
          </a:ln>
        </c:spPr>
        <c:crossAx val="294295424"/>
        <c:crosses val="autoZero"/>
        <c:crossBetween val="midCat"/>
      </c:valAx>
      <c:spPr>
        <a:solidFill>
          <a:schemeClr val="tx1"/>
        </a:solidFill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sz="1400"/>
      </a:pPr>
      <a:endParaRPr lang="ja-JP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autoTitleDeleted val="1"/>
    <c:plotArea>
      <c:layout/>
      <c:scatterChart>
        <c:scatterStyle val="smoothMarker"/>
        <c:ser>
          <c:idx val="0"/>
          <c:order val="0"/>
          <c:tx>
            <c:v>D3.2_He_ESP</c:v>
          </c:tx>
          <c:spPr>
            <a:ln w="15875">
              <a:solidFill>
                <a:srgbClr val="1F0EFE"/>
              </a:solidFill>
            </a:ln>
          </c:spPr>
          <c:marker>
            <c:symbol val="none"/>
          </c:marker>
          <c:xVal>
            <c:numRef>
              <c:f>Sheet1!$F$342:$F$450</c:f>
              <c:numCache>
                <c:formatCode>General</c:formatCode>
                <c:ptCount val="109"/>
                <c:pt idx="0">
                  <c:v>1.2000000000000021E-2</c:v>
                </c:pt>
                <c:pt idx="1">
                  <c:v>1.2999999999999998E-2</c:v>
                </c:pt>
                <c:pt idx="2">
                  <c:v>1.4000000000000005E-2</c:v>
                </c:pt>
                <c:pt idx="3">
                  <c:v>1.4999999999999998E-2</c:v>
                </c:pt>
                <c:pt idx="4">
                  <c:v>1.6000000000000163E-2</c:v>
                </c:pt>
                <c:pt idx="5">
                  <c:v>1.7000000000000105E-2</c:v>
                </c:pt>
                <c:pt idx="6">
                  <c:v>1.8000000000000085E-2</c:v>
                </c:pt>
                <c:pt idx="7">
                  <c:v>1.9000000000000367E-2</c:v>
                </c:pt>
                <c:pt idx="8">
                  <c:v>2.1000000000000206E-2</c:v>
                </c:pt>
                <c:pt idx="9">
                  <c:v>2.300000000000001E-2</c:v>
                </c:pt>
                <c:pt idx="10">
                  <c:v>2.5000000000000112E-2</c:v>
                </c:pt>
                <c:pt idx="11">
                  <c:v>2.8000000000000011E-2</c:v>
                </c:pt>
                <c:pt idx="12">
                  <c:v>3.0000000000000211E-2</c:v>
                </c:pt>
                <c:pt idx="13">
                  <c:v>3.2000000000000216E-2</c:v>
                </c:pt>
                <c:pt idx="14">
                  <c:v>3.5000000000000156E-2</c:v>
                </c:pt>
                <c:pt idx="15">
                  <c:v>3.7000000000000366E-2</c:v>
                </c:pt>
                <c:pt idx="16">
                  <c:v>3.9000000000000201E-2</c:v>
                </c:pt>
                <c:pt idx="17">
                  <c:v>4.4000000000000192E-2</c:v>
                </c:pt>
                <c:pt idx="18">
                  <c:v>4.9000000000000432E-2</c:v>
                </c:pt>
                <c:pt idx="19">
                  <c:v>5.3000000000000033E-2</c:v>
                </c:pt>
                <c:pt idx="20">
                  <c:v>5.8000000000000114E-2</c:v>
                </c:pt>
                <c:pt idx="21">
                  <c:v>6.2000000000000423E-2</c:v>
                </c:pt>
                <c:pt idx="22">
                  <c:v>6.7000000000000323E-2</c:v>
                </c:pt>
                <c:pt idx="23">
                  <c:v>7.6000000000000123E-2</c:v>
                </c:pt>
                <c:pt idx="24">
                  <c:v>8.5000000000000048E-2</c:v>
                </c:pt>
                <c:pt idx="25">
                  <c:v>9.4000000000000264E-2</c:v>
                </c:pt>
                <c:pt idx="26">
                  <c:v>0.10299999999999998</c:v>
                </c:pt>
                <c:pt idx="27">
                  <c:v>0.11200000000000021</c:v>
                </c:pt>
                <c:pt idx="28">
                  <c:v>0.12100000000000002</c:v>
                </c:pt>
                <c:pt idx="29">
                  <c:v>0.13</c:v>
                </c:pt>
                <c:pt idx="30">
                  <c:v>0.13900000000000001</c:v>
                </c:pt>
                <c:pt idx="31">
                  <c:v>0.14700000000000021</c:v>
                </c:pt>
                <c:pt idx="32">
                  <c:v>0.15600000000000044</c:v>
                </c:pt>
                <c:pt idx="33">
                  <c:v>0.16400000000000051</c:v>
                </c:pt>
                <c:pt idx="34">
                  <c:v>0.18100000000000024</c:v>
                </c:pt>
                <c:pt idx="35">
                  <c:v>0.20200000000000001</c:v>
                </c:pt>
                <c:pt idx="36">
                  <c:v>0.22200000000000045</c:v>
                </c:pt>
                <c:pt idx="37">
                  <c:v>0.24200000000000021</c:v>
                </c:pt>
                <c:pt idx="38">
                  <c:v>0.26200000000000001</c:v>
                </c:pt>
                <c:pt idx="39">
                  <c:v>0.28100000000000008</c:v>
                </c:pt>
                <c:pt idx="40">
                  <c:v>0.30000000000000032</c:v>
                </c:pt>
                <c:pt idx="41">
                  <c:v>0.31900000000000617</c:v>
                </c:pt>
                <c:pt idx="42">
                  <c:v>0.3370000000000074</c:v>
                </c:pt>
                <c:pt idx="43">
                  <c:v>0.37300000000000288</c:v>
                </c:pt>
                <c:pt idx="44">
                  <c:v>0.40800000000000008</c:v>
                </c:pt>
                <c:pt idx="45">
                  <c:v>0.44200000000000095</c:v>
                </c:pt>
                <c:pt idx="46">
                  <c:v>0.47500000000000031</c:v>
                </c:pt>
                <c:pt idx="47">
                  <c:v>0.50800000000000001</c:v>
                </c:pt>
                <c:pt idx="48">
                  <c:v>0.53900000000000003</c:v>
                </c:pt>
                <c:pt idx="49">
                  <c:v>0.60000000000000064</c:v>
                </c:pt>
                <c:pt idx="50">
                  <c:v>0.65800000000001413</c:v>
                </c:pt>
                <c:pt idx="51">
                  <c:v>0.71500000000000064</c:v>
                </c:pt>
                <c:pt idx="52">
                  <c:v>0.76800000000001289</c:v>
                </c:pt>
                <c:pt idx="53">
                  <c:v>0.82099999999999995</c:v>
                </c:pt>
                <c:pt idx="54">
                  <c:v>0.87100000000001065</c:v>
                </c:pt>
                <c:pt idx="55">
                  <c:v>0.92</c:v>
                </c:pt>
                <c:pt idx="56">
                  <c:v>0.96700000000000064</c:v>
                </c:pt>
                <c:pt idx="57">
                  <c:v>1.01</c:v>
                </c:pt>
                <c:pt idx="58">
                  <c:v>1.06</c:v>
                </c:pt>
                <c:pt idx="59">
                  <c:v>1.1000000000000001</c:v>
                </c:pt>
                <c:pt idx="60">
                  <c:v>1.1900000000000228</c:v>
                </c:pt>
                <c:pt idx="61">
                  <c:v>1.29</c:v>
                </c:pt>
                <c:pt idx="62">
                  <c:v>1.3900000000000001</c:v>
                </c:pt>
                <c:pt idx="63">
                  <c:v>1.48</c:v>
                </c:pt>
                <c:pt idx="64">
                  <c:v>1.57</c:v>
                </c:pt>
                <c:pt idx="65">
                  <c:v>1.6600000000000001</c:v>
                </c:pt>
                <c:pt idx="66">
                  <c:v>1.750000000000004</c:v>
                </c:pt>
                <c:pt idx="67">
                  <c:v>1.84</c:v>
                </c:pt>
                <c:pt idx="68">
                  <c:v>1.9200000000000021</c:v>
                </c:pt>
                <c:pt idx="69">
                  <c:v>2.09</c:v>
                </c:pt>
                <c:pt idx="70">
                  <c:v>2.25</c:v>
                </c:pt>
                <c:pt idx="71">
                  <c:v>2.4099999999999997</c:v>
                </c:pt>
                <c:pt idx="72">
                  <c:v>2.57</c:v>
                </c:pt>
                <c:pt idx="73">
                  <c:v>2.72</c:v>
                </c:pt>
                <c:pt idx="74">
                  <c:v>2.88</c:v>
                </c:pt>
                <c:pt idx="75">
                  <c:v>3.2</c:v>
                </c:pt>
                <c:pt idx="76">
                  <c:v>3.52</c:v>
                </c:pt>
                <c:pt idx="77">
                  <c:v>3.8499999999999988</c:v>
                </c:pt>
                <c:pt idx="78">
                  <c:v>4.1899999999999995</c:v>
                </c:pt>
                <c:pt idx="79">
                  <c:v>4.53</c:v>
                </c:pt>
                <c:pt idx="80">
                  <c:v>4.88</c:v>
                </c:pt>
                <c:pt idx="81">
                  <c:v>5.24</c:v>
                </c:pt>
                <c:pt idx="82">
                  <c:v>5.6099999999999985</c:v>
                </c:pt>
                <c:pt idx="83">
                  <c:v>5.98</c:v>
                </c:pt>
                <c:pt idx="84">
                  <c:v>6.37</c:v>
                </c:pt>
                <c:pt idx="85">
                  <c:v>6.76</c:v>
                </c:pt>
                <c:pt idx="86">
                  <c:v>7.58</c:v>
                </c:pt>
                <c:pt idx="87">
                  <c:v>8.65</c:v>
                </c:pt>
                <c:pt idx="88">
                  <c:v>9.77</c:v>
                </c:pt>
                <c:pt idx="89">
                  <c:v>10.950000000000006</c:v>
                </c:pt>
                <c:pt idx="90">
                  <c:v>12.19</c:v>
                </c:pt>
                <c:pt idx="91">
                  <c:v>13.48</c:v>
                </c:pt>
                <c:pt idx="92">
                  <c:v>14.82</c:v>
                </c:pt>
                <c:pt idx="93">
                  <c:v>16.22</c:v>
                </c:pt>
                <c:pt idx="94">
                  <c:v>17.670000000000005</c:v>
                </c:pt>
                <c:pt idx="95">
                  <c:v>20.73</c:v>
                </c:pt>
                <c:pt idx="96">
                  <c:v>23.99</c:v>
                </c:pt>
                <c:pt idx="97">
                  <c:v>27.459999999999987</c:v>
                </c:pt>
                <c:pt idx="98">
                  <c:v>31.12</c:v>
                </c:pt>
                <c:pt idx="99">
                  <c:v>34.97</c:v>
                </c:pt>
                <c:pt idx="100">
                  <c:v>39.01</c:v>
                </c:pt>
                <c:pt idx="101">
                  <c:v>47.64</c:v>
                </c:pt>
                <c:pt idx="102">
                  <c:v>56.98</c:v>
                </c:pt>
                <c:pt idx="103">
                  <c:v>67.03</c:v>
                </c:pt>
                <c:pt idx="104">
                  <c:v>77.790000000000006</c:v>
                </c:pt>
                <c:pt idx="105">
                  <c:v>89.240000000000023</c:v>
                </c:pt>
                <c:pt idx="106">
                  <c:v>101.34</c:v>
                </c:pt>
                <c:pt idx="107">
                  <c:v>114.1</c:v>
                </c:pt>
                <c:pt idx="108">
                  <c:v>127.49000000000002</c:v>
                </c:pt>
              </c:numCache>
            </c:numRef>
          </c:xVal>
          <c:yVal>
            <c:numRef>
              <c:f>Sheet1!$C$342:$C$450</c:f>
              <c:numCache>
                <c:formatCode>General</c:formatCode>
                <c:ptCount val="109"/>
                <c:pt idx="0">
                  <c:v>15.19</c:v>
                </c:pt>
                <c:pt idx="1">
                  <c:v>15.860000000000024</c:v>
                </c:pt>
                <c:pt idx="2">
                  <c:v>16.510000000000005</c:v>
                </c:pt>
                <c:pt idx="3">
                  <c:v>17.130000000000031</c:v>
                </c:pt>
                <c:pt idx="4">
                  <c:v>17.73</c:v>
                </c:pt>
                <c:pt idx="5">
                  <c:v>18.32</c:v>
                </c:pt>
                <c:pt idx="6">
                  <c:v>18.88</c:v>
                </c:pt>
                <c:pt idx="7">
                  <c:v>19.43</c:v>
                </c:pt>
                <c:pt idx="8">
                  <c:v>20.479999999999986</c:v>
                </c:pt>
                <c:pt idx="9">
                  <c:v>21.72</c:v>
                </c:pt>
                <c:pt idx="10">
                  <c:v>22.89</c:v>
                </c:pt>
                <c:pt idx="11">
                  <c:v>24.01</c:v>
                </c:pt>
                <c:pt idx="12">
                  <c:v>25.08</c:v>
                </c:pt>
                <c:pt idx="13">
                  <c:v>26.1</c:v>
                </c:pt>
                <c:pt idx="14">
                  <c:v>27.09</c:v>
                </c:pt>
                <c:pt idx="15">
                  <c:v>28.04</c:v>
                </c:pt>
                <c:pt idx="16">
                  <c:v>28.959999999999987</c:v>
                </c:pt>
                <c:pt idx="17">
                  <c:v>30.72</c:v>
                </c:pt>
                <c:pt idx="18">
                  <c:v>32.379999999999995</c:v>
                </c:pt>
                <c:pt idx="19">
                  <c:v>33.96</c:v>
                </c:pt>
                <c:pt idx="20">
                  <c:v>35.47</c:v>
                </c:pt>
                <c:pt idx="21">
                  <c:v>36.92</c:v>
                </c:pt>
                <c:pt idx="22">
                  <c:v>38.309999999999995</c:v>
                </c:pt>
                <c:pt idx="23">
                  <c:v>40.96</c:v>
                </c:pt>
                <c:pt idx="24">
                  <c:v>43.55</c:v>
                </c:pt>
                <c:pt idx="25">
                  <c:v>46.01</c:v>
                </c:pt>
                <c:pt idx="26">
                  <c:v>48.36</c:v>
                </c:pt>
                <c:pt idx="27">
                  <c:v>50.620000000000012</c:v>
                </c:pt>
                <c:pt idx="28">
                  <c:v>52.8</c:v>
                </c:pt>
                <c:pt idx="29">
                  <c:v>54.9</c:v>
                </c:pt>
                <c:pt idx="30">
                  <c:v>56.94</c:v>
                </c:pt>
                <c:pt idx="31">
                  <c:v>58.92</c:v>
                </c:pt>
                <c:pt idx="32">
                  <c:v>60.839999999999996</c:v>
                </c:pt>
                <c:pt idx="33">
                  <c:v>62.71</c:v>
                </c:pt>
                <c:pt idx="34">
                  <c:v>66.31</c:v>
                </c:pt>
                <c:pt idx="35">
                  <c:v>70.599999999999994</c:v>
                </c:pt>
                <c:pt idx="36">
                  <c:v>74.66</c:v>
                </c:pt>
                <c:pt idx="37">
                  <c:v>78.540000000000006</c:v>
                </c:pt>
                <c:pt idx="38">
                  <c:v>82.25</c:v>
                </c:pt>
                <c:pt idx="39">
                  <c:v>85.81</c:v>
                </c:pt>
                <c:pt idx="40">
                  <c:v>89.23</c:v>
                </c:pt>
                <c:pt idx="41">
                  <c:v>92.53</c:v>
                </c:pt>
                <c:pt idx="42">
                  <c:v>95.72</c:v>
                </c:pt>
                <c:pt idx="43">
                  <c:v>101.8</c:v>
                </c:pt>
                <c:pt idx="44">
                  <c:v>107.5</c:v>
                </c:pt>
                <c:pt idx="45">
                  <c:v>113</c:v>
                </c:pt>
                <c:pt idx="46">
                  <c:v>118.2</c:v>
                </c:pt>
                <c:pt idx="47">
                  <c:v>123.2</c:v>
                </c:pt>
                <c:pt idx="48">
                  <c:v>128.1</c:v>
                </c:pt>
                <c:pt idx="49">
                  <c:v>137.4</c:v>
                </c:pt>
                <c:pt idx="50">
                  <c:v>146.19999999999999</c:v>
                </c:pt>
                <c:pt idx="51">
                  <c:v>154.6</c:v>
                </c:pt>
                <c:pt idx="52">
                  <c:v>162.6</c:v>
                </c:pt>
                <c:pt idx="53">
                  <c:v>170.2</c:v>
                </c:pt>
                <c:pt idx="54">
                  <c:v>177.5</c:v>
                </c:pt>
                <c:pt idx="55">
                  <c:v>184.5</c:v>
                </c:pt>
                <c:pt idx="56">
                  <c:v>191.1</c:v>
                </c:pt>
                <c:pt idx="57">
                  <c:v>197.5</c:v>
                </c:pt>
                <c:pt idx="58">
                  <c:v>203.6</c:v>
                </c:pt>
                <c:pt idx="59">
                  <c:v>209.5</c:v>
                </c:pt>
                <c:pt idx="60">
                  <c:v>220.4</c:v>
                </c:pt>
                <c:pt idx="61">
                  <c:v>232.7</c:v>
                </c:pt>
                <c:pt idx="62">
                  <c:v>243.7</c:v>
                </c:pt>
                <c:pt idx="63">
                  <c:v>253.5</c:v>
                </c:pt>
                <c:pt idx="64">
                  <c:v>262.2</c:v>
                </c:pt>
                <c:pt idx="65">
                  <c:v>269.8</c:v>
                </c:pt>
                <c:pt idx="66">
                  <c:v>276.60000000000002</c:v>
                </c:pt>
                <c:pt idx="67">
                  <c:v>282.39999999999969</c:v>
                </c:pt>
                <c:pt idx="68">
                  <c:v>287.5</c:v>
                </c:pt>
                <c:pt idx="69">
                  <c:v>295.60000000000002</c:v>
                </c:pt>
                <c:pt idx="70">
                  <c:v>301.39999999999969</c:v>
                </c:pt>
                <c:pt idx="71">
                  <c:v>305.2</c:v>
                </c:pt>
                <c:pt idx="72">
                  <c:v>307.5</c:v>
                </c:pt>
                <c:pt idx="73">
                  <c:v>308.5</c:v>
                </c:pt>
                <c:pt idx="74">
                  <c:v>308.5</c:v>
                </c:pt>
                <c:pt idx="75">
                  <c:v>306.39999999999969</c:v>
                </c:pt>
                <c:pt idx="76">
                  <c:v>302.2</c:v>
                </c:pt>
                <c:pt idx="77">
                  <c:v>296.89999999999969</c:v>
                </c:pt>
                <c:pt idx="78">
                  <c:v>290.89999999999969</c:v>
                </c:pt>
                <c:pt idx="79">
                  <c:v>284.60000000000002</c:v>
                </c:pt>
                <c:pt idx="80">
                  <c:v>278.3</c:v>
                </c:pt>
                <c:pt idx="81">
                  <c:v>272</c:v>
                </c:pt>
                <c:pt idx="82">
                  <c:v>265.8</c:v>
                </c:pt>
                <c:pt idx="83">
                  <c:v>259.8</c:v>
                </c:pt>
                <c:pt idx="84">
                  <c:v>254.1</c:v>
                </c:pt>
                <c:pt idx="85">
                  <c:v>248.5</c:v>
                </c:pt>
                <c:pt idx="86">
                  <c:v>238</c:v>
                </c:pt>
                <c:pt idx="87">
                  <c:v>226.1</c:v>
                </c:pt>
                <c:pt idx="88">
                  <c:v>215.2</c:v>
                </c:pt>
                <c:pt idx="89">
                  <c:v>205.5</c:v>
                </c:pt>
                <c:pt idx="90">
                  <c:v>196.6</c:v>
                </c:pt>
                <c:pt idx="91">
                  <c:v>188.5</c:v>
                </c:pt>
                <c:pt idx="92">
                  <c:v>181.1</c:v>
                </c:pt>
                <c:pt idx="93">
                  <c:v>174.4</c:v>
                </c:pt>
                <c:pt idx="94">
                  <c:v>168.2</c:v>
                </c:pt>
                <c:pt idx="95">
                  <c:v>157.19999999999999</c:v>
                </c:pt>
                <c:pt idx="96">
                  <c:v>147.80000000000001</c:v>
                </c:pt>
                <c:pt idx="97">
                  <c:v>139.6</c:v>
                </c:pt>
                <c:pt idx="98">
                  <c:v>132.4</c:v>
                </c:pt>
                <c:pt idx="99">
                  <c:v>126</c:v>
                </c:pt>
                <c:pt idx="100">
                  <c:v>120.3</c:v>
                </c:pt>
                <c:pt idx="101">
                  <c:v>110.6</c:v>
                </c:pt>
                <c:pt idx="102">
                  <c:v>102.8</c:v>
                </c:pt>
                <c:pt idx="103">
                  <c:v>95.52</c:v>
                </c:pt>
                <c:pt idx="104">
                  <c:v>89.649999999999991</c:v>
                </c:pt>
                <c:pt idx="105">
                  <c:v>84.56</c:v>
                </c:pt>
                <c:pt idx="106">
                  <c:v>80.11</c:v>
                </c:pt>
                <c:pt idx="107">
                  <c:v>76.16</c:v>
                </c:pt>
                <c:pt idx="108">
                  <c:v>72.649999999999991</c:v>
                </c:pt>
              </c:numCache>
            </c:numRef>
          </c:yVal>
          <c:smooth val="1"/>
        </c:ser>
        <c:ser>
          <c:idx val="1"/>
          <c:order val="1"/>
          <c:tx>
            <c:v>D3.2_He_NSP</c:v>
          </c:tx>
          <c:spPr>
            <a:ln w="22225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Sheet1!$F$342:$F$452</c:f>
              <c:numCache>
                <c:formatCode>General</c:formatCode>
                <c:ptCount val="111"/>
                <c:pt idx="0">
                  <c:v>1.2000000000000021E-2</c:v>
                </c:pt>
                <c:pt idx="1">
                  <c:v>1.2999999999999998E-2</c:v>
                </c:pt>
                <c:pt idx="2">
                  <c:v>1.4000000000000005E-2</c:v>
                </c:pt>
                <c:pt idx="3">
                  <c:v>1.4999999999999998E-2</c:v>
                </c:pt>
                <c:pt idx="4">
                  <c:v>1.6000000000000163E-2</c:v>
                </c:pt>
                <c:pt idx="5">
                  <c:v>1.7000000000000105E-2</c:v>
                </c:pt>
                <c:pt idx="6">
                  <c:v>1.8000000000000085E-2</c:v>
                </c:pt>
                <c:pt idx="7">
                  <c:v>1.9000000000000367E-2</c:v>
                </c:pt>
                <c:pt idx="8">
                  <c:v>2.1000000000000206E-2</c:v>
                </c:pt>
                <c:pt idx="9">
                  <c:v>2.300000000000001E-2</c:v>
                </c:pt>
                <c:pt idx="10">
                  <c:v>2.5000000000000112E-2</c:v>
                </c:pt>
                <c:pt idx="11">
                  <c:v>2.8000000000000011E-2</c:v>
                </c:pt>
                <c:pt idx="12">
                  <c:v>3.0000000000000211E-2</c:v>
                </c:pt>
                <c:pt idx="13">
                  <c:v>3.2000000000000216E-2</c:v>
                </c:pt>
                <c:pt idx="14">
                  <c:v>3.5000000000000156E-2</c:v>
                </c:pt>
                <c:pt idx="15">
                  <c:v>3.7000000000000366E-2</c:v>
                </c:pt>
                <c:pt idx="16">
                  <c:v>3.9000000000000201E-2</c:v>
                </c:pt>
                <c:pt idx="17">
                  <c:v>4.4000000000000192E-2</c:v>
                </c:pt>
                <c:pt idx="18">
                  <c:v>4.9000000000000432E-2</c:v>
                </c:pt>
                <c:pt idx="19">
                  <c:v>5.3000000000000033E-2</c:v>
                </c:pt>
                <c:pt idx="20">
                  <c:v>5.8000000000000114E-2</c:v>
                </c:pt>
                <c:pt idx="21">
                  <c:v>6.2000000000000423E-2</c:v>
                </c:pt>
                <c:pt idx="22">
                  <c:v>6.7000000000000323E-2</c:v>
                </c:pt>
                <c:pt idx="23">
                  <c:v>7.6000000000000123E-2</c:v>
                </c:pt>
                <c:pt idx="24">
                  <c:v>8.5000000000000048E-2</c:v>
                </c:pt>
                <c:pt idx="25">
                  <c:v>9.4000000000000264E-2</c:v>
                </c:pt>
                <c:pt idx="26">
                  <c:v>0.10299999999999998</c:v>
                </c:pt>
                <c:pt idx="27">
                  <c:v>0.11200000000000021</c:v>
                </c:pt>
                <c:pt idx="28">
                  <c:v>0.12100000000000002</c:v>
                </c:pt>
                <c:pt idx="29">
                  <c:v>0.13</c:v>
                </c:pt>
                <c:pt idx="30">
                  <c:v>0.13900000000000001</c:v>
                </c:pt>
                <c:pt idx="31">
                  <c:v>0.14700000000000021</c:v>
                </c:pt>
                <c:pt idx="32">
                  <c:v>0.15600000000000044</c:v>
                </c:pt>
                <c:pt idx="33">
                  <c:v>0.16400000000000051</c:v>
                </c:pt>
                <c:pt idx="34">
                  <c:v>0.18100000000000024</c:v>
                </c:pt>
                <c:pt idx="35">
                  <c:v>0.20200000000000001</c:v>
                </c:pt>
                <c:pt idx="36">
                  <c:v>0.22200000000000045</c:v>
                </c:pt>
                <c:pt idx="37">
                  <c:v>0.24200000000000021</c:v>
                </c:pt>
                <c:pt idx="38">
                  <c:v>0.26200000000000001</c:v>
                </c:pt>
                <c:pt idx="39">
                  <c:v>0.28100000000000008</c:v>
                </c:pt>
                <c:pt idx="40">
                  <c:v>0.30000000000000032</c:v>
                </c:pt>
                <c:pt idx="41">
                  <c:v>0.31900000000000617</c:v>
                </c:pt>
                <c:pt idx="42">
                  <c:v>0.3370000000000074</c:v>
                </c:pt>
                <c:pt idx="43">
                  <c:v>0.37300000000000288</c:v>
                </c:pt>
                <c:pt idx="44">
                  <c:v>0.40800000000000008</c:v>
                </c:pt>
                <c:pt idx="45">
                  <c:v>0.44200000000000095</c:v>
                </c:pt>
                <c:pt idx="46">
                  <c:v>0.47500000000000031</c:v>
                </c:pt>
                <c:pt idx="47">
                  <c:v>0.50800000000000001</c:v>
                </c:pt>
                <c:pt idx="48">
                  <c:v>0.53900000000000003</c:v>
                </c:pt>
                <c:pt idx="49">
                  <c:v>0.60000000000000064</c:v>
                </c:pt>
                <c:pt idx="50">
                  <c:v>0.65800000000001413</c:v>
                </c:pt>
                <c:pt idx="51">
                  <c:v>0.71500000000000064</c:v>
                </c:pt>
                <c:pt idx="52">
                  <c:v>0.76800000000001289</c:v>
                </c:pt>
                <c:pt idx="53">
                  <c:v>0.82099999999999995</c:v>
                </c:pt>
                <c:pt idx="54">
                  <c:v>0.87100000000001065</c:v>
                </c:pt>
                <c:pt idx="55">
                  <c:v>0.92</c:v>
                </c:pt>
                <c:pt idx="56">
                  <c:v>0.96700000000000064</c:v>
                </c:pt>
                <c:pt idx="57">
                  <c:v>1.01</c:v>
                </c:pt>
                <c:pt idx="58">
                  <c:v>1.06</c:v>
                </c:pt>
                <c:pt idx="59">
                  <c:v>1.1000000000000001</c:v>
                </c:pt>
                <c:pt idx="60">
                  <c:v>1.1900000000000228</c:v>
                </c:pt>
                <c:pt idx="61">
                  <c:v>1.29</c:v>
                </c:pt>
                <c:pt idx="62">
                  <c:v>1.3900000000000001</c:v>
                </c:pt>
                <c:pt idx="63">
                  <c:v>1.48</c:v>
                </c:pt>
                <c:pt idx="64">
                  <c:v>1.57</c:v>
                </c:pt>
                <c:pt idx="65">
                  <c:v>1.6600000000000001</c:v>
                </c:pt>
                <c:pt idx="66">
                  <c:v>1.750000000000004</c:v>
                </c:pt>
                <c:pt idx="67">
                  <c:v>1.84</c:v>
                </c:pt>
                <c:pt idx="68">
                  <c:v>1.9200000000000021</c:v>
                </c:pt>
                <c:pt idx="69">
                  <c:v>2.09</c:v>
                </c:pt>
                <c:pt idx="70">
                  <c:v>2.25</c:v>
                </c:pt>
                <c:pt idx="71">
                  <c:v>2.4099999999999997</c:v>
                </c:pt>
                <c:pt idx="72">
                  <c:v>2.57</c:v>
                </c:pt>
                <c:pt idx="73">
                  <c:v>2.72</c:v>
                </c:pt>
                <c:pt idx="74">
                  <c:v>2.88</c:v>
                </c:pt>
                <c:pt idx="75">
                  <c:v>3.2</c:v>
                </c:pt>
                <c:pt idx="76">
                  <c:v>3.52</c:v>
                </c:pt>
                <c:pt idx="77">
                  <c:v>3.8499999999999988</c:v>
                </c:pt>
                <c:pt idx="78">
                  <c:v>4.1899999999999995</c:v>
                </c:pt>
                <c:pt idx="79">
                  <c:v>4.53</c:v>
                </c:pt>
                <c:pt idx="80">
                  <c:v>4.88</c:v>
                </c:pt>
                <c:pt idx="81">
                  <c:v>5.24</c:v>
                </c:pt>
                <c:pt idx="82">
                  <c:v>5.6099999999999985</c:v>
                </c:pt>
                <c:pt idx="83">
                  <c:v>5.98</c:v>
                </c:pt>
                <c:pt idx="84">
                  <c:v>6.37</c:v>
                </c:pt>
                <c:pt idx="85">
                  <c:v>6.76</c:v>
                </c:pt>
                <c:pt idx="86">
                  <c:v>7.58</c:v>
                </c:pt>
                <c:pt idx="87">
                  <c:v>8.65</c:v>
                </c:pt>
                <c:pt idx="88">
                  <c:v>9.77</c:v>
                </c:pt>
                <c:pt idx="89">
                  <c:v>10.950000000000006</c:v>
                </c:pt>
                <c:pt idx="90">
                  <c:v>12.19</c:v>
                </c:pt>
                <c:pt idx="91">
                  <c:v>13.48</c:v>
                </c:pt>
                <c:pt idx="92">
                  <c:v>14.82</c:v>
                </c:pt>
                <c:pt idx="93">
                  <c:v>16.22</c:v>
                </c:pt>
                <c:pt idx="94">
                  <c:v>17.670000000000005</c:v>
                </c:pt>
                <c:pt idx="95">
                  <c:v>20.73</c:v>
                </c:pt>
                <c:pt idx="96">
                  <c:v>23.99</c:v>
                </c:pt>
                <c:pt idx="97">
                  <c:v>27.459999999999987</c:v>
                </c:pt>
                <c:pt idx="98">
                  <c:v>31.12</c:v>
                </c:pt>
                <c:pt idx="99">
                  <c:v>34.97</c:v>
                </c:pt>
                <c:pt idx="100">
                  <c:v>39.01</c:v>
                </c:pt>
                <c:pt idx="101">
                  <c:v>47.64</c:v>
                </c:pt>
                <c:pt idx="102">
                  <c:v>56.98</c:v>
                </c:pt>
                <c:pt idx="103">
                  <c:v>67.03</c:v>
                </c:pt>
                <c:pt idx="104">
                  <c:v>77.790000000000006</c:v>
                </c:pt>
                <c:pt idx="105">
                  <c:v>89.240000000000023</c:v>
                </c:pt>
                <c:pt idx="106">
                  <c:v>101.34</c:v>
                </c:pt>
                <c:pt idx="107">
                  <c:v>114.1</c:v>
                </c:pt>
                <c:pt idx="108">
                  <c:v>127.49000000000002</c:v>
                </c:pt>
              </c:numCache>
            </c:numRef>
          </c:xVal>
          <c:yVal>
            <c:numRef>
              <c:f>Sheet1!$D$342:$D$452</c:f>
              <c:numCache>
                <c:formatCode>General</c:formatCode>
                <c:ptCount val="111"/>
                <c:pt idx="0">
                  <c:v>17.09</c:v>
                </c:pt>
                <c:pt idx="1">
                  <c:v>16.899999999999999</c:v>
                </c:pt>
                <c:pt idx="2">
                  <c:v>16.71</c:v>
                </c:pt>
                <c:pt idx="3">
                  <c:v>16.52</c:v>
                </c:pt>
                <c:pt idx="4">
                  <c:v>16.34</c:v>
                </c:pt>
                <c:pt idx="5">
                  <c:v>16.16</c:v>
                </c:pt>
                <c:pt idx="6">
                  <c:v>15.98</c:v>
                </c:pt>
                <c:pt idx="7">
                  <c:v>15.81</c:v>
                </c:pt>
                <c:pt idx="8">
                  <c:v>15.48</c:v>
                </c:pt>
                <c:pt idx="9">
                  <c:v>15.08</c:v>
                </c:pt>
                <c:pt idx="10">
                  <c:v>14.709999999999999</c:v>
                </c:pt>
                <c:pt idx="11">
                  <c:v>14.370000000000006</c:v>
                </c:pt>
                <c:pt idx="12">
                  <c:v>14.05</c:v>
                </c:pt>
                <c:pt idx="13">
                  <c:v>13.739999999999998</c:v>
                </c:pt>
                <c:pt idx="14">
                  <c:v>13.46</c:v>
                </c:pt>
                <c:pt idx="15">
                  <c:v>13.19</c:v>
                </c:pt>
                <c:pt idx="16">
                  <c:v>12.93</c:v>
                </c:pt>
                <c:pt idx="17">
                  <c:v>12.47</c:v>
                </c:pt>
                <c:pt idx="18">
                  <c:v>12.04</c:v>
                </c:pt>
                <c:pt idx="19">
                  <c:v>11.65</c:v>
                </c:pt>
                <c:pt idx="20">
                  <c:v>11.3</c:v>
                </c:pt>
                <c:pt idx="21">
                  <c:v>10.98</c:v>
                </c:pt>
                <c:pt idx="22">
                  <c:v>10.68</c:v>
                </c:pt>
                <c:pt idx="23">
                  <c:v>10.139999999999999</c:v>
                </c:pt>
                <c:pt idx="24">
                  <c:v>9.6650000000000027</c:v>
                </c:pt>
                <c:pt idx="25">
                  <c:v>9.2489999999999988</c:v>
                </c:pt>
                <c:pt idx="26">
                  <c:v>8.8770000000000007</c:v>
                </c:pt>
                <c:pt idx="27">
                  <c:v>8.5409999999999986</c:v>
                </c:pt>
                <c:pt idx="28">
                  <c:v>8.2369999999999983</c:v>
                </c:pt>
                <c:pt idx="29">
                  <c:v>7.9589999999999996</c:v>
                </c:pt>
                <c:pt idx="30">
                  <c:v>7.7050000000000001</c:v>
                </c:pt>
                <c:pt idx="31">
                  <c:v>7.4700000000000024</c:v>
                </c:pt>
                <c:pt idx="32">
                  <c:v>7.2519999999999998</c:v>
                </c:pt>
                <c:pt idx="33">
                  <c:v>7.05</c:v>
                </c:pt>
                <c:pt idx="34">
                  <c:v>6.6849999999999845</c:v>
                </c:pt>
                <c:pt idx="35">
                  <c:v>6.2889999999999997</c:v>
                </c:pt>
                <c:pt idx="36">
                  <c:v>5.9470000000000001</c:v>
                </c:pt>
                <c:pt idx="37">
                  <c:v>5.6469999999999985</c:v>
                </c:pt>
                <c:pt idx="38">
                  <c:v>5.3810000000000002</c:v>
                </c:pt>
                <c:pt idx="39">
                  <c:v>5.1439999999999975</c:v>
                </c:pt>
                <c:pt idx="40">
                  <c:v>4.9300000000000024</c:v>
                </c:pt>
                <c:pt idx="41">
                  <c:v>4.7370000000000001</c:v>
                </c:pt>
                <c:pt idx="42">
                  <c:v>4.5609999999999955</c:v>
                </c:pt>
                <c:pt idx="43">
                  <c:v>4.2519999999999998</c:v>
                </c:pt>
                <c:pt idx="44">
                  <c:v>3.988</c:v>
                </c:pt>
                <c:pt idx="45">
                  <c:v>3.7589999999999999</c:v>
                </c:pt>
                <c:pt idx="46">
                  <c:v>3.56</c:v>
                </c:pt>
                <c:pt idx="47">
                  <c:v>3.383</c:v>
                </c:pt>
                <c:pt idx="48">
                  <c:v>3.226</c:v>
                </c:pt>
                <c:pt idx="49">
                  <c:v>2.9569999999999967</c:v>
                </c:pt>
                <c:pt idx="50">
                  <c:v>2.734</c:v>
                </c:pt>
                <c:pt idx="51">
                  <c:v>2.5470000000000002</c:v>
                </c:pt>
                <c:pt idx="52">
                  <c:v>2.387</c:v>
                </c:pt>
                <c:pt idx="53">
                  <c:v>2.2480000000000002</c:v>
                </c:pt>
                <c:pt idx="54">
                  <c:v>2.1269999999999998</c:v>
                </c:pt>
                <c:pt idx="55">
                  <c:v>2.0189999999999997</c:v>
                </c:pt>
                <c:pt idx="56">
                  <c:v>1.9229999999999954</c:v>
                </c:pt>
                <c:pt idx="57">
                  <c:v>1.837</c:v>
                </c:pt>
                <c:pt idx="58">
                  <c:v>1.7589999999999781</c:v>
                </c:pt>
                <c:pt idx="59">
                  <c:v>1.6879999999999771</c:v>
                </c:pt>
                <c:pt idx="60">
                  <c:v>1.5640000000000001</c:v>
                </c:pt>
                <c:pt idx="61">
                  <c:v>1.4349999999999694</c:v>
                </c:pt>
                <c:pt idx="62">
                  <c:v>1.327</c:v>
                </c:pt>
                <c:pt idx="63">
                  <c:v>1.236</c:v>
                </c:pt>
                <c:pt idx="64">
                  <c:v>1.1579999999999757</c:v>
                </c:pt>
                <c:pt idx="65">
                  <c:v>1.0900000000000001</c:v>
                </c:pt>
                <c:pt idx="66">
                  <c:v>1.0309999999999755</c:v>
                </c:pt>
                <c:pt idx="67">
                  <c:v>0.97800000000000065</c:v>
                </c:pt>
                <c:pt idx="68">
                  <c:v>0.93100000000000005</c:v>
                </c:pt>
                <c:pt idx="69">
                  <c:v>0.85000000000000064</c:v>
                </c:pt>
                <c:pt idx="70">
                  <c:v>0.78300000000000003</c:v>
                </c:pt>
                <c:pt idx="71">
                  <c:v>0.72700000000000065</c:v>
                </c:pt>
                <c:pt idx="72">
                  <c:v>0.67900000000001481</c:v>
                </c:pt>
                <c:pt idx="73">
                  <c:v>0.63700000000001289</c:v>
                </c:pt>
                <c:pt idx="74">
                  <c:v>0.60100000000000064</c:v>
                </c:pt>
                <c:pt idx="75">
                  <c:v>0.54</c:v>
                </c:pt>
                <c:pt idx="76">
                  <c:v>0.49200000000000038</c:v>
                </c:pt>
                <c:pt idx="77">
                  <c:v>0.45200000000000001</c:v>
                </c:pt>
                <c:pt idx="78">
                  <c:v>0.41800000000000032</c:v>
                </c:pt>
                <c:pt idx="79">
                  <c:v>0.39000000000000645</c:v>
                </c:pt>
                <c:pt idx="80">
                  <c:v>0.36500000000000032</c:v>
                </c:pt>
                <c:pt idx="81">
                  <c:v>0.34400000000000136</c:v>
                </c:pt>
                <c:pt idx="82">
                  <c:v>0.32500000000000645</c:v>
                </c:pt>
                <c:pt idx="83">
                  <c:v>0.30800000000000038</c:v>
                </c:pt>
                <c:pt idx="84">
                  <c:v>0.29300000000000032</c:v>
                </c:pt>
                <c:pt idx="85">
                  <c:v>0.27900000000000008</c:v>
                </c:pt>
                <c:pt idx="86">
                  <c:v>0.25600000000000001</c:v>
                </c:pt>
                <c:pt idx="87">
                  <c:v>0.23200000000000001</c:v>
                </c:pt>
                <c:pt idx="88">
                  <c:v>0.21300000000000024</c:v>
                </c:pt>
                <c:pt idx="89">
                  <c:v>0.19600000000000051</c:v>
                </c:pt>
                <c:pt idx="90">
                  <c:v>0.18300000000000041</c:v>
                </c:pt>
                <c:pt idx="91">
                  <c:v>0.17100000000000001</c:v>
                </c:pt>
                <c:pt idx="92">
                  <c:v>0.16000000000000045</c:v>
                </c:pt>
                <c:pt idx="93">
                  <c:v>0.15100000000000041</c:v>
                </c:pt>
                <c:pt idx="94">
                  <c:v>0.14300000000000004</c:v>
                </c:pt>
                <c:pt idx="95">
                  <c:v>0.13</c:v>
                </c:pt>
                <c:pt idx="96">
                  <c:v>0.11799999999999998</c:v>
                </c:pt>
                <c:pt idx="97">
                  <c:v>0.10900000000000012</c:v>
                </c:pt>
                <c:pt idx="98">
                  <c:v>0.10100000000000002</c:v>
                </c:pt>
                <c:pt idx="99">
                  <c:v>9.5000000000000265E-2</c:v>
                </c:pt>
                <c:pt idx="100">
                  <c:v>8.9000000000000246E-2</c:v>
                </c:pt>
                <c:pt idx="101">
                  <c:v>7.9000000000000903E-2</c:v>
                </c:pt>
                <c:pt idx="102">
                  <c:v>7.1000000000000021E-2</c:v>
                </c:pt>
                <c:pt idx="103">
                  <c:v>6.5000000000000113E-2</c:v>
                </c:pt>
                <c:pt idx="104">
                  <c:v>6.0000000000000324E-2</c:v>
                </c:pt>
                <c:pt idx="105">
                  <c:v>5.6000000000000022E-2</c:v>
                </c:pt>
                <c:pt idx="106">
                  <c:v>5.2000000000000414E-2</c:v>
                </c:pt>
                <c:pt idx="107">
                  <c:v>4.9000000000000432E-2</c:v>
                </c:pt>
                <c:pt idx="108">
                  <c:v>4.6000000000000013E-2</c:v>
                </c:pt>
              </c:numCache>
            </c:numRef>
          </c:yVal>
          <c:smooth val="1"/>
        </c:ser>
        <c:ser>
          <c:idx val="2"/>
          <c:order val="2"/>
          <c:tx>
            <c:v>Total</c:v>
          </c:tx>
          <c:spPr>
            <a:ln w="19050">
              <a:solidFill>
                <a:schemeClr val="bg1"/>
              </a:solidFill>
              <a:prstDash val="sysDash"/>
            </a:ln>
          </c:spPr>
          <c:marker>
            <c:symbol val="none"/>
          </c:marker>
          <c:xVal>
            <c:numRef>
              <c:f>Sheet1!$F$342:$F$452</c:f>
              <c:numCache>
                <c:formatCode>General</c:formatCode>
                <c:ptCount val="111"/>
                <c:pt idx="0">
                  <c:v>1.2000000000000021E-2</c:v>
                </c:pt>
                <c:pt idx="1">
                  <c:v>1.2999999999999998E-2</c:v>
                </c:pt>
                <c:pt idx="2">
                  <c:v>1.4000000000000005E-2</c:v>
                </c:pt>
                <c:pt idx="3">
                  <c:v>1.4999999999999998E-2</c:v>
                </c:pt>
                <c:pt idx="4">
                  <c:v>1.6000000000000163E-2</c:v>
                </c:pt>
                <c:pt idx="5">
                  <c:v>1.7000000000000105E-2</c:v>
                </c:pt>
                <c:pt idx="6">
                  <c:v>1.8000000000000085E-2</c:v>
                </c:pt>
                <c:pt idx="7">
                  <c:v>1.9000000000000367E-2</c:v>
                </c:pt>
                <c:pt idx="8">
                  <c:v>2.1000000000000206E-2</c:v>
                </c:pt>
                <c:pt idx="9">
                  <c:v>2.300000000000001E-2</c:v>
                </c:pt>
                <c:pt idx="10">
                  <c:v>2.5000000000000112E-2</c:v>
                </c:pt>
                <c:pt idx="11">
                  <c:v>2.8000000000000011E-2</c:v>
                </c:pt>
                <c:pt idx="12">
                  <c:v>3.0000000000000211E-2</c:v>
                </c:pt>
                <c:pt idx="13">
                  <c:v>3.2000000000000216E-2</c:v>
                </c:pt>
                <c:pt idx="14">
                  <c:v>3.5000000000000156E-2</c:v>
                </c:pt>
                <c:pt idx="15">
                  <c:v>3.7000000000000366E-2</c:v>
                </c:pt>
                <c:pt idx="16">
                  <c:v>3.9000000000000201E-2</c:v>
                </c:pt>
                <c:pt idx="17">
                  <c:v>4.4000000000000192E-2</c:v>
                </c:pt>
                <c:pt idx="18">
                  <c:v>4.9000000000000432E-2</c:v>
                </c:pt>
                <c:pt idx="19">
                  <c:v>5.3000000000000033E-2</c:v>
                </c:pt>
                <c:pt idx="20">
                  <c:v>5.8000000000000114E-2</c:v>
                </c:pt>
                <c:pt idx="21">
                  <c:v>6.2000000000000423E-2</c:v>
                </c:pt>
                <c:pt idx="22">
                  <c:v>6.7000000000000323E-2</c:v>
                </c:pt>
                <c:pt idx="23">
                  <c:v>7.6000000000000123E-2</c:v>
                </c:pt>
                <c:pt idx="24">
                  <c:v>8.5000000000000048E-2</c:v>
                </c:pt>
                <c:pt idx="25">
                  <c:v>9.4000000000000264E-2</c:v>
                </c:pt>
                <c:pt idx="26">
                  <c:v>0.10299999999999998</c:v>
                </c:pt>
                <c:pt idx="27">
                  <c:v>0.11200000000000021</c:v>
                </c:pt>
                <c:pt idx="28">
                  <c:v>0.12100000000000002</c:v>
                </c:pt>
                <c:pt idx="29">
                  <c:v>0.13</c:v>
                </c:pt>
                <c:pt idx="30">
                  <c:v>0.13900000000000001</c:v>
                </c:pt>
                <c:pt idx="31">
                  <c:v>0.14700000000000021</c:v>
                </c:pt>
                <c:pt idx="32">
                  <c:v>0.15600000000000044</c:v>
                </c:pt>
                <c:pt idx="33">
                  <c:v>0.16400000000000051</c:v>
                </c:pt>
                <c:pt idx="34">
                  <c:v>0.18100000000000024</c:v>
                </c:pt>
                <c:pt idx="35">
                  <c:v>0.20200000000000001</c:v>
                </c:pt>
                <c:pt idx="36">
                  <c:v>0.22200000000000045</c:v>
                </c:pt>
                <c:pt idx="37">
                  <c:v>0.24200000000000021</c:v>
                </c:pt>
                <c:pt idx="38">
                  <c:v>0.26200000000000001</c:v>
                </c:pt>
                <c:pt idx="39">
                  <c:v>0.28100000000000008</c:v>
                </c:pt>
                <c:pt idx="40">
                  <c:v>0.30000000000000032</c:v>
                </c:pt>
                <c:pt idx="41">
                  <c:v>0.31900000000000617</c:v>
                </c:pt>
                <c:pt idx="42">
                  <c:v>0.3370000000000074</c:v>
                </c:pt>
                <c:pt idx="43">
                  <c:v>0.37300000000000288</c:v>
                </c:pt>
                <c:pt idx="44">
                  <c:v>0.40800000000000008</c:v>
                </c:pt>
                <c:pt idx="45">
                  <c:v>0.44200000000000095</c:v>
                </c:pt>
                <c:pt idx="46">
                  <c:v>0.47500000000000031</c:v>
                </c:pt>
                <c:pt idx="47">
                  <c:v>0.50800000000000001</c:v>
                </c:pt>
                <c:pt idx="48">
                  <c:v>0.53900000000000003</c:v>
                </c:pt>
                <c:pt idx="49">
                  <c:v>0.60000000000000064</c:v>
                </c:pt>
                <c:pt idx="50">
                  <c:v>0.65800000000001413</c:v>
                </c:pt>
                <c:pt idx="51">
                  <c:v>0.71500000000000064</c:v>
                </c:pt>
                <c:pt idx="52">
                  <c:v>0.76800000000001289</c:v>
                </c:pt>
                <c:pt idx="53">
                  <c:v>0.82099999999999995</c:v>
                </c:pt>
                <c:pt idx="54">
                  <c:v>0.87100000000001065</c:v>
                </c:pt>
                <c:pt idx="55">
                  <c:v>0.92</c:v>
                </c:pt>
                <c:pt idx="56">
                  <c:v>0.96700000000000064</c:v>
                </c:pt>
                <c:pt idx="57">
                  <c:v>1.01</c:v>
                </c:pt>
                <c:pt idx="58">
                  <c:v>1.06</c:v>
                </c:pt>
                <c:pt idx="59">
                  <c:v>1.1000000000000001</c:v>
                </c:pt>
                <c:pt idx="60">
                  <c:v>1.1900000000000228</c:v>
                </c:pt>
                <c:pt idx="61">
                  <c:v>1.29</c:v>
                </c:pt>
                <c:pt idx="62">
                  <c:v>1.3900000000000001</c:v>
                </c:pt>
                <c:pt idx="63">
                  <c:v>1.48</c:v>
                </c:pt>
                <c:pt idx="64">
                  <c:v>1.57</c:v>
                </c:pt>
                <c:pt idx="65">
                  <c:v>1.6600000000000001</c:v>
                </c:pt>
                <c:pt idx="66">
                  <c:v>1.750000000000004</c:v>
                </c:pt>
                <c:pt idx="67">
                  <c:v>1.84</c:v>
                </c:pt>
                <c:pt idx="68">
                  <c:v>1.9200000000000021</c:v>
                </c:pt>
                <c:pt idx="69">
                  <c:v>2.09</c:v>
                </c:pt>
                <c:pt idx="70">
                  <c:v>2.25</c:v>
                </c:pt>
                <c:pt idx="71">
                  <c:v>2.4099999999999997</c:v>
                </c:pt>
                <c:pt idx="72">
                  <c:v>2.57</c:v>
                </c:pt>
                <c:pt idx="73">
                  <c:v>2.72</c:v>
                </c:pt>
                <c:pt idx="74">
                  <c:v>2.88</c:v>
                </c:pt>
                <c:pt idx="75">
                  <c:v>3.2</c:v>
                </c:pt>
                <c:pt idx="76">
                  <c:v>3.52</c:v>
                </c:pt>
                <c:pt idx="77">
                  <c:v>3.8499999999999988</c:v>
                </c:pt>
                <c:pt idx="78">
                  <c:v>4.1899999999999995</c:v>
                </c:pt>
                <c:pt idx="79">
                  <c:v>4.53</c:v>
                </c:pt>
                <c:pt idx="80">
                  <c:v>4.88</c:v>
                </c:pt>
                <c:pt idx="81">
                  <c:v>5.24</c:v>
                </c:pt>
                <c:pt idx="82">
                  <c:v>5.6099999999999985</c:v>
                </c:pt>
                <c:pt idx="83">
                  <c:v>5.98</c:v>
                </c:pt>
                <c:pt idx="84">
                  <c:v>6.37</c:v>
                </c:pt>
                <c:pt idx="85">
                  <c:v>6.76</c:v>
                </c:pt>
                <c:pt idx="86">
                  <c:v>7.58</c:v>
                </c:pt>
                <c:pt idx="87">
                  <c:v>8.65</c:v>
                </c:pt>
                <c:pt idx="88">
                  <c:v>9.77</c:v>
                </c:pt>
                <c:pt idx="89">
                  <c:v>10.950000000000006</c:v>
                </c:pt>
                <c:pt idx="90">
                  <c:v>12.19</c:v>
                </c:pt>
                <c:pt idx="91">
                  <c:v>13.48</c:v>
                </c:pt>
                <c:pt idx="92">
                  <c:v>14.82</c:v>
                </c:pt>
                <c:pt idx="93">
                  <c:v>16.22</c:v>
                </c:pt>
                <c:pt idx="94">
                  <c:v>17.670000000000005</c:v>
                </c:pt>
                <c:pt idx="95">
                  <c:v>20.73</c:v>
                </c:pt>
                <c:pt idx="96">
                  <c:v>23.99</c:v>
                </c:pt>
                <c:pt idx="97">
                  <c:v>27.459999999999987</c:v>
                </c:pt>
                <c:pt idx="98">
                  <c:v>31.12</c:v>
                </c:pt>
                <c:pt idx="99">
                  <c:v>34.97</c:v>
                </c:pt>
                <c:pt idx="100">
                  <c:v>39.01</c:v>
                </c:pt>
                <c:pt idx="101">
                  <c:v>47.64</c:v>
                </c:pt>
                <c:pt idx="102">
                  <c:v>56.98</c:v>
                </c:pt>
                <c:pt idx="103">
                  <c:v>67.03</c:v>
                </c:pt>
                <c:pt idx="104">
                  <c:v>77.790000000000006</c:v>
                </c:pt>
                <c:pt idx="105">
                  <c:v>89.240000000000023</c:v>
                </c:pt>
                <c:pt idx="106">
                  <c:v>101.34</c:v>
                </c:pt>
                <c:pt idx="107">
                  <c:v>114.1</c:v>
                </c:pt>
                <c:pt idx="108">
                  <c:v>127.49000000000002</c:v>
                </c:pt>
              </c:numCache>
            </c:numRef>
          </c:xVal>
          <c:yVal>
            <c:numRef>
              <c:f>Sheet1!$E$342:$E$452</c:f>
              <c:numCache>
                <c:formatCode>General</c:formatCode>
                <c:ptCount val="111"/>
                <c:pt idx="0">
                  <c:v>32.28</c:v>
                </c:pt>
                <c:pt idx="1">
                  <c:v>32.760000000000012</c:v>
                </c:pt>
                <c:pt idx="2">
                  <c:v>33.220000000000013</c:v>
                </c:pt>
                <c:pt idx="3">
                  <c:v>33.65</c:v>
                </c:pt>
                <c:pt idx="4">
                  <c:v>34.07</c:v>
                </c:pt>
                <c:pt idx="5">
                  <c:v>34.480000000000004</c:v>
                </c:pt>
                <c:pt idx="6">
                  <c:v>34.86</c:v>
                </c:pt>
                <c:pt idx="7">
                  <c:v>35.24</c:v>
                </c:pt>
                <c:pt idx="8">
                  <c:v>35.96</c:v>
                </c:pt>
                <c:pt idx="9">
                  <c:v>36.800000000000004</c:v>
                </c:pt>
                <c:pt idx="10">
                  <c:v>37.6</c:v>
                </c:pt>
                <c:pt idx="11">
                  <c:v>38.379999999999995</c:v>
                </c:pt>
                <c:pt idx="12">
                  <c:v>39.13000000000001</c:v>
                </c:pt>
                <c:pt idx="13">
                  <c:v>39.839999999999996</c:v>
                </c:pt>
                <c:pt idx="14">
                  <c:v>40.550000000000004</c:v>
                </c:pt>
                <c:pt idx="15">
                  <c:v>41.230000000000011</c:v>
                </c:pt>
                <c:pt idx="16">
                  <c:v>41.89</c:v>
                </c:pt>
                <c:pt idx="17">
                  <c:v>43.190000000000012</c:v>
                </c:pt>
                <c:pt idx="18">
                  <c:v>44.42</c:v>
                </c:pt>
                <c:pt idx="19">
                  <c:v>45.61</c:v>
                </c:pt>
                <c:pt idx="20">
                  <c:v>46.77000000000001</c:v>
                </c:pt>
                <c:pt idx="21">
                  <c:v>47.900000000000006</c:v>
                </c:pt>
                <c:pt idx="22">
                  <c:v>48.99</c:v>
                </c:pt>
                <c:pt idx="23">
                  <c:v>51.1</c:v>
                </c:pt>
                <c:pt idx="24">
                  <c:v>53.215000000000003</c:v>
                </c:pt>
                <c:pt idx="25">
                  <c:v>55.259</c:v>
                </c:pt>
                <c:pt idx="26">
                  <c:v>57.237000000000002</c:v>
                </c:pt>
                <c:pt idx="27">
                  <c:v>59.161000000000001</c:v>
                </c:pt>
                <c:pt idx="28">
                  <c:v>61.037000000000006</c:v>
                </c:pt>
                <c:pt idx="29">
                  <c:v>62.859000000000002</c:v>
                </c:pt>
                <c:pt idx="30">
                  <c:v>64.644999999999996</c:v>
                </c:pt>
                <c:pt idx="31">
                  <c:v>66.39</c:v>
                </c:pt>
                <c:pt idx="32">
                  <c:v>68.092000000000013</c:v>
                </c:pt>
                <c:pt idx="33">
                  <c:v>69.760000000000005</c:v>
                </c:pt>
                <c:pt idx="34">
                  <c:v>72.995000000000005</c:v>
                </c:pt>
                <c:pt idx="35">
                  <c:v>76.888999999999982</c:v>
                </c:pt>
                <c:pt idx="36">
                  <c:v>80.606999999999999</c:v>
                </c:pt>
                <c:pt idx="37">
                  <c:v>84.187000000000012</c:v>
                </c:pt>
                <c:pt idx="38">
                  <c:v>87.631</c:v>
                </c:pt>
                <c:pt idx="39">
                  <c:v>90.954000000000022</c:v>
                </c:pt>
                <c:pt idx="40">
                  <c:v>94.16</c:v>
                </c:pt>
                <c:pt idx="41">
                  <c:v>97.266999999999996</c:v>
                </c:pt>
                <c:pt idx="42">
                  <c:v>100.28100000000002</c:v>
                </c:pt>
                <c:pt idx="43">
                  <c:v>106.05199999999999</c:v>
                </c:pt>
                <c:pt idx="44">
                  <c:v>111.488</c:v>
                </c:pt>
                <c:pt idx="45">
                  <c:v>116.759</c:v>
                </c:pt>
                <c:pt idx="46">
                  <c:v>121.76</c:v>
                </c:pt>
                <c:pt idx="47">
                  <c:v>126.583</c:v>
                </c:pt>
                <c:pt idx="48">
                  <c:v>131.32600000000087</c:v>
                </c:pt>
                <c:pt idx="49">
                  <c:v>140.35700000000207</c:v>
                </c:pt>
                <c:pt idx="50">
                  <c:v>148.934</c:v>
                </c:pt>
                <c:pt idx="51">
                  <c:v>157.14699999999999</c:v>
                </c:pt>
                <c:pt idx="52">
                  <c:v>164.98700000000107</c:v>
                </c:pt>
                <c:pt idx="53">
                  <c:v>172.44800000000001</c:v>
                </c:pt>
                <c:pt idx="54">
                  <c:v>179.62700000000001</c:v>
                </c:pt>
                <c:pt idx="55">
                  <c:v>186.51899999999998</c:v>
                </c:pt>
                <c:pt idx="56">
                  <c:v>193.023</c:v>
                </c:pt>
                <c:pt idx="57">
                  <c:v>199.33700000000007</c:v>
                </c:pt>
                <c:pt idx="58">
                  <c:v>205.35900000000004</c:v>
                </c:pt>
                <c:pt idx="59">
                  <c:v>211.18800000000007</c:v>
                </c:pt>
                <c:pt idx="60">
                  <c:v>221.964</c:v>
                </c:pt>
                <c:pt idx="61">
                  <c:v>234.13499999999999</c:v>
                </c:pt>
                <c:pt idx="62">
                  <c:v>245.02700000000004</c:v>
                </c:pt>
                <c:pt idx="63">
                  <c:v>254.73599999999999</c:v>
                </c:pt>
                <c:pt idx="64">
                  <c:v>263.358</c:v>
                </c:pt>
                <c:pt idx="65">
                  <c:v>270.89</c:v>
                </c:pt>
                <c:pt idx="66">
                  <c:v>277.63100000000003</c:v>
                </c:pt>
                <c:pt idx="67">
                  <c:v>283.37799999999999</c:v>
                </c:pt>
                <c:pt idx="68">
                  <c:v>288.43099999999669</c:v>
                </c:pt>
                <c:pt idx="69">
                  <c:v>296.45000000000005</c:v>
                </c:pt>
                <c:pt idx="70">
                  <c:v>302.18299999999999</c:v>
                </c:pt>
                <c:pt idx="71">
                  <c:v>305.92699999999127</c:v>
                </c:pt>
                <c:pt idx="72">
                  <c:v>308.17899999999969</c:v>
                </c:pt>
                <c:pt idx="73">
                  <c:v>309.137</c:v>
                </c:pt>
                <c:pt idx="74">
                  <c:v>309.101</c:v>
                </c:pt>
                <c:pt idx="75">
                  <c:v>306.94</c:v>
                </c:pt>
                <c:pt idx="76">
                  <c:v>302.69200000000001</c:v>
                </c:pt>
                <c:pt idx="77">
                  <c:v>297.35199999999969</c:v>
                </c:pt>
                <c:pt idx="78">
                  <c:v>291.31799999999993</c:v>
                </c:pt>
                <c:pt idx="79">
                  <c:v>284.98999999999899</c:v>
                </c:pt>
                <c:pt idx="80">
                  <c:v>278.66500000000002</c:v>
                </c:pt>
                <c:pt idx="81">
                  <c:v>272.34399999999999</c:v>
                </c:pt>
                <c:pt idx="82">
                  <c:v>266.125</c:v>
                </c:pt>
                <c:pt idx="83">
                  <c:v>260.108</c:v>
                </c:pt>
                <c:pt idx="84">
                  <c:v>254.393</c:v>
                </c:pt>
                <c:pt idx="85">
                  <c:v>248.77899999999997</c:v>
                </c:pt>
                <c:pt idx="86">
                  <c:v>238.256</c:v>
                </c:pt>
                <c:pt idx="87">
                  <c:v>226.33200000000087</c:v>
                </c:pt>
                <c:pt idx="88">
                  <c:v>215.41300000000001</c:v>
                </c:pt>
                <c:pt idx="89">
                  <c:v>205.696</c:v>
                </c:pt>
                <c:pt idx="90">
                  <c:v>196.78300000000002</c:v>
                </c:pt>
                <c:pt idx="91">
                  <c:v>188.67099999999999</c:v>
                </c:pt>
                <c:pt idx="92">
                  <c:v>181.26</c:v>
                </c:pt>
                <c:pt idx="93">
                  <c:v>174.55100000000004</c:v>
                </c:pt>
                <c:pt idx="94">
                  <c:v>168.34300000000002</c:v>
                </c:pt>
                <c:pt idx="95">
                  <c:v>157.33000000000001</c:v>
                </c:pt>
                <c:pt idx="96">
                  <c:v>147.91800000000001</c:v>
                </c:pt>
                <c:pt idx="97">
                  <c:v>139.70899999999997</c:v>
                </c:pt>
                <c:pt idx="98">
                  <c:v>132.501</c:v>
                </c:pt>
                <c:pt idx="99">
                  <c:v>126.095</c:v>
                </c:pt>
                <c:pt idx="100">
                  <c:v>120.389</c:v>
                </c:pt>
                <c:pt idx="101">
                  <c:v>110.67899999999995</c:v>
                </c:pt>
                <c:pt idx="102">
                  <c:v>102.871</c:v>
                </c:pt>
                <c:pt idx="103">
                  <c:v>95.584999999999994</c:v>
                </c:pt>
                <c:pt idx="104">
                  <c:v>89.710000000000022</c:v>
                </c:pt>
                <c:pt idx="105">
                  <c:v>84.616</c:v>
                </c:pt>
                <c:pt idx="106">
                  <c:v>80.161999999999992</c:v>
                </c:pt>
                <c:pt idx="107">
                  <c:v>76.209000000000003</c:v>
                </c:pt>
                <c:pt idx="108">
                  <c:v>72.696000000000012</c:v>
                </c:pt>
              </c:numCache>
            </c:numRef>
          </c:yVal>
          <c:smooth val="1"/>
        </c:ser>
        <c:axId val="294498688"/>
        <c:axId val="294500608"/>
      </c:scatterChart>
      <c:valAx>
        <c:axId val="294498688"/>
        <c:scaling>
          <c:logBase val="10"/>
          <c:orientation val="minMax"/>
          <c:max val="130"/>
          <c:min val="1.0000000000000061E-2"/>
        </c:scaling>
        <c:axPos val="b"/>
        <c:majorGridlines>
          <c:spPr>
            <a:ln>
              <a:solidFill>
                <a:prstClr val="black"/>
              </a:solidFill>
            </a:ln>
          </c:spPr>
        </c:majorGridlines>
        <c:minorGridlines>
          <c:spPr>
            <a:ln w="6350">
              <a:solidFill>
                <a:prstClr val="black"/>
              </a:solidFill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Range [µm]</a:t>
                </a:r>
              </a:p>
            </c:rich>
          </c:tx>
        </c:title>
        <c:numFmt formatCode="General" sourceLinked="1"/>
        <c:tickLblPos val="nextTo"/>
        <c:crossAx val="294500608"/>
        <c:crossesAt val="1.0000000000000061E-2"/>
        <c:crossBetween val="midCat"/>
      </c:valAx>
      <c:valAx>
        <c:axId val="294500608"/>
        <c:scaling>
          <c:orientation val="minMax"/>
          <c:max val="1000"/>
          <c:min val="0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r>
                  <a:rPr lang="en-US" sz="1600">
                    <a:solidFill>
                      <a:schemeClr val="bg1"/>
                    </a:solidFill>
                  </a:rPr>
                  <a:t>dE/dx [keV/µm]</a:t>
                </a:r>
              </a:p>
            </c:rich>
          </c:tx>
          <c:layout>
            <c:manualLayout>
              <c:xMode val="edge"/>
              <c:yMode val="edge"/>
              <c:x val="1.9008257865726862E-2"/>
              <c:y val="0.2766103945439754"/>
            </c:manualLayout>
          </c:layout>
        </c:title>
        <c:numFmt formatCode="General" sourceLinked="1"/>
        <c:tickLblPos val="nextTo"/>
        <c:crossAx val="294498688"/>
        <c:crossesAt val="1.0000000000000041E-3"/>
        <c:crossBetween val="midCat"/>
        <c:majorUnit val="100"/>
      </c:valAx>
      <c:spPr>
        <a:solidFill>
          <a:schemeClr val="tx1"/>
        </a:solidFill>
      </c:spPr>
    </c:plotArea>
    <c:legend>
      <c:legendPos val="r"/>
      <c:layout>
        <c:manualLayout>
          <c:xMode val="edge"/>
          <c:yMode val="edge"/>
          <c:x val="0.18978734747630485"/>
          <c:y val="0.15168320861923643"/>
          <c:w val="0.27895393059307771"/>
          <c:h val="0.15862201072385437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ja-JP"/>
        </a:p>
      </c:txPr>
    </c:legend>
    <c:plotVisOnly val="1"/>
  </c:chart>
  <c:spPr>
    <a:noFill/>
  </c:spPr>
  <c:txPr>
    <a:bodyPr/>
    <a:lstStyle/>
    <a:p>
      <a:pPr>
        <a:defRPr sz="1200"/>
      </a:pPr>
      <a:endParaRPr lang="ja-JP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autoTitleDeleted val="1"/>
    <c:plotArea>
      <c:layout>
        <c:manualLayout>
          <c:layoutTarget val="inner"/>
          <c:xMode val="edge"/>
          <c:yMode val="edge"/>
          <c:x val="0.13532574639556569"/>
          <c:y val="0.10434524822203729"/>
          <c:w val="0.61514406529969734"/>
          <c:h val="0.76002999181950215"/>
        </c:manualLayout>
      </c:layout>
      <c:scatterChart>
        <c:scatterStyle val="smoothMarker"/>
        <c:ser>
          <c:idx val="0"/>
          <c:order val="0"/>
          <c:tx>
            <c:v>D3.2_C_ESP</c:v>
          </c:tx>
          <c:spPr>
            <a:ln w="25400">
              <a:solidFill>
                <a:srgbClr val="132EF9"/>
              </a:solidFill>
            </a:ln>
          </c:spPr>
          <c:marker>
            <c:symbol val="none"/>
          </c:marker>
          <c:xVal>
            <c:numRef>
              <c:f>Sheet1!$F$4:$F$112</c:f>
              <c:numCache>
                <c:formatCode>General</c:formatCode>
                <c:ptCount val="109"/>
                <c:pt idx="0">
                  <c:v>6.0000000000000834E-3</c:v>
                </c:pt>
                <c:pt idx="1">
                  <c:v>6.0000000000000834E-3</c:v>
                </c:pt>
                <c:pt idx="2">
                  <c:v>6.0000000000000834E-3</c:v>
                </c:pt>
                <c:pt idx="3">
                  <c:v>7.0000000000001519E-3</c:v>
                </c:pt>
                <c:pt idx="4">
                  <c:v>7.0000000000001519E-3</c:v>
                </c:pt>
                <c:pt idx="5">
                  <c:v>7.0000000000001519E-3</c:v>
                </c:pt>
                <c:pt idx="6">
                  <c:v>8.0000000000000227E-3</c:v>
                </c:pt>
                <c:pt idx="7">
                  <c:v>8.0000000000000227E-3</c:v>
                </c:pt>
                <c:pt idx="8">
                  <c:v>9.0000000000000548E-3</c:v>
                </c:pt>
                <c:pt idx="9">
                  <c:v>1.0000000000000083E-2</c:v>
                </c:pt>
                <c:pt idx="10">
                  <c:v>1.0000000000000083E-2</c:v>
                </c:pt>
                <c:pt idx="11">
                  <c:v>1.0999999999999998E-2</c:v>
                </c:pt>
                <c:pt idx="12">
                  <c:v>1.2000000000000021E-2</c:v>
                </c:pt>
                <c:pt idx="13">
                  <c:v>1.2999999999999998E-2</c:v>
                </c:pt>
                <c:pt idx="14">
                  <c:v>1.4000000000000005E-2</c:v>
                </c:pt>
                <c:pt idx="15">
                  <c:v>1.4000000000000005E-2</c:v>
                </c:pt>
                <c:pt idx="16">
                  <c:v>1.4999999999999998E-2</c:v>
                </c:pt>
                <c:pt idx="17">
                  <c:v>1.7000000000000202E-2</c:v>
                </c:pt>
                <c:pt idx="18">
                  <c:v>1.8000000000000203E-2</c:v>
                </c:pt>
                <c:pt idx="19">
                  <c:v>2.0000000000000052E-2</c:v>
                </c:pt>
                <c:pt idx="20">
                  <c:v>2.1000000000000216E-2</c:v>
                </c:pt>
                <c:pt idx="21">
                  <c:v>2.300000000000001E-2</c:v>
                </c:pt>
                <c:pt idx="22">
                  <c:v>2.5000000000000216E-2</c:v>
                </c:pt>
                <c:pt idx="23">
                  <c:v>2.8000000000000011E-2</c:v>
                </c:pt>
                <c:pt idx="24">
                  <c:v>3.1000000000000416E-2</c:v>
                </c:pt>
                <c:pt idx="25">
                  <c:v>3.4000000000000002E-2</c:v>
                </c:pt>
                <c:pt idx="26">
                  <c:v>3.7000000000000456E-2</c:v>
                </c:pt>
                <c:pt idx="27">
                  <c:v>4.0000000000000112E-2</c:v>
                </c:pt>
                <c:pt idx="28">
                  <c:v>4.3000000000000003E-2</c:v>
                </c:pt>
                <c:pt idx="29">
                  <c:v>4.6000000000000013E-2</c:v>
                </c:pt>
                <c:pt idx="30">
                  <c:v>5.0000000000000114E-2</c:v>
                </c:pt>
                <c:pt idx="31">
                  <c:v>5.3000000000000033E-2</c:v>
                </c:pt>
                <c:pt idx="32">
                  <c:v>5.6000000000000022E-2</c:v>
                </c:pt>
                <c:pt idx="33">
                  <c:v>5.9000000000000913E-2</c:v>
                </c:pt>
                <c:pt idx="34">
                  <c:v>6.5000000000000113E-2</c:v>
                </c:pt>
                <c:pt idx="35">
                  <c:v>7.3000000000000134E-2</c:v>
                </c:pt>
                <c:pt idx="36">
                  <c:v>8.1000000000000044E-2</c:v>
                </c:pt>
                <c:pt idx="37">
                  <c:v>8.8000000000001063E-2</c:v>
                </c:pt>
                <c:pt idx="38">
                  <c:v>9.6000000000000224E-2</c:v>
                </c:pt>
                <c:pt idx="39">
                  <c:v>0.10400000000000002</c:v>
                </c:pt>
                <c:pt idx="40">
                  <c:v>0.11200000000000021</c:v>
                </c:pt>
                <c:pt idx="41">
                  <c:v>0.11899999999999998</c:v>
                </c:pt>
                <c:pt idx="42">
                  <c:v>0.127</c:v>
                </c:pt>
                <c:pt idx="43">
                  <c:v>0.14200000000000004</c:v>
                </c:pt>
                <c:pt idx="44">
                  <c:v>0.15800000000000144</c:v>
                </c:pt>
                <c:pt idx="45">
                  <c:v>0.17300000000000001</c:v>
                </c:pt>
                <c:pt idx="46">
                  <c:v>0.18800000000000044</c:v>
                </c:pt>
                <c:pt idx="47">
                  <c:v>0.20400000000000001</c:v>
                </c:pt>
                <c:pt idx="48">
                  <c:v>0.21900000000000044</c:v>
                </c:pt>
                <c:pt idx="49">
                  <c:v>0.24900000000000044</c:v>
                </c:pt>
                <c:pt idx="50">
                  <c:v>0.27900000000000008</c:v>
                </c:pt>
                <c:pt idx="51">
                  <c:v>0.30900000000000138</c:v>
                </c:pt>
                <c:pt idx="52">
                  <c:v>0.33800000000000785</c:v>
                </c:pt>
                <c:pt idx="53">
                  <c:v>0.36700000000000038</c:v>
                </c:pt>
                <c:pt idx="54">
                  <c:v>0.39600000000000757</c:v>
                </c:pt>
                <c:pt idx="55">
                  <c:v>0.42400000000000032</c:v>
                </c:pt>
                <c:pt idx="56">
                  <c:v>0.45200000000000001</c:v>
                </c:pt>
                <c:pt idx="57">
                  <c:v>0.47900000000000031</c:v>
                </c:pt>
                <c:pt idx="58">
                  <c:v>0.50600000000000001</c:v>
                </c:pt>
                <c:pt idx="59">
                  <c:v>0.53300000000000003</c:v>
                </c:pt>
                <c:pt idx="60">
                  <c:v>0.58500000000000052</c:v>
                </c:pt>
                <c:pt idx="61">
                  <c:v>0.64900000000001368</c:v>
                </c:pt>
                <c:pt idx="62">
                  <c:v>0.71000000000000063</c:v>
                </c:pt>
                <c:pt idx="63">
                  <c:v>0.76900000000001356</c:v>
                </c:pt>
                <c:pt idx="64">
                  <c:v>0.82600000000000062</c:v>
                </c:pt>
                <c:pt idx="65">
                  <c:v>0.882000000000004</c:v>
                </c:pt>
                <c:pt idx="66">
                  <c:v>0.93600000000000005</c:v>
                </c:pt>
                <c:pt idx="67">
                  <c:v>0.98799999999999999</c:v>
                </c:pt>
                <c:pt idx="68">
                  <c:v>1.04</c:v>
                </c:pt>
                <c:pt idx="69">
                  <c:v>1.1399999999999728</c:v>
                </c:pt>
                <c:pt idx="70">
                  <c:v>1.23</c:v>
                </c:pt>
                <c:pt idx="71">
                  <c:v>1.32</c:v>
                </c:pt>
                <c:pt idx="72">
                  <c:v>1.4</c:v>
                </c:pt>
                <c:pt idx="73">
                  <c:v>1.48</c:v>
                </c:pt>
                <c:pt idx="74">
                  <c:v>1.56</c:v>
                </c:pt>
                <c:pt idx="75">
                  <c:v>1.7100000000000071</c:v>
                </c:pt>
                <c:pt idx="76">
                  <c:v>1.84</c:v>
                </c:pt>
                <c:pt idx="77">
                  <c:v>1.9700000000000171</c:v>
                </c:pt>
                <c:pt idx="78">
                  <c:v>2.1</c:v>
                </c:pt>
                <c:pt idx="79">
                  <c:v>2.21</c:v>
                </c:pt>
                <c:pt idx="80">
                  <c:v>2.3299999999999987</c:v>
                </c:pt>
                <c:pt idx="81">
                  <c:v>2.4299999999999997</c:v>
                </c:pt>
                <c:pt idx="82">
                  <c:v>2.54</c:v>
                </c:pt>
                <c:pt idx="83">
                  <c:v>2.64</c:v>
                </c:pt>
                <c:pt idx="84">
                  <c:v>2.74</c:v>
                </c:pt>
                <c:pt idx="85">
                  <c:v>2.84</c:v>
                </c:pt>
                <c:pt idx="86">
                  <c:v>3.02</c:v>
                </c:pt>
                <c:pt idx="87">
                  <c:v>3.25</c:v>
                </c:pt>
                <c:pt idx="88">
                  <c:v>3.46</c:v>
                </c:pt>
                <c:pt idx="89">
                  <c:v>3.67</c:v>
                </c:pt>
                <c:pt idx="90">
                  <c:v>3.88</c:v>
                </c:pt>
                <c:pt idx="91">
                  <c:v>4.08</c:v>
                </c:pt>
                <c:pt idx="92">
                  <c:v>4.28</c:v>
                </c:pt>
                <c:pt idx="93">
                  <c:v>4.4700000000000024</c:v>
                </c:pt>
                <c:pt idx="94">
                  <c:v>4.67</c:v>
                </c:pt>
                <c:pt idx="95">
                  <c:v>5.0599999999999996</c:v>
                </c:pt>
                <c:pt idx="96">
                  <c:v>5.44</c:v>
                </c:pt>
                <c:pt idx="97">
                  <c:v>5.83</c:v>
                </c:pt>
                <c:pt idx="98">
                  <c:v>6.21</c:v>
                </c:pt>
                <c:pt idx="99">
                  <c:v>6.59</c:v>
                </c:pt>
                <c:pt idx="100">
                  <c:v>6.98</c:v>
                </c:pt>
                <c:pt idx="101">
                  <c:v>7.7700000000000014</c:v>
                </c:pt>
                <c:pt idx="102">
                  <c:v>8.57</c:v>
                </c:pt>
                <c:pt idx="103">
                  <c:v>9.39</c:v>
                </c:pt>
                <c:pt idx="104">
                  <c:v>10.229999999999999</c:v>
                </c:pt>
                <c:pt idx="105">
                  <c:v>11.09</c:v>
                </c:pt>
                <c:pt idx="106">
                  <c:v>11.97</c:v>
                </c:pt>
                <c:pt idx="107">
                  <c:v>12.870000000000006</c:v>
                </c:pt>
                <c:pt idx="108">
                  <c:v>13.8</c:v>
                </c:pt>
              </c:numCache>
            </c:numRef>
          </c:xVal>
          <c:yVal>
            <c:numRef>
              <c:f>Sheet1!$C$4:$C$112</c:f>
              <c:numCache>
                <c:formatCode>General</c:formatCode>
                <c:ptCount val="109"/>
                <c:pt idx="0">
                  <c:v>22.59</c:v>
                </c:pt>
                <c:pt idx="1">
                  <c:v>23.59</c:v>
                </c:pt>
                <c:pt idx="2">
                  <c:v>24.55</c:v>
                </c:pt>
                <c:pt idx="3">
                  <c:v>25.479999999999986</c:v>
                </c:pt>
                <c:pt idx="4">
                  <c:v>26.38</c:v>
                </c:pt>
                <c:pt idx="5">
                  <c:v>27.24</c:v>
                </c:pt>
                <c:pt idx="6">
                  <c:v>28.08</c:v>
                </c:pt>
                <c:pt idx="7">
                  <c:v>28.89</c:v>
                </c:pt>
                <c:pt idx="8">
                  <c:v>30.459999999999987</c:v>
                </c:pt>
                <c:pt idx="9">
                  <c:v>32.300000000000004</c:v>
                </c:pt>
                <c:pt idx="10">
                  <c:v>34.050000000000004</c:v>
                </c:pt>
                <c:pt idx="11">
                  <c:v>35.71</c:v>
                </c:pt>
                <c:pt idx="12">
                  <c:v>37.300000000000004</c:v>
                </c:pt>
                <c:pt idx="13">
                  <c:v>38.82</c:v>
                </c:pt>
                <c:pt idx="14">
                  <c:v>40.290000000000013</c:v>
                </c:pt>
                <c:pt idx="15">
                  <c:v>41.7</c:v>
                </c:pt>
                <c:pt idx="16">
                  <c:v>43.07</c:v>
                </c:pt>
                <c:pt idx="17">
                  <c:v>45.690000000000012</c:v>
                </c:pt>
                <c:pt idx="18">
                  <c:v>48.160000000000011</c:v>
                </c:pt>
                <c:pt idx="19">
                  <c:v>50.51</c:v>
                </c:pt>
                <c:pt idx="20">
                  <c:v>52.75</c:v>
                </c:pt>
                <c:pt idx="21">
                  <c:v>54.91</c:v>
                </c:pt>
                <c:pt idx="22">
                  <c:v>56.98</c:v>
                </c:pt>
                <c:pt idx="23">
                  <c:v>60.91</c:v>
                </c:pt>
                <c:pt idx="24">
                  <c:v>64.61</c:v>
                </c:pt>
                <c:pt idx="25">
                  <c:v>68.099999999999994</c:v>
                </c:pt>
                <c:pt idx="26">
                  <c:v>71.430000000000007</c:v>
                </c:pt>
                <c:pt idx="27">
                  <c:v>74.599999999999994</c:v>
                </c:pt>
                <c:pt idx="28">
                  <c:v>77.649999999999991</c:v>
                </c:pt>
                <c:pt idx="29">
                  <c:v>80.58</c:v>
                </c:pt>
                <c:pt idx="30">
                  <c:v>83.410000000000025</c:v>
                </c:pt>
                <c:pt idx="31">
                  <c:v>86.149999999999991</c:v>
                </c:pt>
                <c:pt idx="32">
                  <c:v>88.8</c:v>
                </c:pt>
                <c:pt idx="33">
                  <c:v>91.36999999999999</c:v>
                </c:pt>
                <c:pt idx="34">
                  <c:v>96.31</c:v>
                </c:pt>
                <c:pt idx="35">
                  <c:v>102.2</c:v>
                </c:pt>
                <c:pt idx="36">
                  <c:v>108</c:v>
                </c:pt>
                <c:pt idx="37">
                  <c:v>113.7</c:v>
                </c:pt>
                <c:pt idx="38">
                  <c:v>118.9</c:v>
                </c:pt>
                <c:pt idx="39">
                  <c:v>123.8</c:v>
                </c:pt>
                <c:pt idx="40">
                  <c:v>128.30000000000001</c:v>
                </c:pt>
                <c:pt idx="41">
                  <c:v>132.5</c:v>
                </c:pt>
                <c:pt idx="42">
                  <c:v>136.5</c:v>
                </c:pt>
                <c:pt idx="43">
                  <c:v>144</c:v>
                </c:pt>
                <c:pt idx="44">
                  <c:v>150.80000000000001</c:v>
                </c:pt>
                <c:pt idx="45">
                  <c:v>157.19999999999999</c:v>
                </c:pt>
                <c:pt idx="46">
                  <c:v>163.19999999999999</c:v>
                </c:pt>
                <c:pt idx="47">
                  <c:v>169</c:v>
                </c:pt>
                <c:pt idx="48">
                  <c:v>174.5</c:v>
                </c:pt>
                <c:pt idx="49">
                  <c:v>185</c:v>
                </c:pt>
                <c:pt idx="50">
                  <c:v>194.9</c:v>
                </c:pt>
                <c:pt idx="51">
                  <c:v>204.4</c:v>
                </c:pt>
                <c:pt idx="52">
                  <c:v>213.6</c:v>
                </c:pt>
                <c:pt idx="53">
                  <c:v>222.4</c:v>
                </c:pt>
                <c:pt idx="54">
                  <c:v>231</c:v>
                </c:pt>
                <c:pt idx="55">
                  <c:v>239.4</c:v>
                </c:pt>
                <c:pt idx="56">
                  <c:v>247.6</c:v>
                </c:pt>
                <c:pt idx="57">
                  <c:v>255.6</c:v>
                </c:pt>
                <c:pt idx="58">
                  <c:v>263.5</c:v>
                </c:pt>
                <c:pt idx="59">
                  <c:v>271.3</c:v>
                </c:pt>
                <c:pt idx="60">
                  <c:v>286.5</c:v>
                </c:pt>
                <c:pt idx="61">
                  <c:v>305.10000000000002</c:v>
                </c:pt>
                <c:pt idx="62">
                  <c:v>323.39999999999969</c:v>
                </c:pt>
                <c:pt idx="63">
                  <c:v>341.2</c:v>
                </c:pt>
                <c:pt idx="64">
                  <c:v>358.7</c:v>
                </c:pt>
                <c:pt idx="65">
                  <c:v>375.9</c:v>
                </c:pt>
                <c:pt idx="66">
                  <c:v>392.7</c:v>
                </c:pt>
                <c:pt idx="67">
                  <c:v>409.2</c:v>
                </c:pt>
                <c:pt idx="68">
                  <c:v>425.4</c:v>
                </c:pt>
                <c:pt idx="69">
                  <c:v>457</c:v>
                </c:pt>
                <c:pt idx="70">
                  <c:v>487.5</c:v>
                </c:pt>
                <c:pt idx="71">
                  <c:v>517</c:v>
                </c:pt>
                <c:pt idx="72">
                  <c:v>545.6</c:v>
                </c:pt>
                <c:pt idx="73">
                  <c:v>573.4</c:v>
                </c:pt>
                <c:pt idx="74">
                  <c:v>600.29999999999995</c:v>
                </c:pt>
                <c:pt idx="75">
                  <c:v>651.79999999999995</c:v>
                </c:pt>
                <c:pt idx="76">
                  <c:v>700.3</c:v>
                </c:pt>
                <c:pt idx="77">
                  <c:v>745.9</c:v>
                </c:pt>
                <c:pt idx="78">
                  <c:v>788.6</c:v>
                </c:pt>
                <c:pt idx="79">
                  <c:v>828.6</c:v>
                </c:pt>
                <c:pt idx="80">
                  <c:v>866</c:v>
                </c:pt>
                <c:pt idx="81">
                  <c:v>900.8</c:v>
                </c:pt>
                <c:pt idx="82">
                  <c:v>933.3</c:v>
                </c:pt>
                <c:pt idx="83">
                  <c:v>963.4</c:v>
                </c:pt>
                <c:pt idx="84">
                  <c:v>991.4</c:v>
                </c:pt>
                <c:pt idx="85">
                  <c:v>1017</c:v>
                </c:pt>
                <c:pt idx="86">
                  <c:v>1064</c:v>
                </c:pt>
                <c:pt idx="87">
                  <c:v>1112</c:v>
                </c:pt>
                <c:pt idx="88">
                  <c:v>1151</c:v>
                </c:pt>
                <c:pt idx="89">
                  <c:v>1183</c:v>
                </c:pt>
                <c:pt idx="90">
                  <c:v>1209</c:v>
                </c:pt>
                <c:pt idx="91">
                  <c:v>1230</c:v>
                </c:pt>
                <c:pt idx="92">
                  <c:v>1247</c:v>
                </c:pt>
                <c:pt idx="93">
                  <c:v>1260</c:v>
                </c:pt>
                <c:pt idx="94">
                  <c:v>1270</c:v>
                </c:pt>
                <c:pt idx="95">
                  <c:v>1284</c:v>
                </c:pt>
                <c:pt idx="96">
                  <c:v>1290</c:v>
                </c:pt>
                <c:pt idx="97">
                  <c:v>1292</c:v>
                </c:pt>
                <c:pt idx="98">
                  <c:v>1289</c:v>
                </c:pt>
                <c:pt idx="99">
                  <c:v>1284</c:v>
                </c:pt>
                <c:pt idx="100">
                  <c:v>1276</c:v>
                </c:pt>
                <c:pt idx="101">
                  <c:v>1254</c:v>
                </c:pt>
                <c:pt idx="102">
                  <c:v>1229</c:v>
                </c:pt>
                <c:pt idx="103">
                  <c:v>1202</c:v>
                </c:pt>
                <c:pt idx="104">
                  <c:v>1173</c:v>
                </c:pt>
                <c:pt idx="105">
                  <c:v>1145</c:v>
                </c:pt>
                <c:pt idx="106">
                  <c:v>1117</c:v>
                </c:pt>
                <c:pt idx="107">
                  <c:v>1089</c:v>
                </c:pt>
                <c:pt idx="108">
                  <c:v>1063</c:v>
                </c:pt>
              </c:numCache>
            </c:numRef>
          </c:yVal>
          <c:smooth val="1"/>
        </c:ser>
        <c:ser>
          <c:idx val="1"/>
          <c:order val="1"/>
          <c:tx>
            <c:v>D3.2_C_NSP</c:v>
          </c:tx>
          <c:spPr>
            <a:ln w="31750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Sheet1!$F$4:$F$112</c:f>
              <c:numCache>
                <c:formatCode>General</c:formatCode>
                <c:ptCount val="109"/>
                <c:pt idx="0">
                  <c:v>6.0000000000000834E-3</c:v>
                </c:pt>
                <c:pt idx="1">
                  <c:v>6.0000000000000834E-3</c:v>
                </c:pt>
                <c:pt idx="2">
                  <c:v>6.0000000000000834E-3</c:v>
                </c:pt>
                <c:pt idx="3">
                  <c:v>7.0000000000001519E-3</c:v>
                </c:pt>
                <c:pt idx="4">
                  <c:v>7.0000000000001519E-3</c:v>
                </c:pt>
                <c:pt idx="5">
                  <c:v>7.0000000000001519E-3</c:v>
                </c:pt>
                <c:pt idx="6">
                  <c:v>8.0000000000000227E-3</c:v>
                </c:pt>
                <c:pt idx="7">
                  <c:v>8.0000000000000227E-3</c:v>
                </c:pt>
                <c:pt idx="8">
                  <c:v>9.0000000000000548E-3</c:v>
                </c:pt>
                <c:pt idx="9">
                  <c:v>1.0000000000000083E-2</c:v>
                </c:pt>
                <c:pt idx="10">
                  <c:v>1.0000000000000083E-2</c:v>
                </c:pt>
                <c:pt idx="11">
                  <c:v>1.0999999999999998E-2</c:v>
                </c:pt>
                <c:pt idx="12">
                  <c:v>1.2000000000000021E-2</c:v>
                </c:pt>
                <c:pt idx="13">
                  <c:v>1.2999999999999998E-2</c:v>
                </c:pt>
                <c:pt idx="14">
                  <c:v>1.4000000000000005E-2</c:v>
                </c:pt>
                <c:pt idx="15">
                  <c:v>1.4000000000000005E-2</c:v>
                </c:pt>
                <c:pt idx="16">
                  <c:v>1.4999999999999998E-2</c:v>
                </c:pt>
                <c:pt idx="17">
                  <c:v>1.7000000000000202E-2</c:v>
                </c:pt>
                <c:pt idx="18">
                  <c:v>1.8000000000000203E-2</c:v>
                </c:pt>
                <c:pt idx="19">
                  <c:v>2.0000000000000052E-2</c:v>
                </c:pt>
                <c:pt idx="20">
                  <c:v>2.1000000000000216E-2</c:v>
                </c:pt>
                <c:pt idx="21">
                  <c:v>2.300000000000001E-2</c:v>
                </c:pt>
                <c:pt idx="22">
                  <c:v>2.5000000000000216E-2</c:v>
                </c:pt>
                <c:pt idx="23">
                  <c:v>2.8000000000000011E-2</c:v>
                </c:pt>
                <c:pt idx="24">
                  <c:v>3.1000000000000416E-2</c:v>
                </c:pt>
                <c:pt idx="25">
                  <c:v>3.4000000000000002E-2</c:v>
                </c:pt>
                <c:pt idx="26">
                  <c:v>3.7000000000000456E-2</c:v>
                </c:pt>
                <c:pt idx="27">
                  <c:v>4.0000000000000112E-2</c:v>
                </c:pt>
                <c:pt idx="28">
                  <c:v>4.3000000000000003E-2</c:v>
                </c:pt>
                <c:pt idx="29">
                  <c:v>4.6000000000000013E-2</c:v>
                </c:pt>
                <c:pt idx="30">
                  <c:v>5.0000000000000114E-2</c:v>
                </c:pt>
                <c:pt idx="31">
                  <c:v>5.3000000000000033E-2</c:v>
                </c:pt>
                <c:pt idx="32">
                  <c:v>5.6000000000000022E-2</c:v>
                </c:pt>
                <c:pt idx="33">
                  <c:v>5.9000000000000913E-2</c:v>
                </c:pt>
                <c:pt idx="34">
                  <c:v>6.5000000000000113E-2</c:v>
                </c:pt>
                <c:pt idx="35">
                  <c:v>7.3000000000000134E-2</c:v>
                </c:pt>
                <c:pt idx="36">
                  <c:v>8.1000000000000044E-2</c:v>
                </c:pt>
                <c:pt idx="37">
                  <c:v>8.8000000000001063E-2</c:v>
                </c:pt>
                <c:pt idx="38">
                  <c:v>9.6000000000000224E-2</c:v>
                </c:pt>
                <c:pt idx="39">
                  <c:v>0.10400000000000002</c:v>
                </c:pt>
                <c:pt idx="40">
                  <c:v>0.11200000000000021</c:v>
                </c:pt>
                <c:pt idx="41">
                  <c:v>0.11899999999999998</c:v>
                </c:pt>
                <c:pt idx="42">
                  <c:v>0.127</c:v>
                </c:pt>
                <c:pt idx="43">
                  <c:v>0.14200000000000004</c:v>
                </c:pt>
                <c:pt idx="44">
                  <c:v>0.15800000000000144</c:v>
                </c:pt>
                <c:pt idx="45">
                  <c:v>0.17300000000000001</c:v>
                </c:pt>
                <c:pt idx="46">
                  <c:v>0.18800000000000044</c:v>
                </c:pt>
                <c:pt idx="47">
                  <c:v>0.20400000000000001</c:v>
                </c:pt>
                <c:pt idx="48">
                  <c:v>0.21900000000000044</c:v>
                </c:pt>
                <c:pt idx="49">
                  <c:v>0.24900000000000044</c:v>
                </c:pt>
                <c:pt idx="50">
                  <c:v>0.27900000000000008</c:v>
                </c:pt>
                <c:pt idx="51">
                  <c:v>0.30900000000000138</c:v>
                </c:pt>
                <c:pt idx="52">
                  <c:v>0.33800000000000785</c:v>
                </c:pt>
                <c:pt idx="53">
                  <c:v>0.36700000000000038</c:v>
                </c:pt>
                <c:pt idx="54">
                  <c:v>0.39600000000000757</c:v>
                </c:pt>
                <c:pt idx="55">
                  <c:v>0.42400000000000032</c:v>
                </c:pt>
                <c:pt idx="56">
                  <c:v>0.45200000000000001</c:v>
                </c:pt>
                <c:pt idx="57">
                  <c:v>0.47900000000000031</c:v>
                </c:pt>
                <c:pt idx="58">
                  <c:v>0.50600000000000001</c:v>
                </c:pt>
                <c:pt idx="59">
                  <c:v>0.53300000000000003</c:v>
                </c:pt>
                <c:pt idx="60">
                  <c:v>0.58500000000000052</c:v>
                </c:pt>
                <c:pt idx="61">
                  <c:v>0.64900000000001368</c:v>
                </c:pt>
                <c:pt idx="62">
                  <c:v>0.71000000000000063</c:v>
                </c:pt>
                <c:pt idx="63">
                  <c:v>0.76900000000001356</c:v>
                </c:pt>
                <c:pt idx="64">
                  <c:v>0.82600000000000062</c:v>
                </c:pt>
                <c:pt idx="65">
                  <c:v>0.882000000000004</c:v>
                </c:pt>
                <c:pt idx="66">
                  <c:v>0.93600000000000005</c:v>
                </c:pt>
                <c:pt idx="67">
                  <c:v>0.98799999999999999</c:v>
                </c:pt>
                <c:pt idx="68">
                  <c:v>1.04</c:v>
                </c:pt>
                <c:pt idx="69">
                  <c:v>1.1399999999999728</c:v>
                </c:pt>
                <c:pt idx="70">
                  <c:v>1.23</c:v>
                </c:pt>
                <c:pt idx="71">
                  <c:v>1.32</c:v>
                </c:pt>
                <c:pt idx="72">
                  <c:v>1.4</c:v>
                </c:pt>
                <c:pt idx="73">
                  <c:v>1.48</c:v>
                </c:pt>
                <c:pt idx="74">
                  <c:v>1.56</c:v>
                </c:pt>
                <c:pt idx="75">
                  <c:v>1.7100000000000071</c:v>
                </c:pt>
                <c:pt idx="76">
                  <c:v>1.84</c:v>
                </c:pt>
                <c:pt idx="77">
                  <c:v>1.9700000000000171</c:v>
                </c:pt>
                <c:pt idx="78">
                  <c:v>2.1</c:v>
                </c:pt>
                <c:pt idx="79">
                  <c:v>2.21</c:v>
                </c:pt>
                <c:pt idx="80">
                  <c:v>2.3299999999999987</c:v>
                </c:pt>
                <c:pt idx="81">
                  <c:v>2.4299999999999997</c:v>
                </c:pt>
                <c:pt idx="82">
                  <c:v>2.54</c:v>
                </c:pt>
                <c:pt idx="83">
                  <c:v>2.64</c:v>
                </c:pt>
                <c:pt idx="84">
                  <c:v>2.74</c:v>
                </c:pt>
                <c:pt idx="85">
                  <c:v>2.84</c:v>
                </c:pt>
                <c:pt idx="86">
                  <c:v>3.02</c:v>
                </c:pt>
                <c:pt idx="87">
                  <c:v>3.25</c:v>
                </c:pt>
                <c:pt idx="88">
                  <c:v>3.46</c:v>
                </c:pt>
                <c:pt idx="89">
                  <c:v>3.67</c:v>
                </c:pt>
                <c:pt idx="90">
                  <c:v>3.88</c:v>
                </c:pt>
                <c:pt idx="91">
                  <c:v>4.08</c:v>
                </c:pt>
                <c:pt idx="92">
                  <c:v>4.28</c:v>
                </c:pt>
                <c:pt idx="93">
                  <c:v>4.4700000000000024</c:v>
                </c:pt>
                <c:pt idx="94">
                  <c:v>4.67</c:v>
                </c:pt>
                <c:pt idx="95">
                  <c:v>5.0599999999999996</c:v>
                </c:pt>
                <c:pt idx="96">
                  <c:v>5.44</c:v>
                </c:pt>
                <c:pt idx="97">
                  <c:v>5.83</c:v>
                </c:pt>
                <c:pt idx="98">
                  <c:v>6.21</c:v>
                </c:pt>
                <c:pt idx="99">
                  <c:v>6.59</c:v>
                </c:pt>
                <c:pt idx="100">
                  <c:v>6.98</c:v>
                </c:pt>
                <c:pt idx="101">
                  <c:v>7.7700000000000014</c:v>
                </c:pt>
                <c:pt idx="102">
                  <c:v>8.57</c:v>
                </c:pt>
                <c:pt idx="103">
                  <c:v>9.39</c:v>
                </c:pt>
                <c:pt idx="104">
                  <c:v>10.229999999999999</c:v>
                </c:pt>
                <c:pt idx="105">
                  <c:v>11.09</c:v>
                </c:pt>
                <c:pt idx="106">
                  <c:v>11.97</c:v>
                </c:pt>
                <c:pt idx="107">
                  <c:v>12.870000000000006</c:v>
                </c:pt>
                <c:pt idx="108">
                  <c:v>13.8</c:v>
                </c:pt>
              </c:numCache>
            </c:numRef>
          </c:xVal>
          <c:yVal>
            <c:numRef>
              <c:f>Sheet1!$D$4:$D$112</c:f>
              <c:numCache>
                <c:formatCode>General</c:formatCode>
                <c:ptCount val="109"/>
                <c:pt idx="0">
                  <c:v>87.25</c:v>
                </c:pt>
                <c:pt idx="1">
                  <c:v>88.42</c:v>
                </c:pt>
                <c:pt idx="2">
                  <c:v>89.43</c:v>
                </c:pt>
                <c:pt idx="3">
                  <c:v>90.31</c:v>
                </c:pt>
                <c:pt idx="4">
                  <c:v>91.09</c:v>
                </c:pt>
                <c:pt idx="5">
                  <c:v>91.77</c:v>
                </c:pt>
                <c:pt idx="6">
                  <c:v>92.36999999999999</c:v>
                </c:pt>
                <c:pt idx="7">
                  <c:v>92.9</c:v>
                </c:pt>
                <c:pt idx="8">
                  <c:v>93.77</c:v>
                </c:pt>
                <c:pt idx="9">
                  <c:v>94.59</c:v>
                </c:pt>
                <c:pt idx="10">
                  <c:v>95.169999999999987</c:v>
                </c:pt>
                <c:pt idx="11">
                  <c:v>95.57</c:v>
                </c:pt>
                <c:pt idx="12">
                  <c:v>95.83</c:v>
                </c:pt>
                <c:pt idx="13">
                  <c:v>95.97</c:v>
                </c:pt>
                <c:pt idx="14">
                  <c:v>96.02</c:v>
                </c:pt>
                <c:pt idx="15">
                  <c:v>95.990000000000023</c:v>
                </c:pt>
                <c:pt idx="16">
                  <c:v>95.910000000000025</c:v>
                </c:pt>
                <c:pt idx="17">
                  <c:v>95.59</c:v>
                </c:pt>
                <c:pt idx="18">
                  <c:v>95.13</c:v>
                </c:pt>
                <c:pt idx="19">
                  <c:v>94.57</c:v>
                </c:pt>
                <c:pt idx="20">
                  <c:v>93.95</c:v>
                </c:pt>
                <c:pt idx="21">
                  <c:v>93.28</c:v>
                </c:pt>
                <c:pt idx="22">
                  <c:v>92.57</c:v>
                </c:pt>
                <c:pt idx="23">
                  <c:v>91.11</c:v>
                </c:pt>
                <c:pt idx="24">
                  <c:v>89.63</c:v>
                </c:pt>
                <c:pt idx="25">
                  <c:v>88.149999999999991</c:v>
                </c:pt>
                <c:pt idx="26">
                  <c:v>86.7</c:v>
                </c:pt>
                <c:pt idx="27">
                  <c:v>85.28</c:v>
                </c:pt>
                <c:pt idx="28">
                  <c:v>83.9</c:v>
                </c:pt>
                <c:pt idx="29">
                  <c:v>82.57</c:v>
                </c:pt>
                <c:pt idx="30">
                  <c:v>81.290000000000006</c:v>
                </c:pt>
                <c:pt idx="31">
                  <c:v>80.05</c:v>
                </c:pt>
                <c:pt idx="32">
                  <c:v>78.849999999999994</c:v>
                </c:pt>
                <c:pt idx="33">
                  <c:v>77.7</c:v>
                </c:pt>
                <c:pt idx="34">
                  <c:v>75.510000000000005</c:v>
                </c:pt>
                <c:pt idx="35">
                  <c:v>72.98</c:v>
                </c:pt>
                <c:pt idx="36">
                  <c:v>70.66</c:v>
                </c:pt>
                <c:pt idx="37">
                  <c:v>68.510000000000005</c:v>
                </c:pt>
                <c:pt idx="38">
                  <c:v>66.53</c:v>
                </c:pt>
                <c:pt idx="39">
                  <c:v>64.69</c:v>
                </c:pt>
                <c:pt idx="40">
                  <c:v>62.97</c:v>
                </c:pt>
                <c:pt idx="41">
                  <c:v>61.37</c:v>
                </c:pt>
                <c:pt idx="42">
                  <c:v>59.87</c:v>
                </c:pt>
                <c:pt idx="43">
                  <c:v>57.13</c:v>
                </c:pt>
                <c:pt idx="44">
                  <c:v>54.68</c:v>
                </c:pt>
                <c:pt idx="45">
                  <c:v>52.48</c:v>
                </c:pt>
                <c:pt idx="46">
                  <c:v>50.5</c:v>
                </c:pt>
                <c:pt idx="47">
                  <c:v>48.690000000000012</c:v>
                </c:pt>
                <c:pt idx="48">
                  <c:v>47.03</c:v>
                </c:pt>
                <c:pt idx="49">
                  <c:v>44.1</c:v>
                </c:pt>
                <c:pt idx="50">
                  <c:v>41.58</c:v>
                </c:pt>
                <c:pt idx="51">
                  <c:v>39.39</c:v>
                </c:pt>
                <c:pt idx="52">
                  <c:v>37.46</c:v>
                </c:pt>
                <c:pt idx="53">
                  <c:v>35.74</c:v>
                </c:pt>
                <c:pt idx="54">
                  <c:v>34.200000000000003</c:v>
                </c:pt>
                <c:pt idx="55">
                  <c:v>32.809999999999995</c:v>
                </c:pt>
                <c:pt idx="56">
                  <c:v>31.55</c:v>
                </c:pt>
                <c:pt idx="57">
                  <c:v>30.4</c:v>
                </c:pt>
                <c:pt idx="58">
                  <c:v>29.34</c:v>
                </c:pt>
                <c:pt idx="59">
                  <c:v>28.37</c:v>
                </c:pt>
                <c:pt idx="60">
                  <c:v>26.630000000000031</c:v>
                </c:pt>
                <c:pt idx="61">
                  <c:v>24.779999999999987</c:v>
                </c:pt>
                <c:pt idx="62">
                  <c:v>23.2</c:v>
                </c:pt>
                <c:pt idx="63">
                  <c:v>21.84</c:v>
                </c:pt>
                <c:pt idx="64">
                  <c:v>20.650000000000031</c:v>
                </c:pt>
                <c:pt idx="65">
                  <c:v>19.610000000000031</c:v>
                </c:pt>
                <c:pt idx="66">
                  <c:v>18.670000000000005</c:v>
                </c:pt>
                <c:pt idx="67">
                  <c:v>17.84</c:v>
                </c:pt>
                <c:pt idx="68">
                  <c:v>17.079999999999988</c:v>
                </c:pt>
                <c:pt idx="69">
                  <c:v>15.77</c:v>
                </c:pt>
                <c:pt idx="70">
                  <c:v>14.67</c:v>
                </c:pt>
                <c:pt idx="71">
                  <c:v>13.729999999999999</c:v>
                </c:pt>
                <c:pt idx="72">
                  <c:v>12.91</c:v>
                </c:pt>
                <c:pt idx="73">
                  <c:v>12.2</c:v>
                </c:pt>
                <c:pt idx="74">
                  <c:v>11.57</c:v>
                </c:pt>
                <c:pt idx="75">
                  <c:v>10.51</c:v>
                </c:pt>
                <c:pt idx="76">
                  <c:v>9.6429999999999989</c:v>
                </c:pt>
                <c:pt idx="77">
                  <c:v>8.9220000000000006</c:v>
                </c:pt>
                <c:pt idx="78">
                  <c:v>8.3120000000000047</c:v>
                </c:pt>
                <c:pt idx="79">
                  <c:v>7.7880000000000003</c:v>
                </c:pt>
                <c:pt idx="80">
                  <c:v>7.3319999999999999</c:v>
                </c:pt>
                <c:pt idx="81">
                  <c:v>6.9320000000000004</c:v>
                </c:pt>
                <c:pt idx="82">
                  <c:v>6.577</c:v>
                </c:pt>
                <c:pt idx="83">
                  <c:v>6.26</c:v>
                </c:pt>
                <c:pt idx="84">
                  <c:v>5.9749999999999996</c:v>
                </c:pt>
                <c:pt idx="85">
                  <c:v>5.7169999999999996</c:v>
                </c:pt>
                <c:pt idx="86">
                  <c:v>5.2690000000000001</c:v>
                </c:pt>
                <c:pt idx="87">
                  <c:v>4.806</c:v>
                </c:pt>
                <c:pt idx="88">
                  <c:v>4.4239999999999995</c:v>
                </c:pt>
                <c:pt idx="89">
                  <c:v>4.1029999999999855</c:v>
                </c:pt>
                <c:pt idx="90">
                  <c:v>3.8299999999999987</c:v>
                </c:pt>
                <c:pt idx="91">
                  <c:v>3.593</c:v>
                </c:pt>
                <c:pt idx="92">
                  <c:v>3.3859999999999997</c:v>
                </c:pt>
                <c:pt idx="93">
                  <c:v>3.2029999999999998</c:v>
                </c:pt>
                <c:pt idx="94">
                  <c:v>3.0409999999999999</c:v>
                </c:pt>
                <c:pt idx="95">
                  <c:v>2.7650000000000001</c:v>
                </c:pt>
                <c:pt idx="96">
                  <c:v>2.5379999999999998</c:v>
                </c:pt>
                <c:pt idx="97">
                  <c:v>2.3479999999999999</c:v>
                </c:pt>
                <c:pt idx="98">
                  <c:v>2.1859999999999999</c:v>
                </c:pt>
                <c:pt idx="99">
                  <c:v>2.0470000000000002</c:v>
                </c:pt>
                <c:pt idx="100">
                  <c:v>1.9259999999999686</c:v>
                </c:pt>
                <c:pt idx="101">
                  <c:v>1.7240000000000077</c:v>
                </c:pt>
                <c:pt idx="102">
                  <c:v>1.5629999999999757</c:v>
                </c:pt>
                <c:pt idx="103">
                  <c:v>1.4319999999999522</c:v>
                </c:pt>
                <c:pt idx="104">
                  <c:v>1.3220000000000001</c:v>
                </c:pt>
                <c:pt idx="105">
                  <c:v>1.228999999999971</c:v>
                </c:pt>
                <c:pt idx="106">
                  <c:v>1.149</c:v>
                </c:pt>
                <c:pt idx="107">
                  <c:v>1.079</c:v>
                </c:pt>
                <c:pt idx="108">
                  <c:v>1.018</c:v>
                </c:pt>
              </c:numCache>
            </c:numRef>
          </c:yVal>
          <c:smooth val="1"/>
        </c:ser>
        <c:ser>
          <c:idx val="2"/>
          <c:order val="2"/>
          <c:tx>
            <c:v>Total</c:v>
          </c:tx>
          <c:spPr>
            <a:ln w="28575">
              <a:solidFill>
                <a:schemeClr val="bg1"/>
              </a:solidFill>
              <a:prstDash val="sysDash"/>
            </a:ln>
          </c:spPr>
          <c:marker>
            <c:symbol val="none"/>
          </c:marker>
          <c:xVal>
            <c:numRef>
              <c:f>Sheet1!$F$4:$F$112</c:f>
              <c:numCache>
                <c:formatCode>General</c:formatCode>
                <c:ptCount val="109"/>
                <c:pt idx="0">
                  <c:v>6.0000000000000834E-3</c:v>
                </c:pt>
                <c:pt idx="1">
                  <c:v>6.0000000000000834E-3</c:v>
                </c:pt>
                <c:pt idx="2">
                  <c:v>6.0000000000000834E-3</c:v>
                </c:pt>
                <c:pt idx="3">
                  <c:v>7.0000000000001519E-3</c:v>
                </c:pt>
                <c:pt idx="4">
                  <c:v>7.0000000000001519E-3</c:v>
                </c:pt>
                <c:pt idx="5">
                  <c:v>7.0000000000001519E-3</c:v>
                </c:pt>
                <c:pt idx="6">
                  <c:v>8.0000000000000227E-3</c:v>
                </c:pt>
                <c:pt idx="7">
                  <c:v>8.0000000000000227E-3</c:v>
                </c:pt>
                <c:pt idx="8">
                  <c:v>9.0000000000000548E-3</c:v>
                </c:pt>
                <c:pt idx="9">
                  <c:v>1.0000000000000083E-2</c:v>
                </c:pt>
                <c:pt idx="10">
                  <c:v>1.0000000000000083E-2</c:v>
                </c:pt>
                <c:pt idx="11">
                  <c:v>1.0999999999999998E-2</c:v>
                </c:pt>
                <c:pt idx="12">
                  <c:v>1.2000000000000021E-2</c:v>
                </c:pt>
                <c:pt idx="13">
                  <c:v>1.2999999999999998E-2</c:v>
                </c:pt>
                <c:pt idx="14">
                  <c:v>1.4000000000000005E-2</c:v>
                </c:pt>
                <c:pt idx="15">
                  <c:v>1.4000000000000005E-2</c:v>
                </c:pt>
                <c:pt idx="16">
                  <c:v>1.4999999999999998E-2</c:v>
                </c:pt>
                <c:pt idx="17">
                  <c:v>1.7000000000000202E-2</c:v>
                </c:pt>
                <c:pt idx="18">
                  <c:v>1.8000000000000203E-2</c:v>
                </c:pt>
                <c:pt idx="19">
                  <c:v>2.0000000000000052E-2</c:v>
                </c:pt>
                <c:pt idx="20">
                  <c:v>2.1000000000000216E-2</c:v>
                </c:pt>
                <c:pt idx="21">
                  <c:v>2.300000000000001E-2</c:v>
                </c:pt>
                <c:pt idx="22">
                  <c:v>2.5000000000000216E-2</c:v>
                </c:pt>
                <c:pt idx="23">
                  <c:v>2.8000000000000011E-2</c:v>
                </c:pt>
                <c:pt idx="24">
                  <c:v>3.1000000000000416E-2</c:v>
                </c:pt>
                <c:pt idx="25">
                  <c:v>3.4000000000000002E-2</c:v>
                </c:pt>
                <c:pt idx="26">
                  <c:v>3.7000000000000456E-2</c:v>
                </c:pt>
                <c:pt idx="27">
                  <c:v>4.0000000000000112E-2</c:v>
                </c:pt>
                <c:pt idx="28">
                  <c:v>4.3000000000000003E-2</c:v>
                </c:pt>
                <c:pt idx="29">
                  <c:v>4.6000000000000013E-2</c:v>
                </c:pt>
                <c:pt idx="30">
                  <c:v>5.0000000000000114E-2</c:v>
                </c:pt>
                <c:pt idx="31">
                  <c:v>5.3000000000000033E-2</c:v>
                </c:pt>
                <c:pt idx="32">
                  <c:v>5.6000000000000022E-2</c:v>
                </c:pt>
                <c:pt idx="33">
                  <c:v>5.9000000000000913E-2</c:v>
                </c:pt>
                <c:pt idx="34">
                  <c:v>6.5000000000000113E-2</c:v>
                </c:pt>
                <c:pt idx="35">
                  <c:v>7.3000000000000134E-2</c:v>
                </c:pt>
                <c:pt idx="36">
                  <c:v>8.1000000000000044E-2</c:v>
                </c:pt>
                <c:pt idx="37">
                  <c:v>8.8000000000001063E-2</c:v>
                </c:pt>
                <c:pt idx="38">
                  <c:v>9.6000000000000224E-2</c:v>
                </c:pt>
                <c:pt idx="39">
                  <c:v>0.10400000000000002</c:v>
                </c:pt>
                <c:pt idx="40">
                  <c:v>0.11200000000000021</c:v>
                </c:pt>
                <c:pt idx="41">
                  <c:v>0.11899999999999998</c:v>
                </c:pt>
                <c:pt idx="42">
                  <c:v>0.127</c:v>
                </c:pt>
                <c:pt idx="43">
                  <c:v>0.14200000000000004</c:v>
                </c:pt>
                <c:pt idx="44">
                  <c:v>0.15800000000000144</c:v>
                </c:pt>
                <c:pt idx="45">
                  <c:v>0.17300000000000001</c:v>
                </c:pt>
                <c:pt idx="46">
                  <c:v>0.18800000000000044</c:v>
                </c:pt>
                <c:pt idx="47">
                  <c:v>0.20400000000000001</c:v>
                </c:pt>
                <c:pt idx="48">
                  <c:v>0.21900000000000044</c:v>
                </c:pt>
                <c:pt idx="49">
                  <c:v>0.24900000000000044</c:v>
                </c:pt>
                <c:pt idx="50">
                  <c:v>0.27900000000000008</c:v>
                </c:pt>
                <c:pt idx="51">
                  <c:v>0.30900000000000138</c:v>
                </c:pt>
                <c:pt idx="52">
                  <c:v>0.33800000000000785</c:v>
                </c:pt>
                <c:pt idx="53">
                  <c:v>0.36700000000000038</c:v>
                </c:pt>
                <c:pt idx="54">
                  <c:v>0.39600000000000757</c:v>
                </c:pt>
                <c:pt idx="55">
                  <c:v>0.42400000000000032</c:v>
                </c:pt>
                <c:pt idx="56">
                  <c:v>0.45200000000000001</c:v>
                </c:pt>
                <c:pt idx="57">
                  <c:v>0.47900000000000031</c:v>
                </c:pt>
                <c:pt idx="58">
                  <c:v>0.50600000000000001</c:v>
                </c:pt>
                <c:pt idx="59">
                  <c:v>0.53300000000000003</c:v>
                </c:pt>
                <c:pt idx="60">
                  <c:v>0.58500000000000052</c:v>
                </c:pt>
                <c:pt idx="61">
                  <c:v>0.64900000000001368</c:v>
                </c:pt>
                <c:pt idx="62">
                  <c:v>0.71000000000000063</c:v>
                </c:pt>
                <c:pt idx="63">
                  <c:v>0.76900000000001356</c:v>
                </c:pt>
                <c:pt idx="64">
                  <c:v>0.82600000000000062</c:v>
                </c:pt>
                <c:pt idx="65">
                  <c:v>0.882000000000004</c:v>
                </c:pt>
                <c:pt idx="66">
                  <c:v>0.93600000000000005</c:v>
                </c:pt>
                <c:pt idx="67">
                  <c:v>0.98799999999999999</c:v>
                </c:pt>
                <c:pt idx="68">
                  <c:v>1.04</c:v>
                </c:pt>
                <c:pt idx="69">
                  <c:v>1.1399999999999728</c:v>
                </c:pt>
                <c:pt idx="70">
                  <c:v>1.23</c:v>
                </c:pt>
                <c:pt idx="71">
                  <c:v>1.32</c:v>
                </c:pt>
                <c:pt idx="72">
                  <c:v>1.4</c:v>
                </c:pt>
                <c:pt idx="73">
                  <c:v>1.48</c:v>
                </c:pt>
                <c:pt idx="74">
                  <c:v>1.56</c:v>
                </c:pt>
                <c:pt idx="75">
                  <c:v>1.7100000000000071</c:v>
                </c:pt>
                <c:pt idx="76">
                  <c:v>1.84</c:v>
                </c:pt>
                <c:pt idx="77">
                  <c:v>1.9700000000000171</c:v>
                </c:pt>
                <c:pt idx="78">
                  <c:v>2.1</c:v>
                </c:pt>
                <c:pt idx="79">
                  <c:v>2.21</c:v>
                </c:pt>
                <c:pt idx="80">
                  <c:v>2.3299999999999987</c:v>
                </c:pt>
                <c:pt idx="81">
                  <c:v>2.4299999999999997</c:v>
                </c:pt>
                <c:pt idx="82">
                  <c:v>2.54</c:v>
                </c:pt>
                <c:pt idx="83">
                  <c:v>2.64</c:v>
                </c:pt>
                <c:pt idx="84">
                  <c:v>2.74</c:v>
                </c:pt>
                <c:pt idx="85">
                  <c:v>2.84</c:v>
                </c:pt>
                <c:pt idx="86">
                  <c:v>3.02</c:v>
                </c:pt>
                <c:pt idx="87">
                  <c:v>3.25</c:v>
                </c:pt>
                <c:pt idx="88">
                  <c:v>3.46</c:v>
                </c:pt>
                <c:pt idx="89">
                  <c:v>3.67</c:v>
                </c:pt>
                <c:pt idx="90">
                  <c:v>3.88</c:v>
                </c:pt>
                <c:pt idx="91">
                  <c:v>4.08</c:v>
                </c:pt>
                <c:pt idx="92">
                  <c:v>4.28</c:v>
                </c:pt>
                <c:pt idx="93">
                  <c:v>4.4700000000000024</c:v>
                </c:pt>
                <c:pt idx="94">
                  <c:v>4.67</c:v>
                </c:pt>
                <c:pt idx="95">
                  <c:v>5.0599999999999996</c:v>
                </c:pt>
                <c:pt idx="96">
                  <c:v>5.44</c:v>
                </c:pt>
                <c:pt idx="97">
                  <c:v>5.83</c:v>
                </c:pt>
                <c:pt idx="98">
                  <c:v>6.21</c:v>
                </c:pt>
                <c:pt idx="99">
                  <c:v>6.59</c:v>
                </c:pt>
                <c:pt idx="100">
                  <c:v>6.98</c:v>
                </c:pt>
                <c:pt idx="101">
                  <c:v>7.7700000000000014</c:v>
                </c:pt>
                <c:pt idx="102">
                  <c:v>8.57</c:v>
                </c:pt>
                <c:pt idx="103">
                  <c:v>9.39</c:v>
                </c:pt>
                <c:pt idx="104">
                  <c:v>10.229999999999999</c:v>
                </c:pt>
                <c:pt idx="105">
                  <c:v>11.09</c:v>
                </c:pt>
                <c:pt idx="106">
                  <c:v>11.97</c:v>
                </c:pt>
                <c:pt idx="107">
                  <c:v>12.870000000000006</c:v>
                </c:pt>
                <c:pt idx="108">
                  <c:v>13.8</c:v>
                </c:pt>
              </c:numCache>
            </c:numRef>
          </c:xVal>
          <c:yVal>
            <c:numRef>
              <c:f>Sheet1!$E$4:$E$112</c:f>
              <c:numCache>
                <c:formatCode>General</c:formatCode>
                <c:ptCount val="109"/>
                <c:pt idx="0">
                  <c:v>109.84</c:v>
                </c:pt>
                <c:pt idx="1">
                  <c:v>112.01</c:v>
                </c:pt>
                <c:pt idx="2">
                  <c:v>113.98</c:v>
                </c:pt>
                <c:pt idx="3">
                  <c:v>115.79</c:v>
                </c:pt>
                <c:pt idx="4">
                  <c:v>117.47</c:v>
                </c:pt>
                <c:pt idx="5">
                  <c:v>119.00999999999999</c:v>
                </c:pt>
                <c:pt idx="6">
                  <c:v>120.45</c:v>
                </c:pt>
                <c:pt idx="7">
                  <c:v>121.79</c:v>
                </c:pt>
                <c:pt idx="8">
                  <c:v>124.22999999999999</c:v>
                </c:pt>
                <c:pt idx="9">
                  <c:v>126.89</c:v>
                </c:pt>
                <c:pt idx="10">
                  <c:v>129.22</c:v>
                </c:pt>
                <c:pt idx="11">
                  <c:v>131.28</c:v>
                </c:pt>
                <c:pt idx="12">
                  <c:v>133.13</c:v>
                </c:pt>
                <c:pt idx="13">
                  <c:v>134.79</c:v>
                </c:pt>
                <c:pt idx="14">
                  <c:v>136.31</c:v>
                </c:pt>
                <c:pt idx="15">
                  <c:v>137.69</c:v>
                </c:pt>
                <c:pt idx="16">
                  <c:v>138.97999999999999</c:v>
                </c:pt>
                <c:pt idx="17">
                  <c:v>141.28</c:v>
                </c:pt>
                <c:pt idx="18">
                  <c:v>143.29</c:v>
                </c:pt>
                <c:pt idx="19">
                  <c:v>145.07999999999998</c:v>
                </c:pt>
                <c:pt idx="20">
                  <c:v>146.69999999999999</c:v>
                </c:pt>
                <c:pt idx="21">
                  <c:v>148.19</c:v>
                </c:pt>
                <c:pt idx="22">
                  <c:v>149.54999999999998</c:v>
                </c:pt>
                <c:pt idx="23">
                  <c:v>152.01999999999998</c:v>
                </c:pt>
                <c:pt idx="24">
                  <c:v>154.23999999999998</c:v>
                </c:pt>
                <c:pt idx="25">
                  <c:v>156.25</c:v>
                </c:pt>
                <c:pt idx="26">
                  <c:v>158.13</c:v>
                </c:pt>
                <c:pt idx="27">
                  <c:v>159.88000000000127</c:v>
                </c:pt>
                <c:pt idx="28">
                  <c:v>161.55000000000001</c:v>
                </c:pt>
                <c:pt idx="29">
                  <c:v>163.14999999999998</c:v>
                </c:pt>
                <c:pt idx="30">
                  <c:v>164.7</c:v>
                </c:pt>
                <c:pt idx="31">
                  <c:v>166.2</c:v>
                </c:pt>
                <c:pt idx="32">
                  <c:v>167.64999999999998</c:v>
                </c:pt>
                <c:pt idx="33">
                  <c:v>169.07</c:v>
                </c:pt>
                <c:pt idx="34">
                  <c:v>171.82000000000087</c:v>
                </c:pt>
                <c:pt idx="35">
                  <c:v>175.18</c:v>
                </c:pt>
                <c:pt idx="36">
                  <c:v>178.66</c:v>
                </c:pt>
                <c:pt idx="37">
                  <c:v>182.20999999999998</c:v>
                </c:pt>
                <c:pt idx="38">
                  <c:v>185.43</c:v>
                </c:pt>
                <c:pt idx="39">
                  <c:v>188.49</c:v>
                </c:pt>
                <c:pt idx="40">
                  <c:v>191.26999999999998</c:v>
                </c:pt>
                <c:pt idx="41">
                  <c:v>193.87</c:v>
                </c:pt>
                <c:pt idx="42">
                  <c:v>196.37</c:v>
                </c:pt>
                <c:pt idx="43">
                  <c:v>201.13</c:v>
                </c:pt>
                <c:pt idx="44">
                  <c:v>205.48000000000027</c:v>
                </c:pt>
                <c:pt idx="45">
                  <c:v>209.67999999999998</c:v>
                </c:pt>
                <c:pt idx="46">
                  <c:v>213.7</c:v>
                </c:pt>
                <c:pt idx="47">
                  <c:v>217.69</c:v>
                </c:pt>
                <c:pt idx="48">
                  <c:v>221.53</c:v>
                </c:pt>
                <c:pt idx="49">
                  <c:v>229.1</c:v>
                </c:pt>
                <c:pt idx="50">
                  <c:v>236.48000000000027</c:v>
                </c:pt>
                <c:pt idx="51">
                  <c:v>243.79000000000002</c:v>
                </c:pt>
                <c:pt idx="52">
                  <c:v>251.06</c:v>
                </c:pt>
                <c:pt idx="53">
                  <c:v>258.14000000000038</c:v>
                </c:pt>
                <c:pt idx="54">
                  <c:v>265.2</c:v>
                </c:pt>
                <c:pt idx="55">
                  <c:v>272.21000000000004</c:v>
                </c:pt>
                <c:pt idx="56">
                  <c:v>279.14999999999998</c:v>
                </c:pt>
                <c:pt idx="57">
                  <c:v>286</c:v>
                </c:pt>
                <c:pt idx="58">
                  <c:v>292.83999999999969</c:v>
                </c:pt>
                <c:pt idx="59">
                  <c:v>299.67</c:v>
                </c:pt>
                <c:pt idx="60">
                  <c:v>313.13</c:v>
                </c:pt>
                <c:pt idx="61">
                  <c:v>329.88</c:v>
                </c:pt>
                <c:pt idx="62">
                  <c:v>346.59999999999923</c:v>
                </c:pt>
                <c:pt idx="63">
                  <c:v>363.03999999999894</c:v>
                </c:pt>
                <c:pt idx="64">
                  <c:v>379.34999999999997</c:v>
                </c:pt>
                <c:pt idx="65">
                  <c:v>395.51</c:v>
                </c:pt>
                <c:pt idx="66">
                  <c:v>411.37</c:v>
                </c:pt>
                <c:pt idx="67">
                  <c:v>427.03999999999894</c:v>
                </c:pt>
                <c:pt idx="68">
                  <c:v>442.47999999999894</c:v>
                </c:pt>
                <c:pt idx="69">
                  <c:v>472.77</c:v>
                </c:pt>
                <c:pt idx="70">
                  <c:v>502.17</c:v>
                </c:pt>
                <c:pt idx="71">
                  <c:v>530.73</c:v>
                </c:pt>
                <c:pt idx="72">
                  <c:v>558.51</c:v>
                </c:pt>
                <c:pt idx="73">
                  <c:v>585.6</c:v>
                </c:pt>
                <c:pt idx="74">
                  <c:v>611.87</c:v>
                </c:pt>
                <c:pt idx="75">
                  <c:v>662.31</c:v>
                </c:pt>
                <c:pt idx="76">
                  <c:v>709.94299999999748</c:v>
                </c:pt>
                <c:pt idx="77">
                  <c:v>754.82199999999796</c:v>
                </c:pt>
                <c:pt idx="78">
                  <c:v>796.91199999999947</c:v>
                </c:pt>
                <c:pt idx="79">
                  <c:v>836.38800000000003</c:v>
                </c:pt>
                <c:pt idx="80">
                  <c:v>873.33199999999749</c:v>
                </c:pt>
                <c:pt idx="81">
                  <c:v>907.73199999999997</c:v>
                </c:pt>
                <c:pt idx="82">
                  <c:v>939.87699999999938</c:v>
                </c:pt>
                <c:pt idx="83">
                  <c:v>969.66</c:v>
                </c:pt>
                <c:pt idx="84">
                  <c:v>997.375</c:v>
                </c:pt>
                <c:pt idx="85">
                  <c:v>1022.717</c:v>
                </c:pt>
                <c:pt idx="86">
                  <c:v>1069.269</c:v>
                </c:pt>
                <c:pt idx="87">
                  <c:v>1116.806</c:v>
                </c:pt>
                <c:pt idx="88">
                  <c:v>1155.424</c:v>
                </c:pt>
                <c:pt idx="89">
                  <c:v>1187.1029999999998</c:v>
                </c:pt>
                <c:pt idx="90">
                  <c:v>1212.83</c:v>
                </c:pt>
                <c:pt idx="91">
                  <c:v>1233.5929999999998</c:v>
                </c:pt>
                <c:pt idx="92">
                  <c:v>1250.386</c:v>
                </c:pt>
                <c:pt idx="93">
                  <c:v>1263.203</c:v>
                </c:pt>
                <c:pt idx="94">
                  <c:v>1273.0409999999999</c:v>
                </c:pt>
                <c:pt idx="95">
                  <c:v>1286.7650000000001</c:v>
                </c:pt>
                <c:pt idx="96">
                  <c:v>1292.538</c:v>
                </c:pt>
                <c:pt idx="97">
                  <c:v>1294.348</c:v>
                </c:pt>
                <c:pt idx="98">
                  <c:v>1291.1859999999999</c:v>
                </c:pt>
                <c:pt idx="99">
                  <c:v>1286.047</c:v>
                </c:pt>
                <c:pt idx="100">
                  <c:v>1277.9260000000011</c:v>
                </c:pt>
                <c:pt idx="101">
                  <c:v>1255.7239999999999</c:v>
                </c:pt>
                <c:pt idx="102">
                  <c:v>1230.5629999999999</c:v>
                </c:pt>
                <c:pt idx="103">
                  <c:v>1203.432</c:v>
                </c:pt>
                <c:pt idx="104">
                  <c:v>1174.3219999999999</c:v>
                </c:pt>
                <c:pt idx="105">
                  <c:v>1146.229</c:v>
                </c:pt>
                <c:pt idx="106">
                  <c:v>1118.1489999999999</c:v>
                </c:pt>
                <c:pt idx="107">
                  <c:v>1090.079</c:v>
                </c:pt>
                <c:pt idx="108">
                  <c:v>1064.018</c:v>
                </c:pt>
              </c:numCache>
            </c:numRef>
          </c:yVal>
          <c:smooth val="1"/>
        </c:ser>
        <c:axId val="2032384"/>
        <c:axId val="2034304"/>
      </c:scatterChart>
      <c:valAx>
        <c:axId val="2032384"/>
        <c:scaling>
          <c:logBase val="10"/>
          <c:orientation val="minMax"/>
          <c:max val="10"/>
          <c:min val="1.0000000000000083E-2"/>
        </c:scaling>
        <c:axPos val="b"/>
        <c:majorGridlines>
          <c:spPr>
            <a:ln>
              <a:solidFill>
                <a:prstClr val="black"/>
              </a:solidFill>
            </a:ln>
          </c:spPr>
        </c:majorGridlines>
        <c:minorGridlines>
          <c:spPr>
            <a:ln w="6350">
              <a:solidFill>
                <a:prstClr val="black"/>
              </a:solidFill>
              <a:prstDash val="dash"/>
            </a:ln>
          </c:spPr>
        </c:min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Range [µm]</a:t>
                </a:r>
              </a:p>
            </c:rich>
          </c:tx>
        </c:title>
        <c:numFmt formatCode="General" sourceLinked="1"/>
        <c:tickLblPos val="nextTo"/>
        <c:crossAx val="2034304"/>
        <c:crossesAt val="1.0000000000000083E-2"/>
        <c:crossBetween val="midCat"/>
      </c:valAx>
      <c:valAx>
        <c:axId val="2034304"/>
        <c:scaling>
          <c:orientation val="minMax"/>
          <c:max val="1000"/>
        </c:scaling>
        <c:axPos val="l"/>
        <c:majorGridlines>
          <c:spPr>
            <a:ln>
              <a:solidFill>
                <a:prstClr val="black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dE/dx [keV/µm]</a:t>
                </a:r>
              </a:p>
            </c:rich>
          </c:tx>
        </c:title>
        <c:numFmt formatCode="General" sourceLinked="1"/>
        <c:tickLblPos val="nextTo"/>
        <c:crossAx val="2032384"/>
        <c:crossesAt val="1.0000000000000041E-3"/>
        <c:crossBetween val="midCat"/>
        <c:majorUnit val="100"/>
      </c:valAx>
      <c:spPr>
        <a:solidFill>
          <a:schemeClr val="tx1"/>
        </a:solidFill>
      </c:spPr>
    </c:plotArea>
    <c:legend>
      <c:legendPos val="r"/>
      <c:layout>
        <c:manualLayout>
          <c:xMode val="edge"/>
          <c:yMode val="edge"/>
          <c:x val="0.32091168706512052"/>
          <c:y val="0.15713446810187143"/>
          <c:w val="0.2393774576559487"/>
          <c:h val="0.15587298886811676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ja-JP"/>
        </a:p>
      </c:txPr>
    </c:legend>
    <c:plotVisOnly val="1"/>
  </c:chart>
  <c:spPr>
    <a:noFill/>
  </c:spPr>
  <c:txPr>
    <a:bodyPr/>
    <a:lstStyle/>
    <a:p>
      <a:pPr>
        <a:defRPr sz="1200"/>
      </a:pPr>
      <a:endParaRPr lang="ja-JP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title>
      <c:tx>
        <c:rich>
          <a:bodyPr/>
          <a:lstStyle/>
          <a:p>
            <a:pPr>
              <a:defRPr/>
            </a:pPr>
            <a:r>
              <a:rPr lang="en-US"/>
              <a:t>Preliminary absolute tracking efficiency of NNK066HA</a:t>
            </a:r>
          </a:p>
        </c:rich>
      </c:tx>
      <c:overlay val="1"/>
    </c:title>
    <c:plotArea>
      <c:layout>
        <c:manualLayout>
          <c:layoutTarget val="inner"/>
          <c:xMode val="edge"/>
          <c:yMode val="edge"/>
          <c:x val="0.15179396325459321"/>
          <c:y val="0.10695610965296004"/>
          <c:w val="0.62065879265092783"/>
          <c:h val="0.73444808982210552"/>
        </c:manualLayout>
      </c:layout>
      <c:scatterChart>
        <c:scatterStyle val="lineMarker"/>
        <c:ser>
          <c:idx val="2"/>
          <c:order val="0"/>
          <c:tx>
            <c:v>NNK054HA 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[NNK054_ionSnsitivity.xlsx]Sheet1!$F$743:$F$745</c:f>
                <c:numCache>
                  <c:formatCode>General</c:formatCode>
                  <c:ptCount val="3"/>
                  <c:pt idx="0">
                    <c:v>3.4427966101694941E-2</c:v>
                  </c:pt>
                  <c:pt idx="1">
                    <c:v>3.4427966101694941E-2</c:v>
                  </c:pt>
                  <c:pt idx="2">
                    <c:v>3.4533898305084756E-2</c:v>
                  </c:pt>
                </c:numCache>
              </c:numRef>
            </c:plus>
            <c:minus>
              <c:numRef>
                <c:f>[NNK054_ionSnsitivity.xlsx]Sheet1!$F$743:$F$745</c:f>
                <c:numCache>
                  <c:formatCode>General</c:formatCode>
                  <c:ptCount val="3"/>
                  <c:pt idx="0">
                    <c:v>3.4427966101694941E-2</c:v>
                  </c:pt>
                  <c:pt idx="1">
                    <c:v>3.4427966101694941E-2</c:v>
                  </c:pt>
                  <c:pt idx="2">
                    <c:v>3.4533898305084756E-2</c:v>
                  </c:pt>
                </c:numCache>
              </c:numRef>
            </c:minus>
            <c:spPr>
              <a:ln>
                <a:solidFill>
                  <a:schemeClr val="bg1"/>
                </a:solidFill>
              </a:ln>
            </c:spPr>
          </c:errBars>
          <c:errBars>
            <c:errDir val="x"/>
            <c:errBarType val="both"/>
            <c:errValType val="fixedVal"/>
            <c:val val="1"/>
          </c:errBars>
          <c:xVal>
            <c:numRef>
              <c:f>[NNK054_ionSnsitivity.xlsx]Sheet1!$B$743:$B$745</c:f>
              <c:numCache>
                <c:formatCode>General</c:formatCode>
                <c:ptCount val="3"/>
                <c:pt idx="0">
                  <c:v>81</c:v>
                </c:pt>
                <c:pt idx="1">
                  <c:v>101</c:v>
                </c:pt>
                <c:pt idx="2">
                  <c:v>151</c:v>
                </c:pt>
              </c:numCache>
            </c:numRef>
          </c:xVal>
          <c:yVal>
            <c:numRef>
              <c:f>[NNK054_ionSnsitivity.xlsx]Sheet1!$E$743:$E$745</c:f>
              <c:numCache>
                <c:formatCode>General</c:formatCode>
                <c:ptCount val="3"/>
                <c:pt idx="0">
                  <c:v>0.16366525423728814</c:v>
                </c:pt>
                <c:pt idx="1">
                  <c:v>0.22907725321888367</c:v>
                </c:pt>
                <c:pt idx="2">
                  <c:v>0.41865079365079388</c:v>
                </c:pt>
              </c:numCache>
            </c:numRef>
          </c:yVal>
        </c:ser>
        <c:axId val="294265984"/>
        <c:axId val="294822272"/>
      </c:scatterChart>
      <c:valAx>
        <c:axId val="294265984"/>
        <c:scaling>
          <c:orientation val="minMax"/>
          <c:max val="200"/>
          <c:min val="0"/>
        </c:scaling>
        <c:axPos val="b"/>
        <c:majorGridlines>
          <c:spPr>
            <a:ln w="3175">
              <a:solidFill>
                <a:schemeClr val="bg1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 ion energy [keV]</a:t>
                </a:r>
              </a:p>
            </c:rich>
          </c:tx>
        </c:title>
        <c:numFmt formatCode="General" sourceLinked="1"/>
        <c:tickLblPos val="nextTo"/>
        <c:crossAx val="294822272"/>
        <c:crosses val="autoZero"/>
        <c:crossBetween val="midCat"/>
        <c:majorUnit val="20"/>
      </c:valAx>
      <c:valAx>
        <c:axId val="294822272"/>
        <c:scaling>
          <c:orientation val="minMax"/>
        </c:scaling>
        <c:axPos val="l"/>
        <c:majorGridlines>
          <c:spPr>
            <a:ln w="3175">
              <a:solidFill>
                <a:schemeClr val="bg1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Tracking Efficiency </a:t>
                </a:r>
              </a:p>
            </c:rich>
          </c:tx>
        </c:title>
        <c:numFmt formatCode="General" sourceLinked="1"/>
        <c:tickLblPos val="nextTo"/>
        <c:crossAx val="294265984"/>
        <c:crosses val="autoZero"/>
        <c:crossBetween val="midCat"/>
      </c:valAx>
      <c:spPr>
        <a:solidFill>
          <a:prstClr val="white"/>
        </a:solidFill>
        <a:ln>
          <a:solidFill>
            <a:schemeClr val="tx2"/>
          </a:solidFill>
        </a:ln>
      </c:spPr>
    </c:plotArea>
    <c:legend>
      <c:legendPos val="r"/>
      <c:layout>
        <c:manualLayout>
          <c:xMode val="edge"/>
          <c:yMode val="edge"/>
          <c:x val="0.42074919026091134"/>
          <c:y val="0.65108748488738766"/>
          <c:w val="0.32841009118645587"/>
          <c:h val="0.11802057921388477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ja-JP"/>
        </a:p>
      </c:txPr>
    </c:legend>
    <c:plotVisOnly val="1"/>
  </c:chart>
  <c:txPr>
    <a:bodyPr/>
    <a:lstStyle/>
    <a:p>
      <a:pPr>
        <a:defRPr sz="1200"/>
      </a:pPr>
      <a:endParaRPr lang="ja-JP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plotArea>
      <c:layout>
        <c:manualLayout>
          <c:layoutTarget val="inner"/>
          <c:xMode val="edge"/>
          <c:yMode val="edge"/>
          <c:x val="0.22978018372703757"/>
          <c:y val="5.1400554097404488E-2"/>
          <c:w val="0.61432545931760052"/>
          <c:h val="0.73444808982210552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14F82A"/>
              </a:solidFill>
              <a:ln>
                <a:solidFill>
                  <a:srgbClr val="14F82A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Sheet1!$D$17:$D$22</c:f>
                <c:numCache>
                  <c:formatCode>General</c:formatCode>
                  <c:ptCount val="6"/>
                  <c:pt idx="0">
                    <c:v>1.0000000000000061E-2</c:v>
                  </c:pt>
                  <c:pt idx="1">
                    <c:v>1.2000000000000021E-2</c:v>
                  </c:pt>
                  <c:pt idx="2">
                    <c:v>1.4000000000000005E-2</c:v>
                  </c:pt>
                  <c:pt idx="3">
                    <c:v>1.0000000000000061E-2</c:v>
                  </c:pt>
                  <c:pt idx="4">
                    <c:v>2.0000000000000212E-4</c:v>
                  </c:pt>
                  <c:pt idx="5">
                    <c:v>3.0000000000000957E-7</c:v>
                  </c:pt>
                </c:numCache>
              </c:numRef>
            </c:plus>
            <c:minus>
              <c:numRef>
                <c:f>Sheet1!$D$17:$D$22</c:f>
                <c:numCache>
                  <c:formatCode>General</c:formatCode>
                  <c:ptCount val="6"/>
                  <c:pt idx="0">
                    <c:v>1.0000000000000061E-2</c:v>
                  </c:pt>
                  <c:pt idx="1">
                    <c:v>1.2000000000000021E-2</c:v>
                  </c:pt>
                  <c:pt idx="2">
                    <c:v>1.4000000000000005E-2</c:v>
                  </c:pt>
                  <c:pt idx="3">
                    <c:v>1.0000000000000061E-2</c:v>
                  </c:pt>
                  <c:pt idx="4">
                    <c:v>2.0000000000000212E-4</c:v>
                  </c:pt>
                  <c:pt idx="5">
                    <c:v>3.0000000000000957E-7</c:v>
                  </c:pt>
                </c:numCache>
              </c:numRef>
            </c:minus>
          </c:errBars>
          <c:errBars>
            <c:errDir val="x"/>
            <c:errBarType val="both"/>
            <c:errValType val="cust"/>
            <c:noEndCap val="1"/>
            <c:plus>
              <c:numRef>
                <c:f>Sheet1!$B$17:$B$22</c:f>
                <c:numCache>
                  <c:formatCode>General</c:formatCode>
                  <c:ptCount val="6"/>
                  <c:pt idx="0">
                    <c:v>0.5</c:v>
                  </c:pt>
                  <c:pt idx="1">
                    <c:v>0.75000000000000844</c:v>
                  </c:pt>
                  <c:pt idx="2">
                    <c:v>1.25</c:v>
                  </c:pt>
                  <c:pt idx="3">
                    <c:v>2.5</c:v>
                  </c:pt>
                  <c:pt idx="4">
                    <c:v>2.5</c:v>
                  </c:pt>
                  <c:pt idx="5">
                    <c:v>2.5</c:v>
                  </c:pt>
                </c:numCache>
              </c:numRef>
            </c:plus>
            <c:minus>
              <c:numRef>
                <c:f>Sheet1!$B$17:$B$22</c:f>
                <c:numCache>
                  <c:formatCode>General</c:formatCode>
                  <c:ptCount val="6"/>
                  <c:pt idx="0">
                    <c:v>0.5</c:v>
                  </c:pt>
                  <c:pt idx="1">
                    <c:v>0.75000000000000844</c:v>
                  </c:pt>
                  <c:pt idx="2">
                    <c:v>1.25</c:v>
                  </c:pt>
                  <c:pt idx="3">
                    <c:v>2.5</c:v>
                  </c:pt>
                  <c:pt idx="4">
                    <c:v>2.5</c:v>
                  </c:pt>
                  <c:pt idx="5">
                    <c:v>2.5</c:v>
                  </c:pt>
                </c:numCache>
              </c:numRef>
            </c:minus>
          </c:errBars>
          <c:xVal>
            <c:numRef>
              <c:f>Sheet1!$A$17:$A$22</c:f>
              <c:numCache>
                <c:formatCode>General</c:formatCode>
                <c:ptCount val="6"/>
                <c:pt idx="0">
                  <c:v>0.5</c:v>
                </c:pt>
                <c:pt idx="1">
                  <c:v>1.750000000000004</c:v>
                </c:pt>
                <c:pt idx="2">
                  <c:v>3.75</c:v>
                </c:pt>
                <c:pt idx="3">
                  <c:v>7.5</c:v>
                </c:pt>
                <c:pt idx="4">
                  <c:v>12.5</c:v>
                </c:pt>
                <c:pt idx="5">
                  <c:v>17.5</c:v>
                </c:pt>
              </c:numCache>
            </c:numRef>
          </c:xVal>
          <c:yVal>
            <c:numRef>
              <c:f>Sheet1!$C$17:$C$22</c:f>
              <c:numCache>
                <c:formatCode>0.00E+00</c:formatCode>
                <c:ptCount val="6"/>
                <c:pt idx="0">
                  <c:v>0.4</c:v>
                </c:pt>
                <c:pt idx="1">
                  <c:v>0.14000000000000001</c:v>
                </c:pt>
                <c:pt idx="2">
                  <c:v>2.7000000000000256E-2</c:v>
                </c:pt>
                <c:pt idx="3">
                  <c:v>5.0000000000000114E-2</c:v>
                </c:pt>
                <c:pt idx="4">
                  <c:v>6.000000000000109E-4</c:v>
                </c:pt>
                <c:pt idx="5">
                  <c:v>5.0000000000001649E-7</c:v>
                </c:pt>
              </c:numCache>
            </c:numRef>
          </c:yVal>
        </c:ser>
        <c:axId val="294371712"/>
        <c:axId val="294373632"/>
      </c:scatterChart>
      <c:valAx>
        <c:axId val="294371712"/>
        <c:scaling>
          <c:orientation val="minMax"/>
        </c:scaling>
        <c:axPos val="b"/>
        <c:majorGridlines>
          <c:spPr>
            <a:ln>
              <a:solidFill>
                <a:srgbClr val="4BACC6">
                  <a:lumMod val="40000"/>
                  <a:lumOff val="60000"/>
                </a:srgb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neutron energy [MeV]</a:t>
                </a:r>
              </a:p>
            </c:rich>
          </c:tx>
        </c:title>
        <c:numFmt formatCode="General" sourceLinked="1"/>
        <c:tickLblPos val="nextTo"/>
        <c:crossAx val="294373632"/>
        <c:crossesAt val="1.0000000000000337E-7"/>
        <c:crossBetween val="midCat"/>
      </c:valAx>
      <c:valAx>
        <c:axId val="294373632"/>
        <c:scaling>
          <c:logBase val="10"/>
          <c:orientation val="minMax"/>
        </c:scaling>
        <c:axPos val="l"/>
        <c:majorGridlines>
          <c:spPr>
            <a:ln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neutron flux x 10^-6 </a:t>
                </a:r>
                <a:r>
                  <a:rPr lang="en-US" dirty="0" smtClean="0"/>
                  <a:t>[/cm^2/sec</a:t>
                </a:r>
                <a:r>
                  <a:rPr lang="en-US" dirty="0"/>
                  <a:t>]</a:t>
                </a:r>
              </a:p>
            </c:rich>
          </c:tx>
        </c:title>
        <c:numFmt formatCode="0.0E+00" sourceLinked="0"/>
        <c:tickLblPos val="nextTo"/>
        <c:crossAx val="29437171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</c:chart>
  <c:txPr>
    <a:bodyPr/>
    <a:lstStyle/>
    <a:p>
      <a:pPr>
        <a:defRPr sz="1200"/>
      </a:pPr>
      <a:endParaRPr lang="ja-JP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plotArea>
      <c:layout/>
      <c:scatterChart>
        <c:scatterStyle val="lineMarker"/>
        <c:ser>
          <c:idx val="0"/>
          <c:order val="0"/>
          <c:tx>
            <c:v>New condition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Sheet1!$B$30:$F$30</c:f>
                <c:numCache>
                  <c:formatCode>General</c:formatCode>
                  <c:ptCount val="5"/>
                  <c:pt idx="0">
                    <c:v>2.7000000000000191E-2</c:v>
                  </c:pt>
                  <c:pt idx="1">
                    <c:v>6.0510000000000112E-2</c:v>
                  </c:pt>
                  <c:pt idx="2">
                    <c:v>4.1667999999999997E-2</c:v>
                  </c:pt>
                  <c:pt idx="3">
                    <c:v>8.7386999999999992E-2</c:v>
                  </c:pt>
                  <c:pt idx="4">
                    <c:v>0.12414000000000019</c:v>
                  </c:pt>
                </c:numCache>
              </c:numRef>
            </c:plus>
            <c:minus>
              <c:numRef>
                <c:f>Sheet1!$B$30:$F$30</c:f>
                <c:numCache>
                  <c:formatCode>General</c:formatCode>
                  <c:ptCount val="5"/>
                  <c:pt idx="0">
                    <c:v>2.7000000000000191E-2</c:v>
                  </c:pt>
                  <c:pt idx="1">
                    <c:v>6.0510000000000112E-2</c:v>
                  </c:pt>
                  <c:pt idx="2">
                    <c:v>4.1667999999999997E-2</c:v>
                  </c:pt>
                  <c:pt idx="3">
                    <c:v>8.7386999999999992E-2</c:v>
                  </c:pt>
                  <c:pt idx="4">
                    <c:v>0.12414000000000019</c:v>
                  </c:pt>
                </c:numCache>
              </c:numRef>
            </c:minus>
            <c:spPr>
              <a:ln>
                <a:solidFill>
                  <a:srgbClr val="FF0000"/>
                </a:solidFill>
              </a:ln>
            </c:spPr>
          </c:errBars>
          <c:xVal>
            <c:numRef>
              <c:f>Sheet1!$B$8:$F$8</c:f>
              <c:numCache>
                <c:formatCode>General</c:formatCode>
                <c:ptCount val="5"/>
                <c:pt idx="0">
                  <c:v>100</c:v>
                </c:pt>
                <c:pt idx="1">
                  <c:v>125</c:v>
                </c:pt>
                <c:pt idx="2">
                  <c:v>150</c:v>
                </c:pt>
                <c:pt idx="3">
                  <c:v>175</c:v>
                </c:pt>
                <c:pt idx="4">
                  <c:v>200</c:v>
                </c:pt>
              </c:numCache>
            </c:numRef>
          </c:xVal>
          <c:yVal>
            <c:numRef>
              <c:f>Sheet1!$B$28:$F$28</c:f>
              <c:numCache>
                <c:formatCode>General</c:formatCode>
                <c:ptCount val="5"/>
                <c:pt idx="0">
                  <c:v>1.0931231666666681</c:v>
                </c:pt>
                <c:pt idx="1">
                  <c:v>1.1163015000000001</c:v>
                </c:pt>
                <c:pt idx="2">
                  <c:v>1.3381636666666681</c:v>
                </c:pt>
                <c:pt idx="3">
                  <c:v>1.5417322777777778</c:v>
                </c:pt>
                <c:pt idx="4">
                  <c:v>1.8013139444444444</c:v>
                </c:pt>
              </c:numCache>
            </c:numRef>
          </c:yVal>
        </c:ser>
        <c:ser>
          <c:idx val="1"/>
          <c:order val="1"/>
          <c:tx>
            <c:v>Current condition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Sheet1!$B$61:$F$61</c:f>
                <c:numCache>
                  <c:formatCode>General</c:formatCode>
                  <c:ptCount val="5"/>
                  <c:pt idx="0">
                    <c:v>1.8390000000000007E-2</c:v>
                  </c:pt>
                  <c:pt idx="1">
                    <c:v>4.6859999999999999E-2</c:v>
                  </c:pt>
                  <c:pt idx="2">
                    <c:v>2.6363000000000004E-2</c:v>
                  </c:pt>
                  <c:pt idx="3">
                    <c:v>3.1213000000000206E-2</c:v>
                  </c:pt>
                  <c:pt idx="4">
                    <c:v>8.9860000000000245E-2</c:v>
                  </c:pt>
                </c:numCache>
              </c:numRef>
            </c:plus>
            <c:minus>
              <c:numRef>
                <c:f>Sheet1!$B$61:$F$61</c:f>
                <c:numCache>
                  <c:formatCode>General</c:formatCode>
                  <c:ptCount val="5"/>
                  <c:pt idx="0">
                    <c:v>1.8390000000000007E-2</c:v>
                  </c:pt>
                  <c:pt idx="1">
                    <c:v>4.6859999999999999E-2</c:v>
                  </c:pt>
                  <c:pt idx="2">
                    <c:v>2.6363000000000004E-2</c:v>
                  </c:pt>
                  <c:pt idx="3">
                    <c:v>3.1213000000000206E-2</c:v>
                  </c:pt>
                  <c:pt idx="4">
                    <c:v>8.9860000000000245E-2</c:v>
                  </c:pt>
                </c:numCache>
              </c:numRef>
            </c:minus>
            <c:spPr>
              <a:ln>
                <a:solidFill>
                  <a:srgbClr val="0000FF"/>
                </a:solidFill>
              </a:ln>
            </c:spPr>
          </c:errBars>
          <c:errBars>
            <c:errDir val="x"/>
            <c:errBarType val="both"/>
            <c:errValType val="fixedVal"/>
            <c:val val="1"/>
          </c:errBars>
          <c:xVal>
            <c:numRef>
              <c:f>Sheet1!$B$39:$F$39</c:f>
              <c:numCache>
                <c:formatCode>General</c:formatCode>
                <c:ptCount val="5"/>
                <c:pt idx="0">
                  <c:v>100</c:v>
                </c:pt>
                <c:pt idx="1">
                  <c:v>125</c:v>
                </c:pt>
                <c:pt idx="2">
                  <c:v>150</c:v>
                </c:pt>
                <c:pt idx="3">
                  <c:v>175</c:v>
                </c:pt>
                <c:pt idx="4">
                  <c:v>200</c:v>
                </c:pt>
              </c:numCache>
            </c:numRef>
          </c:xVal>
          <c:yVal>
            <c:numRef>
              <c:f>Sheet1!$B$59:$F$59</c:f>
              <c:numCache>
                <c:formatCode>General</c:formatCode>
                <c:ptCount val="5"/>
                <c:pt idx="0">
                  <c:v>1.0230474444444444</c:v>
                </c:pt>
                <c:pt idx="1">
                  <c:v>1.0934568888888887</c:v>
                </c:pt>
                <c:pt idx="2">
                  <c:v>1.1775225555555555</c:v>
                </c:pt>
                <c:pt idx="3">
                  <c:v>1.2146606666666664</c:v>
                </c:pt>
                <c:pt idx="4">
                  <c:v>1.3389214999999908</c:v>
                </c:pt>
              </c:numCache>
            </c:numRef>
          </c:yVal>
        </c:ser>
        <c:axId val="294910976"/>
        <c:axId val="294929536"/>
      </c:scatterChart>
      <c:valAx>
        <c:axId val="294910976"/>
        <c:scaling>
          <c:orientation val="minMax"/>
          <c:max val="220"/>
          <c:min val="100"/>
        </c:scaling>
        <c:axPos val="b"/>
        <c:majorGridlines>
          <c:spPr>
            <a:ln w="3175">
              <a:solidFill>
                <a:srgbClr val="92D050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track length [nm]</a:t>
                </a:r>
              </a:p>
            </c:rich>
          </c:tx>
        </c:title>
        <c:numFmt formatCode="General" sourceLinked="1"/>
        <c:tickLblPos val="nextTo"/>
        <c:crossAx val="294929536"/>
        <c:crosses val="autoZero"/>
        <c:crossBetween val="midCat"/>
        <c:majorUnit val="20"/>
      </c:valAx>
      <c:valAx>
        <c:axId val="294929536"/>
        <c:scaling>
          <c:orientation val="minMax"/>
          <c:max val="2"/>
          <c:min val="1"/>
        </c:scaling>
        <c:axPos val="l"/>
        <c:majorGridlines>
          <c:spPr>
            <a:ln w="3175">
              <a:solidFill>
                <a:srgbClr val="92D050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Ellipticity </a:t>
                </a:r>
              </a:p>
            </c:rich>
          </c:tx>
        </c:title>
        <c:numFmt formatCode="General" sourceLinked="1"/>
        <c:tickLblPos val="nextTo"/>
        <c:crossAx val="294910976"/>
        <c:crosses val="autoZero"/>
        <c:crossBetween val="midCat"/>
      </c:valAx>
      <c:spPr>
        <a:solidFill>
          <a:schemeClr val="tx1"/>
        </a:solidFill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6319890060482242"/>
          <c:y val="0.15631267654788544"/>
          <c:w val="0.25430856277595026"/>
          <c:h val="0.14820579431369491"/>
        </c:manualLayout>
      </c:layout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ja-JP"/>
        </a:p>
      </c:txPr>
    </c:legend>
    <c:plotVisOnly val="1"/>
  </c:chart>
  <c:txPr>
    <a:bodyPr/>
    <a:lstStyle/>
    <a:p>
      <a:pPr>
        <a:defRPr sz="1050"/>
      </a:pPr>
      <a:endParaRPr lang="ja-JP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wmf"/><Relationship Id="rId1" Type="http://schemas.openxmlformats.org/officeDocument/2006/relationships/image" Target="../media/image15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image" Target="../media/image161.wmf"/><Relationship Id="rId1" Type="http://schemas.openxmlformats.org/officeDocument/2006/relationships/image" Target="../media/image160.wmf"/><Relationship Id="rId6" Type="http://schemas.openxmlformats.org/officeDocument/2006/relationships/image" Target="../media/image165.wmf"/><Relationship Id="rId5" Type="http://schemas.openxmlformats.org/officeDocument/2006/relationships/image" Target="../media/image164.wmf"/><Relationship Id="rId4" Type="http://schemas.openxmlformats.org/officeDocument/2006/relationships/image" Target="../media/image16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0.51497</cdr:x>
      <cdr:y>0.10581</cdr:y>
    </cdr:from>
    <cdr:to>
      <cdr:x>0.75449</cdr:x>
      <cdr:y>0.87667</cdr:y>
    </cdr:to>
    <cdr:sp macro="" textlink="">
      <cdr:nvSpPr>
        <cdr:cNvPr id="2" name="正方形/長方形 1"/>
        <cdr:cNvSpPr/>
      </cdr:nvSpPr>
      <cdr:spPr>
        <a:xfrm xmlns:a="http://schemas.openxmlformats.org/drawingml/2006/main">
          <a:off x="3096344" y="504056"/>
          <a:ext cx="1440160" cy="3672408"/>
        </a:xfrm>
        <a:prstGeom xmlns:a="http://schemas.openxmlformats.org/drawingml/2006/main" prst="rect">
          <a:avLst/>
        </a:prstGeom>
        <a:solidFill xmlns:a="http://schemas.openxmlformats.org/drawingml/2006/main">
          <a:srgbClr val="0F6FC6">
            <a:alpha val="10980"/>
          </a:srgbClr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ysClr val="window" lastClr="FFFFFF"/>
              </a:solidFill>
              <a:latin typeface="Constantia"/>
            </a:defRPr>
          </a:lvl1pPr>
          <a:lvl2pPr marL="457200" algn="l" defTabSz="914400" rtl="0" eaLnBrk="1" latinLnBrk="0" hangingPunct="1">
            <a:defRPr kumimoji="1" sz="1800" kern="1200">
              <a:solidFill>
                <a:sysClr val="window" lastClr="FFFFFF"/>
              </a:solidFill>
              <a:latin typeface="Constantia"/>
            </a:defRPr>
          </a:lvl2pPr>
          <a:lvl3pPr marL="914400" algn="l" defTabSz="914400" rtl="0" eaLnBrk="1" latinLnBrk="0" hangingPunct="1">
            <a:defRPr kumimoji="1" sz="1800" kern="1200">
              <a:solidFill>
                <a:sysClr val="window" lastClr="FFFFFF"/>
              </a:solidFill>
              <a:latin typeface="Constantia"/>
            </a:defRPr>
          </a:lvl3pPr>
          <a:lvl4pPr marL="1371600" algn="l" defTabSz="914400" rtl="0" eaLnBrk="1" latinLnBrk="0" hangingPunct="1">
            <a:defRPr kumimoji="1" sz="1800" kern="1200">
              <a:solidFill>
                <a:sysClr val="window" lastClr="FFFFFF"/>
              </a:solidFill>
              <a:latin typeface="Constantia"/>
            </a:defRPr>
          </a:lvl4pPr>
          <a:lvl5pPr marL="1828800" algn="l" defTabSz="914400" rtl="0" eaLnBrk="1" latinLnBrk="0" hangingPunct="1">
            <a:defRPr kumimoji="1" sz="1800" kern="1200">
              <a:solidFill>
                <a:sysClr val="window" lastClr="FFFFFF"/>
              </a:solidFill>
              <a:latin typeface="Constantia"/>
            </a:defRPr>
          </a:lvl5pPr>
          <a:lvl6pPr marL="2286000" algn="l" defTabSz="914400" rtl="0" eaLnBrk="1" latinLnBrk="0" hangingPunct="1">
            <a:defRPr kumimoji="1" sz="1800" kern="1200">
              <a:solidFill>
                <a:sysClr val="window" lastClr="FFFFFF"/>
              </a:solidFill>
              <a:latin typeface="Constantia"/>
            </a:defRPr>
          </a:lvl6pPr>
          <a:lvl7pPr marL="2743200" algn="l" defTabSz="914400" rtl="0" eaLnBrk="1" latinLnBrk="0" hangingPunct="1">
            <a:defRPr kumimoji="1" sz="1800" kern="1200">
              <a:solidFill>
                <a:sysClr val="window" lastClr="FFFFFF"/>
              </a:solidFill>
              <a:latin typeface="Constantia"/>
            </a:defRPr>
          </a:lvl7pPr>
          <a:lvl8pPr marL="3200400" algn="l" defTabSz="914400" rtl="0" eaLnBrk="1" latinLnBrk="0" hangingPunct="1">
            <a:defRPr kumimoji="1" sz="1800" kern="1200">
              <a:solidFill>
                <a:sysClr val="window" lastClr="FFFFFF"/>
              </a:solidFill>
              <a:latin typeface="Constantia"/>
            </a:defRPr>
          </a:lvl8pPr>
          <a:lvl9pPr marL="3657600" algn="l" defTabSz="914400" rtl="0" eaLnBrk="1" latinLnBrk="0" hangingPunct="1">
            <a:defRPr kumimoji="1" sz="1800" kern="12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pPr algn="ctr"/>
          <a:endParaRPr kumimoji="1" lang="ja-JP" alt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B9521-2E25-44B1-ADCA-8BF26322732A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C73F2-908B-4620-BDAB-683CB9BFD15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47D51-DE9A-4EEE-8DFF-B51A644A5125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56841-73B8-4CDE-B46F-FF03CE173FD6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89D0AE-89AA-4461-A96B-CAB2692352D4}" type="slidenum">
              <a:rPr lang="en-GB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GB" altLang="ja-JP" smtClean="0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714875"/>
            <a:ext cx="5438775" cy="44688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smtClean="0"/>
              <a:t>赤道儀でやる。→方向の偏りとして見える。</a:t>
            </a:r>
          </a:p>
          <a:p>
            <a:pPr eaLnBrk="1" hangingPunct="1">
              <a:spcBef>
                <a:spcPct val="0"/>
              </a:spcBef>
            </a:pPr>
            <a:endParaRPr lang="ja-JP" altLang="en-US" smtClean="0"/>
          </a:p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 smtClean="0"/>
          </a:p>
        </p:txBody>
      </p:sp>
      <p:sp>
        <p:nvSpPr>
          <p:cNvPr id="747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0C46C5-F2A3-49AD-BAE3-3C2B6C47ADCC}" type="slidenum">
              <a:rPr lang="ja-JP" altLang="en-US" smtClean="0"/>
              <a:pPr/>
              <a:t>45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1683" name="ノート プレースホルダ 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mtClean="0"/>
              <a:t>Detector resolution</a:t>
            </a:r>
            <a:r>
              <a:rPr lang="ja-JP" altLang="en-US" smtClean="0"/>
              <a:t>を有効に検出できている。</a:t>
            </a:r>
          </a:p>
        </p:txBody>
      </p:sp>
      <p:sp>
        <p:nvSpPr>
          <p:cNvPr id="7270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2F1059-D98A-43E2-B7D7-23EED2F5743D}" type="slidenum">
              <a:rPr lang="ja-JP" altLang="en-US" smtClean="0">
                <a:latin typeface="Arial" pitchFamily="34" charset="0"/>
              </a:rPr>
              <a:pPr/>
              <a:t>47</a:t>
            </a:fld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747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96DC22-1E14-4457-8549-ACB9BC92CDD6}" type="slidenum">
              <a:rPr lang="ja-JP" altLang="en-US" smtClean="0">
                <a:latin typeface="Arial" pitchFamily="34" charset="0"/>
              </a:rPr>
              <a:pPr/>
              <a:t>51</a:t>
            </a:fld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10-100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mBq</a:t>
            </a:r>
            <a:r>
              <a:rPr kumimoji="1" lang="en-US" altLang="ja-JP" baseline="0" dirty="0" smtClean="0"/>
              <a:t>/kg or ppb- </a:t>
            </a:r>
            <a:r>
              <a:rPr kumimoji="1" lang="en-US" altLang="ja-JP" baseline="0" dirty="0" err="1" smtClean="0"/>
              <a:t>ppt</a:t>
            </a:r>
            <a:r>
              <a:rPr kumimoji="1" lang="en-US" altLang="ja-JP" baseline="0" dirty="0" smtClean="0"/>
              <a:t> level (</a:t>
            </a:r>
            <a:r>
              <a:rPr kumimoji="1" lang="en-US" altLang="ja-JP" baseline="0" dirty="0" err="1" smtClean="0"/>
              <a:t>Borexino</a:t>
            </a:r>
            <a:r>
              <a:rPr kumimoji="1" lang="en-US" altLang="ja-JP" baseline="0" dirty="0" smtClean="0"/>
              <a:t> paper)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56841-73B8-4CDE-B46F-FF03CE173FD6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Watt spectrum : The spectrum model of the emitted neutron due to spontaneous fission (N(E)=</a:t>
            </a:r>
            <a:r>
              <a:rPr kumimoji="1" lang="en-US" altLang="ja-JP" dirty="0" err="1" smtClean="0"/>
              <a:t>Cexp</a:t>
            </a:r>
            <a:r>
              <a:rPr kumimoji="1" lang="en-US" altLang="ja-JP" dirty="0" smtClean="0"/>
              <a:t>(-E/a)</a:t>
            </a:r>
            <a:r>
              <a:rPr kumimoji="1" lang="en-US" altLang="ja-JP" dirty="0" err="1" smtClean="0"/>
              <a:t>sinh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bE</a:t>
            </a:r>
            <a:r>
              <a:rPr kumimoji="1" lang="en-US" altLang="ja-JP" dirty="0" smtClean="0"/>
              <a:t>)^0.5</a:t>
            </a:r>
          </a:p>
          <a:p>
            <a:r>
              <a:rPr kumimoji="1" lang="ja-JP" altLang="en-US" dirty="0" smtClean="0"/>
              <a:t>⇒　</a:t>
            </a:r>
            <a:r>
              <a:rPr kumimoji="1" lang="en-US" altLang="ja-JP" dirty="0" smtClean="0"/>
              <a:t>Los Alamos model </a:t>
            </a:r>
          </a:p>
          <a:p>
            <a:r>
              <a:rPr kumimoji="1" lang="en-US" altLang="ja-JP" dirty="0" smtClean="0"/>
              <a:t>Flat : neutron energy spectrum of flat</a:t>
            </a:r>
            <a:r>
              <a:rPr kumimoji="1" lang="en-US" altLang="ja-JP" baseline="0" dirty="0" smtClean="0"/>
              <a:t> in c</a:t>
            </a:r>
            <a:r>
              <a:rPr kumimoji="1" lang="en-US" altLang="ja-JP" dirty="0" smtClean="0"/>
              <a:t>hosen energy interval </a:t>
            </a:r>
          </a:p>
          <a:p>
            <a:r>
              <a:rPr kumimoji="1" lang="en-US" altLang="ja-JP" dirty="0" smtClean="0"/>
              <a:t>Flat + Watt : flat in thermal</a:t>
            </a:r>
            <a:r>
              <a:rPr kumimoji="1" lang="en-US" altLang="ja-JP" baseline="0" dirty="0" smtClean="0"/>
              <a:t> and epithermal </a:t>
            </a:r>
            <a:r>
              <a:rPr kumimoji="1" lang="en-US" altLang="ja-JP" baseline="0" dirty="0" err="1" smtClean="0"/>
              <a:t>eenrgy</a:t>
            </a:r>
            <a:r>
              <a:rPr kumimoji="1" lang="en-US" altLang="ja-JP" baseline="0" dirty="0" smtClean="0"/>
              <a:t> and other range follow the Watt spectrum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56841-73B8-4CDE-B46F-FF03CE173FD6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1683" name="ノート プレースホルダ 2"/>
          <p:cNvSpPr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ja-JP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We</a:t>
            </a:r>
            <a:r>
              <a:rPr kumimoji="1" lang="en-US" altLang="ja-JP" baseline="0" dirty="0" smtClean="0"/>
              <a:t> succeeded to make very fine crystal emulsion. (we report it at SYGNUS 2011)</a:t>
            </a:r>
          </a:p>
          <a:p>
            <a:r>
              <a:rPr kumimoji="1" lang="en-US" altLang="ja-JP" baseline="0" dirty="0" smtClean="0"/>
              <a:t>But its crystal size isn’t stable to modify crystals.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dirty="0" smtClean="0"/>
              <a:t>Thanks to this PVA mixing method, we could try modify</a:t>
            </a:r>
            <a:r>
              <a:rPr kumimoji="1" lang="en-US" altLang="ja-JP" baseline="0" dirty="0" smtClean="0"/>
              <a:t> crystals themselves.</a:t>
            </a: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7EA52-B232-4F8E-B23C-88F3E2CE6982}" type="slidenum">
              <a:rPr kumimoji="1" lang="ja-JP" altLang="en-US" smtClean="0"/>
              <a:pPr/>
              <a:t>65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 smtClean="0"/>
              <a:t>部屋は</a:t>
            </a:r>
            <a:r>
              <a:rPr lang="en-US" altLang="ja-JP" smtClean="0"/>
              <a:t>2</a:t>
            </a:r>
            <a:r>
              <a:rPr lang="ja-JP" altLang="en-US" smtClean="0"/>
              <a:t>階と</a:t>
            </a:r>
            <a:r>
              <a:rPr lang="en-US" altLang="ja-JP" smtClean="0"/>
              <a:t>1</a:t>
            </a:r>
            <a:r>
              <a:rPr lang="ja-JP" altLang="en-US" smtClean="0"/>
              <a:t>階に分かれている</a:t>
            </a:r>
            <a:endParaRPr lang="en-US" altLang="ja-JP" smtClean="0"/>
          </a:p>
        </p:txBody>
      </p:sp>
      <p:sp>
        <p:nvSpPr>
          <p:cNvPr id="747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96DC22-1E14-4457-8549-ACB9BC92CDD6}" type="slidenum">
              <a:rPr lang="ja-JP" altLang="en-US" smtClean="0">
                <a:latin typeface="Arial" pitchFamily="34" charset="0"/>
              </a:rPr>
              <a:pPr/>
              <a:t>71</a:t>
            </a:fld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We</a:t>
            </a:r>
            <a:r>
              <a:rPr kumimoji="1" lang="en-US" altLang="ja-JP" baseline="0" dirty="0" smtClean="0"/>
              <a:t> consider some way of background reduction.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One is Change require</a:t>
            </a:r>
            <a:r>
              <a:rPr kumimoji="1" lang="en-US" altLang="ja-JP" baseline="0" dirty="0" smtClean="0"/>
              <a:t>ment for signal, form 2 grain to 3 grain at least.</a:t>
            </a:r>
          </a:p>
          <a:p>
            <a:pPr lvl="0">
              <a:buNone/>
              <a:defRPr/>
            </a:pPr>
            <a:r>
              <a:rPr kumimoji="1" lang="en-US" altLang="ja-JP" baseline="0" dirty="0" smtClean="0"/>
              <a:t>Of course twice range is required for detection, but </a:t>
            </a:r>
            <a:r>
              <a:rPr lang="en-US" altLang="ja-JP" u="sng" dirty="0" smtClean="0"/>
              <a:t>chance coincidence of noise was </a:t>
            </a:r>
          </a:p>
          <a:p>
            <a:pPr lvl="0">
              <a:buNone/>
              <a:defRPr/>
            </a:pPr>
            <a:r>
              <a:rPr lang="en-US" altLang="ja-JP" u="sng" dirty="0" smtClean="0"/>
              <a:t>greatly reduced</a:t>
            </a:r>
            <a:r>
              <a:rPr lang="en-US" altLang="ja-JP" dirty="0" smtClean="0"/>
              <a:t>.</a:t>
            </a:r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F89BB-5AF1-4FE5-9AA2-B943DF8FF6DE}" type="slidenum">
              <a:rPr kumimoji="1" lang="ja-JP" altLang="en-US" smtClean="0"/>
              <a:pPr/>
              <a:t>74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Sort from the</a:t>
            </a:r>
            <a:r>
              <a:rPr kumimoji="1" lang="en-US" altLang="ja-JP" baseline="0" dirty="0" smtClean="0"/>
              <a:t> oldest groups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56841-73B8-4CDE-B46F-FF03CE173FD6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FD03B-830B-4822-81B0-91151DDCDB88}" type="slidenum">
              <a:rPr kumimoji="1" lang="ja-JP" altLang="en-US" smtClean="0"/>
              <a:pPr/>
              <a:t>77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FD03B-830B-4822-81B0-91151DDCDB88}" type="slidenum">
              <a:rPr kumimoji="1" lang="ja-JP" altLang="en-US" smtClean="0"/>
              <a:pPr/>
              <a:t>78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A9BEF-8EA0-44C3-A824-A0FDDC8FF3A4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56841-73B8-4CDE-B46F-FF03CE173FD6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56841-73B8-4CDE-B46F-FF03CE173FD6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56841-73B8-4CDE-B46F-FF03CE173FD6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ノート プレースホルダ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154"/>
            <a:ext cx="5438140" cy="276999"/>
          </a:xfrm>
        </p:spPr>
        <p:txBody>
          <a:bodyPr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Ta 8 </a:t>
            </a:r>
            <a:r>
              <a:rPr kumimoji="1" lang="en-US" altLang="ja-JP" dirty="0" err="1" smtClean="0"/>
              <a:t>keV</a:t>
            </a:r>
            <a:r>
              <a:rPr lang="en-US" altLang="ja-JP" dirty="0" smtClean="0"/>
              <a:t>, δ = 4.0E-5, β = 3.7E-6 </a:t>
            </a:r>
          </a:p>
          <a:p>
            <a:r>
              <a:rPr lang="en-US" altLang="ja-JP" dirty="0" smtClean="0"/>
              <a:t>[c.f. Ag 8 </a:t>
            </a:r>
            <a:r>
              <a:rPr lang="en-US" altLang="ja-JP" dirty="0" err="1" smtClean="0"/>
              <a:t>keV</a:t>
            </a:r>
            <a:r>
              <a:rPr lang="en-US" altLang="ja-JP" dirty="0" smtClean="0"/>
              <a:t>, δ = 3.0E-5, β = 2.7E-6]</a:t>
            </a:r>
            <a:endParaRPr kumimoji="1" lang="en-US" altLang="ja-JP" dirty="0" smtClean="0"/>
          </a:p>
          <a:p>
            <a:r>
              <a:rPr kumimoji="1" lang="en-US" altLang="ja-JP" dirty="0" smtClean="0"/>
              <a:t>Camera : CMOS (HAMAMATSU) 2048(H) x 2048(V) </a:t>
            </a:r>
          </a:p>
          <a:p>
            <a:r>
              <a:rPr lang="en-US" altLang="ja-JP" dirty="0" smtClean="0"/>
              <a:t>                     6.5 µm(H) x 6.5 µm(V) cell size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56841-73B8-4CDE-B46F-FF03CE173FD6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6963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91736C-DD9E-4925-B2FC-8BA3798936F0}" type="slidenum">
              <a:rPr lang="ja-JP" altLang="en-US" smtClean="0">
                <a:latin typeface="Arial" pitchFamily="34" charset="0"/>
              </a:rPr>
              <a:pPr/>
              <a:t>44</a:t>
            </a:fld>
            <a:endParaRPr lang="ja-JP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正方形/長方形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正方形/長方形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56" name="正方形/長方形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正方形/長方形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正方形/長方形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正方形/長方形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図と説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4008" y="908721"/>
            <a:ext cx="4320480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0EE5C6-349E-4C82-88F2-3590C92B91D6}" type="datetime1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9" name="コンテンツ プレースホルダ 3"/>
          <p:cNvSpPr>
            <a:spLocks noGrp="1"/>
          </p:cNvSpPr>
          <p:nvPr>
            <p:ph sz="half" idx="14"/>
          </p:nvPr>
        </p:nvSpPr>
        <p:spPr>
          <a:xfrm>
            <a:off x="4644008" y="3789039"/>
            <a:ext cx="4320480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2" name="コンテンツ プレースホルダ 3"/>
          <p:cNvSpPr>
            <a:spLocks noGrp="1"/>
          </p:cNvSpPr>
          <p:nvPr>
            <p:ph sz="half" idx="15"/>
          </p:nvPr>
        </p:nvSpPr>
        <p:spPr>
          <a:xfrm>
            <a:off x="251520" y="908720"/>
            <a:ext cx="4320480" cy="56166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2426-9DB7-4C37-8022-AFC50F1C4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1" name="コンテンツ プレースホルダ 3"/>
          <p:cNvSpPr>
            <a:spLocks noGrp="1"/>
          </p:cNvSpPr>
          <p:nvPr>
            <p:ph sz="half" idx="14"/>
          </p:nvPr>
        </p:nvSpPr>
        <p:spPr>
          <a:xfrm>
            <a:off x="467544" y="980728"/>
            <a:ext cx="8208912" cy="56166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14" name="日付プレースホルダ 6"/>
          <p:cNvSpPr txBox="1">
            <a:spLocks/>
          </p:cNvSpPr>
          <p:nvPr userDrawn="1"/>
        </p:nvSpPr>
        <p:spPr>
          <a:xfrm>
            <a:off x="4651748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261A9-2B25-457A-8510-8B891357507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2013/12/2</a:t>
            </a:fld>
            <a:endParaRPr kumimoji="1" lang="ja-JP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リーフォーム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フリーフォーム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フリーフォーム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フリーフォーム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フリーフォーム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フリーフォーム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フリーフォーム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フリーフォーム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フリーフォーム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フリーフォーム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フリーフォーム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フリーフォーム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フリーフォーム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フリーフォーム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フリーフォーム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正方形/長方形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正方形/長方形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正方形/長方形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正方形/長方形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正方形/長方形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直線コネクタ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grpSp>
        <p:nvGrpSpPr>
          <p:cNvPr id="14" name="グループ化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直線コネクタ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直線コネクタ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正方形/長方形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正方形/長方形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3049143-9446-4549-AC21-31380453B13C}" type="datetimeFigureOut">
              <a:rPr kumimoji="1" lang="ja-JP" altLang="en-US" smtClean="0"/>
              <a:pPr/>
              <a:t>2013/12/2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8206D60-8560-42D7-BFD0-470CF302FD9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1" latinLnBrk="0" hangingPunct="1">
        <a:spcBef>
          <a:spcPct val="0"/>
        </a:spcBef>
        <a:buNone/>
        <a:defRPr kumimoji="1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mi.nagoya-u.ac.jp/jpn/intra/" TargetMode="External"/><Relationship Id="rId13" Type="http://schemas.openxmlformats.org/officeDocument/2006/relationships/hyperlink" Target="http://www.kmi.nagoya-u.ac.jp/index-e.php" TargetMode="External"/><Relationship Id="rId3" Type="http://schemas.openxmlformats.org/officeDocument/2006/relationships/control" Target="../activeX/activeX2.xml"/><Relationship Id="rId7" Type="http://schemas.openxmlformats.org/officeDocument/2006/relationships/hyperlink" Target="http://www.kmi.nagoya-u.ac.jp/jpn/access/" TargetMode="External"/><Relationship Id="rId12" Type="http://schemas.openxmlformats.org/officeDocument/2006/relationships/image" Target="../media/image39.png"/><Relationship Id="rId2" Type="http://schemas.openxmlformats.org/officeDocument/2006/relationships/control" Target="../activeX/activeX1.xml"/><Relationship Id="rId16" Type="http://schemas.openxmlformats.org/officeDocument/2006/relationships/image" Target="../media/image4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11" Type="http://schemas.openxmlformats.org/officeDocument/2006/relationships/hyperlink" Target="http://www.nagoya-u.ac.jp/" TargetMode="Externa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41.png"/><Relationship Id="rId10" Type="http://schemas.openxmlformats.org/officeDocument/2006/relationships/hyperlink" Target="http://www.kmi.nagoya-u.ac.jp/jpn/atom.xml" TargetMode="External"/><Relationship Id="rId4" Type="http://schemas.openxmlformats.org/officeDocument/2006/relationships/slideLayout" Target="../slideLayouts/slideLayout6.xml"/><Relationship Id="rId9" Type="http://schemas.openxmlformats.org/officeDocument/2006/relationships/hyperlink" Target="http://www.kmi.nagoya-u.ac.jp/jpn/sitemap/" TargetMode="External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47.png"/><Relationship Id="rId4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0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body" idx="1"/>
          </p:nvPr>
        </p:nvSpPr>
        <p:spPr>
          <a:xfrm>
            <a:off x="683568" y="4581128"/>
            <a:ext cx="5718048" cy="977486"/>
          </a:xfrm>
        </p:spPr>
        <p:txBody>
          <a:bodyPr>
            <a:noAutofit/>
          </a:bodyPr>
          <a:lstStyle/>
          <a:p>
            <a:r>
              <a:rPr kumimoji="1" lang="en-US" altLang="ja-JP" sz="2400" b="1" dirty="0" err="1" smtClean="0"/>
              <a:t>Tatsuhiro</a:t>
            </a:r>
            <a:r>
              <a:rPr kumimoji="1" lang="en-US" altLang="ja-JP" sz="2400" b="1" dirty="0" smtClean="0"/>
              <a:t> Naka </a:t>
            </a:r>
          </a:p>
          <a:p>
            <a:r>
              <a:rPr lang="en-US" altLang="ja-JP" sz="2400" b="1" dirty="0" smtClean="0"/>
              <a:t>Nagoya University, Japan</a:t>
            </a:r>
            <a:endParaRPr kumimoji="1" lang="en-US" altLang="ja-JP" sz="2400" b="1" dirty="0" smtClean="0"/>
          </a:p>
          <a:p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Institute for Advanced Research   </a:t>
            </a:r>
          </a:p>
          <a:p>
            <a:r>
              <a:rPr kumimoji="1" lang="en-US" altLang="ja-JP" sz="2400" dirty="0" smtClean="0"/>
              <a:t> KMI</a:t>
            </a:r>
            <a:r>
              <a:rPr kumimoji="1" lang="ja-JP" altLang="en-US" sz="2400" dirty="0" smtClean="0"/>
              <a:t>・</a:t>
            </a:r>
            <a:r>
              <a:rPr lang="en-US" altLang="ja-JP" sz="2400" dirty="0" smtClean="0"/>
              <a:t>Center of Experimental Studies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2708920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/>
              <a:t>Directional Dark Matter Search  with</a:t>
            </a:r>
          </a:p>
          <a:p>
            <a:r>
              <a:rPr lang="en-US" altLang="ja-JP" sz="3200" b="1" dirty="0" smtClean="0"/>
              <a:t> Very High Resolution Nuclear Emulsion</a:t>
            </a:r>
            <a:endParaRPr kumimoji="1" lang="ja-JP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914400"/>
          </a:xfrm>
        </p:spPr>
        <p:txBody>
          <a:bodyPr/>
          <a:lstStyle/>
          <a:p>
            <a:r>
              <a:rPr kumimoji="1" lang="en-US" altLang="ja-JP" dirty="0" err="1" smtClean="0"/>
              <a:t>CoGeNT</a:t>
            </a:r>
            <a:r>
              <a:rPr kumimoji="1" lang="en-US" altLang="ja-JP" dirty="0" smtClean="0"/>
              <a:t> experiment 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340768"/>
            <a:ext cx="385213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 rot="16200000">
            <a:off x="2947174" y="187618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Counts/ 30 days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0" y="4222829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Dotted line : best fit </a:t>
            </a:r>
          </a:p>
          <a:p>
            <a:r>
              <a:rPr kumimoji="1" lang="en-US" altLang="ja-JP" dirty="0" smtClean="0"/>
              <a:t>Solid line : 7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/c2 WIMP + </a:t>
            </a:r>
            <a:r>
              <a:rPr kumimoji="1" lang="en-US" altLang="ja-JP" dirty="0" err="1" smtClean="0"/>
              <a:t>Maxwellian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54245"/>
            <a:ext cx="3312368" cy="290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439" t="2534" r="48780" b="46795"/>
          <a:stretch>
            <a:fillRect/>
          </a:stretch>
        </p:blipFill>
        <p:spPr bwMode="auto">
          <a:xfrm>
            <a:off x="467544" y="836712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899592" y="342900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P-type point </a:t>
            </a:r>
            <a:r>
              <a:rPr kumimoji="1" lang="en-US" altLang="ja-JP" b="1" dirty="0" err="1" smtClean="0">
                <a:solidFill>
                  <a:srgbClr val="FFFF00"/>
                </a:solidFill>
              </a:rPr>
              <a:t>Ge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detector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99992" y="5110152"/>
            <a:ext cx="6120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kumimoji="1" lang="en-US" altLang="ja-JP" sz="2000" dirty="0" smtClean="0"/>
              <a:t> Soudan mine @ USA</a:t>
            </a:r>
          </a:p>
          <a:p>
            <a:pPr>
              <a:buFontTx/>
              <a:buChar char="-"/>
            </a:pPr>
            <a:r>
              <a:rPr kumimoji="1" lang="en-US" altLang="ja-JP" sz="2000" dirty="0" smtClean="0"/>
              <a:t>146 kg</a:t>
            </a:r>
            <a:r>
              <a:rPr kumimoji="1" lang="ja-JP" altLang="en-US" sz="2000" dirty="0" smtClean="0"/>
              <a:t>・</a:t>
            </a:r>
            <a:r>
              <a:rPr kumimoji="1" lang="en-US" altLang="ja-JP" sz="2000" dirty="0" smtClean="0"/>
              <a:t>days exposure </a:t>
            </a:r>
          </a:p>
          <a:p>
            <a:pPr>
              <a:buFontTx/>
              <a:buChar char="-"/>
            </a:pPr>
            <a:r>
              <a:rPr lang="en-US" altLang="ja-JP" sz="2000" dirty="0" smtClean="0"/>
              <a:t> Energy threshold &gt; 0.4 </a:t>
            </a:r>
            <a:r>
              <a:rPr lang="en-US" altLang="ja-JP" sz="2000" dirty="0" err="1" smtClean="0"/>
              <a:t>keVee</a:t>
            </a:r>
            <a:r>
              <a:rPr lang="en-US" altLang="ja-JP" sz="2000" dirty="0" smtClean="0"/>
              <a:t> (~1 </a:t>
            </a:r>
            <a:r>
              <a:rPr lang="en-US" altLang="ja-JP" sz="2000" dirty="0" err="1" smtClean="0"/>
              <a:t>keVr</a:t>
            </a:r>
            <a:r>
              <a:rPr lang="en-US" altLang="ja-JP" sz="2000" dirty="0" smtClean="0"/>
              <a:t>)</a:t>
            </a:r>
            <a:endParaRPr kumimoji="1" lang="en-US" altLang="ja-JP" sz="2000" dirty="0" smtClean="0"/>
          </a:p>
          <a:p>
            <a:pPr>
              <a:buFontTx/>
              <a:buChar char="-"/>
            </a:pPr>
            <a:r>
              <a:rPr kumimoji="1" lang="en-US" altLang="ja-JP" sz="2000" dirty="0" smtClean="0"/>
              <a:t>  2.8 σ annual modulation </a:t>
            </a:r>
          </a:p>
          <a:p>
            <a:pPr>
              <a:buFontTx/>
              <a:buChar char="-"/>
            </a:pPr>
            <a:r>
              <a:rPr lang="en-US" altLang="ja-JP" sz="2000" dirty="0" smtClean="0"/>
              <a:t> detector mass : </a:t>
            </a:r>
            <a:endParaRPr kumimoji="1" lang="ja-JP" altLang="en-US" sz="2000" dirty="0"/>
          </a:p>
        </p:txBody>
      </p:sp>
      <p:pic>
        <p:nvPicPr>
          <p:cNvPr id="10" name="Picture 4" descr="iaozckygte.10977.20110606.jpg (900×67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856867"/>
            <a:ext cx="2088232" cy="1566174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4860032" y="9807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Phys. </a:t>
            </a:r>
            <a:r>
              <a:rPr lang="en-US" altLang="ja-JP" dirty="0" smtClean="0"/>
              <a:t>Rev. </a:t>
            </a:r>
            <a:r>
              <a:rPr lang="en-US" altLang="ja-JP" dirty="0" err="1" smtClean="0"/>
              <a:t>Lett</a:t>
            </a:r>
            <a:r>
              <a:rPr lang="en-US" altLang="ja-JP" dirty="0" smtClean="0"/>
              <a:t>. 107, 141301 (2011)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5039" y="3629794"/>
            <a:ext cx="4183385" cy="318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CRESST-Ⅱ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4355976" y="5157192"/>
            <a:ext cx="403244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3384376" cy="330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9874"/>
            <a:ext cx="3779912" cy="337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395536" y="1283276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Detector : 300g CaWO4</a:t>
            </a:r>
          </a:p>
          <a:p>
            <a:r>
              <a:rPr lang="en-US" altLang="ja-JP" sz="2400" dirty="0" smtClean="0"/>
              <a:t>Total </a:t>
            </a:r>
            <a:r>
              <a:rPr lang="en-US" altLang="ja-JP" sz="2400" dirty="0" err="1" smtClean="0"/>
              <a:t>maas</a:t>
            </a:r>
            <a:r>
              <a:rPr lang="en-US" altLang="ja-JP" sz="2400" dirty="0" smtClean="0"/>
              <a:t> : 10 kg </a:t>
            </a:r>
          </a:p>
          <a:p>
            <a:r>
              <a:rPr lang="en-US" altLang="ja-JP" sz="2400" dirty="0" smtClean="0"/>
              <a:t>Place : Gran </a:t>
            </a:r>
            <a:r>
              <a:rPr lang="en-US" altLang="ja-JP" sz="2400" dirty="0" err="1" smtClean="0"/>
              <a:t>Sasso</a:t>
            </a:r>
            <a:r>
              <a:rPr lang="en-US" altLang="ja-JP" sz="2400" dirty="0" smtClean="0"/>
              <a:t>, Italy 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Exposure  : 730 kg</a:t>
            </a:r>
            <a:r>
              <a:rPr kumimoji="1" lang="ja-JP" altLang="en-US" sz="2400" dirty="0" smtClean="0"/>
              <a:t>・</a:t>
            </a:r>
            <a:r>
              <a:rPr kumimoji="1" lang="en-US" altLang="ja-JP" sz="2400" dirty="0" smtClean="0"/>
              <a:t>days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496" y="314096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Eur. Phys. J C(2012) 72-1971; </a:t>
            </a:r>
            <a:r>
              <a:rPr kumimoji="1" lang="en-US" altLang="ja-JP" dirty="0" err="1" smtClean="0">
                <a:solidFill>
                  <a:srgbClr val="00FF00"/>
                </a:solidFill>
              </a:rPr>
              <a:t>arXiv</a:t>
            </a:r>
            <a:r>
              <a:rPr kumimoji="1" lang="en-US" altLang="ja-JP" dirty="0" smtClean="0">
                <a:solidFill>
                  <a:srgbClr val="00FF00"/>
                </a:solidFill>
              </a:rPr>
              <a:t>: 1109.0702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Status cross section limit 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12" y="1484784"/>
            <a:ext cx="5064169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円/楕円 5"/>
          <p:cNvSpPr/>
          <p:nvPr/>
        </p:nvSpPr>
        <p:spPr>
          <a:xfrm>
            <a:off x="323528" y="1844824"/>
            <a:ext cx="3312368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84784"/>
            <a:ext cx="4865167" cy="15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7216" b="20556"/>
          <a:stretch>
            <a:fillRect/>
          </a:stretch>
        </p:blipFill>
        <p:spPr bwMode="auto">
          <a:xfrm>
            <a:off x="5652120" y="3348662"/>
            <a:ext cx="2808312" cy="350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860032" y="119675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DAMA/LIBRA [ </a:t>
            </a:r>
            <a:r>
              <a:rPr kumimoji="1" lang="en-US" altLang="ja-JP" dirty="0" err="1" smtClean="0"/>
              <a:t>NaI</a:t>
            </a:r>
            <a:r>
              <a:rPr kumimoji="1" lang="en-US" altLang="ja-JP" dirty="0" smtClean="0"/>
              <a:t>, 8.9σ annual modulation]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0112" y="30596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CoGent</a:t>
            </a:r>
            <a:r>
              <a:rPr lang="en-US" altLang="ja-JP" dirty="0" smtClean="0"/>
              <a:t> [</a:t>
            </a:r>
            <a:r>
              <a:rPr lang="en-US" altLang="ja-JP" dirty="0" err="1" smtClean="0"/>
              <a:t>Ge</a:t>
            </a:r>
            <a:r>
              <a:rPr lang="en-US" altLang="ja-JP" dirty="0" smtClean="0"/>
              <a:t>, 2.86σ Ann. Mod.]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CDMS-Ⅱ</a:t>
            </a:r>
            <a:endParaRPr kumimoji="1" lang="ja-JP" altLang="en-US" dirty="0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 cstate="print"/>
          <a:srcRect t="3960"/>
          <a:stretch>
            <a:fillRect/>
          </a:stretch>
        </p:blipFill>
        <p:spPr bwMode="auto">
          <a:xfrm>
            <a:off x="4499992" y="3501008"/>
            <a:ext cx="4248472" cy="335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 r="4545"/>
          <a:stretch>
            <a:fillRect/>
          </a:stretch>
        </p:blipFill>
        <p:spPr bwMode="auto">
          <a:xfrm>
            <a:off x="467544" y="908720"/>
            <a:ext cx="3240360" cy="349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467544" y="4509120"/>
            <a:ext cx="3960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Si detector analysis </a:t>
            </a:r>
          </a:p>
          <a:p>
            <a:r>
              <a:rPr kumimoji="1" lang="en-US" altLang="ja-JP" sz="2000" dirty="0" smtClean="0"/>
              <a:t>- 140.2 kg</a:t>
            </a:r>
            <a:r>
              <a:rPr kumimoji="1" lang="ja-JP" altLang="en-US" sz="2000" dirty="0" smtClean="0"/>
              <a:t>・</a:t>
            </a:r>
            <a:r>
              <a:rPr lang="en-US" altLang="ja-JP" sz="2000" dirty="0" smtClean="0"/>
              <a:t>days exposure </a:t>
            </a:r>
          </a:p>
          <a:p>
            <a:pPr>
              <a:buFontTx/>
              <a:buChar char="-"/>
            </a:pPr>
            <a:r>
              <a:rPr kumimoji="1" lang="en-US" altLang="ja-JP" sz="2000" dirty="0" smtClean="0"/>
              <a:t>Expected total BG : 0.7 </a:t>
            </a:r>
          </a:p>
          <a:p>
            <a:r>
              <a:rPr lang="ja-JP" altLang="en-US" sz="2000" dirty="0" smtClean="0"/>
              <a:t> ・</a:t>
            </a:r>
            <a:r>
              <a:rPr lang="en-US" altLang="ja-JP" sz="2000" dirty="0" err="1" smtClean="0"/>
              <a:t>Probablity</a:t>
            </a:r>
            <a:r>
              <a:rPr lang="en-US" altLang="ja-JP" sz="2000" dirty="0" smtClean="0"/>
              <a:t> would produce three</a:t>
            </a:r>
          </a:p>
          <a:p>
            <a:r>
              <a:rPr lang="en-US" altLang="ja-JP" sz="2000" dirty="0" smtClean="0"/>
              <a:t>       or more </a:t>
            </a:r>
            <a:r>
              <a:rPr lang="ja-JP" altLang="en-US" sz="2000" dirty="0" smtClean="0"/>
              <a:t>⇒ </a:t>
            </a:r>
            <a:r>
              <a:rPr lang="en-US" altLang="ja-JP" sz="2000" dirty="0" smtClean="0"/>
              <a:t>5.4 % </a:t>
            </a:r>
          </a:p>
          <a:p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・</a:t>
            </a:r>
            <a:r>
              <a:rPr kumimoji="1" lang="en-US" altLang="ja-JP" sz="2000" dirty="0" smtClean="0"/>
              <a:t>Likelihood-Analysis </a:t>
            </a:r>
            <a:r>
              <a:rPr kumimoji="1" lang="ja-JP" altLang="en-US" sz="2000" dirty="0" smtClean="0"/>
              <a:t>⇒ </a:t>
            </a:r>
            <a:r>
              <a:rPr kumimoji="1" lang="en-US" altLang="ja-JP" sz="2000" dirty="0" smtClean="0"/>
              <a:t>0.19 %</a:t>
            </a:r>
          </a:p>
          <a:p>
            <a:r>
              <a:rPr lang="en-US" altLang="ja-JP" sz="2000" dirty="0" smtClean="0"/>
              <a:t>        </a:t>
            </a:r>
            <a:r>
              <a:rPr kumimoji="1" lang="en-US" altLang="ja-JP" sz="2000" dirty="0" smtClean="0"/>
              <a:t> </a:t>
            </a:r>
          </a:p>
          <a:p>
            <a:r>
              <a:rPr lang="en-US" altLang="ja-JP" sz="2000" dirty="0" smtClean="0"/>
              <a:t>                    </a:t>
            </a:r>
            <a:endParaRPr kumimoji="1" lang="en-US" altLang="ja-JP" sz="2000" dirty="0" smtClean="0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6014" y="764704"/>
            <a:ext cx="401642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グループ化 11"/>
          <p:cNvGrpSpPr/>
          <p:nvPr/>
        </p:nvGrpSpPr>
        <p:grpSpPr>
          <a:xfrm>
            <a:off x="3491880" y="0"/>
            <a:ext cx="2376264" cy="646331"/>
            <a:chOff x="2699792" y="188640"/>
            <a:chExt cx="2376264" cy="646331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2699792" y="188640"/>
              <a:ext cx="23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Ionization energy</a:t>
              </a:r>
            </a:p>
            <a:p>
              <a:r>
                <a:rPr lang="en-US" altLang="ja-JP" dirty="0" smtClean="0"/>
                <a:t>  Phonon energy </a:t>
              </a:r>
              <a:endParaRPr kumimoji="1" lang="ja-JP" altLang="en-US" dirty="0"/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2843808" y="548680"/>
              <a:ext cx="14401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直線矢印コネクタ 13"/>
          <p:cNvCxnSpPr/>
          <p:nvPr/>
        </p:nvCxnSpPr>
        <p:spPr>
          <a:xfrm flipH="1" flipV="1">
            <a:off x="4355976" y="764704"/>
            <a:ext cx="360040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円/楕円 14"/>
          <p:cNvSpPr/>
          <p:nvPr/>
        </p:nvSpPr>
        <p:spPr>
          <a:xfrm>
            <a:off x="3347864" y="0"/>
            <a:ext cx="2016224" cy="6926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560" y="6546830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i="1" dirty="0" smtClean="0"/>
              <a:t>arXiv:1304.4279v2 [</a:t>
            </a:r>
            <a:r>
              <a:rPr lang="en-US" altLang="ja-JP" sz="1600" i="1" dirty="0" err="1" smtClean="0"/>
              <a:t>hep</a:t>
            </a:r>
            <a:r>
              <a:rPr lang="en-US" altLang="ja-JP" sz="1600" i="1" dirty="0" smtClean="0"/>
              <a:t>-ex] 4 May 2013</a:t>
            </a:r>
            <a:endParaRPr kumimoji="1" lang="ja-JP" alt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354360"/>
            <a:ext cx="7772400" cy="914400"/>
          </a:xfrm>
        </p:spPr>
        <p:txBody>
          <a:bodyPr/>
          <a:lstStyle/>
          <a:p>
            <a:r>
              <a:rPr kumimoji="1" lang="en-US" altLang="ja-JP" sz="3200" dirty="0" smtClean="0"/>
              <a:t>Phenomenology of positive result</a:t>
            </a:r>
            <a:endParaRPr kumimoji="1" lang="ja-JP" alt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561" b="1034"/>
          <a:stretch>
            <a:fillRect/>
          </a:stretch>
        </p:blipFill>
        <p:spPr bwMode="auto">
          <a:xfrm>
            <a:off x="755576" y="1626462"/>
            <a:ext cx="4104456" cy="353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076056" y="184482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Distribution Function </a:t>
            </a:r>
          </a:p>
          <a:p>
            <a:pPr>
              <a:buFontTx/>
              <a:buChar char="-"/>
            </a:pPr>
            <a:r>
              <a:rPr lang="en-US" altLang="ja-JP" dirty="0" smtClean="0"/>
              <a:t>Isothermal </a:t>
            </a:r>
          </a:p>
          <a:p>
            <a:pPr>
              <a:buFontTx/>
              <a:buChar char="-"/>
            </a:pPr>
            <a:r>
              <a:rPr kumimoji="1" lang="en-US" altLang="ja-JP" dirty="0" smtClean="0"/>
              <a:t>Jaffe distribution</a:t>
            </a:r>
          </a:p>
          <a:p>
            <a:pPr>
              <a:buFontTx/>
              <a:buChar char="-"/>
            </a:pPr>
            <a:r>
              <a:rPr lang="en-US" altLang="ja-JP" dirty="0" err="1" smtClean="0"/>
              <a:t>Triaxial</a:t>
            </a:r>
            <a:r>
              <a:rPr lang="en-US" altLang="ja-JP" dirty="0" smtClean="0"/>
              <a:t> distribution </a:t>
            </a:r>
            <a:r>
              <a:rPr kumimoji="1" lang="en-US" altLang="ja-JP" dirty="0" smtClean="0"/>
              <a:t>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76056" y="3212976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[Color region -&gt; DAMA region ]</a:t>
            </a:r>
          </a:p>
          <a:p>
            <a:r>
              <a:rPr kumimoji="1" lang="en-US" altLang="ja-JP" dirty="0" smtClean="0">
                <a:solidFill>
                  <a:srgbClr val="00FF00"/>
                </a:solidFill>
              </a:rPr>
              <a:t>Green</a:t>
            </a:r>
            <a:r>
              <a:rPr kumimoji="1" lang="en-US" altLang="ja-JP" dirty="0" smtClean="0"/>
              <a:t> : without the channeling effect</a:t>
            </a:r>
          </a:p>
          <a:p>
            <a:r>
              <a:rPr lang="en-US" altLang="ja-JP" dirty="0" smtClean="0">
                <a:solidFill>
                  <a:schemeClr val="tx2">
                    <a:lumMod val="50000"/>
                  </a:schemeClr>
                </a:solidFill>
              </a:rPr>
              <a:t>Blue</a:t>
            </a:r>
            <a:r>
              <a:rPr lang="en-US" altLang="ja-JP" dirty="0" smtClean="0"/>
              <a:t> : include the </a:t>
            </a:r>
            <a:r>
              <a:rPr kumimoji="1" lang="en-US" altLang="ja-JP" dirty="0" smtClean="0"/>
              <a:t> channeling effect 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Red</a:t>
            </a:r>
            <a:r>
              <a:rPr lang="en-US" altLang="ja-JP" dirty="0" smtClean="0"/>
              <a:t> : without the channeling effect + energy dependence of Na and I quenching factor.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7584" y="118746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DAMA and </a:t>
            </a:r>
            <a:r>
              <a:rPr kumimoji="1" lang="en-US" altLang="ja-JP" dirty="0" err="1" smtClean="0"/>
              <a:t>CoGenT</a:t>
            </a:r>
            <a:r>
              <a:rPr kumimoji="1" lang="en-US" altLang="ja-JP" dirty="0" smtClean="0"/>
              <a:t> have the consistency depending on models.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551723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FF00"/>
                </a:solidFill>
              </a:rPr>
              <a:t>These results have consistency if astrophysical uncertainty and uncertainty of detector response  are considered.  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11760" y="184482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PRD 84(2011) 055014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683568" y="170637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CYGNUS2013</a:t>
            </a:r>
          </a:p>
          <a:p>
            <a:pPr algn="ctr"/>
            <a:r>
              <a:rPr lang="en-US" altLang="ja-JP" sz="2800" dirty="0" smtClean="0"/>
              <a:t>Workshop on Directional Detection of Dark Matter 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87824" y="119675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10-12 June, 2013 @ Toyama, Japan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31640" y="2319263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DRIFT , </a:t>
            </a:r>
            <a:r>
              <a:rPr kumimoji="1" lang="en-US" altLang="ja-JP" sz="2400" dirty="0" err="1" smtClean="0"/>
              <a:t>Newage</a:t>
            </a:r>
            <a:r>
              <a:rPr lang="en-US" altLang="ja-JP" sz="2400" dirty="0" smtClean="0"/>
              <a:t>, DM-TPC, MIMAC, </a:t>
            </a:r>
            <a:r>
              <a:rPr lang="en-US" altLang="ja-JP" sz="2400" u="sng" dirty="0" smtClean="0"/>
              <a:t>Emulsion</a:t>
            </a:r>
            <a:r>
              <a:rPr lang="en-US" altLang="ja-JP" sz="2400" dirty="0" smtClean="0"/>
              <a:t> and D3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67744" y="1887215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FF00"/>
                </a:solidFill>
              </a:rPr>
              <a:t>Directional dark matter search project 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217093" name="Picture 5" descr="DSCN4255.JPG (3648×2736)"/>
          <p:cNvPicPr>
            <a:picLocks noChangeAspect="1" noChangeArrowheads="1"/>
          </p:cNvPicPr>
          <p:nvPr/>
        </p:nvPicPr>
        <p:blipFill>
          <a:blip r:embed="rId6" cstate="print"/>
          <a:srcRect t="21505"/>
          <a:stretch>
            <a:fillRect/>
          </a:stretch>
        </p:blipFill>
        <p:spPr bwMode="auto">
          <a:xfrm>
            <a:off x="2051720" y="3273951"/>
            <a:ext cx="5400600" cy="3179385"/>
          </a:xfrm>
          <a:prstGeom prst="rect">
            <a:avLst/>
          </a:prstGeom>
          <a:noFill/>
        </p:spPr>
      </p:pic>
      <p:sp>
        <p:nvSpPr>
          <p:cNvPr id="185352" name="Rectangle 8"/>
          <p:cNvSpPr>
            <a:spLocks noChangeArrowheads="1"/>
          </p:cNvSpPr>
          <p:nvPr/>
        </p:nvSpPr>
        <p:spPr bwMode="auto">
          <a:xfrm>
            <a:off x="0" y="457200"/>
            <a:ext cx="52228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/>
                <a:ea typeface="メイリオ" pitchFamily="50" charset="-128"/>
                <a:cs typeface="メイリオ" pitchFamily="50" charset="-128"/>
              </a:rPr>
              <a:t> </a:t>
            </a:r>
            <a:endParaRPr kumimoji="1" lang="ja-JP" altLang="ja-JP" sz="9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1" lang="ja-JP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  <a:hlinkClick r:id="rId7"/>
              </a:rPr>
              <a:t>アクセス・お問い合わせ</a:t>
            </a:r>
            <a:endParaRPr kumimoji="1" lang="ja-JP" sz="9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1" lang="ja-JP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  <a:hlinkClick r:id="rId8"/>
              </a:rPr>
              <a:t>内部専用</a:t>
            </a:r>
            <a:endParaRPr kumimoji="1" lang="ja-JP" sz="9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1" lang="ja-JP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  <a:hlinkClick r:id="rId9"/>
              </a:rPr>
              <a:t>サイトマップ</a:t>
            </a:r>
            <a:endParaRPr kumimoji="1" lang="ja-JP" sz="9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1" lang="ja-JP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  <a:hlinkClick r:id="rId10"/>
              </a:rPr>
              <a:t>  </a:t>
            </a:r>
            <a:r>
              <a:rPr kumimoji="1" lang="ja-JP" altLang="ja-JP" sz="7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R</a:t>
            </a:r>
            <a:r>
              <a:rPr kumimoji="1" lang="ja-JP" altLang="ja-JP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SS</a:t>
            </a:r>
            <a:endParaRPr kumimoji="1" lang="ja-JP" altLang="ja-JP" sz="9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kumimoji="1" lang="ja-JP" altLang="ja-JP" sz="9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endParaRPr kumimoji="1" lang="ja-JP" altLang="ja-JP" sz="900" b="0" i="0" u="none" strike="noStrike" cap="none" normalizeH="0" baseline="0" smtClean="0">
              <a:ln>
                <a:noFill/>
              </a:ln>
              <a:solidFill>
                <a:srgbClr val="333333"/>
              </a:solidFill>
              <a:effectLst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85348" name="Picture 4" descr="名古屋大学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0175" y="290513"/>
            <a:ext cx="971550" cy="219075"/>
          </a:xfrm>
          <a:prstGeom prst="rect">
            <a:avLst/>
          </a:prstGeom>
          <a:noFill/>
        </p:spPr>
      </p:pic>
      <p:pic>
        <p:nvPicPr>
          <p:cNvPr id="185350" name="Picture 6" descr="English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0175" y="304800"/>
            <a:ext cx="657225" cy="180975"/>
          </a:xfrm>
          <a:prstGeom prst="rect">
            <a:avLst/>
          </a:prstGeom>
          <a:noFill/>
        </p:spPr>
      </p:pic>
      <p:pic>
        <p:nvPicPr>
          <p:cNvPr id="185354" name="Picture 10" descr="http://www.kmi.nagoya-u.ac.jp/images/sign/icon_rss.png">
            <a:hlinkClick r:id="rId10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788" y="0"/>
            <a:ext cx="123825" cy="123825"/>
          </a:xfrm>
          <a:prstGeom prst="rect">
            <a:avLst/>
          </a:prstGeom>
          <a:noFill/>
        </p:spPr>
      </p:pic>
      <p:pic>
        <p:nvPicPr>
          <p:cNvPr id="185355" name="Picture 11" descr="C:\Users\naka\CYGNUS\KMI_Logo01.jpg"/>
          <p:cNvPicPr>
            <a:picLocks noChangeAspect="1" noChangeArrowheads="1"/>
          </p:cNvPicPr>
          <p:nvPr/>
        </p:nvPicPr>
        <p:blipFill>
          <a:blip r:embed="rId16" cstate="print"/>
          <a:srcRect t="8603"/>
          <a:stretch>
            <a:fillRect/>
          </a:stretch>
        </p:blipFill>
        <p:spPr bwMode="auto">
          <a:xfrm>
            <a:off x="239757" y="5849888"/>
            <a:ext cx="1811963" cy="1008112"/>
          </a:xfrm>
          <a:prstGeom prst="rect">
            <a:avLst/>
          </a:prstGeom>
          <a:noFill/>
        </p:spPr>
      </p:pic>
      <p:sp>
        <p:nvSpPr>
          <p:cNvPr id="13" name="テキスト ボックス 12"/>
          <p:cNvSpPr txBox="1"/>
          <p:nvPr/>
        </p:nvSpPr>
        <p:spPr>
          <a:xfrm>
            <a:off x="683568" y="55079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Sponsor</a:t>
            </a:r>
            <a:endParaRPr kumimoji="1" lang="ja-JP" altLang="en-US" dirty="0"/>
          </a:p>
        </p:txBody>
      </p:sp>
    </p:spTree>
    <p:controls>
      <p:control spid="185351" name="DefaultOcx" r:id="rId2" imgW="1676520" imgH="228600"/>
      <p:control spid="185353" name="HTMLImage1" r:id="rId3" imgW="914400" imgH="91440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2102743" cy="279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0"/>
            <a:ext cx="2256645" cy="346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293097"/>
            <a:ext cx="257171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323528" y="357301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DRIFT @ UK 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60232" y="350100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DM-TPC@ USA 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536" y="62373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NEWAGE</a:t>
            </a:r>
            <a:r>
              <a:rPr kumimoji="1" lang="en-US" altLang="ja-JP" dirty="0" smtClean="0"/>
              <a:t>@ </a:t>
            </a:r>
            <a:r>
              <a:rPr lang="en-US" altLang="ja-JP" dirty="0" smtClean="0"/>
              <a:t>Japan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861048"/>
            <a:ext cx="2069977" cy="27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6876256" y="651605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MIMAC</a:t>
            </a:r>
            <a:r>
              <a:rPr kumimoji="1" lang="en-US" altLang="ja-JP" dirty="0" smtClean="0"/>
              <a:t>@ France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55776" y="1580599"/>
            <a:ext cx="4032448" cy="1754326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Number of group : 5 groups </a:t>
            </a:r>
          </a:p>
          <a:p>
            <a:r>
              <a:rPr kumimoji="1" lang="en-US" altLang="ja-JP" dirty="0" smtClean="0"/>
              <a:t>(4 groups are using the gaseous detector)</a:t>
            </a:r>
            <a:endParaRPr lang="en-US" altLang="ja-JP" dirty="0" smtClean="0"/>
          </a:p>
          <a:p>
            <a:r>
              <a:rPr kumimoji="1" lang="en-US" altLang="ja-JP" dirty="0" smtClean="0"/>
              <a:t>Target: CF</a:t>
            </a:r>
            <a:r>
              <a:rPr kumimoji="1" lang="en-US" altLang="ja-JP" baseline="-25000" dirty="0" smtClean="0"/>
              <a:t>4</a:t>
            </a:r>
            <a:r>
              <a:rPr kumimoji="1" lang="en-US" altLang="ja-JP" dirty="0" smtClean="0"/>
              <a:t>, CF</a:t>
            </a:r>
            <a:r>
              <a:rPr kumimoji="1" lang="en-US" altLang="ja-JP" baseline="-25000" dirty="0" smtClean="0"/>
              <a:t>4</a:t>
            </a:r>
            <a:r>
              <a:rPr kumimoji="1" lang="en-US" altLang="ja-JP" dirty="0" smtClean="0"/>
              <a:t>+CS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, </a:t>
            </a:r>
            <a:r>
              <a:rPr lang="en-US" altLang="ja-JP" dirty="0" smtClean="0"/>
              <a:t>CF</a:t>
            </a:r>
            <a:r>
              <a:rPr lang="en-US" altLang="ja-JP" baseline="-25000" dirty="0" smtClean="0"/>
              <a:t>4</a:t>
            </a:r>
            <a:r>
              <a:rPr lang="en-US" altLang="ja-JP" dirty="0" smtClean="0"/>
              <a:t> + CHF</a:t>
            </a:r>
            <a:r>
              <a:rPr lang="en-US" altLang="ja-JP" baseline="-25000" dirty="0" smtClean="0"/>
              <a:t>3</a:t>
            </a:r>
            <a:endParaRPr kumimoji="1" lang="en-US" altLang="ja-JP" baseline="-25000" dirty="0" smtClean="0"/>
          </a:p>
          <a:p>
            <a:r>
              <a:rPr lang="ja-JP" altLang="en-US" dirty="0" smtClean="0"/>
              <a:t>⇒</a:t>
            </a:r>
            <a:r>
              <a:rPr lang="en-US" altLang="ja-JP" dirty="0" smtClean="0"/>
              <a:t>sensitive to spin-dependent interaction</a:t>
            </a:r>
            <a:endParaRPr kumimoji="1" lang="en-US" altLang="ja-JP" dirty="0" smtClean="0"/>
          </a:p>
        </p:txBody>
      </p:sp>
      <p:sp>
        <p:nvSpPr>
          <p:cNvPr id="12" name="下矢印 11"/>
          <p:cNvSpPr/>
          <p:nvPr/>
        </p:nvSpPr>
        <p:spPr>
          <a:xfrm>
            <a:off x="4355976" y="3356992"/>
            <a:ext cx="432048" cy="576064"/>
          </a:xfrm>
          <a:prstGeom prst="downArrow">
            <a:avLst/>
          </a:prstGeom>
          <a:solidFill>
            <a:schemeClr val="bg1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6856" y="53752"/>
            <a:ext cx="8229600" cy="710952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Directional Dark Matter Search </a:t>
            </a:r>
            <a:endParaRPr kumimoji="1" lang="ja-JP" altLang="en-US" sz="2800" dirty="0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2987824" y="4293096"/>
            <a:ext cx="3168352" cy="369332"/>
            <a:chOff x="3059832" y="4437112"/>
            <a:chExt cx="3168352" cy="369332"/>
          </a:xfrm>
        </p:grpSpPr>
        <p:pic>
          <p:nvPicPr>
            <p:cNvPr id="71686" name="Picture 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3059832" y="4437112"/>
              <a:ext cx="2088232" cy="326177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5220072" y="4437112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cm</a:t>
              </a:r>
              <a:r>
                <a:rPr kumimoji="1" lang="en-US" altLang="ja-JP" baseline="30000" dirty="0" smtClean="0"/>
                <a:t>2</a:t>
              </a:r>
              <a:endParaRPr kumimoji="1" lang="ja-JP" altLang="en-US" baseline="30000" dirty="0"/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2915816" y="5229200"/>
            <a:ext cx="3168353" cy="369332"/>
            <a:chOff x="3059831" y="4869160"/>
            <a:chExt cx="3168353" cy="369332"/>
          </a:xfrm>
        </p:grpSpPr>
        <p:pic>
          <p:nvPicPr>
            <p:cNvPr id="71689" name="Picture 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3059831" y="4869160"/>
              <a:ext cx="2088233" cy="327345"/>
            </a:xfrm>
            <a:prstGeom prst="rect">
              <a:avLst/>
            </a:prstGeom>
            <a:noFill/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5220072" y="486916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cm</a:t>
              </a:r>
              <a:r>
                <a:rPr kumimoji="1" lang="en-US" altLang="ja-JP" baseline="30000" dirty="0" smtClean="0"/>
                <a:t>2</a:t>
              </a:r>
              <a:endParaRPr kumimoji="1" lang="ja-JP" altLang="en-US" baseline="30000" dirty="0"/>
            </a:p>
          </p:txBody>
        </p:sp>
      </p:grpSp>
      <p:sp>
        <p:nvSpPr>
          <p:cNvPr id="34" name="右矢印 33"/>
          <p:cNvSpPr/>
          <p:nvPr/>
        </p:nvSpPr>
        <p:spPr>
          <a:xfrm>
            <a:off x="3059832" y="4725144"/>
            <a:ext cx="288032" cy="2160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67744" y="3861048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Ex. DAMA region search with F target </a:t>
            </a:r>
            <a:endParaRPr kumimoji="1" lang="ja-JP" altLang="en-US" sz="2000" b="1" dirty="0"/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3419872" y="4643844"/>
            <a:ext cx="3168352" cy="441340"/>
            <a:chOff x="3491880" y="4941168"/>
            <a:chExt cx="3168352" cy="441340"/>
          </a:xfrm>
        </p:grpSpPr>
        <p:pic>
          <p:nvPicPr>
            <p:cNvPr id="71692" name="Picture 1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3491880" y="4941168"/>
              <a:ext cx="2088232" cy="381848"/>
            </a:xfrm>
            <a:prstGeom prst="rect">
              <a:avLst/>
            </a:prstGeom>
            <a:noFill/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5652120" y="5013176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cm</a:t>
              </a:r>
              <a:r>
                <a:rPr kumimoji="1" lang="en-US" altLang="ja-JP" baseline="30000" dirty="0" smtClean="0"/>
                <a:t>2</a:t>
              </a:r>
              <a:endParaRPr kumimoji="1" lang="ja-JP" altLang="en-US" baseline="30000" dirty="0"/>
            </a:p>
          </p:txBody>
        </p:sp>
      </p:grp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71695" name="Picture 1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3419872" y="5650961"/>
            <a:ext cx="1944216" cy="370327"/>
          </a:xfrm>
          <a:prstGeom prst="rect">
            <a:avLst/>
          </a:prstGeom>
          <a:noFill/>
        </p:spPr>
      </p:pic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3059832" y="5733256"/>
            <a:ext cx="288032" cy="2160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076056" y="57239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cm</a:t>
            </a:r>
            <a:r>
              <a:rPr kumimoji="1" lang="en-US" altLang="ja-JP" baseline="30000" dirty="0" smtClean="0"/>
              <a:t>2</a:t>
            </a:r>
            <a:endParaRPr kumimoji="1" lang="ja-JP" altLang="en-US" baseline="300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555776" y="602128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They need larger scale </a:t>
            </a:r>
            <a:r>
              <a:rPr lang="en-US" altLang="ja-JP" b="1" dirty="0" smtClean="0">
                <a:solidFill>
                  <a:srgbClr val="FFFF00"/>
                </a:solidFill>
              </a:rPr>
              <a:t> (exposure)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of 2 – 3 order to search the SI interaction region.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4"/>
          <p:cNvGrpSpPr>
            <a:grpSpLocks/>
          </p:cNvGrpSpPr>
          <p:nvPr/>
        </p:nvGrpSpPr>
        <p:grpSpPr bwMode="auto">
          <a:xfrm>
            <a:off x="143665" y="980728"/>
            <a:ext cx="9829670" cy="3384550"/>
            <a:chOff x="3989852" y="1087029"/>
            <a:chExt cx="2959614" cy="964691"/>
          </a:xfrm>
        </p:grpSpPr>
        <p:grpSp>
          <p:nvGrpSpPr>
            <p:cNvPr id="3" name="グループ化 186"/>
            <p:cNvGrpSpPr>
              <a:grpSpLocks/>
            </p:cNvGrpSpPr>
            <p:nvPr/>
          </p:nvGrpSpPr>
          <p:grpSpPr bwMode="auto">
            <a:xfrm>
              <a:off x="3989852" y="1087029"/>
              <a:ext cx="2959614" cy="964691"/>
              <a:chOff x="-149665" y="5285950"/>
              <a:chExt cx="3839626" cy="1260125"/>
            </a:xfrm>
          </p:grpSpPr>
          <p:grpSp>
            <p:nvGrpSpPr>
              <p:cNvPr id="6" name="グループ化 228"/>
              <p:cNvGrpSpPr>
                <a:grpSpLocks/>
              </p:cNvGrpSpPr>
              <p:nvPr/>
            </p:nvGrpSpPr>
            <p:grpSpPr bwMode="auto">
              <a:xfrm>
                <a:off x="1580113" y="5323282"/>
                <a:ext cx="2109848" cy="1057760"/>
                <a:chOff x="1580249" y="5447481"/>
                <a:chExt cx="2110147" cy="1057271"/>
              </a:xfrm>
            </p:grpSpPr>
            <p:grpSp>
              <p:nvGrpSpPr>
                <p:cNvPr id="7" name="グループ化 86"/>
                <p:cNvGrpSpPr>
                  <a:grpSpLocks/>
                </p:cNvGrpSpPr>
                <p:nvPr/>
              </p:nvGrpSpPr>
              <p:grpSpPr bwMode="auto">
                <a:xfrm>
                  <a:off x="1979377" y="5587430"/>
                  <a:ext cx="1711019" cy="810133"/>
                  <a:chOff x="2267271" y="5154992"/>
                  <a:chExt cx="2415558" cy="972153"/>
                </a:xfrm>
              </p:grpSpPr>
              <p:sp>
                <p:nvSpPr>
                  <p:cNvPr id="37" name="円/楕円 36"/>
                  <p:cNvSpPr/>
                  <p:nvPr/>
                </p:nvSpPr>
                <p:spPr>
                  <a:xfrm>
                    <a:off x="2986984" y="5515841"/>
                    <a:ext cx="146219" cy="14533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tint val="66000"/>
                          <a:satMod val="160000"/>
                        </a:srgbClr>
                      </a:gs>
                      <a:gs pos="50000">
                        <a:srgbClr val="0000FF">
                          <a:tint val="44500"/>
                          <a:satMod val="160000"/>
                        </a:srgbClr>
                      </a:gs>
                      <a:gs pos="100000">
                        <a:srgbClr val="0000FF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38" name="円/楕円 37"/>
                  <p:cNvSpPr/>
                  <p:nvPr/>
                </p:nvSpPr>
                <p:spPr>
                  <a:xfrm>
                    <a:off x="2267271" y="5515841"/>
                    <a:ext cx="143592" cy="14533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shade val="30000"/>
                          <a:satMod val="115000"/>
                        </a:srgbClr>
                      </a:gs>
                      <a:gs pos="50000">
                        <a:srgbClr val="FFFF00">
                          <a:shade val="67500"/>
                          <a:satMod val="115000"/>
                        </a:srgbClr>
                      </a:gs>
                      <a:gs pos="100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39" name="右矢印 38"/>
                  <p:cNvSpPr/>
                  <p:nvPr/>
                </p:nvSpPr>
                <p:spPr>
                  <a:xfrm>
                    <a:off x="2426624" y="5588153"/>
                    <a:ext cx="488564" cy="45372"/>
                  </a:xfrm>
                  <a:prstGeom prst="rightArrow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0" name="右矢印 39"/>
                  <p:cNvSpPr/>
                  <p:nvPr/>
                </p:nvSpPr>
                <p:spPr>
                  <a:xfrm rot="20035656">
                    <a:off x="3197995" y="5401702"/>
                    <a:ext cx="468427" cy="45372"/>
                  </a:xfrm>
                  <a:prstGeom prst="rightArrow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1" name="右矢印 40"/>
                  <p:cNvSpPr/>
                  <p:nvPr/>
                </p:nvSpPr>
                <p:spPr>
                  <a:xfrm rot="2078945">
                    <a:off x="3189239" y="5656919"/>
                    <a:ext cx="287185" cy="145332"/>
                  </a:xfrm>
                  <a:prstGeom prst="rightArrow">
                    <a:avLst/>
                  </a:prstGeom>
                  <a:solidFill>
                    <a:srgbClr val="FF0000"/>
                  </a:solidFill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2" name="正方形/長方形 41"/>
                  <p:cNvSpPr/>
                  <p:nvPr/>
                </p:nvSpPr>
                <p:spPr>
                  <a:xfrm>
                    <a:off x="2470509" y="5296029"/>
                    <a:ext cx="1298460" cy="720987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3" name="円/楕円 42"/>
                  <p:cNvSpPr/>
                  <p:nvPr/>
                </p:nvSpPr>
                <p:spPr>
                  <a:xfrm>
                    <a:off x="3709324" y="5154992"/>
                    <a:ext cx="142717" cy="14533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shade val="30000"/>
                          <a:satMod val="115000"/>
                        </a:srgbClr>
                      </a:gs>
                      <a:gs pos="50000">
                        <a:srgbClr val="FFFF00">
                          <a:shade val="67500"/>
                          <a:satMod val="115000"/>
                        </a:srgbClr>
                      </a:gs>
                      <a:gs pos="100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4" name="円/楕円 43"/>
                  <p:cNvSpPr/>
                  <p:nvPr/>
                </p:nvSpPr>
                <p:spPr>
                  <a:xfrm>
                    <a:off x="2554456" y="5733484"/>
                    <a:ext cx="145344" cy="14249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tint val="66000"/>
                          <a:satMod val="160000"/>
                        </a:srgbClr>
                      </a:gs>
                      <a:gs pos="50000">
                        <a:srgbClr val="0000FF">
                          <a:tint val="44500"/>
                          <a:satMod val="160000"/>
                        </a:srgbClr>
                      </a:gs>
                      <a:gs pos="100000">
                        <a:srgbClr val="0000FF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5" name="円/楕円 44"/>
                  <p:cNvSpPr/>
                  <p:nvPr/>
                </p:nvSpPr>
                <p:spPr>
                  <a:xfrm>
                    <a:off x="3133203" y="5733484"/>
                    <a:ext cx="143592" cy="14249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tint val="66000"/>
                          <a:satMod val="160000"/>
                        </a:srgbClr>
                      </a:gs>
                      <a:gs pos="50000">
                        <a:srgbClr val="0000FF">
                          <a:tint val="44500"/>
                          <a:satMod val="160000"/>
                        </a:srgbClr>
                      </a:gs>
                      <a:gs pos="100000">
                        <a:srgbClr val="0000FF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6" name="円/楕円 45"/>
                  <p:cNvSpPr/>
                  <p:nvPr/>
                </p:nvSpPr>
                <p:spPr>
                  <a:xfrm>
                    <a:off x="2843392" y="5805087"/>
                    <a:ext cx="143592" cy="1439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tint val="66000"/>
                          <a:satMod val="160000"/>
                        </a:srgbClr>
                      </a:gs>
                      <a:gs pos="50000">
                        <a:srgbClr val="0000FF">
                          <a:tint val="44500"/>
                          <a:satMod val="160000"/>
                        </a:srgbClr>
                      </a:gs>
                      <a:gs pos="100000">
                        <a:srgbClr val="0000FF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7" name="円/楕円 46"/>
                  <p:cNvSpPr/>
                  <p:nvPr/>
                </p:nvSpPr>
                <p:spPr>
                  <a:xfrm>
                    <a:off x="2628003" y="5372636"/>
                    <a:ext cx="143592" cy="14320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tint val="66000"/>
                          <a:satMod val="160000"/>
                        </a:srgbClr>
                      </a:gs>
                      <a:gs pos="50000">
                        <a:srgbClr val="0000FF">
                          <a:tint val="44500"/>
                          <a:satMod val="160000"/>
                        </a:srgbClr>
                      </a:gs>
                      <a:gs pos="100000">
                        <a:srgbClr val="0000FF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8" name="円/楕円 47"/>
                  <p:cNvSpPr/>
                  <p:nvPr/>
                </p:nvSpPr>
                <p:spPr>
                  <a:xfrm>
                    <a:off x="3563980" y="5668262"/>
                    <a:ext cx="145344" cy="1446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tint val="66000"/>
                          <a:satMod val="160000"/>
                        </a:srgbClr>
                      </a:gs>
                      <a:gs pos="50000">
                        <a:srgbClr val="0000FF">
                          <a:tint val="44500"/>
                          <a:satMod val="160000"/>
                        </a:srgbClr>
                      </a:gs>
                      <a:gs pos="100000">
                        <a:srgbClr val="0000FF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9" name="円/楕円 48"/>
                  <p:cNvSpPr/>
                  <p:nvPr/>
                </p:nvSpPr>
                <p:spPr>
                  <a:xfrm>
                    <a:off x="3492184" y="5445656"/>
                    <a:ext cx="145344" cy="14249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tint val="66000"/>
                          <a:satMod val="160000"/>
                        </a:srgbClr>
                      </a:gs>
                      <a:gs pos="50000">
                        <a:srgbClr val="0000FF">
                          <a:tint val="44500"/>
                          <a:satMod val="160000"/>
                        </a:srgbClr>
                      </a:gs>
                      <a:gs pos="100000">
                        <a:srgbClr val="0000FF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50" name="円/楕円 49"/>
                  <p:cNvSpPr/>
                  <p:nvPr/>
                </p:nvSpPr>
                <p:spPr>
                  <a:xfrm>
                    <a:off x="3420388" y="5805087"/>
                    <a:ext cx="143592" cy="1439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tint val="66000"/>
                          <a:satMod val="160000"/>
                        </a:srgbClr>
                      </a:gs>
                      <a:gs pos="50000">
                        <a:srgbClr val="0000FF">
                          <a:tint val="44500"/>
                          <a:satMod val="160000"/>
                        </a:srgbClr>
                      </a:gs>
                      <a:gs pos="100000">
                        <a:srgbClr val="0000FF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31799" name="テキスト ボックス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77524" y="6003445"/>
                    <a:ext cx="2105305" cy="1237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ja-JP" sz="1200" b="1" dirty="0" smtClean="0"/>
                      <a:t>Direction sensitive Detector</a:t>
                    </a:r>
                    <a:endParaRPr lang="ja-JP" altLang="en-US" sz="1200" b="1" dirty="0"/>
                  </a:p>
                </p:txBody>
              </p:sp>
            </p:grpSp>
            <p:cxnSp>
              <p:nvCxnSpPr>
                <p:cNvPr id="31" name="直線コネクタ 30"/>
                <p:cNvCxnSpPr/>
                <p:nvPr/>
              </p:nvCxnSpPr>
              <p:spPr>
                <a:xfrm flipH="1">
                  <a:off x="2030352" y="6067111"/>
                  <a:ext cx="669068" cy="280962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780" name="テキスト ボックス 219"/>
                <p:cNvSpPr txBox="1">
                  <a:spLocks noChangeArrowheads="1"/>
                </p:cNvSpPr>
                <p:nvPr/>
              </p:nvSpPr>
              <p:spPr bwMode="auto">
                <a:xfrm>
                  <a:off x="1580249" y="6401668"/>
                  <a:ext cx="1247434" cy="1030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 u="sng" dirty="0">
                      <a:solidFill>
                        <a:srgbClr val="FFFF00"/>
                      </a:solidFill>
                    </a:rPr>
                    <a:t>Detection of recoiled nuclei as tracks</a:t>
                  </a:r>
                  <a:endParaRPr lang="ja-JP" altLang="en-US" sz="1200" b="1" u="sng" dirty="0">
                    <a:solidFill>
                      <a:srgbClr val="FFFF00"/>
                    </a:solidFill>
                  </a:endParaRPr>
                </a:p>
              </p:txBody>
            </p:sp>
            <p:cxnSp>
              <p:nvCxnSpPr>
                <p:cNvPr id="33" name="直線コネクタ 32"/>
                <p:cNvCxnSpPr>
                  <a:stCxn id="37" idx="7"/>
                </p:cNvCxnSpPr>
                <p:nvPr/>
              </p:nvCxnSpPr>
              <p:spPr>
                <a:xfrm flipV="1">
                  <a:off x="2577862" y="5541317"/>
                  <a:ext cx="188538" cy="364511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782" name="テキスト ボックス 222"/>
                <p:cNvSpPr txBox="1">
                  <a:spLocks noChangeArrowheads="1"/>
                </p:cNvSpPr>
                <p:nvPr/>
              </p:nvSpPr>
              <p:spPr bwMode="auto">
                <a:xfrm>
                  <a:off x="2447066" y="5447481"/>
                  <a:ext cx="864096" cy="120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/>
                    <a:t>Target nuclei</a:t>
                  </a:r>
                  <a:endParaRPr lang="ja-JP" altLang="en-US" sz="1200" b="1"/>
                </a:p>
              </p:txBody>
            </p:sp>
            <p:sp>
              <p:nvSpPr>
                <p:cNvPr id="31783" name="テキスト ボックス 223"/>
                <p:cNvSpPr txBox="1">
                  <a:spLocks noChangeArrowheads="1"/>
                </p:cNvSpPr>
                <p:nvPr/>
              </p:nvSpPr>
              <p:spPr bwMode="auto">
                <a:xfrm>
                  <a:off x="1907704" y="5805264"/>
                  <a:ext cx="504056" cy="120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/>
                    <a:t>DM</a:t>
                  </a:r>
                  <a:endParaRPr lang="ja-JP" altLang="en-US" sz="1200"/>
                </a:p>
              </p:txBody>
            </p:sp>
            <p:sp>
              <p:nvSpPr>
                <p:cNvPr id="31784" name="テキスト ボックス 224"/>
                <p:cNvSpPr txBox="1">
                  <a:spLocks noChangeArrowheads="1"/>
                </p:cNvSpPr>
                <p:nvPr/>
              </p:nvSpPr>
              <p:spPr bwMode="auto">
                <a:xfrm>
                  <a:off x="2915816" y="5476582"/>
                  <a:ext cx="504056" cy="120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/>
                    <a:t>DM</a:t>
                  </a:r>
                  <a:endParaRPr lang="ja-JP" altLang="en-US" sz="1200"/>
                </a:p>
              </p:txBody>
            </p:sp>
          </p:grpSp>
          <p:grpSp>
            <p:nvGrpSpPr>
              <p:cNvPr id="8" name="グループ化 227"/>
              <p:cNvGrpSpPr>
                <a:grpSpLocks/>
              </p:cNvGrpSpPr>
              <p:nvPr/>
            </p:nvGrpSpPr>
            <p:grpSpPr bwMode="auto">
              <a:xfrm>
                <a:off x="-149665" y="5285950"/>
                <a:ext cx="2121441" cy="1044638"/>
                <a:chOff x="-149639" y="5357825"/>
                <a:chExt cx="2120928" cy="1044766"/>
              </a:xfrm>
            </p:grpSpPr>
            <p:grpSp>
              <p:nvGrpSpPr>
                <p:cNvPr id="11" name="グループ化 52"/>
                <p:cNvGrpSpPr>
                  <a:grpSpLocks/>
                </p:cNvGrpSpPr>
                <p:nvPr/>
              </p:nvGrpSpPr>
              <p:grpSpPr bwMode="auto">
                <a:xfrm>
                  <a:off x="-149639" y="5357825"/>
                  <a:ext cx="2057340" cy="1044766"/>
                  <a:chOff x="6009532" y="260645"/>
                  <a:chExt cx="2666924" cy="1393023"/>
                </a:xfrm>
              </p:grpSpPr>
              <p:sp>
                <p:nvSpPr>
                  <p:cNvPr id="13" name="右矢印 12"/>
                  <p:cNvSpPr/>
                  <p:nvPr/>
                </p:nvSpPr>
                <p:spPr>
                  <a:xfrm flipH="1">
                    <a:off x="6372024" y="980243"/>
                    <a:ext cx="432360" cy="72511"/>
                  </a:xfrm>
                  <a:prstGeom prst="rightArrow">
                    <a:avLst/>
                  </a:prstGeom>
                  <a:solidFill>
                    <a:schemeClr val="tx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31760" name="テキスト ボックス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09532" y="689655"/>
                    <a:ext cx="1694970" cy="2680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ja-JP" sz="1200" b="1" dirty="0"/>
                      <a:t>Direction of solar system</a:t>
                    </a:r>
                  </a:p>
                  <a:p>
                    <a:r>
                      <a:rPr lang="en-US" altLang="ja-JP" sz="1200" b="1" dirty="0"/>
                      <a:t>(230km/sec)</a:t>
                    </a:r>
                    <a:endParaRPr lang="ja-JP" altLang="en-US" sz="1200" b="1" dirty="0"/>
                  </a:p>
                </p:txBody>
              </p:sp>
              <p:grpSp>
                <p:nvGrpSpPr>
                  <p:cNvPr id="12" name="グループ化 51"/>
                  <p:cNvGrpSpPr>
                    <a:grpSpLocks/>
                  </p:cNvGrpSpPr>
                  <p:nvPr/>
                </p:nvGrpSpPr>
                <p:grpSpPr bwMode="auto">
                  <a:xfrm>
                    <a:off x="6658775" y="260645"/>
                    <a:ext cx="2017681" cy="1393023"/>
                    <a:chOff x="6658775" y="404661"/>
                    <a:chExt cx="2017681" cy="1393023"/>
                  </a:xfrm>
                </p:grpSpPr>
                <p:sp>
                  <p:nvSpPr>
                    <p:cNvPr id="16" name="円/楕円 15"/>
                    <p:cNvSpPr/>
                    <p:nvPr/>
                  </p:nvSpPr>
                  <p:spPr>
                    <a:xfrm>
                      <a:off x="6940200" y="1052535"/>
                      <a:ext cx="143852" cy="144235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0000">
                            <a:shade val="30000"/>
                            <a:satMod val="115000"/>
                          </a:srgbClr>
                        </a:gs>
                        <a:gs pos="50000">
                          <a:srgbClr val="FF0000">
                            <a:shade val="67500"/>
                            <a:satMod val="115000"/>
                          </a:srgbClr>
                        </a:gs>
                        <a:gs pos="100000">
                          <a:srgbClr val="FF00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 sz="1200"/>
                    </a:p>
                  </p:txBody>
                </p:sp>
                <p:sp>
                  <p:nvSpPr>
                    <p:cNvPr id="17" name="円/楕円 16"/>
                    <p:cNvSpPr/>
                    <p:nvPr/>
                  </p:nvSpPr>
                  <p:spPr>
                    <a:xfrm>
                      <a:off x="7084052" y="548108"/>
                      <a:ext cx="72328" cy="72511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00FF">
                            <a:shade val="30000"/>
                            <a:satMod val="115000"/>
                          </a:srgbClr>
                        </a:gs>
                        <a:gs pos="50000">
                          <a:srgbClr val="0000FF">
                            <a:shade val="67500"/>
                            <a:satMod val="115000"/>
                          </a:srgbClr>
                        </a:gs>
                        <a:gs pos="100000">
                          <a:srgbClr val="0000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 sz="1200"/>
                    </a:p>
                  </p:txBody>
                </p:sp>
                <p:sp>
                  <p:nvSpPr>
                    <p:cNvPr id="18" name="円/楕円 17"/>
                    <p:cNvSpPr/>
                    <p:nvPr/>
                  </p:nvSpPr>
                  <p:spPr>
                    <a:xfrm rot="700242">
                      <a:off x="6829297" y="578058"/>
                      <a:ext cx="411466" cy="1082155"/>
                    </a:xfrm>
                    <a:prstGeom prst="ellips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 sz="1200"/>
                    </a:p>
                  </p:txBody>
                </p:sp>
                <p:sp>
                  <p:nvSpPr>
                    <p:cNvPr id="19" name="円/楕円 18"/>
                    <p:cNvSpPr/>
                    <p:nvPr/>
                  </p:nvSpPr>
                  <p:spPr>
                    <a:xfrm>
                      <a:off x="6868676" y="1628686"/>
                      <a:ext cx="71524" cy="71723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0000FF">
                            <a:shade val="30000"/>
                            <a:satMod val="115000"/>
                          </a:srgbClr>
                        </a:gs>
                        <a:gs pos="50000">
                          <a:srgbClr val="0000FF">
                            <a:shade val="67500"/>
                            <a:satMod val="115000"/>
                          </a:srgbClr>
                        </a:gs>
                        <a:gs pos="100000">
                          <a:srgbClr val="0000FF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 sz="1200"/>
                    </a:p>
                  </p:txBody>
                </p:sp>
                <p:sp>
                  <p:nvSpPr>
                    <p:cNvPr id="31766" name="テキスト ボックス 2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20272" y="404661"/>
                      <a:ext cx="730266" cy="1375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altLang="ja-JP" sz="1200"/>
                        <a:t>earth@summer</a:t>
                      </a:r>
                      <a:endParaRPr lang="ja-JP" altLang="en-US" sz="1200"/>
                    </a:p>
                  </p:txBody>
                </p:sp>
                <p:sp>
                  <p:nvSpPr>
                    <p:cNvPr id="31767" name="テキスト ボックス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658775" y="1660159"/>
                      <a:ext cx="808816" cy="1375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altLang="ja-JP" sz="1200"/>
                        <a:t>earth@winter</a:t>
                      </a:r>
                      <a:endParaRPr lang="ja-JP" altLang="en-US" sz="1200"/>
                    </a:p>
                  </p:txBody>
                </p:sp>
                <p:sp>
                  <p:nvSpPr>
                    <p:cNvPr id="22" name="円/楕円 21"/>
                    <p:cNvSpPr/>
                    <p:nvPr/>
                  </p:nvSpPr>
                  <p:spPr>
                    <a:xfrm>
                      <a:off x="8028384" y="836712"/>
                      <a:ext cx="648072" cy="648072"/>
                    </a:xfrm>
                    <a:prstGeom prst="ellipse">
                      <a:avLst/>
                    </a:prstGeom>
                    <a:gradFill flip="none" rotWithShape="1">
                      <a:gsLst>
                        <a:gs pos="42000">
                          <a:srgbClr val="0000FF">
                            <a:shade val="30000"/>
                            <a:satMod val="115000"/>
                            <a:alpha val="97000"/>
                          </a:srgbClr>
                        </a:gs>
                        <a:gs pos="56000">
                          <a:srgbClr val="0000FF">
                            <a:shade val="67500"/>
                            <a:satMod val="115000"/>
                            <a:alpha val="63000"/>
                          </a:srgbClr>
                        </a:gs>
                        <a:gs pos="100000">
                          <a:srgbClr val="0000FF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 sz="1200"/>
                    </a:p>
                  </p:txBody>
                </p:sp>
                <p:cxnSp>
                  <p:nvCxnSpPr>
                    <p:cNvPr id="23" name="直線コネクタ 22"/>
                    <p:cNvCxnSpPr/>
                    <p:nvPr/>
                  </p:nvCxnSpPr>
                  <p:spPr>
                    <a:xfrm rot="5400000">
                      <a:off x="7807986" y="976178"/>
                      <a:ext cx="1008067" cy="44039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直線コネクタ 23"/>
                    <p:cNvCxnSpPr>
                      <a:stCxn id="17" idx="3"/>
                    </p:cNvCxnSpPr>
                    <p:nvPr/>
                  </p:nvCxnSpPr>
                  <p:spPr>
                    <a:xfrm rot="16200000" flipH="1">
                      <a:off x="6976698" y="728174"/>
                      <a:ext cx="729844" cy="494241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直線コネクタ 24"/>
                    <p:cNvCxnSpPr/>
                    <p:nvPr/>
                  </p:nvCxnSpPr>
                  <p:spPr>
                    <a:xfrm>
                      <a:off x="7094499" y="548108"/>
                      <a:ext cx="1141978" cy="14423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右矢印 25"/>
                    <p:cNvSpPr/>
                    <p:nvPr/>
                  </p:nvSpPr>
                  <p:spPr>
                    <a:xfrm>
                      <a:off x="7804920" y="764854"/>
                      <a:ext cx="143852" cy="46502"/>
                    </a:xfrm>
                    <a:prstGeom prst="rightArrow">
                      <a:avLst/>
                    </a:prstGeom>
                    <a:solidFill>
                      <a:srgbClr val="FFFF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 sz="1200"/>
                    </a:p>
                  </p:txBody>
                </p:sp>
                <p:sp>
                  <p:nvSpPr>
                    <p:cNvPr id="27" name="右矢印 26"/>
                    <p:cNvSpPr/>
                    <p:nvPr/>
                  </p:nvSpPr>
                  <p:spPr>
                    <a:xfrm>
                      <a:off x="7804920" y="1008398"/>
                      <a:ext cx="143852" cy="44137"/>
                    </a:xfrm>
                    <a:prstGeom prst="rightArrow">
                      <a:avLst/>
                    </a:prstGeom>
                    <a:solidFill>
                      <a:srgbClr val="FFFF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 sz="1200"/>
                    </a:p>
                  </p:txBody>
                </p:sp>
                <p:sp>
                  <p:nvSpPr>
                    <p:cNvPr id="28" name="右矢印 27"/>
                    <p:cNvSpPr/>
                    <p:nvPr/>
                  </p:nvSpPr>
                  <p:spPr>
                    <a:xfrm>
                      <a:off x="7804920" y="1224356"/>
                      <a:ext cx="143852" cy="44137"/>
                    </a:xfrm>
                    <a:prstGeom prst="rightArrow">
                      <a:avLst/>
                    </a:prstGeom>
                    <a:solidFill>
                      <a:srgbClr val="FFFF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 sz="1200"/>
                    </a:p>
                  </p:txBody>
                </p:sp>
                <p:sp>
                  <p:nvSpPr>
                    <p:cNvPr id="29" name="右矢印 28"/>
                    <p:cNvSpPr/>
                    <p:nvPr/>
                  </p:nvSpPr>
                  <p:spPr>
                    <a:xfrm>
                      <a:off x="7804920" y="1439526"/>
                      <a:ext cx="143852" cy="45714"/>
                    </a:xfrm>
                    <a:prstGeom prst="rightArrow">
                      <a:avLst/>
                    </a:prstGeom>
                    <a:solidFill>
                      <a:srgbClr val="FFFF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 sz="1200"/>
                    </a:p>
                  </p:txBody>
                </p:sp>
              </p:grpSp>
            </p:grpSp>
            <p:sp>
              <p:nvSpPr>
                <p:cNvPr id="31758" name="テキスト ボックス 226"/>
                <p:cNvSpPr txBox="1">
                  <a:spLocks noChangeArrowheads="1"/>
                </p:cNvSpPr>
                <p:nvPr/>
              </p:nvSpPr>
              <p:spPr bwMode="auto">
                <a:xfrm>
                  <a:off x="954904" y="5677379"/>
                  <a:ext cx="1016385" cy="2010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/>
                    <a:t>Dark matter </a:t>
                  </a:r>
                </a:p>
                <a:p>
                  <a:r>
                    <a:rPr lang="en-US" altLang="ja-JP" sz="1200" b="1"/>
                    <a:t>wind</a:t>
                  </a:r>
                  <a:endParaRPr lang="ja-JP" altLang="en-US" sz="1200" b="1"/>
                </a:p>
              </p:txBody>
            </p:sp>
          </p:grpSp>
          <p:grpSp>
            <p:nvGrpSpPr>
              <p:cNvPr id="14" name="グループ化 46"/>
              <p:cNvGrpSpPr>
                <a:grpSpLocks/>
              </p:cNvGrpSpPr>
              <p:nvPr/>
            </p:nvGrpSpPr>
            <p:grpSpPr bwMode="auto">
              <a:xfrm>
                <a:off x="2274887" y="6435727"/>
                <a:ext cx="46037" cy="110348"/>
                <a:chOff x="2454100" y="3424064"/>
                <a:chExt cx="1035831" cy="2015497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 flipV="1">
                  <a:off x="3265331" y="3420800"/>
                  <a:ext cx="223238" cy="86364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線コネクタ 9"/>
                <p:cNvCxnSpPr/>
                <p:nvPr/>
              </p:nvCxnSpPr>
              <p:spPr>
                <a:xfrm>
                  <a:off x="2456095" y="5191267"/>
                  <a:ext cx="516241" cy="248294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" name="直線コネクタ 3"/>
            <p:cNvCxnSpPr/>
            <p:nvPr/>
          </p:nvCxnSpPr>
          <p:spPr>
            <a:xfrm>
              <a:off x="5445332" y="1331369"/>
              <a:ext cx="287744" cy="43257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5445332" y="1331369"/>
              <a:ext cx="287744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747" name="テキスト ボックス 51"/>
          <p:cNvSpPr txBox="1">
            <a:spLocks noChangeArrowheads="1"/>
          </p:cNvSpPr>
          <p:nvPr/>
        </p:nvSpPr>
        <p:spPr bwMode="auto">
          <a:xfrm>
            <a:off x="467544" y="260648"/>
            <a:ext cx="102251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b="1" dirty="0" smtClean="0"/>
              <a:t>Directional </a:t>
            </a:r>
            <a:r>
              <a:rPr lang="en-US" altLang="ja-JP" sz="2800" b="1" dirty="0"/>
              <a:t>Dark Matter </a:t>
            </a:r>
            <a:r>
              <a:rPr lang="en-US" altLang="ja-JP" sz="2800" b="1" dirty="0" smtClean="0"/>
              <a:t>Search with Nuclear Emulsion</a:t>
            </a:r>
            <a:endParaRPr lang="ja-JP" altLang="en-US" sz="2800" b="1" dirty="0"/>
          </a:p>
        </p:txBody>
      </p:sp>
      <p:grpSp>
        <p:nvGrpSpPr>
          <p:cNvPr id="70" name="グループ化 69"/>
          <p:cNvGrpSpPr/>
          <p:nvPr/>
        </p:nvGrpSpPr>
        <p:grpSpPr>
          <a:xfrm>
            <a:off x="251520" y="3933056"/>
            <a:ext cx="4464496" cy="2952328"/>
            <a:chOff x="4067944" y="1340768"/>
            <a:chExt cx="4976815" cy="3563468"/>
          </a:xfrm>
        </p:grpSpPr>
        <p:grpSp>
          <p:nvGrpSpPr>
            <p:cNvPr id="71" name="グループ化 62"/>
            <p:cNvGrpSpPr/>
            <p:nvPr/>
          </p:nvGrpSpPr>
          <p:grpSpPr>
            <a:xfrm>
              <a:off x="4067944" y="1340768"/>
              <a:ext cx="4896544" cy="3240360"/>
              <a:chOff x="4788024" y="4005064"/>
              <a:chExt cx="4104456" cy="2664296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207" t="11331" r="35861" b="32771"/>
              <a:stretch>
                <a:fillRect/>
              </a:stretch>
            </p:blipFill>
            <p:spPr bwMode="auto">
              <a:xfrm>
                <a:off x="4788024" y="4005064"/>
                <a:ext cx="4104456" cy="2664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6" name="テキスト ボックス 75"/>
              <p:cNvSpPr txBox="1"/>
              <p:nvPr/>
            </p:nvSpPr>
            <p:spPr>
              <a:xfrm>
                <a:off x="5364088" y="6055404"/>
                <a:ext cx="93610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050" dirty="0" smtClean="0">
                    <a:solidFill>
                      <a:schemeClr val="bg1"/>
                    </a:solidFill>
                  </a:rPr>
                  <a:t>10 </a:t>
                </a:r>
                <a:r>
                  <a:rPr kumimoji="1" lang="en-US" altLang="ja-JP" sz="1050" dirty="0" err="1" smtClean="0">
                    <a:solidFill>
                      <a:schemeClr val="bg1"/>
                    </a:solidFill>
                  </a:rPr>
                  <a:t>GeV</a:t>
                </a:r>
                <a:r>
                  <a:rPr kumimoji="1" lang="en-US" altLang="ja-JP" sz="1050" dirty="0" smtClean="0">
                    <a:solidFill>
                      <a:schemeClr val="bg1"/>
                    </a:solidFill>
                  </a:rPr>
                  <a:t>/c</a:t>
                </a:r>
                <a:r>
                  <a:rPr kumimoji="1" lang="en-US" altLang="ja-JP" sz="1050" baseline="30000" dirty="0" smtClean="0">
                    <a:solidFill>
                      <a:schemeClr val="bg1"/>
                    </a:solidFill>
                  </a:rPr>
                  <a:t>2</a:t>
                </a:r>
                <a:endParaRPr kumimoji="1" lang="ja-JP" altLang="en-US" sz="1050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6084168" y="6021288"/>
                <a:ext cx="93610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50" dirty="0" smtClean="0">
                    <a:solidFill>
                      <a:schemeClr val="bg1"/>
                    </a:solidFill>
                  </a:rPr>
                  <a:t>2</a:t>
                </a:r>
                <a:r>
                  <a:rPr kumimoji="1" lang="en-US" altLang="ja-JP" sz="1050" dirty="0" smtClean="0">
                    <a:solidFill>
                      <a:schemeClr val="bg1"/>
                    </a:solidFill>
                  </a:rPr>
                  <a:t>0 </a:t>
                </a:r>
                <a:r>
                  <a:rPr kumimoji="1" lang="en-US" altLang="ja-JP" sz="1050" dirty="0" err="1" smtClean="0">
                    <a:solidFill>
                      <a:schemeClr val="bg1"/>
                    </a:solidFill>
                  </a:rPr>
                  <a:t>GeV</a:t>
                </a:r>
                <a:r>
                  <a:rPr kumimoji="1" lang="en-US" altLang="ja-JP" sz="1050" dirty="0" smtClean="0">
                    <a:solidFill>
                      <a:schemeClr val="bg1"/>
                    </a:solidFill>
                  </a:rPr>
                  <a:t>/c</a:t>
                </a:r>
                <a:r>
                  <a:rPr kumimoji="1" lang="en-US" altLang="ja-JP" sz="1050" baseline="30000" dirty="0" smtClean="0">
                    <a:solidFill>
                      <a:schemeClr val="bg1"/>
                    </a:solidFill>
                  </a:rPr>
                  <a:t>2</a:t>
                </a:r>
                <a:endParaRPr kumimoji="1" lang="ja-JP" altLang="en-US" sz="1050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テキスト ボックス 77"/>
              <p:cNvSpPr txBox="1"/>
              <p:nvPr/>
            </p:nvSpPr>
            <p:spPr>
              <a:xfrm>
                <a:off x="6804248" y="6021288"/>
                <a:ext cx="93610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50" dirty="0" smtClean="0">
                    <a:solidFill>
                      <a:schemeClr val="bg1"/>
                    </a:solidFill>
                  </a:rPr>
                  <a:t>5</a:t>
                </a:r>
                <a:r>
                  <a:rPr kumimoji="1" lang="en-US" altLang="ja-JP" sz="1050" dirty="0" smtClean="0">
                    <a:solidFill>
                      <a:schemeClr val="bg1"/>
                    </a:solidFill>
                  </a:rPr>
                  <a:t>0 </a:t>
                </a:r>
                <a:r>
                  <a:rPr kumimoji="1" lang="en-US" altLang="ja-JP" sz="1050" dirty="0" err="1" smtClean="0">
                    <a:solidFill>
                      <a:schemeClr val="bg1"/>
                    </a:solidFill>
                  </a:rPr>
                  <a:t>GeV</a:t>
                </a:r>
                <a:r>
                  <a:rPr kumimoji="1" lang="en-US" altLang="ja-JP" sz="1050" dirty="0" smtClean="0">
                    <a:solidFill>
                      <a:schemeClr val="bg1"/>
                    </a:solidFill>
                  </a:rPr>
                  <a:t>/c</a:t>
                </a:r>
                <a:r>
                  <a:rPr kumimoji="1" lang="en-US" altLang="ja-JP" sz="1050" baseline="30000" dirty="0" smtClean="0">
                    <a:solidFill>
                      <a:schemeClr val="bg1"/>
                    </a:solidFill>
                  </a:rPr>
                  <a:t>2</a:t>
                </a:r>
                <a:endParaRPr kumimoji="1" lang="ja-JP" altLang="en-US" sz="1050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7668344" y="6021288"/>
                <a:ext cx="93610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50" dirty="0" smtClean="0">
                    <a:solidFill>
                      <a:schemeClr val="bg1"/>
                    </a:solidFill>
                  </a:rPr>
                  <a:t>10</a:t>
                </a:r>
                <a:r>
                  <a:rPr kumimoji="1" lang="en-US" altLang="ja-JP" sz="1050" dirty="0" smtClean="0">
                    <a:solidFill>
                      <a:schemeClr val="bg1"/>
                    </a:solidFill>
                  </a:rPr>
                  <a:t>0 </a:t>
                </a:r>
                <a:r>
                  <a:rPr kumimoji="1" lang="en-US" altLang="ja-JP" sz="1050" dirty="0" err="1" smtClean="0">
                    <a:solidFill>
                      <a:schemeClr val="bg1"/>
                    </a:solidFill>
                  </a:rPr>
                  <a:t>GeV</a:t>
                </a:r>
                <a:r>
                  <a:rPr kumimoji="1" lang="en-US" altLang="ja-JP" sz="1050" dirty="0" smtClean="0">
                    <a:solidFill>
                      <a:schemeClr val="bg1"/>
                    </a:solidFill>
                  </a:rPr>
                  <a:t>/c</a:t>
                </a:r>
                <a:r>
                  <a:rPr kumimoji="1" lang="en-US" altLang="ja-JP" sz="1050" baseline="30000" dirty="0" smtClean="0">
                    <a:solidFill>
                      <a:schemeClr val="bg1"/>
                    </a:solidFill>
                  </a:rPr>
                  <a:t>2</a:t>
                </a:r>
                <a:endParaRPr kumimoji="1" lang="ja-JP" altLang="en-US" sz="1050" baseline="30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" name="テキスト ボックス 72"/>
            <p:cNvSpPr txBox="1"/>
            <p:nvPr/>
          </p:nvSpPr>
          <p:spPr>
            <a:xfrm>
              <a:off x="5649678" y="4458451"/>
              <a:ext cx="3314810" cy="445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Track length</a:t>
              </a:r>
              <a:r>
                <a:rPr lang="ja-JP" altLang="en-US" dirty="0" smtClean="0"/>
                <a:t> </a:t>
              </a:r>
              <a:r>
                <a:rPr lang="en-US" altLang="ja-JP" dirty="0" smtClean="0"/>
                <a:t>[nm]</a:t>
              </a:r>
              <a:endParaRPr kumimoji="1" lang="ja-JP" altLang="en-US" dirty="0"/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6444208" y="1628800"/>
              <a:ext cx="2600551" cy="115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―</a:t>
              </a:r>
              <a:r>
                <a:rPr lang="ja-JP" altLang="en-US" sz="1400" b="1" dirty="0" smtClean="0"/>
                <a:t> 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: 100 </a:t>
              </a:r>
              <a:r>
                <a:rPr lang="en-US" altLang="ja-JP" sz="1400" b="1" dirty="0" err="1" smtClean="0">
                  <a:solidFill>
                    <a:schemeClr val="bg1"/>
                  </a:solidFill>
                </a:rPr>
                <a:t>GeV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/c</a:t>
              </a:r>
              <a:r>
                <a:rPr lang="en-US" altLang="ja-JP" sz="1400" b="1" baseline="30000" dirty="0" smtClean="0">
                  <a:solidFill>
                    <a:schemeClr val="bg1"/>
                  </a:solidFill>
                </a:rPr>
                <a:t>2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  </a:t>
              </a:r>
            </a:p>
            <a:p>
              <a:r>
                <a:rPr lang="en-US" altLang="ja-JP" sz="1400" b="1" dirty="0" smtClean="0">
                  <a:solidFill>
                    <a:srgbClr val="5714FE"/>
                  </a:solidFill>
                </a:rPr>
                <a:t>―</a:t>
              </a:r>
              <a:r>
                <a:rPr lang="en-US" altLang="ja-JP" sz="1400" b="1" dirty="0" smtClean="0"/>
                <a:t> 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:   50 </a:t>
              </a:r>
              <a:r>
                <a:rPr lang="en-US" altLang="ja-JP" sz="1400" b="1" dirty="0" err="1" smtClean="0">
                  <a:solidFill>
                    <a:schemeClr val="bg1"/>
                  </a:solidFill>
                </a:rPr>
                <a:t>GeV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/c</a:t>
              </a:r>
              <a:r>
                <a:rPr lang="en-US" altLang="ja-JP" sz="1400" b="1" baseline="30000" dirty="0" smtClean="0">
                  <a:solidFill>
                    <a:schemeClr val="bg1"/>
                  </a:solidFill>
                </a:rPr>
                <a:t>2</a:t>
              </a:r>
            </a:p>
            <a:p>
              <a:r>
                <a:rPr kumimoji="1" lang="en-US" altLang="ja-JP" sz="14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―</a:t>
              </a:r>
              <a:r>
                <a:rPr kumimoji="1" lang="en-US" altLang="ja-JP" sz="1400" b="1" dirty="0" smtClean="0"/>
                <a:t> 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:   20 </a:t>
              </a:r>
              <a:r>
                <a:rPr kumimoji="1" lang="en-US" altLang="ja-JP" sz="1400" b="1" dirty="0" err="1" smtClean="0">
                  <a:solidFill>
                    <a:schemeClr val="bg1"/>
                  </a:solidFill>
                </a:rPr>
                <a:t>GeV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/c</a:t>
              </a:r>
              <a:r>
                <a:rPr kumimoji="1" lang="en-US" altLang="ja-JP" sz="1400" b="1" baseline="30000" dirty="0" smtClean="0">
                  <a:solidFill>
                    <a:schemeClr val="bg1"/>
                  </a:solidFill>
                </a:rPr>
                <a:t>2</a:t>
              </a:r>
            </a:p>
            <a:p>
              <a:r>
                <a:rPr lang="en-US" altLang="ja-JP" sz="1400" b="1" dirty="0" smtClean="0">
                  <a:solidFill>
                    <a:srgbClr val="17F517"/>
                  </a:solidFill>
                </a:rPr>
                <a:t>―</a:t>
              </a:r>
              <a:r>
                <a:rPr lang="en-US" altLang="ja-JP" sz="1400" b="1" dirty="0" smtClean="0"/>
                <a:t> 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:   10 </a:t>
              </a:r>
              <a:r>
                <a:rPr lang="en-US" altLang="ja-JP" sz="1400" b="1" dirty="0" err="1" smtClean="0">
                  <a:solidFill>
                    <a:schemeClr val="bg1"/>
                  </a:solidFill>
                </a:rPr>
                <a:t>GeV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/c</a:t>
              </a:r>
              <a:r>
                <a:rPr lang="en-US" altLang="ja-JP" sz="1400" b="1" baseline="30000" dirty="0" smtClean="0">
                  <a:solidFill>
                    <a:schemeClr val="bg1"/>
                  </a:solidFill>
                </a:rPr>
                <a:t>2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81" name="グループ化 80"/>
          <p:cNvGrpSpPr/>
          <p:nvPr/>
        </p:nvGrpSpPr>
        <p:grpSpPr>
          <a:xfrm>
            <a:off x="4788024" y="3933057"/>
            <a:ext cx="4355976" cy="3733382"/>
            <a:chOff x="0" y="1772817"/>
            <a:chExt cx="4860032" cy="4381454"/>
          </a:xfrm>
        </p:grpSpPr>
        <p:grpSp>
          <p:nvGrpSpPr>
            <p:cNvPr id="82" name="グループ化 10"/>
            <p:cNvGrpSpPr/>
            <p:nvPr/>
          </p:nvGrpSpPr>
          <p:grpSpPr>
            <a:xfrm>
              <a:off x="0" y="1772817"/>
              <a:ext cx="4860032" cy="3126785"/>
              <a:chOff x="0" y="1772817"/>
              <a:chExt cx="4860032" cy="3126785"/>
            </a:xfrm>
          </p:grpSpPr>
          <p:pic>
            <p:nvPicPr>
              <p:cNvPr id="8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251" t="12637" r="36041" b="33957"/>
              <a:stretch>
                <a:fillRect/>
              </a:stretch>
            </p:blipFill>
            <p:spPr bwMode="auto">
              <a:xfrm>
                <a:off x="0" y="1772817"/>
                <a:ext cx="4860032" cy="3126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8" name="テキスト ボックス 87"/>
              <p:cNvSpPr txBox="1"/>
              <p:nvPr/>
            </p:nvSpPr>
            <p:spPr>
              <a:xfrm>
                <a:off x="2123728" y="2215897"/>
                <a:ext cx="1368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ja-JP" sz="1200" dirty="0" smtClean="0"/>
                  <a:t>Δ</a:t>
                </a:r>
                <a:r>
                  <a:rPr lang="en-US" altLang="ja-JP" sz="1200" dirty="0" smtClean="0"/>
                  <a:t>θ=0 °</a:t>
                </a:r>
                <a:endParaRPr kumimoji="1" lang="ja-JP" altLang="en-US" sz="1200" dirty="0"/>
              </a:p>
            </p:txBody>
          </p:sp>
          <p:sp>
            <p:nvSpPr>
              <p:cNvPr id="89" name="テキスト ボックス 88"/>
              <p:cNvSpPr txBox="1"/>
              <p:nvPr/>
            </p:nvSpPr>
            <p:spPr>
              <a:xfrm>
                <a:off x="2123728" y="2852936"/>
                <a:ext cx="1368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ja-JP" sz="1200" dirty="0" smtClean="0">
                    <a:solidFill>
                      <a:srgbClr val="FF0000"/>
                    </a:solidFill>
                  </a:rPr>
                  <a:t>Δ</a:t>
                </a:r>
                <a:r>
                  <a:rPr lang="en-US" altLang="ja-JP" sz="1200" dirty="0" smtClean="0">
                    <a:solidFill>
                      <a:srgbClr val="FF0000"/>
                    </a:solidFill>
                  </a:rPr>
                  <a:t>θ=20 °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0" name="テキスト ボックス 89"/>
              <p:cNvSpPr txBox="1"/>
              <p:nvPr/>
            </p:nvSpPr>
            <p:spPr>
              <a:xfrm>
                <a:off x="2123728" y="3224009"/>
                <a:ext cx="1368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ja-JP" sz="1200" dirty="0" smtClean="0">
                    <a:solidFill>
                      <a:srgbClr val="00B050"/>
                    </a:solidFill>
                  </a:rPr>
                  <a:t>Δ</a:t>
                </a:r>
                <a:r>
                  <a:rPr lang="en-US" altLang="ja-JP" sz="1200" dirty="0" smtClean="0">
                    <a:solidFill>
                      <a:srgbClr val="00B050"/>
                    </a:solidFill>
                  </a:rPr>
                  <a:t>θ=30 °</a:t>
                </a:r>
                <a:endParaRPr kumimoji="1" lang="ja-JP" alt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91" name="テキスト ボックス 90"/>
              <p:cNvSpPr txBox="1"/>
              <p:nvPr/>
            </p:nvSpPr>
            <p:spPr>
              <a:xfrm>
                <a:off x="2123728" y="3512041"/>
                <a:ext cx="1368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ja-JP" sz="1200" dirty="0" smtClean="0">
                    <a:solidFill>
                      <a:srgbClr val="2905AB"/>
                    </a:solidFill>
                  </a:rPr>
                  <a:t>Δ</a:t>
                </a:r>
                <a:r>
                  <a:rPr lang="en-US" altLang="ja-JP" sz="1200" dirty="0" smtClean="0">
                    <a:solidFill>
                      <a:srgbClr val="2905AB"/>
                    </a:solidFill>
                  </a:rPr>
                  <a:t>θ=45 °</a:t>
                </a:r>
                <a:endParaRPr kumimoji="1" lang="ja-JP" altLang="en-US" sz="1200" dirty="0">
                  <a:solidFill>
                    <a:srgbClr val="2905AB"/>
                  </a:solidFill>
                </a:endParaRPr>
              </a:p>
            </p:txBody>
          </p:sp>
          <p:sp>
            <p:nvSpPr>
              <p:cNvPr id="92" name="テキスト ボックス 91"/>
              <p:cNvSpPr txBox="1"/>
              <p:nvPr/>
            </p:nvSpPr>
            <p:spPr>
              <a:xfrm>
                <a:off x="2123728" y="4005064"/>
                <a:ext cx="1368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ja-JP" sz="1200" dirty="0" smtClean="0">
                    <a:solidFill>
                      <a:srgbClr val="AE028D"/>
                    </a:solidFill>
                  </a:rPr>
                  <a:t>Δ</a:t>
                </a:r>
                <a:r>
                  <a:rPr lang="en-US" altLang="ja-JP" sz="1200" dirty="0" smtClean="0">
                    <a:solidFill>
                      <a:srgbClr val="AE028D"/>
                    </a:solidFill>
                  </a:rPr>
                  <a:t>θ=90 °</a:t>
                </a:r>
                <a:endParaRPr kumimoji="1" lang="ja-JP" altLang="en-US" sz="1200" dirty="0">
                  <a:solidFill>
                    <a:srgbClr val="AE028D"/>
                  </a:solidFill>
                </a:endParaRPr>
              </a:p>
            </p:txBody>
          </p:sp>
        </p:grpSp>
        <p:sp>
          <p:nvSpPr>
            <p:cNvPr id="83" name="テキスト ボックス 82"/>
            <p:cNvSpPr txBox="1"/>
            <p:nvPr/>
          </p:nvSpPr>
          <p:spPr>
            <a:xfrm>
              <a:off x="1606810" y="4804190"/>
              <a:ext cx="2570895" cy="433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2D angle [rad.]</a:t>
              </a:r>
              <a:endParaRPr kumimoji="1" lang="ja-JP" altLang="en-US" dirty="0"/>
            </a:p>
          </p:txBody>
        </p:sp>
        <p:sp>
          <p:nvSpPr>
            <p:cNvPr id="84" name="下矢印 83"/>
            <p:cNvSpPr/>
            <p:nvPr/>
          </p:nvSpPr>
          <p:spPr>
            <a:xfrm flipV="1">
              <a:off x="2339752" y="5373216"/>
              <a:ext cx="144016" cy="504056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1619672" y="5877272"/>
              <a:ext cx="2664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 smtClean="0">
                  <a:solidFill>
                    <a:srgbClr val="FF0000"/>
                  </a:solidFill>
                </a:rPr>
                <a:t>Solar system direction 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539552" y="2114272"/>
              <a:ext cx="30963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err="1" smtClean="0">
                  <a:solidFill>
                    <a:schemeClr val="bg1"/>
                  </a:solidFill>
                </a:rPr>
                <a:t>Rth</a:t>
              </a:r>
              <a:r>
                <a:rPr kumimoji="1" lang="en-US" altLang="ja-JP" sz="1400" dirty="0" smtClean="0">
                  <a:solidFill>
                    <a:schemeClr val="bg1"/>
                  </a:solidFill>
                </a:rPr>
                <a:t> &gt; 100 nm</a:t>
              </a:r>
            </a:p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 (all targets )</a:t>
              </a:r>
            </a:p>
            <a:p>
              <a:r>
                <a:rPr lang="en-US" altLang="ja-JP" sz="1400" dirty="0" smtClean="0">
                  <a:solidFill>
                    <a:schemeClr val="bg1"/>
                  </a:solidFill>
                </a:rPr>
                <a:t>DM mass : 20 </a:t>
              </a:r>
              <a:r>
                <a:rPr lang="en-US" altLang="ja-JP" sz="1400" dirty="0" err="1" smtClean="0">
                  <a:solidFill>
                    <a:schemeClr val="bg1"/>
                  </a:solidFill>
                </a:rPr>
                <a:t>GeV</a:t>
              </a:r>
              <a:r>
                <a:rPr lang="en-US" altLang="ja-JP" sz="1400" dirty="0" smtClean="0">
                  <a:solidFill>
                    <a:schemeClr val="bg1"/>
                  </a:solidFill>
                </a:rPr>
                <a:t>/c</a:t>
              </a:r>
              <a:r>
                <a:rPr lang="en-US" altLang="ja-JP" sz="1400" baseline="30000" dirty="0" smtClean="0">
                  <a:solidFill>
                    <a:schemeClr val="bg1"/>
                  </a:solidFill>
                </a:rPr>
                <a:t>2</a:t>
              </a:r>
              <a:endParaRPr kumimoji="1" lang="ja-JP" altLang="en-US" sz="1400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3" name="テキスト ボックス 92"/>
          <p:cNvSpPr txBox="1"/>
          <p:nvPr/>
        </p:nvSpPr>
        <p:spPr>
          <a:xfrm>
            <a:off x="6658113" y="4293096"/>
            <a:ext cx="1226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ja-JP" sz="1200" dirty="0" smtClean="0">
                <a:solidFill>
                  <a:schemeClr val="bg1"/>
                </a:solidFill>
              </a:rPr>
              <a:t>Δ</a:t>
            </a:r>
            <a:r>
              <a:rPr lang="en-US" altLang="ja-JP" sz="1200" dirty="0" smtClean="0">
                <a:solidFill>
                  <a:schemeClr val="bg1"/>
                </a:solidFill>
              </a:rPr>
              <a:t>θ=0 °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79512" y="588158"/>
            <a:ext cx="453650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Nagoya University</a:t>
            </a:r>
            <a:r>
              <a:rPr kumimoji="1" lang="en-US" altLang="ja-JP" dirty="0" smtClean="0"/>
              <a:t> </a:t>
            </a:r>
          </a:p>
          <a:p>
            <a:r>
              <a:rPr lang="en-US" altLang="ja-JP" dirty="0" smtClean="0"/>
              <a:t>     T. Naka (Organizer of Japan and all) </a:t>
            </a:r>
          </a:p>
          <a:p>
            <a:r>
              <a:rPr lang="en-US" altLang="ja-JP" dirty="0" smtClean="0"/>
              <a:t>     T. Asada ( R&amp;D of fine-grained emulsion ) </a:t>
            </a:r>
          </a:p>
          <a:p>
            <a:r>
              <a:rPr lang="en-US" altLang="ja-JP" dirty="0" smtClean="0"/>
              <a:t>     T. </a:t>
            </a:r>
            <a:r>
              <a:rPr lang="en-US" altLang="ja-JP" dirty="0" err="1" smtClean="0"/>
              <a:t>Katsuragawa</a:t>
            </a:r>
            <a:r>
              <a:rPr lang="en-US" altLang="ja-JP" dirty="0" smtClean="0"/>
              <a:t> ( Readout system) </a:t>
            </a:r>
          </a:p>
          <a:p>
            <a:r>
              <a:rPr lang="en-US" altLang="ja-JP" dirty="0" smtClean="0"/>
              <a:t>     M. Yoshimoto (Optical Readout Stage) </a:t>
            </a:r>
          </a:p>
          <a:p>
            <a:r>
              <a:rPr lang="en-US" altLang="ja-JP" dirty="0" smtClean="0"/>
              <a:t>     K. </a:t>
            </a:r>
            <a:r>
              <a:rPr lang="en-US" altLang="ja-JP" dirty="0" err="1" smtClean="0"/>
              <a:t>Hakamata</a:t>
            </a:r>
            <a:r>
              <a:rPr lang="en-US" altLang="ja-JP" dirty="0" smtClean="0"/>
              <a:t> (Development treatment) </a:t>
            </a:r>
          </a:p>
          <a:p>
            <a:r>
              <a:rPr lang="en-US" altLang="ja-JP" dirty="0" smtClean="0"/>
              <a:t>     M. Ishikawa (Plasmon analysis  study) </a:t>
            </a:r>
          </a:p>
          <a:p>
            <a:r>
              <a:rPr lang="en-US" altLang="ja-JP" dirty="0" smtClean="0"/>
              <a:t>     K. </a:t>
            </a:r>
            <a:r>
              <a:rPr lang="en-US" altLang="ja-JP" dirty="0" err="1" smtClean="0"/>
              <a:t>Kuwabara</a:t>
            </a:r>
            <a:r>
              <a:rPr lang="en-US" altLang="ja-JP" dirty="0" smtClean="0"/>
              <a:t> (R&amp;D of emulsion)</a:t>
            </a:r>
          </a:p>
          <a:p>
            <a:r>
              <a:rPr lang="en-US" altLang="ja-JP" dirty="0" smtClean="0"/>
              <a:t>     A. </a:t>
            </a:r>
            <a:r>
              <a:rPr lang="en-US" altLang="ja-JP" dirty="0" err="1" smtClean="0"/>
              <a:t>Umemoto</a:t>
            </a:r>
            <a:r>
              <a:rPr lang="en-US" altLang="ja-JP" dirty="0" smtClean="0"/>
              <a:t> (Plasmon analysis)</a:t>
            </a:r>
          </a:p>
          <a:p>
            <a:r>
              <a:rPr lang="en-US" altLang="ja-JP" dirty="0" smtClean="0"/>
              <a:t>     S. </a:t>
            </a:r>
            <a:r>
              <a:rPr lang="en-US" altLang="ja-JP" dirty="0" err="1" smtClean="0"/>
              <a:t>Furuya</a:t>
            </a:r>
            <a:r>
              <a:rPr lang="en-US" altLang="ja-JP" dirty="0" smtClean="0"/>
              <a:t>  (detector R&amp;D) </a:t>
            </a:r>
          </a:p>
          <a:p>
            <a:r>
              <a:rPr lang="en-US" altLang="ja-JP" dirty="0" smtClean="0"/>
              <a:t>     S. </a:t>
            </a:r>
            <a:r>
              <a:rPr lang="en-US" altLang="ja-JP" dirty="0" err="1" smtClean="0"/>
              <a:t>Machii</a:t>
            </a:r>
            <a:r>
              <a:rPr lang="en-US" altLang="ja-JP" dirty="0" smtClean="0"/>
              <a:t> (optical </a:t>
            </a:r>
            <a:r>
              <a:rPr lang="en-US" altLang="ja-JP" dirty="0" err="1" smtClean="0"/>
              <a:t>microscpe</a:t>
            </a:r>
            <a:r>
              <a:rPr lang="en-US" altLang="ja-JP" dirty="0" smtClean="0"/>
              <a:t> )    </a:t>
            </a:r>
          </a:p>
          <a:p>
            <a:r>
              <a:rPr lang="en-US" altLang="ja-JP" dirty="0" smtClean="0"/>
              <a:t> </a:t>
            </a:r>
            <a:endParaRPr lang="en-US" altLang="ja-JP" u="sng" dirty="0" smtClean="0"/>
          </a:p>
          <a:p>
            <a:r>
              <a:rPr lang="en-US" altLang="ja-JP" u="sng" dirty="0" smtClean="0"/>
              <a:t>Nagoya University [ X-ray Astronomy] </a:t>
            </a:r>
          </a:p>
          <a:p>
            <a:r>
              <a:rPr lang="en-US" altLang="ja-JP" dirty="0" smtClean="0"/>
              <a:t>     Y. </a:t>
            </a:r>
            <a:r>
              <a:rPr lang="en-US" altLang="ja-JP" dirty="0" err="1" smtClean="0"/>
              <a:t>Tawara</a:t>
            </a:r>
            <a:r>
              <a:rPr lang="en-US" altLang="ja-JP" dirty="0" smtClean="0"/>
              <a:t> (X-ray microscope)</a:t>
            </a:r>
          </a:p>
          <a:p>
            <a:r>
              <a:rPr lang="en-US" altLang="ja-JP" dirty="0" smtClean="0"/>
              <a:t> </a:t>
            </a:r>
          </a:p>
          <a:p>
            <a:r>
              <a:rPr lang="en-US" altLang="ja-JP" u="sng" dirty="0" smtClean="0"/>
              <a:t>University of Napoli </a:t>
            </a:r>
          </a:p>
          <a:p>
            <a:r>
              <a:rPr lang="en-US" altLang="ja-JP" dirty="0" smtClean="0"/>
              <a:t>    G. de </a:t>
            </a:r>
            <a:r>
              <a:rPr lang="en-US" altLang="ja-JP" dirty="0" err="1" smtClean="0"/>
              <a:t>Lellis</a:t>
            </a:r>
            <a:r>
              <a:rPr lang="en-US" altLang="ja-JP" dirty="0" smtClean="0"/>
              <a:t> (Organizer of Europe) </a:t>
            </a:r>
          </a:p>
          <a:p>
            <a:r>
              <a:rPr lang="en-US" altLang="ja-JP" dirty="0" smtClean="0"/>
              <a:t>    A. Di </a:t>
            </a:r>
            <a:r>
              <a:rPr lang="en-US" altLang="ja-JP" dirty="0" err="1" smtClean="0"/>
              <a:t>Crescenzo</a:t>
            </a:r>
            <a:r>
              <a:rPr lang="en-US" altLang="ja-JP" dirty="0" smtClean="0"/>
              <a:t> (DM simulation) </a:t>
            </a:r>
          </a:p>
          <a:p>
            <a:r>
              <a:rPr lang="en-US" altLang="ja-JP" dirty="0" smtClean="0"/>
              <a:t>    A. </a:t>
            </a:r>
            <a:r>
              <a:rPr lang="en-US" altLang="ja-JP" dirty="0" err="1" smtClean="0"/>
              <a:t>Sheshukov</a:t>
            </a:r>
            <a:r>
              <a:rPr lang="en-US" altLang="ja-JP" dirty="0" smtClean="0"/>
              <a:t> (Emulsion simulation) </a:t>
            </a:r>
          </a:p>
          <a:p>
            <a:r>
              <a:rPr lang="en-US" altLang="ja-JP" dirty="0" smtClean="0"/>
              <a:t>    A. </a:t>
            </a:r>
            <a:r>
              <a:rPr lang="en-US" altLang="ja-JP" dirty="0" err="1" smtClean="0"/>
              <a:t>Aleksandrov</a:t>
            </a:r>
            <a:r>
              <a:rPr lang="en-US" altLang="ja-JP" dirty="0" smtClean="0"/>
              <a:t> (Optical stage study)</a:t>
            </a:r>
          </a:p>
          <a:p>
            <a:r>
              <a:rPr lang="en-US" altLang="ja-JP" dirty="0" smtClean="0"/>
              <a:t>   V. </a:t>
            </a:r>
            <a:r>
              <a:rPr lang="en-US" altLang="ja-JP" dirty="0" err="1" smtClean="0"/>
              <a:t>Tioukov</a:t>
            </a:r>
            <a:r>
              <a:rPr lang="en-US" altLang="ja-JP" dirty="0" smtClean="0"/>
              <a:t> (tracking algorithm) 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36504" y="632291"/>
            <a:ext cx="47880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 smtClean="0"/>
              <a:t>University of </a:t>
            </a:r>
            <a:r>
              <a:rPr lang="en-US" altLang="ja-JP" u="sng" dirty="0" err="1" smtClean="0"/>
              <a:t>Padova</a:t>
            </a:r>
            <a:r>
              <a:rPr lang="en-US" altLang="ja-JP" u="sng" dirty="0" smtClean="0"/>
              <a:t> </a:t>
            </a:r>
          </a:p>
          <a:p>
            <a:r>
              <a:rPr lang="en-US" altLang="ja-JP" dirty="0" smtClean="0"/>
              <a:t>    C. </a:t>
            </a:r>
            <a:r>
              <a:rPr lang="en-US" altLang="ja-JP" dirty="0" err="1" smtClean="0"/>
              <a:t>Sirignano</a:t>
            </a:r>
            <a:r>
              <a:rPr lang="en-US" altLang="ja-JP" dirty="0" smtClean="0"/>
              <a:t> ( LNGS activity)</a:t>
            </a:r>
          </a:p>
          <a:p>
            <a:endParaRPr lang="en-US" altLang="ja-JP" u="sng" dirty="0" smtClean="0"/>
          </a:p>
          <a:p>
            <a:r>
              <a:rPr lang="en-US" altLang="ja-JP" u="sng" dirty="0" smtClean="0"/>
              <a:t>LNGS </a:t>
            </a:r>
          </a:p>
          <a:p>
            <a:r>
              <a:rPr lang="en-US" altLang="ja-JP" dirty="0" smtClean="0"/>
              <a:t>   N. </a:t>
            </a:r>
            <a:r>
              <a:rPr lang="en-US" altLang="ja-JP" dirty="0" err="1" smtClean="0"/>
              <a:t>D’Ambrossio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    (Optical microscope study in LNGS) </a:t>
            </a:r>
          </a:p>
          <a:p>
            <a:r>
              <a:rPr lang="en-US" altLang="ja-JP" dirty="0" smtClean="0"/>
              <a:t>  N. Di Marco (simulation, background)</a:t>
            </a:r>
          </a:p>
          <a:p>
            <a:r>
              <a:rPr lang="en-US" altLang="ja-JP" dirty="0" smtClean="0"/>
              <a:t>  F. </a:t>
            </a:r>
            <a:r>
              <a:rPr lang="en-US" altLang="ja-JP" dirty="0" err="1" smtClean="0"/>
              <a:t>Pupilli</a:t>
            </a:r>
            <a:r>
              <a:rPr lang="en-US" altLang="ja-JP" dirty="0" smtClean="0"/>
              <a:t>  (background measurement)</a:t>
            </a:r>
          </a:p>
          <a:p>
            <a:endParaRPr lang="en-US" altLang="ja-JP" dirty="0" smtClean="0"/>
          </a:p>
          <a:p>
            <a:r>
              <a:rPr lang="en-US" altLang="ja-JP" u="sng" dirty="0" smtClean="0"/>
              <a:t>Chiba University </a:t>
            </a:r>
          </a:p>
          <a:p>
            <a:r>
              <a:rPr lang="en-US" altLang="ja-JP" dirty="0" smtClean="0"/>
              <a:t>     K. </a:t>
            </a:r>
            <a:r>
              <a:rPr lang="en-US" altLang="ja-JP" dirty="0" err="1" smtClean="0"/>
              <a:t>Kuge</a:t>
            </a:r>
            <a:r>
              <a:rPr lang="en-US" altLang="ja-JP" dirty="0" smtClean="0"/>
              <a:t> (emulsion and development study) </a:t>
            </a:r>
          </a:p>
          <a:p>
            <a:endParaRPr lang="en-US" altLang="ja-JP" dirty="0" smtClean="0"/>
          </a:p>
          <a:p>
            <a:r>
              <a:rPr lang="en-US" altLang="ja-JP" u="sng" dirty="0" smtClean="0"/>
              <a:t>Fuji Film researcher</a:t>
            </a:r>
          </a:p>
          <a:p>
            <a:r>
              <a:rPr lang="en-US" altLang="ja-JP" dirty="0" smtClean="0"/>
              <a:t>    T. </a:t>
            </a:r>
            <a:r>
              <a:rPr lang="en-US" altLang="ja-JP" dirty="0" err="1" smtClean="0"/>
              <a:t>Tani</a:t>
            </a:r>
            <a:r>
              <a:rPr lang="en-US" altLang="ja-JP" dirty="0" smtClean="0"/>
              <a:t> (Emulsion and phenomenology) </a:t>
            </a:r>
          </a:p>
          <a:p>
            <a:r>
              <a:rPr lang="en-US" altLang="ja-JP" dirty="0" smtClean="0"/>
              <a:t>    K. </a:t>
            </a:r>
            <a:r>
              <a:rPr lang="en-US" altLang="ja-JP" dirty="0" err="1" smtClean="0"/>
              <a:t>Ozeki</a:t>
            </a:r>
            <a:r>
              <a:rPr lang="en-US" altLang="ja-JP" dirty="0" smtClean="0"/>
              <a:t> (Emulsion and phenomenology) </a:t>
            </a:r>
          </a:p>
          <a:p>
            <a:r>
              <a:rPr lang="en-US" altLang="ja-JP" dirty="0" smtClean="0"/>
              <a:t>     S. Takada (the emulsion sensitivity)</a:t>
            </a:r>
          </a:p>
          <a:p>
            <a:endParaRPr lang="en-US" altLang="ja-JP" dirty="0" smtClean="0"/>
          </a:p>
          <a:p>
            <a:r>
              <a:rPr lang="en-US" altLang="ja-JP" u="sng" dirty="0" smtClean="0"/>
              <a:t>SPring8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     Y. Suzuki, A. Takeuchi, K. </a:t>
            </a:r>
            <a:r>
              <a:rPr lang="en-US" altLang="ja-JP" dirty="0" err="1" smtClean="0"/>
              <a:t>Uesugi</a:t>
            </a:r>
            <a:r>
              <a:rPr lang="en-US" altLang="ja-JP" dirty="0" smtClean="0"/>
              <a:t> and Y. Terada  </a:t>
            </a:r>
          </a:p>
          <a:p>
            <a:r>
              <a:rPr lang="en-US" altLang="ja-JP" dirty="0" smtClean="0"/>
              <a:t>      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0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 smtClean="0"/>
              <a:t>Collaborator and Technical Supporter</a:t>
            </a:r>
            <a:endParaRPr kumimoji="1" lang="ja-JP" altLang="en-US" sz="2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タイトル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ja-JP" sz="3200" dirty="0" smtClean="0"/>
              <a:t>Nuclear Emulsion Detector</a:t>
            </a:r>
            <a:endParaRPr lang="ja-JP" altLang="en-US" sz="3200" dirty="0" smtClean="0"/>
          </a:p>
        </p:txBody>
      </p:sp>
      <p:sp>
        <p:nvSpPr>
          <p:cNvPr id="34819" name="テキスト ボックス 7"/>
          <p:cNvSpPr txBox="1">
            <a:spLocks noChangeArrowheads="1"/>
          </p:cNvSpPr>
          <p:nvPr/>
        </p:nvSpPr>
        <p:spPr bwMode="auto">
          <a:xfrm>
            <a:off x="467221" y="4581525"/>
            <a:ext cx="49688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ja-JP" sz="2400">
                <a:latin typeface="Calibri" pitchFamily="34" charset="0"/>
              </a:rPr>
              <a:t>3D tracking detector </a:t>
            </a:r>
          </a:p>
          <a:p>
            <a:pPr>
              <a:buFontTx/>
              <a:buChar char="-"/>
            </a:pPr>
            <a:r>
              <a:rPr lang="en-US" altLang="ja-JP" sz="2400">
                <a:latin typeface="Calibri" pitchFamily="34" charset="0"/>
              </a:rPr>
              <a:t> solid state detector (3-4 g/cm</a:t>
            </a:r>
            <a:r>
              <a:rPr lang="en-US" altLang="ja-JP" sz="2400" baseline="30000">
                <a:latin typeface="Calibri" pitchFamily="34" charset="0"/>
              </a:rPr>
              <a:t>3</a:t>
            </a:r>
            <a:r>
              <a:rPr lang="en-US" altLang="ja-JP" sz="2400">
                <a:latin typeface="Calibri" pitchFamily="34" charset="0"/>
              </a:rPr>
              <a:t>) </a:t>
            </a:r>
          </a:p>
          <a:p>
            <a:pPr>
              <a:buFontTx/>
              <a:buChar char="-"/>
            </a:pPr>
            <a:r>
              <a:rPr lang="en-US" altLang="ja-JP" sz="2400">
                <a:latin typeface="Calibri" pitchFamily="34" charset="0"/>
              </a:rPr>
              <a:t> high spatial resolution </a:t>
            </a:r>
          </a:p>
          <a:p>
            <a:pPr>
              <a:buFontTx/>
              <a:buChar char="-"/>
            </a:pPr>
            <a:r>
              <a:rPr lang="en-US" altLang="ja-JP" sz="2400">
                <a:latin typeface="Calibri" pitchFamily="34" charset="0"/>
              </a:rPr>
              <a:t> very stable to increasing in size</a:t>
            </a:r>
            <a:endParaRPr lang="ja-JP" altLang="en-US" sz="2400">
              <a:latin typeface="Calibri" pitchFamily="34" charset="0"/>
            </a:endParaRPr>
          </a:p>
        </p:txBody>
      </p:sp>
      <p:grpSp>
        <p:nvGrpSpPr>
          <p:cNvPr id="2" name="グループ化 3"/>
          <p:cNvGrpSpPr>
            <a:grpSpLocks/>
          </p:cNvGrpSpPr>
          <p:nvPr/>
        </p:nvGrpSpPr>
        <p:grpSpPr bwMode="auto">
          <a:xfrm>
            <a:off x="395288" y="908050"/>
            <a:ext cx="3735387" cy="3348038"/>
            <a:chOff x="8807" y="607430"/>
            <a:chExt cx="8276342" cy="6490320"/>
          </a:xfrm>
        </p:grpSpPr>
        <p:pic>
          <p:nvPicPr>
            <p:cNvPr id="34866" name="Picture 2" descr="C:\Users\naka\AppData\Local\Microsoft\Windows\Temporary Internet Files\Content.IE5\FT6K8TW6\alfa03.bmp"/>
            <p:cNvPicPr>
              <a:picLocks noChangeAspect="1" noChangeArrowheads="1"/>
            </p:cNvPicPr>
            <p:nvPr/>
          </p:nvPicPr>
          <p:blipFill>
            <a:blip r:embed="rId2" cstate="print"/>
            <a:srcRect l="23637" t="6949" r="15298" b="35139"/>
            <a:stretch>
              <a:fillRect/>
            </a:stretch>
          </p:blipFill>
          <p:spPr bwMode="auto">
            <a:xfrm>
              <a:off x="8807" y="607430"/>
              <a:ext cx="8117943" cy="5727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直線矢印コネクタ 9"/>
            <p:cNvCxnSpPr/>
            <p:nvPr/>
          </p:nvCxnSpPr>
          <p:spPr>
            <a:xfrm>
              <a:off x="149501" y="6469952"/>
              <a:ext cx="813564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68" name="テキスト ボックス 5"/>
            <p:cNvSpPr txBox="1">
              <a:spLocks noChangeArrowheads="1"/>
            </p:cNvSpPr>
            <p:nvPr/>
          </p:nvSpPr>
          <p:spPr bwMode="auto">
            <a:xfrm>
              <a:off x="3340227" y="6381750"/>
              <a:ext cx="3600450" cy="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rgbClr val="FF0000"/>
                  </a:solidFill>
                  <a:latin typeface="Calibri" pitchFamily="34" charset="0"/>
                </a:rPr>
                <a:t>50 µm</a:t>
              </a:r>
              <a:endParaRPr lang="ja-JP" altLang="en-US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12" name="円/楕円 11"/>
          <p:cNvSpPr/>
          <p:nvPr/>
        </p:nvSpPr>
        <p:spPr>
          <a:xfrm>
            <a:off x="4787900" y="1412875"/>
            <a:ext cx="360363" cy="360363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5003800" y="1916113"/>
            <a:ext cx="360363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435600" y="1700213"/>
            <a:ext cx="360363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5003800" y="2420938"/>
            <a:ext cx="360363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5508625" y="2205038"/>
            <a:ext cx="358775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5940425" y="1844675"/>
            <a:ext cx="360363" cy="360363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5364163" y="2781300"/>
            <a:ext cx="360362" cy="360363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6084888" y="2349500"/>
            <a:ext cx="358775" cy="3587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4940300" y="2997200"/>
            <a:ext cx="360363" cy="360363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6084888" y="2852738"/>
            <a:ext cx="358775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5651500" y="3141663"/>
            <a:ext cx="360363" cy="3587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588125" y="1844675"/>
            <a:ext cx="360363" cy="360363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6588125" y="2636838"/>
            <a:ext cx="360363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6372225" y="3284538"/>
            <a:ext cx="360363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6227763" y="1341438"/>
            <a:ext cx="360362" cy="3587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7092950" y="1636713"/>
            <a:ext cx="358775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6948488" y="2276475"/>
            <a:ext cx="360362" cy="360363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6804025" y="2997200"/>
            <a:ext cx="360363" cy="360363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7092950" y="2708275"/>
            <a:ext cx="358775" cy="360363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7380288" y="1989138"/>
            <a:ext cx="360362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7451725" y="2420938"/>
            <a:ext cx="360363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7451725" y="2924175"/>
            <a:ext cx="360363" cy="360363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7308850" y="3357563"/>
            <a:ext cx="358775" cy="3587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7596188" y="1557338"/>
            <a:ext cx="360362" cy="3587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7812088" y="1989138"/>
            <a:ext cx="360362" cy="360362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7885113" y="2565400"/>
            <a:ext cx="358775" cy="358775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4716463" y="1268413"/>
            <a:ext cx="3240087" cy="259238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48" name="テキスト ボックス 39"/>
          <p:cNvSpPr txBox="1">
            <a:spLocks noChangeArrowheads="1"/>
          </p:cNvSpPr>
          <p:nvPr/>
        </p:nvSpPr>
        <p:spPr bwMode="auto">
          <a:xfrm>
            <a:off x="4284663" y="971550"/>
            <a:ext cx="2374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Charged Particle</a:t>
            </a:r>
            <a:endParaRPr lang="ja-JP" altLang="en-US"/>
          </a:p>
        </p:txBody>
      </p:sp>
      <p:cxnSp>
        <p:nvCxnSpPr>
          <p:cNvPr id="42" name="直線コネクタ 41"/>
          <p:cNvCxnSpPr/>
          <p:nvPr/>
        </p:nvCxnSpPr>
        <p:spPr>
          <a:xfrm flipV="1">
            <a:off x="6516688" y="1125538"/>
            <a:ext cx="287337" cy="395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6804025" y="1125538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51" name="テキスト ボックス 47"/>
          <p:cNvSpPr txBox="1">
            <a:spLocks noChangeArrowheads="1"/>
          </p:cNvSpPr>
          <p:nvPr/>
        </p:nvSpPr>
        <p:spPr bwMode="auto">
          <a:xfrm>
            <a:off x="7019925" y="971550"/>
            <a:ext cx="23764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Silver halide crystal </a:t>
            </a:r>
          </a:p>
          <a:p>
            <a:r>
              <a:rPr lang="en-US" altLang="ja-JP"/>
              <a:t>(AgBr)</a:t>
            </a:r>
            <a:endParaRPr lang="ja-JP" altLang="en-US"/>
          </a:p>
        </p:txBody>
      </p:sp>
      <p:sp>
        <p:nvSpPr>
          <p:cNvPr id="49" name="下矢印 48"/>
          <p:cNvSpPr/>
          <p:nvPr/>
        </p:nvSpPr>
        <p:spPr>
          <a:xfrm>
            <a:off x="6300788" y="3860800"/>
            <a:ext cx="503237" cy="57626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5148263" y="4292600"/>
            <a:ext cx="360362" cy="3603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5795963" y="4581525"/>
            <a:ext cx="360362" cy="3603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6443663" y="5229225"/>
            <a:ext cx="360362" cy="3603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6948488" y="5516563"/>
            <a:ext cx="360362" cy="3603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7164388" y="5876925"/>
            <a:ext cx="360362" cy="36036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7667625" y="6237288"/>
            <a:ext cx="360363" cy="36036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4859" name="テキスト ボックス 55"/>
          <p:cNvSpPr txBox="1">
            <a:spLocks noChangeArrowheads="1"/>
          </p:cNvSpPr>
          <p:nvPr/>
        </p:nvSpPr>
        <p:spPr bwMode="auto">
          <a:xfrm>
            <a:off x="5219700" y="3860800"/>
            <a:ext cx="2808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Development treatment</a:t>
            </a:r>
            <a:endParaRPr lang="ja-JP" altLang="en-US"/>
          </a:p>
        </p:txBody>
      </p:sp>
      <p:cxnSp>
        <p:nvCxnSpPr>
          <p:cNvPr id="48" name="直線コネクタ 47"/>
          <p:cNvCxnSpPr>
            <a:stCxn id="52" idx="7"/>
          </p:cNvCxnSpPr>
          <p:nvPr/>
        </p:nvCxnSpPr>
        <p:spPr>
          <a:xfrm flipV="1">
            <a:off x="6751638" y="5013325"/>
            <a:ext cx="268287" cy="268288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7019925" y="5013325"/>
            <a:ext cx="431800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62" name="テキスト ボックス 57"/>
          <p:cNvSpPr txBox="1">
            <a:spLocks noChangeArrowheads="1"/>
          </p:cNvSpPr>
          <p:nvPr/>
        </p:nvSpPr>
        <p:spPr bwMode="auto">
          <a:xfrm>
            <a:off x="7524750" y="4797425"/>
            <a:ext cx="1619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0FF00"/>
                </a:solidFill>
              </a:rPr>
              <a:t>Silver grains</a:t>
            </a:r>
            <a:endParaRPr lang="ja-JP" altLang="en-US">
              <a:solidFill>
                <a:srgbClr val="00FF00"/>
              </a:solidFill>
            </a:endParaRPr>
          </a:p>
        </p:txBody>
      </p:sp>
      <p:sp>
        <p:nvSpPr>
          <p:cNvPr id="34863" name="テキスト ボックス 58"/>
          <p:cNvSpPr txBox="1">
            <a:spLocks noChangeArrowheads="1"/>
          </p:cNvSpPr>
          <p:nvPr/>
        </p:nvSpPr>
        <p:spPr bwMode="auto">
          <a:xfrm>
            <a:off x="6769100" y="620713"/>
            <a:ext cx="2987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Polymer (C, (N,O))</a:t>
            </a:r>
            <a:endParaRPr lang="ja-JP" altLang="en-US"/>
          </a:p>
        </p:txBody>
      </p:sp>
      <p:cxnSp>
        <p:nvCxnSpPr>
          <p:cNvPr id="60" name="直線コネクタ 59"/>
          <p:cNvCxnSpPr/>
          <p:nvPr/>
        </p:nvCxnSpPr>
        <p:spPr>
          <a:xfrm flipV="1">
            <a:off x="5940425" y="801688"/>
            <a:ext cx="503238" cy="8270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6443663" y="836613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323528" y="97143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Epi</a:t>
            </a:r>
            <a:r>
              <a:rPr kumimoji="1" lang="en-US" altLang="ja-JP" dirty="0" smtClean="0"/>
              <a:t>-illuminated dark field optics image</a:t>
            </a:r>
            <a:endParaRPr kumimoji="1" lang="ja-JP" altLang="en-US" dirty="0"/>
          </a:p>
        </p:txBody>
      </p:sp>
      <p:grpSp>
        <p:nvGrpSpPr>
          <p:cNvPr id="66" name="グループ化 65"/>
          <p:cNvGrpSpPr/>
          <p:nvPr/>
        </p:nvGrpSpPr>
        <p:grpSpPr>
          <a:xfrm>
            <a:off x="4716016" y="1556792"/>
            <a:ext cx="3024336" cy="1944216"/>
            <a:chOff x="4716016" y="1556792"/>
            <a:chExt cx="3024336" cy="1944216"/>
          </a:xfrm>
        </p:grpSpPr>
        <p:sp>
          <p:nvSpPr>
            <p:cNvPr id="58" name="円/楕円 57"/>
            <p:cNvSpPr/>
            <p:nvPr/>
          </p:nvSpPr>
          <p:spPr>
            <a:xfrm>
              <a:off x="4716016" y="1556792"/>
              <a:ext cx="144016" cy="144016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5652120" y="1709192"/>
              <a:ext cx="144016" cy="144016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6228184" y="2636912"/>
              <a:ext cx="144016" cy="144016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6660232" y="2564904"/>
              <a:ext cx="144016" cy="144016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6732240" y="3068960"/>
              <a:ext cx="144016" cy="144016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7596336" y="3356992"/>
              <a:ext cx="144016" cy="144016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daviddarling.info/images/dark_matter_distribu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312368" cy="3312368"/>
          </a:xfrm>
          <a:prstGeom prst="rect">
            <a:avLst/>
          </a:prstGeom>
          <a:noFill/>
        </p:spPr>
      </p:pic>
      <p:pic>
        <p:nvPicPr>
          <p:cNvPr id="1032" name="Picture 8" descr="http://www.learner.org/courses/physics/visual/img_lrg/androme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52825"/>
            <a:ext cx="4762500" cy="3305175"/>
          </a:xfrm>
          <a:prstGeom prst="rect">
            <a:avLst/>
          </a:prstGeom>
          <a:noFill/>
        </p:spPr>
      </p:pic>
      <p:cxnSp>
        <p:nvCxnSpPr>
          <p:cNvPr id="12" name="直線コネクタ 11"/>
          <p:cNvCxnSpPr/>
          <p:nvPr/>
        </p:nvCxnSpPr>
        <p:spPr>
          <a:xfrm>
            <a:off x="1979712" y="2564904"/>
            <a:ext cx="1872208" cy="4293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5496" y="3717032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kumimoji="1" lang="en-US" altLang="ja-JP" dirty="0" smtClean="0"/>
              <a:t>The universe needs the cold dark matter to construct the current structure. </a:t>
            </a:r>
          </a:p>
          <a:p>
            <a:pPr>
              <a:buFontTx/>
              <a:buChar char="-"/>
            </a:pPr>
            <a:r>
              <a:rPr lang="en-US" altLang="ja-JP" dirty="0" smtClean="0"/>
              <a:t> Galaxy are constructed in Dark matter halo because dark matter has unevenness. </a:t>
            </a:r>
          </a:p>
          <a:p>
            <a:pPr>
              <a:buFontTx/>
              <a:buChar char="-"/>
            </a:pPr>
            <a:r>
              <a:rPr kumimoji="1" lang="en-US" altLang="ja-JP" dirty="0" smtClean="0"/>
              <a:t> </a:t>
            </a:r>
            <a:r>
              <a:rPr lang="en-US" altLang="ja-JP" dirty="0" smtClean="0"/>
              <a:t>This unevenness reflect CMB</a:t>
            </a:r>
          </a:p>
          <a:p>
            <a:r>
              <a:rPr lang="ja-JP" altLang="en-US" dirty="0" smtClean="0"/>
              <a:t>⇒ </a:t>
            </a:r>
            <a:r>
              <a:rPr lang="en-US" altLang="ja-JP" dirty="0" smtClean="0"/>
              <a:t>Dark matter density from WMAP observation </a:t>
            </a:r>
          </a:p>
          <a:p>
            <a:r>
              <a:rPr kumimoji="1" lang="en-US" altLang="ja-JP" dirty="0" smtClean="0"/>
              <a:t>- Velocity curve of galaxy indicates the existence of dark matter in local scale.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4211960" y="548680"/>
            <a:ext cx="4752528" cy="2880320"/>
            <a:chOff x="4572000" y="764704"/>
            <a:chExt cx="4824536" cy="2961620"/>
          </a:xfrm>
        </p:grpSpPr>
        <p:graphicFrame>
          <p:nvGraphicFramePr>
            <p:cNvPr id="11" name="グラフ 10"/>
            <p:cNvGraphicFramePr/>
            <p:nvPr/>
          </p:nvGraphicFramePr>
          <p:xfrm>
            <a:off x="4572000" y="764704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テキスト ボックス 12"/>
            <p:cNvSpPr txBox="1"/>
            <p:nvPr/>
          </p:nvSpPr>
          <p:spPr>
            <a:xfrm>
              <a:off x="5004048" y="1619508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/>
                <a:t>Dark Energy      </a:t>
              </a:r>
            </a:p>
            <a:p>
              <a:r>
                <a:rPr lang="en-US" altLang="ja-JP" b="1" dirty="0" smtClean="0"/>
                <a:t>(68%)</a:t>
              </a:r>
              <a:endParaRPr kumimoji="1" lang="ja-JP" altLang="en-US" b="1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308304" y="1628800"/>
              <a:ext cx="1835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/>
                <a:t>Dark Matter</a:t>
              </a:r>
            </a:p>
            <a:p>
              <a:r>
                <a:rPr lang="en-US" altLang="ja-JP" b="1" dirty="0" smtClean="0"/>
                <a:t>(27%)</a:t>
              </a:r>
              <a:endParaRPr kumimoji="1" lang="ja-JP" altLang="en-US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660232" y="2420888"/>
              <a:ext cx="16561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/>
                <a:t>Ordinary matter</a:t>
              </a:r>
              <a:endParaRPr kumimoji="1" lang="en-US" altLang="ja-JP" b="1" dirty="0" smtClean="0"/>
            </a:p>
            <a:p>
              <a:r>
                <a:rPr lang="en-US" altLang="ja-JP" b="1" dirty="0" smtClean="0"/>
                <a:t>(5%)</a:t>
              </a:r>
              <a:endParaRPr kumimoji="1" lang="ja-JP" altLang="en-US" b="1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164288" y="335699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Planck 2013 results</a:t>
              </a:r>
              <a:endParaRPr kumimoji="1" lang="ja-JP" altLang="en-US" dirty="0"/>
            </a:p>
          </p:txBody>
        </p:sp>
      </p:grpSp>
      <p:cxnSp>
        <p:nvCxnSpPr>
          <p:cNvPr id="14" name="直線コネクタ 13"/>
          <p:cNvCxnSpPr/>
          <p:nvPr/>
        </p:nvCxnSpPr>
        <p:spPr>
          <a:xfrm>
            <a:off x="2051720" y="2564904"/>
            <a:ext cx="648072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627784" y="179929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Dark Matter Problem</a:t>
            </a:r>
            <a:endParaRPr kumimoji="1"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914400"/>
          </a:xfrm>
        </p:spPr>
        <p:txBody>
          <a:bodyPr/>
          <a:lstStyle/>
          <a:p>
            <a:r>
              <a:rPr kumimoji="1" lang="en-US" altLang="ja-JP" sz="3200" dirty="0" smtClean="0"/>
              <a:t>Advantage of emulsions</a:t>
            </a:r>
            <a:endParaRPr kumimoji="1" lang="ja-JP" altLang="en-US" sz="3200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1259632" y="2060848"/>
            <a:ext cx="3024336" cy="2880320"/>
            <a:chOff x="1835696" y="2132856"/>
            <a:chExt cx="3024336" cy="2880320"/>
          </a:xfrm>
        </p:grpSpPr>
        <p:sp>
          <p:nvSpPr>
            <p:cNvPr id="3" name="円/楕円 2"/>
            <p:cNvSpPr/>
            <p:nvPr/>
          </p:nvSpPr>
          <p:spPr>
            <a:xfrm>
              <a:off x="2339752" y="2492896"/>
              <a:ext cx="2088232" cy="208823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" name="直線矢印コネクタ 4"/>
            <p:cNvCxnSpPr/>
            <p:nvPr/>
          </p:nvCxnSpPr>
          <p:spPr>
            <a:xfrm>
              <a:off x="1835696" y="2132856"/>
              <a:ext cx="3024336" cy="2880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曲線コネクタ 6"/>
            <p:cNvCxnSpPr/>
            <p:nvPr/>
          </p:nvCxnSpPr>
          <p:spPr>
            <a:xfrm flipV="1">
              <a:off x="3059832" y="2924944"/>
              <a:ext cx="360040" cy="14401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曲線コネクタ 8"/>
            <p:cNvCxnSpPr/>
            <p:nvPr/>
          </p:nvCxnSpPr>
          <p:spPr>
            <a:xfrm flipV="1">
              <a:off x="3212232" y="3140968"/>
              <a:ext cx="360040" cy="14401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曲線コネクタ 9"/>
            <p:cNvCxnSpPr/>
            <p:nvPr/>
          </p:nvCxnSpPr>
          <p:spPr>
            <a:xfrm flipV="1">
              <a:off x="3707904" y="3573016"/>
              <a:ext cx="360040" cy="14401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曲線コネクタ 10"/>
            <p:cNvCxnSpPr/>
            <p:nvPr/>
          </p:nvCxnSpPr>
          <p:spPr>
            <a:xfrm flipV="1">
              <a:off x="3491880" y="3356992"/>
              <a:ext cx="360040" cy="14401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曲線コネクタ 11"/>
            <p:cNvCxnSpPr/>
            <p:nvPr/>
          </p:nvCxnSpPr>
          <p:spPr>
            <a:xfrm rot="10800000" flipV="1">
              <a:off x="2483769" y="3365375"/>
              <a:ext cx="440432" cy="13563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曲線コネクタ 13"/>
            <p:cNvCxnSpPr/>
            <p:nvPr/>
          </p:nvCxnSpPr>
          <p:spPr>
            <a:xfrm rot="5400000">
              <a:off x="2771800" y="3573016"/>
              <a:ext cx="216024" cy="216024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曲線コネクタ 14"/>
            <p:cNvCxnSpPr/>
            <p:nvPr/>
          </p:nvCxnSpPr>
          <p:spPr>
            <a:xfrm rot="10800000" flipV="1">
              <a:off x="3267472" y="3933056"/>
              <a:ext cx="224408" cy="216024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曲線コネクタ 17"/>
            <p:cNvCxnSpPr/>
            <p:nvPr/>
          </p:nvCxnSpPr>
          <p:spPr>
            <a:xfrm rot="5400000">
              <a:off x="2992016" y="3856856"/>
              <a:ext cx="288032" cy="15240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>
              <a:off x="3419872" y="27089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e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-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3572272" y="2852936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e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-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3779912" y="3059668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e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-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067944" y="334770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e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-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267744" y="334770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e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-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411760" y="364502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e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-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771800" y="399577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e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-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059832" y="4139788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bg1"/>
                  </a:solidFill>
                </a:rPr>
                <a:t>e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-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611560" y="530120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Ionized electrons closed in the crystal </a:t>
            </a:r>
          </a:p>
          <a:p>
            <a:r>
              <a:rPr kumimoji="1" lang="ja-JP" altLang="en-US" sz="2000" dirty="0" smtClean="0"/>
              <a:t>⇒ </a:t>
            </a:r>
            <a:r>
              <a:rPr kumimoji="1" lang="en-US" altLang="ja-JP" sz="2000" dirty="0" smtClean="0"/>
              <a:t>diffusion problems are nothing .</a:t>
            </a:r>
            <a:endParaRPr kumimoji="1" lang="ja-JP" altLang="en-US" sz="2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436096" y="198884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Current directional detector </a:t>
            </a:r>
          </a:p>
          <a:p>
            <a:r>
              <a:rPr lang="en-US" altLang="ja-JP" dirty="0" smtClean="0"/>
              <a:t>(e.g. gaseous TPC, MWPC ) </a:t>
            </a:r>
          </a:p>
        </p:txBody>
      </p:sp>
      <p:sp>
        <p:nvSpPr>
          <p:cNvPr id="31" name="直方体 30"/>
          <p:cNvSpPr/>
          <p:nvPr/>
        </p:nvSpPr>
        <p:spPr>
          <a:xfrm>
            <a:off x="5220072" y="2708920"/>
            <a:ext cx="3024336" cy="2304256"/>
          </a:xfrm>
          <a:prstGeom prst="cube">
            <a:avLst/>
          </a:prstGeom>
          <a:solidFill>
            <a:srgbClr val="7FD13B">
              <a:alpha val="20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/>
          <p:nvPr/>
        </p:nvCxnSpPr>
        <p:spPr>
          <a:xfrm>
            <a:off x="6372200" y="3573016"/>
            <a:ext cx="216024" cy="7200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フリーフォーム 31"/>
          <p:cNvSpPr/>
          <p:nvPr/>
        </p:nvSpPr>
        <p:spPr>
          <a:xfrm>
            <a:off x="6037243" y="3888954"/>
            <a:ext cx="220338" cy="794106"/>
          </a:xfrm>
          <a:custGeom>
            <a:avLst/>
            <a:gdLst>
              <a:gd name="connsiteX0" fmla="*/ 220338 w 220338"/>
              <a:gd name="connsiteY0" fmla="*/ 0 h 794106"/>
              <a:gd name="connsiteX1" fmla="*/ 99152 w 220338"/>
              <a:gd name="connsiteY1" fmla="*/ 99152 h 794106"/>
              <a:gd name="connsiteX2" fmla="*/ 110169 w 220338"/>
              <a:gd name="connsiteY2" fmla="*/ 198304 h 794106"/>
              <a:gd name="connsiteX3" fmla="*/ 220338 w 220338"/>
              <a:gd name="connsiteY3" fmla="*/ 264405 h 794106"/>
              <a:gd name="connsiteX4" fmla="*/ 209321 w 220338"/>
              <a:gd name="connsiteY4" fmla="*/ 341523 h 794106"/>
              <a:gd name="connsiteX5" fmla="*/ 121186 w 220338"/>
              <a:gd name="connsiteY5" fmla="*/ 374574 h 794106"/>
              <a:gd name="connsiteX6" fmla="*/ 110169 w 220338"/>
              <a:gd name="connsiteY6" fmla="*/ 407624 h 794106"/>
              <a:gd name="connsiteX7" fmla="*/ 132203 w 220338"/>
              <a:gd name="connsiteY7" fmla="*/ 506776 h 794106"/>
              <a:gd name="connsiteX8" fmla="*/ 99152 w 220338"/>
              <a:gd name="connsiteY8" fmla="*/ 661012 h 794106"/>
              <a:gd name="connsiteX9" fmla="*/ 33051 w 220338"/>
              <a:gd name="connsiteY9" fmla="*/ 694063 h 794106"/>
              <a:gd name="connsiteX10" fmla="*/ 11017 w 220338"/>
              <a:gd name="connsiteY10" fmla="*/ 793215 h 794106"/>
              <a:gd name="connsiteX11" fmla="*/ 0 w 220338"/>
              <a:gd name="connsiteY11" fmla="*/ 793215 h 79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338" h="794106">
                <a:moveTo>
                  <a:pt x="220338" y="0"/>
                </a:moveTo>
                <a:cubicBezTo>
                  <a:pt x="219328" y="722"/>
                  <a:pt x="104394" y="76437"/>
                  <a:pt x="99152" y="99152"/>
                </a:cubicBezTo>
                <a:cubicBezTo>
                  <a:pt x="91674" y="131554"/>
                  <a:pt x="94403" y="169025"/>
                  <a:pt x="110169" y="198304"/>
                </a:cubicBezTo>
                <a:cubicBezTo>
                  <a:pt x="119965" y="216496"/>
                  <a:pt x="195979" y="252226"/>
                  <a:pt x="220338" y="264405"/>
                </a:cubicBezTo>
                <a:cubicBezTo>
                  <a:pt x="216666" y="290111"/>
                  <a:pt x="219867" y="317794"/>
                  <a:pt x="209321" y="341523"/>
                </a:cubicBezTo>
                <a:cubicBezTo>
                  <a:pt x="198250" y="366431"/>
                  <a:pt x="136136" y="371584"/>
                  <a:pt x="121186" y="374574"/>
                </a:cubicBezTo>
                <a:cubicBezTo>
                  <a:pt x="117514" y="385591"/>
                  <a:pt x="110169" y="396011"/>
                  <a:pt x="110169" y="407624"/>
                </a:cubicBezTo>
                <a:cubicBezTo>
                  <a:pt x="110169" y="446403"/>
                  <a:pt x="120842" y="472693"/>
                  <a:pt x="132203" y="506776"/>
                </a:cubicBezTo>
                <a:cubicBezTo>
                  <a:pt x="118305" y="617957"/>
                  <a:pt x="130549" y="566823"/>
                  <a:pt x="99152" y="661012"/>
                </a:cubicBezTo>
                <a:cubicBezTo>
                  <a:pt x="93813" y="677030"/>
                  <a:pt x="45884" y="689785"/>
                  <a:pt x="33051" y="694063"/>
                </a:cubicBezTo>
                <a:cubicBezTo>
                  <a:pt x="43934" y="781126"/>
                  <a:pt x="72773" y="777776"/>
                  <a:pt x="11017" y="793215"/>
                </a:cubicBezTo>
                <a:cubicBezTo>
                  <a:pt x="7454" y="794106"/>
                  <a:pt x="3672" y="793215"/>
                  <a:pt x="0" y="79321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/>
          <p:cNvSpPr/>
          <p:nvPr/>
        </p:nvSpPr>
        <p:spPr>
          <a:xfrm>
            <a:off x="6399769" y="3866920"/>
            <a:ext cx="313120" cy="980502"/>
          </a:xfrm>
          <a:custGeom>
            <a:avLst/>
            <a:gdLst>
              <a:gd name="connsiteX0" fmla="*/ 122217 w 313120"/>
              <a:gd name="connsiteY0" fmla="*/ 0 h 980502"/>
              <a:gd name="connsiteX1" fmla="*/ 78149 w 313120"/>
              <a:gd name="connsiteY1" fmla="*/ 330507 h 980502"/>
              <a:gd name="connsiteX2" fmla="*/ 111200 w 313120"/>
              <a:gd name="connsiteY2" fmla="*/ 341523 h 980502"/>
              <a:gd name="connsiteX3" fmla="*/ 199335 w 313120"/>
              <a:gd name="connsiteY3" fmla="*/ 352540 h 980502"/>
              <a:gd name="connsiteX4" fmla="*/ 232385 w 313120"/>
              <a:gd name="connsiteY4" fmla="*/ 363557 h 980502"/>
              <a:gd name="connsiteX5" fmla="*/ 254419 w 313120"/>
              <a:gd name="connsiteY5" fmla="*/ 539827 h 980502"/>
              <a:gd name="connsiteX6" fmla="*/ 243402 w 313120"/>
              <a:gd name="connsiteY6" fmla="*/ 572878 h 980502"/>
              <a:gd name="connsiteX7" fmla="*/ 144250 w 313120"/>
              <a:gd name="connsiteY7" fmla="*/ 627962 h 980502"/>
              <a:gd name="connsiteX8" fmla="*/ 144250 w 313120"/>
              <a:gd name="connsiteY8" fmla="*/ 771181 h 980502"/>
              <a:gd name="connsiteX9" fmla="*/ 166284 w 313120"/>
              <a:gd name="connsiteY9" fmla="*/ 804232 h 980502"/>
              <a:gd name="connsiteX10" fmla="*/ 243402 w 313120"/>
              <a:gd name="connsiteY10" fmla="*/ 826266 h 980502"/>
              <a:gd name="connsiteX11" fmla="*/ 276453 w 313120"/>
              <a:gd name="connsiteY11" fmla="*/ 980502 h 98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120" h="980502">
                <a:moveTo>
                  <a:pt x="122217" y="0"/>
                </a:moveTo>
                <a:cubicBezTo>
                  <a:pt x="0" y="97774"/>
                  <a:pt x="35834" y="44886"/>
                  <a:pt x="78149" y="330507"/>
                </a:cubicBezTo>
                <a:cubicBezTo>
                  <a:pt x="79851" y="341994"/>
                  <a:pt x="99774" y="339446"/>
                  <a:pt x="111200" y="341523"/>
                </a:cubicBezTo>
                <a:cubicBezTo>
                  <a:pt x="140329" y="346819"/>
                  <a:pt x="169957" y="348868"/>
                  <a:pt x="199335" y="352540"/>
                </a:cubicBezTo>
                <a:cubicBezTo>
                  <a:pt x="210352" y="356212"/>
                  <a:pt x="222723" y="357115"/>
                  <a:pt x="232385" y="363557"/>
                </a:cubicBezTo>
                <a:cubicBezTo>
                  <a:pt x="299574" y="408350"/>
                  <a:pt x="265768" y="449035"/>
                  <a:pt x="254419" y="539827"/>
                </a:cubicBezTo>
                <a:cubicBezTo>
                  <a:pt x="252979" y="551350"/>
                  <a:pt x="251614" y="564666"/>
                  <a:pt x="243402" y="572878"/>
                </a:cubicBezTo>
                <a:cubicBezTo>
                  <a:pt x="205521" y="610759"/>
                  <a:pt x="185810" y="614109"/>
                  <a:pt x="144250" y="627962"/>
                </a:cubicBezTo>
                <a:cubicBezTo>
                  <a:pt x="124522" y="687146"/>
                  <a:pt x="122672" y="677676"/>
                  <a:pt x="144250" y="771181"/>
                </a:cubicBezTo>
                <a:cubicBezTo>
                  <a:pt x="147227" y="784083"/>
                  <a:pt x="155945" y="795961"/>
                  <a:pt x="166284" y="804232"/>
                </a:cubicBezTo>
                <a:cubicBezTo>
                  <a:pt x="173468" y="809979"/>
                  <a:pt x="240523" y="825546"/>
                  <a:pt x="243402" y="826266"/>
                </a:cubicBezTo>
                <a:cubicBezTo>
                  <a:pt x="313120" y="872743"/>
                  <a:pt x="276453" y="835058"/>
                  <a:pt x="276453" y="980502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/>
          <p:cNvSpPr/>
          <p:nvPr/>
        </p:nvSpPr>
        <p:spPr>
          <a:xfrm>
            <a:off x="6753204" y="3822853"/>
            <a:ext cx="391714" cy="969484"/>
          </a:xfrm>
          <a:custGeom>
            <a:avLst/>
            <a:gdLst>
              <a:gd name="connsiteX0" fmla="*/ 55220 w 391714"/>
              <a:gd name="connsiteY0" fmla="*/ 0 h 969484"/>
              <a:gd name="connsiteX1" fmla="*/ 22169 w 391714"/>
              <a:gd name="connsiteY1" fmla="*/ 55084 h 969484"/>
              <a:gd name="connsiteX2" fmla="*/ 209456 w 391714"/>
              <a:gd name="connsiteY2" fmla="*/ 165253 h 969484"/>
              <a:gd name="connsiteX3" fmla="*/ 209456 w 391714"/>
              <a:gd name="connsiteY3" fmla="*/ 319489 h 969484"/>
              <a:gd name="connsiteX4" fmla="*/ 187423 w 391714"/>
              <a:gd name="connsiteY4" fmla="*/ 352540 h 969484"/>
              <a:gd name="connsiteX5" fmla="*/ 165389 w 391714"/>
              <a:gd name="connsiteY5" fmla="*/ 418641 h 969484"/>
              <a:gd name="connsiteX6" fmla="*/ 176406 w 391714"/>
              <a:gd name="connsiteY6" fmla="*/ 462708 h 969484"/>
              <a:gd name="connsiteX7" fmla="*/ 297591 w 391714"/>
              <a:gd name="connsiteY7" fmla="*/ 495759 h 969484"/>
              <a:gd name="connsiteX8" fmla="*/ 308608 w 391714"/>
              <a:gd name="connsiteY8" fmla="*/ 738130 h 969484"/>
              <a:gd name="connsiteX9" fmla="*/ 341659 w 391714"/>
              <a:gd name="connsiteY9" fmla="*/ 749147 h 969484"/>
              <a:gd name="connsiteX10" fmla="*/ 363692 w 391714"/>
              <a:gd name="connsiteY10" fmla="*/ 782198 h 969484"/>
              <a:gd name="connsiteX11" fmla="*/ 330642 w 391714"/>
              <a:gd name="connsiteY11" fmla="*/ 969484 h 96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1714" h="969484">
                <a:moveTo>
                  <a:pt x="55220" y="0"/>
                </a:moveTo>
                <a:cubicBezTo>
                  <a:pt x="44203" y="18361"/>
                  <a:pt x="25197" y="33886"/>
                  <a:pt x="22169" y="55084"/>
                </a:cubicBezTo>
                <a:cubicBezTo>
                  <a:pt x="0" y="210267"/>
                  <a:pt x="70258" y="156553"/>
                  <a:pt x="209456" y="165253"/>
                </a:cubicBezTo>
                <a:cubicBezTo>
                  <a:pt x="230446" y="228222"/>
                  <a:pt x="231493" y="216646"/>
                  <a:pt x="209456" y="319489"/>
                </a:cubicBezTo>
                <a:cubicBezTo>
                  <a:pt x="206682" y="332436"/>
                  <a:pt x="192800" y="340441"/>
                  <a:pt x="187423" y="352540"/>
                </a:cubicBezTo>
                <a:cubicBezTo>
                  <a:pt x="177990" y="373764"/>
                  <a:pt x="165389" y="418641"/>
                  <a:pt x="165389" y="418641"/>
                </a:cubicBezTo>
                <a:cubicBezTo>
                  <a:pt x="169061" y="433330"/>
                  <a:pt x="168007" y="450110"/>
                  <a:pt x="176406" y="462708"/>
                </a:cubicBezTo>
                <a:cubicBezTo>
                  <a:pt x="199131" y="496795"/>
                  <a:pt x="274490" y="492871"/>
                  <a:pt x="297591" y="495759"/>
                </a:cubicBezTo>
                <a:cubicBezTo>
                  <a:pt x="301263" y="576549"/>
                  <a:pt x="294751" y="658452"/>
                  <a:pt x="308608" y="738130"/>
                </a:cubicBezTo>
                <a:cubicBezTo>
                  <a:pt x="310598" y="749571"/>
                  <a:pt x="332591" y="741892"/>
                  <a:pt x="341659" y="749147"/>
                </a:cubicBezTo>
                <a:cubicBezTo>
                  <a:pt x="351998" y="757418"/>
                  <a:pt x="356348" y="771181"/>
                  <a:pt x="363692" y="782198"/>
                </a:cubicBezTo>
                <a:cubicBezTo>
                  <a:pt x="351985" y="957815"/>
                  <a:pt x="391714" y="908415"/>
                  <a:pt x="330642" y="96948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/>
          <p:cNvSpPr/>
          <p:nvPr/>
        </p:nvSpPr>
        <p:spPr>
          <a:xfrm>
            <a:off x="6665205" y="3922005"/>
            <a:ext cx="242371" cy="925417"/>
          </a:xfrm>
          <a:custGeom>
            <a:avLst/>
            <a:gdLst>
              <a:gd name="connsiteX0" fmla="*/ 33050 w 242371"/>
              <a:gd name="connsiteY0" fmla="*/ 0 h 925417"/>
              <a:gd name="connsiteX1" fmla="*/ 22034 w 242371"/>
              <a:gd name="connsiteY1" fmla="*/ 66101 h 925417"/>
              <a:gd name="connsiteX2" fmla="*/ 0 w 242371"/>
              <a:gd name="connsiteY2" fmla="*/ 132202 h 925417"/>
              <a:gd name="connsiteX3" fmla="*/ 33050 w 242371"/>
              <a:gd name="connsiteY3" fmla="*/ 154236 h 925417"/>
              <a:gd name="connsiteX4" fmla="*/ 132202 w 242371"/>
              <a:gd name="connsiteY4" fmla="*/ 374573 h 925417"/>
              <a:gd name="connsiteX5" fmla="*/ 121185 w 242371"/>
              <a:gd name="connsiteY5" fmla="*/ 407624 h 925417"/>
              <a:gd name="connsiteX6" fmla="*/ 132202 w 242371"/>
              <a:gd name="connsiteY6" fmla="*/ 517793 h 925417"/>
              <a:gd name="connsiteX7" fmla="*/ 165253 w 242371"/>
              <a:gd name="connsiteY7" fmla="*/ 539826 h 925417"/>
              <a:gd name="connsiteX8" fmla="*/ 220337 w 242371"/>
              <a:gd name="connsiteY8" fmla="*/ 605928 h 925417"/>
              <a:gd name="connsiteX9" fmla="*/ 220337 w 242371"/>
              <a:gd name="connsiteY9" fmla="*/ 749147 h 925417"/>
              <a:gd name="connsiteX10" fmla="*/ 242371 w 242371"/>
              <a:gd name="connsiteY10" fmla="*/ 782197 h 925417"/>
              <a:gd name="connsiteX11" fmla="*/ 231354 w 242371"/>
              <a:gd name="connsiteY11" fmla="*/ 837282 h 925417"/>
              <a:gd name="connsiteX12" fmla="*/ 198303 w 242371"/>
              <a:gd name="connsiteY12" fmla="*/ 848299 h 925417"/>
              <a:gd name="connsiteX13" fmla="*/ 198303 w 242371"/>
              <a:gd name="connsiteY13" fmla="*/ 925417 h 92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71" h="925417">
                <a:moveTo>
                  <a:pt x="33050" y="0"/>
                </a:moveTo>
                <a:cubicBezTo>
                  <a:pt x="29378" y="22034"/>
                  <a:pt x="27452" y="44430"/>
                  <a:pt x="22034" y="66101"/>
                </a:cubicBezTo>
                <a:cubicBezTo>
                  <a:pt x="16401" y="88633"/>
                  <a:pt x="0" y="132202"/>
                  <a:pt x="0" y="132202"/>
                </a:cubicBezTo>
                <a:cubicBezTo>
                  <a:pt x="11017" y="139547"/>
                  <a:pt x="20149" y="151259"/>
                  <a:pt x="33050" y="154236"/>
                </a:cubicBezTo>
                <a:cubicBezTo>
                  <a:pt x="205775" y="194096"/>
                  <a:pt x="158349" y="86955"/>
                  <a:pt x="132202" y="374573"/>
                </a:cubicBezTo>
                <a:cubicBezTo>
                  <a:pt x="131151" y="386138"/>
                  <a:pt x="124857" y="396607"/>
                  <a:pt x="121185" y="407624"/>
                </a:cubicBezTo>
                <a:cubicBezTo>
                  <a:pt x="124857" y="444347"/>
                  <a:pt x="120531" y="482781"/>
                  <a:pt x="132202" y="517793"/>
                </a:cubicBezTo>
                <a:cubicBezTo>
                  <a:pt x="136389" y="530354"/>
                  <a:pt x="155081" y="531350"/>
                  <a:pt x="165253" y="539826"/>
                </a:cubicBezTo>
                <a:cubicBezTo>
                  <a:pt x="197060" y="566332"/>
                  <a:pt x="198673" y="573433"/>
                  <a:pt x="220337" y="605928"/>
                </a:cubicBezTo>
                <a:cubicBezTo>
                  <a:pt x="212816" y="666093"/>
                  <a:pt x="199833" y="694471"/>
                  <a:pt x="220337" y="749147"/>
                </a:cubicBezTo>
                <a:cubicBezTo>
                  <a:pt x="224986" y="761544"/>
                  <a:pt x="235026" y="771180"/>
                  <a:pt x="242371" y="782197"/>
                </a:cubicBezTo>
                <a:cubicBezTo>
                  <a:pt x="238699" y="800559"/>
                  <a:pt x="241741" y="821702"/>
                  <a:pt x="231354" y="837282"/>
                </a:cubicBezTo>
                <a:cubicBezTo>
                  <a:pt x="224912" y="846945"/>
                  <a:pt x="202381" y="837425"/>
                  <a:pt x="198303" y="848299"/>
                </a:cubicBezTo>
                <a:cubicBezTo>
                  <a:pt x="189277" y="872368"/>
                  <a:pt x="198303" y="899711"/>
                  <a:pt x="198303" y="92541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/>
          <p:cNvSpPr/>
          <p:nvPr/>
        </p:nvSpPr>
        <p:spPr>
          <a:xfrm>
            <a:off x="6316338" y="3863375"/>
            <a:ext cx="117291" cy="994842"/>
          </a:xfrm>
          <a:custGeom>
            <a:avLst/>
            <a:gdLst>
              <a:gd name="connsiteX0" fmla="*/ 73445 w 117291"/>
              <a:gd name="connsiteY0" fmla="*/ 36596 h 994842"/>
              <a:gd name="connsiteX1" fmla="*/ 73445 w 117291"/>
              <a:gd name="connsiteY1" fmla="*/ 301001 h 994842"/>
              <a:gd name="connsiteX2" fmla="*/ 51411 w 117291"/>
              <a:gd name="connsiteY2" fmla="*/ 433203 h 994842"/>
              <a:gd name="connsiteX3" fmla="*/ 62428 w 117291"/>
              <a:gd name="connsiteY3" fmla="*/ 532355 h 994842"/>
              <a:gd name="connsiteX4" fmla="*/ 73445 w 117291"/>
              <a:gd name="connsiteY4" fmla="*/ 565406 h 994842"/>
              <a:gd name="connsiteX5" fmla="*/ 62428 w 117291"/>
              <a:gd name="connsiteY5" fmla="*/ 686591 h 994842"/>
              <a:gd name="connsiteX6" fmla="*/ 18361 w 117291"/>
              <a:gd name="connsiteY6" fmla="*/ 785743 h 994842"/>
              <a:gd name="connsiteX7" fmla="*/ 7344 w 117291"/>
              <a:gd name="connsiteY7" fmla="*/ 818794 h 994842"/>
              <a:gd name="connsiteX8" fmla="*/ 18361 w 117291"/>
              <a:gd name="connsiteY8" fmla="*/ 895912 h 994842"/>
              <a:gd name="connsiteX9" fmla="*/ 95479 w 117291"/>
              <a:gd name="connsiteY9" fmla="*/ 973030 h 99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291" h="994842">
                <a:moveTo>
                  <a:pt x="73445" y="36596"/>
                </a:moveTo>
                <a:cubicBezTo>
                  <a:pt x="48376" y="212076"/>
                  <a:pt x="73445" y="0"/>
                  <a:pt x="73445" y="301001"/>
                </a:cubicBezTo>
                <a:cubicBezTo>
                  <a:pt x="73445" y="352581"/>
                  <a:pt x="63014" y="386791"/>
                  <a:pt x="51411" y="433203"/>
                </a:cubicBezTo>
                <a:cubicBezTo>
                  <a:pt x="55083" y="466254"/>
                  <a:pt x="56961" y="499553"/>
                  <a:pt x="62428" y="532355"/>
                </a:cubicBezTo>
                <a:cubicBezTo>
                  <a:pt x="64337" y="543810"/>
                  <a:pt x="73445" y="553793"/>
                  <a:pt x="73445" y="565406"/>
                </a:cubicBezTo>
                <a:cubicBezTo>
                  <a:pt x="73445" y="605968"/>
                  <a:pt x="69477" y="646647"/>
                  <a:pt x="62428" y="686591"/>
                </a:cubicBezTo>
                <a:cubicBezTo>
                  <a:pt x="46925" y="774444"/>
                  <a:pt x="47169" y="728128"/>
                  <a:pt x="18361" y="785743"/>
                </a:cubicBezTo>
                <a:cubicBezTo>
                  <a:pt x="13168" y="796130"/>
                  <a:pt x="11016" y="807777"/>
                  <a:pt x="7344" y="818794"/>
                </a:cubicBezTo>
                <a:cubicBezTo>
                  <a:pt x="11016" y="844500"/>
                  <a:pt x="0" y="877551"/>
                  <a:pt x="18361" y="895912"/>
                </a:cubicBezTo>
                <a:cubicBezTo>
                  <a:pt x="117291" y="994842"/>
                  <a:pt x="95479" y="809009"/>
                  <a:pt x="95479" y="97303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148064" y="5229200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Diffusion problem</a:t>
            </a:r>
          </a:p>
          <a:p>
            <a:r>
              <a:rPr lang="ja-JP" altLang="en-US" sz="2000" dirty="0" smtClean="0"/>
              <a:t>⇒ </a:t>
            </a:r>
            <a:r>
              <a:rPr lang="en-US" altLang="ja-JP" sz="2000" dirty="0" smtClean="0"/>
              <a:t>limitation of angular resolution </a:t>
            </a:r>
          </a:p>
          <a:p>
            <a:r>
              <a:rPr lang="en-US" altLang="ja-JP" sz="2000" dirty="0" smtClean="0"/>
              <a:t>and energy threshold </a:t>
            </a:r>
          </a:p>
          <a:p>
            <a:r>
              <a:rPr lang="ja-JP" altLang="en-US" sz="2000" dirty="0" smtClean="0"/>
              <a:t>⇒ </a:t>
            </a:r>
            <a:r>
              <a:rPr lang="en-US" altLang="ja-JP" sz="2000" dirty="0" smtClean="0"/>
              <a:t>limitation of scale </a:t>
            </a:r>
            <a:endParaRPr kumimoji="1" lang="ja-JP" altLang="en-US" sz="2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95536" y="6165304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00"/>
                </a:solidFill>
              </a:rPr>
              <a:t> Scalability of emulsion is by far the best.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43" name="円/楕円 42"/>
          <p:cNvSpPr/>
          <p:nvPr/>
        </p:nvSpPr>
        <p:spPr>
          <a:xfrm>
            <a:off x="5796136" y="4725144"/>
            <a:ext cx="1584176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156176" y="479715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readout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547664" y="126876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Nuclear Emulsion</a:t>
            </a:r>
            <a:endParaRPr kumimoji="1" lang="ja-JP" altLang="en-US" sz="2400" b="1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652120" y="126876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Gaseous detector</a:t>
            </a:r>
            <a:endParaRPr kumimoji="1" lang="ja-JP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 descr="C:\Users\naka\Downloads\Emulsion 25 kg・y 90% C.L._plot_20130905T0741.png"/>
          <p:cNvPicPr>
            <a:picLocks noChangeAspect="1" noChangeArrowheads="1"/>
          </p:cNvPicPr>
          <p:nvPr/>
        </p:nvPicPr>
        <p:blipFill>
          <a:blip r:embed="rId2" cstate="print"/>
          <a:srcRect l="12988" t="2329" r="15350" b="2329"/>
          <a:stretch>
            <a:fillRect/>
          </a:stretch>
        </p:blipFill>
        <p:spPr bwMode="auto">
          <a:xfrm>
            <a:off x="1187624" y="980728"/>
            <a:ext cx="5976664" cy="5516921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 rot="2076388">
            <a:off x="5415046" y="1962583"/>
            <a:ext cx="334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63688" y="61139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Emulsion 25kg</a:t>
            </a:r>
            <a:r>
              <a:rPr lang="ja-JP" altLang="en-US" dirty="0" smtClean="0"/>
              <a:t>・</a:t>
            </a:r>
            <a:r>
              <a:rPr lang="en-US" altLang="ja-JP" dirty="0" smtClean="0"/>
              <a:t>y, 90% C.L., Track length &gt; 100nm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4462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Ideal Sensitivity for SI interaction with emulsion detector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47864" y="5157192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 smtClean="0">
                <a:solidFill>
                  <a:srgbClr val="00B050"/>
                </a:solidFill>
              </a:rPr>
              <a:t>Directionality is not taken into account! </a:t>
            </a:r>
            <a:endParaRPr kumimoji="1" lang="ja-JP" altLang="en-US" sz="1400" b="1" i="1" dirty="0">
              <a:solidFill>
                <a:srgbClr val="00B05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75856" y="4386590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Including C,N,O recoil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2000" y="3738518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132EF9"/>
                </a:solidFill>
              </a:rPr>
              <a:t>Only  Ag, Br recoil</a:t>
            </a:r>
            <a:endParaRPr kumimoji="1" lang="ja-JP" altLang="en-US" sz="1600" b="1" dirty="0">
              <a:solidFill>
                <a:srgbClr val="132EF9"/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 l="2617" t="23316" r="84993" b="49745"/>
          <a:stretch>
            <a:fillRect/>
          </a:stretch>
        </p:blipFill>
        <p:spPr bwMode="auto">
          <a:xfrm rot="16200000">
            <a:off x="7438851" y="5152850"/>
            <a:ext cx="110604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1331640" y="116632"/>
            <a:ext cx="8712968" cy="914400"/>
          </a:xfrm>
        </p:spPr>
        <p:txBody>
          <a:bodyPr/>
          <a:lstStyle/>
          <a:p>
            <a:r>
              <a:rPr kumimoji="1" lang="en-US" altLang="ja-JP" sz="3200" dirty="0" smtClean="0"/>
              <a:t>Homework from referee of LNGS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    </a:t>
            </a:r>
            <a:r>
              <a:rPr lang="en-US" altLang="ja-JP" sz="3200" dirty="0" smtClean="0"/>
              <a:t>[one year milestone]</a:t>
            </a:r>
            <a:r>
              <a:rPr kumimoji="1" lang="en-US" altLang="ja-JP" sz="3200" dirty="0" smtClean="0"/>
              <a:t>  </a:t>
            </a:r>
            <a:endParaRPr kumimoji="1"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144016" y="1556792"/>
            <a:ext cx="8820472" cy="457200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3200" dirty="0" smtClean="0"/>
              <a:t>A refereeing committee was appointed by INFN</a:t>
            </a:r>
          </a:p>
          <a:p>
            <a:r>
              <a:rPr lang="en-US" altLang="ja-JP" sz="3200" dirty="0" smtClean="0"/>
              <a:t>Asses the intrinsic background and make sure that it is   not an issue.  Otherwise, </a:t>
            </a:r>
            <a:r>
              <a:rPr lang="en-US" altLang="ja-JP" sz="3200" dirty="0" err="1" smtClean="0"/>
              <a:t>optimise</a:t>
            </a:r>
            <a:r>
              <a:rPr lang="en-US" altLang="ja-JP" sz="3200" dirty="0" smtClean="0"/>
              <a:t> the production   process. </a:t>
            </a:r>
          </a:p>
          <a:p>
            <a:r>
              <a:rPr lang="en-US" altLang="ja-JP" sz="3200" dirty="0" smtClean="0"/>
              <a:t> Show the directionality measurement on neutrons, never done by other experiments. Important measurement in general for all experiments in LNHS.</a:t>
            </a:r>
          </a:p>
          <a:p>
            <a:r>
              <a:rPr lang="en-US" altLang="ja-JP" sz="3200" dirty="0" smtClean="0"/>
              <a:t>Make tests on lowering the threshold for the track </a:t>
            </a:r>
          </a:p>
          <a:p>
            <a:pPr>
              <a:buNone/>
            </a:pPr>
            <a:r>
              <a:rPr lang="ja-JP" altLang="en-US" sz="3200" dirty="0" smtClean="0"/>
              <a:t>　</a:t>
            </a:r>
            <a:r>
              <a:rPr lang="en-US" altLang="ja-JP" sz="3200" dirty="0" smtClean="0"/>
              <a:t>length. Show stable results with a significant statistics.</a:t>
            </a:r>
          </a:p>
          <a:p>
            <a:pPr>
              <a:buFont typeface="Arial" pitchFamily="34" charset="0"/>
              <a:buChar char="•"/>
            </a:pPr>
            <a:endParaRPr lang="en-US" altLang="ja-JP" sz="3200" dirty="0" smtClean="0"/>
          </a:p>
          <a:p>
            <a:endParaRPr lang="en-US" altLang="ja-JP" sz="3200" dirty="0" smtClean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99592" y="593011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FF00"/>
                </a:solidFill>
              </a:rPr>
              <a:t>Proposal to apply </a:t>
            </a:r>
            <a:r>
              <a:rPr lang="en-US" altLang="ja-JP" sz="2800" b="1" dirty="0" smtClean="0">
                <a:solidFill>
                  <a:srgbClr val="00FF00"/>
                </a:solidFill>
              </a:rPr>
              <a:t>as </a:t>
            </a:r>
            <a:r>
              <a:rPr kumimoji="1" lang="en-US" altLang="ja-JP" sz="2800" b="1" dirty="0" smtClean="0">
                <a:solidFill>
                  <a:srgbClr val="00FF00"/>
                </a:solidFill>
              </a:rPr>
              <a:t>LNGS (INFN) official group </a:t>
            </a:r>
            <a:endParaRPr kumimoji="1" lang="ja-JP" altLang="en-US" sz="28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7584" y="2780928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R&amp;D status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naka\Pictures\乳剤仕込み装置\P3180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955675"/>
            <a:ext cx="262572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C:\Users\naka\Pictures\乳剤仕込み装置\P3180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3925" y="908050"/>
            <a:ext cx="28162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3" descr="C:\Users\naka\Desktop\PROCEED\若手育成\slide\P1120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7363" y="908050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下矢印 19"/>
          <p:cNvSpPr/>
          <p:nvPr/>
        </p:nvSpPr>
        <p:spPr>
          <a:xfrm>
            <a:off x="4140200" y="4724400"/>
            <a:ext cx="720725" cy="577850"/>
          </a:xfrm>
          <a:prstGeom prst="downArrow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5846" name="テキスト ボックス 20"/>
          <p:cNvSpPr txBox="1">
            <a:spLocks noChangeArrowheads="1"/>
          </p:cNvSpPr>
          <p:nvPr/>
        </p:nvSpPr>
        <p:spPr bwMode="auto">
          <a:xfrm>
            <a:off x="1547813" y="179388"/>
            <a:ext cx="63357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>
                <a:latin typeface="Calibri" pitchFamily="34" charset="0"/>
              </a:rPr>
              <a:t>        Emulsion Production Facility </a:t>
            </a:r>
            <a:endParaRPr lang="ja-JP" altLang="en-US" sz="3200">
              <a:latin typeface="Calibri" pitchFamily="34" charset="0"/>
            </a:endParaRPr>
          </a:p>
        </p:txBody>
      </p:sp>
      <p:sp>
        <p:nvSpPr>
          <p:cNvPr id="35847" name="テキスト ボックス 21"/>
          <p:cNvSpPr txBox="1">
            <a:spLocks noChangeArrowheads="1"/>
          </p:cNvSpPr>
          <p:nvPr/>
        </p:nvSpPr>
        <p:spPr bwMode="auto">
          <a:xfrm>
            <a:off x="-107950" y="5991373"/>
            <a:ext cx="9864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b="1" dirty="0">
                <a:latin typeface="Calibri" pitchFamily="34" charset="0"/>
              </a:rPr>
              <a:t>      </a:t>
            </a:r>
            <a:r>
              <a:rPr lang="en-US" altLang="ja-JP" sz="2400" b="1" dirty="0" smtClean="0">
                <a:latin typeface="Calibri" pitchFamily="34" charset="0"/>
              </a:rPr>
              <a:t>~200g </a:t>
            </a:r>
            <a:r>
              <a:rPr lang="en-US" altLang="ja-JP" sz="2400" b="1" dirty="0">
                <a:latin typeface="Calibri" pitchFamily="34" charset="0"/>
              </a:rPr>
              <a:t>emulsion detector /days   </a:t>
            </a:r>
            <a:r>
              <a:rPr lang="ja-JP" altLang="en-US" sz="2400" b="1" dirty="0">
                <a:latin typeface="Calibri" pitchFamily="34" charset="0"/>
              </a:rPr>
              <a:t>⇒　</a:t>
            </a:r>
            <a:r>
              <a:rPr lang="en-US" altLang="ja-JP" sz="2400" b="1" u="sng" dirty="0" smtClean="0">
                <a:solidFill>
                  <a:srgbClr val="FFFF00"/>
                </a:solidFill>
                <a:latin typeface="Calibri" pitchFamily="34" charset="0"/>
              </a:rPr>
              <a:t>~1 kg </a:t>
            </a:r>
            <a:r>
              <a:rPr lang="en-US" altLang="ja-JP" sz="2400" b="1" u="sng" dirty="0">
                <a:solidFill>
                  <a:srgbClr val="FFFF00"/>
                </a:solidFill>
                <a:latin typeface="Calibri" pitchFamily="34" charset="0"/>
              </a:rPr>
              <a:t>emulsion detector/week </a:t>
            </a:r>
          </a:p>
        </p:txBody>
      </p:sp>
      <p:sp>
        <p:nvSpPr>
          <p:cNvPr id="35848" name="テキスト ボックス 8"/>
          <p:cNvSpPr txBox="1">
            <a:spLocks noChangeArrowheads="1"/>
          </p:cNvSpPr>
          <p:nvPr/>
        </p:nvSpPr>
        <p:spPr bwMode="auto">
          <a:xfrm>
            <a:off x="1403350" y="2997200"/>
            <a:ext cx="6624638" cy="708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ja-JP" sz="2000"/>
              <a:t>Crystal size control </a:t>
            </a:r>
            <a:r>
              <a:rPr lang="ja-JP" altLang="en-US" sz="2000"/>
              <a:t> </a:t>
            </a:r>
            <a:r>
              <a:rPr lang="en-US" altLang="ja-JP" sz="2000"/>
              <a:t>(i.e. spatial resolution control) </a:t>
            </a:r>
          </a:p>
          <a:p>
            <a:pPr>
              <a:buFontTx/>
              <a:buChar char="-"/>
            </a:pPr>
            <a:r>
              <a:rPr lang="en-US" altLang="ja-JP" sz="2000"/>
              <a:t> Sensitivity control (i.e. tuning of S/N ratio) </a:t>
            </a:r>
            <a:endParaRPr lang="ja-JP" altLang="en-US" sz="2000"/>
          </a:p>
        </p:txBody>
      </p:sp>
      <p:grpSp>
        <p:nvGrpSpPr>
          <p:cNvPr id="2" name="グループ化 3"/>
          <p:cNvGrpSpPr>
            <a:grpSpLocks/>
          </p:cNvGrpSpPr>
          <p:nvPr/>
        </p:nvGrpSpPr>
        <p:grpSpPr bwMode="auto">
          <a:xfrm>
            <a:off x="1692275" y="3933825"/>
            <a:ext cx="6170613" cy="1936750"/>
            <a:chOff x="323528" y="980728"/>
            <a:chExt cx="8759180" cy="3456384"/>
          </a:xfrm>
        </p:grpSpPr>
        <p:grpSp>
          <p:nvGrpSpPr>
            <p:cNvPr id="3" name="グループ化 11"/>
            <p:cNvGrpSpPr>
              <a:grpSpLocks/>
            </p:cNvGrpSpPr>
            <p:nvPr/>
          </p:nvGrpSpPr>
          <p:grpSpPr bwMode="auto">
            <a:xfrm>
              <a:off x="323528" y="980728"/>
              <a:ext cx="8136904" cy="3166274"/>
              <a:chOff x="323528" y="980728"/>
              <a:chExt cx="8136904" cy="3166274"/>
            </a:xfrm>
          </p:grpSpPr>
          <p:cxnSp>
            <p:nvCxnSpPr>
              <p:cNvPr id="17" name="直線コネクタ 16"/>
              <p:cNvCxnSpPr/>
              <p:nvPr/>
            </p:nvCxnSpPr>
            <p:spPr>
              <a:xfrm>
                <a:off x="3850186" y="4148135"/>
                <a:ext cx="86532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グループ化 10"/>
              <p:cNvGrpSpPr>
                <a:grpSpLocks/>
              </p:cNvGrpSpPr>
              <p:nvPr/>
            </p:nvGrpSpPr>
            <p:grpSpPr bwMode="auto">
              <a:xfrm>
                <a:off x="323528" y="980728"/>
                <a:ext cx="8136904" cy="3084185"/>
                <a:chOff x="323528" y="908720"/>
                <a:chExt cx="8136904" cy="3084185"/>
              </a:xfrm>
            </p:grpSpPr>
            <p:pic>
              <p:nvPicPr>
                <p:cNvPr id="35859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8855" b="10353"/>
                <a:stretch>
                  <a:fillRect/>
                </a:stretch>
              </p:blipFill>
              <p:spPr bwMode="auto">
                <a:xfrm>
                  <a:off x="323528" y="908720"/>
                  <a:ext cx="2223956" cy="2880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860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20084" t="19064" r="23016" b="28828"/>
                <a:stretch>
                  <a:fillRect/>
                </a:stretch>
              </p:blipFill>
              <p:spPr bwMode="auto">
                <a:xfrm>
                  <a:off x="2339752" y="908720"/>
                  <a:ext cx="2388558" cy="2880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861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b="11111"/>
                <a:stretch>
                  <a:fillRect/>
                </a:stretch>
              </p:blipFill>
              <p:spPr bwMode="auto">
                <a:xfrm>
                  <a:off x="4274922" y="908720"/>
                  <a:ext cx="2457318" cy="2880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86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15575" t="10753" r="40532" b="46236"/>
                <a:stretch>
                  <a:fillRect/>
                </a:stretch>
              </p:blipFill>
              <p:spPr bwMode="auto">
                <a:xfrm>
                  <a:off x="6228184" y="908720"/>
                  <a:ext cx="2232248" cy="2880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863" name="テキスト ボックス 18"/>
                <p:cNvSpPr txBox="1">
                  <a:spLocks noChangeArrowheads="1"/>
                </p:cNvSpPr>
                <p:nvPr/>
              </p:nvSpPr>
              <p:spPr bwMode="auto">
                <a:xfrm>
                  <a:off x="3798438" y="3623574"/>
                  <a:ext cx="1584175" cy="369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>
                      <a:latin typeface="Calibri" pitchFamily="34" charset="0"/>
                    </a:rPr>
                    <a:t>500nm</a:t>
                  </a:r>
                  <a:endParaRPr lang="ja-JP" alt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12" name="右矢印 11"/>
            <p:cNvSpPr/>
            <p:nvPr/>
          </p:nvSpPr>
          <p:spPr>
            <a:xfrm>
              <a:off x="611970" y="4221796"/>
              <a:ext cx="7632453" cy="215316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5853" name="テキスト ボックス 8"/>
            <p:cNvSpPr txBox="1">
              <a:spLocks noChangeArrowheads="1"/>
            </p:cNvSpPr>
            <p:nvPr/>
          </p:nvSpPr>
          <p:spPr bwMode="auto">
            <a:xfrm>
              <a:off x="323528" y="980728"/>
              <a:ext cx="2016224" cy="659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rgbClr val="FFFF00"/>
                  </a:solidFill>
                  <a:latin typeface="Calibri" pitchFamily="34" charset="0"/>
                </a:rPr>
                <a:t>35nm crystal</a:t>
              </a:r>
              <a:endParaRPr lang="ja-JP" altLang="en-US" b="1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sp>
          <p:nvSpPr>
            <p:cNvPr id="35854" name="テキスト ボックス 9"/>
            <p:cNvSpPr txBox="1">
              <a:spLocks noChangeArrowheads="1"/>
            </p:cNvSpPr>
            <p:nvPr/>
          </p:nvSpPr>
          <p:spPr bwMode="auto">
            <a:xfrm>
              <a:off x="2293229" y="980728"/>
              <a:ext cx="2016224" cy="659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rgbClr val="FFFF00"/>
                  </a:solidFill>
                  <a:latin typeface="Calibri" pitchFamily="34" charset="0"/>
                </a:rPr>
                <a:t>70nm crystal</a:t>
              </a:r>
              <a:endParaRPr lang="ja-JP" altLang="en-US" b="1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sp>
          <p:nvSpPr>
            <p:cNvPr id="35855" name="テキスト ボックス 10"/>
            <p:cNvSpPr txBox="1">
              <a:spLocks noChangeArrowheads="1"/>
            </p:cNvSpPr>
            <p:nvPr/>
          </p:nvSpPr>
          <p:spPr bwMode="auto">
            <a:xfrm>
              <a:off x="4105048" y="980728"/>
              <a:ext cx="2466746" cy="659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rgbClr val="FFFF00"/>
                  </a:solidFill>
                  <a:latin typeface="Calibri" pitchFamily="34" charset="0"/>
                </a:rPr>
                <a:t>100nm crystal</a:t>
              </a:r>
              <a:endParaRPr lang="ja-JP" altLang="en-US" b="1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sp>
          <p:nvSpPr>
            <p:cNvPr id="35856" name="テキスト ボックス 11"/>
            <p:cNvSpPr txBox="1">
              <a:spLocks noChangeArrowheads="1"/>
            </p:cNvSpPr>
            <p:nvPr/>
          </p:nvSpPr>
          <p:spPr bwMode="auto">
            <a:xfrm>
              <a:off x="6251316" y="980728"/>
              <a:ext cx="2831392" cy="659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rgbClr val="FFFF00"/>
                  </a:solidFill>
                  <a:latin typeface="Calibri" pitchFamily="34" charset="0"/>
                </a:rPr>
                <a:t>200nm crystal</a:t>
              </a:r>
              <a:endParaRPr lang="ja-JP" altLang="en-US" b="1">
                <a:solidFill>
                  <a:srgbClr val="FFFF00"/>
                </a:solidFill>
                <a:latin typeface="Calibri" pitchFamily="34" charset="0"/>
              </a:endParaRPr>
            </a:p>
          </p:txBody>
        </p:sp>
      </p:grpSp>
      <p:sp>
        <p:nvSpPr>
          <p:cNvPr id="35850" name="テキスト ボックス 22"/>
          <p:cNvSpPr txBox="1">
            <a:spLocks noChangeArrowheads="1"/>
          </p:cNvSpPr>
          <p:nvPr/>
        </p:nvSpPr>
        <p:spPr bwMode="auto">
          <a:xfrm>
            <a:off x="7380288" y="5589588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size</a:t>
            </a:r>
            <a:endParaRPr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1619672" y="3861048"/>
            <a:ext cx="1584176" cy="18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580112" y="638132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( 1 kg detector ~ 15</a:t>
            </a:r>
            <a:r>
              <a:rPr kumimoji="1" lang="ja-JP" altLang="en-US" sz="2000" b="1" dirty="0" smtClean="0"/>
              <a:t>万</a:t>
            </a:r>
            <a:r>
              <a:rPr kumimoji="1" lang="en-US" altLang="ja-JP" sz="2000" b="1" dirty="0" smtClean="0"/>
              <a:t>Yen )</a:t>
            </a:r>
            <a:endParaRPr kumimoji="1" lang="ja-JP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テキスト ボックス 51"/>
          <p:cNvSpPr txBox="1">
            <a:spLocks noChangeArrowheads="1"/>
          </p:cNvSpPr>
          <p:nvPr/>
        </p:nvSpPr>
        <p:spPr bwMode="auto">
          <a:xfrm>
            <a:off x="1908175" y="180504"/>
            <a:ext cx="59039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 dirty="0"/>
              <a:t>Emulsion Dark Matter Search</a:t>
            </a:r>
            <a:endParaRPr lang="ja-JP" altLang="en-US" sz="3200" dirty="0"/>
          </a:p>
        </p:txBody>
      </p:sp>
      <p:pic>
        <p:nvPicPr>
          <p:cNvPr id="54" name="Picture 2" descr="F:\naka\power point\学会meeting\IDM2012\120718_Emulsion_Detector.jpg"/>
          <p:cNvPicPr>
            <a:picLocks noChangeAspect="1" noChangeArrowheads="1"/>
          </p:cNvPicPr>
          <p:nvPr/>
        </p:nvPicPr>
        <p:blipFill>
          <a:blip r:embed="rId2" cstate="print"/>
          <a:srcRect l="-2762" t="17450" b="6950"/>
          <a:stretch>
            <a:fillRect/>
          </a:stretch>
        </p:blipFill>
        <p:spPr bwMode="auto">
          <a:xfrm>
            <a:off x="323528" y="2328047"/>
            <a:ext cx="4104456" cy="226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グループ化 35"/>
          <p:cNvGrpSpPr>
            <a:grpSpLocks/>
          </p:cNvGrpSpPr>
          <p:nvPr/>
        </p:nvGrpSpPr>
        <p:grpSpPr bwMode="auto">
          <a:xfrm>
            <a:off x="5292080" y="764704"/>
            <a:ext cx="4104456" cy="3528392"/>
            <a:chOff x="4829548" y="2133600"/>
            <a:chExt cx="4314452" cy="3955298"/>
          </a:xfrm>
        </p:grpSpPr>
        <p:grpSp>
          <p:nvGrpSpPr>
            <p:cNvPr id="20" name="グループ化 49"/>
            <p:cNvGrpSpPr>
              <a:grpSpLocks/>
            </p:cNvGrpSpPr>
            <p:nvPr/>
          </p:nvGrpSpPr>
          <p:grpSpPr bwMode="auto">
            <a:xfrm>
              <a:off x="4829548" y="2133600"/>
              <a:ext cx="3590552" cy="3955298"/>
              <a:chOff x="4829349" y="2132856"/>
              <a:chExt cx="3590552" cy="3955842"/>
            </a:xfrm>
          </p:grpSpPr>
          <p:grpSp>
            <p:nvGrpSpPr>
              <p:cNvPr id="21" name="グループ化 41"/>
              <p:cNvGrpSpPr>
                <a:grpSpLocks/>
              </p:cNvGrpSpPr>
              <p:nvPr/>
            </p:nvGrpSpPr>
            <p:grpSpPr bwMode="auto">
              <a:xfrm>
                <a:off x="5138457" y="2132856"/>
                <a:ext cx="3281444" cy="3955842"/>
                <a:chOff x="4562393" y="1556792"/>
                <a:chExt cx="3281444" cy="3955842"/>
              </a:xfrm>
            </p:grpSpPr>
            <p:grpSp>
              <p:nvGrpSpPr>
                <p:cNvPr id="30" name="グループ化 8"/>
                <p:cNvGrpSpPr>
                  <a:grpSpLocks/>
                </p:cNvGrpSpPr>
                <p:nvPr/>
              </p:nvGrpSpPr>
              <p:grpSpPr bwMode="auto">
                <a:xfrm>
                  <a:off x="4562393" y="3569088"/>
                  <a:ext cx="3281444" cy="1943546"/>
                  <a:chOff x="4490956" y="1337510"/>
                  <a:chExt cx="3281444" cy="1943546"/>
                </a:xfrm>
              </p:grpSpPr>
              <p:pic>
                <p:nvPicPr>
                  <p:cNvPr id="6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7858" t="5405" r="3738" b="21622"/>
                  <a:stretch>
                    <a:fillRect/>
                  </a:stretch>
                </p:blipFill>
                <p:spPr bwMode="auto">
                  <a:xfrm>
                    <a:off x="4490956" y="1337510"/>
                    <a:ext cx="3240087" cy="19435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6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5867400" y="2133600"/>
                    <a:ext cx="0" cy="60960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67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05400" y="2209800"/>
                    <a:ext cx="1524000" cy="3053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ja-JP" altLang="en-US" sz="1600" b="1"/>
                      <a:t>500</a:t>
                    </a:r>
                    <a:r>
                      <a:rPr lang="en-US" altLang="ja-JP" sz="1600" b="1"/>
                      <a:t>nm</a:t>
                    </a:r>
                  </a:p>
                </p:txBody>
              </p:sp>
              <p:sp>
                <p:nvSpPr>
                  <p:cNvPr id="68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76800" y="1371600"/>
                    <a:ext cx="2895600" cy="3053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ja-JP" sz="1600" b="1"/>
                      <a:t>            Kr 400keV </a:t>
                    </a:r>
                  </a:p>
                </p:txBody>
              </p:sp>
            </p:grpSp>
            <p:pic>
              <p:nvPicPr>
                <p:cNvPr id="64" name="Picture 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r="6410" b="6577"/>
                <a:stretch>
                  <a:fillRect/>
                </a:stretch>
              </p:blipFill>
              <p:spPr bwMode="auto">
                <a:xfrm>
                  <a:off x="4572000" y="1556792"/>
                  <a:ext cx="3240360" cy="19442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62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4829349" y="3669316"/>
                <a:ext cx="3557530" cy="414075"/>
              </a:xfrm>
              <a:prstGeom prst="rect">
                <a:avLst/>
              </a:prstGeom>
              <a:noFill/>
              <a:ln w="9525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dirty="0">
                    <a:latin typeface="Calibri" pitchFamily="34" charset="0"/>
                  </a:rPr>
                  <a:t>Scanning Electron Microscope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32" name="グループ化 34"/>
            <p:cNvGrpSpPr>
              <a:grpSpLocks/>
            </p:cNvGrpSpPr>
            <p:nvPr/>
          </p:nvGrpSpPr>
          <p:grpSpPr bwMode="auto">
            <a:xfrm>
              <a:off x="5410200" y="2133600"/>
              <a:ext cx="3733800" cy="990600"/>
              <a:chOff x="5410200" y="2133600"/>
              <a:chExt cx="3733800" cy="990600"/>
            </a:xfrm>
          </p:grpSpPr>
          <p:sp>
            <p:nvSpPr>
              <p:cNvPr id="58" name="Line 32"/>
              <p:cNvSpPr>
                <a:spLocks noChangeShapeType="1"/>
              </p:cNvSpPr>
              <p:nvPr/>
            </p:nvSpPr>
            <p:spPr bwMode="auto">
              <a:xfrm>
                <a:off x="6324600" y="2667000"/>
                <a:ext cx="0" cy="45720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59" name="Text Box 33"/>
              <p:cNvSpPr txBox="1">
                <a:spLocks noChangeArrowheads="1"/>
              </p:cNvSpPr>
              <p:nvPr/>
            </p:nvSpPr>
            <p:spPr bwMode="auto">
              <a:xfrm>
                <a:off x="5486400" y="2667000"/>
                <a:ext cx="1447800" cy="305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ja-JP" altLang="en-US" sz="1600" b="1"/>
                  <a:t>200</a:t>
                </a:r>
                <a:r>
                  <a:rPr lang="en-US" altLang="ja-JP" sz="1600" b="1"/>
                  <a:t>nm</a:t>
                </a:r>
              </a:p>
            </p:txBody>
          </p:sp>
          <p:sp>
            <p:nvSpPr>
              <p:cNvPr id="60" name="Text Box 34"/>
              <p:cNvSpPr txBox="1">
                <a:spLocks noChangeArrowheads="1"/>
              </p:cNvSpPr>
              <p:nvPr/>
            </p:nvSpPr>
            <p:spPr bwMode="auto">
              <a:xfrm>
                <a:off x="5410200" y="2133600"/>
                <a:ext cx="3733800" cy="305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1600" b="1"/>
                  <a:t>            Kr 200keV </a:t>
                </a:r>
              </a:p>
            </p:txBody>
          </p:sp>
        </p:grpSp>
      </p:grpSp>
      <p:grpSp>
        <p:nvGrpSpPr>
          <p:cNvPr id="26" name="グループ化 34"/>
          <p:cNvGrpSpPr>
            <a:grpSpLocks/>
          </p:cNvGrpSpPr>
          <p:nvPr/>
        </p:nvGrpSpPr>
        <p:grpSpPr bwMode="auto">
          <a:xfrm>
            <a:off x="5364088" y="4437112"/>
            <a:ext cx="3744416" cy="2455796"/>
            <a:chOff x="4355976" y="2420888"/>
            <a:chExt cx="4070747" cy="2712140"/>
          </a:xfrm>
        </p:grpSpPr>
        <p:grpSp>
          <p:nvGrpSpPr>
            <p:cNvPr id="27" name="グループ化 33"/>
            <p:cNvGrpSpPr>
              <a:grpSpLocks/>
            </p:cNvGrpSpPr>
            <p:nvPr/>
          </p:nvGrpSpPr>
          <p:grpSpPr bwMode="auto">
            <a:xfrm>
              <a:off x="4355976" y="2420888"/>
              <a:ext cx="4070747" cy="2712140"/>
              <a:chOff x="4427984" y="1484784"/>
              <a:chExt cx="4070747" cy="2712140"/>
            </a:xfrm>
          </p:grpSpPr>
          <p:grpSp>
            <p:nvGrpSpPr>
              <p:cNvPr id="29" name="グループ化 24"/>
              <p:cNvGrpSpPr>
                <a:grpSpLocks/>
              </p:cNvGrpSpPr>
              <p:nvPr/>
            </p:nvGrpSpPr>
            <p:grpSpPr bwMode="auto">
              <a:xfrm>
                <a:off x="4427984" y="1484784"/>
                <a:ext cx="4070747" cy="2712140"/>
                <a:chOff x="4427984" y="1484784"/>
                <a:chExt cx="4070747" cy="2712140"/>
              </a:xfrm>
            </p:grpSpPr>
            <p:pic>
              <p:nvPicPr>
                <p:cNvPr id="34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47192" t="16435" r="11862" b="46581"/>
                <a:stretch>
                  <a:fillRect/>
                </a:stretch>
              </p:blipFill>
              <p:spPr bwMode="auto">
                <a:xfrm>
                  <a:off x="4427984" y="1484784"/>
                  <a:ext cx="3757613" cy="2338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" name="テキスト ボックス 23"/>
                <p:cNvSpPr txBox="1">
                  <a:spLocks noChangeArrowheads="1"/>
                </p:cNvSpPr>
                <p:nvPr/>
              </p:nvSpPr>
              <p:spPr bwMode="auto">
                <a:xfrm>
                  <a:off x="5109475" y="3789040"/>
                  <a:ext cx="3389256" cy="407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/>
                    <a:t>Range distribution [nm]</a:t>
                  </a:r>
                  <a:endParaRPr lang="ja-JP" altLang="en-US" dirty="0"/>
                </a:p>
              </p:txBody>
            </p:sp>
          </p:grpSp>
          <p:cxnSp>
            <p:nvCxnSpPr>
              <p:cNvPr id="31" name="直線矢印コネクタ 30"/>
              <p:cNvCxnSpPr/>
              <p:nvPr/>
            </p:nvCxnSpPr>
            <p:spPr>
              <a:xfrm>
                <a:off x="5148709" y="2060755"/>
                <a:ext cx="574675" cy="0"/>
              </a:xfrm>
              <a:prstGeom prst="straightConnector1">
                <a:avLst/>
              </a:prstGeom>
              <a:ln w="19050">
                <a:solidFill>
                  <a:srgbClr val="3C07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テキスト ボックス 32"/>
              <p:cNvSpPr txBox="1">
                <a:spLocks noChangeArrowheads="1"/>
              </p:cNvSpPr>
              <p:nvPr/>
            </p:nvSpPr>
            <p:spPr bwMode="auto">
              <a:xfrm>
                <a:off x="5652120" y="1907540"/>
                <a:ext cx="22322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>
                    <a:solidFill>
                      <a:srgbClr val="3C07FF"/>
                    </a:solidFill>
                  </a:rPr>
                  <a:t>100 nm detectable</a:t>
                </a:r>
                <a:endParaRPr lang="ja-JP" altLang="en-US">
                  <a:solidFill>
                    <a:srgbClr val="3C07FF"/>
                  </a:solidFill>
                </a:endParaRPr>
              </a:p>
            </p:txBody>
          </p:sp>
        </p:grpSp>
        <p:cxnSp>
          <p:nvCxnSpPr>
            <p:cNvPr id="28" name="直線コネクタ 27"/>
            <p:cNvCxnSpPr/>
            <p:nvPr/>
          </p:nvCxnSpPr>
          <p:spPr>
            <a:xfrm>
              <a:off x="5076701" y="2420888"/>
              <a:ext cx="0" cy="2088096"/>
            </a:xfrm>
            <a:prstGeom prst="line">
              <a:avLst/>
            </a:prstGeom>
            <a:ln w="19050">
              <a:solidFill>
                <a:srgbClr val="3C07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テキスト ボックス 35"/>
          <p:cNvSpPr txBox="1"/>
          <p:nvPr/>
        </p:nvSpPr>
        <p:spPr>
          <a:xfrm>
            <a:off x="611560" y="19888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[Current Detector density : 3.2 g/cm</a:t>
            </a:r>
            <a:r>
              <a:rPr kumimoji="1" lang="en-US" altLang="ja-JP" b="1" baseline="30000" dirty="0" smtClean="0"/>
              <a:t>3</a:t>
            </a:r>
            <a:r>
              <a:rPr kumimoji="1" lang="en-US" altLang="ja-JP" b="1" dirty="0" smtClean="0"/>
              <a:t>]</a:t>
            </a:r>
            <a:endParaRPr kumimoji="1" lang="ja-JP" altLang="en-US" b="1" baseline="300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95536" y="170080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Emulsion detector for dark matter search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Current Fine-grain detector </a:t>
            </a:r>
            <a:endParaRPr kumimoji="1" lang="ja-JP" altLang="en-US" sz="3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92080" y="105273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>
                <a:solidFill>
                  <a:srgbClr val="0000FF"/>
                </a:solidFill>
              </a:rPr>
              <a:t>Finest  grain emulsion </a:t>
            </a:r>
            <a:endParaRPr kumimoji="1" lang="ja-JP" altLang="en-US" b="1" u="sng" dirty="0">
              <a:solidFill>
                <a:srgbClr val="0000FF"/>
              </a:solidFill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4860032" y="764704"/>
            <a:ext cx="5832648" cy="4345111"/>
            <a:chOff x="539552" y="980728"/>
            <a:chExt cx="5616624" cy="4171852"/>
          </a:xfrm>
        </p:grpSpPr>
        <p:grpSp>
          <p:nvGrpSpPr>
            <p:cNvPr id="3" name="グループ化 33"/>
            <p:cNvGrpSpPr/>
            <p:nvPr/>
          </p:nvGrpSpPr>
          <p:grpSpPr>
            <a:xfrm>
              <a:off x="539552" y="1628800"/>
              <a:ext cx="5616624" cy="3140968"/>
              <a:chOff x="323528" y="3717032"/>
              <a:chExt cx="5616624" cy="3140968"/>
            </a:xfrm>
          </p:grpSpPr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171" t="11639" r="35478" b="60991"/>
              <a:stretch>
                <a:fillRect/>
              </a:stretch>
            </p:blipFill>
            <p:spPr bwMode="auto">
              <a:xfrm>
                <a:off x="323528" y="3717032"/>
                <a:ext cx="3374495" cy="3140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1771483" y="4149080"/>
                <a:ext cx="4168669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600" b="1" dirty="0">
                    <a:solidFill>
                      <a:srgbClr val="0000FF"/>
                    </a:solidFill>
                  </a:rPr>
                  <a:t>Mean : 18.0 +- 0.2 [nm]</a:t>
                </a:r>
              </a:p>
              <a:p>
                <a:r>
                  <a:rPr lang="en-US" altLang="ja-JP" sz="1600" b="1" dirty="0">
                    <a:solidFill>
                      <a:srgbClr val="0000FF"/>
                    </a:solidFill>
                  </a:rPr>
                  <a:t> sigma: 4.9 +- 0.2 [nm]</a:t>
                </a:r>
                <a:endParaRPr lang="ja-JP" altLang="en-US" sz="16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1718350" y="980728"/>
              <a:ext cx="792088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U-NIT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403648" y="4437112"/>
              <a:ext cx="244827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bg1"/>
                  </a:solidFill>
                </a:rPr>
                <a:t>Crystal diameter [nm]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08893" y="4783248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/>
                <a:t>Further detector for physics run</a:t>
              </a:r>
              <a:endParaRPr kumimoji="1" lang="ja-JP" altLang="en-US" b="1" dirty="0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755577" y="692696"/>
            <a:ext cx="5046963" cy="4401780"/>
            <a:chOff x="4572001" y="868650"/>
            <a:chExt cx="5046963" cy="4401780"/>
          </a:xfrm>
        </p:grpSpPr>
        <p:grpSp>
          <p:nvGrpSpPr>
            <p:cNvPr id="4" name="グループ化 6"/>
            <p:cNvGrpSpPr/>
            <p:nvPr/>
          </p:nvGrpSpPr>
          <p:grpSpPr>
            <a:xfrm>
              <a:off x="4572001" y="1556791"/>
              <a:ext cx="5046963" cy="3344306"/>
              <a:chOff x="185765" y="825872"/>
              <a:chExt cx="6510000" cy="3703159"/>
            </a:xfrm>
          </p:grpSpPr>
          <p:grpSp>
            <p:nvGrpSpPr>
              <p:cNvPr id="7" name="グループ化 9"/>
              <p:cNvGrpSpPr/>
              <p:nvPr/>
            </p:nvGrpSpPr>
            <p:grpSpPr>
              <a:xfrm>
                <a:off x="185765" y="825872"/>
                <a:ext cx="4829864" cy="3703159"/>
                <a:chOff x="185765" y="836711"/>
                <a:chExt cx="4829864" cy="3703159"/>
              </a:xfrm>
            </p:grpSpPr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5629" t="8461" r="67278" b="29308"/>
                <a:stretch>
                  <a:fillRect/>
                </a:stretch>
              </p:blipFill>
              <p:spPr bwMode="auto">
                <a:xfrm rot="16200000">
                  <a:off x="749117" y="273359"/>
                  <a:ext cx="3703159" cy="4829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正方形/長方形 10"/>
                <p:cNvSpPr/>
                <p:nvPr/>
              </p:nvSpPr>
              <p:spPr>
                <a:xfrm>
                  <a:off x="3419872" y="1052736"/>
                  <a:ext cx="1152128" cy="9361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" name="テキスト ボックス 8"/>
              <p:cNvSpPr txBox="1"/>
              <p:nvPr/>
            </p:nvSpPr>
            <p:spPr>
              <a:xfrm>
                <a:off x="2879342" y="1419381"/>
                <a:ext cx="3816423" cy="64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 smtClean="0">
                    <a:solidFill>
                      <a:srgbClr val="FF0000"/>
                    </a:solidFill>
                  </a:rPr>
                  <a:t>Mean :   44.6 +- 0.4 [nm]        </a:t>
                </a:r>
              </a:p>
              <a:p>
                <a:r>
                  <a:rPr lang="en-US" altLang="ja-JP" sz="1600" b="1" dirty="0" smtClean="0">
                    <a:solidFill>
                      <a:srgbClr val="FF0000"/>
                    </a:solidFill>
                  </a:rPr>
                  <a:t>Sigma :  6.1 +- 0. 3 [nm] 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テキスト ボックス 12"/>
            <p:cNvSpPr txBox="1"/>
            <p:nvPr/>
          </p:nvSpPr>
          <p:spPr>
            <a:xfrm>
              <a:off x="5220072" y="1219398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u="sng" dirty="0" smtClean="0">
                  <a:solidFill>
                    <a:srgbClr val="FF0000"/>
                  </a:solidFill>
                </a:rPr>
                <a:t>Current R&amp;D emulsion </a:t>
              </a:r>
              <a:endParaRPr kumimoji="1" lang="ja-JP" altLang="en-US" b="1" u="sng" dirty="0">
                <a:solidFill>
                  <a:srgbClr val="FF000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012160" y="868650"/>
              <a:ext cx="720080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 </a:t>
              </a:r>
              <a:r>
                <a:rPr kumimoji="1" lang="en-US" altLang="ja-JP" sz="2000" dirty="0" smtClean="0"/>
                <a:t>NIT</a:t>
              </a:r>
              <a:endParaRPr kumimoji="1" lang="ja-JP" altLang="en-US" sz="20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724128" y="4541058"/>
              <a:ext cx="244827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bg1"/>
                  </a:solidFill>
                </a:rPr>
                <a:t>Crystal diameter [nm]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220072" y="4901098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FF00"/>
                  </a:solidFill>
                </a:rPr>
                <a:t>Current R&amp;D emulsion </a:t>
              </a:r>
              <a:endParaRPr kumimoji="1" lang="ja-JP" altLang="en-US" b="1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26" name="表 25"/>
          <p:cNvGraphicFramePr>
            <a:graphicFrameLocks noGrp="1"/>
          </p:cNvGraphicFramePr>
          <p:nvPr/>
        </p:nvGraphicFramePr>
        <p:xfrm>
          <a:off x="1475656" y="5229200"/>
          <a:ext cx="652804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6016"/>
                <a:gridCol w="2176016"/>
                <a:gridCol w="2176016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NIT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U-NIT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AgBr</a:t>
                      </a:r>
                      <a:r>
                        <a:rPr kumimoji="1" lang="en-US" altLang="ja-JP" dirty="0" smtClean="0"/>
                        <a:t> density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12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err="1" smtClean="0"/>
                        <a:t>AgBr</a:t>
                      </a:r>
                      <a:r>
                        <a:rPr kumimoji="1" lang="en-US" altLang="ja-JP" dirty="0" smtClean="0"/>
                        <a:t>/µm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29 </a:t>
                      </a:r>
                      <a:r>
                        <a:rPr kumimoji="1" lang="en-US" altLang="ja-JP" dirty="0" err="1" smtClean="0"/>
                        <a:t>AgBr</a:t>
                      </a:r>
                      <a:r>
                        <a:rPr kumimoji="1" lang="en-US" altLang="ja-JP" dirty="0" smtClean="0"/>
                        <a:t>/µm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Detectable range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      &gt; 200 nm@ C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  &gt; 100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nm@C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Tracking E</a:t>
                      </a:r>
                      <a:r>
                        <a:rPr kumimoji="1" lang="en-US" altLang="ja-JP" baseline="0" dirty="0" smtClean="0"/>
                        <a:t> threshold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       &gt; 80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keV@C</a:t>
                      </a:r>
                      <a:r>
                        <a:rPr kumimoji="1" lang="en-US" altLang="ja-JP" baseline="0" dirty="0" smtClean="0"/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    &gt; 35-40 </a:t>
                      </a:r>
                      <a:r>
                        <a:rPr kumimoji="1" lang="en-US" altLang="ja-JP" dirty="0" err="1" smtClean="0"/>
                        <a:t>keV@C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正方形/長方形 21"/>
          <p:cNvSpPr/>
          <p:nvPr/>
        </p:nvSpPr>
        <p:spPr>
          <a:xfrm>
            <a:off x="3131840" y="1700808"/>
            <a:ext cx="288032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Background rejection concept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253" t="8824" r="22148" b="2236"/>
          <a:stretch>
            <a:fillRect/>
          </a:stretch>
        </p:blipFill>
        <p:spPr bwMode="auto">
          <a:xfrm>
            <a:off x="4355976" y="1844824"/>
            <a:ext cx="456050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5652120" y="41490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B050"/>
                </a:solidFill>
              </a:rPr>
              <a:t>electron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20272" y="287442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Carbon (NSP)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48064" y="323446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Carbon (ESP)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08104" y="2370366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</a:rPr>
              <a:t>Carbon Total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1560" y="198884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Target nuclei to DM : C, N, O </a:t>
            </a:r>
          </a:p>
          <a:p>
            <a:r>
              <a:rPr lang="ja-JP" altLang="en-US" dirty="0" smtClean="0"/>
              <a:t>→ </a:t>
            </a:r>
            <a:r>
              <a:rPr lang="en-US" altLang="ja-JP" dirty="0" smtClean="0"/>
              <a:t> Total </a:t>
            </a:r>
            <a:r>
              <a:rPr lang="en-US" altLang="ja-JP" dirty="0" err="1" smtClean="0"/>
              <a:t>dE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dx</a:t>
            </a:r>
            <a:r>
              <a:rPr lang="en-US" altLang="ja-JP" dirty="0" smtClean="0"/>
              <a:t> &gt;  ~100 </a:t>
            </a:r>
            <a:r>
              <a:rPr lang="en-US" altLang="ja-JP" dirty="0" err="1" smtClean="0"/>
              <a:t>keV</a:t>
            </a:r>
            <a:r>
              <a:rPr lang="en-US" altLang="ja-JP" dirty="0" smtClean="0"/>
              <a:t>/µm 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9552" y="2924944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Main background : </a:t>
            </a:r>
          </a:p>
          <a:p>
            <a:r>
              <a:rPr lang="en-US" altLang="ja-JP" dirty="0" smtClean="0"/>
              <a:t>     intrinsic radio isotope (e.g. C-14, </a:t>
            </a:r>
            <a:r>
              <a:rPr lang="en-US" altLang="ja-JP" dirty="0" err="1" smtClean="0"/>
              <a:t>Th</a:t>
            </a:r>
            <a:r>
              <a:rPr lang="ja-JP" altLang="en-US" dirty="0" smtClean="0"/>
              <a:t>・</a:t>
            </a:r>
            <a:r>
              <a:rPr lang="en-US" altLang="ja-JP" dirty="0" smtClean="0"/>
              <a:t>U families etc. </a:t>
            </a:r>
          </a:p>
          <a:p>
            <a:r>
              <a:rPr lang="ja-JP" altLang="en-US" dirty="0" smtClean="0"/>
              <a:t>→ </a:t>
            </a:r>
            <a:r>
              <a:rPr lang="en-US" altLang="ja-JP" dirty="0" smtClean="0"/>
              <a:t>γ</a:t>
            </a:r>
            <a:r>
              <a:rPr lang="ja-JP" altLang="en-US" dirty="0" smtClean="0"/>
              <a:t>・</a:t>
            </a:r>
            <a:r>
              <a:rPr lang="en-US" altLang="ja-JP" dirty="0" smtClean="0"/>
              <a:t>β backgrounds </a:t>
            </a:r>
          </a:p>
        </p:txBody>
      </p:sp>
      <p:sp>
        <p:nvSpPr>
          <p:cNvPr id="13" name="下矢印 12"/>
          <p:cNvSpPr/>
          <p:nvPr/>
        </p:nvSpPr>
        <p:spPr>
          <a:xfrm>
            <a:off x="2051720" y="4509120"/>
            <a:ext cx="360040" cy="360040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9552" y="501317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 smtClean="0"/>
              <a:t>Making the threshold for the </a:t>
            </a:r>
            <a:r>
              <a:rPr kumimoji="1" lang="en-US" altLang="ja-JP" b="1" u="sng" dirty="0" err="1" smtClean="0"/>
              <a:t>dE</a:t>
            </a:r>
            <a:r>
              <a:rPr kumimoji="1" lang="en-US" altLang="ja-JP" b="1" u="sng" dirty="0" smtClean="0"/>
              <a:t>/</a:t>
            </a:r>
            <a:r>
              <a:rPr kumimoji="1" lang="en-US" altLang="ja-JP" b="1" u="sng" dirty="0" err="1" smtClean="0"/>
              <a:t>dx</a:t>
            </a:r>
            <a:r>
              <a:rPr kumimoji="1" lang="en-US" altLang="ja-JP" b="1" u="sng" dirty="0" smtClean="0"/>
              <a:t> </a:t>
            </a:r>
            <a:endParaRPr kumimoji="1" lang="ja-JP" alt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599384" y="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Our goal </a:t>
            </a:r>
            <a:endParaRPr kumimoji="1" lang="ja-JP" altLang="en-US" sz="4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87624" y="105273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To make the emulsion insensitive to electrons </a:t>
            </a:r>
            <a:endParaRPr kumimoji="1" lang="ja-JP" altLang="en-US" sz="2800" dirty="0"/>
          </a:p>
        </p:txBody>
      </p:sp>
      <p:sp>
        <p:nvSpPr>
          <p:cNvPr id="4" name="下矢印 3"/>
          <p:cNvSpPr/>
          <p:nvPr/>
        </p:nvSpPr>
        <p:spPr>
          <a:xfrm>
            <a:off x="4355976" y="692696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3" name="グループ化 42"/>
          <p:cNvGrpSpPr/>
          <p:nvPr/>
        </p:nvGrpSpPr>
        <p:grpSpPr>
          <a:xfrm>
            <a:off x="5066764" y="1691516"/>
            <a:ext cx="2961620" cy="2673588"/>
            <a:chOff x="4706724" y="1907540"/>
            <a:chExt cx="2961620" cy="2673588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4706724" y="1907540"/>
              <a:ext cx="2961620" cy="2673588"/>
              <a:chOff x="1034316" y="1916832"/>
              <a:chExt cx="2961620" cy="2673588"/>
            </a:xfrm>
          </p:grpSpPr>
          <p:cxnSp>
            <p:nvCxnSpPr>
              <p:cNvPr id="26" name="直線矢印コネクタ 25"/>
              <p:cNvCxnSpPr/>
              <p:nvPr/>
            </p:nvCxnSpPr>
            <p:spPr>
              <a:xfrm>
                <a:off x="1403648" y="4149080"/>
                <a:ext cx="252028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/>
              <p:cNvCxnSpPr/>
              <p:nvPr/>
            </p:nvCxnSpPr>
            <p:spPr>
              <a:xfrm flipV="1">
                <a:off x="1547664" y="2348880"/>
                <a:ext cx="0" cy="19442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/>
              <p:cNvSpPr txBox="1"/>
              <p:nvPr/>
            </p:nvSpPr>
            <p:spPr>
              <a:xfrm>
                <a:off x="1835696" y="4221088"/>
                <a:ext cx="216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 smtClean="0"/>
                  <a:t>dE</a:t>
                </a:r>
                <a:r>
                  <a:rPr kumimoji="1" lang="en-US" altLang="ja-JP" dirty="0" smtClean="0"/>
                  <a:t>/</a:t>
                </a:r>
                <a:r>
                  <a:rPr kumimoji="1" lang="en-US" altLang="ja-JP" dirty="0" err="1" smtClean="0"/>
                  <a:t>dx</a:t>
                </a:r>
                <a:r>
                  <a:rPr kumimoji="1" lang="en-US" altLang="ja-JP" dirty="0" smtClean="0"/>
                  <a:t> of particle </a:t>
                </a:r>
                <a:endParaRPr kumimoji="1" lang="ja-JP" altLang="en-US" dirty="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 rot="16200000">
                <a:off x="246874" y="2704274"/>
                <a:ext cx="19442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/>
                  <a:t>Sensitivity </a:t>
                </a:r>
                <a:r>
                  <a:rPr kumimoji="1" lang="en-US" altLang="ja-JP" dirty="0" smtClean="0"/>
                  <a:t> </a:t>
                </a:r>
                <a:endParaRPr kumimoji="1" lang="ja-JP" altLang="en-US" dirty="0"/>
              </a:p>
            </p:txBody>
          </p:sp>
        </p:grpSp>
        <p:cxnSp>
          <p:nvCxnSpPr>
            <p:cNvPr id="36" name="直線コネクタ 35"/>
            <p:cNvCxnSpPr/>
            <p:nvPr/>
          </p:nvCxnSpPr>
          <p:spPr>
            <a:xfrm>
              <a:off x="5724128" y="4149080"/>
              <a:ext cx="792088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V="1">
              <a:off x="6516216" y="2420888"/>
              <a:ext cx="0" cy="172819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6516216" y="2420888"/>
              <a:ext cx="86409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グループ化 43"/>
          <p:cNvGrpSpPr/>
          <p:nvPr/>
        </p:nvGrpSpPr>
        <p:grpSpPr>
          <a:xfrm>
            <a:off x="755576" y="1619508"/>
            <a:ext cx="3105636" cy="2673588"/>
            <a:chOff x="1034316" y="1916832"/>
            <a:chExt cx="3105636" cy="2673588"/>
          </a:xfrm>
        </p:grpSpPr>
        <p:grpSp>
          <p:nvGrpSpPr>
            <p:cNvPr id="24" name="グループ化 23"/>
            <p:cNvGrpSpPr/>
            <p:nvPr/>
          </p:nvGrpSpPr>
          <p:grpSpPr>
            <a:xfrm>
              <a:off x="1034316" y="1916832"/>
              <a:ext cx="2961620" cy="2673588"/>
              <a:chOff x="1034316" y="1916832"/>
              <a:chExt cx="2961620" cy="2673588"/>
            </a:xfrm>
          </p:grpSpPr>
          <p:cxnSp>
            <p:nvCxnSpPr>
              <p:cNvPr id="6" name="直線矢印コネクタ 5"/>
              <p:cNvCxnSpPr/>
              <p:nvPr/>
            </p:nvCxnSpPr>
            <p:spPr>
              <a:xfrm>
                <a:off x="1403648" y="4149080"/>
                <a:ext cx="252028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矢印コネクタ 7"/>
              <p:cNvCxnSpPr/>
              <p:nvPr/>
            </p:nvCxnSpPr>
            <p:spPr>
              <a:xfrm flipV="1">
                <a:off x="1547664" y="2348880"/>
                <a:ext cx="0" cy="19442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テキスト ボックス 8"/>
              <p:cNvSpPr txBox="1"/>
              <p:nvPr/>
            </p:nvSpPr>
            <p:spPr>
              <a:xfrm>
                <a:off x="1835696" y="4221088"/>
                <a:ext cx="216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 smtClean="0"/>
                  <a:t>dE</a:t>
                </a:r>
                <a:r>
                  <a:rPr kumimoji="1" lang="en-US" altLang="ja-JP" dirty="0" smtClean="0"/>
                  <a:t>/</a:t>
                </a:r>
                <a:r>
                  <a:rPr kumimoji="1" lang="en-US" altLang="ja-JP" dirty="0" err="1" smtClean="0"/>
                  <a:t>dx</a:t>
                </a:r>
                <a:r>
                  <a:rPr kumimoji="1" lang="en-US" altLang="ja-JP" dirty="0" smtClean="0"/>
                  <a:t> of particle </a:t>
                </a:r>
                <a:endParaRPr kumimoji="1" lang="ja-JP" altLang="en-US" dirty="0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 rot="16200000">
                <a:off x="246874" y="2704274"/>
                <a:ext cx="19442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/>
                  <a:t>Sensitivity </a:t>
                </a:r>
                <a:r>
                  <a:rPr kumimoji="1" lang="en-US" altLang="ja-JP" dirty="0" smtClean="0"/>
                  <a:t> </a:t>
                </a:r>
                <a:endParaRPr kumimoji="1" lang="ja-JP" altLang="en-US" dirty="0"/>
              </a:p>
            </p:txBody>
          </p:sp>
        </p:grpSp>
        <p:sp>
          <p:nvSpPr>
            <p:cNvPr id="42" name="フリーフォーム 41"/>
            <p:cNvSpPr/>
            <p:nvPr/>
          </p:nvSpPr>
          <p:spPr>
            <a:xfrm>
              <a:off x="1530864" y="2393432"/>
              <a:ext cx="2609088" cy="1755648"/>
            </a:xfrm>
            <a:custGeom>
              <a:avLst/>
              <a:gdLst>
                <a:gd name="connsiteX0" fmla="*/ 0 w 2609088"/>
                <a:gd name="connsiteY0" fmla="*/ 1755648 h 1755648"/>
                <a:gd name="connsiteX1" fmla="*/ 536448 w 2609088"/>
                <a:gd name="connsiteY1" fmla="*/ 1719072 h 1755648"/>
                <a:gd name="connsiteX2" fmla="*/ 865632 w 2609088"/>
                <a:gd name="connsiteY2" fmla="*/ 1645920 h 1755648"/>
                <a:gd name="connsiteX3" fmla="*/ 1121664 w 2609088"/>
                <a:gd name="connsiteY3" fmla="*/ 1280160 h 1755648"/>
                <a:gd name="connsiteX4" fmla="*/ 1426464 w 2609088"/>
                <a:gd name="connsiteY4" fmla="*/ 426720 h 1755648"/>
                <a:gd name="connsiteX5" fmla="*/ 1597152 w 2609088"/>
                <a:gd name="connsiteY5" fmla="*/ 158496 h 1755648"/>
                <a:gd name="connsiteX6" fmla="*/ 1865376 w 2609088"/>
                <a:gd name="connsiteY6" fmla="*/ 36576 h 1755648"/>
                <a:gd name="connsiteX7" fmla="*/ 2609088 w 2609088"/>
                <a:gd name="connsiteY7" fmla="*/ 0 h 1755648"/>
                <a:gd name="connsiteX8" fmla="*/ 2609088 w 2609088"/>
                <a:gd name="connsiteY8" fmla="*/ 0 h 175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9088" h="1755648">
                  <a:moveTo>
                    <a:pt x="0" y="1755648"/>
                  </a:moveTo>
                  <a:cubicBezTo>
                    <a:pt x="196088" y="1746504"/>
                    <a:pt x="392176" y="1737360"/>
                    <a:pt x="536448" y="1719072"/>
                  </a:cubicBezTo>
                  <a:cubicBezTo>
                    <a:pt x="680720" y="1700784"/>
                    <a:pt x="768096" y="1719072"/>
                    <a:pt x="865632" y="1645920"/>
                  </a:cubicBezTo>
                  <a:cubicBezTo>
                    <a:pt x="963168" y="1572768"/>
                    <a:pt x="1028192" y="1483360"/>
                    <a:pt x="1121664" y="1280160"/>
                  </a:cubicBezTo>
                  <a:cubicBezTo>
                    <a:pt x="1215136" y="1076960"/>
                    <a:pt x="1347216" y="613664"/>
                    <a:pt x="1426464" y="426720"/>
                  </a:cubicBezTo>
                  <a:cubicBezTo>
                    <a:pt x="1505712" y="239776"/>
                    <a:pt x="1524000" y="223520"/>
                    <a:pt x="1597152" y="158496"/>
                  </a:cubicBezTo>
                  <a:cubicBezTo>
                    <a:pt x="1670304" y="93472"/>
                    <a:pt x="1696720" y="62992"/>
                    <a:pt x="1865376" y="36576"/>
                  </a:cubicBezTo>
                  <a:cubicBezTo>
                    <a:pt x="2034032" y="10160"/>
                    <a:pt x="2609088" y="0"/>
                    <a:pt x="2609088" y="0"/>
                  </a:cubicBezTo>
                  <a:lnTo>
                    <a:pt x="2609088" y="0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5" name="右矢印 44"/>
          <p:cNvSpPr/>
          <p:nvPr/>
        </p:nvSpPr>
        <p:spPr>
          <a:xfrm>
            <a:off x="4139952" y="3140968"/>
            <a:ext cx="648072" cy="288032"/>
          </a:xfrm>
          <a:prstGeom prst="right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" name="グループ化 50"/>
          <p:cNvGrpSpPr/>
          <p:nvPr/>
        </p:nvGrpSpPr>
        <p:grpSpPr>
          <a:xfrm>
            <a:off x="1763688" y="1538208"/>
            <a:ext cx="2232248" cy="2529572"/>
            <a:chOff x="1763688" y="1835532"/>
            <a:chExt cx="2232248" cy="2529572"/>
          </a:xfrm>
        </p:grpSpPr>
        <p:sp>
          <p:nvSpPr>
            <p:cNvPr id="47" name="円/楕円 46"/>
            <p:cNvSpPr/>
            <p:nvPr/>
          </p:nvSpPr>
          <p:spPr>
            <a:xfrm>
              <a:off x="1763688" y="3717032"/>
              <a:ext cx="504056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2987824" y="2132856"/>
              <a:ext cx="504056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1763688" y="342900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BG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2987824" y="1835532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DM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6012160" y="1628800"/>
            <a:ext cx="2232248" cy="2529572"/>
            <a:chOff x="1763688" y="1835532"/>
            <a:chExt cx="2232248" cy="2529572"/>
          </a:xfrm>
        </p:grpSpPr>
        <p:sp>
          <p:nvSpPr>
            <p:cNvPr id="53" name="円/楕円 52"/>
            <p:cNvSpPr/>
            <p:nvPr/>
          </p:nvSpPr>
          <p:spPr>
            <a:xfrm>
              <a:off x="1763688" y="3717032"/>
              <a:ext cx="504056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2987824" y="2132856"/>
              <a:ext cx="504056" cy="6480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1763688" y="342900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BG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987824" y="1835532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DM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3" name="グループ化 62"/>
          <p:cNvGrpSpPr/>
          <p:nvPr/>
        </p:nvGrpSpPr>
        <p:grpSpPr>
          <a:xfrm>
            <a:off x="1259632" y="4460340"/>
            <a:ext cx="6624736" cy="2506344"/>
            <a:chOff x="-1140630" y="1628800"/>
            <a:chExt cx="11041223" cy="4177240"/>
          </a:xfrm>
        </p:grpSpPr>
        <p:pic>
          <p:nvPicPr>
            <p:cNvPr id="57" name="Picture 2" descr="F:\naka\Emulsion_Production\硬調エマルジョン開発\NNK081_082\nnk081_HA増感有り_現像10分\nnk081_HA増感有り_現像10分_照射中心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92625" y="1628800"/>
              <a:ext cx="3672407" cy="36724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58" name="Picture 3" descr="F:\naka\Emulsion_Production\硬調エマルジョン開発\NNK081_082\nnk082_HA増感有り_現像10分\nnk082_HA増感有り_現像10分_照射中心2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80181" y="1628800"/>
              <a:ext cx="3645022" cy="36450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59" name="直線矢印コネクタ 58"/>
            <p:cNvCxnSpPr/>
            <p:nvPr/>
          </p:nvCxnSpPr>
          <p:spPr>
            <a:xfrm>
              <a:off x="-1140630" y="5310500"/>
              <a:ext cx="3600398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59"/>
            <p:cNvSpPr txBox="1"/>
            <p:nvPr/>
          </p:nvSpPr>
          <p:spPr>
            <a:xfrm>
              <a:off x="-60510" y="5181195"/>
              <a:ext cx="172819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~ 60 µm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61" name="直線矢印コネクタ 60"/>
            <p:cNvCxnSpPr/>
            <p:nvPr/>
          </p:nvCxnSpPr>
          <p:spPr>
            <a:xfrm>
              <a:off x="6300194" y="5373217"/>
              <a:ext cx="3600399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/>
            <p:cNvSpPr txBox="1"/>
            <p:nvPr/>
          </p:nvSpPr>
          <p:spPr>
            <a:xfrm>
              <a:off x="7380314" y="5190487"/>
              <a:ext cx="172819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~ 60 µm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64" name="テキスト ボックス 63"/>
          <p:cNvSpPr txBox="1"/>
          <p:nvPr/>
        </p:nvSpPr>
        <p:spPr>
          <a:xfrm>
            <a:off x="1835696" y="44278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o</a:t>
            </a:r>
            <a:r>
              <a:rPr kumimoji="1" lang="en-US" altLang="ja-JP" dirty="0" smtClean="0"/>
              <a:t>ld type </a:t>
            </a:r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156176" y="44371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new</a:t>
            </a:r>
            <a:r>
              <a:rPr kumimoji="1" lang="en-US" altLang="ja-JP" dirty="0" smtClean="0"/>
              <a:t> type </a:t>
            </a:r>
            <a:endParaRPr kumimoji="1" lang="ja-JP" altLang="en-US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-36512" y="5085184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Am-241 γ-rays exposure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9592" y="2924944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Readout Method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右矢印 2"/>
          <p:cNvSpPr/>
          <p:nvPr/>
        </p:nvSpPr>
        <p:spPr>
          <a:xfrm>
            <a:off x="5004048" y="2996952"/>
            <a:ext cx="7200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96136" y="1772816"/>
            <a:ext cx="30963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Local Dark matter </a:t>
            </a:r>
          </a:p>
          <a:p>
            <a:r>
              <a:rPr lang="en-US" altLang="ja-JP" sz="2000" b="1" dirty="0" smtClean="0"/>
              <a:t> - density : 0.3-0.5 </a:t>
            </a:r>
            <a:r>
              <a:rPr lang="en-US" altLang="ja-JP" sz="2000" b="1" dirty="0" err="1" smtClean="0"/>
              <a:t>GeV</a:t>
            </a:r>
            <a:r>
              <a:rPr lang="en-US" altLang="ja-JP" sz="2000" b="1" dirty="0" smtClean="0"/>
              <a:t>/cm</a:t>
            </a:r>
            <a:r>
              <a:rPr lang="en-US" altLang="ja-JP" sz="2000" b="1" baseline="30000" dirty="0" smtClean="0"/>
              <a:t>3</a:t>
            </a:r>
          </a:p>
          <a:p>
            <a:endParaRPr kumimoji="1" lang="en-US" altLang="ja-JP" sz="2000" b="1" dirty="0"/>
          </a:p>
          <a:p>
            <a:pPr>
              <a:buFontTx/>
              <a:buChar char="-"/>
            </a:pPr>
            <a:r>
              <a:rPr lang="en-US" altLang="ja-JP" sz="2000" b="1" dirty="0" smtClean="0"/>
              <a:t>10000/cm2/sec flux @ earth (DM mass ~ 100GeV/c</a:t>
            </a:r>
            <a:r>
              <a:rPr lang="en-US" altLang="ja-JP" sz="2000" b="1" baseline="30000" dirty="0" smtClean="0"/>
              <a:t>2</a:t>
            </a:r>
            <a:r>
              <a:rPr lang="en-US" altLang="ja-JP" sz="2000" b="1" dirty="0" smtClean="0"/>
              <a:t>) </a:t>
            </a:r>
          </a:p>
          <a:p>
            <a:pPr>
              <a:buFontTx/>
              <a:buChar char="-"/>
            </a:pPr>
            <a:endParaRPr kumimoji="1" lang="en-US" altLang="ja-JP" sz="2000" b="1" dirty="0"/>
          </a:p>
          <a:p>
            <a:pPr>
              <a:buFontTx/>
              <a:buChar char="-"/>
            </a:pPr>
            <a:r>
              <a:rPr lang="en-US" altLang="ja-JP" sz="2000" b="1" dirty="0"/>
              <a:t> </a:t>
            </a:r>
            <a:r>
              <a:rPr lang="en-US" altLang="ja-JP" sz="2000" b="1" dirty="0" smtClean="0"/>
              <a:t>velocity distribution </a:t>
            </a:r>
          </a:p>
          <a:p>
            <a:r>
              <a:rPr lang="en-US" altLang="ja-JP" sz="2000" b="1" dirty="0" smtClean="0"/>
              <a:t> </a:t>
            </a:r>
            <a:r>
              <a:rPr lang="ja-JP" altLang="en-US" sz="2000" b="1" dirty="0" smtClean="0"/>
              <a:t>⇒　</a:t>
            </a:r>
            <a:r>
              <a:rPr lang="en-US" altLang="ja-JP" sz="2000" b="1" dirty="0" err="1" smtClean="0"/>
              <a:t>Maxwellian</a:t>
            </a:r>
            <a:r>
              <a:rPr lang="en-US" altLang="ja-JP" sz="2000" b="1" dirty="0" smtClean="0"/>
              <a:t> ??</a:t>
            </a:r>
          </a:p>
          <a:p>
            <a:r>
              <a:rPr lang="en-US" altLang="ja-JP" sz="2000" b="1" dirty="0" smtClean="0"/>
              <a:t>(astrophysical parameter)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5301208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High accuracy measurement by VERA (2012) </a:t>
            </a:r>
          </a:p>
          <a:p>
            <a:r>
              <a:rPr lang="en-US" altLang="ja-JP" sz="2400" dirty="0" smtClean="0"/>
              <a:t>~ 240 +- 14 km/sec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7584" y="47667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Existence of dark matter around solar system </a:t>
            </a:r>
            <a:endParaRPr kumimoji="1" lang="ja-JP" altLang="en-US" sz="2800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0" y="1340768"/>
            <a:ext cx="5796136" cy="3816424"/>
            <a:chOff x="0" y="1340768"/>
            <a:chExt cx="5796136" cy="3816424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1691680" y="4787860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/>
                <a:t>Astrophys</a:t>
              </a:r>
              <a:r>
                <a:rPr kumimoji="1" lang="en-US" altLang="ja-JP" dirty="0" smtClean="0"/>
                <a:t>. J. 295: 422-436, 1985</a:t>
              </a:r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0" y="1340768"/>
              <a:ext cx="5397302" cy="3456384"/>
              <a:chOff x="0" y="1340768"/>
              <a:chExt cx="5397302" cy="3456384"/>
            </a:xfrm>
          </p:grpSpPr>
          <p:pic>
            <p:nvPicPr>
              <p:cNvPr id="39938" name="Picture 2" descr="http://web.njit.edu/~gary/321/gal_rot_curve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1674995"/>
                <a:ext cx="4788024" cy="3122157"/>
              </a:xfrm>
              <a:prstGeom prst="rect">
                <a:avLst/>
              </a:prstGeom>
              <a:noFill/>
            </p:spPr>
          </p:pic>
          <p:sp>
            <p:nvSpPr>
              <p:cNvPr id="10" name="テキスト ボックス 9"/>
              <p:cNvSpPr txBox="1"/>
              <p:nvPr/>
            </p:nvSpPr>
            <p:spPr>
              <a:xfrm>
                <a:off x="323528" y="1340768"/>
                <a:ext cx="43924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/>
                  <a:t>Rotation Velocity Curve  of Milky way Galaxy </a:t>
                </a:r>
                <a:endParaRPr kumimoji="1" lang="ja-JP" altLang="en-US" dirty="0"/>
              </a:p>
            </p:txBody>
          </p:sp>
          <p:sp>
            <p:nvSpPr>
              <p:cNvPr id="9" name="円/楕円 8"/>
              <p:cNvSpPr/>
              <p:nvPr/>
            </p:nvSpPr>
            <p:spPr>
              <a:xfrm>
                <a:off x="2195736" y="3140968"/>
                <a:ext cx="432048" cy="43204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1979712" y="2852936"/>
                <a:ext cx="13681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dirty="0" smtClean="0">
                    <a:solidFill>
                      <a:srgbClr val="FF0000"/>
                    </a:solidFill>
                  </a:rPr>
                  <a:t>solar system</a:t>
                </a:r>
                <a:endParaRPr kumimoji="1" lang="ja-JP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AutoShape 5"/>
              <p:cNvSpPr>
                <a:spLocks noChangeArrowheads="1"/>
              </p:cNvSpPr>
              <p:nvPr/>
            </p:nvSpPr>
            <p:spPr bwMode="auto">
              <a:xfrm flipH="1" flipV="1">
                <a:off x="539552" y="2985119"/>
                <a:ext cx="3048000" cy="1524001"/>
              </a:xfrm>
              <a:custGeom>
                <a:avLst/>
                <a:gdLst>
                  <a:gd name="T0" fmla="*/ 2147483647 w 21562"/>
                  <a:gd name="T1" fmla="*/ 0 h 21593"/>
                  <a:gd name="T2" fmla="*/ 2147483647 w 21562"/>
                  <a:gd name="T3" fmla="*/ 2147483647 h 21593"/>
                  <a:gd name="T4" fmla="*/ 0 w 21562"/>
                  <a:gd name="T5" fmla="*/ 2147483647 h 21593"/>
                  <a:gd name="T6" fmla="*/ 0 60000 65536"/>
                  <a:gd name="T7" fmla="*/ 0 60000 65536"/>
                  <a:gd name="T8" fmla="*/ 0 60000 65536"/>
                  <a:gd name="T9" fmla="*/ 0 w 21562"/>
                  <a:gd name="T10" fmla="*/ 0 h 21593"/>
                  <a:gd name="T11" fmla="*/ 21562 w 21562"/>
                  <a:gd name="T12" fmla="*/ 21593 h 215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2" h="21593" fill="none" extrusionOk="0">
                    <a:moveTo>
                      <a:pt x="566" y="0"/>
                    </a:moveTo>
                    <a:cubicBezTo>
                      <a:pt x="11776" y="294"/>
                      <a:pt x="20896" y="9117"/>
                      <a:pt x="21561" y="20311"/>
                    </a:cubicBezTo>
                  </a:path>
                  <a:path w="21562" h="21593" stroke="0" extrusionOk="0">
                    <a:moveTo>
                      <a:pt x="566" y="0"/>
                    </a:moveTo>
                    <a:cubicBezTo>
                      <a:pt x="11776" y="294"/>
                      <a:pt x="20896" y="9117"/>
                      <a:pt x="21561" y="20311"/>
                    </a:cubicBezTo>
                    <a:lnTo>
                      <a:pt x="0" y="21593"/>
                    </a:lnTo>
                    <a:close/>
                  </a:path>
                </a:pathLst>
              </a:custGeom>
              <a:noFill/>
              <a:ln w="2844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3182739" y="4128120"/>
                <a:ext cx="2214563" cy="3683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>
                  <a:buClr>
                    <a:srgbClr val="3366FF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altLang="ja-JP">
                    <a:solidFill>
                      <a:srgbClr val="3366FF"/>
                    </a:solidFill>
                    <a:latin typeface="Calibri" pitchFamily="34" charset="0"/>
                  </a:rPr>
                  <a:t>only visible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Readout concept 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2195736" y="1196752"/>
            <a:ext cx="4464496" cy="936104"/>
            <a:chOff x="2203966" y="1700808"/>
            <a:chExt cx="4719611" cy="1008112"/>
          </a:xfrm>
        </p:grpSpPr>
        <p:sp>
          <p:nvSpPr>
            <p:cNvPr id="6" name="円/楕円 5"/>
            <p:cNvSpPr/>
            <p:nvPr/>
          </p:nvSpPr>
          <p:spPr>
            <a:xfrm>
              <a:off x="2203966" y="1700808"/>
              <a:ext cx="4719611" cy="100811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2843808" y="1988840"/>
              <a:ext cx="3888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Optical microscope readout </a:t>
              </a:r>
              <a:endParaRPr kumimoji="1" lang="ja-JP" altLang="en-US" sz="2000" b="1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3059832" y="21328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Spatial resolution ~ 250 nm 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95736" y="249289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✓</a:t>
            </a:r>
            <a:r>
              <a:rPr kumimoji="1" lang="en-US" altLang="ja-JP" dirty="0" smtClean="0"/>
              <a:t>Candidate signal selection in large volume detector. </a:t>
            </a:r>
          </a:p>
          <a:p>
            <a:r>
              <a:rPr lang="ja-JP" altLang="en-US" dirty="0" smtClean="0"/>
              <a:t>✓</a:t>
            </a:r>
            <a:r>
              <a:rPr lang="en-US" altLang="ja-JP" dirty="0" smtClean="0"/>
              <a:t>High speed selection.</a:t>
            </a:r>
            <a:endParaRPr kumimoji="1" lang="ja-JP" altLang="en-US" dirty="0"/>
          </a:p>
        </p:txBody>
      </p:sp>
      <p:sp>
        <p:nvSpPr>
          <p:cNvPr id="10" name="下矢印 9"/>
          <p:cNvSpPr/>
          <p:nvPr/>
        </p:nvSpPr>
        <p:spPr>
          <a:xfrm>
            <a:off x="4211960" y="3212976"/>
            <a:ext cx="432048" cy="504056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/>
        </p:nvGrpSpPr>
        <p:grpSpPr>
          <a:xfrm>
            <a:off x="1835696" y="3861048"/>
            <a:ext cx="6120680" cy="792088"/>
            <a:chOff x="1835696" y="4725144"/>
            <a:chExt cx="6120680" cy="792088"/>
          </a:xfrm>
        </p:grpSpPr>
        <p:sp>
          <p:nvSpPr>
            <p:cNvPr id="12" name="円/楕円 11"/>
            <p:cNvSpPr/>
            <p:nvPr/>
          </p:nvSpPr>
          <p:spPr>
            <a:xfrm>
              <a:off x="1835696" y="4725144"/>
              <a:ext cx="5616624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339752" y="4941168"/>
              <a:ext cx="5616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Higher resolution microscope technology</a:t>
              </a:r>
              <a:endParaRPr kumimoji="1" lang="ja-JP" altLang="en-US" sz="2000" b="1" dirty="0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2771800" y="4581128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kumimoji="1" lang="en-US" altLang="ja-JP" sz="2000" b="1" dirty="0" smtClean="0"/>
              <a:t>Upgraded optical microscope</a:t>
            </a:r>
          </a:p>
          <a:p>
            <a:r>
              <a:rPr lang="ja-JP" altLang="en-US" sz="2000" b="1" dirty="0" smtClean="0"/>
              <a:t>⇒ ⊿</a:t>
            </a:r>
            <a:r>
              <a:rPr lang="en-US" altLang="ja-JP" sz="2000" b="1" dirty="0" smtClean="0"/>
              <a:t>x~ 190 nm</a:t>
            </a:r>
            <a:r>
              <a:rPr kumimoji="1" lang="en-US" altLang="ja-JP" sz="2000" b="1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ja-JP" sz="2000" b="1" dirty="0" smtClean="0"/>
              <a:t>X-rays microscope</a:t>
            </a:r>
          </a:p>
          <a:p>
            <a:r>
              <a:rPr lang="ja-JP" altLang="en-US" sz="2000" b="1" dirty="0" smtClean="0"/>
              <a:t>⇒ ⊿</a:t>
            </a:r>
            <a:r>
              <a:rPr lang="en-US" altLang="ja-JP" sz="2000" b="1" dirty="0" smtClean="0"/>
              <a:t>x~ 60-70 nm</a:t>
            </a:r>
            <a:endParaRPr kumimoji="1" lang="en-US" altLang="ja-JP" sz="2000" b="1" dirty="0" smtClean="0"/>
          </a:p>
          <a:p>
            <a:pPr>
              <a:buFont typeface="Wingdings" pitchFamily="2" charset="2"/>
              <a:buChar char="Ø"/>
            </a:pPr>
            <a:r>
              <a:rPr kumimoji="1" lang="en-US" altLang="ja-JP" sz="2000" b="1" dirty="0" smtClean="0"/>
              <a:t> </a:t>
            </a:r>
            <a:r>
              <a:rPr lang="en-US" altLang="ja-JP" sz="2000" b="1" dirty="0" smtClean="0"/>
              <a:t>P</a:t>
            </a:r>
            <a:r>
              <a:rPr kumimoji="1" lang="en-US" altLang="ja-JP" sz="2000" b="1" dirty="0" smtClean="0"/>
              <a:t>lasmon analysi</a:t>
            </a:r>
            <a:r>
              <a:rPr lang="en-US" altLang="ja-JP" sz="2000" b="1" dirty="0" smtClean="0"/>
              <a:t>s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000" b="1" dirty="0" smtClean="0"/>
              <a:t>Fluorescence </a:t>
            </a:r>
          </a:p>
          <a:p>
            <a:r>
              <a:rPr lang="ja-JP" altLang="en-US" sz="2000" b="1" dirty="0" smtClean="0"/>
              <a:t>⇒ ⊿</a:t>
            </a:r>
            <a:r>
              <a:rPr lang="en-US" altLang="ja-JP" sz="2000" b="1" dirty="0" smtClean="0"/>
              <a:t>x~ 40-50 nm</a:t>
            </a:r>
            <a:r>
              <a:rPr kumimoji="1" lang="en-US" altLang="ja-JP" sz="2000" b="1" dirty="0" smtClean="0"/>
              <a:t> </a:t>
            </a:r>
            <a:endParaRPr kumimoji="1" lang="ja-JP" altLang="en-US" sz="20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72200" y="53732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  ⇒  </a:t>
            </a:r>
            <a:r>
              <a:rPr lang="en-US" altLang="ja-JP" b="1" dirty="0" smtClean="0">
                <a:solidFill>
                  <a:srgbClr val="FFFF00"/>
                </a:solidFill>
              </a:rPr>
              <a:t>almost ready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72200" y="47251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  ⇒  </a:t>
            </a:r>
            <a:r>
              <a:rPr lang="en-US" altLang="ja-JP" b="1" dirty="0" smtClean="0">
                <a:solidFill>
                  <a:srgbClr val="FFFF00"/>
                </a:solidFill>
              </a:rPr>
              <a:t>confirmed </a:t>
            </a:r>
            <a:r>
              <a:rPr lang="en-US" altLang="ja-JP" b="1" dirty="0" err="1" smtClean="0">
                <a:solidFill>
                  <a:srgbClr val="FFFF00"/>
                </a:solidFill>
              </a:rPr>
              <a:t>principly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44208" y="58772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⇒  </a:t>
            </a:r>
            <a:r>
              <a:rPr lang="en-US" altLang="ja-JP" b="1" dirty="0" smtClean="0">
                <a:solidFill>
                  <a:srgbClr val="FFFF00"/>
                </a:solidFill>
              </a:rPr>
              <a:t>under studying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44208" y="63720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⇒  </a:t>
            </a:r>
            <a:r>
              <a:rPr lang="en-US" altLang="ja-JP" b="1" dirty="0" smtClean="0">
                <a:solidFill>
                  <a:srgbClr val="FFFF00"/>
                </a:solidFill>
              </a:rPr>
              <a:t>new idea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20" name="右中かっこ 19"/>
          <p:cNvSpPr/>
          <p:nvPr/>
        </p:nvSpPr>
        <p:spPr>
          <a:xfrm flipH="1">
            <a:off x="1691680" y="1340768"/>
            <a:ext cx="216024" cy="18002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0040" y="1916832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Candidate selection</a:t>
            </a:r>
            <a:endParaRPr kumimoji="1" lang="ja-JP" altLang="en-US" b="1" dirty="0"/>
          </a:p>
        </p:txBody>
      </p:sp>
      <p:sp>
        <p:nvSpPr>
          <p:cNvPr id="22" name="右中かっこ 21"/>
          <p:cNvSpPr/>
          <p:nvPr/>
        </p:nvSpPr>
        <p:spPr>
          <a:xfrm flipH="1">
            <a:off x="1691680" y="4581128"/>
            <a:ext cx="288032" cy="1944216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9512" y="5301208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Confirmation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Readout concept </a:t>
            </a:r>
            <a:endParaRPr kumimoji="1" lang="ja-JP" altLang="en-US" dirty="0"/>
          </a:p>
        </p:txBody>
      </p:sp>
      <p:grpSp>
        <p:nvGrpSpPr>
          <p:cNvPr id="2" name="グループ化 12"/>
          <p:cNvGrpSpPr/>
          <p:nvPr/>
        </p:nvGrpSpPr>
        <p:grpSpPr>
          <a:xfrm>
            <a:off x="2195736" y="1196752"/>
            <a:ext cx="4464496" cy="936104"/>
            <a:chOff x="2203966" y="1700808"/>
            <a:chExt cx="4719611" cy="1008112"/>
          </a:xfrm>
        </p:grpSpPr>
        <p:sp>
          <p:nvSpPr>
            <p:cNvPr id="6" name="円/楕円 5"/>
            <p:cNvSpPr/>
            <p:nvPr/>
          </p:nvSpPr>
          <p:spPr>
            <a:xfrm>
              <a:off x="2203966" y="1700808"/>
              <a:ext cx="4719611" cy="100811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2843808" y="1988840"/>
              <a:ext cx="3888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Optical microscope readout </a:t>
              </a:r>
              <a:endParaRPr kumimoji="1" lang="ja-JP" altLang="en-US" sz="2000" b="1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3059832" y="21328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Spatial resolution ~ 250 nm 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95736" y="249289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✓</a:t>
            </a:r>
            <a:r>
              <a:rPr kumimoji="1" lang="en-US" altLang="ja-JP" dirty="0" smtClean="0"/>
              <a:t>Candidate signal selection in large volume detector. </a:t>
            </a:r>
          </a:p>
          <a:p>
            <a:r>
              <a:rPr lang="ja-JP" altLang="en-US" dirty="0" smtClean="0"/>
              <a:t>✓</a:t>
            </a:r>
            <a:r>
              <a:rPr lang="en-US" altLang="ja-JP" dirty="0" smtClean="0"/>
              <a:t>High speed selection.</a:t>
            </a:r>
            <a:endParaRPr kumimoji="1" lang="ja-JP" altLang="en-US" dirty="0"/>
          </a:p>
        </p:txBody>
      </p:sp>
      <p:sp>
        <p:nvSpPr>
          <p:cNvPr id="10" name="下矢印 9"/>
          <p:cNvSpPr/>
          <p:nvPr/>
        </p:nvSpPr>
        <p:spPr>
          <a:xfrm>
            <a:off x="4211960" y="3212976"/>
            <a:ext cx="432048" cy="504056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3"/>
          <p:cNvGrpSpPr/>
          <p:nvPr/>
        </p:nvGrpSpPr>
        <p:grpSpPr>
          <a:xfrm>
            <a:off x="1835696" y="3861048"/>
            <a:ext cx="6120680" cy="792088"/>
            <a:chOff x="1835696" y="4725144"/>
            <a:chExt cx="6120680" cy="792088"/>
          </a:xfrm>
        </p:grpSpPr>
        <p:sp>
          <p:nvSpPr>
            <p:cNvPr id="12" name="円/楕円 11"/>
            <p:cNvSpPr/>
            <p:nvPr/>
          </p:nvSpPr>
          <p:spPr>
            <a:xfrm>
              <a:off x="1835696" y="4725144"/>
              <a:ext cx="5616624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339752" y="4941168"/>
              <a:ext cx="5616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Higher resolution microscope technology</a:t>
              </a:r>
              <a:endParaRPr kumimoji="1" lang="ja-JP" altLang="en-US" sz="2000" b="1" dirty="0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2771800" y="4581128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kumimoji="1" lang="en-US" altLang="ja-JP" sz="2000" b="1" dirty="0" smtClean="0"/>
              <a:t>Upgraded optical microscope</a:t>
            </a:r>
          </a:p>
          <a:p>
            <a:r>
              <a:rPr lang="ja-JP" altLang="en-US" sz="2000" b="1" dirty="0" smtClean="0"/>
              <a:t>⇒ ⊿</a:t>
            </a:r>
            <a:r>
              <a:rPr lang="en-US" altLang="ja-JP" sz="2000" b="1" dirty="0" smtClean="0"/>
              <a:t>x~ 190 nm</a:t>
            </a:r>
            <a:r>
              <a:rPr kumimoji="1" lang="en-US" altLang="ja-JP" sz="2000" b="1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ja-JP" sz="2000" b="1" dirty="0" smtClean="0"/>
              <a:t>X-rays microscope</a:t>
            </a:r>
          </a:p>
          <a:p>
            <a:r>
              <a:rPr lang="ja-JP" altLang="en-US" sz="2000" b="1" dirty="0" smtClean="0"/>
              <a:t>⇒ ⊿</a:t>
            </a:r>
            <a:r>
              <a:rPr lang="en-US" altLang="ja-JP" sz="2000" b="1" dirty="0" smtClean="0"/>
              <a:t>x~ 60-70 nm</a:t>
            </a:r>
            <a:endParaRPr kumimoji="1" lang="en-US" altLang="ja-JP" sz="2000" b="1" dirty="0" smtClean="0"/>
          </a:p>
          <a:p>
            <a:pPr>
              <a:buFont typeface="Wingdings" pitchFamily="2" charset="2"/>
              <a:buChar char="Ø"/>
            </a:pPr>
            <a:r>
              <a:rPr kumimoji="1" lang="en-US" altLang="ja-JP" sz="2000" b="1" dirty="0" smtClean="0"/>
              <a:t> </a:t>
            </a:r>
            <a:r>
              <a:rPr lang="en-US" altLang="ja-JP" sz="2000" b="1" dirty="0" smtClean="0"/>
              <a:t>P</a:t>
            </a:r>
            <a:r>
              <a:rPr kumimoji="1" lang="en-US" altLang="ja-JP" sz="2000" b="1" dirty="0" smtClean="0"/>
              <a:t>lasmon analysi</a:t>
            </a:r>
            <a:r>
              <a:rPr lang="en-US" altLang="ja-JP" sz="2000" b="1" dirty="0" smtClean="0"/>
              <a:t>s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000" b="1" dirty="0" smtClean="0"/>
              <a:t>Fluorescence </a:t>
            </a:r>
          </a:p>
          <a:p>
            <a:r>
              <a:rPr lang="ja-JP" altLang="en-US" sz="2000" b="1" dirty="0" smtClean="0"/>
              <a:t>⇒ ⊿</a:t>
            </a:r>
            <a:r>
              <a:rPr lang="en-US" altLang="ja-JP" sz="2000" b="1" dirty="0" smtClean="0"/>
              <a:t>x~ 40-50 nm</a:t>
            </a:r>
            <a:r>
              <a:rPr kumimoji="1" lang="en-US" altLang="ja-JP" sz="2000" b="1" dirty="0" smtClean="0"/>
              <a:t> </a:t>
            </a:r>
            <a:endParaRPr kumimoji="1" lang="ja-JP" altLang="en-US" sz="20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72200" y="53732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  ⇒  </a:t>
            </a:r>
            <a:r>
              <a:rPr lang="en-US" altLang="ja-JP" b="1" dirty="0" smtClean="0">
                <a:solidFill>
                  <a:srgbClr val="FFFF00"/>
                </a:solidFill>
              </a:rPr>
              <a:t>almost ready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72200" y="47251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  ⇒  </a:t>
            </a:r>
            <a:r>
              <a:rPr lang="en-US" altLang="ja-JP" b="1" dirty="0" smtClean="0">
                <a:solidFill>
                  <a:srgbClr val="FFFF00"/>
                </a:solidFill>
              </a:rPr>
              <a:t>confirmed </a:t>
            </a:r>
            <a:r>
              <a:rPr lang="en-US" altLang="ja-JP" b="1" dirty="0" err="1" smtClean="0">
                <a:solidFill>
                  <a:srgbClr val="FFFF00"/>
                </a:solidFill>
              </a:rPr>
              <a:t>principly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44208" y="58772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⇒  </a:t>
            </a:r>
            <a:r>
              <a:rPr lang="en-US" altLang="ja-JP" b="1" dirty="0" smtClean="0">
                <a:solidFill>
                  <a:srgbClr val="FFFF00"/>
                </a:solidFill>
              </a:rPr>
              <a:t>under studying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44208" y="63720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⇒  </a:t>
            </a:r>
            <a:r>
              <a:rPr lang="en-US" altLang="ja-JP" b="1" dirty="0" smtClean="0">
                <a:solidFill>
                  <a:srgbClr val="FFFF00"/>
                </a:solidFill>
              </a:rPr>
              <a:t>new idea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20" name="右中かっこ 19"/>
          <p:cNvSpPr/>
          <p:nvPr/>
        </p:nvSpPr>
        <p:spPr>
          <a:xfrm flipH="1">
            <a:off x="1691680" y="1340768"/>
            <a:ext cx="216024" cy="18002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0040" y="1916832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Candidate selection</a:t>
            </a:r>
            <a:endParaRPr kumimoji="1" lang="ja-JP" altLang="en-US" b="1" dirty="0"/>
          </a:p>
        </p:txBody>
      </p:sp>
      <p:sp>
        <p:nvSpPr>
          <p:cNvPr id="22" name="右中かっこ 21"/>
          <p:cNvSpPr/>
          <p:nvPr/>
        </p:nvSpPr>
        <p:spPr>
          <a:xfrm flipH="1">
            <a:off x="1691680" y="4581128"/>
            <a:ext cx="288032" cy="1944216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9512" y="5301208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Confirmation</a:t>
            </a:r>
            <a:endParaRPr kumimoji="1" lang="ja-JP" altLang="en-US" b="1" dirty="0"/>
          </a:p>
        </p:txBody>
      </p:sp>
      <p:sp>
        <p:nvSpPr>
          <p:cNvPr id="25" name="角丸四角形 24"/>
          <p:cNvSpPr/>
          <p:nvPr/>
        </p:nvSpPr>
        <p:spPr>
          <a:xfrm>
            <a:off x="395536" y="980728"/>
            <a:ext cx="7776864" cy="2448272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DCIM\100CASIO\CIMG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286" y="1700808"/>
            <a:ext cx="3840162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 l="5051" t="4596" r="6566" b="3506"/>
          <a:stretch>
            <a:fillRect/>
          </a:stretch>
        </p:blipFill>
        <p:spPr bwMode="auto">
          <a:xfrm>
            <a:off x="539552" y="1701403"/>
            <a:ext cx="37798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タイトル 1"/>
          <p:cNvSpPr>
            <a:spLocks noGrp="1"/>
          </p:cNvSpPr>
          <p:nvPr>
            <p:ph type="title" idx="4294967295"/>
          </p:nvPr>
        </p:nvSpPr>
        <p:spPr>
          <a:xfrm>
            <a:off x="914400" y="1984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3200" dirty="0" smtClean="0"/>
              <a:t>Prototype of readout system</a:t>
            </a:r>
            <a:endParaRPr lang="ja-JP" altLang="en-US" sz="32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15616" y="46531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Nagoya University (Japan)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92080" y="472514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 University of Napoli (Italy)</a:t>
            </a:r>
          </a:p>
          <a:p>
            <a:r>
              <a:rPr lang="en-US" altLang="ja-JP" dirty="0" smtClean="0"/>
              <a:t>  LNGS (Italy)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9828584" cy="914400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PTS system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 Prototype DM scanning machine for </a:t>
            </a:r>
            <a:r>
              <a:rPr lang="en-US" altLang="ja-JP" sz="2800" dirty="0" smtClean="0"/>
              <a:t>R</a:t>
            </a:r>
            <a:r>
              <a:rPr kumimoji="1" lang="en-US" altLang="ja-JP" sz="2800" dirty="0" smtClean="0"/>
              <a:t>&amp;D</a:t>
            </a:r>
            <a:endParaRPr kumimoji="1" lang="ja-JP" altLang="en-US" sz="2800" dirty="0"/>
          </a:p>
        </p:txBody>
      </p:sp>
      <p:pic>
        <p:nvPicPr>
          <p:cNvPr id="3" name="図プレースホルダ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07504" y="1772816"/>
            <a:ext cx="4248472" cy="318612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79512" y="5085184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u="sng" dirty="0" smtClean="0"/>
              <a:t>Status Condition</a:t>
            </a:r>
          </a:p>
          <a:p>
            <a:r>
              <a:rPr kumimoji="1" lang="en-US" altLang="ja-JP" sz="2000" dirty="0" smtClean="0"/>
              <a:t>Camera : DALSA 1M120</a:t>
            </a:r>
          </a:p>
          <a:p>
            <a:r>
              <a:rPr lang="en-US" altLang="ja-JP" sz="2000" dirty="0" smtClean="0"/>
              <a:t>Lens NA : 1.25 </a:t>
            </a:r>
          </a:p>
          <a:p>
            <a:r>
              <a:rPr lang="en-US" altLang="ja-JP" sz="2000" dirty="0" smtClean="0"/>
              <a:t>Magnification</a:t>
            </a:r>
            <a:r>
              <a:rPr kumimoji="1" lang="en-US" altLang="ja-JP" sz="2000" dirty="0" smtClean="0"/>
              <a:t> : x100 </a:t>
            </a:r>
            <a:endParaRPr kumimoji="1" lang="ja-JP" altLang="en-US" sz="2000" dirty="0"/>
          </a:p>
        </p:txBody>
      </p:sp>
      <p:pic>
        <p:nvPicPr>
          <p:cNvPr id="111618" name="Picture 2" descr="H:\画像\EpiTrans比較\loqAlphaEpi0.jpg"/>
          <p:cNvPicPr>
            <a:picLocks noChangeAspect="1" noChangeArrowheads="1"/>
          </p:cNvPicPr>
          <p:nvPr/>
        </p:nvPicPr>
        <p:blipFill>
          <a:blip r:embed="rId4" cstate="print"/>
          <a:srcRect l="38188" t="38209" r="35825" b="28563"/>
          <a:stretch>
            <a:fillRect/>
          </a:stretch>
        </p:blipFill>
        <p:spPr bwMode="auto">
          <a:xfrm>
            <a:off x="4860032" y="1772816"/>
            <a:ext cx="2016224" cy="1894029"/>
          </a:xfrm>
          <a:prstGeom prst="rect">
            <a:avLst/>
          </a:prstGeom>
          <a:noFill/>
        </p:spPr>
      </p:pic>
      <p:pic>
        <p:nvPicPr>
          <p:cNvPr id="111619" name="Picture 3" descr="H:\画像\EpiTrans比較\loqAlphaTransi0.jpg"/>
          <p:cNvPicPr>
            <a:picLocks noChangeAspect="1" noChangeArrowheads="1"/>
          </p:cNvPicPr>
          <p:nvPr/>
        </p:nvPicPr>
        <p:blipFill>
          <a:blip r:embed="rId5" cstate="print"/>
          <a:srcRect l="42912" t="39282" r="31888" b="28562"/>
          <a:stretch>
            <a:fillRect/>
          </a:stretch>
        </p:blipFill>
        <p:spPr bwMode="auto">
          <a:xfrm>
            <a:off x="4860032" y="4221088"/>
            <a:ext cx="1979712" cy="1855980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6804248" y="2132856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/>
              <a:t>Epi</a:t>
            </a:r>
            <a:r>
              <a:rPr lang="en-US" altLang="ja-JP" b="1" dirty="0" smtClean="0"/>
              <a:t>-illuminated optics</a:t>
            </a:r>
            <a:r>
              <a:rPr lang="en-US" altLang="ja-JP" dirty="0" smtClean="0"/>
              <a:t> </a:t>
            </a:r>
          </a:p>
          <a:p>
            <a:r>
              <a:rPr kumimoji="1" lang="ja-JP" altLang="en-US" dirty="0" smtClean="0"/>
              <a:t>⇒ </a:t>
            </a:r>
            <a:r>
              <a:rPr kumimoji="1" lang="en-US" altLang="ja-JP" dirty="0" smtClean="0"/>
              <a:t>Hig</a:t>
            </a:r>
            <a:r>
              <a:rPr lang="en-US" altLang="ja-JP" dirty="0" smtClean="0"/>
              <a:t>h contrast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76256" y="4654877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Transmission optics </a:t>
            </a:r>
          </a:p>
          <a:p>
            <a:r>
              <a:rPr kumimoji="1" lang="ja-JP" altLang="en-US" dirty="0" smtClean="0"/>
              <a:t>⇒ </a:t>
            </a:r>
            <a:r>
              <a:rPr kumimoji="1" lang="en-US" altLang="ja-JP" dirty="0" smtClean="0"/>
              <a:t>Low</a:t>
            </a:r>
            <a:r>
              <a:rPr lang="en-US" altLang="ja-JP" dirty="0" smtClean="0"/>
              <a:t> contrast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92080" y="148478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This type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0072" y="39237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Usual</a:t>
            </a:r>
            <a:r>
              <a:rPr kumimoji="1" lang="en-US" altLang="ja-JP" b="1" dirty="0" smtClean="0"/>
              <a:t> type </a:t>
            </a:r>
            <a:endParaRPr kumimoji="1" lang="ja-JP" altLang="en-US" b="1" dirty="0"/>
          </a:p>
        </p:txBody>
      </p:sp>
      <p:sp>
        <p:nvSpPr>
          <p:cNvPr id="19" name="角丸四角形 18"/>
          <p:cNvSpPr/>
          <p:nvPr/>
        </p:nvSpPr>
        <p:spPr>
          <a:xfrm>
            <a:off x="4572000" y="1556792"/>
            <a:ext cx="4572000" cy="223224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2051720" y="2348880"/>
            <a:ext cx="2448272" cy="64807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naka\Documents\gnuplot\Airy_simulation\R300nm_wl400nm_1grain.png"/>
          <p:cNvPicPr>
            <a:picLocks noChangeAspect="1" noChangeArrowheads="1"/>
          </p:cNvPicPr>
          <p:nvPr/>
        </p:nvPicPr>
        <p:blipFill>
          <a:blip r:embed="rId2" cstate="print"/>
          <a:srcRect l="14563" t="13776" r="13382" b="11446"/>
          <a:stretch>
            <a:fillRect/>
          </a:stretch>
        </p:blipFill>
        <p:spPr bwMode="auto">
          <a:xfrm>
            <a:off x="5868144" y="2636912"/>
            <a:ext cx="2880320" cy="2242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323528" y="188640"/>
            <a:ext cx="9361488" cy="914400"/>
          </a:xfrm>
        </p:spPr>
        <p:txBody>
          <a:bodyPr/>
          <a:lstStyle/>
          <a:p>
            <a:r>
              <a:rPr kumimoji="1" lang="en-US" altLang="ja-JP" sz="2800" dirty="0" smtClean="0"/>
              <a:t>Limitation of recognition of track with 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optical microscope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1560" y="507589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200 nm length 2grains track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191683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NA : 1.25, Wavelength : 500 nm</a:t>
            </a:r>
          </a:p>
          <a:p>
            <a:r>
              <a:rPr lang="en-US" altLang="ja-JP" dirty="0" smtClean="0"/>
              <a:t>   [ optical resolution : 244 nm]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63888" y="277163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We  can discriminate the direction until 200 nm by usual optical microscope condition. </a:t>
            </a:r>
            <a:endParaRPr kumimoji="1" lang="ja-JP" altLang="en-US" dirty="0"/>
          </a:p>
        </p:txBody>
      </p:sp>
      <p:sp>
        <p:nvSpPr>
          <p:cNvPr id="18" name="左右矢印 17"/>
          <p:cNvSpPr/>
          <p:nvPr/>
        </p:nvSpPr>
        <p:spPr>
          <a:xfrm>
            <a:off x="4067944" y="3933056"/>
            <a:ext cx="1008112" cy="360040"/>
          </a:xfrm>
          <a:prstGeom prst="leftRightArrow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7236296" y="3347700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/>
          <p:cNvGrpSpPr/>
          <p:nvPr/>
        </p:nvGrpSpPr>
        <p:grpSpPr>
          <a:xfrm>
            <a:off x="539552" y="2636912"/>
            <a:ext cx="2736304" cy="2232248"/>
            <a:chOff x="827584" y="1916832"/>
            <a:chExt cx="2736304" cy="2232248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827584" y="1916832"/>
              <a:ext cx="2736304" cy="2232248"/>
              <a:chOff x="827584" y="1916832"/>
              <a:chExt cx="2736304" cy="2232248"/>
            </a:xfrm>
          </p:grpSpPr>
          <p:pic>
            <p:nvPicPr>
              <p:cNvPr id="3" name="Picture 3" descr="C:\Users\naka\Documents\gnuplot\Airy_simulation\R200nm_wl500n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4000" t="12548" r="14441" b="9653"/>
              <a:stretch>
                <a:fillRect/>
              </a:stretch>
            </p:blipFill>
            <p:spPr bwMode="auto">
              <a:xfrm>
                <a:off x="827584" y="1916832"/>
                <a:ext cx="2736304" cy="2232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円/楕円 21"/>
              <p:cNvSpPr/>
              <p:nvPr/>
            </p:nvSpPr>
            <p:spPr>
              <a:xfrm>
                <a:off x="1979712" y="256490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2267744" y="256490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7" name="直線コネクタ 26"/>
              <p:cNvCxnSpPr>
                <a:stCxn id="22" idx="0"/>
              </p:cNvCxnSpPr>
              <p:nvPr/>
            </p:nvCxnSpPr>
            <p:spPr>
              <a:xfrm flipV="1">
                <a:off x="2051720" y="2348880"/>
                <a:ext cx="0" cy="21602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V="1">
                <a:off x="2339752" y="2348880"/>
                <a:ext cx="0" cy="21602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/>
              <p:cNvSpPr txBox="1"/>
              <p:nvPr/>
            </p:nvSpPr>
            <p:spPr>
              <a:xfrm>
                <a:off x="1835696" y="2051556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 smtClean="0">
                    <a:solidFill>
                      <a:schemeClr val="bg1"/>
                    </a:solidFill>
                  </a:rPr>
                  <a:t>200 nm</a:t>
                </a:r>
                <a:endParaRPr kumimoji="1" lang="ja-JP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0" name="直線矢印コネクタ 29"/>
            <p:cNvCxnSpPr/>
            <p:nvPr/>
          </p:nvCxnSpPr>
          <p:spPr>
            <a:xfrm>
              <a:off x="2051720" y="2348880"/>
              <a:ext cx="28803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/>
          <p:cNvSpPr txBox="1"/>
          <p:nvPr/>
        </p:nvSpPr>
        <p:spPr>
          <a:xfrm>
            <a:off x="251520" y="5775647"/>
            <a:ext cx="9577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The candidate selection using shape analysis is essential method.</a:t>
            </a:r>
            <a:endParaRPr kumimoji="1" lang="ja-JP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371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-130619" y="-6867"/>
            <a:ext cx="7869883" cy="646331"/>
          </a:xfrm>
        </p:spPr>
        <p:txBody>
          <a:bodyPr>
            <a:spAutoFit/>
          </a:bodyPr>
          <a:lstStyle/>
          <a:p>
            <a:pPr lvl="0">
              <a:buNone/>
            </a:pPr>
            <a:r>
              <a:rPr lang="en-US" altLang="ja-JP" sz="36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17962" dir="2700000">
                    <a:srgbClr val="000000"/>
                  </a:outerShdw>
                </a:effectLst>
              </a:rPr>
              <a:t>Event images of each focus</a:t>
            </a:r>
            <a:endParaRPr lang="ja-JP" altLang="en-US" sz="36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dist="17962" dir="2700000">
                  <a:srgbClr val="000000"/>
                </a:outerShdw>
              </a:effectLst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08516" y="657740"/>
            <a:ext cx="1959303" cy="195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2798547" y="657740"/>
            <a:ext cx="1959303" cy="195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224816" y="682560"/>
            <a:ext cx="1959303" cy="195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388593" y="2740053"/>
            <a:ext cx="1959303" cy="195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2805075" y="2743321"/>
            <a:ext cx="1959303" cy="195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5224816" y="2743321"/>
            <a:ext cx="1959303" cy="195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alphaModFix/>
            <a:lum/>
          </a:blip>
          <a:srcRect/>
          <a:stretch>
            <a:fillRect/>
          </a:stretch>
        </p:blipFill>
        <p:spPr>
          <a:xfrm>
            <a:off x="375861" y="4818118"/>
            <a:ext cx="1959303" cy="195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0" cstate="print">
            <a:alphaModFix/>
            <a:lum/>
          </a:blip>
          <a:srcRect/>
          <a:stretch>
            <a:fillRect/>
          </a:stretch>
        </p:blipFill>
        <p:spPr>
          <a:xfrm>
            <a:off x="2798547" y="4818118"/>
            <a:ext cx="1959303" cy="195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1" cstate="print">
            <a:alphaModFix/>
            <a:lum/>
          </a:blip>
          <a:srcRect/>
          <a:stretch>
            <a:fillRect/>
          </a:stretch>
        </p:blipFill>
        <p:spPr>
          <a:xfrm>
            <a:off x="5221557" y="4818118"/>
            <a:ext cx="1959303" cy="19595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2502997" y="2348880"/>
            <a:ext cx="264506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68.5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32040" y="2314120"/>
            <a:ext cx="264506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87.0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30989" y="4417367"/>
            <a:ext cx="264506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116.3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496" y="4417367"/>
            <a:ext cx="264506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101.9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32040" y="4417367"/>
            <a:ext cx="264506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109.3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75005" y="6505599"/>
            <a:ext cx="264506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64.7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7504" y="6505599"/>
            <a:ext cx="264506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77.7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76056" y="6505599"/>
            <a:ext cx="2645067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57.0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805075" y="2743321"/>
            <a:ext cx="1959303" cy="1959508"/>
          </a:xfrm>
          <a:prstGeom prst="rect">
            <a:avLst/>
          </a:prstGeom>
          <a:noFill/>
          <a:ln w="71999">
            <a:solidFill>
              <a:srgbClr val="0000FF"/>
            </a:solidFill>
            <a:prstDash val="solid"/>
          </a:ln>
        </p:spPr>
        <p:txBody>
          <a:bodyPr vert="horz" wrap="square" lIns="114298" tIns="73472" rIns="114298" bIns="73472" anchor="ctr" anchorCtr="1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83768" y="2838537"/>
            <a:ext cx="2645067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FFFFFF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Best Focus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857578" y="6266868"/>
            <a:ext cx="2645067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18"/>
                <a:ea typeface="ＭＳ Ｐゴシック" pitchFamily="2"/>
                <a:cs typeface="Mangal" pitchFamily="2"/>
              </a:rPr>
              <a:t>Step of layer taking </a:t>
            </a:r>
            <a:endParaRPr lang="ja-JP" altLang="en-US" sz="1600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18"/>
              <a:ea typeface="ＭＳ Ｐゴシック" pitchFamily="2"/>
              <a:cs typeface="Mangal" pitchFamily="2"/>
            </a:endParaRPr>
          </a:p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18"/>
                <a:ea typeface="ＭＳ Ｐゴシック" pitchFamily="2"/>
                <a:cs typeface="Mangal" pitchFamily="2"/>
              </a:rPr>
              <a:t>0.2μm</a:t>
            </a:r>
          </a:p>
        </p:txBody>
      </p:sp>
      <p:cxnSp>
        <p:nvCxnSpPr>
          <p:cNvPr id="23" name="直線矢印コネクタ 9"/>
          <p:cNvCxnSpPr/>
          <p:nvPr/>
        </p:nvCxnSpPr>
        <p:spPr>
          <a:xfrm flipH="1" flipV="1">
            <a:off x="7412058" y="2717514"/>
            <a:ext cx="10774" cy="1986294"/>
          </a:xfrm>
          <a:prstGeom prst="straightConnector1">
            <a:avLst/>
          </a:prstGeom>
          <a:noFill/>
          <a:ln w="38157">
            <a:solidFill>
              <a:srgbClr val="FF0000"/>
            </a:solidFill>
            <a:prstDash val="solid"/>
            <a:miter/>
            <a:headEnd type="arrow"/>
            <a:tailEnd type="arrow"/>
          </a:ln>
        </p:spPr>
      </p:cxnSp>
      <p:sp>
        <p:nvSpPr>
          <p:cNvPr id="24" name="テキスト ボックス 23"/>
          <p:cNvSpPr txBox="1"/>
          <p:nvPr/>
        </p:nvSpPr>
        <p:spPr>
          <a:xfrm>
            <a:off x="6531027" y="3333248"/>
            <a:ext cx="2645067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spAutoFit/>
          </a:bodyPr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dirty="0">
                <a:solidFill>
                  <a:srgbClr val="00B05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30pix</a:t>
            </a:r>
          </a:p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dirty="0">
                <a:solidFill>
                  <a:srgbClr val="00B050"/>
                </a:solidFill>
                <a:effectLst>
                  <a:outerShdw dist="17962" dir="2700000">
                    <a:srgbClr val="000000"/>
                  </a:outerShdw>
                </a:effectLst>
                <a:latin typeface="Arial" pitchFamily="18"/>
                <a:ea typeface="ＭＳ Ｐゴシック" pitchFamily="2"/>
                <a:cs typeface="Mangal" pitchFamily="2"/>
              </a:rPr>
              <a:t>               1pix=57nm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388593" y="2743321"/>
            <a:ext cx="1959303" cy="1959508"/>
          </a:xfrm>
          <a:prstGeom prst="rect">
            <a:avLst/>
          </a:prstGeom>
          <a:noFill/>
          <a:ln w="35999">
            <a:solidFill>
              <a:srgbClr val="999999"/>
            </a:solidFill>
            <a:prstDash val="solid"/>
          </a:ln>
        </p:spPr>
        <p:txBody>
          <a:bodyPr vert="horz" wrap="square" lIns="97966" tIns="57149" rIns="97966" bIns="57149" anchor="ctr" anchorCtr="1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88593" y="653170"/>
            <a:ext cx="1959303" cy="1959508"/>
          </a:xfrm>
          <a:prstGeom prst="rect">
            <a:avLst/>
          </a:prstGeom>
          <a:noFill/>
          <a:ln w="35999">
            <a:solidFill>
              <a:srgbClr val="999999"/>
            </a:solidFill>
            <a:prstDash val="solid"/>
          </a:ln>
        </p:spPr>
        <p:txBody>
          <a:bodyPr vert="horz" wrap="square" lIns="97966" tIns="57149" rIns="97966" bIns="57149" anchor="ctr" anchorCtr="1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805075" y="653170"/>
            <a:ext cx="1959303" cy="1959508"/>
          </a:xfrm>
          <a:prstGeom prst="rect">
            <a:avLst/>
          </a:prstGeom>
          <a:noFill/>
          <a:ln w="35999">
            <a:solidFill>
              <a:srgbClr val="999999"/>
            </a:solidFill>
            <a:prstDash val="solid"/>
          </a:ln>
        </p:spPr>
        <p:txBody>
          <a:bodyPr vert="horz" wrap="square" lIns="97966" tIns="57149" rIns="97966" bIns="57149" anchor="ctr" anchorCtr="1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5221557" y="653170"/>
            <a:ext cx="1959303" cy="1959508"/>
          </a:xfrm>
          <a:prstGeom prst="rect">
            <a:avLst/>
          </a:prstGeom>
          <a:noFill/>
          <a:ln w="35999">
            <a:solidFill>
              <a:srgbClr val="999999"/>
            </a:solidFill>
            <a:prstDash val="solid"/>
          </a:ln>
        </p:spPr>
        <p:txBody>
          <a:bodyPr vert="horz" wrap="square" lIns="97966" tIns="57149" rIns="97966" bIns="57149" anchor="ctr" anchorCtr="1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221557" y="2743321"/>
            <a:ext cx="1959303" cy="1959508"/>
          </a:xfrm>
          <a:prstGeom prst="rect">
            <a:avLst/>
          </a:prstGeom>
          <a:noFill/>
          <a:ln w="35999">
            <a:solidFill>
              <a:srgbClr val="999999"/>
            </a:solidFill>
            <a:prstDash val="solid"/>
          </a:ln>
        </p:spPr>
        <p:txBody>
          <a:bodyPr vert="horz" wrap="square" lIns="97966" tIns="57149" rIns="97966" bIns="57149" anchor="ctr" anchorCtr="1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221557" y="4800805"/>
            <a:ext cx="1959303" cy="1959508"/>
          </a:xfrm>
          <a:prstGeom prst="rect">
            <a:avLst/>
          </a:prstGeom>
          <a:noFill/>
          <a:ln w="35999">
            <a:solidFill>
              <a:srgbClr val="999999"/>
            </a:solidFill>
            <a:prstDash val="solid"/>
          </a:ln>
        </p:spPr>
        <p:txBody>
          <a:bodyPr vert="horz" wrap="square" lIns="97966" tIns="57149" rIns="97966" bIns="57149" anchor="ctr" anchorCtr="1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805075" y="4800805"/>
            <a:ext cx="1959303" cy="1959508"/>
          </a:xfrm>
          <a:prstGeom prst="rect">
            <a:avLst/>
          </a:prstGeom>
          <a:noFill/>
          <a:ln w="35999">
            <a:solidFill>
              <a:srgbClr val="999999"/>
            </a:solidFill>
            <a:prstDash val="solid"/>
          </a:ln>
        </p:spPr>
        <p:txBody>
          <a:bodyPr vert="horz" wrap="square" lIns="97966" tIns="57149" rIns="97966" bIns="57149" anchor="ctr" anchorCtr="1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88593" y="4800805"/>
            <a:ext cx="1959303" cy="1959508"/>
          </a:xfrm>
          <a:prstGeom prst="rect">
            <a:avLst/>
          </a:prstGeom>
          <a:noFill/>
          <a:ln w="35999">
            <a:solidFill>
              <a:srgbClr val="999999"/>
            </a:solidFill>
            <a:prstDash val="solid"/>
          </a:ln>
        </p:spPr>
        <p:txBody>
          <a:bodyPr vert="horz" wrap="square" lIns="97966" tIns="57149" rIns="97966" bIns="57149" anchor="ctr" anchorCtr="1" compatLnSpc="0"/>
          <a:lstStyle/>
          <a:p>
            <a:pPr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3" name="サブタイトル 32"/>
          <p:cNvSpPr txBox="1">
            <a:spLocks noGrp="1"/>
          </p:cNvSpPr>
          <p:nvPr>
            <p:ph type="subTitle" idx="4294967295"/>
          </p:nvPr>
        </p:nvSpPr>
        <p:spPr>
          <a:xfrm>
            <a:off x="35496" y="1939479"/>
            <a:ext cx="2645067" cy="769441"/>
          </a:xfrm>
        </p:spPr>
        <p:txBody>
          <a:bodyPr anchor="ctr" anchorCtr="1">
            <a:sp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</a:rPr>
              <a:t>Mean brightness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FF00"/>
                </a:solidFill>
                <a:effectLst>
                  <a:outerShdw dist="17962" dir="2700000">
                    <a:srgbClr val="000000"/>
                  </a:outerShdw>
                </a:effectLst>
              </a:rPr>
              <a:t>58.6</a:t>
            </a:r>
            <a:endParaRPr lang="en-US" sz="2000" dirty="0">
              <a:solidFill>
                <a:srgbClr val="00FF00"/>
              </a:solidFill>
              <a:effectLst>
                <a:outerShdw dist="17962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3D information of signal</a:t>
            </a:r>
            <a:endParaRPr kumimoji="1" lang="ja-JP" altLang="en-US" dirty="0"/>
          </a:p>
        </p:txBody>
      </p:sp>
      <p:pic>
        <p:nvPicPr>
          <p:cNvPr id="155650" name="Picture 2" descr="D:\To_Nakasan\Pr\map\P_Map2.png"/>
          <p:cNvPicPr>
            <a:picLocks noChangeAspect="1" noChangeArrowheads="1"/>
          </p:cNvPicPr>
          <p:nvPr/>
        </p:nvPicPr>
        <p:blipFill>
          <a:blip r:embed="rId2" cstate="print"/>
          <a:srcRect l="3259" t="6407" r="3329" b="3900"/>
          <a:stretch>
            <a:fillRect/>
          </a:stretch>
        </p:blipFill>
        <p:spPr bwMode="auto">
          <a:xfrm>
            <a:off x="1979712" y="1196752"/>
            <a:ext cx="5472608" cy="3563558"/>
          </a:xfrm>
          <a:prstGeom prst="rect">
            <a:avLst/>
          </a:prstGeom>
          <a:noFill/>
        </p:spPr>
      </p:pic>
      <p:sp>
        <p:nvSpPr>
          <p:cNvPr id="5" name="下矢印 4"/>
          <p:cNvSpPr/>
          <p:nvPr/>
        </p:nvSpPr>
        <p:spPr>
          <a:xfrm rot="3431181">
            <a:off x="6376301" y="1759180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48264" y="155679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7FD13B"/>
                </a:solidFill>
              </a:rPr>
              <a:t>Neutron</a:t>
            </a:r>
            <a:endParaRPr kumimoji="1" lang="ja-JP" altLang="en-US" sz="2800" b="1" dirty="0">
              <a:solidFill>
                <a:srgbClr val="7FD13B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83768" y="4869160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Output parameter </a:t>
            </a:r>
          </a:p>
          <a:p>
            <a:pPr>
              <a:buFontTx/>
              <a:buChar char="-"/>
            </a:pPr>
            <a:r>
              <a:rPr lang="en-US" altLang="ja-JP" sz="2000" b="1" dirty="0" smtClean="0"/>
              <a:t> </a:t>
            </a:r>
            <a:r>
              <a:rPr lang="en-US" altLang="ja-JP" sz="2000" b="1" dirty="0" err="1" smtClean="0"/>
              <a:t>Brghtness</a:t>
            </a:r>
            <a:r>
              <a:rPr lang="en-US" altLang="ja-JP" sz="2000" b="1" dirty="0" smtClean="0"/>
              <a:t> </a:t>
            </a:r>
          </a:p>
          <a:p>
            <a:pPr>
              <a:buFontTx/>
              <a:buChar char="-"/>
            </a:pPr>
            <a:r>
              <a:rPr kumimoji="1" lang="en-US" altLang="ja-JP" sz="2000" b="1" dirty="0" smtClean="0"/>
              <a:t> 3D position </a:t>
            </a:r>
            <a:r>
              <a:rPr kumimoji="1" lang="en-US" altLang="ja-JP" sz="2000" b="1" dirty="0" err="1" smtClean="0"/>
              <a:t>infromation</a:t>
            </a:r>
            <a:r>
              <a:rPr kumimoji="1" lang="en-US" altLang="ja-JP" sz="2000" b="1" dirty="0" smtClean="0"/>
              <a:t> </a:t>
            </a:r>
          </a:p>
          <a:p>
            <a:pPr>
              <a:buFontTx/>
              <a:buChar char="-"/>
            </a:pPr>
            <a:r>
              <a:rPr lang="en-US" altLang="ja-JP" sz="2000" b="1" dirty="0" smtClean="0"/>
              <a:t> Major length </a:t>
            </a:r>
          </a:p>
          <a:p>
            <a:pPr>
              <a:buFontTx/>
              <a:buChar char="-"/>
            </a:pPr>
            <a:r>
              <a:rPr kumimoji="1" lang="en-US" altLang="ja-JP" sz="2000" b="1" dirty="0" smtClean="0"/>
              <a:t> minor length</a:t>
            </a:r>
          </a:p>
          <a:p>
            <a:pPr>
              <a:buFontTx/>
              <a:buChar char="-"/>
            </a:pPr>
            <a:r>
              <a:rPr lang="en-US" altLang="ja-JP" sz="2000" b="1" dirty="0" smtClean="0"/>
              <a:t> </a:t>
            </a:r>
            <a:r>
              <a:rPr lang="en-US" altLang="ja-JP" sz="2000" b="1" dirty="0" err="1" smtClean="0"/>
              <a:t>elipticity</a:t>
            </a:r>
            <a:r>
              <a:rPr lang="en-US" altLang="ja-JP" sz="2000" b="1" dirty="0" smtClean="0"/>
              <a:t>       etc. </a:t>
            </a:r>
            <a:r>
              <a:rPr kumimoji="1" lang="en-US" altLang="ja-JP" sz="2000" b="1" dirty="0" smtClean="0"/>
              <a:t>  </a:t>
            </a:r>
            <a:endParaRPr kumimoji="1" lang="ja-JP" altLang="en-US" sz="2000" b="1" dirty="0"/>
          </a:p>
        </p:txBody>
      </p:sp>
      <p:sp>
        <p:nvSpPr>
          <p:cNvPr id="8" name="左中かっこ 7"/>
          <p:cNvSpPr/>
          <p:nvPr/>
        </p:nvSpPr>
        <p:spPr>
          <a:xfrm>
            <a:off x="2195736" y="5229200"/>
            <a:ext cx="216024" cy="14401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6"/>
          <p:cNvGrpSpPr/>
          <p:nvPr/>
        </p:nvGrpSpPr>
        <p:grpSpPr>
          <a:xfrm>
            <a:off x="0" y="0"/>
            <a:ext cx="4283968" cy="3168352"/>
            <a:chOff x="0" y="476672"/>
            <a:chExt cx="5327650" cy="399573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76672"/>
              <a:ext cx="5327650" cy="39957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" name="Text Box 28"/>
            <p:cNvSpPr txBox="1">
              <a:spLocks noChangeArrowheads="1"/>
            </p:cNvSpPr>
            <p:nvPr/>
          </p:nvSpPr>
          <p:spPr bwMode="auto">
            <a:xfrm>
              <a:off x="760551" y="3257316"/>
              <a:ext cx="4029793" cy="815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Low velocity ion created by an </a:t>
              </a:r>
              <a:r>
                <a:rPr lang="en-US" altLang="ja-JP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ion-implantation </a:t>
              </a:r>
              <a:r>
                <a:rPr lang="en-US" altLang="ja-JP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system  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9577064" cy="926976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/>
              <a:t>Angular resolution for optical readout</a:t>
            </a:r>
            <a:endParaRPr kumimoji="1" lang="ja-JP" altLang="en-US" sz="32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79504" y="155679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Angular resolution is better than about 25 deg. </a:t>
            </a:r>
            <a:r>
              <a:rPr lang="en-US" altLang="ja-JP" b="1" dirty="0" smtClean="0"/>
              <a:t>for 80 </a:t>
            </a:r>
            <a:r>
              <a:rPr lang="en-US" altLang="ja-JP" b="1" dirty="0" err="1" smtClean="0"/>
              <a:t>keV</a:t>
            </a:r>
            <a:r>
              <a:rPr lang="en-US" altLang="ja-JP" b="1" dirty="0" smtClean="0"/>
              <a:t> C recoil tracks.</a:t>
            </a:r>
            <a:endParaRPr kumimoji="1" lang="ja-JP" altLang="en-US" b="1" dirty="0"/>
          </a:p>
        </p:txBody>
      </p:sp>
      <p:graphicFrame>
        <p:nvGraphicFramePr>
          <p:cNvPr id="17" name="グラフ 16"/>
          <p:cNvGraphicFramePr/>
          <p:nvPr/>
        </p:nvGraphicFramePr>
        <p:xfrm>
          <a:off x="4716016" y="2996952"/>
          <a:ext cx="4104456" cy="3861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グループ化 20"/>
          <p:cNvGrpSpPr/>
          <p:nvPr/>
        </p:nvGrpSpPr>
        <p:grpSpPr>
          <a:xfrm>
            <a:off x="-355476" y="3131676"/>
            <a:ext cx="5143500" cy="3681700"/>
            <a:chOff x="-355476" y="3059668"/>
            <a:chExt cx="5143500" cy="3681700"/>
          </a:xfrm>
        </p:grpSpPr>
        <p:grpSp>
          <p:nvGrpSpPr>
            <p:cNvPr id="7" name="グループ化 19"/>
            <p:cNvGrpSpPr/>
            <p:nvPr/>
          </p:nvGrpSpPr>
          <p:grpSpPr>
            <a:xfrm>
              <a:off x="-355476" y="3059668"/>
              <a:ext cx="5143500" cy="3681700"/>
              <a:chOff x="-180528" y="3131676"/>
              <a:chExt cx="5143500" cy="3681700"/>
            </a:xfrm>
          </p:grpSpPr>
          <p:pic>
            <p:nvPicPr>
              <p:cNvPr id="29697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727" t="13810" r="53003" b="45363"/>
              <a:stretch>
                <a:fillRect/>
              </a:stretch>
            </p:blipFill>
            <p:spPr bwMode="auto">
              <a:xfrm>
                <a:off x="-180528" y="3140968"/>
                <a:ext cx="5143500" cy="3573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テキスト ボックス 9"/>
              <p:cNvSpPr txBox="1"/>
              <p:nvPr/>
            </p:nvSpPr>
            <p:spPr>
              <a:xfrm>
                <a:off x="1691680" y="6444044"/>
                <a:ext cx="29523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2D angle [rad.]</a:t>
                </a:r>
                <a:endParaRPr kumimoji="1" lang="ja-JP" altLang="en-US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2843808" y="3502749"/>
                <a:ext cx="2016224" cy="6463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0000FF"/>
                    </a:solidFill>
                  </a:rPr>
                  <a:t>― : data </a:t>
                </a:r>
              </a:p>
              <a:p>
                <a:r>
                  <a:rPr lang="en-US" altLang="ja-JP" dirty="0" smtClean="0">
                    <a:solidFill>
                      <a:srgbClr val="FF0000"/>
                    </a:solidFill>
                  </a:rPr>
                  <a:t>― : MC simulation 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498476" y="3131676"/>
                <a:ext cx="3888432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Angular distribution of  100 </a:t>
                </a:r>
                <a:r>
                  <a:rPr kumimoji="1" lang="en-US" altLang="ja-JP" dirty="0" err="1" smtClean="0">
                    <a:solidFill>
                      <a:schemeClr val="bg1"/>
                    </a:solidFill>
                  </a:rPr>
                  <a:t>keV</a:t>
                </a:r>
                <a:r>
                  <a:rPr kumimoji="1" lang="en-US" altLang="ja-JP" dirty="0" smtClean="0">
                    <a:solidFill>
                      <a:schemeClr val="bg1"/>
                    </a:solidFill>
                  </a:rPr>
                  <a:t> C ion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正方形/長方形 17"/>
            <p:cNvSpPr/>
            <p:nvPr/>
          </p:nvSpPr>
          <p:spPr>
            <a:xfrm>
              <a:off x="1403648" y="3429000"/>
              <a:ext cx="360040" cy="2880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 rot="1807154">
            <a:off x="7538607" y="358551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Preliminary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48064" y="226758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7FD13B"/>
                </a:solidFill>
              </a:rPr>
              <a:t>[Crystal size : 44.6 +- 0.4 nm] </a:t>
            </a:r>
            <a:endParaRPr kumimoji="1" lang="ja-JP" altLang="en-US" b="1" dirty="0">
              <a:solidFill>
                <a:srgbClr val="7FD13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Readout concept </a:t>
            </a:r>
            <a:endParaRPr kumimoji="1" lang="ja-JP" altLang="en-US" dirty="0"/>
          </a:p>
        </p:txBody>
      </p:sp>
      <p:grpSp>
        <p:nvGrpSpPr>
          <p:cNvPr id="2" name="グループ化 12"/>
          <p:cNvGrpSpPr/>
          <p:nvPr/>
        </p:nvGrpSpPr>
        <p:grpSpPr>
          <a:xfrm>
            <a:off x="2195736" y="1196752"/>
            <a:ext cx="4464496" cy="936104"/>
            <a:chOff x="2203966" y="1700808"/>
            <a:chExt cx="4719611" cy="1008112"/>
          </a:xfrm>
        </p:grpSpPr>
        <p:sp>
          <p:nvSpPr>
            <p:cNvPr id="6" name="円/楕円 5"/>
            <p:cNvSpPr/>
            <p:nvPr/>
          </p:nvSpPr>
          <p:spPr>
            <a:xfrm>
              <a:off x="2203966" y="1700808"/>
              <a:ext cx="4719611" cy="100811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2843808" y="1988840"/>
              <a:ext cx="38884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Optical microscope readout </a:t>
              </a:r>
              <a:endParaRPr kumimoji="1" lang="ja-JP" altLang="en-US" sz="2000" b="1" dirty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3059832" y="21328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Spatial resolution ~ 250 nm 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95736" y="249289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✓</a:t>
            </a:r>
            <a:r>
              <a:rPr kumimoji="1" lang="en-US" altLang="ja-JP" dirty="0" smtClean="0"/>
              <a:t>Candidate signal selection in large volume detector. </a:t>
            </a:r>
          </a:p>
          <a:p>
            <a:r>
              <a:rPr lang="ja-JP" altLang="en-US" dirty="0" smtClean="0"/>
              <a:t>✓</a:t>
            </a:r>
            <a:r>
              <a:rPr lang="en-US" altLang="ja-JP" dirty="0" smtClean="0"/>
              <a:t>High speed selection.</a:t>
            </a:r>
            <a:endParaRPr kumimoji="1" lang="ja-JP" altLang="en-US" dirty="0"/>
          </a:p>
        </p:txBody>
      </p:sp>
      <p:sp>
        <p:nvSpPr>
          <p:cNvPr id="10" name="下矢印 9"/>
          <p:cNvSpPr/>
          <p:nvPr/>
        </p:nvSpPr>
        <p:spPr>
          <a:xfrm>
            <a:off x="4211960" y="3212976"/>
            <a:ext cx="432048" cy="504056"/>
          </a:xfrm>
          <a:prstGeom prst="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13"/>
          <p:cNvGrpSpPr/>
          <p:nvPr/>
        </p:nvGrpSpPr>
        <p:grpSpPr>
          <a:xfrm>
            <a:off x="1835696" y="3861048"/>
            <a:ext cx="6120680" cy="792088"/>
            <a:chOff x="1835696" y="4725144"/>
            <a:chExt cx="6120680" cy="792088"/>
          </a:xfrm>
        </p:grpSpPr>
        <p:sp>
          <p:nvSpPr>
            <p:cNvPr id="12" name="円/楕円 11"/>
            <p:cNvSpPr/>
            <p:nvPr/>
          </p:nvSpPr>
          <p:spPr>
            <a:xfrm>
              <a:off x="1835696" y="4725144"/>
              <a:ext cx="5616624" cy="79208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339752" y="4941168"/>
              <a:ext cx="5616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Higher resolution microscope technology</a:t>
              </a:r>
              <a:endParaRPr kumimoji="1" lang="ja-JP" altLang="en-US" sz="2000" b="1" dirty="0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2771800" y="4581128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kumimoji="1" lang="en-US" altLang="ja-JP" sz="2000" b="1" dirty="0" smtClean="0"/>
              <a:t>Upgraded optical microscope</a:t>
            </a:r>
          </a:p>
          <a:p>
            <a:r>
              <a:rPr lang="ja-JP" altLang="en-US" sz="2000" b="1" dirty="0" smtClean="0"/>
              <a:t>⇒ ⊿</a:t>
            </a:r>
            <a:r>
              <a:rPr lang="en-US" altLang="ja-JP" sz="2000" b="1" dirty="0" smtClean="0"/>
              <a:t>x~ 190 nm</a:t>
            </a:r>
            <a:r>
              <a:rPr kumimoji="1" lang="en-US" altLang="ja-JP" sz="2000" b="1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ja-JP" sz="2000" b="1" dirty="0" smtClean="0"/>
              <a:t>X-rays microscope</a:t>
            </a:r>
          </a:p>
          <a:p>
            <a:r>
              <a:rPr lang="ja-JP" altLang="en-US" sz="2000" b="1" dirty="0" smtClean="0"/>
              <a:t>⇒ ⊿</a:t>
            </a:r>
            <a:r>
              <a:rPr lang="en-US" altLang="ja-JP" sz="2000" b="1" dirty="0" smtClean="0"/>
              <a:t>x~ 60-70 nm</a:t>
            </a:r>
            <a:endParaRPr kumimoji="1" lang="en-US" altLang="ja-JP" sz="2000" b="1" dirty="0" smtClean="0"/>
          </a:p>
          <a:p>
            <a:pPr>
              <a:buFont typeface="Wingdings" pitchFamily="2" charset="2"/>
              <a:buChar char="Ø"/>
            </a:pPr>
            <a:r>
              <a:rPr kumimoji="1" lang="en-US" altLang="ja-JP" sz="2000" b="1" dirty="0" smtClean="0"/>
              <a:t> </a:t>
            </a:r>
            <a:r>
              <a:rPr lang="en-US" altLang="ja-JP" sz="2000" b="1" dirty="0" smtClean="0"/>
              <a:t>P</a:t>
            </a:r>
            <a:r>
              <a:rPr kumimoji="1" lang="en-US" altLang="ja-JP" sz="2000" b="1" dirty="0" smtClean="0"/>
              <a:t>lasmon analysi</a:t>
            </a:r>
            <a:r>
              <a:rPr lang="en-US" altLang="ja-JP" sz="2000" b="1" dirty="0" smtClean="0"/>
              <a:t>s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000" b="1" dirty="0" smtClean="0"/>
              <a:t>Fluorescence </a:t>
            </a:r>
          </a:p>
          <a:p>
            <a:r>
              <a:rPr lang="ja-JP" altLang="en-US" sz="2000" b="1" dirty="0" smtClean="0"/>
              <a:t>⇒ ⊿</a:t>
            </a:r>
            <a:r>
              <a:rPr lang="en-US" altLang="ja-JP" sz="2000" b="1" dirty="0" smtClean="0"/>
              <a:t>x~ 40-50 nm</a:t>
            </a:r>
            <a:r>
              <a:rPr kumimoji="1" lang="en-US" altLang="ja-JP" sz="2000" b="1" dirty="0" smtClean="0"/>
              <a:t> </a:t>
            </a:r>
            <a:endParaRPr kumimoji="1" lang="ja-JP" altLang="en-US" sz="20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72200" y="53732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  ⇒  </a:t>
            </a:r>
            <a:r>
              <a:rPr lang="en-US" altLang="ja-JP" b="1" dirty="0" smtClean="0">
                <a:solidFill>
                  <a:srgbClr val="FFFF00"/>
                </a:solidFill>
              </a:rPr>
              <a:t>almost ready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72200" y="47251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  ⇒  </a:t>
            </a:r>
            <a:r>
              <a:rPr lang="en-US" altLang="ja-JP" b="1" dirty="0" smtClean="0">
                <a:solidFill>
                  <a:srgbClr val="FFFF00"/>
                </a:solidFill>
              </a:rPr>
              <a:t>confirmed </a:t>
            </a:r>
            <a:r>
              <a:rPr lang="en-US" altLang="ja-JP" b="1" dirty="0" err="1" smtClean="0">
                <a:solidFill>
                  <a:srgbClr val="FFFF00"/>
                </a:solidFill>
              </a:rPr>
              <a:t>principly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44208" y="58772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⇒  </a:t>
            </a:r>
            <a:r>
              <a:rPr lang="en-US" altLang="ja-JP" b="1" dirty="0" smtClean="0">
                <a:solidFill>
                  <a:srgbClr val="FFFF00"/>
                </a:solidFill>
              </a:rPr>
              <a:t>under studying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44208" y="63720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⇒  </a:t>
            </a:r>
            <a:r>
              <a:rPr lang="en-US" altLang="ja-JP" b="1" dirty="0" smtClean="0">
                <a:solidFill>
                  <a:srgbClr val="FFFF00"/>
                </a:solidFill>
              </a:rPr>
              <a:t>new idea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20" name="右中かっこ 19"/>
          <p:cNvSpPr/>
          <p:nvPr/>
        </p:nvSpPr>
        <p:spPr>
          <a:xfrm flipH="1">
            <a:off x="1691680" y="1340768"/>
            <a:ext cx="216024" cy="180020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0040" y="1916832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Candidate selection</a:t>
            </a:r>
            <a:endParaRPr kumimoji="1" lang="ja-JP" altLang="en-US" b="1" dirty="0"/>
          </a:p>
        </p:txBody>
      </p:sp>
      <p:sp>
        <p:nvSpPr>
          <p:cNvPr id="22" name="右中かっこ 21"/>
          <p:cNvSpPr/>
          <p:nvPr/>
        </p:nvSpPr>
        <p:spPr>
          <a:xfrm flipH="1">
            <a:off x="1691680" y="4581128"/>
            <a:ext cx="288032" cy="1944216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9512" y="5301208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Confirmation</a:t>
            </a:r>
            <a:endParaRPr kumimoji="1" lang="ja-JP" altLang="en-US" b="1" dirty="0"/>
          </a:p>
        </p:txBody>
      </p:sp>
      <p:sp>
        <p:nvSpPr>
          <p:cNvPr id="25" name="角丸四角形 24"/>
          <p:cNvSpPr/>
          <p:nvPr/>
        </p:nvSpPr>
        <p:spPr>
          <a:xfrm>
            <a:off x="323528" y="3789040"/>
            <a:ext cx="8640960" cy="3024336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2" descr="http://wakko.blog.so-net.ne.jp/_images/blog/_4f8/wakko/Img_LH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8213" y="4357688"/>
            <a:ext cx="1641475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10" descr="http://blogs.discovermagazine.com/cosmicvariance/files/uploads/fgstallsky_labe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5249863"/>
            <a:ext cx="3214688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2" descr="http://www.unizar.es/lfnae/grafs/idmrec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1214438"/>
            <a:ext cx="2309813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22"/>
          <p:cNvGrpSpPr>
            <a:grpSpLocks/>
          </p:cNvGrpSpPr>
          <p:nvPr/>
        </p:nvGrpSpPr>
        <p:grpSpPr bwMode="auto">
          <a:xfrm>
            <a:off x="214313" y="3571875"/>
            <a:ext cx="3286125" cy="2428875"/>
            <a:chOff x="3500430" y="1571612"/>
            <a:chExt cx="3571900" cy="2643206"/>
          </a:xfrm>
        </p:grpSpPr>
        <p:grpSp>
          <p:nvGrpSpPr>
            <p:cNvPr id="3" name="グループ化 15"/>
            <p:cNvGrpSpPr>
              <a:grpSpLocks/>
            </p:cNvGrpSpPr>
            <p:nvPr/>
          </p:nvGrpSpPr>
          <p:grpSpPr bwMode="auto">
            <a:xfrm>
              <a:off x="3786872" y="1929223"/>
              <a:ext cx="1713476" cy="2000544"/>
              <a:chOff x="3786872" y="1929223"/>
              <a:chExt cx="1713476" cy="2000544"/>
            </a:xfrm>
          </p:grpSpPr>
          <p:cxnSp>
            <p:nvCxnSpPr>
              <p:cNvPr id="7" name="直線コネクタ 6"/>
              <p:cNvCxnSpPr/>
              <p:nvPr/>
            </p:nvCxnSpPr>
            <p:spPr>
              <a:xfrm rot="16200000" flipH="1">
                <a:off x="3643338" y="2072757"/>
                <a:ext cx="2000544" cy="17134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 rot="5400000" flipH="1" flipV="1">
                <a:off x="3612284" y="2174558"/>
                <a:ext cx="1990178" cy="149950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644" name="テキスト ボックス 16"/>
            <p:cNvSpPr txBox="1">
              <a:spLocks noChangeArrowheads="1"/>
            </p:cNvSpPr>
            <p:nvPr/>
          </p:nvSpPr>
          <p:spPr bwMode="auto">
            <a:xfrm>
              <a:off x="3500430" y="1571612"/>
              <a:ext cx="1000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3200">
                  <a:latin typeface="AngsanaUPC" pitchFamily="18" charset="-34"/>
                  <a:cs typeface="AngsanaUPC" pitchFamily="18" charset="-34"/>
                </a:rPr>
                <a:t>χ</a:t>
              </a:r>
              <a:endParaRPr lang="ja-JP" altLang="en-US" sz="3200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68645" name="テキスト ボックス 19"/>
            <p:cNvSpPr txBox="1">
              <a:spLocks noChangeArrowheads="1"/>
            </p:cNvSpPr>
            <p:nvPr/>
          </p:nvSpPr>
          <p:spPr bwMode="auto">
            <a:xfrm>
              <a:off x="5500694" y="3643314"/>
              <a:ext cx="1571636" cy="56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2800">
                  <a:latin typeface="Arabic Typesetting" pitchFamily="66" charset="-78"/>
                  <a:cs typeface="Arabic Typesetting" pitchFamily="66" charset="-78"/>
                </a:rPr>
                <a:t>γ, ν, lepton</a:t>
              </a:r>
              <a:endParaRPr lang="ja-JP" altLang="en-US" sz="2800"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68646" name="テキスト ボックス 20"/>
            <p:cNvSpPr txBox="1">
              <a:spLocks noChangeArrowheads="1"/>
            </p:cNvSpPr>
            <p:nvPr/>
          </p:nvSpPr>
          <p:spPr bwMode="auto">
            <a:xfrm>
              <a:off x="5357818" y="1714488"/>
              <a:ext cx="15716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2800">
                  <a:latin typeface="Arabic Typesetting" pitchFamily="66" charset="-78"/>
                  <a:cs typeface="Arabic Typesetting" pitchFamily="66" charset="-78"/>
                </a:rPr>
                <a:t>γ, ν, lepton</a:t>
              </a:r>
              <a:endParaRPr lang="ja-JP" altLang="en-US" sz="2800"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68647" name="テキスト ボックス 21"/>
            <p:cNvSpPr txBox="1">
              <a:spLocks noChangeArrowheads="1"/>
            </p:cNvSpPr>
            <p:nvPr/>
          </p:nvSpPr>
          <p:spPr bwMode="auto">
            <a:xfrm>
              <a:off x="3500430" y="3630043"/>
              <a:ext cx="1000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3200">
                  <a:latin typeface="AngsanaUPC" pitchFamily="18" charset="-34"/>
                  <a:cs typeface="AngsanaUPC" pitchFamily="18" charset="-34"/>
                </a:rPr>
                <a:t>χ</a:t>
              </a:r>
              <a:endParaRPr lang="ja-JP" altLang="en-US" sz="3200">
                <a:latin typeface="AngsanaUPC" pitchFamily="18" charset="-34"/>
                <a:cs typeface="AngsanaUPC" pitchFamily="18" charset="-34"/>
              </a:endParaRPr>
            </a:p>
          </p:txBody>
        </p:sp>
      </p:grpSp>
      <p:grpSp>
        <p:nvGrpSpPr>
          <p:cNvPr id="4" name="グループ化 23"/>
          <p:cNvGrpSpPr>
            <a:grpSpLocks/>
          </p:cNvGrpSpPr>
          <p:nvPr/>
        </p:nvGrpSpPr>
        <p:grpSpPr bwMode="auto">
          <a:xfrm>
            <a:off x="2428875" y="428625"/>
            <a:ext cx="3357563" cy="2381250"/>
            <a:chOff x="3500430" y="1571612"/>
            <a:chExt cx="3500462" cy="2666360"/>
          </a:xfrm>
        </p:grpSpPr>
        <p:grpSp>
          <p:nvGrpSpPr>
            <p:cNvPr id="5" name="グループ化 15"/>
            <p:cNvGrpSpPr>
              <a:grpSpLocks/>
            </p:cNvGrpSpPr>
            <p:nvPr/>
          </p:nvGrpSpPr>
          <p:grpSpPr bwMode="auto">
            <a:xfrm>
              <a:off x="3786182" y="1928802"/>
              <a:ext cx="1714512" cy="2000264"/>
              <a:chOff x="3786182" y="1928802"/>
              <a:chExt cx="1714512" cy="2000264"/>
            </a:xfrm>
          </p:grpSpPr>
          <p:cxnSp>
            <p:nvCxnSpPr>
              <p:cNvPr id="30" name="直線コネクタ 29"/>
              <p:cNvCxnSpPr/>
              <p:nvPr/>
            </p:nvCxnSpPr>
            <p:spPr>
              <a:xfrm rot="16200000" flipH="1">
                <a:off x="3644195" y="2071467"/>
                <a:ext cx="1999769" cy="171464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 rot="5400000" flipH="1" flipV="1">
                <a:off x="3613055" y="2173773"/>
                <a:ext cx="1990882" cy="150114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円/楕円 31"/>
              <p:cNvSpPr/>
              <p:nvPr/>
            </p:nvSpPr>
            <p:spPr>
              <a:xfrm>
                <a:off x="4286248" y="2500306"/>
                <a:ext cx="714380" cy="78581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68634" name="テキスト ボックス 25"/>
            <p:cNvSpPr txBox="1">
              <a:spLocks noChangeArrowheads="1"/>
            </p:cNvSpPr>
            <p:nvPr/>
          </p:nvSpPr>
          <p:spPr bwMode="auto">
            <a:xfrm>
              <a:off x="3500430" y="1571612"/>
              <a:ext cx="1000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3200">
                  <a:latin typeface="AngsanaUPC" pitchFamily="18" charset="-34"/>
                  <a:cs typeface="AngsanaUPC" pitchFamily="18" charset="-34"/>
                </a:rPr>
                <a:t>χ</a:t>
              </a:r>
              <a:endParaRPr lang="ja-JP" altLang="en-US" sz="3200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68635" name="テキスト ボックス 26"/>
            <p:cNvSpPr txBox="1">
              <a:spLocks noChangeArrowheads="1"/>
            </p:cNvSpPr>
            <p:nvPr/>
          </p:nvSpPr>
          <p:spPr bwMode="auto">
            <a:xfrm>
              <a:off x="5429256" y="3714752"/>
              <a:ext cx="15716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2800">
                  <a:latin typeface="Arabic Typesetting" pitchFamily="66" charset="-78"/>
                  <a:cs typeface="Arabic Typesetting" pitchFamily="66" charset="-78"/>
                </a:rPr>
                <a:t>q</a:t>
              </a:r>
              <a:endParaRPr lang="ja-JP" altLang="en-US" sz="2800"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68636" name="テキスト ボックス 27"/>
            <p:cNvSpPr txBox="1">
              <a:spLocks noChangeArrowheads="1"/>
            </p:cNvSpPr>
            <p:nvPr/>
          </p:nvSpPr>
          <p:spPr bwMode="auto">
            <a:xfrm>
              <a:off x="3643306" y="3714752"/>
              <a:ext cx="15716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2800">
                  <a:latin typeface="Arabic Typesetting" pitchFamily="66" charset="-78"/>
                  <a:cs typeface="Arabic Typesetting" pitchFamily="66" charset="-78"/>
                </a:rPr>
                <a:t>q</a:t>
              </a:r>
              <a:endParaRPr lang="ja-JP" altLang="en-US" sz="2800"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68637" name="テキスト ボックス 28"/>
            <p:cNvSpPr txBox="1">
              <a:spLocks noChangeArrowheads="1"/>
            </p:cNvSpPr>
            <p:nvPr/>
          </p:nvSpPr>
          <p:spPr bwMode="auto">
            <a:xfrm>
              <a:off x="5357818" y="1643050"/>
              <a:ext cx="1000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3200">
                  <a:latin typeface="AngsanaUPC" pitchFamily="18" charset="-34"/>
                  <a:cs typeface="AngsanaUPC" pitchFamily="18" charset="-34"/>
                </a:rPr>
                <a:t>χ</a:t>
              </a:r>
              <a:endParaRPr lang="ja-JP" altLang="en-US" sz="3200">
                <a:latin typeface="AngsanaUPC" pitchFamily="18" charset="-34"/>
                <a:cs typeface="AngsanaUPC" pitchFamily="18" charset="-34"/>
              </a:endParaRPr>
            </a:p>
          </p:txBody>
        </p:sp>
      </p:grpSp>
      <p:grpSp>
        <p:nvGrpSpPr>
          <p:cNvPr id="6" name="グループ化 32"/>
          <p:cNvGrpSpPr>
            <a:grpSpLocks/>
          </p:cNvGrpSpPr>
          <p:nvPr/>
        </p:nvGrpSpPr>
        <p:grpSpPr bwMode="auto">
          <a:xfrm>
            <a:off x="5429250" y="3643313"/>
            <a:ext cx="3000375" cy="2727325"/>
            <a:chOff x="3429024" y="1571612"/>
            <a:chExt cx="3000396" cy="2727915"/>
          </a:xfrm>
        </p:grpSpPr>
        <p:grpSp>
          <p:nvGrpSpPr>
            <p:cNvPr id="8" name="グループ化 15"/>
            <p:cNvGrpSpPr>
              <a:grpSpLocks/>
            </p:cNvGrpSpPr>
            <p:nvPr/>
          </p:nvGrpSpPr>
          <p:grpSpPr bwMode="auto">
            <a:xfrm>
              <a:off x="3786214" y="1928876"/>
              <a:ext cx="1714512" cy="2000683"/>
              <a:chOff x="3786214" y="1928876"/>
              <a:chExt cx="1714512" cy="2000683"/>
            </a:xfrm>
          </p:grpSpPr>
          <p:cxnSp>
            <p:nvCxnSpPr>
              <p:cNvPr id="39" name="直線コネクタ 38"/>
              <p:cNvCxnSpPr/>
              <p:nvPr/>
            </p:nvCxnSpPr>
            <p:spPr>
              <a:xfrm rot="16200000" flipH="1">
                <a:off x="3643129" y="2071962"/>
                <a:ext cx="2000683" cy="171451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rot="5400000" flipH="1" flipV="1">
                <a:off x="3612172" y="2174355"/>
                <a:ext cx="1991156" cy="15001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627" name="テキスト ボックス 34"/>
            <p:cNvSpPr txBox="1">
              <a:spLocks noChangeArrowheads="1"/>
            </p:cNvSpPr>
            <p:nvPr/>
          </p:nvSpPr>
          <p:spPr bwMode="auto">
            <a:xfrm>
              <a:off x="5357850" y="1571612"/>
              <a:ext cx="1000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3200">
                  <a:latin typeface="AngsanaUPC" pitchFamily="18" charset="-34"/>
                  <a:cs typeface="AngsanaUPC" pitchFamily="18" charset="-34"/>
                </a:rPr>
                <a:t>χ</a:t>
              </a:r>
              <a:endParaRPr lang="ja-JP" altLang="en-US" sz="3200">
                <a:latin typeface="AngsanaUPC" pitchFamily="18" charset="-34"/>
                <a:cs typeface="AngsanaUPC" pitchFamily="18" charset="-34"/>
              </a:endParaRPr>
            </a:p>
          </p:txBody>
        </p:sp>
        <p:sp>
          <p:nvSpPr>
            <p:cNvPr id="68628" name="テキスト ボックス 35"/>
            <p:cNvSpPr txBox="1">
              <a:spLocks noChangeArrowheads="1"/>
            </p:cNvSpPr>
            <p:nvPr/>
          </p:nvSpPr>
          <p:spPr bwMode="auto">
            <a:xfrm>
              <a:off x="3571900" y="3643314"/>
              <a:ext cx="15716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2800">
                  <a:latin typeface="Arabic Typesetting" pitchFamily="66" charset="-78"/>
                  <a:cs typeface="Arabic Typesetting" pitchFamily="66" charset="-78"/>
                </a:rPr>
                <a:t>q</a:t>
              </a:r>
              <a:endParaRPr lang="ja-JP" altLang="en-US" sz="2800"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68629" name="テキスト ボックス 36"/>
            <p:cNvSpPr txBox="1">
              <a:spLocks noChangeArrowheads="1"/>
            </p:cNvSpPr>
            <p:nvPr/>
          </p:nvSpPr>
          <p:spPr bwMode="auto">
            <a:xfrm>
              <a:off x="3429024" y="1643050"/>
              <a:ext cx="15716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2800">
                  <a:latin typeface="Arabic Typesetting" pitchFamily="66" charset="-78"/>
                  <a:cs typeface="Arabic Typesetting" pitchFamily="66" charset="-78"/>
                </a:rPr>
                <a:t>q</a:t>
              </a:r>
              <a:endParaRPr lang="ja-JP" altLang="en-US" sz="2800">
                <a:latin typeface="Arabic Typesetting" pitchFamily="66" charset="-78"/>
                <a:cs typeface="Arabic Typesetting" pitchFamily="66" charset="-78"/>
              </a:endParaRPr>
            </a:p>
          </p:txBody>
        </p:sp>
        <p:sp>
          <p:nvSpPr>
            <p:cNvPr id="68630" name="テキスト ボックス 37"/>
            <p:cNvSpPr txBox="1">
              <a:spLocks noChangeArrowheads="1"/>
            </p:cNvSpPr>
            <p:nvPr/>
          </p:nvSpPr>
          <p:spPr bwMode="auto">
            <a:xfrm>
              <a:off x="5429288" y="3714752"/>
              <a:ext cx="10001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3200">
                  <a:latin typeface="AngsanaUPC" pitchFamily="18" charset="-34"/>
                  <a:cs typeface="AngsanaUPC" pitchFamily="18" charset="-34"/>
                </a:rPr>
                <a:t>χ</a:t>
              </a:r>
              <a:endParaRPr lang="ja-JP" altLang="en-US" sz="3200">
                <a:latin typeface="AngsanaUPC" pitchFamily="18" charset="-34"/>
                <a:cs typeface="AngsanaUPC" pitchFamily="18" charset="-34"/>
              </a:endParaRPr>
            </a:p>
          </p:txBody>
        </p:sp>
      </p:grpSp>
      <p:sp>
        <p:nvSpPr>
          <p:cNvPr id="44" name="正方形/長方形 43"/>
          <p:cNvSpPr/>
          <p:nvPr/>
        </p:nvSpPr>
        <p:spPr>
          <a:xfrm>
            <a:off x="2071688" y="285750"/>
            <a:ext cx="5143500" cy="2928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8617" name="テキスト ボックス 32"/>
          <p:cNvSpPr txBox="1">
            <a:spLocks noChangeArrowheads="1"/>
          </p:cNvSpPr>
          <p:nvPr/>
        </p:nvSpPr>
        <p:spPr bwMode="auto">
          <a:xfrm>
            <a:off x="2928938" y="0"/>
            <a:ext cx="3357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800" b="1" dirty="0">
                <a:solidFill>
                  <a:srgbClr val="FFFF00"/>
                </a:solidFill>
              </a:rPr>
              <a:t>Direct</a:t>
            </a:r>
            <a:r>
              <a:rPr lang="ja-JP" altLang="en-US" sz="2800" b="1" dirty="0">
                <a:solidFill>
                  <a:srgbClr val="FFFF00"/>
                </a:solidFill>
              </a:rPr>
              <a:t>　</a:t>
            </a:r>
            <a:r>
              <a:rPr lang="en-US" altLang="ja-JP" sz="2800" b="1" dirty="0">
                <a:solidFill>
                  <a:srgbClr val="FFFF00"/>
                </a:solidFill>
              </a:rPr>
              <a:t>Detection</a:t>
            </a:r>
            <a:endParaRPr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68618" name="テキスト ボックス 33"/>
          <p:cNvSpPr txBox="1">
            <a:spLocks noChangeArrowheads="1"/>
          </p:cNvSpPr>
          <p:nvPr/>
        </p:nvSpPr>
        <p:spPr bwMode="auto">
          <a:xfrm>
            <a:off x="214313" y="3429000"/>
            <a:ext cx="3990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Indirect</a:t>
            </a:r>
            <a:r>
              <a:rPr lang="ja-JP" alt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　</a:t>
            </a:r>
            <a:r>
              <a:rPr lang="en-US" altLang="ja-JP" sz="2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Detection</a:t>
            </a:r>
            <a:endParaRPr lang="ja-JP" altLang="en-US" sz="2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8619" name="テキスト ボックス 34"/>
          <p:cNvSpPr txBox="1">
            <a:spLocks noChangeArrowheads="1"/>
          </p:cNvSpPr>
          <p:nvPr/>
        </p:nvSpPr>
        <p:spPr bwMode="auto">
          <a:xfrm>
            <a:off x="5500688" y="3500438"/>
            <a:ext cx="3990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1">
                <a:solidFill>
                  <a:schemeClr val="accent6">
                    <a:lumMod val="20000"/>
                    <a:lumOff val="80000"/>
                  </a:schemeClr>
                </a:solidFill>
              </a:rPr>
              <a:t>Accelerator Detection</a:t>
            </a:r>
          </a:p>
        </p:txBody>
      </p:sp>
      <p:sp>
        <p:nvSpPr>
          <p:cNvPr id="36" name="円/楕円 35"/>
          <p:cNvSpPr/>
          <p:nvPr/>
        </p:nvSpPr>
        <p:spPr bwMode="auto">
          <a:xfrm>
            <a:off x="928662" y="4441720"/>
            <a:ext cx="685217" cy="701792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7" name="円/楕円 36"/>
          <p:cNvSpPr/>
          <p:nvPr/>
        </p:nvSpPr>
        <p:spPr bwMode="auto">
          <a:xfrm>
            <a:off x="6286512" y="4594120"/>
            <a:ext cx="685217" cy="701792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タイトル 1"/>
          <p:cNvSpPr>
            <a:spLocks noGrp="1"/>
          </p:cNvSpPr>
          <p:nvPr>
            <p:ph type="title"/>
          </p:nvPr>
        </p:nvSpPr>
        <p:spPr>
          <a:xfrm>
            <a:off x="457200" y="-90265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ja-JP" sz="3600" dirty="0" smtClean="0"/>
              <a:t>Confirmation by X-ray microscope </a:t>
            </a:r>
            <a:endParaRPr lang="ja-JP" altLang="en-US" sz="3600" dirty="0" smtClean="0"/>
          </a:p>
        </p:txBody>
      </p:sp>
      <p:pic>
        <p:nvPicPr>
          <p:cNvPr id="44035" name="Picture 4" descr="fig5.png (500×223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1052736"/>
            <a:ext cx="4762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テキスト ボックス 14"/>
          <p:cNvSpPr txBox="1">
            <a:spLocks noChangeArrowheads="1"/>
          </p:cNvSpPr>
          <p:nvPr/>
        </p:nvSpPr>
        <p:spPr bwMode="auto">
          <a:xfrm>
            <a:off x="4211960" y="692696"/>
            <a:ext cx="2879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/>
              <a:t>SPring-8 @ Japan</a:t>
            </a:r>
            <a:endParaRPr lang="ja-JP" altLang="en-US" dirty="0"/>
          </a:p>
        </p:txBody>
      </p:sp>
      <p:grpSp>
        <p:nvGrpSpPr>
          <p:cNvPr id="2" name="グループ化 25"/>
          <p:cNvGrpSpPr>
            <a:grpSpLocks/>
          </p:cNvGrpSpPr>
          <p:nvPr/>
        </p:nvGrpSpPr>
        <p:grpSpPr bwMode="auto">
          <a:xfrm>
            <a:off x="314230" y="3573463"/>
            <a:ext cx="5194395" cy="2528887"/>
            <a:chOff x="745830" y="3789040"/>
            <a:chExt cx="5194322" cy="2529572"/>
          </a:xfrm>
        </p:grpSpPr>
        <p:pic>
          <p:nvPicPr>
            <p:cNvPr id="4404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-1926"/>
            <a:stretch>
              <a:fillRect/>
            </a:stretch>
          </p:blipFill>
          <p:spPr bwMode="auto">
            <a:xfrm>
              <a:off x="899592" y="3789040"/>
              <a:ext cx="4689648" cy="1736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5" name="テキスト ボックス 12"/>
            <p:cNvSpPr txBox="1">
              <a:spLocks noChangeArrowheads="1"/>
            </p:cNvSpPr>
            <p:nvPr/>
          </p:nvSpPr>
          <p:spPr bwMode="auto">
            <a:xfrm rot="16200000">
              <a:off x="210416" y="4396424"/>
              <a:ext cx="14401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8keV X-ray 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2411190" y="5445250"/>
              <a:ext cx="360357" cy="5764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>
              <a:off x="3060468" y="5157836"/>
              <a:ext cx="431794" cy="863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48" name="テキスト ボックス 19"/>
            <p:cNvSpPr txBox="1">
              <a:spLocks noChangeArrowheads="1"/>
            </p:cNvSpPr>
            <p:nvPr/>
          </p:nvSpPr>
          <p:spPr bwMode="auto">
            <a:xfrm>
              <a:off x="2339752" y="5949280"/>
              <a:ext cx="1584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/>
                <a:t>Zone plate</a:t>
              </a:r>
              <a:endParaRPr lang="ja-JP" altLang="en-US"/>
            </a:p>
          </p:txBody>
        </p:sp>
        <p:cxnSp>
          <p:nvCxnSpPr>
            <p:cNvPr id="22" name="直線コネクタ 21"/>
            <p:cNvCxnSpPr/>
            <p:nvPr/>
          </p:nvCxnSpPr>
          <p:spPr>
            <a:xfrm>
              <a:off x="3852619" y="5229292"/>
              <a:ext cx="287333" cy="6478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0" name="テキスト ボックス 23"/>
            <p:cNvSpPr txBox="1">
              <a:spLocks noChangeArrowheads="1"/>
            </p:cNvSpPr>
            <p:nvPr/>
          </p:nvSpPr>
          <p:spPr bwMode="auto">
            <a:xfrm>
              <a:off x="3491880" y="5939988"/>
              <a:ext cx="24482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/>
                <a:t>Zernike phase plate</a:t>
              </a:r>
              <a:endParaRPr lang="ja-JP" altLang="en-US"/>
            </a:p>
          </p:txBody>
        </p:sp>
      </p:grpSp>
      <p:sp>
        <p:nvSpPr>
          <p:cNvPr id="44041" name="テキスト ボックス 27"/>
          <p:cNvSpPr txBox="1">
            <a:spLocks noChangeArrowheads="1"/>
          </p:cNvSpPr>
          <p:nvPr/>
        </p:nvSpPr>
        <p:spPr bwMode="auto">
          <a:xfrm>
            <a:off x="5364163" y="3500438"/>
            <a:ext cx="3529012" cy="12001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00FF00"/>
                </a:solidFill>
              </a:rPr>
              <a:t>-Thickness of film : 100µm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-Focal depth : 70µm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-Type of optics: phase contrast 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-X-ray Energy : 8keV</a:t>
            </a:r>
            <a:endParaRPr lang="ja-JP" altLang="en-US" dirty="0">
              <a:solidFill>
                <a:srgbClr val="00FF00"/>
              </a:solidFill>
            </a:endParaRPr>
          </a:p>
        </p:txBody>
      </p:sp>
      <p:sp>
        <p:nvSpPr>
          <p:cNvPr id="44042" name="テキスト ボックス 23"/>
          <p:cNvSpPr txBox="1">
            <a:spLocks noChangeArrowheads="1"/>
          </p:cNvSpPr>
          <p:nvPr/>
        </p:nvSpPr>
        <p:spPr bwMode="auto">
          <a:xfrm>
            <a:off x="5292725" y="4941888"/>
            <a:ext cx="44640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>
                <a:solidFill>
                  <a:srgbClr val="FFFF00"/>
                </a:solidFill>
              </a:rPr>
              <a:t>It is possible to analysis of </a:t>
            </a:r>
          </a:p>
          <a:p>
            <a:r>
              <a:rPr lang="en-US" altLang="ja-JP" sz="2400">
                <a:solidFill>
                  <a:srgbClr val="FFFF00"/>
                </a:solidFill>
              </a:rPr>
              <a:t>1000 events /day .</a:t>
            </a:r>
            <a:endParaRPr lang="ja-JP" altLang="en-US" sz="2400">
              <a:solidFill>
                <a:srgbClr val="FFFF00"/>
              </a:solidFill>
            </a:endParaRPr>
          </a:p>
        </p:txBody>
      </p:sp>
      <p:sp>
        <p:nvSpPr>
          <p:cNvPr id="44043" name="テキスト ボックス 24"/>
          <p:cNvSpPr txBox="1">
            <a:spLocks noChangeArrowheads="1"/>
          </p:cNvSpPr>
          <p:nvPr/>
        </p:nvSpPr>
        <p:spPr bwMode="auto">
          <a:xfrm>
            <a:off x="827088" y="6237288"/>
            <a:ext cx="8101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/>
              <a:t>System is almost ready for realistic dark matter search.</a:t>
            </a:r>
            <a:endParaRPr lang="ja-JP" altLang="en-US" sz="2400"/>
          </a:p>
        </p:txBody>
      </p:sp>
      <p:pic>
        <p:nvPicPr>
          <p:cNvPr id="34818" name="Picture 2" descr="s-japan.jpg (320×293)"/>
          <p:cNvPicPr>
            <a:picLocks noChangeAspect="1" noChangeArrowheads="1"/>
          </p:cNvPicPr>
          <p:nvPr/>
        </p:nvPicPr>
        <p:blipFill>
          <a:blip r:embed="rId4" cstate="print"/>
          <a:srcRect l="8370" t="12901" r="5501" b="7114"/>
          <a:stretch>
            <a:fillRect/>
          </a:stretch>
        </p:blipFill>
        <p:spPr bwMode="auto">
          <a:xfrm>
            <a:off x="971600" y="764704"/>
            <a:ext cx="2963942" cy="2520280"/>
          </a:xfrm>
          <a:prstGeom prst="rect">
            <a:avLst/>
          </a:prstGeom>
          <a:noFill/>
        </p:spPr>
      </p:pic>
      <p:cxnSp>
        <p:nvCxnSpPr>
          <p:cNvPr id="21" name="直線コネクタ 20"/>
          <p:cNvCxnSpPr/>
          <p:nvPr/>
        </p:nvCxnSpPr>
        <p:spPr>
          <a:xfrm flipV="1">
            <a:off x="1907704" y="1124744"/>
            <a:ext cx="2448272" cy="144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979712" y="2564904"/>
            <a:ext cx="2448272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ka\Pictures\SPring8_2012A\CIMG0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3816424" cy="2544283"/>
          </a:xfrm>
          <a:prstGeom prst="rect">
            <a:avLst/>
          </a:prstGeom>
          <a:noFill/>
        </p:spPr>
      </p:pic>
      <p:grpSp>
        <p:nvGrpSpPr>
          <p:cNvPr id="2" name="グループ化 13"/>
          <p:cNvGrpSpPr>
            <a:grpSpLocks/>
          </p:cNvGrpSpPr>
          <p:nvPr/>
        </p:nvGrpSpPr>
        <p:grpSpPr bwMode="auto">
          <a:xfrm>
            <a:off x="251520" y="548680"/>
            <a:ext cx="5760640" cy="3626865"/>
            <a:chOff x="584171" y="1029512"/>
            <a:chExt cx="6985665" cy="3338161"/>
          </a:xfrm>
        </p:grpSpPr>
        <p:pic>
          <p:nvPicPr>
            <p:cNvPr id="4" name="Picture 2" descr="C:\Users\naka\Pictures\091110\XrayMicroscope_SP8\PB10010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4171" y="1029512"/>
              <a:ext cx="4657109" cy="2759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テキスト ボックス 4"/>
            <p:cNvSpPr txBox="1">
              <a:spLocks noChangeArrowheads="1"/>
            </p:cNvSpPr>
            <p:nvPr/>
          </p:nvSpPr>
          <p:spPr bwMode="auto">
            <a:xfrm>
              <a:off x="584171" y="3590917"/>
              <a:ext cx="6985665" cy="776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sz="700" u="sng" dirty="0" smtClean="0">
                  <a:solidFill>
                    <a:srgbClr val="0070C0"/>
                  </a:solidFill>
                  <a:latin typeface="Calibri" pitchFamily="34" charset="0"/>
                </a:rPr>
                <a:t>　　</a:t>
              </a:r>
              <a:r>
                <a:rPr lang="en-US" altLang="ja-JP" sz="700" u="sng" dirty="0" smtClean="0">
                  <a:solidFill>
                    <a:srgbClr val="0070C0"/>
                  </a:solidFill>
                  <a:latin typeface="Calibri" pitchFamily="34" charset="0"/>
                </a:rPr>
                <a:t>SPring-8 BL47XU</a:t>
              </a:r>
              <a:endParaRPr lang="ja-JP" altLang="en-US" sz="700" u="sng" dirty="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467544" y="76470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 smtClean="0"/>
              <a:t>BL47XU</a:t>
            </a:r>
            <a:endParaRPr kumimoji="1" lang="ja-JP" altLang="en-US" sz="2400" b="1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68144" y="26064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Ta 100 nm thickness </a:t>
            </a:r>
            <a:r>
              <a:rPr kumimoji="1" lang="en-US" altLang="ja-JP" b="1" dirty="0" err="1" smtClean="0"/>
              <a:t>pertarn</a:t>
            </a:r>
            <a:r>
              <a:rPr kumimoji="1" lang="en-US" altLang="ja-JP" b="1" dirty="0" smtClean="0"/>
              <a:t> </a:t>
            </a:r>
          </a:p>
          <a:p>
            <a:r>
              <a:rPr kumimoji="1" lang="en-US" altLang="ja-JP" b="1" dirty="0" smtClean="0"/>
              <a:t>on </a:t>
            </a:r>
            <a:r>
              <a:rPr kumimoji="1" lang="en-US" altLang="ja-JP" b="1" dirty="0" err="1" smtClean="0"/>
              <a:t>SiN</a:t>
            </a:r>
            <a:r>
              <a:rPr kumimoji="1" lang="en-US" altLang="ja-JP" b="1" dirty="0" smtClean="0"/>
              <a:t> membrane (2µm)  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2000" y="5103674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Phase Plate : Zernike phase plate ( π/4λ shift)</a:t>
            </a:r>
          </a:p>
          <a:p>
            <a:r>
              <a:rPr lang="en-US" altLang="ja-JP" dirty="0" smtClean="0"/>
              <a:t>X-ray energy : 6 or 8 </a:t>
            </a:r>
            <a:r>
              <a:rPr lang="en-US" altLang="ja-JP" dirty="0" err="1" smtClean="0"/>
              <a:t>keV</a:t>
            </a:r>
            <a:r>
              <a:rPr lang="en-US" altLang="ja-JP" dirty="0" smtClean="0"/>
              <a:t>  (</a:t>
            </a:r>
            <a:r>
              <a:rPr lang="ja-JP" altLang="en-US" dirty="0" smtClean="0"/>
              <a:t>⊿</a:t>
            </a:r>
            <a:r>
              <a:rPr lang="en-US" altLang="ja-JP" dirty="0" smtClean="0"/>
              <a:t>E/E = 10</a:t>
            </a:r>
            <a:r>
              <a:rPr lang="en-US" altLang="ja-JP" baseline="30000" dirty="0" smtClean="0"/>
              <a:t>-4</a:t>
            </a:r>
            <a:r>
              <a:rPr lang="en-US" altLang="ja-JP" dirty="0" smtClean="0"/>
              <a:t>)</a:t>
            </a:r>
          </a:p>
          <a:p>
            <a:endParaRPr lang="en-US" altLang="ja-JP" dirty="0" smtClean="0"/>
          </a:p>
          <a:p>
            <a:r>
              <a:rPr lang="en-US" altLang="ja-JP" b="1" dirty="0" smtClean="0"/>
              <a:t>Spatial resolution &lt; 70 nm </a:t>
            </a:r>
          </a:p>
          <a:p>
            <a:r>
              <a:rPr lang="en-US" altLang="ja-JP" b="1" dirty="0" smtClean="0"/>
              <a:t>    (theoretical resolution = 62 nm ) </a:t>
            </a:r>
          </a:p>
          <a:p>
            <a:endParaRPr kumimoji="1" lang="ja-JP" altLang="en-US" dirty="0"/>
          </a:p>
        </p:txBody>
      </p:sp>
      <p:pic>
        <p:nvPicPr>
          <p:cNvPr id="152577" name="Picture 1" descr="F:\naka\XrayMicroscope\20130704_07_2013A_BL37XU\Line_Space\TestLineSpace_b0_500sec_4_f-15.jpg"/>
          <p:cNvPicPr>
            <a:picLocks noChangeAspect="1" noChangeArrowheads="1"/>
          </p:cNvPicPr>
          <p:nvPr/>
        </p:nvPicPr>
        <p:blipFill>
          <a:blip r:embed="rId5" cstate="print"/>
          <a:srcRect l="29552" t="9051" r="30050" b="64017"/>
          <a:stretch>
            <a:fillRect/>
          </a:stretch>
        </p:blipFill>
        <p:spPr bwMode="auto">
          <a:xfrm rot="16200000">
            <a:off x="5328085" y="1592795"/>
            <a:ext cx="4104455" cy="2736305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4283968" y="9807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70 nm line/70 nm space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83968" y="161950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8</a:t>
            </a:r>
            <a:r>
              <a:rPr kumimoji="1" lang="en-US" altLang="ja-JP" dirty="0" smtClean="0"/>
              <a:t>0 nm line/80 nm space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83968" y="22048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9</a:t>
            </a:r>
            <a:r>
              <a:rPr kumimoji="1" lang="en-US" altLang="ja-JP" dirty="0" smtClean="0"/>
              <a:t>0 nm line/90 nm space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7944" y="291565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10</a:t>
            </a:r>
            <a:r>
              <a:rPr kumimoji="1" lang="en-US" altLang="ja-JP" dirty="0" smtClean="0"/>
              <a:t>0 nm line/100 nm space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67944" y="36357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12</a:t>
            </a:r>
            <a:r>
              <a:rPr kumimoji="1" lang="en-US" altLang="ja-JP" dirty="0" smtClean="0"/>
              <a:t>0 nm line/120 nm space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067944" y="43651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14</a:t>
            </a:r>
            <a:r>
              <a:rPr kumimoji="1" lang="en-US" altLang="ja-JP" dirty="0" smtClean="0"/>
              <a:t>0 nm line/140 nm space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3600" smtClean="0"/>
              <a:t>Concept of readout tracks </a:t>
            </a:r>
            <a:endParaRPr lang="ja-JP" altLang="en-US" sz="3600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37" y="692696"/>
            <a:ext cx="3095575" cy="271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右矢印 11"/>
          <p:cNvSpPr/>
          <p:nvPr/>
        </p:nvSpPr>
        <p:spPr>
          <a:xfrm rot="2005202">
            <a:off x="3561409" y="3591603"/>
            <a:ext cx="2315763" cy="38350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365104"/>
            <a:ext cx="3096469" cy="232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テキスト ボックス 13"/>
          <p:cNvSpPr txBox="1">
            <a:spLocks noChangeArrowheads="1"/>
          </p:cNvSpPr>
          <p:nvPr/>
        </p:nvSpPr>
        <p:spPr bwMode="auto">
          <a:xfrm>
            <a:off x="3995936" y="1268760"/>
            <a:ext cx="4897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/>
              <a:t>Automatic selection of candidate signals by optical microscopy. </a:t>
            </a:r>
            <a:endParaRPr lang="ja-JP" altLang="en-US" dirty="0"/>
          </a:p>
        </p:txBody>
      </p:sp>
      <p:sp>
        <p:nvSpPr>
          <p:cNvPr id="40967" name="テキスト ボックス 14"/>
          <p:cNvSpPr txBox="1">
            <a:spLocks noChangeArrowheads="1"/>
          </p:cNvSpPr>
          <p:nvPr/>
        </p:nvSpPr>
        <p:spPr bwMode="auto">
          <a:xfrm>
            <a:off x="3995936" y="836712"/>
            <a:ext cx="4537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1" u="sng" dirty="0">
                <a:solidFill>
                  <a:srgbClr val="FFFF00"/>
                </a:solidFill>
              </a:rPr>
              <a:t>Optical Readout </a:t>
            </a:r>
            <a:endParaRPr lang="ja-JP" altLang="en-US" sz="2000" b="1" u="sng" dirty="0">
              <a:solidFill>
                <a:srgbClr val="FFFF00"/>
              </a:solidFill>
            </a:endParaRPr>
          </a:p>
        </p:txBody>
      </p:sp>
      <p:sp>
        <p:nvSpPr>
          <p:cNvPr id="40968" name="テキスト ボックス 15"/>
          <p:cNvSpPr txBox="1">
            <a:spLocks noChangeArrowheads="1"/>
          </p:cNvSpPr>
          <p:nvPr/>
        </p:nvSpPr>
        <p:spPr bwMode="auto">
          <a:xfrm>
            <a:off x="467544" y="4437112"/>
            <a:ext cx="4537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X-ray Readout </a:t>
            </a:r>
            <a:endParaRPr lang="ja-JP" altLang="en-US" sz="2000" b="1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969" name="テキスト ボックス 16"/>
          <p:cNvSpPr txBox="1">
            <a:spLocks noChangeArrowheads="1"/>
          </p:cNvSpPr>
          <p:nvPr/>
        </p:nvSpPr>
        <p:spPr bwMode="auto">
          <a:xfrm>
            <a:off x="539552" y="4869160"/>
            <a:ext cx="4895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/>
              <a:t>Pin-point check of candidate signals selected by optical readout.  </a:t>
            </a:r>
            <a:endParaRPr lang="ja-JP" altLang="en-US" dirty="0"/>
          </a:p>
        </p:txBody>
      </p:sp>
      <p:sp>
        <p:nvSpPr>
          <p:cNvPr id="10" name="下矢印 9"/>
          <p:cNvSpPr/>
          <p:nvPr/>
        </p:nvSpPr>
        <p:spPr>
          <a:xfrm>
            <a:off x="5580112" y="1988840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95936" y="227687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Record of Position information for the events passed the signal selection filter.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07904" y="350100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Affine transformation using mask pattern 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87624" y="5589240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Confirmation of signal!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>
          <a:xfrm>
            <a:off x="466252" y="260350"/>
            <a:ext cx="10658476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b="1" dirty="0" smtClean="0"/>
              <a:t>Neutron Source </a:t>
            </a:r>
            <a:r>
              <a:rPr lang="en-US" altLang="ja-JP" sz="1400" b="1" dirty="0" smtClean="0"/>
              <a:t/>
            </a:r>
            <a:br>
              <a:rPr lang="en-US" altLang="ja-JP" sz="1400" b="1" dirty="0" smtClean="0"/>
            </a:br>
            <a:r>
              <a:rPr lang="en-US" altLang="ja-JP" sz="2400" b="1" dirty="0" smtClean="0"/>
              <a:t>[Advanced Industrial Science And Technology, Tsukuba, Japan]</a:t>
            </a:r>
            <a:r>
              <a:rPr lang="en-US" altLang="ja-JP" sz="1400" b="1" dirty="0" smtClean="0"/>
              <a:t/>
            </a:r>
            <a:br>
              <a:rPr lang="en-US" altLang="ja-JP" sz="1400" b="1" dirty="0" smtClean="0"/>
            </a:br>
            <a:endParaRPr lang="ja-JP" altLang="en-US" sz="1400" b="1" dirty="0" smtClean="0"/>
          </a:p>
        </p:txBody>
      </p:sp>
      <p:pic>
        <p:nvPicPr>
          <p:cNvPr id="12291" name="Picture 2" descr="C:\Users\naka\Pictures\sannsoukenn\PA020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3068638"/>
            <a:ext cx="4535488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 descr="C:\Users\naka\Pictures\sannsoukenn\PA010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2788" y="2998788"/>
            <a:ext cx="4513262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テキスト ボックス 5"/>
          <p:cNvSpPr txBox="1">
            <a:spLocks noChangeArrowheads="1"/>
          </p:cNvSpPr>
          <p:nvPr/>
        </p:nvSpPr>
        <p:spPr bwMode="auto">
          <a:xfrm>
            <a:off x="466725" y="1446213"/>
            <a:ext cx="68421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dirty="0">
                <a:latin typeface="Calibri" pitchFamily="34" charset="0"/>
              </a:rPr>
              <a:t>14.8MeV neutron source by nuclear fission </a:t>
            </a:r>
            <a:r>
              <a:rPr lang="ja-JP" altLang="en-US" sz="2400" dirty="0">
                <a:latin typeface="Calibri" pitchFamily="34" charset="0"/>
              </a:rPr>
              <a:t>　  </a:t>
            </a:r>
            <a:endParaRPr lang="en-US" altLang="ja-JP" sz="2400" dirty="0">
              <a:latin typeface="Calibri" pitchFamily="34" charset="0"/>
            </a:endParaRPr>
          </a:p>
          <a:p>
            <a:r>
              <a:rPr lang="en-US" altLang="ja-JP" sz="2400" dirty="0">
                <a:latin typeface="Calibri" pitchFamily="34" charset="0"/>
              </a:rPr>
              <a:t>                             </a:t>
            </a:r>
            <a:r>
              <a:rPr lang="ja-JP" altLang="en-US" sz="2400" dirty="0">
                <a:latin typeface="Calibri" pitchFamily="34" charset="0"/>
              </a:rPr>
              <a:t>  </a:t>
            </a:r>
            <a:r>
              <a:rPr lang="en-US" altLang="ja-JP" sz="2400" baseline="30000" dirty="0">
                <a:latin typeface="Calibri" pitchFamily="34" charset="0"/>
              </a:rPr>
              <a:t>2</a:t>
            </a:r>
            <a:r>
              <a:rPr lang="en-US" altLang="ja-JP" sz="2400" dirty="0">
                <a:latin typeface="Calibri" pitchFamily="34" charset="0"/>
              </a:rPr>
              <a:t>D + </a:t>
            </a:r>
            <a:r>
              <a:rPr lang="en-US" altLang="ja-JP" sz="2400" baseline="30000" dirty="0">
                <a:latin typeface="Calibri" pitchFamily="34" charset="0"/>
              </a:rPr>
              <a:t>3</a:t>
            </a:r>
            <a:r>
              <a:rPr lang="en-US" altLang="ja-JP" sz="2400" dirty="0">
                <a:latin typeface="Calibri" pitchFamily="34" charset="0"/>
              </a:rPr>
              <a:t>T </a:t>
            </a:r>
            <a:r>
              <a:rPr lang="ja-JP" altLang="en-US" sz="2400" dirty="0">
                <a:latin typeface="Calibri" pitchFamily="34" charset="0"/>
              </a:rPr>
              <a:t>→</a:t>
            </a:r>
            <a:r>
              <a:rPr lang="en-US" altLang="ja-JP" sz="2400" baseline="30000" dirty="0">
                <a:latin typeface="Calibri" pitchFamily="34" charset="0"/>
              </a:rPr>
              <a:t>4</a:t>
            </a:r>
            <a:r>
              <a:rPr lang="en-US" altLang="ja-JP" sz="2400" dirty="0">
                <a:latin typeface="Calibri" pitchFamily="34" charset="0"/>
              </a:rPr>
              <a:t>He + n </a:t>
            </a:r>
          </a:p>
        </p:txBody>
      </p:sp>
      <p:grpSp>
        <p:nvGrpSpPr>
          <p:cNvPr id="2" name="グループ化 11"/>
          <p:cNvGrpSpPr>
            <a:grpSpLocks/>
          </p:cNvGrpSpPr>
          <p:nvPr/>
        </p:nvGrpSpPr>
        <p:grpSpPr bwMode="auto">
          <a:xfrm>
            <a:off x="4643438" y="2276475"/>
            <a:ext cx="792162" cy="288925"/>
            <a:chOff x="5940152" y="2060848"/>
            <a:chExt cx="792088" cy="289620"/>
          </a:xfrm>
        </p:grpSpPr>
        <p:cxnSp>
          <p:nvCxnSpPr>
            <p:cNvPr id="8" name="直線コネクタ 7"/>
            <p:cNvCxnSpPr/>
            <p:nvPr/>
          </p:nvCxnSpPr>
          <p:spPr>
            <a:xfrm rot="5400000">
              <a:off x="5796137" y="2204863"/>
              <a:ext cx="28802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>
              <a:off x="5940152" y="2348877"/>
              <a:ext cx="792088" cy="1591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5" name="テキスト ボックス 10"/>
          <p:cNvSpPr txBox="1">
            <a:spLocks noChangeArrowheads="1"/>
          </p:cNvSpPr>
          <p:nvPr/>
        </p:nvSpPr>
        <p:spPr bwMode="auto">
          <a:xfrm>
            <a:off x="5543550" y="2276475"/>
            <a:ext cx="36004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u="sng" dirty="0">
                <a:solidFill>
                  <a:srgbClr val="FFFF00"/>
                </a:solidFill>
                <a:latin typeface="Calibri" pitchFamily="34" charset="0"/>
              </a:rPr>
              <a:t>14.8MeV</a:t>
            </a:r>
            <a:r>
              <a:rPr lang="ja-JP" altLang="en-US" sz="2400" u="sng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altLang="ja-JP" sz="2400" u="sng" dirty="0">
                <a:solidFill>
                  <a:srgbClr val="FFFF00"/>
                </a:solidFill>
                <a:latin typeface="Calibri" pitchFamily="34" charset="0"/>
              </a:rPr>
              <a:t>neutron</a:t>
            </a:r>
            <a:endParaRPr lang="ja-JP" altLang="en-US" sz="2400" u="sng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484438" y="1844675"/>
            <a:ext cx="2447925" cy="431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eaLnBrk="1" hangingPunct="1"/>
            <a:r>
              <a:rPr lang="en-US" altLang="ja-JP" sz="3200" smtClean="0"/>
              <a:t>Neutron (14 MeV) recoil track  </a:t>
            </a:r>
            <a:br>
              <a:rPr lang="en-US" altLang="ja-JP" sz="3200" smtClean="0"/>
            </a:br>
            <a:r>
              <a:rPr lang="en-US" altLang="ja-JP" sz="3200" smtClean="0"/>
              <a:t>under optical microscopy</a:t>
            </a:r>
            <a:endParaRPr lang="ja-JP" altLang="en-US" sz="3200" smtClean="0"/>
          </a:p>
        </p:txBody>
      </p:sp>
      <p:pic>
        <p:nvPicPr>
          <p:cNvPr id="43011" name="Picture 3" descr="F:\naka\power point\研究室会議\DM_meeting\2012年度\Katsuragawa\2012.07.20_toNakasan\gazou\No5_632nm_3g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916113"/>
            <a:ext cx="151288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F:\naka\power point\研究室会議\DM_meeting\2012年度\Katsuragawa\2012.07.20_toNakasan\gazou\No45_337n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1916113"/>
            <a:ext cx="15113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F:\naka\power point\研究室会議\DM_meeting\2012年度\Katsuragawa\2012.07.20_toNakasan\gazou\No67_308n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1916113"/>
            <a:ext cx="15128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F:\naka\power point\研究室会議\DM_meeting\2012年度\Katsuragawa\2012.07.20_toNakasan\gazou\No1080_392n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3789363"/>
            <a:ext cx="15128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F:\naka\power point\研究室会議\DM_meeting\2012年度\Katsuragawa\2012.07.20_toNakasan\gazou\No1125_217n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938" y="3789363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8" descr="F:\naka\power point\研究室会議\DM_meeting\2012年度\Katsuragawa\2012.07.20_toNakasan\gazou\No1406_592nm_3g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789363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テキスト ボックス 8"/>
          <p:cNvSpPr txBox="1">
            <a:spLocks noChangeArrowheads="1"/>
          </p:cNvSpPr>
          <p:nvPr/>
        </p:nvSpPr>
        <p:spPr bwMode="auto">
          <a:xfrm>
            <a:off x="1692275" y="3141663"/>
            <a:ext cx="1223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632 nm</a:t>
            </a:r>
            <a:endParaRPr lang="ja-JP" altLang="en-US"/>
          </a:p>
        </p:txBody>
      </p:sp>
      <p:sp>
        <p:nvSpPr>
          <p:cNvPr id="43018" name="テキスト ボックス 9"/>
          <p:cNvSpPr txBox="1">
            <a:spLocks noChangeArrowheads="1"/>
          </p:cNvSpPr>
          <p:nvPr/>
        </p:nvSpPr>
        <p:spPr bwMode="auto">
          <a:xfrm>
            <a:off x="3995738" y="3141663"/>
            <a:ext cx="1223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337 nm</a:t>
            </a:r>
            <a:endParaRPr lang="ja-JP" altLang="en-US"/>
          </a:p>
        </p:txBody>
      </p:sp>
      <p:sp>
        <p:nvSpPr>
          <p:cNvPr id="43019" name="テキスト ボックス 10"/>
          <p:cNvSpPr txBox="1">
            <a:spLocks noChangeArrowheads="1"/>
          </p:cNvSpPr>
          <p:nvPr/>
        </p:nvSpPr>
        <p:spPr bwMode="auto">
          <a:xfrm>
            <a:off x="6372225" y="3141663"/>
            <a:ext cx="1223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308 nm</a:t>
            </a:r>
            <a:endParaRPr lang="ja-JP" altLang="en-US"/>
          </a:p>
        </p:txBody>
      </p:sp>
      <p:sp>
        <p:nvSpPr>
          <p:cNvPr id="43020" name="テキスト ボックス 11"/>
          <p:cNvSpPr txBox="1">
            <a:spLocks noChangeArrowheads="1"/>
          </p:cNvSpPr>
          <p:nvPr/>
        </p:nvSpPr>
        <p:spPr bwMode="auto">
          <a:xfrm>
            <a:off x="1763713" y="5003800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217 nm</a:t>
            </a:r>
            <a:endParaRPr lang="ja-JP" altLang="en-US"/>
          </a:p>
        </p:txBody>
      </p:sp>
      <p:sp>
        <p:nvSpPr>
          <p:cNvPr id="43021" name="テキスト ボックス 12"/>
          <p:cNvSpPr txBox="1">
            <a:spLocks noChangeArrowheads="1"/>
          </p:cNvSpPr>
          <p:nvPr/>
        </p:nvSpPr>
        <p:spPr bwMode="auto">
          <a:xfrm>
            <a:off x="4067175" y="5013325"/>
            <a:ext cx="1225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592 nm</a:t>
            </a:r>
            <a:endParaRPr lang="ja-JP" altLang="en-US"/>
          </a:p>
        </p:txBody>
      </p:sp>
      <p:sp>
        <p:nvSpPr>
          <p:cNvPr id="43022" name="テキスト ボックス 13"/>
          <p:cNvSpPr txBox="1">
            <a:spLocks noChangeArrowheads="1"/>
          </p:cNvSpPr>
          <p:nvPr/>
        </p:nvSpPr>
        <p:spPr bwMode="auto">
          <a:xfrm>
            <a:off x="6372225" y="5013325"/>
            <a:ext cx="1223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392 nm</a:t>
            </a:r>
            <a:endParaRPr lang="ja-JP" altLang="en-US"/>
          </a:p>
        </p:txBody>
      </p:sp>
      <p:sp>
        <p:nvSpPr>
          <p:cNvPr id="43023" name="テキスト ボックス 14"/>
          <p:cNvSpPr txBox="1">
            <a:spLocks noChangeArrowheads="1"/>
          </p:cNvSpPr>
          <p:nvPr/>
        </p:nvSpPr>
        <p:spPr bwMode="auto">
          <a:xfrm>
            <a:off x="1115616" y="5909210"/>
            <a:ext cx="72009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FF00"/>
                </a:solidFill>
              </a:rPr>
              <a:t>Almost Br recoil (170 - 600keV) because of low sensitivity tuning.</a:t>
            </a:r>
            <a:endParaRPr lang="ja-JP" alt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5"/>
          <p:cNvGrpSpPr>
            <a:grpSpLocks/>
          </p:cNvGrpSpPr>
          <p:nvPr/>
        </p:nvGrpSpPr>
        <p:grpSpPr bwMode="auto">
          <a:xfrm>
            <a:off x="1601088" y="549275"/>
            <a:ext cx="5708000" cy="6840165"/>
            <a:chOff x="1186800" y="476820"/>
            <a:chExt cx="5708001" cy="6840165"/>
          </a:xfrm>
        </p:grpSpPr>
        <p:grpSp>
          <p:nvGrpSpPr>
            <p:cNvPr id="3" name="グループ化 30"/>
            <p:cNvGrpSpPr>
              <a:grpSpLocks/>
            </p:cNvGrpSpPr>
            <p:nvPr/>
          </p:nvGrpSpPr>
          <p:grpSpPr bwMode="auto">
            <a:xfrm>
              <a:off x="1186800" y="476820"/>
              <a:ext cx="5708001" cy="6840165"/>
              <a:chOff x="1167700" y="333375"/>
              <a:chExt cx="5708001" cy="6840165"/>
            </a:xfrm>
          </p:grpSpPr>
          <p:grpSp>
            <p:nvGrpSpPr>
              <p:cNvPr id="4" name="グループ化 29"/>
              <p:cNvGrpSpPr>
                <a:grpSpLocks/>
              </p:cNvGrpSpPr>
              <p:nvPr/>
            </p:nvGrpSpPr>
            <p:grpSpPr bwMode="auto">
              <a:xfrm>
                <a:off x="1167700" y="333375"/>
                <a:ext cx="5708001" cy="6840165"/>
                <a:chOff x="1167700" y="333375"/>
                <a:chExt cx="5708001" cy="6840165"/>
              </a:xfrm>
            </p:grpSpPr>
            <p:pic>
              <p:nvPicPr>
                <p:cNvPr id="18444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3124" t="33896" r="37410" b="40678"/>
                <a:stretch>
                  <a:fillRect/>
                </a:stretch>
              </p:blipFill>
              <p:spPr bwMode="auto">
                <a:xfrm>
                  <a:off x="2195513" y="549275"/>
                  <a:ext cx="1387475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45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32722" t="31274" r="27950" b="31239"/>
                <a:stretch>
                  <a:fillRect/>
                </a:stretch>
              </p:blipFill>
              <p:spPr bwMode="auto">
                <a:xfrm>
                  <a:off x="4572000" y="549275"/>
                  <a:ext cx="1223963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46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34392" t="43135" r="32265" b="28397"/>
                <a:stretch>
                  <a:fillRect/>
                </a:stretch>
              </p:blipFill>
              <p:spPr bwMode="auto">
                <a:xfrm>
                  <a:off x="2195513" y="2060575"/>
                  <a:ext cx="1368425" cy="1296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47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24409" t="29411" r="32875" b="29411"/>
                <a:stretch>
                  <a:fillRect/>
                </a:stretch>
              </p:blipFill>
              <p:spPr bwMode="auto">
                <a:xfrm>
                  <a:off x="4500563" y="2060575"/>
                  <a:ext cx="1223962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48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37579" t="28197" r="34001" b="46428"/>
                <a:stretch>
                  <a:fillRect/>
                </a:stretch>
              </p:blipFill>
              <p:spPr bwMode="auto">
                <a:xfrm>
                  <a:off x="2195513" y="3573463"/>
                  <a:ext cx="1368425" cy="1150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49" name="Picture 7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l="29054" t="29411" r="32529" b="33987"/>
                <a:stretch>
                  <a:fillRect/>
                </a:stretch>
              </p:blipFill>
              <p:spPr bwMode="auto">
                <a:xfrm>
                  <a:off x="4500563" y="3573463"/>
                  <a:ext cx="1223962" cy="1150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50" name="Picture 10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l="40326" t="33046" r="36015" b="43523"/>
                <a:stretch>
                  <a:fillRect/>
                </a:stretch>
              </p:blipFill>
              <p:spPr bwMode="auto">
                <a:xfrm>
                  <a:off x="2195513" y="5013325"/>
                  <a:ext cx="1368425" cy="1295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51" name="Picture 11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 l="19215" t="22511" r="22440" b="23689"/>
                <a:stretch>
                  <a:fillRect/>
                </a:stretch>
              </p:blipFill>
              <p:spPr bwMode="auto">
                <a:xfrm>
                  <a:off x="4500563" y="5013325"/>
                  <a:ext cx="1295400" cy="1223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452" name="テキスト ボックス 22"/>
                <p:cNvSpPr txBox="1">
                  <a:spLocks noChangeArrowheads="1"/>
                </p:cNvSpPr>
                <p:nvPr/>
              </p:nvSpPr>
              <p:spPr bwMode="auto">
                <a:xfrm>
                  <a:off x="4427538" y="4005263"/>
                  <a:ext cx="792162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/>
                    <a:t>330nm</a:t>
                  </a:r>
                  <a:endParaRPr lang="ja-JP" altLang="en-US" sz="1200" b="1"/>
                </a:p>
              </p:txBody>
            </p:sp>
            <p:sp>
              <p:nvSpPr>
                <p:cNvPr id="18453" name="テキスト ボックス 26"/>
                <p:cNvSpPr txBox="1">
                  <a:spLocks noChangeArrowheads="1"/>
                </p:cNvSpPr>
                <p:nvPr/>
              </p:nvSpPr>
              <p:spPr bwMode="auto">
                <a:xfrm>
                  <a:off x="4643438" y="2276475"/>
                  <a:ext cx="792162" cy="2778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/>
                    <a:t>236nm</a:t>
                  </a:r>
                  <a:endParaRPr lang="ja-JP" altLang="en-US" sz="1200" b="1"/>
                </a:p>
              </p:txBody>
            </p:sp>
            <p:cxnSp>
              <p:nvCxnSpPr>
                <p:cNvPr id="20" name="直線コネクタ 19"/>
                <p:cNvCxnSpPr/>
                <p:nvPr/>
              </p:nvCxnSpPr>
              <p:spPr>
                <a:xfrm flipV="1">
                  <a:off x="5003801" y="1196975"/>
                  <a:ext cx="288925" cy="2159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55" name="テキスト ボックス 26"/>
                <p:cNvSpPr txBox="1">
                  <a:spLocks noChangeArrowheads="1"/>
                </p:cNvSpPr>
                <p:nvPr/>
              </p:nvSpPr>
              <p:spPr bwMode="auto">
                <a:xfrm>
                  <a:off x="5148263" y="1268413"/>
                  <a:ext cx="792162" cy="2778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/>
                    <a:t>486nm</a:t>
                  </a:r>
                  <a:endParaRPr lang="ja-JP" altLang="en-US" sz="1200" b="1"/>
                </a:p>
              </p:txBody>
            </p:sp>
            <p:cxnSp>
              <p:nvCxnSpPr>
                <p:cNvPr id="23" name="直線コネクタ 22"/>
                <p:cNvCxnSpPr/>
                <p:nvPr/>
              </p:nvCxnSpPr>
              <p:spPr>
                <a:xfrm rot="5400000">
                  <a:off x="4643438" y="5661025"/>
                  <a:ext cx="431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57" name="テキスト ボックス 22"/>
                <p:cNvSpPr txBox="1">
                  <a:spLocks noChangeArrowheads="1"/>
                </p:cNvSpPr>
                <p:nvPr/>
              </p:nvSpPr>
              <p:spPr bwMode="auto">
                <a:xfrm>
                  <a:off x="4427538" y="5589588"/>
                  <a:ext cx="792162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altLang="ja-JP" sz="1200" b="1"/>
                    <a:t>600nm</a:t>
                  </a:r>
                  <a:endParaRPr lang="ja-JP" altLang="en-US" sz="1200" b="1"/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1835150" y="333375"/>
                  <a:ext cx="1873250" cy="6264275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4356101" y="333375"/>
                  <a:ext cx="1871662" cy="6264275"/>
                </a:xfrm>
                <a:prstGeom prst="rect">
                  <a:avLst/>
                </a:prstGeom>
                <a:noFill/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8460" name="テキスト ボックス 29"/>
                <p:cNvSpPr txBox="1">
                  <a:spLocks noChangeArrowheads="1"/>
                </p:cNvSpPr>
                <p:nvPr/>
              </p:nvSpPr>
              <p:spPr bwMode="auto">
                <a:xfrm>
                  <a:off x="1167700" y="1124868"/>
                  <a:ext cx="738664" cy="5805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>
                  <a:spAutoFit/>
                </a:bodyPr>
                <a:lstStyle/>
                <a:p>
                  <a:r>
                    <a:rPr lang="en-US" altLang="ja-JP" sz="3600" dirty="0" smtClean="0">
                      <a:solidFill>
                        <a:srgbClr val="FF0000"/>
                      </a:solidFill>
                    </a:rPr>
                    <a:t>Optical microscope</a:t>
                  </a:r>
                  <a:endParaRPr lang="ja-JP" altLang="en-US" sz="3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461" name="テキスト ボックス 30"/>
                <p:cNvSpPr txBox="1">
                  <a:spLocks noChangeArrowheads="1"/>
                </p:cNvSpPr>
                <p:nvPr/>
              </p:nvSpPr>
              <p:spPr bwMode="auto">
                <a:xfrm>
                  <a:off x="6137037" y="1368053"/>
                  <a:ext cx="738664" cy="58054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>
                  <a:spAutoFit/>
                </a:bodyPr>
                <a:lstStyle/>
                <a:p>
                  <a:r>
                    <a:rPr lang="en-US" altLang="ja-JP" sz="3600" dirty="0" smtClean="0">
                      <a:solidFill>
                        <a:srgbClr val="92D050"/>
                      </a:solidFill>
                    </a:rPr>
                    <a:t>X-ray microscope</a:t>
                  </a:r>
                  <a:endParaRPr lang="ja-JP" altLang="en-US" sz="3600" dirty="0">
                    <a:solidFill>
                      <a:srgbClr val="92D050"/>
                    </a:solidFill>
                  </a:endParaRPr>
                </a:p>
              </p:txBody>
            </p:sp>
          </p:grpSp>
          <p:cxnSp>
            <p:nvCxnSpPr>
              <p:cNvPr id="19" name="直線コネクタ 18"/>
              <p:cNvCxnSpPr/>
              <p:nvPr/>
            </p:nvCxnSpPr>
            <p:spPr>
              <a:xfrm rot="5400000">
                <a:off x="4860132" y="4148932"/>
                <a:ext cx="28733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rot="10800000" flipV="1">
                <a:off x="5003801" y="2565400"/>
                <a:ext cx="144462" cy="714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左右矢印 31"/>
            <p:cNvSpPr/>
            <p:nvPr/>
          </p:nvSpPr>
          <p:spPr>
            <a:xfrm>
              <a:off x="3708450" y="981645"/>
              <a:ext cx="647700" cy="36036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左右矢印 32"/>
            <p:cNvSpPr/>
            <p:nvPr/>
          </p:nvSpPr>
          <p:spPr>
            <a:xfrm>
              <a:off x="3708450" y="2492945"/>
              <a:ext cx="647700" cy="36036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左右矢印 33"/>
            <p:cNvSpPr/>
            <p:nvPr/>
          </p:nvSpPr>
          <p:spPr>
            <a:xfrm>
              <a:off x="3708450" y="4005833"/>
              <a:ext cx="647700" cy="360362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左右矢印 34"/>
            <p:cNvSpPr/>
            <p:nvPr/>
          </p:nvSpPr>
          <p:spPr>
            <a:xfrm>
              <a:off x="3708450" y="5445695"/>
              <a:ext cx="647700" cy="36036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8435" name="テキスト ボックス 36"/>
          <p:cNvSpPr txBox="1">
            <a:spLocks noChangeArrowheads="1"/>
          </p:cNvSpPr>
          <p:nvPr/>
        </p:nvSpPr>
        <p:spPr bwMode="auto">
          <a:xfrm>
            <a:off x="1043608" y="107950"/>
            <a:ext cx="106206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 err="1" smtClean="0"/>
              <a:t>Maching</a:t>
            </a:r>
            <a:r>
              <a:rPr lang="en-US" altLang="ja-JP" sz="2000" b="1" dirty="0" smtClean="0"/>
              <a:t> of recoiled tracks between Optical and X-ray microscope</a:t>
            </a:r>
            <a:endParaRPr lang="ja-JP" altLang="en-US" sz="20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444208" y="5817458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Success rate of matching </a:t>
            </a:r>
          </a:p>
          <a:p>
            <a:r>
              <a:rPr lang="en-US" altLang="ja-JP" sz="2000" b="1" u="sng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       </a:t>
            </a:r>
            <a:r>
              <a:rPr lang="en-US" altLang="ja-JP" sz="2000" b="1" u="sng" dirty="0" smtClean="0"/>
              <a:t>572/579=99% </a:t>
            </a:r>
            <a:endParaRPr kumimoji="1" lang="ja-JP" altLang="en-US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タイトル 2"/>
          <p:cNvSpPr>
            <a:spLocks noGrp="1"/>
          </p:cNvSpPr>
          <p:nvPr>
            <p:ph type="title" idx="4294967295"/>
          </p:nvPr>
        </p:nvSpPr>
        <p:spPr>
          <a:xfrm>
            <a:off x="304800" y="115888"/>
            <a:ext cx="8228013" cy="1146175"/>
          </a:xfrm>
        </p:spPr>
        <p:txBody>
          <a:bodyPr/>
          <a:lstStyle/>
          <a:p>
            <a:pPr eaLnBrk="1" hangingPunct="1">
              <a:buSzPct val="45000"/>
              <a:buFont typeface="StarSymbol"/>
              <a:buNone/>
            </a:pPr>
            <a:r>
              <a:rPr lang="en-US" altLang="ja-JP" sz="3200" smtClean="0"/>
              <a:t>Signal Selection</a:t>
            </a:r>
            <a:endParaRPr lang="ja-JP" altLang="en-US" sz="3200" smtClean="0"/>
          </a:p>
        </p:txBody>
      </p:sp>
      <p:sp>
        <p:nvSpPr>
          <p:cNvPr id="7" name="正方形/長方形 6"/>
          <p:cNvSpPr/>
          <p:nvPr/>
        </p:nvSpPr>
        <p:spPr>
          <a:xfrm rot="16200000">
            <a:off x="-262731" y="3871119"/>
            <a:ext cx="2238375" cy="490537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lIns="81639" tIns="40820" rIns="81639" bIns="40820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2400" dirty="0">
                <a:latin typeface="Arial" pitchFamily="18"/>
                <a:ea typeface="ＭＳ Ｐゴシック" pitchFamily="2"/>
                <a:cs typeface="Mangal" pitchFamily="2"/>
              </a:rPr>
              <a:t>Major(pixel)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987675" y="4365625"/>
            <a:ext cx="1512888" cy="57626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prstDash val="solid"/>
          </a:ln>
        </p:spPr>
        <p:txBody>
          <a:bodyPr lIns="97967" tIns="57147" rIns="97967" bIns="57147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Arial" pitchFamily="18"/>
                <a:ea typeface="ＭＳ Ｐゴシック" pitchFamily="2"/>
                <a:cs typeface="Mangal" pitchFamily="2"/>
              </a:rPr>
              <a:t>Red</a:t>
            </a:r>
            <a:r>
              <a:rPr lang="en-US" sz="1400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Mangal" pitchFamily="2"/>
              </a:rPr>
              <a:t>: </a:t>
            </a:r>
            <a:r>
              <a:rPr lang="en-US" sz="1400" b="1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Mangal" pitchFamily="2"/>
              </a:rPr>
              <a:t>tracks</a:t>
            </a:r>
            <a:endParaRPr lang="ja-JP" altLang="en-US" sz="1400" b="1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altLang="ja-JP" sz="1400" b="1" dirty="0">
                <a:solidFill>
                  <a:srgbClr val="3C07FF"/>
                </a:solidFill>
                <a:latin typeface="Arial" pitchFamily="18"/>
                <a:ea typeface="ＭＳ Ｐゴシック" pitchFamily="2"/>
                <a:cs typeface="Mangal" pitchFamily="2"/>
              </a:rPr>
              <a:t>Blue</a:t>
            </a:r>
            <a:r>
              <a:rPr lang="en-US" altLang="ja-JP" sz="1400" dirty="0">
                <a:solidFill>
                  <a:schemeClr val="bg1"/>
                </a:solidFill>
                <a:latin typeface="Arial" pitchFamily="18"/>
                <a:ea typeface="ＭＳ Ｐゴシック" pitchFamily="2"/>
                <a:cs typeface="Mangal" pitchFamily="2"/>
              </a:rPr>
              <a:t>: </a:t>
            </a:r>
            <a:r>
              <a:rPr lang="en-US" altLang="ja-JP" sz="1400" b="1" dirty="0">
                <a:solidFill>
                  <a:schemeClr val="bg1"/>
                </a:solidFill>
                <a:latin typeface="Arial" pitchFamily="18"/>
                <a:ea typeface="ＭＳ Ｐゴシック" pitchFamily="2"/>
                <a:cs typeface="Mangal" pitchFamily="2"/>
              </a:rPr>
              <a:t>Noise</a:t>
            </a:r>
            <a:r>
              <a:rPr lang="en-US" sz="1400" b="1" dirty="0">
                <a:solidFill>
                  <a:schemeClr val="bg1"/>
                </a:solidFill>
                <a:latin typeface="Arial" pitchFamily="18"/>
                <a:ea typeface="ＭＳ Ｐゴシック" pitchFamily="2"/>
                <a:cs typeface="Mangal" pitchFamily="2"/>
              </a:rPr>
              <a:t> </a:t>
            </a:r>
          </a:p>
        </p:txBody>
      </p:sp>
      <p:sp>
        <p:nvSpPr>
          <p:cNvPr id="12" name="円/楕円 11"/>
          <p:cNvSpPr/>
          <p:nvPr/>
        </p:nvSpPr>
        <p:spPr>
          <a:xfrm>
            <a:off x="6804025" y="2781300"/>
            <a:ext cx="215900" cy="2159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5724525" y="2781300"/>
            <a:ext cx="215900" cy="215900"/>
          </a:xfrm>
          <a:prstGeom prst="ellips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6084888" y="2924175"/>
            <a:ext cx="574675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7092950" y="2565400"/>
            <a:ext cx="647700" cy="28733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19"/>
          <p:cNvSpPr/>
          <p:nvPr/>
        </p:nvSpPr>
        <p:spPr>
          <a:xfrm>
            <a:off x="7812088" y="2420938"/>
            <a:ext cx="215900" cy="215900"/>
          </a:xfrm>
          <a:prstGeom prst="ellips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1" name="右矢印 20"/>
          <p:cNvSpPr/>
          <p:nvPr/>
        </p:nvSpPr>
        <p:spPr>
          <a:xfrm rot="2805974">
            <a:off x="6967538" y="3133725"/>
            <a:ext cx="674688" cy="23018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7061200" y="2924175"/>
            <a:ext cx="96678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円弧 25"/>
          <p:cNvSpPr/>
          <p:nvPr/>
        </p:nvSpPr>
        <p:spPr>
          <a:xfrm rot="4184307">
            <a:off x="6807994" y="2682082"/>
            <a:ext cx="700087" cy="647700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bg2"/>
              </a:solidFill>
            </a:endParaRPr>
          </a:p>
        </p:txBody>
      </p:sp>
      <p:sp>
        <p:nvSpPr>
          <p:cNvPr id="46095" name="テキスト ボックス 26"/>
          <p:cNvSpPr txBox="1">
            <a:spLocks noChangeArrowheads="1"/>
          </p:cNvSpPr>
          <p:nvPr/>
        </p:nvSpPr>
        <p:spPr bwMode="auto">
          <a:xfrm>
            <a:off x="7451725" y="3059113"/>
            <a:ext cx="1441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chemeClr val="bg2"/>
                </a:solidFill>
              </a:rPr>
              <a:t>θ</a:t>
            </a:r>
            <a:endParaRPr lang="ja-JP" altLang="en-US">
              <a:solidFill>
                <a:schemeClr val="bg2"/>
              </a:solidFill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2987675" y="3141663"/>
            <a:ext cx="2879725" cy="5032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01" name="テキスト ボックス 27"/>
          <p:cNvSpPr txBox="1">
            <a:spLocks noChangeArrowheads="1"/>
          </p:cNvSpPr>
          <p:nvPr/>
        </p:nvSpPr>
        <p:spPr bwMode="auto">
          <a:xfrm rot="-5400000">
            <a:off x="-804863" y="3154363"/>
            <a:ext cx="1906587" cy="369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Major length[pix]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46102" name="テキスト ボックス 29"/>
          <p:cNvSpPr txBox="1">
            <a:spLocks noChangeArrowheads="1"/>
          </p:cNvSpPr>
          <p:nvPr/>
        </p:nvSpPr>
        <p:spPr bwMode="auto">
          <a:xfrm>
            <a:off x="1728788" y="5300663"/>
            <a:ext cx="1906587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minor length[pix]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46103" name="テキスト ボックス 30"/>
          <p:cNvSpPr txBox="1">
            <a:spLocks noChangeArrowheads="1"/>
          </p:cNvSpPr>
          <p:nvPr/>
        </p:nvSpPr>
        <p:spPr bwMode="auto">
          <a:xfrm>
            <a:off x="5976938" y="5157788"/>
            <a:ext cx="1908175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Cos (2D angle)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0992" y="692696"/>
            <a:ext cx="8533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Optical readout results of events confirmed as tracks and noise by X-ray microscopy analysis. </a:t>
            </a:r>
            <a:endParaRPr kumimoji="1" lang="ja-JP" altLang="en-US" sz="2400" dirty="0"/>
          </a:p>
        </p:txBody>
      </p:sp>
      <p:grpSp>
        <p:nvGrpSpPr>
          <p:cNvPr id="37" name="グループ化 36"/>
          <p:cNvGrpSpPr/>
          <p:nvPr/>
        </p:nvGrpSpPr>
        <p:grpSpPr>
          <a:xfrm>
            <a:off x="0" y="1268760"/>
            <a:ext cx="9036050" cy="4320828"/>
            <a:chOff x="0" y="1268760"/>
            <a:chExt cx="9036050" cy="4320828"/>
          </a:xfrm>
        </p:grpSpPr>
        <p:pic>
          <p:nvPicPr>
            <p:cNvPr id="4608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16185" r="12175"/>
            <a:stretch>
              <a:fillRect/>
            </a:stretch>
          </p:blipFill>
          <p:spPr bwMode="auto">
            <a:xfrm>
              <a:off x="4356100" y="1484313"/>
              <a:ext cx="4679950" cy="410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グループ化 11"/>
            <p:cNvGrpSpPr>
              <a:grpSpLocks/>
            </p:cNvGrpSpPr>
            <p:nvPr/>
          </p:nvGrpSpPr>
          <p:grpSpPr bwMode="auto">
            <a:xfrm>
              <a:off x="0" y="1484313"/>
              <a:ext cx="4787900" cy="4105275"/>
              <a:chOff x="608013" y="1466850"/>
              <a:chExt cx="7999412" cy="5224463"/>
            </a:xfrm>
          </p:grpSpPr>
          <p:pic>
            <p:nvPicPr>
              <p:cNvPr id="46104" name="図 1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08013" y="1466850"/>
                <a:ext cx="7999412" cy="5224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直線コネクタ 3"/>
              <p:cNvSpPr/>
              <p:nvPr/>
            </p:nvSpPr>
            <p:spPr>
              <a:xfrm flipV="1">
                <a:off x="3249729" y="3200257"/>
                <a:ext cx="4981066" cy="1927354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prstDash val="solid"/>
              </a:ln>
            </p:spPr>
            <p:txBody>
              <a:bodyPr lIns="97967" tIns="57147" rIns="97967" bIns="57147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spcBef>
                    <a:spcPts val="0"/>
                  </a:spcBef>
                  <a:spcAft>
                    <a:spcPts val="0"/>
                  </a:spcAft>
                  <a:buFont typeface="StarSymbol"/>
                  <a:buNone/>
                  <a:defRPr/>
                </a:pPr>
                <a:endParaRPr lang="en-US" sz="1600" dirty="0">
                  <a:latin typeface="Arial" pitchFamily="18"/>
                  <a:ea typeface="ＭＳ Ｐゴシック" pitchFamily="2"/>
                  <a:cs typeface="Mangal" pitchFamily="2"/>
                </a:endParaRPr>
              </a:p>
            </p:txBody>
          </p:sp>
          <p:sp>
            <p:nvSpPr>
              <p:cNvPr id="5" name="正方形/長方形 4"/>
              <p:cNvSpPr/>
              <p:nvPr/>
            </p:nvSpPr>
            <p:spPr>
              <a:xfrm>
                <a:off x="3597184" y="1634533"/>
                <a:ext cx="3233183" cy="488910"/>
              </a:xfrm>
              <a:prstGeom prst="rect">
                <a:avLst/>
              </a:prstGeom>
              <a:solidFill>
                <a:srgbClr val="00FF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lIns="81639" tIns="40820" rIns="81639" bIns="4082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algn="ctr" hangingPunct="0">
                  <a:spcBef>
                    <a:spcPts val="0"/>
                  </a:spcBef>
                  <a:spcAft>
                    <a:spcPts val="0"/>
                  </a:spcAft>
                  <a:buFont typeface="StarSymbol"/>
                  <a:buNone/>
                  <a:defRPr/>
                </a:pPr>
                <a:r>
                  <a:rPr lang="en-US" b="1" i="1" dirty="0">
                    <a:solidFill>
                      <a:srgbClr val="FF0000"/>
                    </a:solidFill>
                    <a:effectLst>
                      <a:outerShdw dist="17961" dir="2700000">
                        <a:scrgbClr r="0" g="0" b="0"/>
                      </a:outerShdw>
                    </a:effectLst>
                    <a:latin typeface="Arial" pitchFamily="18"/>
                    <a:ea typeface="ＭＳ Ｐゴシック" pitchFamily="2"/>
                    <a:cs typeface="Mangal" pitchFamily="2"/>
                  </a:rPr>
                  <a:t>signal region</a:t>
                </a:r>
              </a:p>
            </p:txBody>
          </p:sp>
          <p:sp>
            <p:nvSpPr>
              <p:cNvPr id="9" name="正方形/長方形 8"/>
              <p:cNvSpPr/>
              <p:nvPr/>
            </p:nvSpPr>
            <p:spPr>
              <a:xfrm>
                <a:off x="1621201" y="1715345"/>
                <a:ext cx="1487955" cy="5838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lIns="81639" tIns="40820" rIns="81639" bIns="40820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spcBef>
                    <a:spcPts val="0"/>
                  </a:spcBef>
                  <a:spcAft>
                    <a:spcPts val="0"/>
                  </a:spcAft>
                  <a:buFont typeface="StarSymbol"/>
                  <a:buNone/>
                  <a:defRPr/>
                </a:pPr>
                <a:endParaRPr lang="en-US" sz="1600" dirty="0">
                  <a:latin typeface="Arial" pitchFamily="18"/>
                  <a:ea typeface="ＭＳ Ｐゴシック" pitchFamily="2"/>
                  <a:cs typeface="Mangal" pitchFamily="2"/>
                </a:endParaRPr>
              </a:p>
            </p:txBody>
          </p:sp>
          <p:sp>
            <p:nvSpPr>
              <p:cNvPr id="10" name="直線コネクタ 9"/>
              <p:cNvSpPr/>
              <p:nvPr/>
            </p:nvSpPr>
            <p:spPr>
              <a:xfrm>
                <a:off x="3249729" y="1699182"/>
                <a:ext cx="0" cy="3428428"/>
              </a:xfrm>
              <a:prstGeom prst="line">
                <a:avLst/>
              </a:prstGeom>
              <a:noFill/>
              <a:ln w="36000">
                <a:solidFill>
                  <a:srgbClr val="000000"/>
                </a:solidFill>
                <a:prstDash val="solid"/>
              </a:ln>
            </p:spPr>
            <p:txBody>
              <a:bodyPr lIns="97967" tIns="57147" rIns="97967" bIns="57147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spcBef>
                    <a:spcPts val="0"/>
                  </a:spcBef>
                  <a:spcAft>
                    <a:spcPts val="0"/>
                  </a:spcAft>
                  <a:buFont typeface="StarSymbol"/>
                  <a:buNone/>
                  <a:defRPr/>
                </a:pPr>
                <a:endParaRPr lang="en-US" sz="1600" dirty="0">
                  <a:latin typeface="Arial" pitchFamily="18"/>
                  <a:ea typeface="ＭＳ Ｐゴシック" pitchFamily="2"/>
                  <a:cs typeface="Mangal" pitchFamily="2"/>
                </a:endParaRPr>
              </a:p>
            </p:txBody>
          </p:sp>
        </p:grpSp>
        <p:grpSp>
          <p:nvGrpSpPr>
            <p:cNvPr id="31" name="グループ化 30"/>
            <p:cNvGrpSpPr/>
            <p:nvPr/>
          </p:nvGrpSpPr>
          <p:grpSpPr>
            <a:xfrm>
              <a:off x="3710927" y="1268760"/>
              <a:ext cx="1509145" cy="1440160"/>
              <a:chOff x="326551" y="1628800"/>
              <a:chExt cx="4898268" cy="4898782"/>
            </a:xfrm>
          </p:grpSpPr>
          <p:pic>
            <p:nvPicPr>
              <p:cNvPr id="32" name="図 31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lum/>
              </a:blip>
              <a:srcRect/>
              <a:stretch>
                <a:fillRect/>
              </a:stretch>
            </p:blipFill>
            <p:spPr>
              <a:xfrm>
                <a:off x="326551" y="1628800"/>
                <a:ext cx="4898268" cy="489878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" name="直線コネクタ 32"/>
              <p:cNvSpPr/>
              <p:nvPr/>
            </p:nvSpPr>
            <p:spPr>
              <a:xfrm flipV="1">
                <a:off x="2220547" y="3925557"/>
                <a:ext cx="1312737" cy="564994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prstDash val="solid"/>
              </a:ln>
            </p:spPr>
            <p:txBody>
              <a:bodyPr vert="horz" lIns="114295" tIns="73475" rIns="114295" bIns="73475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US" sz="1050" dirty="0">
                  <a:latin typeface="Arial" pitchFamily="18"/>
                  <a:ea typeface="ＭＳ Ｐゴシック" pitchFamily="2"/>
                  <a:cs typeface="Mangal" pitchFamily="2"/>
                </a:endParaRPr>
              </a:p>
            </p:txBody>
          </p:sp>
          <p:sp>
            <p:nvSpPr>
              <p:cNvPr id="34" name="直線コネクタ 33"/>
              <p:cNvSpPr/>
              <p:nvPr/>
            </p:nvSpPr>
            <p:spPr>
              <a:xfrm>
                <a:off x="2449134" y="3102562"/>
                <a:ext cx="816378" cy="212280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olid"/>
              </a:ln>
            </p:spPr>
            <p:txBody>
              <a:bodyPr vert="horz" lIns="114295" tIns="73475" rIns="114295" bIns="73475" anchor="ctr" anchorCtr="1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US" sz="1050" dirty="0">
                  <a:latin typeface="Arial" pitchFamily="18"/>
                  <a:ea typeface="ＭＳ Ｐゴシック" pitchFamily="2"/>
                  <a:cs typeface="Mangal" pitchFamily="2"/>
                </a:endParaRPr>
              </a:p>
            </p:txBody>
          </p:sp>
          <p:sp>
            <p:nvSpPr>
              <p:cNvPr id="35" name="フリーフォーム 34"/>
              <p:cNvSpPr/>
              <p:nvPr/>
            </p:nvSpPr>
            <p:spPr>
              <a:xfrm>
                <a:off x="3102236" y="1796220"/>
                <a:ext cx="1796031" cy="1143049"/>
              </a:xfrm>
              <a:custGeom>
                <a:avLst>
                  <a:gd name="f0" fmla="val -4056"/>
                  <a:gd name="f1" fmla="val 36758"/>
                </a:avLst>
                <a:gdLst>
                  <a:gd name="f2" fmla="val 10800000"/>
                  <a:gd name="f3" fmla="val 5400000"/>
                  <a:gd name="f4" fmla="val 16200000"/>
                  <a:gd name="f5" fmla="val w"/>
                  <a:gd name="f6" fmla="val h"/>
                  <a:gd name="f7" fmla="val 0"/>
                  <a:gd name="f8" fmla="val 21600"/>
                  <a:gd name="f9" fmla="+- 0 0 1"/>
                  <a:gd name="f10" fmla="val -2147483647"/>
                  <a:gd name="f11" fmla="val 2147483647"/>
                  <a:gd name="f12" fmla="val 3590"/>
                  <a:gd name="f13" fmla="val 8970"/>
                  <a:gd name="f14" fmla="val 12630"/>
                  <a:gd name="f15" fmla="val 18010"/>
                  <a:gd name="f16" fmla="*/ f5 1 21600"/>
                  <a:gd name="f17" fmla="*/ f6 1 21600"/>
                  <a:gd name="f18" fmla="pin -2147483647 f0 2147483647"/>
                  <a:gd name="f19" fmla="pin -2147483647 f1 2147483647"/>
                  <a:gd name="f20" fmla="+- 0 0 f12"/>
                  <a:gd name="f21" fmla="+- 3590 0 f7"/>
                  <a:gd name="f22" fmla="+- 0 0 f3"/>
                  <a:gd name="f23" fmla="+- 21600 0 f15"/>
                  <a:gd name="f24" fmla="+- 18010 0 f8"/>
                  <a:gd name="f25" fmla="+- f18 0 10800"/>
                  <a:gd name="f26" fmla="+- f19 0 10800"/>
                  <a:gd name="f27" fmla="+- f19 0 21600"/>
                  <a:gd name="f28" fmla="+- f18 0 21600"/>
                  <a:gd name="f29" fmla="*/ f18 f16 1"/>
                  <a:gd name="f30" fmla="*/ f19 f17 1"/>
                  <a:gd name="f31" fmla="*/ 800 f16 1"/>
                  <a:gd name="f32" fmla="*/ 20800 f16 1"/>
                  <a:gd name="f33" fmla="*/ 20800 f17 1"/>
                  <a:gd name="f34" fmla="*/ 800 f17 1"/>
                  <a:gd name="f35" fmla="abs f20"/>
                  <a:gd name="f36" fmla="abs f21"/>
                  <a:gd name="f37" fmla="?: f20 f22 f3"/>
                  <a:gd name="f38" fmla="?: f20 f3 f22"/>
                  <a:gd name="f39" fmla="?: f20 f4 f3"/>
                  <a:gd name="f40" fmla="?: f20 f3 f4"/>
                  <a:gd name="f41" fmla="abs f23"/>
                  <a:gd name="f42" fmla="?: f21 f22 f3"/>
                  <a:gd name="f43" fmla="?: f21 f3 f22"/>
                  <a:gd name="f44" fmla="?: f23 0 f2"/>
                  <a:gd name="f45" fmla="?: f23 f2 0"/>
                  <a:gd name="f46" fmla="abs f24"/>
                  <a:gd name="f47" fmla="?: f23 f22 f3"/>
                  <a:gd name="f48" fmla="?: f23 f3 f22"/>
                  <a:gd name="f49" fmla="?: f23 f4 f3"/>
                  <a:gd name="f50" fmla="?: f23 f3 f4"/>
                  <a:gd name="f51" fmla="?: f24 f22 f3"/>
                  <a:gd name="f52" fmla="?: f24 f3 f22"/>
                  <a:gd name="f53" fmla="?: f20 0 f2"/>
                  <a:gd name="f54" fmla="?: f20 f2 0"/>
                  <a:gd name="f55" fmla="abs f25"/>
                  <a:gd name="f56" fmla="abs f26"/>
                  <a:gd name="f57" fmla="?: f20 f40 f39"/>
                  <a:gd name="f58" fmla="?: f20 f39 f40"/>
                  <a:gd name="f59" fmla="?: f21 f38 f37"/>
                  <a:gd name="f60" fmla="?: f21 f45 f44"/>
                  <a:gd name="f61" fmla="?: f21 f44 f45"/>
                  <a:gd name="f62" fmla="?: f23 f42 f43"/>
                  <a:gd name="f63" fmla="?: f23 f50 f49"/>
                  <a:gd name="f64" fmla="?: f23 f49 f50"/>
                  <a:gd name="f65" fmla="?: f24 f48 f47"/>
                  <a:gd name="f66" fmla="?: f24 f54 f53"/>
                  <a:gd name="f67" fmla="?: f24 f53 f54"/>
                  <a:gd name="f68" fmla="?: f20 f51 f52"/>
                  <a:gd name="f69" fmla="+- f55 0 f56"/>
                  <a:gd name="f70" fmla="+- f56 0 f55"/>
                  <a:gd name="f71" fmla="?: f21 f58 f57"/>
                  <a:gd name="f72" fmla="?: f23 f60 f61"/>
                  <a:gd name="f73" fmla="?: f24 f64 f63"/>
                  <a:gd name="f74" fmla="?: f20 f66 f67"/>
                  <a:gd name="f75" fmla="?: f26 f9 f69"/>
                  <a:gd name="f76" fmla="?: f26 f69 f9"/>
                  <a:gd name="f77" fmla="?: f25 f9 f70"/>
                  <a:gd name="f78" fmla="?: f25 f70 f9"/>
                  <a:gd name="f79" fmla="?: f18 f9 f75"/>
                  <a:gd name="f80" fmla="?: f18 f9 f76"/>
                  <a:gd name="f81" fmla="?: f27 f77 f9"/>
                  <a:gd name="f82" fmla="?: f27 f78 f9"/>
                  <a:gd name="f83" fmla="?: f28 f76 f9"/>
                  <a:gd name="f84" fmla="?: f28 f75 f9"/>
                  <a:gd name="f85" fmla="?: f19 f9 f78"/>
                  <a:gd name="f86" fmla="?: f19 f9 f77"/>
                  <a:gd name="f87" fmla="?: f79 f18 0"/>
                  <a:gd name="f88" fmla="?: f79 f19 6280"/>
                  <a:gd name="f89" fmla="?: f80 f18 0"/>
                  <a:gd name="f90" fmla="?: f80 f19 15320"/>
                  <a:gd name="f91" fmla="?: f81 f18 6280"/>
                  <a:gd name="f92" fmla="?: f81 f19 21600"/>
                  <a:gd name="f93" fmla="?: f82 f18 15320"/>
                  <a:gd name="f94" fmla="?: f82 f19 21600"/>
                  <a:gd name="f95" fmla="?: f83 f18 21600"/>
                  <a:gd name="f96" fmla="?: f83 f19 15320"/>
                  <a:gd name="f97" fmla="?: f84 f18 21600"/>
                  <a:gd name="f98" fmla="?: f84 f19 6280"/>
                  <a:gd name="f99" fmla="?: f85 f18 15320"/>
                  <a:gd name="f100" fmla="?: f85 f19 0"/>
                  <a:gd name="f101" fmla="?: f86 f18 6280"/>
                  <a:gd name="f102" fmla="?: f86 f19 0"/>
                </a:gdLst>
                <a:ahLst>
                  <a:ahXY gdRefX="f0" minX="f10" maxX="f11" gdRefY="f1" minY="f10" maxY="f11">
                    <a:pos x="f29" y="f30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1" t="f34" r="f32" b="f33"/>
                <a:pathLst>
                  <a:path w="21600" h="21600">
                    <a:moveTo>
                      <a:pt x="f12" y="f7"/>
                    </a:moveTo>
                    <a:arcTo wR="f35" hR="f36" stAng="f71" swAng="f59"/>
                    <a:lnTo>
                      <a:pt x="f87" y="f88"/>
                    </a:lnTo>
                    <a:lnTo>
                      <a:pt x="f7" y="f13"/>
                    </a:lnTo>
                    <a:lnTo>
                      <a:pt x="f7" y="f14"/>
                    </a:lnTo>
                    <a:lnTo>
                      <a:pt x="f89" y="f90"/>
                    </a:lnTo>
                    <a:lnTo>
                      <a:pt x="f7" y="f15"/>
                    </a:lnTo>
                    <a:arcTo wR="f36" hR="f41" stAng="f72" swAng="f62"/>
                    <a:lnTo>
                      <a:pt x="f91" y="f92"/>
                    </a:lnTo>
                    <a:lnTo>
                      <a:pt x="f13" y="f8"/>
                    </a:lnTo>
                    <a:lnTo>
                      <a:pt x="f14" y="f8"/>
                    </a:lnTo>
                    <a:lnTo>
                      <a:pt x="f93" y="f94"/>
                    </a:lnTo>
                    <a:lnTo>
                      <a:pt x="f15" y="f8"/>
                    </a:lnTo>
                    <a:arcTo wR="f41" hR="f46" stAng="f73" swAng="f65"/>
                    <a:lnTo>
                      <a:pt x="f95" y="f96"/>
                    </a:lnTo>
                    <a:lnTo>
                      <a:pt x="f8" y="f14"/>
                    </a:lnTo>
                    <a:lnTo>
                      <a:pt x="f8" y="f13"/>
                    </a:lnTo>
                    <a:lnTo>
                      <a:pt x="f97" y="f98"/>
                    </a:lnTo>
                    <a:lnTo>
                      <a:pt x="f8" y="f12"/>
                    </a:lnTo>
                    <a:arcTo wR="f46" hR="f35" stAng="f74" swAng="f68"/>
                    <a:lnTo>
                      <a:pt x="f99" y="f100"/>
                    </a:lnTo>
                    <a:lnTo>
                      <a:pt x="f14" y="f7"/>
                    </a:lnTo>
                    <a:lnTo>
                      <a:pt x="f13" y="f7"/>
                    </a:lnTo>
                    <a:lnTo>
                      <a:pt x="f101" y="f102"/>
                    </a:lnTo>
                    <a:close/>
                  </a:path>
                </a:pathLst>
              </a:custGeom>
              <a:solidFill>
                <a:srgbClr val="FFFFFF"/>
              </a:solidFill>
              <a:ln w="36000">
                <a:solidFill>
                  <a:srgbClr val="FF00FF"/>
                </a:solidFill>
                <a:prstDash val="solid"/>
              </a:ln>
            </p:spPr>
            <p:txBody>
              <a:bodyPr vert="horz" wrap="none" lIns="97967" tIns="57147" rIns="97967" bIns="57147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algn="ctr" hangingPunct="0">
                  <a:buNone/>
                </a:pPr>
                <a:r>
                  <a:rPr lang="en-US" sz="1050" b="1" i="1" dirty="0">
                    <a:solidFill>
                      <a:srgbClr val="FF0000"/>
                    </a:solidFill>
                    <a:effectLst>
                      <a:outerShdw dist="17961" dir="2700000">
                        <a:scrgbClr r="0" g="0" b="0"/>
                      </a:outerShdw>
                    </a:effectLst>
                    <a:latin typeface="Arial" pitchFamily="18"/>
                    <a:ea typeface="ＭＳ Ｐゴシック" pitchFamily="2"/>
                    <a:cs typeface="Mangal" pitchFamily="2"/>
                  </a:rPr>
                  <a:t>Major</a:t>
                </a:r>
              </a:p>
            </p:txBody>
          </p:sp>
          <p:sp>
            <p:nvSpPr>
              <p:cNvPr id="36" name="フリーフォーム 35"/>
              <p:cNvSpPr/>
              <p:nvPr/>
            </p:nvSpPr>
            <p:spPr>
              <a:xfrm>
                <a:off x="489827" y="5062075"/>
                <a:ext cx="1796031" cy="1143049"/>
              </a:xfrm>
              <a:custGeom>
                <a:avLst>
                  <a:gd name="f0" fmla="val 22840"/>
                  <a:gd name="f1" fmla="val -9889"/>
                </a:avLst>
                <a:gdLst>
                  <a:gd name="f2" fmla="val 10800000"/>
                  <a:gd name="f3" fmla="val 5400000"/>
                  <a:gd name="f4" fmla="val 16200000"/>
                  <a:gd name="f5" fmla="val w"/>
                  <a:gd name="f6" fmla="val h"/>
                  <a:gd name="f7" fmla="val 0"/>
                  <a:gd name="f8" fmla="val 21600"/>
                  <a:gd name="f9" fmla="+- 0 0 1"/>
                  <a:gd name="f10" fmla="val -2147483647"/>
                  <a:gd name="f11" fmla="val 2147483647"/>
                  <a:gd name="f12" fmla="val 3590"/>
                  <a:gd name="f13" fmla="val 8970"/>
                  <a:gd name="f14" fmla="val 12630"/>
                  <a:gd name="f15" fmla="val 18010"/>
                  <a:gd name="f16" fmla="*/ f5 1 21600"/>
                  <a:gd name="f17" fmla="*/ f6 1 21600"/>
                  <a:gd name="f18" fmla="pin -2147483647 f0 2147483647"/>
                  <a:gd name="f19" fmla="pin -2147483647 f1 2147483647"/>
                  <a:gd name="f20" fmla="+- 0 0 f12"/>
                  <a:gd name="f21" fmla="+- 3590 0 f7"/>
                  <a:gd name="f22" fmla="+- 0 0 f3"/>
                  <a:gd name="f23" fmla="+- 21600 0 f15"/>
                  <a:gd name="f24" fmla="+- 18010 0 f8"/>
                  <a:gd name="f25" fmla="+- f18 0 10800"/>
                  <a:gd name="f26" fmla="+- f19 0 10800"/>
                  <a:gd name="f27" fmla="+- f19 0 21600"/>
                  <a:gd name="f28" fmla="+- f18 0 21600"/>
                  <a:gd name="f29" fmla="*/ f18 f16 1"/>
                  <a:gd name="f30" fmla="*/ f19 f17 1"/>
                  <a:gd name="f31" fmla="*/ 800 f16 1"/>
                  <a:gd name="f32" fmla="*/ 20800 f16 1"/>
                  <a:gd name="f33" fmla="*/ 20800 f17 1"/>
                  <a:gd name="f34" fmla="*/ 800 f17 1"/>
                  <a:gd name="f35" fmla="abs f20"/>
                  <a:gd name="f36" fmla="abs f21"/>
                  <a:gd name="f37" fmla="?: f20 f22 f3"/>
                  <a:gd name="f38" fmla="?: f20 f3 f22"/>
                  <a:gd name="f39" fmla="?: f20 f4 f3"/>
                  <a:gd name="f40" fmla="?: f20 f3 f4"/>
                  <a:gd name="f41" fmla="abs f23"/>
                  <a:gd name="f42" fmla="?: f21 f22 f3"/>
                  <a:gd name="f43" fmla="?: f21 f3 f22"/>
                  <a:gd name="f44" fmla="?: f23 0 f2"/>
                  <a:gd name="f45" fmla="?: f23 f2 0"/>
                  <a:gd name="f46" fmla="abs f24"/>
                  <a:gd name="f47" fmla="?: f23 f22 f3"/>
                  <a:gd name="f48" fmla="?: f23 f3 f22"/>
                  <a:gd name="f49" fmla="?: f23 f4 f3"/>
                  <a:gd name="f50" fmla="?: f23 f3 f4"/>
                  <a:gd name="f51" fmla="?: f24 f22 f3"/>
                  <a:gd name="f52" fmla="?: f24 f3 f22"/>
                  <a:gd name="f53" fmla="?: f20 0 f2"/>
                  <a:gd name="f54" fmla="?: f20 f2 0"/>
                  <a:gd name="f55" fmla="abs f25"/>
                  <a:gd name="f56" fmla="abs f26"/>
                  <a:gd name="f57" fmla="?: f20 f40 f39"/>
                  <a:gd name="f58" fmla="?: f20 f39 f40"/>
                  <a:gd name="f59" fmla="?: f21 f38 f37"/>
                  <a:gd name="f60" fmla="?: f21 f45 f44"/>
                  <a:gd name="f61" fmla="?: f21 f44 f45"/>
                  <a:gd name="f62" fmla="?: f23 f42 f43"/>
                  <a:gd name="f63" fmla="?: f23 f50 f49"/>
                  <a:gd name="f64" fmla="?: f23 f49 f50"/>
                  <a:gd name="f65" fmla="?: f24 f48 f47"/>
                  <a:gd name="f66" fmla="?: f24 f54 f53"/>
                  <a:gd name="f67" fmla="?: f24 f53 f54"/>
                  <a:gd name="f68" fmla="?: f20 f51 f52"/>
                  <a:gd name="f69" fmla="+- f55 0 f56"/>
                  <a:gd name="f70" fmla="+- f56 0 f55"/>
                  <a:gd name="f71" fmla="?: f21 f58 f57"/>
                  <a:gd name="f72" fmla="?: f23 f60 f61"/>
                  <a:gd name="f73" fmla="?: f24 f64 f63"/>
                  <a:gd name="f74" fmla="?: f20 f66 f67"/>
                  <a:gd name="f75" fmla="?: f26 f9 f69"/>
                  <a:gd name="f76" fmla="?: f26 f69 f9"/>
                  <a:gd name="f77" fmla="?: f25 f9 f70"/>
                  <a:gd name="f78" fmla="?: f25 f70 f9"/>
                  <a:gd name="f79" fmla="?: f18 f9 f75"/>
                  <a:gd name="f80" fmla="?: f18 f9 f76"/>
                  <a:gd name="f81" fmla="?: f27 f77 f9"/>
                  <a:gd name="f82" fmla="?: f27 f78 f9"/>
                  <a:gd name="f83" fmla="?: f28 f76 f9"/>
                  <a:gd name="f84" fmla="?: f28 f75 f9"/>
                  <a:gd name="f85" fmla="?: f19 f9 f78"/>
                  <a:gd name="f86" fmla="?: f19 f9 f77"/>
                  <a:gd name="f87" fmla="?: f79 f18 0"/>
                  <a:gd name="f88" fmla="?: f79 f19 6280"/>
                  <a:gd name="f89" fmla="?: f80 f18 0"/>
                  <a:gd name="f90" fmla="?: f80 f19 15320"/>
                  <a:gd name="f91" fmla="?: f81 f18 6280"/>
                  <a:gd name="f92" fmla="?: f81 f19 21600"/>
                  <a:gd name="f93" fmla="?: f82 f18 15320"/>
                  <a:gd name="f94" fmla="?: f82 f19 21600"/>
                  <a:gd name="f95" fmla="?: f83 f18 21600"/>
                  <a:gd name="f96" fmla="?: f83 f19 15320"/>
                  <a:gd name="f97" fmla="?: f84 f18 21600"/>
                  <a:gd name="f98" fmla="?: f84 f19 6280"/>
                  <a:gd name="f99" fmla="?: f85 f18 15320"/>
                  <a:gd name="f100" fmla="?: f85 f19 0"/>
                  <a:gd name="f101" fmla="?: f86 f18 6280"/>
                  <a:gd name="f102" fmla="?: f86 f19 0"/>
                </a:gdLst>
                <a:ahLst>
                  <a:ahXY gdRefX="f0" minX="f10" maxX="f11" gdRefY="f1" minY="f10" maxY="f11">
                    <a:pos x="f29" y="f30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1" t="f34" r="f32" b="f33"/>
                <a:pathLst>
                  <a:path w="21600" h="21600">
                    <a:moveTo>
                      <a:pt x="f12" y="f7"/>
                    </a:moveTo>
                    <a:arcTo wR="f35" hR="f36" stAng="f71" swAng="f59"/>
                    <a:lnTo>
                      <a:pt x="f87" y="f88"/>
                    </a:lnTo>
                    <a:lnTo>
                      <a:pt x="f7" y="f13"/>
                    </a:lnTo>
                    <a:lnTo>
                      <a:pt x="f7" y="f14"/>
                    </a:lnTo>
                    <a:lnTo>
                      <a:pt x="f89" y="f90"/>
                    </a:lnTo>
                    <a:lnTo>
                      <a:pt x="f7" y="f15"/>
                    </a:lnTo>
                    <a:arcTo wR="f36" hR="f41" stAng="f72" swAng="f62"/>
                    <a:lnTo>
                      <a:pt x="f91" y="f92"/>
                    </a:lnTo>
                    <a:lnTo>
                      <a:pt x="f13" y="f8"/>
                    </a:lnTo>
                    <a:lnTo>
                      <a:pt x="f14" y="f8"/>
                    </a:lnTo>
                    <a:lnTo>
                      <a:pt x="f93" y="f94"/>
                    </a:lnTo>
                    <a:lnTo>
                      <a:pt x="f15" y="f8"/>
                    </a:lnTo>
                    <a:arcTo wR="f41" hR="f46" stAng="f73" swAng="f65"/>
                    <a:lnTo>
                      <a:pt x="f95" y="f96"/>
                    </a:lnTo>
                    <a:lnTo>
                      <a:pt x="f8" y="f14"/>
                    </a:lnTo>
                    <a:lnTo>
                      <a:pt x="f8" y="f13"/>
                    </a:lnTo>
                    <a:lnTo>
                      <a:pt x="f97" y="f98"/>
                    </a:lnTo>
                    <a:lnTo>
                      <a:pt x="f8" y="f12"/>
                    </a:lnTo>
                    <a:arcTo wR="f46" hR="f35" stAng="f74" swAng="f68"/>
                    <a:lnTo>
                      <a:pt x="f99" y="f100"/>
                    </a:lnTo>
                    <a:lnTo>
                      <a:pt x="f14" y="f7"/>
                    </a:lnTo>
                    <a:lnTo>
                      <a:pt x="f13" y="f7"/>
                    </a:lnTo>
                    <a:lnTo>
                      <a:pt x="f101" y="f102"/>
                    </a:lnTo>
                    <a:close/>
                  </a:path>
                </a:pathLst>
              </a:custGeom>
              <a:solidFill>
                <a:srgbClr val="FFFFFF"/>
              </a:solidFill>
              <a:ln w="36000">
                <a:solidFill>
                  <a:srgbClr val="00FFFF"/>
                </a:solidFill>
                <a:prstDash val="solid"/>
              </a:ln>
            </p:spPr>
            <p:txBody>
              <a:bodyPr vert="horz" wrap="none" lIns="97967" tIns="57147" rIns="97967" bIns="57147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algn="ctr" hangingPunct="0">
                  <a:buNone/>
                </a:pPr>
                <a:r>
                  <a:rPr lang="en-US" sz="1050" b="1" i="1" dirty="0">
                    <a:solidFill>
                      <a:srgbClr val="00FF00"/>
                    </a:solidFill>
                    <a:effectLst>
                      <a:outerShdw dist="17961" dir="2700000">
                        <a:scrgbClr r="0" g="0" b="0"/>
                      </a:outerShdw>
                    </a:effectLst>
                    <a:latin typeface="Arial" pitchFamily="18"/>
                    <a:ea typeface="ＭＳ Ｐゴシック" pitchFamily="2"/>
                    <a:cs typeface="Mangal" pitchFamily="2"/>
                  </a:rPr>
                  <a:t>Minor</a:t>
                </a:r>
              </a:p>
            </p:txBody>
          </p:sp>
        </p:grpSp>
      </p:grpSp>
      <p:sp>
        <p:nvSpPr>
          <p:cNvPr id="38" name="円/楕円 37"/>
          <p:cNvSpPr/>
          <p:nvPr/>
        </p:nvSpPr>
        <p:spPr>
          <a:xfrm>
            <a:off x="6660232" y="2791397"/>
            <a:ext cx="199317" cy="178838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5663649" y="2791397"/>
            <a:ext cx="199317" cy="178838"/>
          </a:xfrm>
          <a:prstGeom prst="ellips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bg1"/>
              </a:solidFill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5996332" y="2909746"/>
            <a:ext cx="530534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V="1">
            <a:off x="6926964" y="2612559"/>
            <a:ext cx="597950" cy="23801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円/楕円 41"/>
          <p:cNvSpPr/>
          <p:nvPr/>
        </p:nvSpPr>
        <p:spPr>
          <a:xfrm>
            <a:off x="7590865" y="2492896"/>
            <a:ext cx="199317" cy="178838"/>
          </a:xfrm>
          <a:prstGeom prst="ellips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43" name="右矢印 42"/>
          <p:cNvSpPr/>
          <p:nvPr/>
        </p:nvSpPr>
        <p:spPr>
          <a:xfrm rot="2805974">
            <a:off x="6843183" y="3072407"/>
            <a:ext cx="558869" cy="212506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44" name="円弧 43"/>
          <p:cNvSpPr/>
          <p:nvPr/>
        </p:nvSpPr>
        <p:spPr>
          <a:xfrm rot="4184307">
            <a:off x="6696393" y="2678493"/>
            <a:ext cx="579908" cy="597950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45" name="テキスト ボックス 26"/>
          <p:cNvSpPr txBox="1">
            <a:spLocks noChangeArrowheads="1"/>
          </p:cNvSpPr>
          <p:nvPr/>
        </p:nvSpPr>
        <p:spPr bwMode="auto">
          <a:xfrm>
            <a:off x="7329723" y="2892583"/>
            <a:ext cx="1330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θ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F:\naka\power point\研究室会議\DM_meeting\2012年度\Katsuragawa\2012.07.20_toNakasan\Track_Length_new.png"/>
          <p:cNvPicPr>
            <a:picLocks noChangeAspect="1" noChangeArrowheads="1"/>
          </p:cNvPicPr>
          <p:nvPr/>
        </p:nvPicPr>
        <p:blipFill>
          <a:blip r:embed="rId3" cstate="print"/>
          <a:srcRect l="4346" t="8008" r="6589"/>
          <a:stretch>
            <a:fillRect/>
          </a:stretch>
        </p:blipFill>
        <p:spPr bwMode="auto">
          <a:xfrm>
            <a:off x="4716463" y="1628775"/>
            <a:ext cx="4535487" cy="3178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7" name="テキスト ボックス 6"/>
          <p:cNvSpPr txBox="1">
            <a:spLocks noChangeArrowheads="1"/>
          </p:cNvSpPr>
          <p:nvPr/>
        </p:nvSpPr>
        <p:spPr bwMode="auto">
          <a:xfrm>
            <a:off x="5724525" y="1268413"/>
            <a:ext cx="2087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Detectable range </a:t>
            </a:r>
            <a:endParaRPr lang="ja-JP" altLang="en-US"/>
          </a:p>
        </p:txBody>
      </p:sp>
      <p:sp>
        <p:nvSpPr>
          <p:cNvPr id="47108" name="テキスト ボックス 8"/>
          <p:cNvSpPr txBox="1">
            <a:spLocks noChangeArrowheads="1"/>
          </p:cNvSpPr>
          <p:nvPr/>
        </p:nvSpPr>
        <p:spPr bwMode="auto">
          <a:xfrm>
            <a:off x="5220072" y="5013176"/>
            <a:ext cx="295232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Energy of 200 nm </a:t>
            </a:r>
            <a:endParaRPr lang="en-US" altLang="ja-JP" sz="2400" dirty="0"/>
          </a:p>
          <a:p>
            <a:r>
              <a:rPr lang="en-US" altLang="ja-JP" sz="2400" dirty="0"/>
              <a:t>        Ag : </a:t>
            </a:r>
            <a:r>
              <a:rPr lang="en-US" altLang="ja-JP" sz="2400" dirty="0" smtClean="0"/>
              <a:t>450 </a:t>
            </a:r>
            <a:r>
              <a:rPr lang="en-US" altLang="ja-JP" sz="2400" dirty="0" err="1" smtClean="0"/>
              <a:t>keV</a:t>
            </a:r>
            <a:endParaRPr lang="en-US" altLang="ja-JP" sz="2400" dirty="0"/>
          </a:p>
          <a:p>
            <a:r>
              <a:rPr lang="en-US" altLang="ja-JP" sz="2400" dirty="0"/>
              <a:t>        Br :  </a:t>
            </a:r>
            <a:r>
              <a:rPr lang="en-US" altLang="ja-JP" sz="2400" dirty="0" smtClean="0"/>
              <a:t>325 </a:t>
            </a:r>
            <a:r>
              <a:rPr lang="en-US" altLang="ja-JP" sz="2400" dirty="0" err="1"/>
              <a:t>keV</a:t>
            </a:r>
            <a:endParaRPr lang="en-US" altLang="ja-JP" sz="2400" dirty="0"/>
          </a:p>
          <a:p>
            <a:r>
              <a:rPr lang="en-US" altLang="ja-JP" sz="2400" dirty="0"/>
              <a:t>       CNO : </a:t>
            </a:r>
            <a:r>
              <a:rPr lang="en-US" altLang="ja-JP" sz="2400" dirty="0" smtClean="0"/>
              <a:t>70 </a:t>
            </a:r>
            <a:r>
              <a:rPr lang="en-US" altLang="ja-JP" sz="2400" dirty="0" err="1"/>
              <a:t>keV</a:t>
            </a:r>
            <a:r>
              <a:rPr lang="en-US" altLang="ja-JP" sz="2400" dirty="0"/>
              <a:t>  </a:t>
            </a:r>
            <a:endParaRPr lang="ja-JP" altLang="en-US" sz="2400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5795963" y="1320800"/>
            <a:ext cx="0" cy="3600450"/>
          </a:xfrm>
          <a:prstGeom prst="line">
            <a:avLst/>
          </a:prstGeom>
          <a:ln w="28575">
            <a:solidFill>
              <a:srgbClr val="3C07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5795963" y="4632325"/>
            <a:ext cx="720725" cy="0"/>
          </a:xfrm>
          <a:prstGeom prst="straightConnector1">
            <a:avLst/>
          </a:prstGeom>
          <a:ln w="28575">
            <a:solidFill>
              <a:srgbClr val="3C07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テキスト ボックス 12"/>
          <p:cNvSpPr txBox="1">
            <a:spLocks noChangeArrowheads="1"/>
          </p:cNvSpPr>
          <p:nvPr/>
        </p:nvSpPr>
        <p:spPr bwMode="auto">
          <a:xfrm>
            <a:off x="6516688" y="4508500"/>
            <a:ext cx="2447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3C07FF"/>
                </a:solidFill>
              </a:rPr>
              <a:t>Detectable range</a:t>
            </a:r>
            <a:endParaRPr lang="ja-JP" altLang="en-US" sz="1400">
              <a:solidFill>
                <a:srgbClr val="3C07FF"/>
              </a:solidFill>
            </a:endParaRPr>
          </a:p>
        </p:txBody>
      </p:sp>
      <p:pic>
        <p:nvPicPr>
          <p:cNvPr id="47112" name="Picture 7" descr="F:\naka\power point\研究室会議\DM_meeting\2012年度\Katsuragawa\2012.07.20_toNakasan\LengthVSElli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28775"/>
            <a:ext cx="4695825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コネクタ 10"/>
          <p:cNvCxnSpPr/>
          <p:nvPr/>
        </p:nvCxnSpPr>
        <p:spPr>
          <a:xfrm>
            <a:off x="539750" y="4221163"/>
            <a:ext cx="3600450" cy="0"/>
          </a:xfrm>
          <a:prstGeom prst="line">
            <a:avLst/>
          </a:prstGeom>
          <a:ln w="28575">
            <a:solidFill>
              <a:srgbClr val="3C07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3635375" y="3789363"/>
            <a:ext cx="0" cy="431800"/>
          </a:xfrm>
          <a:prstGeom prst="straightConnector1">
            <a:avLst/>
          </a:prstGeom>
          <a:ln w="19050">
            <a:solidFill>
              <a:srgbClr val="3C07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2"/>
          <p:cNvSpPr txBox="1">
            <a:spLocks/>
          </p:cNvSpPr>
          <p:nvPr/>
        </p:nvSpPr>
        <p:spPr>
          <a:xfrm>
            <a:off x="-324544" y="122585"/>
            <a:ext cx="8228013" cy="11461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188">
              <a:buSzPct val="45000"/>
              <a:buFont typeface="StarSymbol"/>
              <a:buNone/>
              <a:defRPr/>
            </a:pPr>
            <a:r>
              <a:rPr lang="en-US" altLang="ja-JP" sz="32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Detectable range</a:t>
            </a:r>
            <a:endParaRPr lang="ja-JP" altLang="en-US" sz="32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7117" name="テキスト ボックス 12"/>
          <p:cNvSpPr txBox="1">
            <a:spLocks noChangeArrowheads="1"/>
          </p:cNvSpPr>
          <p:nvPr/>
        </p:nvSpPr>
        <p:spPr bwMode="auto">
          <a:xfrm rot="-5400000">
            <a:off x="-529432" y="2040732"/>
            <a:ext cx="1192213" cy="368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Ellipticity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47118" name="テキスト ボックス 15"/>
          <p:cNvSpPr txBox="1">
            <a:spLocks noChangeArrowheads="1"/>
          </p:cNvSpPr>
          <p:nvPr/>
        </p:nvSpPr>
        <p:spPr bwMode="auto">
          <a:xfrm>
            <a:off x="1116013" y="4652963"/>
            <a:ext cx="2663825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Visible track length </a:t>
            </a:r>
            <a:r>
              <a:rPr lang="en-US" altLang="ja-JP" dirty="0">
                <a:solidFill>
                  <a:schemeClr val="bg1"/>
                </a:solidFill>
              </a:rPr>
              <a:t>[nm]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7772400" cy="914400"/>
          </a:xfrm>
        </p:spPr>
        <p:txBody>
          <a:bodyPr/>
          <a:lstStyle/>
          <a:p>
            <a:r>
              <a:rPr lang="en-US" altLang="ja-JP" dirty="0" smtClean="0"/>
              <a:t>Upgraded readout technology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1196752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en-US" altLang="ja-JP" sz="2400" dirty="0" smtClean="0"/>
              <a:t>Upgrade optical microscope</a:t>
            </a:r>
          </a:p>
          <a:p>
            <a:pPr marL="457200" indent="-457200"/>
            <a:r>
              <a:rPr lang="ja-JP" altLang="en-US" sz="2400" dirty="0" smtClean="0"/>
              <a:t>⇒ </a:t>
            </a:r>
            <a:r>
              <a:rPr lang="en-US" altLang="ja-JP" sz="2400" dirty="0" smtClean="0"/>
              <a:t>upgraded optics (objective lens and wavelength) 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328498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2</a:t>
            </a:r>
            <a:r>
              <a:rPr kumimoji="1" lang="en-US" altLang="ja-JP" sz="2800" dirty="0" smtClean="0"/>
              <a:t>. Plasmon analysis 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4851157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3. Fluorescence  analysis </a:t>
            </a:r>
            <a:endParaRPr lang="ja-JP" altLang="en-US" sz="2800" dirty="0" smtClean="0"/>
          </a:p>
          <a:p>
            <a:endParaRPr kumimoji="1" lang="ja-JP" altLang="en-US" sz="2800" dirty="0"/>
          </a:p>
        </p:txBody>
      </p:sp>
      <p:pic>
        <p:nvPicPr>
          <p:cNvPr id="7" name="Picture 3" descr="C:\Users\FMV\Downloads\DSC_0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052736"/>
            <a:ext cx="1512168" cy="2016224"/>
          </a:xfrm>
          <a:prstGeom prst="rect">
            <a:avLst/>
          </a:prstGeom>
          <a:noFill/>
        </p:spPr>
      </p:pic>
      <p:pic>
        <p:nvPicPr>
          <p:cNvPr id="8" name="Picture 2" descr="c:\Users\atsuhiro\Downloads\DSCF08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3050" y="3212976"/>
            <a:ext cx="2209350" cy="165618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t="1319" r="52282" b="48358"/>
          <a:stretch>
            <a:fillRect/>
          </a:stretch>
        </p:blipFill>
        <p:spPr bwMode="auto">
          <a:xfrm>
            <a:off x="5868144" y="4996203"/>
            <a:ext cx="2736304" cy="186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39552" y="5406315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Super resolution microscopy </a:t>
            </a:r>
          </a:p>
          <a:p>
            <a:r>
              <a:rPr kumimoji="1" lang="ja-JP" altLang="en-US" sz="2400" dirty="0" smtClean="0"/>
              <a:t>⇒ </a:t>
            </a:r>
            <a:r>
              <a:rPr kumimoji="1" lang="en-US" altLang="ja-JP" sz="2400" dirty="0" smtClean="0"/>
              <a:t>expected resolution ~ 50 nm !!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5536" y="378904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⇒ </a:t>
            </a:r>
            <a:r>
              <a:rPr kumimoji="1" lang="en-US" altLang="ja-JP" sz="2400" dirty="0" smtClean="0"/>
              <a:t>non-linearity  optical response 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5536" y="4293096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92D050"/>
                </a:solidFill>
              </a:rPr>
              <a:t>Selection of </a:t>
            </a:r>
            <a:r>
              <a:rPr lang="en-US" altLang="ja-JP" sz="2000" dirty="0" err="1" smtClean="0">
                <a:solidFill>
                  <a:srgbClr val="92D050"/>
                </a:solidFill>
              </a:rPr>
              <a:t>dE</a:t>
            </a:r>
            <a:r>
              <a:rPr lang="en-US" altLang="ja-JP" sz="2000" dirty="0" smtClean="0">
                <a:solidFill>
                  <a:srgbClr val="92D050"/>
                </a:solidFill>
              </a:rPr>
              <a:t>/</a:t>
            </a:r>
            <a:r>
              <a:rPr lang="en-US" altLang="ja-JP" sz="2000" dirty="0" err="1" smtClean="0">
                <a:solidFill>
                  <a:srgbClr val="92D050"/>
                </a:solidFill>
              </a:rPr>
              <a:t>dx</a:t>
            </a:r>
            <a:r>
              <a:rPr lang="en-US" altLang="ja-JP" sz="2000" dirty="0" smtClean="0">
                <a:solidFill>
                  <a:srgbClr val="92D050"/>
                </a:solidFill>
              </a:rPr>
              <a:t> from scattering light </a:t>
            </a:r>
            <a:endParaRPr kumimoji="1" lang="ja-JP" altLang="en-US" sz="2000" dirty="0">
              <a:solidFill>
                <a:srgbClr val="92D05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3528" y="2564904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92D050"/>
                </a:solidFill>
              </a:rPr>
              <a:t>Ex. </a:t>
            </a:r>
            <a:r>
              <a:rPr kumimoji="1" lang="en-US" altLang="ja-JP" sz="2000" b="1" dirty="0" err="1" smtClean="0">
                <a:solidFill>
                  <a:srgbClr val="92D050"/>
                </a:solidFill>
              </a:rPr>
              <a:t>Elipticity</a:t>
            </a:r>
            <a:r>
              <a:rPr kumimoji="1" lang="en-US" altLang="ja-JP" sz="2000" b="1" dirty="0" smtClean="0">
                <a:solidFill>
                  <a:srgbClr val="92D050"/>
                </a:solidFill>
              </a:rPr>
              <a:t> cut value 1.2 </a:t>
            </a:r>
            <a:r>
              <a:rPr kumimoji="1" lang="ja-JP" altLang="en-US" sz="2000" b="1" dirty="0" smtClean="0">
                <a:solidFill>
                  <a:srgbClr val="92D050"/>
                </a:solidFill>
              </a:rPr>
              <a:t>→ </a:t>
            </a:r>
            <a:r>
              <a:rPr kumimoji="1" lang="en-US" altLang="ja-JP" sz="2000" b="1" dirty="0" smtClean="0">
                <a:solidFill>
                  <a:srgbClr val="92D050"/>
                </a:solidFill>
              </a:rPr>
              <a:t>~ 1.5 @ 200nm tracks</a:t>
            </a:r>
            <a:endParaRPr kumimoji="1" lang="ja-JP" altLang="en-US" sz="20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:\DCIM\100CASIO\CIMG1169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36512" y="381000"/>
            <a:ext cx="9144000" cy="592832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2730624"/>
            <a:ext cx="7772400" cy="9144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Activity in Gran </a:t>
            </a:r>
            <a:r>
              <a:rPr kumimoji="1" lang="en-US" altLang="ja-JP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Sasso</a:t>
            </a:r>
            <a:r>
              <a:rPr kumimoji="1" lang="en-US" altLang="ja-JP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National Laboratory (LNGS)</a:t>
            </a:r>
            <a:endParaRPr kumimoji="1" lang="ja-JP" alt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1331640" y="332656"/>
            <a:ext cx="7772400" cy="914400"/>
          </a:xfrm>
        </p:spPr>
        <p:txBody>
          <a:bodyPr/>
          <a:lstStyle/>
          <a:p>
            <a:r>
              <a:rPr lang="en-US" altLang="ja-JP" dirty="0" smtClean="0"/>
              <a:t>Direct Dark Matter Search</a:t>
            </a:r>
            <a:endParaRPr kumimoji="1" lang="ja-JP" altLang="en-US" dirty="0"/>
          </a:p>
        </p:txBody>
      </p:sp>
      <p:pic>
        <p:nvPicPr>
          <p:cNvPr id="1026" name="Picture 2" descr="http://cdms.berkeley.edu/Education/DMpages/science/images/NucRecoilAtoms.jpg"/>
          <p:cNvPicPr>
            <a:picLocks noChangeAspect="1" noChangeArrowheads="1"/>
          </p:cNvPicPr>
          <p:nvPr/>
        </p:nvPicPr>
        <p:blipFill>
          <a:blip r:embed="rId2" cstate="print"/>
          <a:srcRect t="7934" r="37697"/>
          <a:stretch>
            <a:fillRect/>
          </a:stretch>
        </p:blipFill>
        <p:spPr bwMode="auto">
          <a:xfrm>
            <a:off x="93548" y="1340768"/>
            <a:ext cx="3326324" cy="4824536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467544" y="551723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Dark matter</a:t>
            </a:r>
            <a:r>
              <a:rPr kumimoji="1" lang="en-US" altLang="ja-JP" b="1" dirty="0" smtClean="0"/>
              <a:t> signals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95936" y="1772816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Dark Matter velocity ~ 100 km/sec order </a:t>
            </a:r>
          </a:p>
          <a:p>
            <a:r>
              <a:rPr lang="en-US" altLang="ja-JP" sz="2000" dirty="0" smtClean="0"/>
              <a:t>( limited by escape velocity of </a:t>
            </a:r>
            <a:r>
              <a:rPr lang="en-US" altLang="ja-JP" sz="2000" dirty="0" err="1" smtClean="0"/>
              <a:t>Milkyway</a:t>
            </a:r>
            <a:r>
              <a:rPr lang="en-US" altLang="ja-JP" sz="2000" dirty="0" smtClean="0"/>
              <a:t> galaxy)</a:t>
            </a:r>
          </a:p>
          <a:p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67944" y="4717593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We should detect the nuclear recoil induced by dark matter  </a:t>
            </a:r>
          </a:p>
          <a:p>
            <a:r>
              <a:rPr kumimoji="1" lang="en-US" altLang="ja-JP" sz="2000" b="1" u="sng" dirty="0" smtClean="0"/>
              <a:t>Recoil energy scale   &lt; ~ 100 </a:t>
            </a:r>
            <a:r>
              <a:rPr kumimoji="1" lang="en-US" altLang="ja-JP" sz="2000" b="1" u="sng" dirty="0" err="1" smtClean="0"/>
              <a:t>keV</a:t>
            </a:r>
            <a:r>
              <a:rPr kumimoji="1" lang="en-US" altLang="ja-JP" sz="2000" b="1" u="sng" dirty="0" smtClean="0"/>
              <a:t> order </a:t>
            </a:r>
            <a:endParaRPr kumimoji="1" lang="ja-JP" altLang="en-US" sz="2000" b="1" u="sng" dirty="0"/>
          </a:p>
        </p:txBody>
      </p:sp>
      <p:sp>
        <p:nvSpPr>
          <p:cNvPr id="9" name="右矢印 8"/>
          <p:cNvSpPr/>
          <p:nvPr/>
        </p:nvSpPr>
        <p:spPr>
          <a:xfrm flipV="1">
            <a:off x="3347864" y="3645024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60032" y="300914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d</a:t>
            </a:r>
            <a:r>
              <a:rPr kumimoji="1" lang="en-US" altLang="ja-JP" sz="2000" dirty="0" smtClean="0"/>
              <a:t>e Broglie</a:t>
            </a:r>
            <a:r>
              <a:rPr lang="en-US" altLang="ja-JP" sz="2000" dirty="0" smtClean="0"/>
              <a:t> wavelength scale </a:t>
            </a:r>
          </a:p>
          <a:p>
            <a:r>
              <a:rPr kumimoji="1" lang="en-US" altLang="ja-JP" sz="2000" dirty="0" smtClean="0"/>
              <a:t>       </a:t>
            </a:r>
            <a:r>
              <a:rPr kumimoji="1" lang="ja-JP" altLang="en-US" sz="2000" dirty="0" smtClean="0"/>
              <a:t>　　</a:t>
            </a:r>
            <a:r>
              <a:rPr kumimoji="1" lang="en-US" altLang="ja-JP" sz="2000" dirty="0" smtClean="0"/>
              <a:t>λ =h/p ~ 10 fm  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08104" y="364502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Nucleus  scale!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6444208" y="2492896"/>
            <a:ext cx="0" cy="432048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444208" y="4221088"/>
            <a:ext cx="0" cy="432048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72400" cy="914400"/>
          </a:xfrm>
        </p:spPr>
        <p:txBody>
          <a:bodyPr/>
          <a:lstStyle/>
          <a:p>
            <a:r>
              <a:rPr kumimoji="1" lang="en-US" altLang="ja-JP" sz="3200" dirty="0" smtClean="0"/>
              <a:t>1</a:t>
            </a:r>
            <a:r>
              <a:rPr kumimoji="1" lang="en-US" altLang="ja-JP" sz="3200" baseline="30000" dirty="0" smtClean="0"/>
              <a:t>st</a:t>
            </a:r>
            <a:r>
              <a:rPr kumimoji="1" lang="en-US" altLang="ja-JP" sz="3200" dirty="0" smtClean="0"/>
              <a:t> DM collaboration meeting @ LNGS </a:t>
            </a:r>
            <a:endParaRPr kumimoji="1" lang="ja-JP" altLang="en-US" sz="3200" dirty="0"/>
          </a:p>
        </p:txBody>
      </p:sp>
      <p:pic>
        <p:nvPicPr>
          <p:cNvPr id="1026" name="Picture 2" descr="C:\Users\naka\Pictures\2013.August_LNGS\P730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412776"/>
            <a:ext cx="3456384" cy="2592288"/>
          </a:xfrm>
          <a:prstGeom prst="rect">
            <a:avLst/>
          </a:prstGeom>
          <a:noFill/>
        </p:spPr>
      </p:pic>
      <p:pic>
        <p:nvPicPr>
          <p:cNvPr id="1027" name="Picture 3" descr="C:\Users\naka\Pictures\2013.August_LNGS\P8010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00" y="4077072"/>
            <a:ext cx="3419872" cy="2564904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467544" y="1875596"/>
            <a:ext cx="54726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 dirty="0" smtClean="0"/>
              <a:t>Collaboration </a:t>
            </a:r>
          </a:p>
          <a:p>
            <a:r>
              <a:rPr lang="en-US" altLang="ja-JP" sz="2400" dirty="0"/>
              <a:t>  </a:t>
            </a:r>
            <a:r>
              <a:rPr lang="en-US" altLang="ja-JP" sz="2400" dirty="0" smtClean="0"/>
              <a:t> Nagoya, Napoli, LNGS, </a:t>
            </a:r>
            <a:r>
              <a:rPr lang="en-US" altLang="ja-JP" sz="2400" dirty="0" err="1" smtClean="0"/>
              <a:t>Padova</a:t>
            </a:r>
            <a:r>
              <a:rPr lang="en-US" altLang="ja-JP" sz="2400" dirty="0" smtClean="0"/>
              <a:t>, (</a:t>
            </a:r>
            <a:r>
              <a:rPr lang="en-US" altLang="ja-JP" sz="2400" dirty="0" err="1" smtClean="0"/>
              <a:t>Dubuna</a:t>
            </a:r>
            <a:r>
              <a:rPr lang="en-US" altLang="ja-JP" sz="2400" dirty="0" smtClean="0"/>
              <a:t>), (Moscow) </a:t>
            </a:r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pPr>
              <a:buFontTx/>
              <a:buChar char="-"/>
            </a:pPr>
            <a:r>
              <a:rPr lang="en-US" altLang="ja-JP" sz="2400" dirty="0" smtClean="0"/>
              <a:t>Sensitivity simulation </a:t>
            </a:r>
          </a:p>
          <a:p>
            <a:pPr>
              <a:buFontTx/>
              <a:buChar char="-"/>
            </a:pPr>
            <a:r>
              <a:rPr lang="en-US" altLang="ja-JP" sz="2400" dirty="0" smtClean="0"/>
              <a:t> Intrinsic backgrounds </a:t>
            </a:r>
          </a:p>
          <a:p>
            <a:pPr>
              <a:buFontTx/>
              <a:buChar char="-"/>
            </a:pPr>
            <a:r>
              <a:rPr lang="en-US" altLang="ja-JP" sz="2400" dirty="0" smtClean="0"/>
              <a:t> neutron study </a:t>
            </a:r>
          </a:p>
          <a:p>
            <a:pPr>
              <a:buFontTx/>
              <a:buChar char="-"/>
            </a:pPr>
            <a:r>
              <a:rPr lang="en-US" altLang="ja-JP" sz="2400" dirty="0" smtClean="0"/>
              <a:t> R&amp;D of emulsion and development </a:t>
            </a:r>
          </a:p>
          <a:p>
            <a:pPr>
              <a:buFontTx/>
              <a:buChar char="-"/>
            </a:pPr>
            <a:r>
              <a:rPr lang="en-US" altLang="ja-JP" sz="2400" dirty="0" smtClean="0"/>
              <a:t> Readout technology  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9"/>
          <p:cNvGrpSpPr>
            <a:grpSpLocks/>
          </p:cNvGrpSpPr>
          <p:nvPr/>
        </p:nvGrpSpPr>
        <p:grpSpPr bwMode="auto">
          <a:xfrm>
            <a:off x="0" y="747713"/>
            <a:ext cx="4859338" cy="3471862"/>
            <a:chOff x="0" y="1469306"/>
            <a:chExt cx="4860032" cy="3471862"/>
          </a:xfrm>
        </p:grpSpPr>
        <p:pic>
          <p:nvPicPr>
            <p:cNvPr id="50190" name="Picture 4" descr="http://www.weltderphysik.de/uploads/tx_wdpmedia/2010_untergrundlabor_lng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829668"/>
              <a:ext cx="4859338" cy="311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円/楕円 5"/>
            <p:cNvSpPr/>
            <p:nvPr/>
          </p:nvSpPr>
          <p:spPr>
            <a:xfrm>
              <a:off x="2916654" y="2923456"/>
              <a:ext cx="215931" cy="2174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8" name="直線コネクタ 7"/>
            <p:cNvCxnSpPr>
              <a:stCxn id="6" idx="6"/>
            </p:cNvCxnSpPr>
            <p:nvPr/>
          </p:nvCxnSpPr>
          <p:spPr>
            <a:xfrm>
              <a:off x="3132585" y="3032993"/>
              <a:ext cx="1727447" cy="17653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>
              <a:stCxn id="6" idx="2"/>
            </p:cNvCxnSpPr>
            <p:nvPr/>
          </p:nvCxnSpPr>
          <p:spPr>
            <a:xfrm flipH="1">
              <a:off x="1187620" y="3032200"/>
              <a:ext cx="1729035" cy="18375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4" name="テキスト ボックス 12"/>
            <p:cNvSpPr txBox="1">
              <a:spLocks noChangeArrowheads="1"/>
            </p:cNvSpPr>
            <p:nvPr/>
          </p:nvSpPr>
          <p:spPr bwMode="auto">
            <a:xfrm>
              <a:off x="900113" y="1469306"/>
              <a:ext cx="36718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/>
                <a:t>Gran </a:t>
              </a:r>
              <a:r>
                <a:rPr lang="en-US" altLang="ja-JP" b="1" dirty="0" err="1"/>
                <a:t>Sasso</a:t>
              </a:r>
              <a:r>
                <a:rPr lang="ja-JP" altLang="en-US" b="1" dirty="0"/>
                <a:t> </a:t>
              </a:r>
              <a:r>
                <a:rPr lang="en-US" altLang="ja-JP" b="1" dirty="0"/>
                <a:t>(LNGS), </a:t>
              </a:r>
              <a:r>
                <a:rPr lang="en-US" altLang="ja-JP" b="1" dirty="0" smtClean="0"/>
                <a:t>Italy</a:t>
              </a:r>
              <a:endParaRPr lang="ja-JP" altLang="en-US" b="1" dirty="0"/>
            </a:p>
          </p:txBody>
        </p:sp>
      </p:grpSp>
      <p:sp>
        <p:nvSpPr>
          <p:cNvPr id="50179" name="テキスト ボックス 13"/>
          <p:cNvSpPr txBox="1">
            <a:spLocks noChangeArrowheads="1"/>
          </p:cNvSpPr>
          <p:nvPr/>
        </p:nvSpPr>
        <p:spPr bwMode="auto">
          <a:xfrm>
            <a:off x="1331913" y="115888"/>
            <a:ext cx="720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800"/>
              <a:t>R&amp;D underground facility</a:t>
            </a:r>
            <a:r>
              <a:rPr lang="ja-JP" altLang="en-US" sz="2800"/>
              <a:t> </a:t>
            </a:r>
            <a:r>
              <a:rPr lang="en-US" altLang="ja-JP" sz="2800"/>
              <a:t>in Gran Sasso</a:t>
            </a:r>
            <a:endParaRPr lang="ja-JP" altLang="en-US" sz="2800"/>
          </a:p>
        </p:txBody>
      </p:sp>
      <p:pic>
        <p:nvPicPr>
          <p:cNvPr id="50180" name="Picture 2" descr="F:\naka\UndergroundExperiment\Facility_image\Picture\CIMG0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407670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テキスト ボックス 11"/>
          <p:cNvSpPr txBox="1">
            <a:spLocks noChangeArrowheads="1"/>
          </p:cNvSpPr>
          <p:nvPr/>
        </p:nvSpPr>
        <p:spPr bwMode="auto">
          <a:xfrm>
            <a:off x="5364163" y="1187450"/>
            <a:ext cx="439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u="sng"/>
              <a:t>2</a:t>
            </a:r>
            <a:r>
              <a:rPr lang="en-US" altLang="ja-JP" b="1" u="sng" baseline="30000"/>
              <a:t>nd</a:t>
            </a:r>
            <a:r>
              <a:rPr lang="en-US" altLang="ja-JP" b="1" u="sng"/>
              <a:t> Floor: Detector Production </a:t>
            </a:r>
            <a:endParaRPr lang="ja-JP" altLang="en-US" b="1" u="sng"/>
          </a:p>
        </p:txBody>
      </p:sp>
      <p:sp>
        <p:nvSpPr>
          <p:cNvPr id="50182" name="テキスト ボックス 12"/>
          <p:cNvSpPr txBox="1">
            <a:spLocks noChangeArrowheads="1"/>
          </p:cNvSpPr>
          <p:nvPr/>
        </p:nvSpPr>
        <p:spPr bwMode="auto">
          <a:xfrm>
            <a:off x="5364163" y="4292600"/>
            <a:ext cx="3827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u="sng"/>
              <a:t>1</a:t>
            </a:r>
            <a:r>
              <a:rPr lang="en-US" altLang="ja-JP" b="1" u="sng" baseline="30000"/>
              <a:t>st</a:t>
            </a:r>
            <a:r>
              <a:rPr lang="en-US" altLang="ja-JP" b="1" u="sng"/>
              <a:t> Floor : Development  Facility</a:t>
            </a:r>
            <a:endParaRPr lang="ja-JP" altLang="en-US" b="1" u="sng"/>
          </a:p>
        </p:txBody>
      </p:sp>
      <p:pic>
        <p:nvPicPr>
          <p:cNvPr id="50183" name="Picture 2" descr="F:\naka\UndergroundExperiment\Facility_image\Picture\CIMG01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1628775"/>
            <a:ext cx="1576388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3" descr="F:\naka\UndergroundExperiment\Facility_image\Picture\CIMG01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1628775"/>
            <a:ext cx="158432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4" descr="F:\naka\UndergroundExperiment\Facility_image\Picture\CIMG01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5638" y="4652963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円/楕円 21"/>
          <p:cNvSpPr/>
          <p:nvPr/>
        </p:nvSpPr>
        <p:spPr>
          <a:xfrm>
            <a:off x="2627313" y="4219575"/>
            <a:ext cx="1871662" cy="144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4356100" y="3500438"/>
            <a:ext cx="1366838" cy="1079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2698750" y="5156200"/>
            <a:ext cx="1873250" cy="1439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4356100" y="5948363"/>
            <a:ext cx="1439863" cy="73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Underground activity</a:t>
            </a:r>
            <a:endParaRPr kumimoji="1" lang="ja-JP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551532"/>
            <a:ext cx="4463455" cy="318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線矢印コネクタ 7"/>
          <p:cNvCxnSpPr/>
          <p:nvPr/>
        </p:nvCxnSpPr>
        <p:spPr>
          <a:xfrm flipH="1">
            <a:off x="6228184" y="5877272"/>
            <a:ext cx="72008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084168" y="55892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0000"/>
                </a:solidFill>
              </a:rPr>
              <a:t>Rn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(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～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50 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Bq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/m</a:t>
            </a:r>
            <a:r>
              <a:rPr kumimoji="1" lang="en-US" altLang="ja-JP" b="1" baseline="30000" dirty="0" smtClean="0">
                <a:solidFill>
                  <a:srgbClr val="FF0000"/>
                </a:solidFill>
              </a:rPr>
              <a:t>3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1030" name="Picture 6" descr="C:\Users\naka\Pictures\2013.August_LNGS\CIMG1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3600400" cy="2400267"/>
          </a:xfrm>
          <a:prstGeom prst="rect">
            <a:avLst/>
          </a:prstGeom>
          <a:noFill/>
        </p:spPr>
      </p:pic>
      <p:pic>
        <p:nvPicPr>
          <p:cNvPr id="12" name="Picture 3" descr="IMG_18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5" y="908720"/>
            <a:ext cx="33588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395536" y="4149080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kumimoji="1" lang="en-US" altLang="ja-JP" sz="2000" dirty="0" smtClean="0"/>
              <a:t>Neutron measurement in underground and surface lab. </a:t>
            </a:r>
            <a:endParaRPr lang="en-US" altLang="ja-JP" sz="2000" dirty="0" smtClean="0"/>
          </a:p>
          <a:p>
            <a:pPr>
              <a:buFontTx/>
              <a:buChar char="-"/>
            </a:pPr>
            <a:endParaRPr lang="en-US" altLang="ja-JP" sz="2000" dirty="0" smtClean="0"/>
          </a:p>
          <a:p>
            <a:pPr>
              <a:buFontTx/>
              <a:buChar char="-"/>
            </a:pPr>
            <a:r>
              <a:rPr kumimoji="1" lang="en-US" altLang="ja-JP" sz="2000" dirty="0" smtClean="0"/>
              <a:t>Underground </a:t>
            </a:r>
            <a:r>
              <a:rPr kumimoji="1" lang="en-US" altLang="ja-JP" sz="2000" dirty="0" err="1" smtClean="0"/>
              <a:t>Rn</a:t>
            </a:r>
            <a:r>
              <a:rPr kumimoji="1" lang="en-US" altLang="ja-JP" sz="2000" dirty="0" smtClean="0"/>
              <a:t> measurement </a:t>
            </a:r>
          </a:p>
          <a:p>
            <a:pPr>
              <a:buFontTx/>
              <a:buChar char="-"/>
            </a:pPr>
            <a:endParaRPr lang="en-US" altLang="ja-JP" sz="2000" dirty="0" smtClean="0"/>
          </a:p>
          <a:p>
            <a:pPr>
              <a:buFontTx/>
              <a:buChar char="-"/>
            </a:pPr>
            <a:r>
              <a:rPr kumimoji="1" lang="en-US" altLang="ja-JP" sz="2000" dirty="0" smtClean="0"/>
              <a:t> Practice of emulsion pouring and development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7544" y="371703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Underground Activity </a:t>
            </a:r>
            <a:endParaRPr kumimoji="1" lang="ja-JP" altLang="en-US" b="1" u="sng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92080" y="3501008"/>
            <a:ext cx="28803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Environment Measurement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517525" y="115888"/>
            <a:ext cx="8626475" cy="914400"/>
          </a:xfrm>
        </p:spPr>
        <p:txBody>
          <a:bodyPr/>
          <a:lstStyle/>
          <a:p>
            <a:r>
              <a:rPr kumimoji="1" lang="en-US" altLang="ja-JP" sz="3200" dirty="0" smtClean="0"/>
              <a:t>Intrinsic background measurement </a:t>
            </a:r>
            <a:endParaRPr kumimoji="1" lang="ja-JP" altLang="en-US" sz="3200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98883"/>
            <a:ext cx="3240360" cy="248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55576" y="644404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Hig</a:t>
            </a:r>
            <a:r>
              <a:rPr lang="en-US" altLang="ja-JP" b="1" dirty="0" smtClean="0"/>
              <a:t>h purity </a:t>
            </a:r>
            <a:r>
              <a:rPr lang="en-US" altLang="ja-JP" b="1" dirty="0" err="1" smtClean="0"/>
              <a:t>Ge</a:t>
            </a:r>
            <a:r>
              <a:rPr lang="en-US" altLang="ja-JP" b="1" dirty="0" smtClean="0"/>
              <a:t> spectroscopy</a:t>
            </a:r>
            <a:endParaRPr kumimoji="1" lang="ja-JP" altLang="en-US" b="1" dirty="0"/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0"/>
            <a:ext cx="3240360" cy="231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395536" y="3214717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ICP-MS (Inductively Coupled Plasma mass spectrometer) </a:t>
            </a:r>
            <a:endParaRPr kumimoji="1" lang="ja-JP" altLang="en-US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4355976" y="4941168"/>
            <a:ext cx="4444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U-238, Th-228, Th-232, K-40, Ra-226, 214-Pb 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3968" y="4149080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Gamma-rays spectroscopy due to very-low </a:t>
            </a:r>
          </a:p>
          <a:p>
            <a:r>
              <a:rPr lang="en-US" altLang="ja-JP" b="1" u="sng" dirty="0" smtClean="0"/>
              <a:t>radio activity</a:t>
            </a:r>
            <a:endParaRPr kumimoji="1" lang="ja-JP" altLang="en-US" b="1" u="sng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11960" y="76470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Mass spectroscopy</a:t>
            </a:r>
          </a:p>
          <a:p>
            <a:r>
              <a:rPr lang="en-US" altLang="ja-JP" dirty="0" smtClean="0"/>
              <a:t>e.g. U, </a:t>
            </a:r>
            <a:r>
              <a:rPr lang="en-US" altLang="ja-JP" dirty="0" err="1" smtClean="0"/>
              <a:t>Th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, K 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20480" y="1412776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We already started the measurement of materials for the emulsion detector .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4499993" y="2132856"/>
            <a:ext cx="1944216" cy="1681014"/>
            <a:chOff x="6034791" y="1199152"/>
            <a:chExt cx="2833000" cy="2185318"/>
          </a:xfrm>
        </p:grpSpPr>
        <p:pic>
          <p:nvPicPr>
            <p:cNvPr id="12" name="Picture 3" descr="D:\DCIM\100CASIO\CIMG1356.JPG"/>
            <p:cNvPicPr>
              <a:picLocks noChangeAspect="1" noChangeArrowheads="1"/>
            </p:cNvPicPr>
            <p:nvPr/>
          </p:nvPicPr>
          <p:blipFill>
            <a:blip r:embed="rId5" cstate="print"/>
            <a:srcRect l="16925" r="20075" b="15744"/>
            <a:stretch>
              <a:fillRect/>
            </a:stretch>
          </p:blipFill>
          <p:spPr bwMode="auto">
            <a:xfrm>
              <a:off x="6034791" y="1232756"/>
              <a:ext cx="2413297" cy="2151714"/>
            </a:xfrm>
            <a:prstGeom prst="rect">
              <a:avLst/>
            </a:prstGeom>
            <a:noFill/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6059479" y="1199152"/>
              <a:ext cx="2808312" cy="480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err="1" smtClean="0">
                  <a:solidFill>
                    <a:schemeClr val="bg1"/>
                  </a:solidFill>
                </a:rPr>
                <a:t>AgBr</a:t>
              </a:r>
              <a:r>
                <a:rPr lang="ja-JP" altLang="en-US" dirty="0" smtClean="0">
                  <a:solidFill>
                    <a:schemeClr val="bg1"/>
                  </a:solidFill>
                </a:rPr>
                <a:t>・</a:t>
              </a:r>
              <a:r>
                <a:rPr lang="en-US" altLang="ja-JP" dirty="0" smtClean="0">
                  <a:solidFill>
                    <a:schemeClr val="bg1"/>
                  </a:solidFill>
                </a:rPr>
                <a:t>I sample 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6516216" y="2132856"/>
            <a:ext cx="2520280" cy="1754041"/>
            <a:chOff x="4644008" y="3573016"/>
            <a:chExt cx="4104456" cy="2736304"/>
          </a:xfrm>
        </p:grpSpPr>
        <p:pic>
          <p:nvPicPr>
            <p:cNvPr id="15" name="Picture 2" descr="D:\DCIM\100CASIO\CIMG136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4008" y="3573016"/>
              <a:ext cx="4104456" cy="2736304"/>
            </a:xfrm>
            <a:prstGeom prst="rect">
              <a:avLst/>
            </a:prstGeom>
            <a:noFill/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5347629" y="361334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Ge</a:t>
              </a:r>
              <a:r>
                <a:rPr lang="en-US" altLang="ja-JP" dirty="0" smtClean="0">
                  <a:solidFill>
                    <a:schemeClr val="bg1"/>
                  </a:solidFill>
                </a:rPr>
                <a:t>latin sample 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下矢印 17"/>
          <p:cNvSpPr/>
          <p:nvPr/>
        </p:nvSpPr>
        <p:spPr>
          <a:xfrm>
            <a:off x="6156176" y="5445224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99992" y="5703639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This</a:t>
            </a:r>
            <a:r>
              <a:rPr kumimoji="1" lang="en-US" altLang="ja-JP" sz="2400" b="1" dirty="0" smtClean="0">
                <a:solidFill>
                  <a:srgbClr val="FFFF00"/>
                </a:solidFill>
              </a:rPr>
              <a:t> is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currently in progress</a:t>
            </a:r>
            <a:r>
              <a:rPr kumimoji="1" lang="en-US" altLang="ja-JP" sz="2400" b="1" dirty="0" smtClean="0">
                <a:solidFill>
                  <a:srgbClr val="FFFF00"/>
                </a:solidFill>
              </a:rPr>
              <a:t>.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39752" y="18864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Underground  Neutron </a:t>
            </a:r>
            <a:endParaRPr kumimoji="1" lang="ja-JP" altLang="en-US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8186" r="6677" b="21951"/>
          <a:stretch>
            <a:fillRect/>
          </a:stretch>
        </p:blipFill>
        <p:spPr bwMode="auto">
          <a:xfrm>
            <a:off x="467544" y="1124744"/>
            <a:ext cx="3600400" cy="276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右矢印 3"/>
          <p:cNvSpPr/>
          <p:nvPr/>
        </p:nvSpPr>
        <p:spPr>
          <a:xfrm>
            <a:off x="3995936" y="1700808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7984" y="1340768"/>
            <a:ext cx="4933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Neutron Flux in underground of LNGS</a:t>
            </a:r>
          </a:p>
          <a:p>
            <a:r>
              <a:rPr lang="en-US" altLang="ja-JP" sz="2000" b="1" dirty="0" smtClean="0"/>
              <a:t>  &lt; 1E-6 /cm</a:t>
            </a:r>
            <a:r>
              <a:rPr lang="en-US" altLang="ja-JP" sz="2000" b="1" baseline="30000" dirty="0" smtClean="0"/>
              <a:t>2</a:t>
            </a:r>
            <a:r>
              <a:rPr lang="en-US" altLang="ja-JP" sz="2000" b="1" dirty="0" smtClean="0"/>
              <a:t>/sec</a:t>
            </a:r>
          </a:p>
          <a:p>
            <a:r>
              <a:rPr kumimoji="1" lang="en-US" altLang="ja-JP" sz="2000" b="1" dirty="0" smtClean="0"/>
              <a:t>(the flux in outside is about 1E-3 /cm</a:t>
            </a:r>
            <a:r>
              <a:rPr kumimoji="1" lang="en-US" altLang="ja-JP" sz="2000" b="1" baseline="30000" dirty="0" smtClean="0"/>
              <a:t>2</a:t>
            </a:r>
            <a:r>
              <a:rPr kumimoji="1" lang="en-US" altLang="ja-JP" sz="2000" b="1" dirty="0" smtClean="0"/>
              <a:t>/sec)</a:t>
            </a:r>
            <a:endParaRPr kumimoji="1" lang="ja-JP" altLang="en-US" sz="20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2636912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Neutrons won’t be background until kg scale for the emulsion detector without </a:t>
            </a:r>
          </a:p>
          <a:p>
            <a:r>
              <a:rPr lang="en-US" altLang="ja-JP" sz="2000" b="1" dirty="0" smtClean="0">
                <a:solidFill>
                  <a:srgbClr val="FFFF00"/>
                </a:solidFill>
              </a:rPr>
              <a:t>neutron shield. 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43608" y="82742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Neutron flux in LNGS</a:t>
            </a:r>
            <a:endParaRPr kumimoji="1" lang="ja-JP" altLang="en-US" dirty="0"/>
          </a:p>
        </p:txBody>
      </p:sp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827584" y="5445224"/>
          <a:ext cx="7488832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88232"/>
                <a:gridCol w="1008112"/>
                <a:gridCol w="1080120"/>
                <a:gridCol w="1080120"/>
                <a:gridCol w="1080120"/>
                <a:gridCol w="1152128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Flat </a:t>
                      </a:r>
                      <a:r>
                        <a:rPr kumimoji="1" lang="en-US" altLang="ja-JP" sz="1400" dirty="0" err="1" smtClean="0"/>
                        <a:t>spctr</a:t>
                      </a:r>
                      <a:r>
                        <a:rPr kumimoji="1" lang="en-US" altLang="ja-JP" sz="1400" dirty="0" smtClean="0"/>
                        <a:t>.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Flat</a:t>
                      </a:r>
                      <a:r>
                        <a:rPr kumimoji="1" lang="en-US" altLang="ja-JP" sz="1400" baseline="0" dirty="0" smtClean="0"/>
                        <a:t> + Watt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Hall A, dry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Hall A, wet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Hall C, dry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Total flux (x 10</a:t>
                      </a:r>
                      <a:r>
                        <a:rPr kumimoji="1" lang="en-US" altLang="ja-JP" sz="1400" baseline="30000" dirty="0" smtClean="0"/>
                        <a:t>-6</a:t>
                      </a:r>
                      <a:r>
                        <a:rPr kumimoji="1" lang="en-US" altLang="ja-JP" sz="1400" dirty="0" smtClean="0"/>
                        <a:t> /cm</a:t>
                      </a:r>
                      <a:r>
                        <a:rPr kumimoji="1" lang="en-US" altLang="ja-JP" sz="1400" baseline="30000" dirty="0" smtClean="0"/>
                        <a:t>2</a:t>
                      </a:r>
                      <a:r>
                        <a:rPr kumimoji="1" lang="en-US" altLang="ja-JP" sz="1400" dirty="0" smtClean="0"/>
                        <a:t>/sec)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3.78+-0.25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3.81+-0.11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3.75+-0.67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1.67+-0.29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2.26+-0.49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Flux (&gt; 1 </a:t>
                      </a:r>
                      <a:r>
                        <a:rPr kumimoji="1" lang="en-US" altLang="ja-JP" sz="1400" dirty="0" err="1" smtClean="0"/>
                        <a:t>MeV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0.70+-0.14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0.60+-0.07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0.58+-0.13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0.33+-0.07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0.45+-0.13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3" name="右中かっこ 12"/>
          <p:cNvSpPr/>
          <p:nvPr/>
        </p:nvSpPr>
        <p:spPr>
          <a:xfrm rot="16200000">
            <a:off x="6480212" y="3609021"/>
            <a:ext cx="288032" cy="3240360"/>
          </a:xfrm>
          <a:prstGeom prst="rightBrace">
            <a:avLst>
              <a:gd name="adj1" fmla="val 8333"/>
              <a:gd name="adj2" fmla="val 493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40152" y="479715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MC simulation</a:t>
            </a:r>
            <a:endParaRPr kumimoji="1" lang="ja-JP" altLang="en-US" sz="1400" dirty="0"/>
          </a:p>
        </p:txBody>
      </p:sp>
      <p:sp>
        <p:nvSpPr>
          <p:cNvPr id="15" name="右中かっこ 14"/>
          <p:cNvSpPr/>
          <p:nvPr/>
        </p:nvSpPr>
        <p:spPr>
          <a:xfrm rot="16200000">
            <a:off x="3815916" y="4185085"/>
            <a:ext cx="288032" cy="2088232"/>
          </a:xfrm>
          <a:prstGeom prst="rightBrace">
            <a:avLst>
              <a:gd name="adj1" fmla="val 8333"/>
              <a:gd name="adj2" fmla="val 4932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47864" y="479715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Measurement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92488" y="6525344"/>
            <a:ext cx="522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 smtClean="0"/>
              <a:t>H. </a:t>
            </a:r>
            <a:r>
              <a:rPr lang="en-US" altLang="ja-JP" i="1" dirty="0" err="1" smtClean="0"/>
              <a:t>Wulandari</a:t>
            </a:r>
            <a:r>
              <a:rPr lang="en-US" altLang="ja-JP" i="1" dirty="0" smtClean="0"/>
              <a:t> et al./ </a:t>
            </a:r>
            <a:r>
              <a:rPr lang="en-US" altLang="ja-JP" i="1" dirty="0" err="1" smtClean="0"/>
              <a:t>Astro</a:t>
            </a:r>
            <a:r>
              <a:rPr lang="en-US" altLang="ja-JP" i="1" dirty="0" smtClean="0"/>
              <a:t>. Phys. 22 (2004) 313-322</a:t>
            </a:r>
            <a:endParaRPr kumimoji="1" lang="ja-JP" altLang="en-US" i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7544" y="394525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Dominant source of underground neutron is (α, n) reaction in the rock, rather than  neutrons induced by cosmic ray </a:t>
            </a:r>
            <a:r>
              <a:rPr kumimoji="1" lang="en-US" altLang="ja-JP" sz="2000" b="1" dirty="0" err="1" smtClean="0"/>
              <a:t>muons</a:t>
            </a:r>
            <a:r>
              <a:rPr kumimoji="1" lang="en-US" altLang="ja-JP" sz="2000" b="1" dirty="0" smtClean="0"/>
              <a:t>.  </a:t>
            </a:r>
            <a:endParaRPr kumimoji="1" lang="ja-JP" altLang="en-US" sz="2000" b="1" dirty="0"/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5652120" y="5085184"/>
            <a:ext cx="144016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220072" y="466416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FF00"/>
                </a:solidFill>
              </a:rPr>
              <a:t>8</a:t>
            </a:r>
            <a:r>
              <a:rPr kumimoji="1" lang="en-US" altLang="ja-JP" sz="1200" dirty="0" smtClean="0">
                <a:solidFill>
                  <a:srgbClr val="00FF00"/>
                </a:solidFill>
              </a:rPr>
              <a:t> % water content</a:t>
            </a:r>
            <a:endParaRPr kumimoji="1" lang="ja-JP" altLang="en-US" sz="1200" dirty="0">
              <a:solidFill>
                <a:srgbClr val="00FF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452320" y="4623519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FF00"/>
                </a:solidFill>
              </a:rPr>
              <a:t>16 % water content</a:t>
            </a:r>
            <a:endParaRPr kumimoji="1" lang="ja-JP" altLang="en-US" sz="1200" dirty="0">
              <a:solidFill>
                <a:srgbClr val="00FF00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7020272" y="5013176"/>
            <a:ext cx="504056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Summery 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83568" y="980728"/>
            <a:ext cx="7772400" cy="5184576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DAMA, </a:t>
            </a:r>
            <a:r>
              <a:rPr lang="en-US" altLang="ja-JP" sz="2400" dirty="0" err="1" smtClean="0"/>
              <a:t>CoGeNT</a:t>
            </a:r>
            <a:r>
              <a:rPr lang="en-US" altLang="ja-JP" sz="2400" dirty="0" smtClean="0"/>
              <a:t> and CRESST claim the positive results. </a:t>
            </a:r>
          </a:p>
          <a:p>
            <a:r>
              <a:rPr kumimoji="1" lang="en-US" altLang="ja-JP" sz="2400" dirty="0" smtClean="0"/>
              <a:t>DAMA observed clear annual modulation. </a:t>
            </a:r>
            <a:r>
              <a:rPr lang="en-US" altLang="ja-JP" sz="2400" dirty="0" smtClean="0"/>
              <a:t>However, some groups exclude their results. </a:t>
            </a:r>
          </a:p>
          <a:p>
            <a:r>
              <a:rPr kumimoji="1" lang="en-US" altLang="ja-JP" sz="2400" dirty="0" smtClean="0"/>
              <a:t>Directional Dark Matter search is very important to  defeat the situation. </a:t>
            </a:r>
          </a:p>
          <a:p>
            <a:r>
              <a:rPr lang="en-US" altLang="ja-JP" sz="2400" dirty="0" smtClean="0"/>
              <a:t>High resolution become directional dark matter detector.</a:t>
            </a:r>
          </a:p>
          <a:p>
            <a:r>
              <a:rPr lang="en-US" altLang="ja-JP" sz="2400" dirty="0" smtClean="0"/>
              <a:t>Now, nuclear emulsion can be produced in house. </a:t>
            </a:r>
          </a:p>
          <a:p>
            <a:r>
              <a:rPr kumimoji="1" lang="en-US" altLang="ja-JP" sz="2400" dirty="0" smtClean="0"/>
              <a:t>By optical and X-ray microscope system, submicron length tracks are read out. </a:t>
            </a:r>
          </a:p>
          <a:p>
            <a:r>
              <a:rPr lang="en-US" altLang="ja-JP" sz="2400" dirty="0" smtClean="0"/>
              <a:t>We aim the search of DAMA and other positive result region with less than 100kg detector. </a:t>
            </a:r>
          </a:p>
          <a:p>
            <a:r>
              <a:rPr kumimoji="1" lang="en-US" altLang="ja-JP" sz="2400" dirty="0" smtClean="0"/>
              <a:t>We are constructing the R&amp;D facility at LNGS. Here, we started the background study.  </a:t>
            </a:r>
          </a:p>
          <a:p>
            <a:pPr>
              <a:buNone/>
            </a:pPr>
            <a:endParaRPr kumimoji="1" lang="en-US" altLang="ja-JP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539552" y="1436583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R&amp;D of sensitivity control </a:t>
            </a:r>
          </a:p>
          <a:p>
            <a:r>
              <a:rPr lang="en-US" altLang="ja-JP" dirty="0" smtClean="0"/>
              <a:t>and development  treatment 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5536" y="292494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Readout system upgrade </a:t>
            </a:r>
          </a:p>
          <a:p>
            <a:r>
              <a:rPr kumimoji="1" lang="en-US" altLang="ja-JP" dirty="0" smtClean="0"/>
              <a:t>  </a:t>
            </a:r>
            <a:r>
              <a:rPr kumimoji="1" lang="ja-JP" altLang="en-US" dirty="0" smtClean="0"/>
              <a:t>⇒</a:t>
            </a:r>
            <a:r>
              <a:rPr kumimoji="1" lang="en-US" altLang="ja-JP" dirty="0" smtClean="0"/>
              <a:t>resolution, speed and </a:t>
            </a:r>
          </a:p>
          <a:p>
            <a:r>
              <a:rPr kumimoji="1" lang="en-US" altLang="ja-JP" dirty="0" smtClean="0"/>
              <a:t>new Information</a:t>
            </a:r>
          </a:p>
          <a:p>
            <a:r>
              <a:rPr lang="ja-JP" altLang="en-US" dirty="0" smtClean="0"/>
              <a:t> ⇒ </a:t>
            </a:r>
            <a:r>
              <a:rPr lang="en-US" altLang="ja-JP" dirty="0" smtClean="0"/>
              <a:t>neutron demonstration</a:t>
            </a:r>
            <a:r>
              <a:rPr lang="ja-JP" altLang="en-US" dirty="0" smtClean="0"/>
              <a:t> 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7544" y="436510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Understanding of Intrinsic background </a:t>
            </a:r>
          </a:p>
          <a:p>
            <a:r>
              <a:rPr lang="en-US" altLang="ja-JP" dirty="0" smtClean="0"/>
              <a:t>and gamma sensitivity</a:t>
            </a:r>
            <a:endParaRPr kumimoji="1" lang="ja-JP" altLang="en-US" dirty="0"/>
          </a:p>
        </p:txBody>
      </p:sp>
      <p:grpSp>
        <p:nvGrpSpPr>
          <p:cNvPr id="2" name="グループ化 61"/>
          <p:cNvGrpSpPr/>
          <p:nvPr/>
        </p:nvGrpSpPr>
        <p:grpSpPr>
          <a:xfrm>
            <a:off x="467544" y="476672"/>
            <a:ext cx="9145016" cy="648072"/>
            <a:chOff x="3563888" y="755412"/>
            <a:chExt cx="6048672" cy="648072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563888" y="755412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2013</a:t>
              </a:r>
              <a:endParaRPr kumimoji="1" lang="ja-JP" altLang="en-US" dirty="0"/>
            </a:p>
          </p:txBody>
        </p:sp>
        <p:sp>
          <p:nvSpPr>
            <p:cNvPr id="17" name="右矢印 16"/>
            <p:cNvSpPr/>
            <p:nvPr/>
          </p:nvSpPr>
          <p:spPr>
            <a:xfrm>
              <a:off x="3754397" y="1124744"/>
              <a:ext cx="5066074" cy="27874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004048" y="764704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2014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300192" y="764704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2015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7668344" y="764704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2016</a:t>
              </a:r>
              <a:endParaRPr kumimoji="1" lang="ja-JP" altLang="en-US" dirty="0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2987824" y="573499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Construction of R&amp;D facility at Gran </a:t>
            </a:r>
            <a:r>
              <a:rPr lang="en-US" altLang="ja-JP" dirty="0" err="1" smtClean="0"/>
              <a:t>Sasso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131840" y="436510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BG run and intrinsic BG study</a:t>
            </a:r>
          </a:p>
          <a:p>
            <a:r>
              <a:rPr kumimoji="1" lang="en-US" altLang="ja-JP" dirty="0" smtClean="0"/>
              <a:t>Understanding of BG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364088" y="573325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Construction of BG shield</a:t>
            </a:r>
          </a:p>
          <a:p>
            <a:r>
              <a:rPr lang="en-US" altLang="ja-JP" dirty="0" smtClean="0"/>
              <a:t>Environment system 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724128" y="1569566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10- 100 g scale detector</a:t>
            </a:r>
          </a:p>
          <a:p>
            <a:r>
              <a:rPr kumimoji="1" lang="en-US" altLang="ja-JP" dirty="0" err="1" smtClean="0"/>
              <a:t>Equatrial</a:t>
            </a:r>
            <a:r>
              <a:rPr kumimoji="1" lang="en-US" altLang="ja-JP" dirty="0" smtClean="0"/>
              <a:t> telescope study</a:t>
            </a:r>
          </a:p>
          <a:p>
            <a:r>
              <a:rPr lang="en-US" altLang="ja-JP" dirty="0" smtClean="0"/>
              <a:t>BG rejection study</a:t>
            </a:r>
            <a:endParaRPr kumimoji="1" lang="ja-JP" altLang="en-US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868144" y="2924944"/>
            <a:ext cx="2339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10-100 g scale analysis </a:t>
            </a:r>
          </a:p>
          <a:p>
            <a:r>
              <a:rPr kumimoji="1" lang="en-US" altLang="ja-JP" dirty="0" smtClean="0"/>
              <a:t>High speed system and  high background discrimination</a:t>
            </a:r>
            <a:endParaRPr kumimoji="1" lang="ja-JP" altLang="en-US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915816" y="5220489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Facility and Run </a:t>
            </a:r>
            <a:endParaRPr kumimoji="1" lang="ja-JP" alt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555776" y="242088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Optical readout</a:t>
            </a:r>
            <a:r>
              <a:rPr kumimoji="1" lang="en-US" altLang="ja-JP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system</a:t>
            </a:r>
            <a:endParaRPr kumimoji="1" lang="ja-JP" alt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059832" y="1188041"/>
            <a:ext cx="48245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Detector study</a:t>
            </a:r>
            <a:endParaRPr kumimoji="1" lang="ja-JP" alt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699792" y="-36095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u="sng" dirty="0" smtClean="0"/>
              <a:t>Near Future Planning</a:t>
            </a:r>
            <a:endParaRPr kumimoji="1" lang="ja-JP" altLang="en-US" sz="3200" b="1" u="sng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43808" y="398590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Background study</a:t>
            </a:r>
            <a:endParaRPr kumimoji="1" lang="ja-JP" alt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331640" y="7647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R&amp;D in Lab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275856" y="62068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R&amp;D in LNGS and outside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987824" y="1497558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~g scale run </a:t>
            </a:r>
            <a:r>
              <a:rPr lang="ja-JP" altLang="en-US" dirty="0" smtClean="0"/>
              <a:t>⇒</a:t>
            </a:r>
            <a:r>
              <a:rPr lang="en-US" altLang="ja-JP" dirty="0" smtClean="0"/>
              <a:t>BG run</a:t>
            </a:r>
          </a:p>
          <a:p>
            <a:r>
              <a:rPr kumimoji="1" lang="en-US" altLang="ja-JP" dirty="0" smtClean="0"/>
              <a:t>R&amp;D for improvement of quality 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131840" y="285293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~ g scale analysis </a:t>
            </a:r>
          </a:p>
          <a:p>
            <a:r>
              <a:rPr kumimoji="1" lang="en-US" altLang="ja-JP" dirty="0" smtClean="0"/>
              <a:t>High speed system</a:t>
            </a:r>
          </a:p>
          <a:p>
            <a:r>
              <a:rPr lang="en-US" altLang="ja-JP" dirty="0" smtClean="0"/>
              <a:t>BG rejection from optical response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580112" y="69269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R&amp;D in LNGS and physics run of phase.1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868144" y="4377878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BG run and intrinsic BG study</a:t>
            </a:r>
          </a:p>
          <a:p>
            <a:r>
              <a:rPr kumimoji="1" lang="en-US" altLang="ja-JP" dirty="0" smtClean="0"/>
              <a:t>Understanding of BG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419872" y="63093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~ g scale run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58" name="直線矢印コネクタ 57"/>
          <p:cNvCxnSpPr/>
          <p:nvPr/>
        </p:nvCxnSpPr>
        <p:spPr>
          <a:xfrm>
            <a:off x="3203848" y="6669360"/>
            <a:ext cx="1656184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6156176" y="6669360"/>
            <a:ext cx="1656184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6012160" y="63000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10 – 100 </a:t>
            </a:r>
            <a:r>
              <a:rPr kumimoji="1" lang="en-US" altLang="ja-JP" dirty="0" smtClean="0">
                <a:solidFill>
                  <a:srgbClr val="FFFF00"/>
                </a:solidFill>
              </a:rPr>
              <a:t>g scale run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8028384" y="5602014"/>
            <a:ext cx="1007096" cy="92333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DAMA 100GeV region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9592" y="3068960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447675"/>
            <a:ext cx="797242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466725"/>
            <a:ext cx="77914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3" name="グループ化 15"/>
          <p:cNvGrpSpPr/>
          <p:nvPr/>
        </p:nvGrpSpPr>
        <p:grpSpPr>
          <a:xfrm>
            <a:off x="467544" y="404664"/>
            <a:ext cx="8477835" cy="4248472"/>
            <a:chOff x="467544" y="1988840"/>
            <a:chExt cx="8477835" cy="4248472"/>
          </a:xfrm>
        </p:grpSpPr>
        <p:pic>
          <p:nvPicPr>
            <p:cNvPr id="102402" name="Picture 2" descr="http://upload.wikimedia.org/wikipedia/ja/a/aa/WorldMap_ja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1988840"/>
              <a:ext cx="8477835" cy="4248472"/>
            </a:xfrm>
            <a:prstGeom prst="rect">
              <a:avLst/>
            </a:prstGeom>
            <a:noFill/>
          </p:spPr>
        </p:pic>
        <p:cxnSp>
          <p:nvCxnSpPr>
            <p:cNvPr id="5" name="直線コネクタ 4"/>
            <p:cNvCxnSpPr/>
            <p:nvPr/>
          </p:nvCxnSpPr>
          <p:spPr>
            <a:xfrm>
              <a:off x="4427984" y="3284984"/>
              <a:ext cx="288032" cy="1440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4644008" y="3212976"/>
              <a:ext cx="144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chemeClr val="bg1"/>
                  </a:solidFill>
                </a:rPr>
                <a:t>XMASS</a:t>
              </a:r>
            </a:p>
            <a:p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NEWAGE</a:t>
              </a:r>
              <a:endParaRPr kumimoji="1" lang="ja-JP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1475656" y="3140968"/>
              <a:ext cx="216024" cy="3600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1619672" y="3409836"/>
              <a:ext cx="144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chemeClr val="bg1"/>
                  </a:solidFill>
                </a:rPr>
                <a:t>DAMA/LIBRA</a:t>
              </a:r>
            </a:p>
            <a:p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XENON</a:t>
              </a:r>
            </a:p>
            <a:p>
              <a:r>
                <a:rPr lang="en-US" altLang="ja-JP" sz="1400" b="1" dirty="0" smtClean="0">
                  <a:solidFill>
                    <a:schemeClr val="bg1"/>
                  </a:solidFill>
                </a:rPr>
                <a:t>CRESST</a:t>
              </a:r>
            </a:p>
            <a:p>
              <a:r>
                <a:rPr lang="en-US" altLang="ja-JP" sz="1400" b="1" dirty="0" err="1" smtClean="0">
                  <a:solidFill>
                    <a:schemeClr val="bg1"/>
                  </a:solidFill>
                </a:rPr>
                <a:t>DarkSIDE</a:t>
              </a:r>
              <a:endParaRPr lang="en-US" altLang="ja-JP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940152" y="3284984"/>
              <a:ext cx="144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chemeClr val="bg1"/>
                  </a:solidFill>
                </a:rPr>
                <a:t>CDMS</a:t>
              </a:r>
            </a:p>
            <a:p>
              <a:r>
                <a:rPr kumimoji="1" lang="en-US" altLang="ja-JP" sz="1400" b="1" dirty="0" err="1" smtClean="0">
                  <a:solidFill>
                    <a:schemeClr val="bg1"/>
                  </a:solidFill>
                </a:rPr>
                <a:t>CoGeNT</a:t>
              </a:r>
              <a:endParaRPr kumimoji="1" lang="en-US" altLang="ja-JP" sz="1400" b="1" dirty="0" smtClean="0">
                <a:solidFill>
                  <a:schemeClr val="bg1"/>
                </a:solidFill>
              </a:endParaRPr>
            </a:p>
            <a:p>
              <a:r>
                <a:rPr lang="en-US" altLang="ja-JP" sz="1400" b="1" dirty="0" smtClean="0">
                  <a:solidFill>
                    <a:schemeClr val="bg1"/>
                  </a:solidFill>
                </a:rPr>
                <a:t>COUPP</a:t>
              </a:r>
              <a:endParaRPr kumimoji="1" lang="en-US" altLang="ja-JP" sz="1400" b="1" dirty="0" smtClean="0">
                <a:solidFill>
                  <a:schemeClr val="bg1"/>
                </a:solidFill>
              </a:endParaRPr>
            </a:p>
            <a:p>
              <a:r>
                <a:rPr lang="en-US" altLang="ja-JP" sz="1400" b="1" dirty="0" smtClean="0">
                  <a:solidFill>
                    <a:schemeClr val="bg1"/>
                  </a:solidFill>
                </a:rPr>
                <a:t>DM-TPC</a:t>
              </a:r>
            </a:p>
          </p:txBody>
        </p:sp>
        <p:cxnSp>
          <p:nvCxnSpPr>
            <p:cNvPr id="12" name="直線コネクタ 11"/>
            <p:cNvCxnSpPr/>
            <p:nvPr/>
          </p:nvCxnSpPr>
          <p:spPr>
            <a:xfrm flipH="1">
              <a:off x="6804248" y="3068960"/>
              <a:ext cx="504056" cy="43204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1547664" y="2276872"/>
              <a:ext cx="144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chemeClr val="bg1"/>
                  </a:solidFill>
                </a:rPr>
                <a:t>DRIFT</a:t>
              </a:r>
            </a:p>
            <a:p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ZEPPLIN</a:t>
              </a:r>
              <a:endParaRPr kumimoji="1" lang="ja-JP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 flipH="1">
              <a:off x="1187624" y="2564904"/>
              <a:ext cx="360040" cy="2880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084926"/>
            <a:ext cx="3707904" cy="344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テキスト ボックス 16"/>
          <p:cNvSpPr txBox="1"/>
          <p:nvPr/>
        </p:nvSpPr>
        <p:spPr>
          <a:xfrm rot="16200000">
            <a:off x="3775266" y="4576483"/>
            <a:ext cx="29523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Log</a:t>
            </a:r>
            <a:r>
              <a:rPr kumimoji="1" lang="en-US" altLang="ja-JP" baseline="-25000" dirty="0" smtClean="0">
                <a:solidFill>
                  <a:schemeClr val="bg1"/>
                </a:solidFill>
              </a:rPr>
              <a:t>10</a:t>
            </a:r>
            <a:r>
              <a:rPr kumimoji="1" lang="en-US" altLang="ja-JP" dirty="0" smtClean="0">
                <a:solidFill>
                  <a:schemeClr val="bg1"/>
                </a:solidFill>
              </a:rPr>
              <a:t>(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muon</a:t>
            </a:r>
            <a:r>
              <a:rPr kumimoji="1" lang="en-US" altLang="ja-JP" dirty="0" smtClean="0">
                <a:solidFill>
                  <a:schemeClr val="bg1"/>
                </a:solidFill>
              </a:rPr>
              <a:t> flux) [/m</a:t>
            </a:r>
            <a:r>
              <a:rPr kumimoji="1" lang="en-US" altLang="ja-JP" baseline="30000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dirty="0" smtClean="0">
                <a:solidFill>
                  <a:schemeClr val="bg1"/>
                </a:solidFill>
              </a:rPr>
              <a:t>/sec]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9552" y="522920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Dark Matter Experiment s</a:t>
            </a:r>
          </a:p>
          <a:p>
            <a:r>
              <a:rPr kumimoji="1" lang="en-US" altLang="ja-JP" sz="2400" b="1" dirty="0" smtClean="0"/>
              <a:t> all of the world </a:t>
            </a:r>
            <a:endParaRPr kumimoji="1" lang="ja-JP" altLang="en-US" sz="2400" b="1" dirty="0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1340024" y="1340768"/>
            <a:ext cx="423664" cy="803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763688" y="1177007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solidFill>
                  <a:schemeClr val="bg1"/>
                </a:solidFill>
              </a:rPr>
              <a:t>EDELWEISS</a:t>
            </a:r>
          </a:p>
          <a:p>
            <a:r>
              <a:rPr kumimoji="1" lang="en-US" altLang="ja-JP" sz="1400" b="1" dirty="0" smtClean="0">
                <a:solidFill>
                  <a:schemeClr val="bg1"/>
                </a:solidFill>
              </a:rPr>
              <a:t>MIMAC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516216" y="6516052"/>
            <a:ext cx="2016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Depth [m.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w.e</a:t>
            </a:r>
            <a:r>
              <a:rPr kumimoji="1" lang="en-US" altLang="ja-JP" dirty="0" smtClean="0">
                <a:solidFill>
                  <a:schemeClr val="bg1"/>
                </a:solidFill>
              </a:rPr>
              <a:t>.]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987824" y="371703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solidFill>
                  <a:schemeClr val="bg1"/>
                </a:solidFill>
              </a:rPr>
              <a:t>DM-ICE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H="1">
            <a:off x="3275856" y="4005064"/>
            <a:ext cx="72008" cy="3600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428625"/>
            <a:ext cx="79819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New Beam Line:BL37XU </a:t>
            </a:r>
            <a:endParaRPr kumimoji="1" lang="ja-JP" altLang="en-US" dirty="0"/>
          </a:p>
        </p:txBody>
      </p:sp>
      <p:pic>
        <p:nvPicPr>
          <p:cNvPr id="1026" name="Picture 2" descr="C:\Users\naka\Dropbox\カメラアップロード\2012-07-12 23.52.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6036" y="3861048"/>
            <a:ext cx="4247964" cy="2831976"/>
          </a:xfrm>
          <a:prstGeom prst="rect">
            <a:avLst/>
          </a:prstGeom>
          <a:noFill/>
        </p:spPr>
      </p:pic>
      <p:pic>
        <p:nvPicPr>
          <p:cNvPr id="1027" name="Picture 3" descr="C:\Users\naka\Dropbox\カメラアップロード\2012-10-28 18.31.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5184576" cy="3456384"/>
          </a:xfrm>
          <a:prstGeom prst="rect">
            <a:avLst/>
          </a:prstGeom>
          <a:noFill/>
        </p:spPr>
      </p:pic>
      <p:cxnSp>
        <p:nvCxnSpPr>
          <p:cNvPr id="7" name="直線コネクタ 6"/>
          <p:cNvCxnSpPr/>
          <p:nvPr/>
        </p:nvCxnSpPr>
        <p:spPr>
          <a:xfrm>
            <a:off x="683568" y="2996952"/>
            <a:ext cx="1944216" cy="17281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2627784" y="4725144"/>
            <a:ext cx="2304256" cy="273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4932040" y="1700808"/>
            <a:ext cx="1080120" cy="864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6012160" y="1700808"/>
            <a:ext cx="72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804248" y="154750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CMOS Imaging 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611560" y="2420888"/>
            <a:ext cx="3744416" cy="72008"/>
          </a:xfrm>
          <a:prstGeom prst="straightConnector1">
            <a:avLst/>
          </a:prstGeom>
          <a:ln w="28575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123728" y="21235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~ 25 m</a:t>
            </a:r>
            <a:endParaRPr kumimoji="1" lang="ja-JP" altLang="en-US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9552" y="4941168"/>
            <a:ext cx="4104456" cy="147732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kumimoji="1" lang="ja-JP" altLang="en-US" dirty="0" smtClean="0"/>
              <a:t>拡大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線光学系 </a:t>
            </a:r>
            <a:endParaRPr kumimoji="1" lang="en-US" altLang="ja-JP" dirty="0" smtClean="0"/>
          </a:p>
          <a:p>
            <a:pPr>
              <a:buFontTx/>
              <a:buChar char="-"/>
            </a:pPr>
            <a:r>
              <a:rPr lang="en-US" altLang="ja-JP" dirty="0" smtClean="0"/>
              <a:t> High resolution </a:t>
            </a:r>
          </a:p>
          <a:p>
            <a:r>
              <a:rPr lang="en-US" altLang="ja-JP" dirty="0" smtClean="0"/>
              <a:t>(</a:t>
            </a:r>
            <a:r>
              <a:rPr lang="ja-JP" altLang="en-US" dirty="0" smtClean="0"/>
              <a:t>いままでは、撮像系の分解能でリミットされて</a:t>
            </a:r>
            <a:r>
              <a:rPr lang="ja-JP" altLang="en-US" dirty="0" err="1" smtClean="0"/>
              <a:t>いたたため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smtClean="0"/>
              <a:t>- High Contrast 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11560" y="638132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2012B </a:t>
            </a:r>
            <a:r>
              <a:rPr kumimoji="1" lang="ja-JP" altLang="en-US" dirty="0" smtClean="0">
                <a:solidFill>
                  <a:srgbClr val="FFFF00"/>
                </a:solidFill>
              </a:rPr>
              <a:t>一般課題</a:t>
            </a:r>
            <a:r>
              <a:rPr kumimoji="1" lang="en-US" altLang="ja-JP" dirty="0" smtClean="0">
                <a:solidFill>
                  <a:srgbClr val="FFFF00"/>
                </a:solidFill>
              </a:rPr>
              <a:t>(</a:t>
            </a:r>
            <a:r>
              <a:rPr kumimoji="1" lang="ja-JP" altLang="en-US" dirty="0" smtClean="0">
                <a:solidFill>
                  <a:srgbClr val="FFFF00"/>
                </a:solidFill>
              </a:rPr>
              <a:t>代表 </a:t>
            </a:r>
            <a:r>
              <a:rPr kumimoji="1" lang="en-US" altLang="ja-JP" dirty="0" smtClean="0">
                <a:solidFill>
                  <a:srgbClr val="FFFF00"/>
                </a:solidFill>
              </a:rPr>
              <a:t>:</a:t>
            </a:r>
            <a:r>
              <a:rPr kumimoji="1" lang="ja-JP" altLang="en-US" dirty="0" smtClean="0">
                <a:solidFill>
                  <a:srgbClr val="FFFF00"/>
                </a:solidFill>
              </a:rPr>
              <a:t>中</a:t>
            </a:r>
            <a:r>
              <a:rPr kumimoji="1" lang="en-US" altLang="ja-JP" dirty="0" smtClean="0">
                <a:solidFill>
                  <a:srgbClr val="FFFF00"/>
                </a:solidFill>
              </a:rPr>
              <a:t>) </a:t>
            </a:r>
            <a:r>
              <a:rPr kumimoji="1" lang="ja-JP" altLang="en-US" dirty="0" smtClean="0">
                <a:solidFill>
                  <a:srgbClr val="FFFF00"/>
                </a:solidFill>
              </a:rPr>
              <a:t>でスタディ中</a:t>
            </a:r>
            <a:r>
              <a:rPr kumimoji="1" lang="en-US" altLang="ja-JP" dirty="0" smtClean="0">
                <a:solidFill>
                  <a:srgbClr val="FFFF00"/>
                </a:solidFill>
              </a:rPr>
              <a:t>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371475"/>
            <a:ext cx="794385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4360" y="332656"/>
            <a:ext cx="9346232" cy="914400"/>
          </a:xfrm>
        </p:spPr>
        <p:txBody>
          <a:bodyPr/>
          <a:lstStyle/>
          <a:p>
            <a:r>
              <a:rPr lang="en-US" altLang="ja-JP" sz="3600" dirty="0" smtClean="0"/>
              <a:t>      </a:t>
            </a:r>
            <a:r>
              <a:rPr kumimoji="1" lang="en-US" altLang="ja-JP" sz="3600" dirty="0" smtClean="0"/>
              <a:t>Emulsion Production</a:t>
            </a:r>
            <a:endParaRPr kumimoji="1"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60040" y="1279504"/>
            <a:ext cx="8892480" cy="12133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kumimoji="1" lang="en-US" altLang="ja-JP" sz="2800" dirty="0" smtClean="0"/>
              <a:t>OPERA film </a:t>
            </a:r>
            <a:r>
              <a:rPr lang="en-US" altLang="ja-JP" sz="2800" dirty="0" smtClean="0"/>
              <a:t>has no ability to detect the DM because it has </a:t>
            </a:r>
          </a:p>
          <a:p>
            <a:pPr>
              <a:buNone/>
            </a:pPr>
            <a:r>
              <a:rPr lang="en-US" altLang="ja-JP" sz="2800" dirty="0" smtClean="0"/>
              <a:t>poor spatial resolution for this motivation .</a:t>
            </a:r>
            <a:endParaRPr kumimoji="1" lang="ja-JP" altLang="en-US" sz="2800" dirty="0"/>
          </a:p>
        </p:txBody>
      </p:sp>
      <p:sp>
        <p:nvSpPr>
          <p:cNvPr id="4" name="下矢印 3"/>
          <p:cNvSpPr/>
          <p:nvPr/>
        </p:nvSpPr>
        <p:spPr>
          <a:xfrm>
            <a:off x="4211960" y="2348880"/>
            <a:ext cx="57606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1600" y="285293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We have to produce the emulsion by ourselves. </a:t>
            </a:r>
            <a:endParaRPr kumimoji="1" lang="ja-JP" altLang="en-US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r="1083" b="2899"/>
          <a:stretch>
            <a:fillRect/>
          </a:stretch>
        </p:blipFill>
        <p:spPr bwMode="auto">
          <a:xfrm>
            <a:off x="971601" y="3574984"/>
            <a:ext cx="4536504" cy="316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475656" y="39330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Naka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23728" y="42117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Kuwabara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15816" y="38610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Naganawa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36096" y="5457998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- We can produce the emulsion more freely and flexible.    </a:t>
            </a:r>
          </a:p>
          <a:p>
            <a:r>
              <a:rPr kumimoji="1" lang="en-US" altLang="ja-JP" b="1" dirty="0" smtClean="0"/>
              <a:t>- We can test the various idea.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タイトル 2"/>
          <p:cNvSpPr>
            <a:spLocks noGrp="1"/>
          </p:cNvSpPr>
          <p:nvPr>
            <p:ph type="title" idx="4294967295"/>
          </p:nvPr>
        </p:nvSpPr>
        <p:spPr>
          <a:xfrm>
            <a:off x="0" y="-93663"/>
            <a:ext cx="8228013" cy="1146176"/>
          </a:xfrm>
        </p:spPr>
        <p:txBody>
          <a:bodyPr/>
          <a:lstStyle/>
          <a:p>
            <a:pPr eaLnBrk="1" hangingPunct="1">
              <a:buSzPct val="45000"/>
              <a:buFont typeface="StarSymbol"/>
              <a:buNone/>
            </a:pPr>
            <a:r>
              <a:rPr lang="en-US" altLang="ja-JP" sz="3200" dirty="0" smtClean="0"/>
              <a:t>Signal Selection by Optical microscope system</a:t>
            </a:r>
            <a:endParaRPr lang="ja-JP" altLang="en-US" sz="3200" dirty="0" smtClean="0"/>
          </a:p>
        </p:txBody>
      </p:sp>
      <p:grpSp>
        <p:nvGrpSpPr>
          <p:cNvPr id="2" name="グループ化 11"/>
          <p:cNvGrpSpPr>
            <a:grpSpLocks/>
          </p:cNvGrpSpPr>
          <p:nvPr/>
        </p:nvGrpSpPr>
        <p:grpSpPr bwMode="auto">
          <a:xfrm>
            <a:off x="4572000" y="332656"/>
            <a:ext cx="4104456" cy="3168352"/>
            <a:chOff x="608013" y="1466850"/>
            <a:chExt cx="7999412" cy="5224463"/>
          </a:xfrm>
        </p:grpSpPr>
        <p:pic>
          <p:nvPicPr>
            <p:cNvPr id="46104" name="図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8013" y="1466850"/>
              <a:ext cx="7999412" cy="5224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直線コネクタ 3"/>
            <p:cNvSpPr/>
            <p:nvPr/>
          </p:nvSpPr>
          <p:spPr>
            <a:xfrm flipV="1">
              <a:off x="3249729" y="3200257"/>
              <a:ext cx="4981066" cy="1927354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olid"/>
            </a:ln>
          </p:spPr>
          <p:txBody>
            <a:bodyPr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3389070" y="1634532"/>
              <a:ext cx="4604198" cy="405810"/>
            </a:xfrm>
            <a:prstGeom prst="rect">
              <a:avLst/>
            </a:prstGeom>
            <a:solidFill>
              <a:srgbClr val="00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lIns="81639" tIns="40820" rIns="81639" bIns="4082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r>
                <a:rPr lang="en-US" b="1" i="1" dirty="0">
                  <a:solidFill>
                    <a:srgbClr val="FF0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18"/>
                  <a:ea typeface="ＭＳ Ｐゴシック" pitchFamily="2"/>
                  <a:cs typeface="Mangal" pitchFamily="2"/>
                </a:rPr>
                <a:t>signal region</a:t>
              </a: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621201" y="1715345"/>
              <a:ext cx="1487955" cy="583864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lIns="81639" tIns="40820" rIns="81639" bIns="4082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10" name="直線コネクタ 9"/>
            <p:cNvSpPr/>
            <p:nvPr/>
          </p:nvSpPr>
          <p:spPr>
            <a:xfrm>
              <a:off x="3249729" y="1699182"/>
              <a:ext cx="0" cy="342842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olid"/>
            </a:ln>
          </p:spPr>
          <p:txBody>
            <a:bodyPr lIns="97967" tIns="57147" rIns="97967" bIns="57147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endParaRPr lang="en-US" sz="160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</p:grpSp>
      <p:sp>
        <p:nvSpPr>
          <p:cNvPr id="8" name="正方形/長方形 7"/>
          <p:cNvSpPr/>
          <p:nvPr/>
        </p:nvSpPr>
        <p:spPr>
          <a:xfrm>
            <a:off x="6948264" y="2492896"/>
            <a:ext cx="1512888" cy="57626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prstDash val="solid"/>
          </a:ln>
        </p:spPr>
        <p:txBody>
          <a:bodyPr lIns="97967" tIns="57147" rIns="97967" bIns="57147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Arial" pitchFamily="18"/>
                <a:ea typeface="ＭＳ Ｐゴシック" pitchFamily="2"/>
                <a:cs typeface="Mangal" pitchFamily="2"/>
              </a:rPr>
              <a:t>Red</a:t>
            </a:r>
            <a:r>
              <a:rPr lang="en-US" sz="1400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Mangal" pitchFamily="2"/>
              </a:rPr>
              <a:t>: </a:t>
            </a:r>
            <a:r>
              <a:rPr lang="en-US" sz="1400" b="1" dirty="0">
                <a:solidFill>
                  <a:srgbClr val="000000"/>
                </a:solidFill>
                <a:latin typeface="Arial" pitchFamily="18"/>
                <a:ea typeface="ＭＳ Ｐゴシック" pitchFamily="2"/>
                <a:cs typeface="Mangal" pitchFamily="2"/>
              </a:rPr>
              <a:t>tracks</a:t>
            </a:r>
            <a:endParaRPr lang="ja-JP" altLang="en-US" sz="1400" b="1" dirty="0">
              <a:solidFill>
                <a:srgbClr val="000000"/>
              </a:solidFill>
              <a:latin typeface="Arial" pitchFamily="18"/>
              <a:ea typeface="ＭＳ Ｐゴシック" pitchFamily="2"/>
              <a:cs typeface="Mangal" pitchFamily="2"/>
            </a:endParaRPr>
          </a:p>
          <a:p>
            <a:pPr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altLang="ja-JP" sz="1400" b="1" dirty="0">
                <a:solidFill>
                  <a:srgbClr val="3C07FF"/>
                </a:solidFill>
                <a:latin typeface="Arial" pitchFamily="18"/>
                <a:ea typeface="ＭＳ Ｐゴシック" pitchFamily="2"/>
                <a:cs typeface="Mangal" pitchFamily="2"/>
              </a:rPr>
              <a:t>Blue</a:t>
            </a:r>
            <a:r>
              <a:rPr lang="en-US" altLang="ja-JP" sz="1400" dirty="0">
                <a:solidFill>
                  <a:schemeClr val="bg1"/>
                </a:solidFill>
                <a:latin typeface="Arial" pitchFamily="18"/>
                <a:ea typeface="ＭＳ Ｐゴシック" pitchFamily="2"/>
                <a:cs typeface="Mangal" pitchFamily="2"/>
              </a:rPr>
              <a:t>: </a:t>
            </a:r>
            <a:r>
              <a:rPr lang="en-US" altLang="ja-JP" sz="1400" b="1" dirty="0">
                <a:solidFill>
                  <a:schemeClr val="bg1"/>
                </a:solidFill>
                <a:latin typeface="Arial" pitchFamily="18"/>
                <a:ea typeface="ＭＳ Ｐゴシック" pitchFamily="2"/>
                <a:cs typeface="Mangal" pitchFamily="2"/>
              </a:rPr>
              <a:t>Noise</a:t>
            </a:r>
            <a:r>
              <a:rPr lang="en-US" sz="1400" b="1" dirty="0">
                <a:solidFill>
                  <a:schemeClr val="bg1"/>
                </a:solidFill>
                <a:latin typeface="Arial" pitchFamily="18"/>
                <a:ea typeface="ＭＳ Ｐゴシック" pitchFamily="2"/>
                <a:cs typeface="Mangal" pitchFamily="2"/>
              </a:rPr>
              <a:t> </a:t>
            </a:r>
          </a:p>
        </p:txBody>
      </p:sp>
      <p:cxnSp>
        <p:nvCxnSpPr>
          <p:cNvPr id="23" name="直線コネクタ 22"/>
          <p:cNvCxnSpPr/>
          <p:nvPr/>
        </p:nvCxnSpPr>
        <p:spPr>
          <a:xfrm>
            <a:off x="7061200" y="2924175"/>
            <a:ext cx="96678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01" name="テキスト ボックス 27"/>
          <p:cNvSpPr txBox="1">
            <a:spLocks noChangeArrowheads="1"/>
          </p:cNvSpPr>
          <p:nvPr/>
        </p:nvSpPr>
        <p:spPr bwMode="auto">
          <a:xfrm rot="-5400000">
            <a:off x="3659635" y="1605061"/>
            <a:ext cx="1906587" cy="369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Major length[pix]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6102" name="テキスト ボックス 29"/>
          <p:cNvSpPr txBox="1">
            <a:spLocks noChangeArrowheads="1"/>
          </p:cNvSpPr>
          <p:nvPr/>
        </p:nvSpPr>
        <p:spPr bwMode="auto">
          <a:xfrm>
            <a:off x="5940152" y="3347145"/>
            <a:ext cx="1906587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minor length[pix]</a:t>
            </a:r>
            <a:endParaRPr lang="ja-JP" altLang="en-US" dirty="0">
              <a:solidFill>
                <a:schemeClr val="bg1"/>
              </a:solidFill>
            </a:endParaRPr>
          </a:p>
        </p:txBody>
      </p:sp>
      <p:grpSp>
        <p:nvGrpSpPr>
          <p:cNvPr id="3" name="グループ化 30"/>
          <p:cNvGrpSpPr/>
          <p:nvPr/>
        </p:nvGrpSpPr>
        <p:grpSpPr>
          <a:xfrm>
            <a:off x="2411760" y="980728"/>
            <a:ext cx="1944216" cy="1872208"/>
            <a:chOff x="326551" y="1628800"/>
            <a:chExt cx="4898268" cy="4898782"/>
          </a:xfrm>
        </p:grpSpPr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4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326551" y="1628800"/>
              <a:ext cx="4898268" cy="4898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直線コネクタ 32"/>
            <p:cNvSpPr/>
            <p:nvPr/>
          </p:nvSpPr>
          <p:spPr>
            <a:xfrm flipV="1">
              <a:off x="2220547" y="3925557"/>
              <a:ext cx="1312737" cy="564994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solid"/>
            </a:ln>
          </p:spPr>
          <p:txBody>
            <a:bodyPr vert="horz" lIns="114295" tIns="73475" rIns="114295" bIns="73475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05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34" name="直線コネクタ 33"/>
            <p:cNvSpPr/>
            <p:nvPr/>
          </p:nvSpPr>
          <p:spPr>
            <a:xfrm>
              <a:off x="2449134" y="3102562"/>
              <a:ext cx="816378" cy="212280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</a:ln>
          </p:spPr>
          <p:txBody>
            <a:bodyPr vert="horz" lIns="114295" tIns="73475" rIns="114295" bIns="73475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US" sz="1050" dirty="0"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35" name="フリーフォーム 34"/>
            <p:cNvSpPr/>
            <p:nvPr/>
          </p:nvSpPr>
          <p:spPr>
            <a:xfrm>
              <a:off x="3102236" y="1796220"/>
              <a:ext cx="1796031" cy="1143049"/>
            </a:xfrm>
            <a:custGeom>
              <a:avLst>
                <a:gd name="f0" fmla="val -4056"/>
                <a:gd name="f1" fmla="val 36758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FFFFFF"/>
            </a:solidFill>
            <a:ln w="36000">
              <a:solidFill>
                <a:srgbClr val="FF00FF"/>
              </a:solidFill>
              <a:prstDash val="solid"/>
            </a:ln>
          </p:spPr>
          <p:txBody>
            <a:bodyPr vert="horz" wrap="none" lIns="97967" tIns="57147" rIns="97967" bIns="57147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US" sz="1050" b="1" i="1" dirty="0">
                  <a:solidFill>
                    <a:srgbClr val="FF00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18"/>
                  <a:ea typeface="ＭＳ Ｐゴシック" pitchFamily="2"/>
                  <a:cs typeface="Mangal" pitchFamily="2"/>
                </a:rPr>
                <a:t>Major</a:t>
              </a:r>
            </a:p>
          </p:txBody>
        </p:sp>
        <p:sp>
          <p:nvSpPr>
            <p:cNvPr id="36" name="フリーフォーム 35"/>
            <p:cNvSpPr/>
            <p:nvPr/>
          </p:nvSpPr>
          <p:spPr>
            <a:xfrm>
              <a:off x="489827" y="5062075"/>
              <a:ext cx="1796031" cy="1143049"/>
            </a:xfrm>
            <a:custGeom>
              <a:avLst>
                <a:gd name="f0" fmla="val 22840"/>
                <a:gd name="f1" fmla="val -9889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FFFFFF"/>
            </a:solidFill>
            <a:ln w="36000">
              <a:solidFill>
                <a:srgbClr val="00FFFF"/>
              </a:solidFill>
              <a:prstDash val="solid"/>
            </a:ln>
          </p:spPr>
          <p:txBody>
            <a:bodyPr vert="horz" wrap="none" lIns="97967" tIns="57147" rIns="97967" bIns="57147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US" sz="1050" b="1" i="1" dirty="0">
                  <a:solidFill>
                    <a:srgbClr val="00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Arial" pitchFamily="18"/>
                  <a:ea typeface="ＭＳ Ｐゴシック" pitchFamily="2"/>
                  <a:cs typeface="Mangal" pitchFamily="2"/>
                </a:rPr>
                <a:t>Minor</a:t>
              </a:r>
            </a:p>
          </p:txBody>
        </p:sp>
      </p:grpSp>
      <p:grpSp>
        <p:nvGrpSpPr>
          <p:cNvPr id="6" name="グループ化 39"/>
          <p:cNvGrpSpPr/>
          <p:nvPr/>
        </p:nvGrpSpPr>
        <p:grpSpPr>
          <a:xfrm>
            <a:off x="251520" y="3140968"/>
            <a:ext cx="4058581" cy="2520280"/>
            <a:chOff x="5384520" y="1944360"/>
            <a:chExt cx="5045760" cy="3364919"/>
          </a:xfrm>
        </p:grpSpPr>
        <p:pic>
          <p:nvPicPr>
            <p:cNvPr id="41" name="Picture 27"/>
            <p:cNvPicPr>
              <a:picLocks noChangeAspect="1"/>
            </p:cNvPicPr>
            <p:nvPr/>
          </p:nvPicPr>
          <p:blipFill>
            <a:blip r:embed="rId5" cstate="print">
              <a:alphaModFix/>
              <a:lum/>
            </a:blip>
            <a:srcRect/>
            <a:stretch>
              <a:fillRect/>
            </a:stretch>
          </p:blipFill>
          <p:spPr>
            <a:xfrm>
              <a:off x="5384520" y="1944360"/>
              <a:ext cx="5045760" cy="33649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テキスト ボックス 6"/>
            <p:cNvSpPr/>
            <p:nvPr/>
          </p:nvSpPr>
          <p:spPr>
            <a:xfrm>
              <a:off x="6458792" y="4310725"/>
              <a:ext cx="3392366" cy="517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990" b="1" u="sng" strike="noStrike" kern="1200" dirty="0">
                  <a:ln>
                    <a:noFill/>
                  </a:ln>
                  <a:solidFill>
                    <a:srgbClr val="FF0000"/>
                  </a:solidFill>
                  <a:uFillTx/>
                  <a:latin typeface="Arial" pitchFamily="18"/>
                  <a:ea typeface="ＭＳ Ｐゴシック" pitchFamily="2"/>
                  <a:cs typeface="Mangal" pitchFamily="2"/>
                </a:rPr>
                <a:t>Readout efficiency</a:t>
              </a:r>
            </a:p>
          </p:txBody>
        </p:sp>
        <p:sp>
          <p:nvSpPr>
            <p:cNvPr id="43" name="直線コネクタ 42"/>
            <p:cNvSpPr/>
            <p:nvPr/>
          </p:nvSpPr>
          <p:spPr>
            <a:xfrm>
              <a:off x="6660000" y="2293200"/>
              <a:ext cx="0" cy="216000"/>
            </a:xfrm>
            <a:prstGeom prst="line">
              <a:avLst/>
            </a:prstGeom>
            <a:noFill/>
            <a:ln w="18000">
              <a:solidFill>
                <a:srgbClr val="FF0000"/>
              </a:solidFill>
              <a:prstDash val="solid"/>
            </a:ln>
          </p:spPr>
          <p:txBody>
            <a:bodyPr vert="horz" lIns="99000" tIns="54000" rIns="99000" bIns="54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44" name="直線コネクタ 43"/>
            <p:cNvSpPr/>
            <p:nvPr/>
          </p:nvSpPr>
          <p:spPr>
            <a:xfrm>
              <a:off x="7163999" y="2671199"/>
              <a:ext cx="0" cy="396000"/>
            </a:xfrm>
            <a:prstGeom prst="line">
              <a:avLst/>
            </a:prstGeom>
            <a:noFill/>
            <a:ln w="18000">
              <a:solidFill>
                <a:srgbClr val="FF0000"/>
              </a:solidFill>
              <a:prstDash val="solid"/>
            </a:ln>
          </p:spPr>
          <p:txBody>
            <a:bodyPr vert="horz" lIns="99000" tIns="54000" rIns="99000" bIns="54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45" name="直線コネクタ 44"/>
            <p:cNvSpPr/>
            <p:nvPr/>
          </p:nvSpPr>
          <p:spPr>
            <a:xfrm>
              <a:off x="7631999" y="2131199"/>
              <a:ext cx="0" cy="144000"/>
            </a:xfrm>
            <a:prstGeom prst="line">
              <a:avLst/>
            </a:prstGeom>
            <a:noFill/>
            <a:ln w="18000">
              <a:solidFill>
                <a:srgbClr val="FF0000"/>
              </a:solidFill>
              <a:prstDash val="solid"/>
            </a:ln>
          </p:spPr>
          <p:txBody>
            <a:bodyPr vert="horz" lIns="99000" tIns="54000" rIns="99000" bIns="54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46" name="直線コネクタ 45"/>
            <p:cNvSpPr/>
            <p:nvPr/>
          </p:nvSpPr>
          <p:spPr>
            <a:xfrm>
              <a:off x="8568000" y="2177999"/>
              <a:ext cx="0" cy="180000"/>
            </a:xfrm>
            <a:prstGeom prst="line">
              <a:avLst/>
            </a:prstGeom>
            <a:noFill/>
            <a:ln w="18000">
              <a:solidFill>
                <a:srgbClr val="FF0000"/>
              </a:solidFill>
              <a:prstDash val="solid"/>
            </a:ln>
          </p:spPr>
          <p:txBody>
            <a:bodyPr vert="horz" lIns="99000" tIns="54000" rIns="99000" bIns="54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  <p:sp>
          <p:nvSpPr>
            <p:cNvPr id="47" name="直線コネクタ 46"/>
            <p:cNvSpPr/>
            <p:nvPr/>
          </p:nvSpPr>
          <p:spPr>
            <a:xfrm>
              <a:off x="6083999" y="2833200"/>
              <a:ext cx="0" cy="1080000"/>
            </a:xfrm>
            <a:prstGeom prst="line">
              <a:avLst/>
            </a:prstGeom>
            <a:noFill/>
            <a:ln w="18000">
              <a:solidFill>
                <a:srgbClr val="FF0000"/>
              </a:solidFill>
              <a:prstDash val="solid"/>
            </a:ln>
          </p:spPr>
          <p:txBody>
            <a:bodyPr vert="horz" lIns="99000" tIns="54000" rIns="99000" bIns="54000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endParaRPr>
            </a:p>
          </p:txBody>
        </p:sp>
      </p:grpSp>
      <p:grpSp>
        <p:nvGrpSpPr>
          <p:cNvPr id="7" name="グループ化 51"/>
          <p:cNvGrpSpPr/>
          <p:nvPr/>
        </p:nvGrpSpPr>
        <p:grpSpPr>
          <a:xfrm>
            <a:off x="4499992" y="2204864"/>
            <a:ext cx="4320480" cy="4700872"/>
            <a:chOff x="4427984" y="-720080"/>
            <a:chExt cx="4679950" cy="5675072"/>
          </a:xfrm>
        </p:grpSpPr>
        <p:grpSp>
          <p:nvGrpSpPr>
            <p:cNvPr id="11" name="グループ化 50"/>
            <p:cNvGrpSpPr/>
            <p:nvPr/>
          </p:nvGrpSpPr>
          <p:grpSpPr>
            <a:xfrm>
              <a:off x="4427984" y="-720080"/>
              <a:ext cx="4679950" cy="5617443"/>
              <a:chOff x="4464050" y="-27384"/>
              <a:chExt cx="4679950" cy="5617443"/>
            </a:xfrm>
          </p:grpSpPr>
          <p:pic>
            <p:nvPicPr>
              <p:cNvPr id="46082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9125" r="12175"/>
              <a:stretch>
                <a:fillRect/>
              </a:stretch>
            </p:blipFill>
            <p:spPr bwMode="auto">
              <a:xfrm>
                <a:off x="4464050" y="1628799"/>
                <a:ext cx="4679950" cy="3961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円/楕円 11"/>
              <p:cNvSpPr/>
              <p:nvPr/>
            </p:nvSpPr>
            <p:spPr>
              <a:xfrm>
                <a:off x="6804025" y="2781300"/>
                <a:ext cx="215900" cy="2159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5724525" y="2781300"/>
                <a:ext cx="215900" cy="2159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cxnSp>
            <p:nvCxnSpPr>
              <p:cNvPr id="15" name="直線矢印コネクタ 14"/>
              <p:cNvCxnSpPr/>
              <p:nvPr/>
            </p:nvCxnSpPr>
            <p:spPr>
              <a:xfrm>
                <a:off x="6084888" y="2924175"/>
                <a:ext cx="574675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/>
              <p:cNvCxnSpPr/>
              <p:nvPr/>
            </p:nvCxnSpPr>
            <p:spPr>
              <a:xfrm flipV="1">
                <a:off x="7092950" y="2565400"/>
                <a:ext cx="647700" cy="287338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円/楕円 19"/>
              <p:cNvSpPr/>
              <p:nvPr/>
            </p:nvSpPr>
            <p:spPr>
              <a:xfrm>
                <a:off x="7812088" y="2420938"/>
                <a:ext cx="215900" cy="2159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1" name="右矢印 20"/>
              <p:cNvSpPr/>
              <p:nvPr/>
            </p:nvSpPr>
            <p:spPr>
              <a:xfrm rot="2805974">
                <a:off x="6967538" y="3133725"/>
                <a:ext cx="674688" cy="230187"/>
              </a:xfrm>
              <a:prstGeom prst="right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円弧 25"/>
              <p:cNvSpPr/>
              <p:nvPr/>
            </p:nvSpPr>
            <p:spPr>
              <a:xfrm rot="4184307">
                <a:off x="6807230" y="2682082"/>
                <a:ext cx="700087" cy="64770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46095" name="テキスト ボックス 26"/>
              <p:cNvSpPr txBox="1">
                <a:spLocks noChangeArrowheads="1"/>
              </p:cNvSpPr>
              <p:nvPr/>
            </p:nvSpPr>
            <p:spPr bwMode="auto">
              <a:xfrm>
                <a:off x="7529219" y="2903456"/>
                <a:ext cx="1441450" cy="445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dirty="0">
                    <a:solidFill>
                      <a:schemeClr val="bg1"/>
                    </a:solidFill>
                  </a:rPr>
                  <a:t>θ</a:t>
                </a:r>
                <a:endParaRPr lang="ja-JP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4788024" y="-27384"/>
                <a:ext cx="4320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ja-JP" altLang="en-US" sz="2400" b="1" dirty="0">
                  <a:solidFill>
                    <a:srgbClr val="00CC00"/>
                  </a:solidFill>
                </a:endParaRPr>
              </a:p>
            </p:txBody>
          </p:sp>
        </p:grpSp>
        <p:sp>
          <p:nvSpPr>
            <p:cNvPr id="46103" name="テキスト ボックス 30"/>
            <p:cNvSpPr txBox="1">
              <a:spLocks noChangeArrowheads="1"/>
            </p:cNvSpPr>
            <p:nvPr/>
          </p:nvSpPr>
          <p:spPr bwMode="auto">
            <a:xfrm>
              <a:off x="6228183" y="4509120"/>
              <a:ext cx="1908175" cy="44587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</a:rPr>
                <a:t>Cos (2D angle)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9" name="直線矢印コネクタ 28"/>
          <p:cNvCxnSpPr/>
          <p:nvPr/>
        </p:nvCxnSpPr>
        <p:spPr>
          <a:xfrm flipH="1">
            <a:off x="6516216" y="1916832"/>
            <a:ext cx="72008" cy="22322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1115616" y="573325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Visible Track length [nm]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07504" y="1052736"/>
            <a:ext cx="226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現状、楕円フィッティングをベースにしたシンプルなセレクション</a:t>
            </a:r>
            <a:endParaRPr kumimoji="1" lang="ja-JP" altLang="en-US" b="1" dirty="0"/>
          </a:p>
        </p:txBody>
      </p:sp>
      <p:sp>
        <p:nvSpPr>
          <p:cNvPr id="53" name="下矢印 52"/>
          <p:cNvSpPr/>
          <p:nvPr/>
        </p:nvSpPr>
        <p:spPr>
          <a:xfrm>
            <a:off x="1115616" y="1988840"/>
            <a:ext cx="216024" cy="360040"/>
          </a:xfrm>
          <a:prstGeom prst="down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-36512" y="242262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楕円率とサイズを飛跡認識のパラメター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5496" y="6167045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短波長解析、高分解能カメラ</a:t>
            </a:r>
            <a:r>
              <a:rPr kumimoji="1" lang="en-US" altLang="ja-JP" sz="1600" b="1" dirty="0" smtClean="0"/>
              <a:t>&amp;</a:t>
            </a:r>
            <a:r>
              <a:rPr kumimoji="1" lang="ja-JP" altLang="en-US" sz="1600" b="1" dirty="0" smtClean="0"/>
              <a:t>レンズ、精密形状認識により、より選別能力を上げる。</a:t>
            </a:r>
            <a:endParaRPr kumimoji="1" lang="ja-JP" altLang="en-US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Grp="1" noChangeAspect="1" noChangeArrowheads="1"/>
          </p:cNvPicPr>
          <p:nvPr>
            <p:ph sz="half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2498" y="3933056"/>
            <a:ext cx="3903057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5344" y="144115"/>
            <a:ext cx="8517136" cy="836613"/>
          </a:xfrm>
        </p:spPr>
        <p:txBody>
          <a:bodyPr/>
          <a:lstStyle/>
          <a:p>
            <a:r>
              <a:rPr lang="en-US" altLang="ja-JP" sz="3200" dirty="0" smtClean="0"/>
              <a:t>Fine Crystal Emulsion production</a:t>
            </a:r>
            <a:r>
              <a:rPr kumimoji="1" lang="en-US" altLang="ja-JP" sz="3200" dirty="0" smtClean="0"/>
              <a:t> with </a:t>
            </a:r>
            <a:r>
              <a:rPr lang="en-US" altLang="ja-JP" sz="3200" dirty="0" smtClean="0"/>
              <a:t>PVA</a:t>
            </a:r>
            <a:endParaRPr kumimoji="1"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65</a:t>
            </a:fld>
            <a:endParaRPr kumimoji="1" lang="ja-JP" altLang="en-US" dirty="0"/>
          </a:p>
        </p:txBody>
      </p:sp>
      <p:sp>
        <p:nvSpPr>
          <p:cNvPr id="10" name="コンテンツ プレースホルダ 9"/>
          <p:cNvSpPr>
            <a:spLocks noGrp="1"/>
          </p:cNvSpPr>
          <p:nvPr>
            <p:ph sz="half" idx="15"/>
          </p:nvPr>
        </p:nvSpPr>
        <p:spPr>
          <a:xfrm>
            <a:off x="251520" y="1268760"/>
            <a:ext cx="4824536" cy="5616624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Fine crystal only with gelatin is succeeded, but the size isn’t stable.</a:t>
            </a:r>
          </a:p>
          <a:p>
            <a:endParaRPr lang="en-US" altLang="ja-JP" sz="2000" dirty="0" smtClean="0"/>
          </a:p>
          <a:p>
            <a:endParaRPr lang="en-US" altLang="ja-JP" sz="2000" dirty="0" smtClean="0"/>
          </a:p>
          <a:p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en-US" altLang="ja-JP" sz="2000" dirty="0" smtClean="0"/>
              <a:t>We try new method to product with 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polyvinyl alcohol (PVA) </a:t>
            </a:r>
            <a:r>
              <a:rPr lang="en-US" altLang="ja-JP" sz="2000" dirty="0" smtClean="0"/>
              <a:t>, which strongly covers crystals surface and suppresses their growing.</a:t>
            </a:r>
          </a:p>
          <a:p>
            <a:pPr>
              <a:buNone/>
            </a:pPr>
            <a:r>
              <a:rPr lang="en-US" altLang="ja-JP" sz="2000" dirty="0" smtClean="0"/>
              <a:t>	Production with PVA solution make crystals size very stable.</a:t>
            </a:r>
          </a:p>
          <a:p>
            <a:pPr>
              <a:buNone/>
            </a:pPr>
            <a:r>
              <a:rPr lang="en-US" altLang="ja-JP" sz="2000" dirty="0" smtClean="0"/>
              <a:t>	We could start studying about crystal sensitivity.</a:t>
            </a:r>
            <a:endParaRPr kumimoji="1" lang="ja-JP" altLang="en-US" sz="2000" dirty="0"/>
          </a:p>
        </p:txBody>
      </p:sp>
      <p:pic>
        <p:nvPicPr>
          <p:cNvPr id="1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1364" y="908050"/>
            <a:ext cx="390532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正方形/長方形 13"/>
          <p:cNvSpPr/>
          <p:nvPr/>
        </p:nvSpPr>
        <p:spPr>
          <a:xfrm>
            <a:off x="5508106" y="908720"/>
            <a:ext cx="285847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only gelatin type crystal size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5508104" y="3923764"/>
            <a:ext cx="27839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PVA mixed type crystal size</a:t>
            </a:r>
          </a:p>
        </p:txBody>
      </p:sp>
      <p:grpSp>
        <p:nvGrpSpPr>
          <p:cNvPr id="3" name="グループ化 54"/>
          <p:cNvGrpSpPr>
            <a:grpSpLocks noChangeAspect="1"/>
          </p:cNvGrpSpPr>
          <p:nvPr/>
        </p:nvGrpSpPr>
        <p:grpSpPr>
          <a:xfrm>
            <a:off x="3203848" y="2060848"/>
            <a:ext cx="1548173" cy="1152128"/>
            <a:chOff x="8532440" y="1124744"/>
            <a:chExt cx="2057907" cy="1531465"/>
          </a:xfrm>
        </p:grpSpPr>
        <p:grpSp>
          <p:nvGrpSpPr>
            <p:cNvPr id="5" name="グループ化 118"/>
            <p:cNvGrpSpPr/>
            <p:nvPr/>
          </p:nvGrpSpPr>
          <p:grpSpPr>
            <a:xfrm>
              <a:off x="8676018" y="1195870"/>
              <a:ext cx="1722900" cy="1435749"/>
              <a:chOff x="5148064" y="1700808"/>
              <a:chExt cx="2592288" cy="2160240"/>
            </a:xfrm>
          </p:grpSpPr>
          <p:sp>
            <p:nvSpPr>
              <p:cNvPr id="25" name="円/楕円 24"/>
              <p:cNvSpPr/>
              <p:nvPr/>
            </p:nvSpPr>
            <p:spPr>
              <a:xfrm>
                <a:off x="5436096" y="1916832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円/楕円 25"/>
              <p:cNvSpPr/>
              <p:nvPr/>
            </p:nvSpPr>
            <p:spPr>
              <a:xfrm>
                <a:off x="6084168" y="1700808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円/楕円 26"/>
              <p:cNvSpPr/>
              <p:nvPr/>
            </p:nvSpPr>
            <p:spPr>
              <a:xfrm>
                <a:off x="6084168" y="2348880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円/楕円 29"/>
              <p:cNvSpPr/>
              <p:nvPr/>
            </p:nvSpPr>
            <p:spPr>
              <a:xfrm>
                <a:off x="6012160" y="2852936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円/楕円 32"/>
              <p:cNvSpPr/>
              <p:nvPr/>
            </p:nvSpPr>
            <p:spPr>
              <a:xfrm>
                <a:off x="6516216" y="2132856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円/楕円 33"/>
              <p:cNvSpPr/>
              <p:nvPr/>
            </p:nvSpPr>
            <p:spPr>
              <a:xfrm>
                <a:off x="7308304" y="2492896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円/楕円 35"/>
              <p:cNvSpPr/>
              <p:nvPr/>
            </p:nvSpPr>
            <p:spPr>
              <a:xfrm>
                <a:off x="6444208" y="3356992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円/楕円 36"/>
              <p:cNvSpPr/>
              <p:nvPr/>
            </p:nvSpPr>
            <p:spPr>
              <a:xfrm>
                <a:off x="6882223" y="2677230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円/楕円 37"/>
              <p:cNvSpPr/>
              <p:nvPr/>
            </p:nvSpPr>
            <p:spPr>
              <a:xfrm>
                <a:off x="5724128" y="3284984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円/楕円 38"/>
              <p:cNvSpPr/>
              <p:nvPr/>
            </p:nvSpPr>
            <p:spPr>
              <a:xfrm>
                <a:off x="5148064" y="2780928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5636172" y="2677231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円/楕円 40"/>
              <p:cNvSpPr/>
              <p:nvPr/>
            </p:nvSpPr>
            <p:spPr>
              <a:xfrm>
                <a:off x="6588224" y="1772816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円/楕円 42"/>
              <p:cNvSpPr/>
              <p:nvPr/>
            </p:nvSpPr>
            <p:spPr>
              <a:xfrm>
                <a:off x="6557196" y="2568887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円/楕円 43"/>
              <p:cNvSpPr/>
              <p:nvPr/>
            </p:nvSpPr>
            <p:spPr>
              <a:xfrm>
                <a:off x="6228184" y="2996952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円/楕円 45"/>
              <p:cNvSpPr/>
              <p:nvPr/>
            </p:nvSpPr>
            <p:spPr>
              <a:xfrm>
                <a:off x="7236296" y="2276872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円/楕円 46"/>
              <p:cNvSpPr/>
              <p:nvPr/>
            </p:nvSpPr>
            <p:spPr>
              <a:xfrm>
                <a:off x="6882223" y="1918823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円/楕円 48"/>
              <p:cNvSpPr/>
              <p:nvPr/>
            </p:nvSpPr>
            <p:spPr>
              <a:xfrm>
                <a:off x="7092280" y="3140968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円/楕円 49"/>
              <p:cNvSpPr/>
              <p:nvPr/>
            </p:nvSpPr>
            <p:spPr>
              <a:xfrm>
                <a:off x="6948264" y="3429000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円/楕円 52"/>
              <p:cNvSpPr/>
              <p:nvPr/>
            </p:nvSpPr>
            <p:spPr>
              <a:xfrm>
                <a:off x="5508104" y="3068960"/>
                <a:ext cx="432048" cy="43204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4" name="直方体 23"/>
            <p:cNvSpPr/>
            <p:nvPr/>
          </p:nvSpPr>
          <p:spPr>
            <a:xfrm>
              <a:off x="8532440" y="1124744"/>
              <a:ext cx="2057907" cy="1531465"/>
            </a:xfrm>
            <a:prstGeom prst="cube">
              <a:avLst/>
            </a:prstGeom>
            <a:solidFill>
              <a:schemeClr val="accent5">
                <a:lumMod val="20000"/>
                <a:lumOff val="80000"/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7" name="直線コネクタ 56"/>
          <p:cNvCxnSpPr/>
          <p:nvPr/>
        </p:nvCxnSpPr>
        <p:spPr>
          <a:xfrm flipH="1" flipV="1">
            <a:off x="2843808" y="2132856"/>
            <a:ext cx="504056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1691680" y="2132856"/>
            <a:ext cx="14357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accent1"/>
                </a:solidFill>
              </a:rPr>
              <a:t>solution </a:t>
            </a:r>
            <a:endParaRPr lang="en-US" altLang="ja-JP" sz="1600" dirty="0" smtClean="0"/>
          </a:p>
          <a:p>
            <a:pPr algn="ctr"/>
            <a:r>
              <a:rPr lang="en-US" altLang="ja-JP" sz="1600" dirty="0" smtClean="0"/>
              <a:t>only Gelatin</a:t>
            </a:r>
          </a:p>
          <a:p>
            <a:pPr algn="ctr"/>
            <a:r>
              <a:rPr lang="ja-JP" altLang="en-US" sz="1600" dirty="0" smtClean="0"/>
              <a:t>↓</a:t>
            </a:r>
            <a:endParaRPr lang="en-US" altLang="ja-JP" sz="1600" dirty="0" smtClean="0"/>
          </a:p>
          <a:p>
            <a:pPr algn="ctr"/>
            <a:r>
              <a:rPr kumimoji="1" lang="en-US" altLang="ja-JP" sz="1600" dirty="0" smtClean="0"/>
              <a:t>Gelatin &amp;</a:t>
            </a:r>
            <a:r>
              <a:rPr kumimoji="1" lang="ja-JP" altLang="en-US" sz="1600" dirty="0" smtClean="0"/>
              <a:t> </a:t>
            </a:r>
            <a:r>
              <a:rPr kumimoji="1" lang="en-US" altLang="ja-JP" sz="1600" u="sng" dirty="0" smtClean="0">
                <a:solidFill>
                  <a:srgbClr val="FF0000"/>
                </a:solidFill>
              </a:rPr>
              <a:t>PVA</a:t>
            </a:r>
            <a:endParaRPr kumimoji="1" lang="ja-JP" altLang="en-US" sz="1600" u="sng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724128" y="3429000"/>
            <a:ext cx="302433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Silver halide crystal size [nm]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6588224" y="3717032"/>
            <a:ext cx="576064" cy="288032"/>
          </a:xfrm>
          <a:prstGeom prst="downArrow">
            <a:avLst>
              <a:gd name="adj1" fmla="val 58093"/>
              <a:gd name="adj2" fmla="val 57470"/>
            </a:avLst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724128" y="6505599"/>
            <a:ext cx="302433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Silver halide crystal size [nm]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グラフ 4"/>
          <p:cNvGraphicFramePr/>
          <p:nvPr/>
        </p:nvGraphicFramePr>
        <p:xfrm>
          <a:off x="0" y="1916832"/>
          <a:ext cx="601317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He and C ion </a:t>
            </a:r>
            <a:r>
              <a:rPr kumimoji="1" lang="en-US" altLang="ja-JP" sz="3600" dirty="0" err="1" smtClean="0"/>
              <a:t>dE</a:t>
            </a:r>
            <a:r>
              <a:rPr kumimoji="1" lang="en-US" altLang="ja-JP" sz="3600" dirty="0" smtClean="0"/>
              <a:t>/</a:t>
            </a:r>
            <a:r>
              <a:rPr kumimoji="1" lang="en-US" altLang="ja-JP" sz="3600" dirty="0" err="1" smtClean="0"/>
              <a:t>dx</a:t>
            </a:r>
            <a:endParaRPr kumimoji="1" lang="ja-JP" altLang="en-US" sz="3600" dirty="0"/>
          </a:p>
        </p:txBody>
      </p:sp>
      <p:graphicFrame>
        <p:nvGraphicFramePr>
          <p:cNvPr id="4" name="グラフ 3"/>
          <p:cNvGraphicFramePr/>
          <p:nvPr/>
        </p:nvGraphicFramePr>
        <p:xfrm>
          <a:off x="4427984" y="1700808"/>
          <a:ext cx="5796682" cy="4619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5148064" y="2060848"/>
            <a:ext cx="1224136" cy="3672408"/>
          </a:xfrm>
          <a:prstGeom prst="rect">
            <a:avLst/>
          </a:prstGeom>
          <a:solidFill>
            <a:srgbClr val="0F6FC6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755576" y="2060848"/>
            <a:ext cx="1728192" cy="3672408"/>
          </a:xfrm>
          <a:prstGeom prst="rect">
            <a:avLst/>
          </a:prstGeom>
          <a:solidFill>
            <a:srgbClr val="0F6FC6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9672" y="162880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 smtClean="0"/>
              <a:t>He ion (alpha-ray)</a:t>
            </a:r>
            <a:endParaRPr kumimoji="1" lang="ja-JP" altLang="en-US" b="1" u="sng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12160" y="16915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C</a:t>
            </a:r>
            <a:r>
              <a:rPr kumimoji="1" lang="en-US" altLang="ja-JP" b="1" u="sng" dirty="0" smtClean="0"/>
              <a:t> ion (alpha-ray)</a:t>
            </a:r>
            <a:endParaRPr kumimoji="1" lang="ja-JP" altLang="en-US" b="1" u="sng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11760" y="33569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Alpha-decay region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56176" y="34290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C recoil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region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グラフ 13"/>
          <p:cNvGraphicFramePr/>
          <p:nvPr/>
        </p:nvGraphicFramePr>
        <p:xfrm>
          <a:off x="683568" y="3356992"/>
          <a:ext cx="4104456" cy="333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138336"/>
            <a:ext cx="7772400" cy="914400"/>
          </a:xfrm>
        </p:spPr>
        <p:txBody>
          <a:bodyPr/>
          <a:lstStyle/>
          <a:p>
            <a:r>
              <a:rPr lang="en-US" altLang="ja-JP" dirty="0" smtClean="0"/>
              <a:t>Prototype detector 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332" t="75410" r="48178" b="4135"/>
          <a:stretch>
            <a:fillRect/>
          </a:stretch>
        </p:blipFill>
        <p:spPr bwMode="auto">
          <a:xfrm>
            <a:off x="4499992" y="764704"/>
            <a:ext cx="3600400" cy="250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naka\Emulsion_Production\NNK067\121121\NNK067_Os3nm\NNK067_Os3_04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6144" y="836712"/>
            <a:ext cx="1907704" cy="2512073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5364088" y="692696"/>
            <a:ext cx="19442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Measured by TEM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5576" y="249289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132EF9"/>
                </a:solidFill>
              </a:rPr>
              <a:t>It’s not minimum sizes because sensitivity is required for C(N,O) recoil detection.</a:t>
            </a:r>
          </a:p>
          <a:p>
            <a:r>
              <a:rPr lang="en-US" altLang="ja-JP" b="1" dirty="0" smtClean="0">
                <a:solidFill>
                  <a:srgbClr val="132EF9"/>
                </a:solidFill>
              </a:rPr>
              <a:t>          (We don’t find the best sensitized treatment for 20 nm level crystals) </a:t>
            </a:r>
            <a:endParaRPr kumimoji="1" lang="ja-JP" altLang="en-US" b="1" dirty="0">
              <a:solidFill>
                <a:srgbClr val="132EF9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7984" y="3762906"/>
            <a:ext cx="3707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- Ion implantation check </a:t>
            </a:r>
          </a:p>
          <a:p>
            <a:pPr>
              <a:buFontTx/>
              <a:buChar char="-"/>
            </a:pPr>
            <a:r>
              <a:rPr lang="en-US" altLang="ja-JP" dirty="0" smtClean="0"/>
              <a:t>OPERA developer [3min] </a:t>
            </a:r>
          </a:p>
          <a:p>
            <a:pPr>
              <a:buFontTx/>
              <a:buChar char="-"/>
            </a:pPr>
            <a:r>
              <a:rPr lang="en-US" altLang="ja-JP" dirty="0" smtClean="0"/>
              <a:t>Manual check </a:t>
            </a:r>
          </a:p>
          <a:p>
            <a:r>
              <a:rPr lang="en-US" altLang="ja-JP" dirty="0" smtClean="0"/>
              <a:t>-&gt; select the elliptical shape events </a:t>
            </a:r>
          </a:p>
          <a:p>
            <a:r>
              <a:rPr lang="en-US" altLang="ja-JP" b="1" dirty="0" smtClean="0"/>
              <a:t> </a:t>
            </a:r>
            <a:r>
              <a:rPr lang="en-US" altLang="ja-JP" b="1" dirty="0" smtClean="0">
                <a:solidFill>
                  <a:srgbClr val="FFFF00"/>
                </a:solidFill>
              </a:rPr>
              <a:t>However, we recognized  the C ion signals as tracks!!</a:t>
            </a:r>
          </a:p>
        </p:txBody>
      </p:sp>
      <p:sp>
        <p:nvSpPr>
          <p:cNvPr id="9" name="円/楕円 8"/>
          <p:cNvSpPr/>
          <p:nvPr/>
        </p:nvSpPr>
        <p:spPr>
          <a:xfrm>
            <a:off x="1691680" y="4869160"/>
            <a:ext cx="1584176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3131840" y="5589240"/>
            <a:ext cx="122413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392488" y="5517232"/>
            <a:ext cx="464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We can rise the sensitivity by using chemical sensitization. 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19585504">
            <a:off x="813206" y="3924059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Very Preliminary!! 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" name="下矢印 14"/>
          <p:cNvSpPr/>
          <p:nvPr/>
        </p:nvSpPr>
        <p:spPr>
          <a:xfrm>
            <a:off x="6228184" y="6165304"/>
            <a:ext cx="216024" cy="288032"/>
          </a:xfrm>
          <a:prstGeom prst="down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63888" y="644404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Next Step : sensitivity control by chemical sensitization.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36096" y="32129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FF"/>
                </a:solidFill>
              </a:rPr>
              <a:t>Density = 3.2 g/cm</a:t>
            </a:r>
            <a:r>
              <a:rPr kumimoji="1" lang="en-US" altLang="ja-JP" b="1" baseline="30000" dirty="0" smtClean="0">
                <a:solidFill>
                  <a:srgbClr val="FF00FF"/>
                </a:solidFill>
              </a:rPr>
              <a:t>3</a:t>
            </a:r>
            <a:endParaRPr kumimoji="1" lang="ja-JP" altLang="en-US" b="1" baseline="30000" dirty="0">
              <a:solidFill>
                <a:srgbClr val="FF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004048" y="11247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51.9 +- 6.5 nm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138336"/>
            <a:ext cx="7772400" cy="914400"/>
          </a:xfrm>
        </p:spPr>
        <p:txBody>
          <a:bodyPr/>
          <a:lstStyle/>
          <a:p>
            <a:r>
              <a:rPr lang="en-US" altLang="ja-JP" sz="3200" dirty="0" smtClean="0"/>
              <a:t>Predicted Backgrounds 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68340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1. Gamma, beta backgrounds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4" y="29876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2</a:t>
            </a:r>
            <a:r>
              <a:rPr kumimoji="1" lang="en-US" altLang="ja-JP" b="1" dirty="0" smtClean="0"/>
              <a:t>. </a:t>
            </a:r>
            <a:r>
              <a:rPr lang="en-US" altLang="ja-JP" b="1" dirty="0" smtClean="0"/>
              <a:t>Neutron backgrounds 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99992" y="4994592"/>
            <a:ext cx="439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Reference data :</a:t>
            </a:r>
          </a:p>
          <a:p>
            <a:r>
              <a:rPr lang="en-US" altLang="ja-JP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ja-JP" sz="1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it-IT" altLang="ja-JP" sz="1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F. Arneodo et al., Il Nuovo Cim. 112A (1999) 819.</a:t>
            </a:r>
          </a:p>
          <a:p>
            <a:r>
              <a:rPr kumimoji="1" lang="it-IT" altLang="ja-JP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it-IT" altLang="ja-JP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P. Belli et al., Il Nuovo Cim. 101A (1989) 959.</a:t>
            </a:r>
            <a:endParaRPr kumimoji="1" lang="ja-JP" altLang="en-US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8" name="グラフ 7"/>
          <p:cNvGraphicFramePr/>
          <p:nvPr/>
        </p:nvGraphicFramePr>
        <p:xfrm>
          <a:off x="755576" y="3284984"/>
          <a:ext cx="3816424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4499992" y="3501008"/>
            <a:ext cx="44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Neutron flux in LNGS : &lt; 1E-6/cm2/sec</a:t>
            </a:r>
            <a:endParaRPr kumimoji="1" lang="ja-JP" altLang="en-US" dirty="0"/>
          </a:p>
        </p:txBody>
      </p:sp>
      <p:sp>
        <p:nvSpPr>
          <p:cNvPr id="11" name="下矢印 10"/>
          <p:cNvSpPr/>
          <p:nvPr/>
        </p:nvSpPr>
        <p:spPr>
          <a:xfrm>
            <a:off x="6156176" y="4005064"/>
            <a:ext cx="216024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2000" y="4294837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It  has no contribution as </a:t>
            </a:r>
            <a:r>
              <a:rPr kumimoji="1" lang="en-US" altLang="ja-JP" dirty="0" smtClean="0"/>
              <a:t>backgrounds until kg scale with non-shield condition 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9552" y="602128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3</a:t>
            </a:r>
            <a:r>
              <a:rPr kumimoji="1" lang="en-US" altLang="ja-JP" b="1" dirty="0" smtClean="0"/>
              <a:t>. </a:t>
            </a:r>
            <a:r>
              <a:rPr lang="en-US" altLang="ja-JP" b="1" dirty="0" smtClean="0"/>
              <a:t>Fog backgrounds (2 grains chance coincidence)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71600" y="638132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We aim 3 grains threshold </a:t>
            </a:r>
            <a:r>
              <a:rPr lang="ja-JP" altLang="en-US" b="1" dirty="0" smtClean="0"/>
              <a:t>→ </a:t>
            </a:r>
            <a:r>
              <a:rPr lang="en-US" altLang="ja-JP" b="1" dirty="0" smtClean="0"/>
              <a:t>5-6 order rejection !!</a:t>
            </a:r>
            <a:r>
              <a:rPr kumimoji="1" lang="en-US" altLang="ja-JP" b="1" dirty="0" smtClean="0"/>
              <a:t> 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5536" y="255561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Gamma –ray flux from outside  : ~ 10</a:t>
            </a:r>
            <a:r>
              <a:rPr kumimoji="1" lang="en-US" altLang="ja-JP" baseline="30000" dirty="0" smtClean="0"/>
              <a:t>8</a:t>
            </a:r>
            <a:r>
              <a:rPr kumimoji="1" lang="en-US" altLang="ja-JP" dirty="0" smtClean="0"/>
              <a:t> [/kg/day] (flux : 0.51/cm2/sec) </a:t>
            </a:r>
          </a:p>
        </p:txBody>
      </p:sp>
      <p:sp>
        <p:nvSpPr>
          <p:cNvPr id="17" name="右矢印 16"/>
          <p:cNvSpPr/>
          <p:nvPr/>
        </p:nvSpPr>
        <p:spPr>
          <a:xfrm>
            <a:off x="5364088" y="1772816"/>
            <a:ext cx="360040" cy="21602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96136" y="169151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</a:rPr>
              <a:t>We aim 1E-9~10 rejection power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/>
        </p:nvGraphicFramePr>
        <p:xfrm>
          <a:off x="611560" y="1124744"/>
          <a:ext cx="4680521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5"/>
                <a:gridCol w="1944216"/>
                <a:gridCol w="1800200"/>
              </a:tblGrid>
              <a:tr h="2992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Isotope 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Event rate [/kg/day]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Beta energy [</a:t>
                      </a:r>
                      <a:r>
                        <a:rPr kumimoji="1" lang="en-US" altLang="ja-JP" sz="1600" b="1" dirty="0" err="1" smtClean="0"/>
                        <a:t>keV</a:t>
                      </a:r>
                      <a:r>
                        <a:rPr kumimoji="1" lang="en-US" altLang="ja-JP" sz="1600" b="1" dirty="0" smtClean="0"/>
                        <a:t>]</a:t>
                      </a:r>
                      <a:endParaRPr kumimoji="1" lang="ja-JP" altLang="en-US" sz="1600" b="1" dirty="0"/>
                    </a:p>
                  </a:txBody>
                  <a:tcPr/>
                </a:tc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C-14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5.5 x 10</a:t>
                      </a:r>
                      <a:r>
                        <a:rPr kumimoji="1" lang="en-US" altLang="ja-JP" sz="1600" b="1" baseline="30000" dirty="0" smtClean="0"/>
                        <a:t>6</a:t>
                      </a:r>
                      <a:endParaRPr kumimoji="1" lang="ja-JP" altLang="en-US" sz="16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156</a:t>
                      </a:r>
                      <a:endParaRPr kumimoji="1" lang="ja-JP" altLang="en-US" sz="1600" b="1" dirty="0"/>
                    </a:p>
                  </a:txBody>
                  <a:tcPr/>
                </a:tc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K-40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1.4 x 10</a:t>
                      </a:r>
                      <a:r>
                        <a:rPr kumimoji="1" lang="en-US" altLang="ja-JP" sz="1600" b="1" baseline="30000" dirty="0" smtClean="0"/>
                        <a:t>6</a:t>
                      </a:r>
                      <a:endParaRPr kumimoji="1" lang="ja-JP" altLang="en-US" sz="16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1300</a:t>
                      </a:r>
                      <a:endParaRPr kumimoji="1" lang="ja-JP" altLang="en-US" sz="1600" b="1" dirty="0"/>
                    </a:p>
                  </a:txBody>
                  <a:tcPr/>
                </a:tc>
              </a:tr>
              <a:tr h="2992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Th-238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1.8 x 10</a:t>
                      </a:r>
                      <a:r>
                        <a:rPr kumimoji="1" lang="en-US" altLang="ja-JP" sz="1600" b="1" baseline="30000" dirty="0" smtClean="0"/>
                        <a:t>4</a:t>
                      </a:r>
                      <a:r>
                        <a:rPr kumimoji="1" lang="en-US" altLang="ja-JP" sz="1600" b="1" dirty="0" smtClean="0"/>
                        <a:t> 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569, 2250</a:t>
                      </a:r>
                      <a:r>
                        <a:rPr kumimoji="1" lang="en-US" altLang="ja-JP" sz="1600" b="1" baseline="0" dirty="0" smtClean="0"/>
                        <a:t> </a:t>
                      </a:r>
                      <a:endParaRPr kumimoji="1" lang="ja-JP" alt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914400"/>
          </a:xfrm>
        </p:spPr>
        <p:txBody>
          <a:bodyPr/>
          <a:lstStyle/>
          <a:p>
            <a:r>
              <a:rPr lang="en-US" altLang="ja-JP" sz="2800" dirty="0" smtClean="0"/>
              <a:t>γ</a:t>
            </a:r>
            <a:r>
              <a:rPr lang="ja-JP" altLang="en-US" sz="2800" dirty="0" smtClean="0"/>
              <a:t>・</a:t>
            </a:r>
            <a:r>
              <a:rPr lang="en-US" altLang="ja-JP" sz="2800" dirty="0" smtClean="0"/>
              <a:t>β–rays  </a:t>
            </a:r>
            <a:r>
              <a:rPr kumimoji="1" lang="en-US" altLang="ja-JP" sz="2800" dirty="0" smtClean="0"/>
              <a:t>Background rejection method </a:t>
            </a:r>
            <a:endParaRPr kumimoji="1" lang="ja-JP" altLang="en-US" sz="2800" dirty="0"/>
          </a:p>
        </p:txBody>
      </p:sp>
      <p:grpSp>
        <p:nvGrpSpPr>
          <p:cNvPr id="3" name="グループ化 3"/>
          <p:cNvGrpSpPr/>
          <p:nvPr/>
        </p:nvGrpSpPr>
        <p:grpSpPr>
          <a:xfrm>
            <a:off x="539552" y="548680"/>
            <a:ext cx="4896544" cy="6249972"/>
            <a:chOff x="539552" y="548680"/>
            <a:chExt cx="4896544" cy="6249972"/>
          </a:xfrm>
        </p:grpSpPr>
        <p:grpSp>
          <p:nvGrpSpPr>
            <p:cNvPr id="4" name="グループ化 9"/>
            <p:cNvGrpSpPr/>
            <p:nvPr/>
          </p:nvGrpSpPr>
          <p:grpSpPr>
            <a:xfrm>
              <a:off x="683568" y="4077072"/>
              <a:ext cx="4248472" cy="2721580"/>
              <a:chOff x="827584" y="4221088"/>
              <a:chExt cx="3678276" cy="2304256"/>
            </a:xfrm>
          </p:grpSpPr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1709" t="11952" r="35427" b="56231"/>
              <a:stretch>
                <a:fillRect/>
              </a:stretch>
            </p:blipFill>
            <p:spPr bwMode="auto">
              <a:xfrm>
                <a:off x="827584" y="4221088"/>
                <a:ext cx="3678276" cy="2304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テキスト ボックス 14"/>
              <p:cNvSpPr txBox="1"/>
              <p:nvPr/>
            </p:nvSpPr>
            <p:spPr>
              <a:xfrm>
                <a:off x="1697548" y="6129237"/>
                <a:ext cx="2808312" cy="286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err="1" smtClean="0">
                    <a:solidFill>
                      <a:schemeClr val="bg1"/>
                    </a:solidFill>
                  </a:rPr>
                  <a:t>dE</a:t>
                </a:r>
                <a:r>
                  <a:rPr kumimoji="1" lang="en-US" altLang="ja-JP" sz="1600" dirty="0" smtClean="0">
                    <a:solidFill>
                      <a:schemeClr val="bg1"/>
                    </a:solidFill>
                  </a:rPr>
                  <a:t>/</a:t>
                </a:r>
                <a:r>
                  <a:rPr kumimoji="1" lang="en-US" altLang="ja-JP" sz="1600" dirty="0" err="1" smtClean="0">
                    <a:solidFill>
                      <a:schemeClr val="bg1"/>
                    </a:solidFill>
                  </a:rPr>
                  <a:t>dx</a:t>
                </a:r>
                <a:r>
                  <a:rPr kumimoji="1" lang="en-US" altLang="ja-JP" sz="1600" dirty="0" smtClean="0">
                    <a:solidFill>
                      <a:schemeClr val="bg1"/>
                    </a:solidFill>
                  </a:rPr>
                  <a:t> [</a:t>
                </a:r>
                <a:r>
                  <a:rPr kumimoji="1" lang="en-US" altLang="ja-JP" sz="1600" dirty="0" err="1" smtClean="0">
                    <a:solidFill>
                      <a:schemeClr val="bg1"/>
                    </a:solidFill>
                  </a:rPr>
                  <a:t>keV</a:t>
                </a:r>
                <a:r>
                  <a:rPr kumimoji="1" lang="en-US" altLang="ja-JP" sz="1600" dirty="0" smtClean="0">
                    <a:solidFill>
                      <a:schemeClr val="bg1"/>
                    </a:solidFill>
                  </a:rPr>
                  <a:t>/µm/step]</a:t>
                </a:r>
                <a:endParaRPr kumimoji="1" lang="ja-JP" alt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グループ化 28"/>
            <p:cNvGrpSpPr/>
            <p:nvPr/>
          </p:nvGrpSpPr>
          <p:grpSpPr>
            <a:xfrm>
              <a:off x="539552" y="548680"/>
              <a:ext cx="4896544" cy="3600400"/>
              <a:chOff x="539552" y="548680"/>
              <a:chExt cx="4896544" cy="3600400"/>
            </a:xfrm>
          </p:grpSpPr>
          <p:grpSp>
            <p:nvGrpSpPr>
              <p:cNvPr id="6" name="グループ化 3"/>
              <p:cNvGrpSpPr/>
              <p:nvPr/>
            </p:nvGrpSpPr>
            <p:grpSpPr>
              <a:xfrm>
                <a:off x="539552" y="548680"/>
                <a:ext cx="4896544" cy="3600400"/>
                <a:chOff x="1043608" y="548680"/>
                <a:chExt cx="4896544" cy="3600400"/>
              </a:xfrm>
            </p:grpSpPr>
            <p:pic>
              <p:nvPicPr>
                <p:cNvPr id="9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785" t="11952" r="68915" b="56231"/>
                <a:stretch>
                  <a:fillRect/>
                </a:stretch>
              </p:blipFill>
              <p:spPr bwMode="auto">
                <a:xfrm>
                  <a:off x="1043608" y="836712"/>
                  <a:ext cx="4392488" cy="3312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1331640" y="908720"/>
                  <a:ext cx="12241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>
                      <a:solidFill>
                        <a:srgbClr val="0000FF"/>
                      </a:solidFill>
                    </a:rPr>
                    <a:t>γ 59keV</a:t>
                  </a:r>
                </a:p>
              </p:txBody>
            </p:sp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3347864" y="1979548"/>
                  <a:ext cx="25202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>
                      <a:solidFill>
                        <a:srgbClr val="FF0000"/>
                      </a:solidFill>
                    </a:rPr>
                    <a:t>Alpha 5 </a:t>
                  </a:r>
                  <a:r>
                    <a:rPr lang="en-US" altLang="ja-JP" dirty="0" err="1" smtClean="0">
                      <a:solidFill>
                        <a:srgbClr val="FF0000"/>
                      </a:solidFill>
                    </a:rPr>
                    <a:t>MeV</a:t>
                  </a:r>
                  <a:r>
                    <a:rPr lang="en-US" altLang="ja-JP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ja-JP" altLang="en-US" dirty="0" smtClean="0">
                      <a:solidFill>
                        <a:srgbClr val="FF0000"/>
                      </a:solidFill>
                    </a:rPr>
                    <a:t>～ </a:t>
                  </a:r>
                  <a:r>
                    <a:rPr lang="en-US" altLang="ja-JP" dirty="0" smtClean="0">
                      <a:solidFill>
                        <a:srgbClr val="FF0000"/>
                      </a:solidFill>
                    </a:rPr>
                    <a:t>C recoil </a:t>
                  </a:r>
                </a:p>
              </p:txBody>
            </p:sp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2051720" y="1475492"/>
                  <a:ext cx="38884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>
                      <a:solidFill>
                        <a:srgbClr val="00B050"/>
                      </a:solidFill>
                    </a:rPr>
                    <a:t>Proton 1 </a:t>
                  </a:r>
                  <a:r>
                    <a:rPr lang="en-US" altLang="ja-JP" dirty="0" err="1" smtClean="0">
                      <a:solidFill>
                        <a:srgbClr val="00B050"/>
                      </a:solidFill>
                    </a:rPr>
                    <a:t>MeV</a:t>
                  </a:r>
                  <a:r>
                    <a:rPr lang="en-US" altLang="ja-JP" dirty="0" smtClean="0">
                      <a:solidFill>
                        <a:srgbClr val="00B050"/>
                      </a:solidFill>
                    </a:rPr>
                    <a:t> </a:t>
                  </a:r>
                  <a:endParaRPr kumimoji="1" lang="ja-JP" altLang="en-US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2051720" y="548680"/>
                  <a:ext cx="28803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 smtClean="0"/>
                    <a:t>Geant</a:t>
                  </a:r>
                  <a:r>
                    <a:rPr lang="en-US" altLang="ja-JP" dirty="0" smtClean="0"/>
                    <a:t>4 simulation </a:t>
                  </a:r>
                  <a:endParaRPr kumimoji="1" lang="ja-JP" altLang="en-US" dirty="0"/>
                </a:p>
              </p:txBody>
            </p:sp>
          </p:grpSp>
          <p:sp>
            <p:nvSpPr>
              <p:cNvPr id="8" name="テキスト ボックス 7"/>
              <p:cNvSpPr txBox="1"/>
              <p:nvPr/>
            </p:nvSpPr>
            <p:spPr>
              <a:xfrm>
                <a:off x="2123728" y="3584049"/>
                <a:ext cx="259228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 err="1" smtClean="0">
                    <a:solidFill>
                      <a:schemeClr val="bg1"/>
                    </a:solidFill>
                  </a:rPr>
                  <a:t>dE</a:t>
                </a:r>
                <a:r>
                  <a:rPr kumimoji="1" lang="en-US" altLang="ja-JP" sz="1200" dirty="0" smtClean="0">
                    <a:solidFill>
                      <a:schemeClr val="bg1"/>
                    </a:solidFill>
                  </a:rPr>
                  <a:t>/</a:t>
                </a:r>
                <a:r>
                  <a:rPr kumimoji="1" lang="en-US" altLang="ja-JP" sz="1200" dirty="0" err="1" smtClean="0">
                    <a:solidFill>
                      <a:schemeClr val="bg1"/>
                    </a:solidFill>
                  </a:rPr>
                  <a:t>dx</a:t>
                </a:r>
                <a:r>
                  <a:rPr kumimoji="1" lang="en-US" altLang="ja-JP" sz="1200" dirty="0" smtClean="0">
                    <a:solidFill>
                      <a:schemeClr val="bg1"/>
                    </a:solidFill>
                  </a:rPr>
                  <a:t> [</a:t>
                </a:r>
                <a:r>
                  <a:rPr kumimoji="1" lang="en-US" altLang="ja-JP" sz="1200" dirty="0" err="1" smtClean="0">
                    <a:solidFill>
                      <a:schemeClr val="bg1"/>
                    </a:solidFill>
                  </a:rPr>
                  <a:t>keV</a:t>
                </a:r>
                <a:r>
                  <a:rPr kumimoji="1" lang="en-US" altLang="ja-JP" sz="1200" dirty="0" smtClean="0">
                    <a:solidFill>
                      <a:schemeClr val="bg1"/>
                    </a:solidFill>
                  </a:rPr>
                  <a:t>/µm/step]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17" name="直線コネクタ 16"/>
          <p:cNvCxnSpPr/>
          <p:nvPr/>
        </p:nvCxnSpPr>
        <p:spPr>
          <a:xfrm>
            <a:off x="899592" y="3429000"/>
            <a:ext cx="288032" cy="720080"/>
          </a:xfrm>
          <a:prstGeom prst="line">
            <a:avLst/>
          </a:prstGeom>
          <a:ln>
            <a:solidFill>
              <a:srgbClr val="132E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1051992" y="3501008"/>
            <a:ext cx="3159968" cy="648072"/>
          </a:xfrm>
          <a:prstGeom prst="line">
            <a:avLst/>
          </a:prstGeom>
          <a:ln>
            <a:solidFill>
              <a:srgbClr val="132E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5220072" y="400506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Difference of </a:t>
            </a:r>
            <a:r>
              <a:rPr lang="en-US" altLang="ja-JP" dirty="0" err="1" smtClean="0"/>
              <a:t>dE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dx</a:t>
            </a:r>
            <a:r>
              <a:rPr lang="en-US" altLang="ja-JP" dirty="0" smtClean="0"/>
              <a:t>  for each particle should be reflected in signal (developed silver grains). 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076056" y="2361654"/>
            <a:ext cx="4212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High sensitivity emulsion tend to detect the other background signal, </a:t>
            </a:r>
          </a:p>
          <a:p>
            <a:r>
              <a:rPr lang="en-US" altLang="ja-JP" dirty="0" smtClean="0"/>
              <a:t>however energy losses are quite different.  </a:t>
            </a:r>
            <a:endParaRPr kumimoji="1" lang="ja-JP" altLang="en-US" dirty="0"/>
          </a:p>
        </p:txBody>
      </p:sp>
      <p:sp>
        <p:nvSpPr>
          <p:cNvPr id="22" name="下矢印 21"/>
          <p:cNvSpPr/>
          <p:nvPr/>
        </p:nvSpPr>
        <p:spPr>
          <a:xfrm>
            <a:off x="6732240" y="3429000"/>
            <a:ext cx="360040" cy="432048"/>
          </a:xfrm>
          <a:prstGeom prst="down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http://www.infn.it/brochure/images/foto/cres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357313"/>
            <a:ext cx="15240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0" descr="http://images.iop.org/objects/physicsweb/news/thumb/12/4/17/DA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4929188"/>
            <a:ext cx="23304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8" descr="http://cfcp.uchicago.edu/research/highlights/images/highlight_coupp_1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714875"/>
            <a:ext cx="135731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 descr="http://eltamiz.com/wp-content/uploads/2008/06/detector-cdm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1714500"/>
            <a:ext cx="1285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4" descr="http://img521.imageshack.us/img521/8890/9c2d6fc5c613c5787715f81pv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5000625"/>
            <a:ext cx="169068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タイトル 1"/>
          <p:cNvSpPr>
            <a:spLocks noGrp="1"/>
          </p:cNvSpPr>
          <p:nvPr>
            <p:ph type="title"/>
          </p:nvPr>
        </p:nvSpPr>
        <p:spPr>
          <a:xfrm>
            <a:off x="465137" y="51469"/>
            <a:ext cx="8715375" cy="857251"/>
          </a:xfrm>
        </p:spPr>
        <p:txBody>
          <a:bodyPr/>
          <a:lstStyle/>
          <a:p>
            <a:pPr eaLnBrk="1" hangingPunct="1"/>
            <a:r>
              <a:rPr lang="en-US" altLang="ja-JP" sz="3600" dirty="0" smtClean="0"/>
              <a:t>Direct Dark Matter Search </a:t>
            </a:r>
            <a:endParaRPr lang="ja-JP" altLang="en-US" sz="3600" dirty="0" smtClean="0"/>
          </a:p>
        </p:txBody>
      </p:sp>
      <p:sp>
        <p:nvSpPr>
          <p:cNvPr id="5" name="下矢印 4"/>
          <p:cNvSpPr/>
          <p:nvPr/>
        </p:nvSpPr>
        <p:spPr>
          <a:xfrm rot="14228286" flipV="1">
            <a:off x="3022600" y="4010025"/>
            <a:ext cx="357188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" name="下矢印 5"/>
          <p:cNvSpPr/>
          <p:nvPr/>
        </p:nvSpPr>
        <p:spPr>
          <a:xfrm flipV="1">
            <a:off x="4000500" y="2000250"/>
            <a:ext cx="357188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下矢印 6"/>
          <p:cNvSpPr/>
          <p:nvPr/>
        </p:nvSpPr>
        <p:spPr>
          <a:xfrm rot="7390164" flipV="1">
            <a:off x="5308600" y="3868738"/>
            <a:ext cx="357187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227" name="テキスト ボックス 7"/>
          <p:cNvSpPr txBox="1">
            <a:spLocks noChangeArrowheads="1"/>
          </p:cNvSpPr>
          <p:nvPr/>
        </p:nvSpPr>
        <p:spPr bwMode="auto">
          <a:xfrm>
            <a:off x="3571875" y="1428750"/>
            <a:ext cx="142875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/>
              <a:t>phonon</a:t>
            </a:r>
            <a:endParaRPr lang="ja-JP" altLang="en-US" sz="2400"/>
          </a:p>
        </p:txBody>
      </p:sp>
      <p:sp>
        <p:nvSpPr>
          <p:cNvPr id="9228" name="テキスト ボックス 8"/>
          <p:cNvSpPr txBox="1">
            <a:spLocks noChangeArrowheads="1"/>
          </p:cNvSpPr>
          <p:nvPr/>
        </p:nvSpPr>
        <p:spPr bwMode="auto">
          <a:xfrm>
            <a:off x="1357313" y="4643438"/>
            <a:ext cx="1643062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/>
              <a:t>ionization</a:t>
            </a:r>
            <a:endParaRPr lang="ja-JP" altLang="en-US" sz="2400"/>
          </a:p>
        </p:txBody>
      </p:sp>
      <p:sp>
        <p:nvSpPr>
          <p:cNvPr id="9229" name="テキスト ボックス 9"/>
          <p:cNvSpPr txBox="1">
            <a:spLocks noChangeArrowheads="1"/>
          </p:cNvSpPr>
          <p:nvPr/>
        </p:nvSpPr>
        <p:spPr bwMode="auto">
          <a:xfrm>
            <a:off x="5929313" y="4429125"/>
            <a:ext cx="85725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/>
              <a:t>light</a:t>
            </a:r>
            <a:endParaRPr lang="ja-JP" altLang="en-US" sz="2400"/>
          </a:p>
        </p:txBody>
      </p:sp>
      <p:sp>
        <p:nvSpPr>
          <p:cNvPr id="9230" name="テキスト ボックス 10"/>
          <p:cNvSpPr txBox="1">
            <a:spLocks noChangeArrowheads="1"/>
          </p:cNvSpPr>
          <p:nvPr/>
        </p:nvSpPr>
        <p:spPr bwMode="auto">
          <a:xfrm>
            <a:off x="2928938" y="5143500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solidFill>
                  <a:schemeClr val="accent6">
                    <a:lumMod val="20000"/>
                    <a:lumOff val="80000"/>
                  </a:schemeClr>
                </a:solidFill>
              </a:rPr>
              <a:t>XENON, WArP, ZEPELIN</a:t>
            </a:r>
            <a:endParaRPr lang="ja-JP" alt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231" name="テキスト ボックス 11"/>
          <p:cNvSpPr txBox="1">
            <a:spLocks noChangeArrowheads="1"/>
          </p:cNvSpPr>
          <p:nvPr/>
        </p:nvSpPr>
        <p:spPr bwMode="auto">
          <a:xfrm>
            <a:off x="6357938" y="5214938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XMASS, DAMA, KIMs</a:t>
            </a:r>
            <a:endParaRPr lang="ja-JP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232" name="テキスト ボックス 14"/>
          <p:cNvSpPr txBox="1">
            <a:spLocks noChangeArrowheads="1"/>
          </p:cNvSpPr>
          <p:nvPr/>
        </p:nvSpPr>
        <p:spPr bwMode="auto">
          <a:xfrm>
            <a:off x="714375" y="2143125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CDMS, EDELWEISS</a:t>
            </a:r>
            <a:endParaRPr lang="ja-JP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233" name="テキスト ボックス 15"/>
          <p:cNvSpPr txBox="1">
            <a:spLocks noChangeArrowheads="1"/>
          </p:cNvSpPr>
          <p:nvPr/>
        </p:nvSpPr>
        <p:spPr bwMode="auto">
          <a:xfrm>
            <a:off x="214313" y="5072063"/>
            <a:ext cx="121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COUPP</a:t>
            </a:r>
            <a:endParaRPr lang="ja-JP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234" name="テキスト ボックス 16"/>
          <p:cNvSpPr txBox="1">
            <a:spLocks noChangeArrowheads="1"/>
          </p:cNvSpPr>
          <p:nvPr/>
        </p:nvSpPr>
        <p:spPr bwMode="auto">
          <a:xfrm>
            <a:off x="5500688" y="1571625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CRESST</a:t>
            </a:r>
            <a:endParaRPr lang="ja-JP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235" name="テキスト ボックス 23"/>
          <p:cNvSpPr txBox="1">
            <a:spLocks noChangeArrowheads="1"/>
          </p:cNvSpPr>
          <p:nvPr/>
        </p:nvSpPr>
        <p:spPr bwMode="auto">
          <a:xfrm>
            <a:off x="285750" y="714375"/>
            <a:ext cx="3643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u="sng"/>
              <a:t>Target : Xe, Ge, Si, NaI, Ar etc </a:t>
            </a:r>
            <a:endParaRPr lang="ja-JP" altLang="en-US" u="sng"/>
          </a:p>
        </p:txBody>
      </p:sp>
      <p:sp>
        <p:nvSpPr>
          <p:cNvPr id="9236" name="AutoShape 21"/>
          <p:cNvSpPr>
            <a:spLocks noChangeArrowheads="1"/>
          </p:cNvSpPr>
          <p:nvPr/>
        </p:nvSpPr>
        <p:spPr bwMode="auto">
          <a:xfrm>
            <a:off x="3048000" y="2819400"/>
            <a:ext cx="2590800" cy="1676400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923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4300" y="3500438"/>
            <a:ext cx="66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下矢印 21"/>
          <p:cNvSpPr/>
          <p:nvPr/>
        </p:nvSpPr>
        <p:spPr>
          <a:xfrm>
            <a:off x="4067175" y="4149725"/>
            <a:ext cx="360363" cy="28733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3059113" y="2924175"/>
            <a:ext cx="1008062" cy="649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4356100" y="2852738"/>
            <a:ext cx="863600" cy="720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タイトル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669674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2400" dirty="0" smtClean="0">
                <a:ea typeface="HG明朝E" pitchFamily="17" charset="-128"/>
              </a:rPr>
              <a:t>Temporary test of development speed control </a:t>
            </a:r>
            <a:br>
              <a:rPr lang="en-US" altLang="ja-JP" sz="2400" dirty="0" smtClean="0">
                <a:ea typeface="HG明朝E" pitchFamily="17" charset="-128"/>
              </a:rPr>
            </a:br>
            <a:r>
              <a:rPr lang="en-US" altLang="ja-JP" sz="2400" dirty="0" smtClean="0">
                <a:ea typeface="HG明朝E" pitchFamily="17" charset="-128"/>
              </a:rPr>
              <a:t>for alpha and beta  with PMT presoak </a:t>
            </a:r>
            <a:endParaRPr lang="ja-JP" altLang="en-US" sz="2400" dirty="0" smtClean="0">
              <a:ea typeface="HG明朝E" pitchFamily="17" charset="-128"/>
            </a:endParaRPr>
          </a:p>
        </p:txBody>
      </p:sp>
      <p:graphicFrame>
        <p:nvGraphicFramePr>
          <p:cNvPr id="10" name="コンテンツ プレースホルダ 3"/>
          <p:cNvGraphicFramePr>
            <a:graphicFrameLocks/>
          </p:cNvGraphicFramePr>
          <p:nvPr/>
        </p:nvGraphicFramePr>
        <p:xfrm>
          <a:off x="611560" y="2924944"/>
          <a:ext cx="7272610" cy="1574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986"/>
                <a:gridCol w="1872208"/>
                <a:gridCol w="2016224"/>
                <a:gridCol w="1728192"/>
              </a:tblGrid>
              <a:tr h="487165"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α</a:t>
                      </a:r>
                      <a:r>
                        <a:rPr kumimoji="1" lang="ja-JP" altLang="en-US" sz="1400" b="1" dirty="0" smtClean="0"/>
                        <a:t>　</a:t>
                      </a:r>
                      <a:r>
                        <a:rPr kumimoji="1" lang="en-US" altLang="ja-JP" sz="1400" b="1" dirty="0" smtClean="0"/>
                        <a:t>Grain Density</a:t>
                      </a:r>
                    </a:p>
                    <a:p>
                      <a:pPr algn="ctr"/>
                      <a:r>
                        <a:rPr kumimoji="1" lang="en-US" altLang="ja-JP" sz="1400" b="1" dirty="0" smtClean="0"/>
                        <a:t>[grains/</a:t>
                      </a:r>
                      <a:r>
                        <a:rPr kumimoji="1" lang="en-US" altLang="ja-JP" sz="1400" b="1" dirty="0" err="1" smtClean="0"/>
                        <a:t>μm</a:t>
                      </a:r>
                      <a:r>
                        <a:rPr kumimoji="1" lang="en-US" altLang="ja-JP" sz="1400" b="1" dirty="0" smtClean="0"/>
                        <a:t>]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γ(β)</a:t>
                      </a:r>
                      <a:r>
                        <a:rPr kumimoji="1" lang="ja-JP" altLang="en-US" sz="1400" b="1" dirty="0" smtClean="0"/>
                        <a:t>　</a:t>
                      </a:r>
                      <a:r>
                        <a:rPr kumimoji="1" lang="en-US" altLang="ja-JP" sz="1400" b="1" dirty="0" smtClean="0"/>
                        <a:t>Density</a:t>
                      </a:r>
                    </a:p>
                    <a:p>
                      <a:pPr algn="ctr"/>
                      <a:r>
                        <a:rPr kumimoji="1" lang="en-US" altLang="ja-JP" sz="1400" b="1" dirty="0" smtClean="0"/>
                        <a:t>[grains/(10μm)</a:t>
                      </a:r>
                      <a:r>
                        <a:rPr kumimoji="1" lang="en-US" altLang="ja-JP" sz="1400" b="1" baseline="30000" dirty="0" smtClean="0"/>
                        <a:t>3</a:t>
                      </a:r>
                      <a:r>
                        <a:rPr kumimoji="1" lang="en-US" altLang="ja-JP" sz="1400" b="1" baseline="0" dirty="0" smtClean="0"/>
                        <a:t>]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Fog</a:t>
                      </a:r>
                      <a:r>
                        <a:rPr kumimoji="1" lang="ja-JP" altLang="en-US" sz="1400" b="1" dirty="0" smtClean="0"/>
                        <a:t>　</a:t>
                      </a:r>
                      <a:r>
                        <a:rPr kumimoji="1" lang="en-US" altLang="ja-JP" sz="1400" b="1" dirty="0" smtClean="0"/>
                        <a:t>Density</a:t>
                      </a:r>
                    </a:p>
                    <a:p>
                      <a:pPr algn="ctr"/>
                      <a:r>
                        <a:rPr kumimoji="1" lang="en-US" altLang="ja-JP" sz="1400" b="1" dirty="0" smtClean="0"/>
                        <a:t>[grains/(10μm)</a:t>
                      </a:r>
                      <a:r>
                        <a:rPr kumimoji="1" lang="en-US" altLang="ja-JP" sz="1400" b="1" baseline="30000" dirty="0" smtClean="0"/>
                        <a:t>3</a:t>
                      </a:r>
                      <a:r>
                        <a:rPr kumimoji="1" lang="en-US" altLang="ja-JP" sz="1400" b="1" baseline="0" dirty="0" smtClean="0"/>
                        <a:t>]</a:t>
                      </a:r>
                      <a:endParaRPr kumimoji="1" lang="ja-JP" altLang="en-US" sz="1400" b="1" dirty="0" smtClean="0"/>
                    </a:p>
                  </a:txBody>
                  <a:tcPr anchor="ctr"/>
                </a:tc>
              </a:tr>
              <a:tr h="4871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Treatment</a:t>
                      </a:r>
                      <a:r>
                        <a:rPr kumimoji="1" lang="en-US" altLang="ja-JP" sz="1400" b="1" baseline="0" dirty="0" smtClean="0"/>
                        <a:t> </a:t>
                      </a:r>
                    </a:p>
                    <a:p>
                      <a:pPr algn="ctr"/>
                      <a:r>
                        <a:rPr kumimoji="1" lang="en-US" altLang="ja-JP" sz="1400" b="1" baseline="0" dirty="0" smtClean="0"/>
                        <a:t>without PMT</a:t>
                      </a:r>
                      <a:endParaRPr kumimoji="1" lang="en-US" altLang="ja-JP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1.79±0.03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30±2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4.3±0.3</a:t>
                      </a:r>
                      <a:endParaRPr kumimoji="1" lang="ja-JP" altLang="en-US" sz="1400" b="1" dirty="0"/>
                    </a:p>
                  </a:txBody>
                  <a:tcPr anchor="ctr"/>
                </a:tc>
              </a:tr>
              <a:tr h="5378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Treatment         </a:t>
                      </a:r>
                      <a:r>
                        <a:rPr kumimoji="1" lang="en-US" altLang="ja-JP" sz="1400" b="1" baseline="0" dirty="0" smtClean="0"/>
                        <a:t> with PMT</a:t>
                      </a:r>
                      <a:endParaRPr kumimoji="1" lang="en-US" altLang="ja-JP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1.62±0.10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0.2±0.1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0.12±0.05</a:t>
                      </a:r>
                      <a:endParaRPr kumimoji="1" lang="ja-JP" altLang="en-US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539552" y="530120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Electron rejection power : &gt; 3E-2   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20072" y="508518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S/N ration was improved !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右中かっこ 10"/>
          <p:cNvSpPr/>
          <p:nvPr/>
        </p:nvSpPr>
        <p:spPr>
          <a:xfrm>
            <a:off x="4644008" y="4653136"/>
            <a:ext cx="432048" cy="115212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コンテンツ プレースホルダ 3" descr="PM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32240" y="486116"/>
            <a:ext cx="1152128" cy="1652642"/>
          </a:xfrm>
          <a:prstGeom prst="rect">
            <a:avLst/>
          </a:prstGeom>
        </p:spPr>
      </p:pic>
      <p:sp>
        <p:nvSpPr>
          <p:cNvPr id="15" name="テキスト ボックス 4"/>
          <p:cNvSpPr txBox="1">
            <a:spLocks noChangeArrowheads="1"/>
          </p:cNvSpPr>
          <p:nvPr/>
        </p:nvSpPr>
        <p:spPr bwMode="auto">
          <a:xfrm>
            <a:off x="5004048" y="2206605"/>
            <a:ext cx="48245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/>
              <a:t>PMT</a:t>
            </a:r>
          </a:p>
          <a:p>
            <a:pPr algn="ctr"/>
            <a:r>
              <a:rPr kumimoji="1" lang="en-US" altLang="ja-JP" dirty="0"/>
              <a:t>(</a:t>
            </a:r>
            <a:r>
              <a:rPr lang="en-US" altLang="ja-JP" dirty="0" smtClean="0"/>
              <a:t>1-Phenyl-5-mercapto-1</a:t>
            </a:r>
            <a:r>
              <a:rPr lang="en-US" altLang="ja-JP" i="1" dirty="0" smtClean="0"/>
              <a:t>H</a:t>
            </a:r>
            <a:r>
              <a:rPr lang="en-US" altLang="ja-JP" dirty="0" smtClean="0"/>
              <a:t>-tetrazole)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9552" y="184482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By adsorption of PMT on the surface of crystal, development speed is controlled (suppressed).  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9552" y="466591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γ-rays</a:t>
            </a:r>
            <a:r>
              <a:rPr lang="ja-JP" altLang="en-US" dirty="0" smtClean="0"/>
              <a:t>　</a:t>
            </a:r>
            <a:r>
              <a:rPr lang="en-US" altLang="ja-JP" dirty="0" smtClean="0"/>
              <a:t>: 2 x 10</a:t>
            </a:r>
            <a:r>
              <a:rPr lang="en-US" altLang="ja-JP" baseline="30000" dirty="0" smtClean="0"/>
              <a:t>5</a:t>
            </a:r>
            <a:r>
              <a:rPr lang="en-US" altLang="ja-JP" dirty="0" smtClean="0"/>
              <a:t>/(0.1x0.1)um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/10min </a:t>
            </a:r>
          </a:p>
          <a:p>
            <a:pPr>
              <a:buNone/>
            </a:pPr>
            <a:r>
              <a:rPr lang="en-US" altLang="ja-JP" dirty="0" smtClean="0"/>
              <a:t>  Induced electron : ~60 e/(10um)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 </a:t>
            </a:r>
          </a:p>
          <a:p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1560" y="5879013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This is the evidence that the sizes of latent image specks are different for the value of </a:t>
            </a:r>
            <a:r>
              <a:rPr kumimoji="1" lang="en-US" altLang="ja-JP" b="1" dirty="0" err="1" smtClean="0">
                <a:solidFill>
                  <a:srgbClr val="FFFF00"/>
                </a:solidFill>
              </a:rPr>
              <a:t>dE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/</a:t>
            </a:r>
            <a:r>
              <a:rPr kumimoji="1" lang="en-US" altLang="ja-JP" b="1" dirty="0" err="1" smtClean="0">
                <a:solidFill>
                  <a:srgbClr val="FFFF00"/>
                </a:solidFill>
              </a:rPr>
              <a:t>dx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.  </a:t>
            </a:r>
          </a:p>
          <a:p>
            <a:r>
              <a:rPr lang="en-US" altLang="ja-JP" b="1" dirty="0" smtClean="0">
                <a:solidFill>
                  <a:srgbClr val="FFFF00"/>
                </a:solidFill>
              </a:rPr>
              <a:t>Now, we are search the best condition and best chemical (e.g., </a:t>
            </a:r>
            <a:r>
              <a:rPr lang="en-US" altLang="ja-JP" b="1" dirty="0" err="1" smtClean="0">
                <a:solidFill>
                  <a:srgbClr val="FFFF00"/>
                </a:solidFill>
              </a:rPr>
              <a:t>benzotoriazole</a:t>
            </a:r>
            <a:r>
              <a:rPr lang="en-US" altLang="ja-JP" b="1" dirty="0" smtClean="0">
                <a:solidFill>
                  <a:srgbClr val="FFFF00"/>
                </a:solidFill>
              </a:rPr>
              <a:t>) 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9552" y="11663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Development Study 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9"/>
          <p:cNvGrpSpPr>
            <a:grpSpLocks/>
          </p:cNvGrpSpPr>
          <p:nvPr/>
        </p:nvGrpSpPr>
        <p:grpSpPr bwMode="auto">
          <a:xfrm>
            <a:off x="0" y="747713"/>
            <a:ext cx="4859338" cy="3471862"/>
            <a:chOff x="0" y="1469306"/>
            <a:chExt cx="4860032" cy="3471862"/>
          </a:xfrm>
        </p:grpSpPr>
        <p:pic>
          <p:nvPicPr>
            <p:cNvPr id="50190" name="Picture 4" descr="http://www.weltderphysik.de/uploads/tx_wdpmedia/2010_untergrundlabor_lng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829668"/>
              <a:ext cx="4859338" cy="311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円/楕円 5"/>
            <p:cNvSpPr/>
            <p:nvPr/>
          </p:nvSpPr>
          <p:spPr>
            <a:xfrm>
              <a:off x="2916654" y="2923456"/>
              <a:ext cx="215931" cy="2174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8" name="直線コネクタ 7"/>
            <p:cNvCxnSpPr>
              <a:stCxn id="6" idx="6"/>
            </p:cNvCxnSpPr>
            <p:nvPr/>
          </p:nvCxnSpPr>
          <p:spPr>
            <a:xfrm>
              <a:off x="3132585" y="3032993"/>
              <a:ext cx="1727447" cy="17653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>
              <a:stCxn id="6" idx="2"/>
            </p:cNvCxnSpPr>
            <p:nvPr/>
          </p:nvCxnSpPr>
          <p:spPr>
            <a:xfrm flipH="1">
              <a:off x="1187620" y="3032200"/>
              <a:ext cx="1729035" cy="18375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94" name="テキスト ボックス 12"/>
            <p:cNvSpPr txBox="1">
              <a:spLocks noChangeArrowheads="1"/>
            </p:cNvSpPr>
            <p:nvPr/>
          </p:nvSpPr>
          <p:spPr bwMode="auto">
            <a:xfrm>
              <a:off x="900113" y="1469306"/>
              <a:ext cx="36718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/>
                <a:t>Gran </a:t>
              </a:r>
              <a:r>
                <a:rPr lang="en-US" altLang="ja-JP" b="1" dirty="0" err="1"/>
                <a:t>Sasso</a:t>
              </a:r>
              <a:r>
                <a:rPr lang="ja-JP" altLang="en-US" b="1" dirty="0"/>
                <a:t> </a:t>
              </a:r>
              <a:r>
                <a:rPr lang="en-US" altLang="ja-JP" b="1" dirty="0"/>
                <a:t>(LNGS), </a:t>
              </a:r>
              <a:r>
                <a:rPr lang="en-US" altLang="ja-JP" b="1" dirty="0" smtClean="0"/>
                <a:t>Italy</a:t>
              </a:r>
              <a:endParaRPr lang="ja-JP" altLang="en-US" b="1" dirty="0"/>
            </a:p>
          </p:txBody>
        </p:sp>
      </p:grpSp>
      <p:sp>
        <p:nvSpPr>
          <p:cNvPr id="50179" name="テキスト ボックス 13"/>
          <p:cNvSpPr txBox="1">
            <a:spLocks noChangeArrowheads="1"/>
          </p:cNvSpPr>
          <p:nvPr/>
        </p:nvSpPr>
        <p:spPr bwMode="auto">
          <a:xfrm>
            <a:off x="1331913" y="115888"/>
            <a:ext cx="720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800"/>
              <a:t>R&amp;D underground facility</a:t>
            </a:r>
            <a:r>
              <a:rPr lang="ja-JP" altLang="en-US" sz="2800"/>
              <a:t> </a:t>
            </a:r>
            <a:r>
              <a:rPr lang="en-US" altLang="ja-JP" sz="2800"/>
              <a:t>in Gran Sasso</a:t>
            </a:r>
            <a:endParaRPr lang="ja-JP" altLang="en-US" sz="2800"/>
          </a:p>
        </p:txBody>
      </p:sp>
      <p:pic>
        <p:nvPicPr>
          <p:cNvPr id="50180" name="Picture 2" descr="F:\naka\UndergroundExperiment\Facility_image\Picture\CIMG0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407670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テキスト ボックス 11"/>
          <p:cNvSpPr txBox="1">
            <a:spLocks noChangeArrowheads="1"/>
          </p:cNvSpPr>
          <p:nvPr/>
        </p:nvSpPr>
        <p:spPr bwMode="auto">
          <a:xfrm>
            <a:off x="5364163" y="1187450"/>
            <a:ext cx="439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u="sng"/>
              <a:t>2</a:t>
            </a:r>
            <a:r>
              <a:rPr lang="en-US" altLang="ja-JP" b="1" u="sng" baseline="30000"/>
              <a:t>nd</a:t>
            </a:r>
            <a:r>
              <a:rPr lang="en-US" altLang="ja-JP" b="1" u="sng"/>
              <a:t> Floor: Detector Production </a:t>
            </a:r>
            <a:endParaRPr lang="ja-JP" altLang="en-US" b="1" u="sng"/>
          </a:p>
        </p:txBody>
      </p:sp>
      <p:sp>
        <p:nvSpPr>
          <p:cNvPr id="50182" name="テキスト ボックス 12"/>
          <p:cNvSpPr txBox="1">
            <a:spLocks noChangeArrowheads="1"/>
          </p:cNvSpPr>
          <p:nvPr/>
        </p:nvSpPr>
        <p:spPr bwMode="auto">
          <a:xfrm>
            <a:off x="5364163" y="4292600"/>
            <a:ext cx="3827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u="sng"/>
              <a:t>1</a:t>
            </a:r>
            <a:r>
              <a:rPr lang="en-US" altLang="ja-JP" b="1" u="sng" baseline="30000"/>
              <a:t>st</a:t>
            </a:r>
            <a:r>
              <a:rPr lang="en-US" altLang="ja-JP" b="1" u="sng"/>
              <a:t> Floor : Development  Facility</a:t>
            </a:r>
            <a:endParaRPr lang="ja-JP" altLang="en-US" b="1" u="sng"/>
          </a:p>
        </p:txBody>
      </p:sp>
      <p:pic>
        <p:nvPicPr>
          <p:cNvPr id="50183" name="Picture 2" descr="F:\naka\UndergroundExperiment\Facility_image\Picture\CIMG01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1628775"/>
            <a:ext cx="1576388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3" descr="F:\naka\UndergroundExperiment\Facility_image\Picture\CIMG01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1628775"/>
            <a:ext cx="158432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4" descr="F:\naka\UndergroundExperiment\Facility_image\Picture\CIMG01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5638" y="4652963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円/楕円 21"/>
          <p:cNvSpPr/>
          <p:nvPr/>
        </p:nvSpPr>
        <p:spPr>
          <a:xfrm>
            <a:off x="2627313" y="4219575"/>
            <a:ext cx="1871662" cy="144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4356100" y="3500438"/>
            <a:ext cx="1366838" cy="1079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2698750" y="5156200"/>
            <a:ext cx="1873250" cy="1439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4356100" y="5948363"/>
            <a:ext cx="1439863" cy="73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020" y="1772816"/>
            <a:ext cx="72163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プレースホルダ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692696"/>
            <a:ext cx="5202310" cy="352839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860032" y="292494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Red </a:t>
            </a:r>
            <a:r>
              <a:rPr kumimoji="1" lang="en-US" altLang="ja-JP" sz="2000" dirty="0" smtClean="0"/>
              <a:t>: best focus layer</a:t>
            </a:r>
          </a:p>
          <a:p>
            <a:r>
              <a:rPr lang="en-US" altLang="ja-JP" sz="2000" dirty="0" smtClean="0">
                <a:solidFill>
                  <a:srgbClr val="0000FF"/>
                </a:solidFill>
              </a:rPr>
              <a:t>Blue </a:t>
            </a:r>
            <a:r>
              <a:rPr lang="en-US" altLang="ja-JP" sz="2000" dirty="0" smtClean="0"/>
              <a:t>: de-focus layer </a:t>
            </a:r>
            <a:r>
              <a:rPr kumimoji="1" lang="en-US" altLang="ja-JP" sz="2000" dirty="0" smtClean="0"/>
              <a:t> </a:t>
            </a:r>
            <a:endParaRPr kumimoji="1" lang="ja-JP" altLang="en-US" sz="2000" dirty="0"/>
          </a:p>
        </p:txBody>
      </p:sp>
      <p:pic>
        <p:nvPicPr>
          <p:cNvPr id="7" name="図プレースホルダ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3039" t="6572" r="7386" b="4105"/>
          <a:stretch>
            <a:fillRect/>
          </a:stretch>
        </p:blipFill>
        <p:spPr>
          <a:xfrm>
            <a:off x="4644008" y="3861048"/>
            <a:ext cx="4032448" cy="2725610"/>
          </a:xfrm>
          <a:prstGeom prst="rect">
            <a:avLst/>
          </a:prstGeom>
        </p:spPr>
      </p:pic>
      <p:sp>
        <p:nvSpPr>
          <p:cNvPr id="8" name="タイトル 5"/>
          <p:cNvSpPr txBox="1">
            <a:spLocks/>
          </p:cNvSpPr>
          <p:nvPr/>
        </p:nvSpPr>
        <p:spPr>
          <a:xfrm>
            <a:off x="5796136" y="6381328"/>
            <a:ext cx="2159995" cy="539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Z[micron]</a:t>
            </a:r>
            <a:endParaRPr kumimoji="1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テキスト ボックス 12"/>
          <p:cNvSpPr/>
          <p:nvPr/>
        </p:nvSpPr>
        <p:spPr>
          <a:xfrm rot="16200000">
            <a:off x="3188001" y="5101470"/>
            <a:ext cx="2663857" cy="32790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chemeClr val="tx1"/>
          </a:solidFill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1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uFillTx/>
                <a:latin typeface="Arial" pitchFamily="18"/>
                <a:ea typeface="ＭＳ Ｐゴシック" pitchFamily="2"/>
                <a:cs typeface="Mangal" pitchFamily="2"/>
              </a:rPr>
              <a:t>Mean</a:t>
            </a:r>
            <a:r>
              <a:rPr lang="ja-JP" sz="1400" b="1" i="0" u="none" strike="noStrike" kern="1200" cap="none" spc="0" baseline="0" dirty="0">
                <a:uFillTx/>
                <a:latin typeface="Arial" pitchFamily="18"/>
                <a:ea typeface="ＭＳ Ｐゴシック" pitchFamily="2"/>
                <a:cs typeface="Mangal" pitchFamily="2"/>
              </a:rPr>
              <a:t>　</a:t>
            </a:r>
            <a:r>
              <a:rPr lang="en-US" sz="1400" b="1" i="0" u="none" strike="noStrike" kern="1200" cap="none" spc="0" baseline="0" dirty="0">
                <a:uFillTx/>
                <a:latin typeface="Arial" pitchFamily="18"/>
                <a:ea typeface="ＭＳ Ｐゴシック" pitchFamily="2"/>
                <a:cs typeface="Mangal" pitchFamily="2"/>
              </a:rPr>
              <a:t>value of brightness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0112" y="501317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Definition of best focus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6876256" y="4365104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44624"/>
            <a:ext cx="8229600" cy="9144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Best focus automatic selection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6" name="Picture 6"/>
          <p:cNvPicPr>
            <a:picLocks noChangeAspect="1" noChangeArrowheads="1"/>
          </p:cNvPicPr>
          <p:nvPr/>
        </p:nvPicPr>
        <p:blipFill>
          <a:blip r:embed="rId4" cstate="print"/>
          <a:srcRect t="9339" b="12483"/>
          <a:stretch>
            <a:fillRect/>
          </a:stretch>
        </p:blipFill>
        <p:spPr bwMode="auto">
          <a:xfrm>
            <a:off x="4398986" y="988942"/>
            <a:ext cx="4853535" cy="265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229600" cy="1251062"/>
          </a:xfrm>
        </p:spPr>
        <p:txBody>
          <a:bodyPr/>
          <a:lstStyle/>
          <a:p>
            <a:r>
              <a:rPr lang="en-US" altLang="ja-JP" dirty="0" smtClean="0"/>
              <a:t>Background Reduction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-36512" y="1340768"/>
            <a:ext cx="4824536" cy="561662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altLang="ja-JP" dirty="0" smtClean="0"/>
              <a:t>Change requirement  for signal from 2 grain to 3grain</a:t>
            </a:r>
          </a:p>
          <a:p>
            <a:pPr lvl="0">
              <a:buNone/>
              <a:defRPr/>
            </a:pPr>
            <a:endParaRPr lang="en-US" altLang="ja-JP" dirty="0" smtClean="0"/>
          </a:p>
          <a:p>
            <a:pPr lvl="0">
              <a:buNone/>
              <a:defRPr/>
            </a:pPr>
            <a:endParaRPr lang="en-US" altLang="ja-JP" dirty="0" smtClean="0"/>
          </a:p>
          <a:p>
            <a:pPr lvl="0">
              <a:buNone/>
              <a:defRPr/>
            </a:pPr>
            <a:endParaRPr lang="en-US" altLang="ja-JP" dirty="0" smtClean="0"/>
          </a:p>
          <a:p>
            <a:pPr lvl="0">
              <a:buNone/>
              <a:defRPr/>
            </a:pPr>
            <a:endParaRPr lang="en-US" altLang="ja-JP" dirty="0" smtClean="0"/>
          </a:p>
          <a:p>
            <a:pPr lvl="0">
              <a:buNone/>
              <a:defRPr/>
            </a:pPr>
            <a:endParaRPr lang="en-US" altLang="ja-JP" dirty="0" smtClean="0"/>
          </a:p>
          <a:p>
            <a:pPr lvl="0">
              <a:buNone/>
              <a:defRPr/>
            </a:pPr>
            <a:r>
              <a:rPr lang="en-US" altLang="ja-JP" sz="2000" dirty="0" smtClean="0"/>
              <a:t>Range threshold become worse,</a:t>
            </a:r>
          </a:p>
          <a:p>
            <a:pPr lvl="0">
              <a:buNone/>
              <a:defRPr/>
            </a:pPr>
            <a:r>
              <a:rPr lang="en-US" altLang="ja-JP" sz="2000" dirty="0" smtClean="0"/>
              <a:t>but </a:t>
            </a:r>
            <a:r>
              <a:rPr lang="en-US" altLang="ja-JP" sz="2000" u="sng" dirty="0" smtClean="0"/>
              <a:t>chance coincidence of noise was </a:t>
            </a:r>
          </a:p>
          <a:p>
            <a:pPr lvl="0">
              <a:buNone/>
              <a:defRPr/>
            </a:pPr>
            <a:r>
              <a:rPr lang="en-US" altLang="ja-JP" sz="2000" u="sng" dirty="0" smtClean="0"/>
              <a:t>greatly reduced</a:t>
            </a:r>
            <a:r>
              <a:rPr lang="en-US" altLang="ja-JP" sz="2000" dirty="0" smtClean="0"/>
              <a:t>.</a:t>
            </a:r>
          </a:p>
          <a:p>
            <a:pPr>
              <a:buNone/>
              <a:defRPr/>
            </a:pPr>
            <a:r>
              <a:rPr lang="en-US" altLang="ja-JP" sz="2000" dirty="0" smtClean="0"/>
              <a:t>If  noise density is 0.1 and </a:t>
            </a:r>
          </a:p>
          <a:p>
            <a:pPr>
              <a:buNone/>
              <a:defRPr/>
            </a:pPr>
            <a:r>
              <a:rPr lang="en-US" altLang="ja-JP" sz="2000" dirty="0" smtClean="0"/>
              <a:t>range threshold is 200nm, </a:t>
            </a:r>
          </a:p>
          <a:p>
            <a:pPr>
              <a:buNone/>
              <a:defRPr/>
            </a:pPr>
            <a:r>
              <a:rPr lang="en-US" altLang="ja-JP" sz="2000" dirty="0" smtClean="0"/>
              <a:t>we can do 1kg mass experiments </a:t>
            </a:r>
          </a:p>
          <a:p>
            <a:pPr>
              <a:buNone/>
              <a:defRPr/>
            </a:pPr>
            <a:r>
              <a:rPr lang="en-US" altLang="ja-JP" sz="2000" dirty="0" smtClean="0"/>
              <a:t>without background.</a:t>
            </a:r>
          </a:p>
        </p:txBody>
      </p:sp>
      <p:sp>
        <p:nvSpPr>
          <p:cNvPr id="38" name="コンテンツ プレースホルダ 2"/>
          <p:cNvSpPr>
            <a:spLocks noGrp="1"/>
          </p:cNvSpPr>
          <p:nvPr>
            <p:ph sz="half" idx="2"/>
          </p:nvPr>
        </p:nvSpPr>
        <p:spPr>
          <a:xfrm>
            <a:off x="4499992" y="4149080"/>
            <a:ext cx="4644008" cy="2592288"/>
          </a:xfrm>
        </p:spPr>
        <p:txBody>
          <a:bodyPr>
            <a:normAutofit/>
          </a:bodyPr>
          <a:lstStyle/>
          <a:p>
            <a:pPr lvl="0">
              <a:buNone/>
              <a:defRPr/>
            </a:pPr>
            <a:r>
              <a:rPr lang="en-US" altLang="ja-JP" sz="2000" dirty="0" smtClean="0"/>
              <a:t>Silver grains of noise have another  </a:t>
            </a:r>
          </a:p>
          <a:p>
            <a:pPr lvl="0">
              <a:buNone/>
              <a:defRPr/>
            </a:pPr>
            <a:r>
              <a:rPr lang="en-US" altLang="ja-JP" sz="2000" dirty="0" smtClean="0"/>
              <a:t>generating mechanism from signal’s one.</a:t>
            </a:r>
          </a:p>
          <a:p>
            <a:pPr lvl="0">
              <a:buNone/>
              <a:defRPr/>
            </a:pPr>
            <a:r>
              <a:rPr lang="en-US" altLang="ja-JP" sz="2000" dirty="0" smtClean="0"/>
              <a:t>We are studying </a:t>
            </a:r>
            <a:r>
              <a:rPr lang="en-US" altLang="ja-JP" sz="2000" u="sng" dirty="0" smtClean="0"/>
              <a:t>Plasmon Effect</a:t>
            </a:r>
            <a:r>
              <a:rPr lang="en-US" altLang="ja-JP" sz="2000" dirty="0" smtClean="0"/>
              <a:t>, which </a:t>
            </a:r>
          </a:p>
          <a:p>
            <a:pPr lvl="0">
              <a:buNone/>
              <a:defRPr/>
            </a:pPr>
            <a:r>
              <a:rPr lang="en-US" altLang="ja-JP" sz="2000" dirty="0" smtClean="0"/>
              <a:t>show non-liner behavior of signal grains.</a:t>
            </a:r>
          </a:p>
          <a:p>
            <a:pPr lvl="0">
              <a:buNone/>
              <a:defRPr/>
            </a:pPr>
            <a:r>
              <a:rPr lang="en-US" altLang="ja-JP" sz="2000" dirty="0" smtClean="0"/>
              <a:t>It is expected to </a:t>
            </a:r>
            <a:r>
              <a:rPr lang="en-US" altLang="ja-JP" sz="2000" u="sng" dirty="0" smtClean="0"/>
              <a:t>distinguish noise track </a:t>
            </a:r>
          </a:p>
          <a:p>
            <a:pPr lvl="0">
              <a:buNone/>
              <a:defRPr/>
            </a:pPr>
            <a:r>
              <a:rPr lang="en-US" altLang="ja-JP" sz="2000" u="sng" dirty="0" smtClean="0"/>
              <a:t>from signal.</a:t>
            </a:r>
            <a:r>
              <a:rPr lang="en-US" altLang="ja-JP" sz="2000" dirty="0" smtClean="0"/>
              <a:t> </a:t>
            </a:r>
          </a:p>
          <a:p>
            <a:pPr lvl="0">
              <a:buNone/>
              <a:defRPr/>
            </a:pPr>
            <a:r>
              <a:rPr lang="en-US" altLang="ja-JP" sz="2000" dirty="0" smtClean="0"/>
              <a:t>It can reduce noise amount directly.</a:t>
            </a:r>
            <a:endParaRPr lang="en-US" altLang="ja-JP" sz="2000" u="sng" dirty="0" smtClean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74</a:t>
            </a:fld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5580114" y="3573016"/>
            <a:ext cx="2956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Noise Density (number/(10um)</a:t>
            </a:r>
            <a:r>
              <a:rPr lang="en-US" altLang="ja-JP" sz="1600" baseline="30000" dirty="0" smtClean="0"/>
              <a:t>3</a:t>
            </a:r>
            <a:r>
              <a:rPr lang="en-US" altLang="ja-JP" sz="1600" dirty="0" smtClean="0"/>
              <a:t> )</a:t>
            </a:r>
          </a:p>
        </p:txBody>
      </p:sp>
      <p:grpSp>
        <p:nvGrpSpPr>
          <p:cNvPr id="26" name="グループ化 25"/>
          <p:cNvGrpSpPr/>
          <p:nvPr/>
        </p:nvGrpSpPr>
        <p:grpSpPr>
          <a:xfrm>
            <a:off x="179512" y="2420887"/>
            <a:ext cx="4366989" cy="2016225"/>
            <a:chOff x="179512" y="2420887"/>
            <a:chExt cx="4366989" cy="2016225"/>
          </a:xfrm>
        </p:grpSpPr>
        <p:grpSp>
          <p:nvGrpSpPr>
            <p:cNvPr id="4" name="グループ化 47"/>
            <p:cNvGrpSpPr/>
            <p:nvPr/>
          </p:nvGrpSpPr>
          <p:grpSpPr>
            <a:xfrm>
              <a:off x="467545" y="2420887"/>
              <a:ext cx="3303897" cy="927632"/>
              <a:chOff x="1102908" y="4301568"/>
              <a:chExt cx="3303897" cy="927632"/>
            </a:xfrm>
          </p:grpSpPr>
          <p:sp>
            <p:nvSpPr>
              <p:cNvPr id="10" name="円/楕円 9"/>
              <p:cNvSpPr/>
              <p:nvPr/>
            </p:nvSpPr>
            <p:spPr>
              <a:xfrm>
                <a:off x="1102908" y="4805624"/>
                <a:ext cx="279561" cy="27956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円/楕円 10"/>
              <p:cNvSpPr/>
              <p:nvPr/>
            </p:nvSpPr>
            <p:spPr>
              <a:xfrm>
                <a:off x="1399411" y="4517592"/>
                <a:ext cx="279561" cy="27956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/>
              <p:cNvSpPr/>
              <p:nvPr/>
            </p:nvSpPr>
            <p:spPr>
              <a:xfrm>
                <a:off x="3631659" y="4805624"/>
                <a:ext cx="279561" cy="27956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3839212" y="4437112"/>
                <a:ext cx="279561" cy="27956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4127244" y="4301568"/>
                <a:ext cx="279561" cy="27956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右矢印 20"/>
              <p:cNvSpPr/>
              <p:nvPr/>
            </p:nvSpPr>
            <p:spPr>
              <a:xfrm>
                <a:off x="2615076" y="4437112"/>
                <a:ext cx="529471" cy="792088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" name="グループ化 29"/>
            <p:cNvGrpSpPr/>
            <p:nvPr/>
          </p:nvGrpSpPr>
          <p:grpSpPr>
            <a:xfrm>
              <a:off x="179512" y="3787825"/>
              <a:ext cx="4366989" cy="649287"/>
              <a:chOff x="0" y="6208713"/>
              <a:chExt cx="4366989" cy="649287"/>
            </a:xfrm>
          </p:grpSpPr>
          <p:graphicFrame>
            <p:nvGraphicFramePr>
              <p:cNvPr id="207877" name="Object 5"/>
              <p:cNvGraphicFramePr>
                <a:graphicFrameLocks noChangeAspect="1"/>
              </p:cNvGraphicFramePr>
              <p:nvPr/>
            </p:nvGraphicFramePr>
            <p:xfrm>
              <a:off x="2339752" y="6208713"/>
              <a:ext cx="2027237" cy="649287"/>
            </p:xfrm>
            <a:graphic>
              <a:graphicData uri="http://schemas.openxmlformats.org/presentationml/2006/ole">
                <p:oleObj spid="_x0000_s296962" name="数式" r:id="rId5" imgW="1231560" imgH="393480" progId="Equation.3">
                  <p:embed/>
                </p:oleObj>
              </a:graphicData>
            </a:graphic>
          </p:graphicFrame>
          <p:graphicFrame>
            <p:nvGraphicFramePr>
              <p:cNvPr id="207878" name="Object 6"/>
              <p:cNvGraphicFramePr>
                <a:graphicFrameLocks noChangeAspect="1"/>
              </p:cNvGraphicFramePr>
              <p:nvPr/>
            </p:nvGraphicFramePr>
            <p:xfrm>
              <a:off x="0" y="6208713"/>
              <a:ext cx="1776413" cy="649287"/>
            </p:xfrm>
            <a:graphic>
              <a:graphicData uri="http://schemas.openxmlformats.org/presentationml/2006/ole">
                <p:oleObj spid="_x0000_s296963" name="数式" r:id="rId6" imgW="1079280" imgH="393480" progId="Equation.3">
                  <p:embed/>
                </p:oleObj>
              </a:graphicData>
            </a:graphic>
          </p:graphicFrame>
        </p:grpSp>
        <p:sp>
          <p:nvSpPr>
            <p:cNvPr id="31" name="正方形/長方形 30"/>
            <p:cNvSpPr/>
            <p:nvPr/>
          </p:nvSpPr>
          <p:spPr>
            <a:xfrm>
              <a:off x="531346" y="3284983"/>
              <a:ext cx="15440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smtClean="0"/>
                <a:t>Range  ~ 100nm</a:t>
              </a:r>
              <a:endParaRPr lang="ja-JP" altLang="en-US" sz="1600" dirty="0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2699792" y="3356991"/>
              <a:ext cx="13901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smtClean="0"/>
                <a:t>Range~200nm</a:t>
              </a:r>
              <a:endParaRPr lang="ja-JP" altLang="en-US" sz="1600" dirty="0"/>
            </a:p>
          </p:txBody>
        </p:sp>
        <p:cxnSp>
          <p:nvCxnSpPr>
            <p:cNvPr id="29" name="直線コネクタ 28"/>
            <p:cNvCxnSpPr/>
            <p:nvPr/>
          </p:nvCxnSpPr>
          <p:spPr>
            <a:xfrm flipV="1">
              <a:off x="747371" y="2924944"/>
              <a:ext cx="360040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3267651" y="2636911"/>
              <a:ext cx="648072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直線矢印コネクタ 39"/>
          <p:cNvCxnSpPr/>
          <p:nvPr/>
        </p:nvCxnSpPr>
        <p:spPr>
          <a:xfrm flipH="1" flipV="1">
            <a:off x="6012160" y="2852936"/>
            <a:ext cx="1008112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V="1">
            <a:off x="7020272" y="227687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7020272" y="2492896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3grain</a:t>
            </a:r>
            <a:endParaRPr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5292080" y="2924944"/>
            <a:ext cx="1597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Plasmon Effect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914400"/>
          </a:xfrm>
        </p:spPr>
        <p:txBody>
          <a:bodyPr/>
          <a:lstStyle/>
          <a:p>
            <a:r>
              <a:rPr lang="en-US" altLang="ja-JP" sz="2800" dirty="0" smtClean="0">
                <a:solidFill>
                  <a:schemeClr val="tx1"/>
                </a:solidFill>
              </a:rPr>
              <a:t>Reaction of WIMPs and target nuclei</a:t>
            </a:r>
          </a:p>
        </p:txBody>
      </p:sp>
      <p:sp>
        <p:nvSpPr>
          <p:cNvPr id="1034" name="Text Box 5"/>
          <p:cNvSpPr txBox="1">
            <a:spLocks noChangeArrowheads="1"/>
          </p:cNvSpPr>
          <p:nvPr/>
        </p:nvSpPr>
        <p:spPr bwMode="auto">
          <a:xfrm>
            <a:off x="395536" y="908720"/>
            <a:ext cx="6120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/>
              <a:t>For example, in the case of </a:t>
            </a:r>
            <a:r>
              <a:rPr lang="en-US" altLang="ja-JP" sz="2400" dirty="0" err="1" smtClean="0"/>
              <a:t>Neutralino</a:t>
            </a:r>
            <a:r>
              <a:rPr lang="en-US" altLang="ja-JP" sz="2400" dirty="0" smtClean="0"/>
              <a:t> (SUSY)</a:t>
            </a:r>
            <a:endParaRPr lang="en-US" altLang="ja-JP" sz="2400" dirty="0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83568" y="1844824"/>
            <a:ext cx="2233117" cy="12017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・</a:t>
            </a:r>
            <a:r>
              <a:rPr lang="en-US" altLang="ja-JP"/>
              <a:t>Majorana particles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・</a:t>
            </a:r>
            <a:r>
              <a:rPr lang="en-US" altLang="ja-JP"/>
              <a:t>spin ½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・</a:t>
            </a:r>
            <a:r>
              <a:rPr lang="en-US" altLang="ja-JP"/>
              <a:t>neutral charge</a:t>
            </a:r>
          </a:p>
        </p:txBody>
      </p:sp>
      <p:grpSp>
        <p:nvGrpSpPr>
          <p:cNvPr id="2" name="グループ化 37"/>
          <p:cNvGrpSpPr/>
          <p:nvPr/>
        </p:nvGrpSpPr>
        <p:grpSpPr>
          <a:xfrm>
            <a:off x="2988840" y="1484784"/>
            <a:ext cx="1944911" cy="1879600"/>
            <a:chOff x="250825" y="1916113"/>
            <a:chExt cx="1944911" cy="1879600"/>
          </a:xfrm>
        </p:grpSpPr>
        <p:sp>
          <p:nvSpPr>
            <p:cNvPr id="1037" name="Line 10"/>
            <p:cNvSpPr>
              <a:spLocks noChangeShapeType="1"/>
            </p:cNvSpPr>
            <p:nvPr/>
          </p:nvSpPr>
          <p:spPr bwMode="auto">
            <a:xfrm>
              <a:off x="611188" y="2205038"/>
              <a:ext cx="431800" cy="287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8" name="Line 11"/>
            <p:cNvSpPr>
              <a:spLocks noChangeShapeType="1"/>
            </p:cNvSpPr>
            <p:nvPr/>
          </p:nvSpPr>
          <p:spPr bwMode="auto">
            <a:xfrm flipV="1">
              <a:off x="1042988" y="2205038"/>
              <a:ext cx="504825" cy="287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9" name="Line 12"/>
            <p:cNvSpPr>
              <a:spLocks noChangeShapeType="1"/>
            </p:cNvSpPr>
            <p:nvPr/>
          </p:nvSpPr>
          <p:spPr bwMode="auto">
            <a:xfrm>
              <a:off x="1042988" y="2492375"/>
              <a:ext cx="0" cy="5762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0" name="Line 13"/>
            <p:cNvSpPr>
              <a:spLocks noChangeShapeType="1"/>
            </p:cNvSpPr>
            <p:nvPr/>
          </p:nvSpPr>
          <p:spPr bwMode="auto">
            <a:xfrm flipH="1">
              <a:off x="611188" y="3068638"/>
              <a:ext cx="433387" cy="360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1" name="Line 14"/>
            <p:cNvSpPr>
              <a:spLocks noChangeShapeType="1"/>
            </p:cNvSpPr>
            <p:nvPr/>
          </p:nvSpPr>
          <p:spPr bwMode="auto">
            <a:xfrm>
              <a:off x="1042988" y="3068638"/>
              <a:ext cx="433387" cy="360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7" name="Text Box 20"/>
            <p:cNvSpPr txBox="1">
              <a:spLocks noChangeArrowheads="1"/>
            </p:cNvSpPr>
            <p:nvPr/>
          </p:nvSpPr>
          <p:spPr bwMode="auto">
            <a:xfrm>
              <a:off x="1116236" y="2636838"/>
              <a:ext cx="10795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H,h,Z</a:t>
              </a:r>
              <a:r>
                <a:rPr lang="en-US" altLang="ja-JP" baseline="30000"/>
                <a:t>0</a:t>
              </a:r>
            </a:p>
          </p:txBody>
        </p:sp>
        <p:sp>
          <p:nvSpPr>
            <p:cNvPr id="1048" name="Text Box 21"/>
            <p:cNvSpPr txBox="1">
              <a:spLocks noChangeArrowheads="1"/>
            </p:cNvSpPr>
            <p:nvPr/>
          </p:nvSpPr>
          <p:spPr bwMode="auto">
            <a:xfrm>
              <a:off x="395288" y="3429000"/>
              <a:ext cx="431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q</a:t>
              </a:r>
            </a:p>
          </p:txBody>
        </p:sp>
        <p:sp>
          <p:nvSpPr>
            <p:cNvPr id="1049" name="Text Box 22"/>
            <p:cNvSpPr txBox="1">
              <a:spLocks noChangeArrowheads="1"/>
            </p:cNvSpPr>
            <p:nvPr/>
          </p:nvSpPr>
          <p:spPr bwMode="auto">
            <a:xfrm>
              <a:off x="1403350" y="3357563"/>
              <a:ext cx="2889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q</a:t>
              </a:r>
            </a:p>
          </p:txBody>
        </p:sp>
        <p:sp>
          <p:nvSpPr>
            <p:cNvPr id="1050" name="Text Box 23"/>
            <p:cNvSpPr txBox="1">
              <a:spLocks noChangeArrowheads="1"/>
            </p:cNvSpPr>
            <p:nvPr/>
          </p:nvSpPr>
          <p:spPr bwMode="auto">
            <a:xfrm>
              <a:off x="250825" y="1916113"/>
              <a:ext cx="5048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χ</a:t>
              </a:r>
            </a:p>
          </p:txBody>
        </p:sp>
        <p:sp>
          <p:nvSpPr>
            <p:cNvPr id="1051" name="Text Box 24"/>
            <p:cNvSpPr txBox="1">
              <a:spLocks noChangeArrowheads="1"/>
            </p:cNvSpPr>
            <p:nvPr/>
          </p:nvSpPr>
          <p:spPr bwMode="auto">
            <a:xfrm>
              <a:off x="1547813" y="1989138"/>
              <a:ext cx="3603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χ</a:t>
              </a:r>
            </a:p>
          </p:txBody>
        </p:sp>
      </p:grpSp>
      <p:grpSp>
        <p:nvGrpSpPr>
          <p:cNvPr id="3" name="グループ化 38"/>
          <p:cNvGrpSpPr/>
          <p:nvPr/>
        </p:nvGrpSpPr>
        <p:grpSpPr>
          <a:xfrm>
            <a:off x="4716016" y="1916832"/>
            <a:ext cx="2592288" cy="1374775"/>
            <a:chOff x="2195513" y="2060575"/>
            <a:chExt cx="2592288" cy="1374775"/>
          </a:xfrm>
        </p:grpSpPr>
        <p:sp>
          <p:nvSpPr>
            <p:cNvPr id="1042" name="Line 15"/>
            <p:cNvSpPr>
              <a:spLocks noChangeShapeType="1"/>
            </p:cNvSpPr>
            <p:nvPr/>
          </p:nvSpPr>
          <p:spPr bwMode="auto">
            <a:xfrm>
              <a:off x="2555875" y="2420938"/>
              <a:ext cx="358775" cy="3603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3" name="Line 16"/>
            <p:cNvSpPr>
              <a:spLocks noChangeShapeType="1"/>
            </p:cNvSpPr>
            <p:nvPr/>
          </p:nvSpPr>
          <p:spPr bwMode="auto">
            <a:xfrm flipH="1">
              <a:off x="2555875" y="2781300"/>
              <a:ext cx="358775" cy="360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4" name="Line 17"/>
            <p:cNvSpPr>
              <a:spLocks noChangeShapeType="1"/>
            </p:cNvSpPr>
            <p:nvPr/>
          </p:nvSpPr>
          <p:spPr bwMode="auto">
            <a:xfrm>
              <a:off x="2916238" y="2781300"/>
              <a:ext cx="7921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5" name="Line 18"/>
            <p:cNvSpPr>
              <a:spLocks noChangeShapeType="1"/>
            </p:cNvSpPr>
            <p:nvPr/>
          </p:nvSpPr>
          <p:spPr bwMode="auto">
            <a:xfrm flipV="1">
              <a:off x="3708400" y="2276475"/>
              <a:ext cx="431800" cy="5048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6" name="Line 19"/>
            <p:cNvSpPr>
              <a:spLocks noChangeShapeType="1"/>
            </p:cNvSpPr>
            <p:nvPr/>
          </p:nvSpPr>
          <p:spPr bwMode="auto">
            <a:xfrm>
              <a:off x="3708400" y="2781300"/>
              <a:ext cx="358775" cy="431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2" name="Text Box 25"/>
            <p:cNvSpPr txBox="1">
              <a:spLocks noChangeArrowheads="1"/>
            </p:cNvSpPr>
            <p:nvPr/>
          </p:nvSpPr>
          <p:spPr bwMode="auto">
            <a:xfrm>
              <a:off x="2195513" y="2060575"/>
              <a:ext cx="5048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χ</a:t>
              </a:r>
            </a:p>
          </p:txBody>
        </p:sp>
        <p:sp>
          <p:nvSpPr>
            <p:cNvPr id="1053" name="Text Box 26"/>
            <p:cNvSpPr txBox="1">
              <a:spLocks noChangeArrowheads="1"/>
            </p:cNvSpPr>
            <p:nvPr/>
          </p:nvSpPr>
          <p:spPr bwMode="auto">
            <a:xfrm>
              <a:off x="4068663" y="2133600"/>
              <a:ext cx="7191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χ</a:t>
              </a:r>
            </a:p>
          </p:txBody>
        </p:sp>
        <p:sp>
          <p:nvSpPr>
            <p:cNvPr id="1054" name="Text Box 27"/>
            <p:cNvSpPr txBox="1">
              <a:spLocks noChangeArrowheads="1"/>
            </p:cNvSpPr>
            <p:nvPr/>
          </p:nvSpPr>
          <p:spPr bwMode="auto">
            <a:xfrm>
              <a:off x="3995738" y="3068638"/>
              <a:ext cx="433387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q</a:t>
              </a:r>
            </a:p>
          </p:txBody>
        </p:sp>
        <p:sp>
          <p:nvSpPr>
            <p:cNvPr id="1055" name="Text Box 28"/>
            <p:cNvSpPr txBox="1">
              <a:spLocks noChangeArrowheads="1"/>
            </p:cNvSpPr>
            <p:nvPr/>
          </p:nvSpPr>
          <p:spPr bwMode="auto">
            <a:xfrm>
              <a:off x="2268538" y="3068638"/>
              <a:ext cx="5048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/>
                <a:t>q</a:t>
              </a:r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3203575" y="2349500"/>
            <a:ext cx="225425" cy="360363"/>
          </p:xfrm>
          <a:graphic>
            <a:graphicData uri="http://schemas.openxmlformats.org/presentationml/2006/ole">
              <p:oleObj spid="_x0000_s112642" name="Equation" r:id="rId3" imgW="126720" imgH="203040" progId="">
                <p:embed/>
              </p:oleObj>
            </a:graphicData>
          </a:graphic>
        </p:graphicFrame>
      </p:grp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835150" y="3573463"/>
          <a:ext cx="6191250" cy="558800"/>
        </p:xfrm>
        <a:graphic>
          <a:graphicData uri="http://schemas.openxmlformats.org/presentationml/2006/ole">
            <p:oleObj spid="_x0000_s112643" name="Equation" r:id="rId4" imgW="2819160" imgH="253800" progId="">
              <p:embed/>
            </p:oleObj>
          </a:graphicData>
        </a:graphic>
      </p:graphicFrame>
      <p:sp>
        <p:nvSpPr>
          <p:cNvPr id="63522" name="Line 34"/>
          <p:cNvSpPr>
            <a:spLocks noChangeShapeType="1"/>
          </p:cNvSpPr>
          <p:nvPr/>
        </p:nvSpPr>
        <p:spPr bwMode="auto">
          <a:xfrm flipH="1">
            <a:off x="2700338" y="4149725"/>
            <a:ext cx="790575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3523" name="Text Box 35"/>
          <p:cNvSpPr txBox="1">
            <a:spLocks noChangeArrowheads="1"/>
          </p:cNvSpPr>
          <p:nvPr/>
        </p:nvSpPr>
        <p:spPr bwMode="auto">
          <a:xfrm>
            <a:off x="432048" y="4437063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b="1" dirty="0"/>
              <a:t>Spin-dependent  cross section</a:t>
            </a:r>
          </a:p>
        </p:txBody>
      </p:sp>
      <p:sp>
        <p:nvSpPr>
          <p:cNvPr id="63525" name="Line 37"/>
          <p:cNvSpPr>
            <a:spLocks noChangeShapeType="1"/>
          </p:cNvSpPr>
          <p:nvPr/>
        </p:nvSpPr>
        <p:spPr bwMode="auto">
          <a:xfrm>
            <a:off x="6011863" y="4149725"/>
            <a:ext cx="720725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3526" name="Text Box 38"/>
          <p:cNvSpPr txBox="1">
            <a:spLocks noChangeArrowheads="1"/>
          </p:cNvSpPr>
          <p:nvPr/>
        </p:nvSpPr>
        <p:spPr bwMode="auto">
          <a:xfrm>
            <a:off x="4716463" y="4437063"/>
            <a:ext cx="529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b="1"/>
              <a:t>Spin-independent</a:t>
            </a:r>
            <a:r>
              <a:rPr lang="ja-JP" altLang="en-US" sz="1600" b="1"/>
              <a:t>　</a:t>
            </a:r>
            <a:r>
              <a:rPr lang="en-US" altLang="ja-JP" sz="1600" b="1"/>
              <a:t>(scalar)  cross section</a:t>
            </a:r>
          </a:p>
        </p:txBody>
      </p:sp>
      <p:graphicFrame>
        <p:nvGraphicFramePr>
          <p:cNvPr id="63527" name="Object 4"/>
          <p:cNvGraphicFramePr>
            <a:graphicFrameLocks noChangeAspect="1"/>
          </p:cNvGraphicFramePr>
          <p:nvPr/>
        </p:nvGraphicFramePr>
        <p:xfrm>
          <a:off x="4932363" y="4797425"/>
          <a:ext cx="3960812" cy="792163"/>
        </p:xfrm>
        <a:graphic>
          <a:graphicData uri="http://schemas.openxmlformats.org/presentationml/2006/ole">
            <p:oleObj spid="_x0000_s112644" name="Equation" r:id="rId5" imgW="1917360" imgH="419040" progId="">
              <p:embed/>
            </p:oleObj>
          </a:graphicData>
        </a:graphic>
      </p:graphicFrame>
      <p:graphicFrame>
        <p:nvGraphicFramePr>
          <p:cNvPr id="63529" name="Object 5"/>
          <p:cNvGraphicFramePr>
            <a:graphicFrameLocks noChangeAspect="1"/>
          </p:cNvGraphicFramePr>
          <p:nvPr/>
        </p:nvGraphicFramePr>
        <p:xfrm>
          <a:off x="2771775" y="5734050"/>
          <a:ext cx="2016125" cy="920750"/>
        </p:xfrm>
        <a:graphic>
          <a:graphicData uri="http://schemas.openxmlformats.org/presentationml/2006/ole">
            <p:oleObj spid="_x0000_s112645" name="Equation" r:id="rId6" imgW="1206360" imgH="482400" progId="">
              <p:embed/>
            </p:oleObj>
          </a:graphicData>
        </a:graphic>
      </p:graphicFrame>
      <p:sp>
        <p:nvSpPr>
          <p:cNvPr id="63531" name="Text Box 43"/>
          <p:cNvSpPr txBox="1">
            <a:spLocks noChangeArrowheads="1"/>
          </p:cNvSpPr>
          <p:nvPr/>
        </p:nvSpPr>
        <p:spPr bwMode="auto">
          <a:xfrm>
            <a:off x="0" y="5876925"/>
            <a:ext cx="2305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FF00"/>
                </a:solidFill>
              </a:rPr>
              <a:t>Neutralino-nucleon coupling</a:t>
            </a:r>
          </a:p>
        </p:txBody>
      </p:sp>
      <p:graphicFrame>
        <p:nvGraphicFramePr>
          <p:cNvPr id="63533" name="Object 6"/>
          <p:cNvGraphicFramePr>
            <a:graphicFrameLocks noChangeAspect="1"/>
          </p:cNvGraphicFramePr>
          <p:nvPr/>
        </p:nvGraphicFramePr>
        <p:xfrm>
          <a:off x="5724525" y="5734050"/>
          <a:ext cx="3024188" cy="904875"/>
        </p:xfrm>
        <a:graphic>
          <a:graphicData uri="http://schemas.openxmlformats.org/presentationml/2006/ole">
            <p:oleObj spid="_x0000_s112646" name="Equation" r:id="rId7" imgW="2145960" imgH="469800" progId="">
              <p:embed/>
            </p:oleObj>
          </a:graphicData>
        </a:graphic>
      </p:graphicFrame>
      <p:sp>
        <p:nvSpPr>
          <p:cNvPr id="63536" name="Text Box 48"/>
          <p:cNvSpPr txBox="1">
            <a:spLocks noChangeArrowheads="1"/>
          </p:cNvSpPr>
          <p:nvPr/>
        </p:nvSpPr>
        <p:spPr bwMode="auto">
          <a:xfrm>
            <a:off x="2411413" y="5734050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u="sng"/>
              <a:t>SD</a:t>
            </a:r>
          </a:p>
        </p:txBody>
      </p:sp>
      <p:sp>
        <p:nvSpPr>
          <p:cNvPr id="63537" name="Text Box 49"/>
          <p:cNvSpPr txBox="1">
            <a:spLocks noChangeArrowheads="1"/>
          </p:cNvSpPr>
          <p:nvPr/>
        </p:nvSpPr>
        <p:spPr bwMode="auto">
          <a:xfrm>
            <a:off x="5219700" y="5734050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u="sng"/>
              <a:t>SI</a:t>
            </a:r>
          </a:p>
        </p:txBody>
      </p:sp>
      <p:graphicFrame>
        <p:nvGraphicFramePr>
          <p:cNvPr id="63538" name="Object 7"/>
          <p:cNvGraphicFramePr>
            <a:graphicFrameLocks noChangeAspect="1"/>
          </p:cNvGraphicFramePr>
          <p:nvPr/>
        </p:nvGraphicFramePr>
        <p:xfrm>
          <a:off x="395288" y="4797648"/>
          <a:ext cx="3889375" cy="863600"/>
        </p:xfrm>
        <a:graphic>
          <a:graphicData uri="http://schemas.openxmlformats.org/presentationml/2006/ole">
            <p:oleObj spid="_x0000_s112647" name="Equation" r:id="rId8" imgW="2755800" imgH="4190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3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3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3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7" grpId="0" animBg="1"/>
      <p:bldP spid="63522" grpId="0" animBg="1"/>
      <p:bldP spid="63523" grpId="0"/>
      <p:bldP spid="63525" grpId="0" animBg="1"/>
      <p:bldP spid="63526" grpId="0"/>
      <p:bldP spid="63531" grpId="0"/>
      <p:bldP spid="63536" grpId="0"/>
      <p:bldP spid="6353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ja-JP" dirty="0" smtClean="0"/>
              <a:t>Optical microscope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80728"/>
            <a:ext cx="8229600" cy="5688632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 smtClean="0"/>
              <a:t>Microscope</a:t>
            </a:r>
            <a:r>
              <a:rPr lang="en-US" altLang="ja-JP" sz="2400" b="1" dirty="0" smtClean="0"/>
              <a:t> </a:t>
            </a:r>
            <a:r>
              <a:rPr lang="ja-JP" altLang="en-US" sz="2400" dirty="0" smtClean="0"/>
              <a:t>：</a:t>
            </a:r>
            <a:r>
              <a:rPr kumimoji="1" lang="en-US" altLang="ja-JP" sz="2400" dirty="0" smtClean="0"/>
              <a:t>Nikon E600</a:t>
            </a:r>
          </a:p>
          <a:p>
            <a:r>
              <a:rPr lang="en-US" altLang="ja-JP" sz="2400" dirty="0" smtClean="0"/>
              <a:t>Objective Lens</a:t>
            </a:r>
            <a:r>
              <a:rPr lang="ja-JP" altLang="en-US" sz="2400" dirty="0" smtClean="0"/>
              <a:t>：</a:t>
            </a:r>
            <a:r>
              <a:rPr lang="en-US" altLang="ja-JP" sz="2400" dirty="0" smtClean="0">
                <a:solidFill>
                  <a:srgbClr val="FFFF00"/>
                </a:solidFill>
              </a:rPr>
              <a:t>N.A.(numerical aperture) 1.40</a:t>
            </a:r>
          </a:p>
          <a:p>
            <a:pPr>
              <a:buNone/>
            </a:pPr>
            <a:r>
              <a:rPr lang="en-US" altLang="ja-JP" sz="2400" dirty="0" smtClean="0"/>
              <a:t>                                 Nikon Plan Apo 100x oil</a:t>
            </a:r>
          </a:p>
          <a:p>
            <a:r>
              <a:rPr kumimoji="1" lang="en-US" altLang="ja-JP" sz="2400" dirty="0" smtClean="0"/>
              <a:t>Illumination</a:t>
            </a:r>
            <a:r>
              <a:rPr kumimoji="1" lang="ja-JP" altLang="en-US" sz="2400" dirty="0" smtClean="0"/>
              <a:t>：</a:t>
            </a:r>
            <a:r>
              <a:rPr lang="en-US" altLang="ja-JP" sz="2400" dirty="0" err="1" smtClean="0"/>
              <a:t>epi</a:t>
            </a:r>
            <a:r>
              <a:rPr lang="en-US" altLang="ja-JP" sz="2400" dirty="0" smtClean="0"/>
              <a:t>-illumination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Hg </a:t>
            </a:r>
            <a:r>
              <a:rPr lang="en-US" altLang="ja-JP" sz="2400" dirty="0" err="1" smtClean="0"/>
              <a:t>Xe</a:t>
            </a:r>
            <a:r>
              <a:rPr lang="en-US" altLang="ja-JP" sz="2400" dirty="0" smtClean="0"/>
              <a:t> lamp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Wavelength</a:t>
            </a:r>
            <a:r>
              <a:rPr lang="ja-JP" altLang="en-US" sz="2400" dirty="0" smtClean="0"/>
              <a:t>：</a:t>
            </a:r>
            <a:r>
              <a:rPr lang="en-US" altLang="ja-JP" sz="2400" dirty="0" smtClean="0">
                <a:solidFill>
                  <a:srgbClr val="FFFF00"/>
                </a:solidFill>
              </a:rPr>
              <a:t>550nm</a:t>
            </a:r>
            <a:r>
              <a:rPr lang="en-US" altLang="ja-JP" sz="2400" dirty="0" smtClean="0"/>
              <a:t>(510~560nm), </a:t>
            </a:r>
          </a:p>
          <a:p>
            <a:pPr>
              <a:buNone/>
            </a:pPr>
            <a:r>
              <a:rPr lang="en-US" altLang="ja-JP" sz="2400" dirty="0" smtClean="0"/>
              <a:t>                                   </a:t>
            </a:r>
            <a:r>
              <a:rPr lang="en-US" altLang="ja-JP" sz="2400" dirty="0" smtClean="0">
                <a:solidFill>
                  <a:srgbClr val="FFFF00"/>
                </a:solidFill>
              </a:rPr>
              <a:t>440nm</a:t>
            </a:r>
            <a:r>
              <a:rPr lang="en-US" altLang="ja-JP" sz="2400" dirty="0" smtClean="0"/>
              <a:t>(400~500nm)</a:t>
            </a:r>
          </a:p>
          <a:p>
            <a:r>
              <a:rPr lang="en-US" altLang="ja-JP" sz="2400" dirty="0" smtClean="0"/>
              <a:t>Camera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STC-CMB4MCL SENTECH</a:t>
            </a:r>
          </a:p>
          <a:p>
            <a:pPr>
              <a:buNone/>
            </a:pPr>
            <a:endParaRPr kumimoji="1" lang="en-US" altLang="ja-JP" sz="2400" dirty="0"/>
          </a:p>
          <a:p>
            <a:r>
              <a:rPr lang="en-US" altLang="ja-JP" sz="2400" dirty="0" smtClean="0"/>
              <a:t>Microscope 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PTS (Nikon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IM-3)</a:t>
            </a:r>
            <a:endParaRPr lang="en-US" altLang="ja-JP" sz="2400" dirty="0"/>
          </a:p>
          <a:p>
            <a:r>
              <a:rPr lang="en-US" altLang="ja-JP" sz="2400" dirty="0" smtClean="0"/>
              <a:t>Objective Lens </a:t>
            </a:r>
            <a:r>
              <a:rPr lang="ja-JP" altLang="en-US" sz="2400" dirty="0" smtClean="0"/>
              <a:t>：</a:t>
            </a:r>
            <a:r>
              <a:rPr lang="en-US" altLang="ja-JP" sz="2400" dirty="0" smtClean="0">
                <a:solidFill>
                  <a:srgbClr val="FFFF00"/>
                </a:solidFill>
              </a:rPr>
              <a:t>N.A. 1.25 </a:t>
            </a:r>
            <a:r>
              <a:rPr lang="en-US" altLang="ja-JP" sz="2400" dirty="0" smtClean="0"/>
              <a:t>Nikon Plan 100x oil</a:t>
            </a:r>
          </a:p>
          <a:p>
            <a:r>
              <a:rPr lang="en-US" altLang="ja-JP" sz="2400" dirty="0" smtClean="0"/>
              <a:t>Illumination</a:t>
            </a:r>
            <a:r>
              <a:rPr lang="ja-JP" altLang="en-US" sz="2400" dirty="0" smtClean="0"/>
              <a:t>：</a:t>
            </a:r>
            <a:r>
              <a:rPr lang="en-US" altLang="ja-JP" sz="2400" dirty="0" err="1" smtClean="0"/>
              <a:t>epi</a:t>
            </a:r>
            <a:r>
              <a:rPr lang="en-US" altLang="ja-JP" sz="2400" dirty="0" smtClean="0"/>
              <a:t>-illumination Hg </a:t>
            </a:r>
            <a:r>
              <a:rPr lang="en-US" altLang="ja-JP" sz="2400" dirty="0" err="1" smtClean="0"/>
              <a:t>Xe</a:t>
            </a:r>
            <a:r>
              <a:rPr lang="en-US" altLang="ja-JP" sz="2400" dirty="0" smtClean="0"/>
              <a:t> lamp</a:t>
            </a:r>
            <a:endParaRPr lang="en-US" altLang="ja-JP" sz="2400" dirty="0"/>
          </a:p>
          <a:p>
            <a:r>
              <a:rPr lang="en-US" altLang="ja-JP" sz="2400" dirty="0" smtClean="0"/>
              <a:t>Wavelength</a:t>
            </a:r>
            <a:r>
              <a:rPr lang="ja-JP" altLang="en-US" sz="2400" dirty="0" smtClean="0"/>
              <a:t>：</a:t>
            </a:r>
            <a:r>
              <a:rPr lang="en-US" altLang="ja-JP" sz="2400" dirty="0" smtClean="0">
                <a:solidFill>
                  <a:srgbClr val="FFFF00"/>
                </a:solidFill>
              </a:rPr>
              <a:t>550nm</a:t>
            </a:r>
            <a:r>
              <a:rPr lang="en-US" altLang="ja-JP" sz="2400" dirty="0" smtClean="0"/>
              <a:t>(510~560nm), </a:t>
            </a:r>
          </a:p>
          <a:p>
            <a:pPr>
              <a:buNone/>
            </a:pPr>
            <a:r>
              <a:rPr lang="en-US" altLang="ja-JP" sz="2400" dirty="0" smtClean="0">
                <a:solidFill>
                  <a:srgbClr val="FFFF00"/>
                </a:solidFill>
              </a:rPr>
              <a:t>                                  440nm</a:t>
            </a:r>
            <a:r>
              <a:rPr lang="en-US" altLang="ja-JP" sz="2400" dirty="0" smtClean="0"/>
              <a:t>(400~500nm)</a:t>
            </a:r>
          </a:p>
          <a:p>
            <a:r>
              <a:rPr lang="en-US" altLang="ja-JP" sz="2400" dirty="0" smtClean="0"/>
              <a:t>Camera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1M120 DALSA</a:t>
            </a:r>
          </a:p>
        </p:txBody>
      </p:sp>
      <p:pic>
        <p:nvPicPr>
          <p:cNvPr id="2050" name="Picture 2" descr="C:\Users\FMV\Downloads\DSC_0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450299"/>
            <a:ext cx="2555776" cy="3407701"/>
          </a:xfrm>
          <a:prstGeom prst="rect">
            <a:avLst/>
          </a:prstGeom>
          <a:noFill/>
        </p:spPr>
      </p:pic>
      <p:pic>
        <p:nvPicPr>
          <p:cNvPr id="2051" name="Picture 3" descr="C:\Users\FMV\Downloads\DSC_0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712" y="0"/>
            <a:ext cx="2592288" cy="3456384"/>
          </a:xfrm>
          <a:prstGeom prst="rect">
            <a:avLst/>
          </a:prstGeom>
          <a:noFill/>
        </p:spPr>
      </p:pic>
      <p:pic>
        <p:nvPicPr>
          <p:cNvPr id="1026" name="Picture 2" descr="C:\Users\FMV\Desktop\DSC_0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12560" y="4886400"/>
            <a:ext cx="1478700" cy="1971600"/>
          </a:xfrm>
          <a:prstGeom prst="rect">
            <a:avLst/>
          </a:prstGeom>
          <a:noFill/>
        </p:spPr>
      </p:pic>
      <p:pic>
        <p:nvPicPr>
          <p:cNvPr id="1027" name="Picture 3" descr="C:\Users\FMV\Downloads\DSC_03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40552" y="1052736"/>
            <a:ext cx="1872208" cy="2496277"/>
          </a:xfrm>
          <a:prstGeom prst="rect">
            <a:avLst/>
          </a:prstGeom>
          <a:noFill/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58139-418F-419B-996C-DBA73FF50BA3}" type="slidenum">
              <a:rPr kumimoji="1" lang="ja-JP" altLang="en-US" smtClean="0"/>
              <a:pPr/>
              <a:t>76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Optical no-linearity response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>
          <a:xfrm>
            <a:off x="6902896" y="6376243"/>
            <a:ext cx="2133600" cy="365125"/>
          </a:xfrm>
        </p:spPr>
        <p:txBody>
          <a:bodyPr/>
          <a:lstStyle/>
          <a:p>
            <a:fld id="{00A42426-9DB7-4C37-8022-AFC50F1C40CB}" type="slidenum">
              <a:rPr kumimoji="1" lang="ja-JP" altLang="en-US" smtClean="0"/>
              <a:pPr/>
              <a:t>77</a:t>
            </a:fld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9592" y="5229200"/>
            <a:ext cx="753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Ag </a:t>
            </a:r>
            <a:r>
              <a:rPr kumimoji="1" lang="en-US" altLang="ja-JP" dirty="0" err="1" smtClean="0"/>
              <a:t>nano</a:t>
            </a:r>
            <a:r>
              <a:rPr kumimoji="1" lang="en-US" altLang="ja-JP" dirty="0" smtClean="0"/>
              <a:t> grains in emulsion (irradiated 100keV carbon ion before development)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543" y="5589240"/>
            <a:ext cx="8568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Microscope image taken by </a:t>
            </a:r>
            <a:r>
              <a:rPr lang="en-US" altLang="ja-JP" sz="2400" dirty="0" smtClean="0"/>
              <a:t>a color camera</a:t>
            </a:r>
          </a:p>
          <a:p>
            <a:r>
              <a:rPr lang="en-US" altLang="ja-JP" sz="2400" dirty="0" smtClean="0"/>
              <a:t>We can see various colored Ag grains</a:t>
            </a:r>
            <a:r>
              <a:rPr lang="ja-JP" altLang="en-US" sz="2400" dirty="0" smtClean="0"/>
              <a:t>→</a:t>
            </a:r>
            <a:r>
              <a:rPr lang="en-US" altLang="ja-JP" sz="2400" dirty="0" smtClean="0"/>
              <a:t>Plasmon resonance</a:t>
            </a:r>
          </a:p>
          <a:p>
            <a:r>
              <a:rPr lang="en-US" altLang="ja-JP" sz="2400" dirty="0" smtClean="0"/>
              <a:t> </a:t>
            </a:r>
            <a:r>
              <a:rPr lang="en-US" altLang="ja-JP" sz="2400" u="sng" dirty="0" smtClean="0">
                <a:solidFill>
                  <a:schemeClr val="tx2"/>
                </a:solidFill>
              </a:rPr>
              <a:t>possible to apply the Plasmon resonance to Dark Matter search? </a:t>
            </a:r>
            <a:endParaRPr lang="ja-JP" altLang="en-US" sz="2400" u="sng" dirty="0" smtClean="0">
              <a:solidFill>
                <a:schemeClr val="tx2"/>
              </a:solidFill>
            </a:endParaRPr>
          </a:p>
        </p:txBody>
      </p:sp>
      <p:pic>
        <p:nvPicPr>
          <p:cNvPr id="11" name="Picture 2" descr="c:\Users\atsuhiro\Downloads\DSCF0868.jpg"/>
          <p:cNvPicPr>
            <a:picLocks noGrp="1" noChangeAspect="1" noChangeArrowheads="1"/>
          </p:cNvPicPr>
          <p:nvPr>
            <p:ph sz="half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764704"/>
            <a:ext cx="6003000" cy="45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 is Plasmon resonance?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4"/>
          </p:nvPr>
        </p:nvSpPr>
        <p:spPr>
          <a:xfrm>
            <a:off x="107504" y="692696"/>
            <a:ext cx="8892480" cy="1800200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Plasmon is electron ensemble and Plasmon resonance is non-linear optical effect</a:t>
            </a:r>
          </a:p>
          <a:p>
            <a:r>
              <a:rPr kumimoji="1" lang="en-US" altLang="ja-JP" sz="2000" dirty="0" smtClean="0"/>
              <a:t>Nano metallic grain has resonance wavelength in visible , so we can see colored reflections of grains</a:t>
            </a:r>
          </a:p>
        </p:txBody>
      </p:sp>
      <p:sp>
        <p:nvSpPr>
          <p:cNvPr id="10" name="テキスト プレースホルダ 16"/>
          <p:cNvSpPr txBox="1">
            <a:spLocks/>
          </p:cNvSpPr>
          <p:nvPr/>
        </p:nvSpPr>
        <p:spPr>
          <a:xfrm>
            <a:off x="179512" y="2276872"/>
            <a:ext cx="432048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60nm Ag grain</a:t>
            </a:r>
            <a:r>
              <a:rPr kumimoji="1" lang="en-US" altLang="ja-JP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altLang="ja-JP" noProof="0" dirty="0" smtClean="0"/>
              <a:t>(after image processing)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テキスト プレースホルダ 17"/>
          <p:cNvSpPr txBox="1">
            <a:spLocks/>
          </p:cNvSpPr>
          <p:nvPr/>
        </p:nvSpPr>
        <p:spPr>
          <a:xfrm>
            <a:off x="4644008" y="2276872"/>
            <a:ext cx="432048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85nm Ag grain </a:t>
            </a:r>
            <a:r>
              <a:rPr lang="en-US" altLang="ja-JP" dirty="0" smtClean="0"/>
              <a:t>(after image processing)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23528" y="5982379"/>
            <a:ext cx="8568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Resonance wavelength depends on the size of grain</a:t>
            </a:r>
          </a:p>
          <a:p>
            <a:r>
              <a:rPr lang="en-US" altLang="ja-JP" sz="2400" dirty="0" smtClean="0"/>
              <a:t>The bigger the grain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size  ,the longer the resonance wavelength </a:t>
            </a:r>
            <a:endParaRPr lang="ja-JP" altLang="en-US" sz="2400" dirty="0"/>
          </a:p>
        </p:txBody>
      </p:sp>
      <p:pic>
        <p:nvPicPr>
          <p:cNvPr id="44033" name="Picture 1" descr="F:\F-lab\DM\130727\60nm_1_agr1.jpg"/>
          <p:cNvPicPr>
            <a:picLocks noChangeAspect="1" noChangeArrowheads="1"/>
          </p:cNvPicPr>
          <p:nvPr/>
        </p:nvPicPr>
        <p:blipFill>
          <a:blip r:embed="rId3" cstate="print">
            <a:lum bright="50000" contrast="90000"/>
          </a:blip>
          <a:srcRect/>
          <a:stretch>
            <a:fillRect/>
          </a:stretch>
        </p:blipFill>
        <p:spPr bwMode="auto">
          <a:xfrm>
            <a:off x="80867" y="2636912"/>
            <a:ext cx="4491133" cy="3443573"/>
          </a:xfrm>
          <a:prstGeom prst="rect">
            <a:avLst/>
          </a:prstGeom>
          <a:noFill/>
        </p:spPr>
      </p:pic>
      <p:pic>
        <p:nvPicPr>
          <p:cNvPr id="44034" name="Picture 2" descr="F:\F-lab\DM\130727\85nm_1_ag.bmp_color_1.jpg"/>
          <p:cNvPicPr>
            <a:picLocks noChangeAspect="1" noChangeArrowheads="1"/>
          </p:cNvPicPr>
          <p:nvPr/>
        </p:nvPicPr>
        <p:blipFill>
          <a:blip r:embed="rId4" cstate="print">
            <a:lum bright="34000" contrast="76000"/>
          </a:blip>
          <a:srcRect/>
          <a:stretch>
            <a:fillRect/>
          </a:stretch>
        </p:blipFill>
        <p:spPr bwMode="auto">
          <a:xfrm>
            <a:off x="4638421" y="2636912"/>
            <a:ext cx="4470083" cy="3429953"/>
          </a:xfrm>
          <a:prstGeom prst="rect">
            <a:avLst/>
          </a:prstGeom>
          <a:noFill/>
        </p:spPr>
      </p:pic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42426-9DB7-4C37-8022-AFC50F1C40CB}" type="slidenum">
              <a:rPr kumimoji="1" lang="ja-JP" altLang="en-US" smtClean="0"/>
              <a:pPr/>
              <a:t>78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44873" y="5445224"/>
            <a:ext cx="5479855" cy="64633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/>
              <a:t>Reference </a:t>
            </a:r>
          </a:p>
          <a:p>
            <a:r>
              <a:rPr lang="en-US" altLang="ja-JP" sz="1200" b="1" dirty="0" smtClean="0"/>
              <a:t>C. </a:t>
            </a:r>
            <a:r>
              <a:rPr lang="en-US" altLang="ja-JP" sz="1200" b="1" dirty="0" err="1" smtClean="0"/>
              <a:t>Sönnichsen</a:t>
            </a:r>
            <a:r>
              <a:rPr lang="en-US" altLang="ja-JP" sz="1200" b="1" dirty="0" smtClean="0"/>
              <a:t> </a:t>
            </a:r>
            <a:r>
              <a:rPr lang="en-US" altLang="ja-JP" sz="1200" b="1" i="1" dirty="0" smtClean="0"/>
              <a:t>et al</a:t>
            </a:r>
            <a:r>
              <a:rPr lang="en-US" altLang="ja-JP" sz="1200" b="1" dirty="0" smtClean="0"/>
              <a:t>., Phys. Rev. </a:t>
            </a:r>
            <a:r>
              <a:rPr lang="en-US" altLang="ja-JP" sz="1200" b="1" dirty="0" err="1" smtClean="0"/>
              <a:t>Lett</a:t>
            </a:r>
            <a:r>
              <a:rPr lang="en-US" altLang="ja-JP" sz="1200" b="1" dirty="0" smtClean="0"/>
              <a:t>., vol. 88, no. 7 (2002) </a:t>
            </a:r>
          </a:p>
          <a:p>
            <a:r>
              <a:rPr lang="en-US" altLang="ja-JP" sz="1200" b="1" dirty="0" smtClean="0"/>
              <a:t>W. </a:t>
            </a:r>
            <a:r>
              <a:rPr lang="en-US" altLang="ja-JP" sz="1200" b="1" dirty="0" err="1" smtClean="0"/>
              <a:t>Gotschy</a:t>
            </a:r>
            <a:r>
              <a:rPr lang="en-US" altLang="ja-JP" sz="1200" b="1" dirty="0" smtClean="0"/>
              <a:t> </a:t>
            </a:r>
            <a:r>
              <a:rPr lang="en-US" altLang="ja-JP" sz="1200" b="1" i="1" dirty="0" smtClean="0"/>
              <a:t>et al</a:t>
            </a:r>
            <a:r>
              <a:rPr lang="en-US" altLang="ja-JP" sz="1200" b="1" dirty="0" smtClean="0"/>
              <a:t>., Opt. </a:t>
            </a:r>
            <a:r>
              <a:rPr lang="en-US" altLang="ja-JP" sz="1200" b="1" dirty="0" err="1" smtClean="0"/>
              <a:t>Lett</a:t>
            </a:r>
            <a:r>
              <a:rPr lang="en-US" altLang="ja-JP" sz="1200" b="1" dirty="0" smtClean="0"/>
              <a:t>., vol. 21, no. 15 (1996)</a:t>
            </a:r>
            <a:endParaRPr kumimoji="1" lang="ja-JP" alt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319"/>
          <a:stretch>
            <a:fillRect/>
          </a:stretch>
        </p:blipFill>
        <p:spPr bwMode="auto">
          <a:xfrm>
            <a:off x="281192" y="728502"/>
            <a:ext cx="8539280" cy="543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267744" y="-2738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/>
              <a:t>Fluorescence</a:t>
            </a:r>
            <a:r>
              <a:rPr kumimoji="1" lang="en-US" altLang="ja-JP" sz="3600" dirty="0" smtClean="0"/>
              <a:t>  analysis 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51720" y="623731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分解</a:t>
            </a:r>
            <a:r>
              <a:rPr lang="ja-JP" altLang="en-US" sz="2800" dirty="0" smtClean="0"/>
              <a:t>能</a:t>
            </a:r>
            <a:r>
              <a:rPr lang="en-US" altLang="ja-JP" sz="2800" dirty="0" smtClean="0"/>
              <a:t>50 nm</a:t>
            </a:r>
            <a:r>
              <a:rPr lang="ja-JP" altLang="en-US" sz="2800" dirty="0" smtClean="0"/>
              <a:t>レベルの解析を行う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 cstate="print"/>
          <a:srcRect l="4718" t="12379" r="39117" b="33086"/>
          <a:stretch>
            <a:fillRect/>
          </a:stretch>
        </p:blipFill>
        <p:spPr bwMode="auto">
          <a:xfrm>
            <a:off x="4788024" y="301368"/>
            <a:ext cx="3888432" cy="267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4925" y="-26988"/>
            <a:ext cx="9094788" cy="92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Font typeface="Cambria Math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ja-JP" sz="3200" dirty="0">
                <a:solidFill>
                  <a:srgbClr val="000000"/>
                </a:solidFill>
                <a:latin typeface="+mn-lt"/>
                <a:ea typeface="DFPGothicP-W5-AribTrB14" pitchFamily="1" charset="-128"/>
                <a:cs typeface="DFPGothicP-W5-AribTrB14" pitchFamily="1" charset="-128"/>
              </a:rPr>
              <a:t>Evidence of dark matter for the status experiments</a:t>
            </a:r>
            <a:endParaRPr lang="en-GB" altLang="ja-JP" sz="3200" dirty="0">
              <a:solidFill>
                <a:srgbClr val="000000"/>
              </a:solidFill>
              <a:latin typeface="+mn-lt"/>
              <a:ea typeface="DFPGothicP-W5-AribTrB14" pitchFamily="1" charset="-128"/>
              <a:cs typeface="DFPGothicP-W5-AribTrB14" pitchFamily="1" charset="-128"/>
            </a:endParaRPr>
          </a:p>
        </p:txBody>
      </p:sp>
      <p:cxnSp>
        <p:nvCxnSpPr>
          <p:cNvPr id="10243" name="AutoShape 22"/>
          <p:cNvCxnSpPr>
            <a:cxnSpLocks noChangeShapeType="1"/>
          </p:cNvCxnSpPr>
          <p:nvPr/>
        </p:nvCxnSpPr>
        <p:spPr bwMode="auto">
          <a:xfrm flipV="1">
            <a:off x="8101013" y="3789363"/>
            <a:ext cx="1587" cy="28575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</p:cxnSp>
      <p:grpSp>
        <p:nvGrpSpPr>
          <p:cNvPr id="2" name="グループ化 53"/>
          <p:cNvGrpSpPr>
            <a:grpSpLocks/>
          </p:cNvGrpSpPr>
          <p:nvPr/>
        </p:nvGrpSpPr>
        <p:grpSpPr bwMode="auto">
          <a:xfrm>
            <a:off x="4499993" y="2852936"/>
            <a:ext cx="4968552" cy="2820417"/>
            <a:chOff x="4355976" y="2481423"/>
            <a:chExt cx="5078338" cy="2891793"/>
          </a:xfrm>
        </p:grpSpPr>
        <p:pic>
          <p:nvPicPr>
            <p:cNvPr id="10264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2780928"/>
              <a:ext cx="4253166" cy="2592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265" name="Text Box 24"/>
            <p:cNvSpPr txBox="1">
              <a:spLocks noChangeArrowheads="1"/>
            </p:cNvSpPr>
            <p:nvPr/>
          </p:nvSpPr>
          <p:spPr bwMode="auto">
            <a:xfrm rot="-5400000">
              <a:off x="3509045" y="3771875"/>
              <a:ext cx="1970087" cy="276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 sz="1200">
                  <a:solidFill>
                    <a:srgbClr val="000000"/>
                  </a:solidFill>
                  <a:latin typeface="Calibri" pitchFamily="34" charset="0"/>
                </a:rPr>
                <a:t>Event rate [/kg/kev/day]</a:t>
              </a:r>
            </a:p>
          </p:txBody>
        </p:sp>
        <p:sp>
          <p:nvSpPr>
            <p:cNvPr id="10266" name="Text Box 21"/>
            <p:cNvSpPr txBox="1">
              <a:spLocks noChangeArrowheads="1"/>
            </p:cNvSpPr>
            <p:nvPr/>
          </p:nvSpPr>
          <p:spPr bwMode="auto">
            <a:xfrm>
              <a:off x="5601733" y="4653136"/>
              <a:ext cx="2714625" cy="5252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 sz="1400" dirty="0">
                  <a:solidFill>
                    <a:srgbClr val="FF0000"/>
                  </a:solidFill>
                  <a:latin typeface="Calibri" pitchFamily="34" charset="0"/>
                </a:rPr>
                <a:t>WIMP mass </a:t>
              </a:r>
              <a:r>
                <a:rPr lang="en-GB" altLang="ja-JP" sz="1400" dirty="0" smtClean="0">
                  <a:solidFill>
                    <a:srgbClr val="FF0000"/>
                  </a:solidFill>
                  <a:latin typeface="Calibri" pitchFamily="34" charset="0"/>
                </a:rPr>
                <a:t>100GeV</a:t>
              </a:r>
            </a:p>
            <a:p>
              <a:pPr algn="ctr"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 sz="1400" dirty="0" smtClean="0">
                  <a:solidFill>
                    <a:srgbClr val="FF0000"/>
                  </a:solidFill>
                  <a:latin typeface="Calibri" pitchFamily="34" charset="0"/>
                </a:rPr>
                <a:t>Maxwell velocity distribution </a:t>
              </a:r>
              <a:endParaRPr lang="en-GB" altLang="ja-JP" sz="1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0267" name="Text Box 23"/>
            <p:cNvSpPr txBox="1">
              <a:spLocks noChangeArrowheads="1"/>
            </p:cNvSpPr>
            <p:nvPr/>
          </p:nvSpPr>
          <p:spPr bwMode="auto">
            <a:xfrm>
              <a:off x="8077002" y="3750121"/>
              <a:ext cx="1357312" cy="3683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>
                  <a:solidFill>
                    <a:srgbClr val="000000"/>
                  </a:solidFill>
                  <a:latin typeface="Calibri" pitchFamily="34" charset="0"/>
                </a:rPr>
                <a:t>few %</a:t>
              </a:r>
            </a:p>
          </p:txBody>
        </p:sp>
        <p:sp>
          <p:nvSpPr>
            <p:cNvPr id="10268" name="Text Box 41"/>
            <p:cNvSpPr txBox="1">
              <a:spLocks noChangeArrowheads="1"/>
            </p:cNvSpPr>
            <p:nvPr/>
          </p:nvSpPr>
          <p:spPr bwMode="auto">
            <a:xfrm>
              <a:off x="5148064" y="2481423"/>
              <a:ext cx="1785938" cy="371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>
                  <a:solidFill>
                    <a:srgbClr val="000000"/>
                  </a:solidFill>
                  <a:latin typeface="Calibri" pitchFamily="34" charset="0"/>
                </a:rPr>
                <a:t>Example)</a:t>
              </a:r>
            </a:p>
          </p:txBody>
        </p:sp>
      </p:grpSp>
      <p:sp>
        <p:nvSpPr>
          <p:cNvPr id="81" name="テキスト ボックス 80"/>
          <p:cNvSpPr txBox="1"/>
          <p:nvPr/>
        </p:nvSpPr>
        <p:spPr>
          <a:xfrm>
            <a:off x="323528" y="5805264"/>
            <a:ext cx="9071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Relative velocity  of earth to dark matter is variable by revolution around sun</a:t>
            </a:r>
            <a:endParaRPr kumimoji="1" lang="ja-JP" altLang="en-US" sz="2000" b="1" dirty="0"/>
          </a:p>
        </p:txBody>
      </p:sp>
      <p:sp>
        <p:nvSpPr>
          <p:cNvPr id="82" name="下矢印 81"/>
          <p:cNvSpPr/>
          <p:nvPr/>
        </p:nvSpPr>
        <p:spPr>
          <a:xfrm>
            <a:off x="4427984" y="6237312"/>
            <a:ext cx="360040" cy="14401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2915816" y="636216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u="sng" dirty="0" smtClean="0"/>
              <a:t>Annual modulation</a:t>
            </a:r>
            <a:endParaRPr kumimoji="1" lang="ja-JP" altLang="en-US" sz="2800" u="sng" dirty="0"/>
          </a:p>
        </p:txBody>
      </p:sp>
      <p:sp>
        <p:nvSpPr>
          <p:cNvPr id="66" name="テキスト ボックス 26"/>
          <p:cNvSpPr txBox="1">
            <a:spLocks noChangeArrowheads="1"/>
          </p:cNvSpPr>
          <p:nvPr/>
        </p:nvSpPr>
        <p:spPr bwMode="auto">
          <a:xfrm>
            <a:off x="2409661" y="3356992"/>
            <a:ext cx="31704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1" dirty="0" smtClean="0"/>
              <a:t>Sun</a:t>
            </a:r>
            <a:endParaRPr lang="ja-JP" altLang="en-US" sz="1400" b="1" dirty="0"/>
          </a:p>
        </p:txBody>
      </p:sp>
      <p:grpSp>
        <p:nvGrpSpPr>
          <p:cNvPr id="59" name="グループ化 58"/>
          <p:cNvGrpSpPr/>
          <p:nvPr/>
        </p:nvGrpSpPr>
        <p:grpSpPr>
          <a:xfrm>
            <a:off x="35469" y="44716"/>
            <a:ext cx="11247677" cy="6912676"/>
            <a:chOff x="35469" y="44716"/>
            <a:chExt cx="11247677" cy="6912676"/>
          </a:xfrm>
        </p:grpSpPr>
        <p:grpSp>
          <p:nvGrpSpPr>
            <p:cNvPr id="30" name="グループ化 186"/>
            <p:cNvGrpSpPr>
              <a:grpSpLocks/>
            </p:cNvGrpSpPr>
            <p:nvPr/>
          </p:nvGrpSpPr>
          <p:grpSpPr bwMode="auto">
            <a:xfrm>
              <a:off x="35469" y="710791"/>
              <a:ext cx="11247677" cy="6246601"/>
              <a:chOff x="106849" y="5347505"/>
              <a:chExt cx="2214075" cy="1198570"/>
            </a:xfrm>
          </p:grpSpPr>
          <p:grpSp>
            <p:nvGrpSpPr>
              <p:cNvPr id="38" name="グループ化 52"/>
              <p:cNvGrpSpPr>
                <a:grpSpLocks/>
              </p:cNvGrpSpPr>
              <p:nvPr/>
            </p:nvGrpSpPr>
            <p:grpSpPr bwMode="auto">
              <a:xfrm>
                <a:off x="106849" y="5347505"/>
                <a:ext cx="1162320" cy="950818"/>
                <a:chOff x="6341974" y="342728"/>
                <a:chExt cx="1506348" cy="1267914"/>
              </a:xfrm>
            </p:grpSpPr>
            <p:sp>
              <p:nvSpPr>
                <p:cNvPr id="40" name="右矢印 39"/>
                <p:cNvSpPr/>
                <p:nvPr/>
              </p:nvSpPr>
              <p:spPr>
                <a:xfrm flipH="1">
                  <a:off x="6372024" y="980243"/>
                  <a:ext cx="432360" cy="72511"/>
                </a:xfrm>
                <a:prstGeom prst="rightArrow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 sz="1200"/>
                </a:p>
              </p:txBody>
            </p:sp>
            <p:sp>
              <p:nvSpPr>
                <p:cNvPr id="41" name="テキスト ボックス 42"/>
                <p:cNvSpPr txBox="1">
                  <a:spLocks noChangeArrowheads="1"/>
                </p:cNvSpPr>
                <p:nvPr/>
              </p:nvSpPr>
              <p:spPr bwMode="auto">
                <a:xfrm>
                  <a:off x="6341974" y="834985"/>
                  <a:ext cx="753170" cy="1181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200" b="1" dirty="0"/>
                    <a:t>Direction of solar system</a:t>
                  </a:r>
                </a:p>
                <a:p>
                  <a:r>
                    <a:rPr lang="en-US" altLang="ja-JP" sz="1200" b="1" dirty="0"/>
                    <a:t>(230km/sec)</a:t>
                  </a:r>
                  <a:endParaRPr lang="ja-JP" altLang="en-US" sz="1200" b="1" dirty="0"/>
                </a:p>
              </p:txBody>
            </p:sp>
            <p:grpSp>
              <p:nvGrpSpPr>
                <p:cNvPr id="42" name="グループ化 51"/>
                <p:cNvGrpSpPr>
                  <a:grpSpLocks/>
                </p:cNvGrpSpPr>
                <p:nvPr/>
              </p:nvGrpSpPr>
              <p:grpSpPr bwMode="auto">
                <a:xfrm>
                  <a:off x="6658777" y="342728"/>
                  <a:ext cx="1189545" cy="1267914"/>
                  <a:chOff x="6658777" y="486744"/>
                  <a:chExt cx="1189545" cy="1267914"/>
                </a:xfrm>
              </p:grpSpPr>
              <p:sp>
                <p:nvSpPr>
                  <p:cNvPr id="43" name="円/楕円 42"/>
                  <p:cNvSpPr/>
                  <p:nvPr/>
                </p:nvSpPr>
                <p:spPr>
                  <a:xfrm>
                    <a:off x="6940200" y="1052535"/>
                    <a:ext cx="143852" cy="14423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4" name="円/楕円 43"/>
                  <p:cNvSpPr/>
                  <p:nvPr/>
                </p:nvSpPr>
                <p:spPr>
                  <a:xfrm>
                    <a:off x="7084052" y="548108"/>
                    <a:ext cx="72328" cy="7251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shade val="30000"/>
                          <a:satMod val="115000"/>
                        </a:srgbClr>
                      </a:gs>
                      <a:gs pos="50000">
                        <a:srgbClr val="0000FF">
                          <a:shade val="67500"/>
                          <a:satMod val="115000"/>
                        </a:srgbClr>
                      </a:gs>
                      <a:gs pos="100000">
                        <a:srgbClr val="0000FF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5" name="円/楕円 44"/>
                  <p:cNvSpPr/>
                  <p:nvPr/>
                </p:nvSpPr>
                <p:spPr>
                  <a:xfrm rot="700242">
                    <a:off x="6829297" y="578058"/>
                    <a:ext cx="411466" cy="1082155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6" name="円/楕円 45"/>
                  <p:cNvSpPr/>
                  <p:nvPr/>
                </p:nvSpPr>
                <p:spPr>
                  <a:xfrm>
                    <a:off x="6868676" y="1628686"/>
                    <a:ext cx="71524" cy="717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FF">
                          <a:shade val="30000"/>
                          <a:satMod val="115000"/>
                        </a:srgbClr>
                      </a:gs>
                      <a:gs pos="50000">
                        <a:srgbClr val="0000FF">
                          <a:shade val="67500"/>
                          <a:satMod val="115000"/>
                        </a:srgbClr>
                      </a:gs>
                      <a:gs pos="100000">
                        <a:srgbClr val="0000FF">
                          <a:shade val="100000"/>
                          <a:satMod val="115000"/>
                        </a:srgb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 sz="1200"/>
                  </a:p>
                </p:txBody>
              </p:sp>
              <p:sp>
                <p:nvSpPr>
                  <p:cNvPr id="47" name="テキスト ボックス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18055" y="486744"/>
                    <a:ext cx="730267" cy="944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ja-JP" b="1" dirty="0" err="1"/>
                      <a:t>earth@summer</a:t>
                    </a:r>
                    <a:endParaRPr lang="ja-JP" altLang="en-US" b="1" dirty="0"/>
                  </a:p>
                </p:txBody>
              </p:sp>
              <p:sp>
                <p:nvSpPr>
                  <p:cNvPr id="48" name="テキスト ボックス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58777" y="1660159"/>
                    <a:ext cx="808816" cy="944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ja-JP" b="1" dirty="0" err="1"/>
                      <a:t>earth@winter</a:t>
                    </a:r>
                    <a:endParaRPr lang="ja-JP" altLang="en-US" b="1" dirty="0"/>
                  </a:p>
                </p:txBody>
              </p:sp>
            </p:grpSp>
          </p:grpSp>
          <p:grpSp>
            <p:nvGrpSpPr>
              <p:cNvPr id="35" name="グループ化 46"/>
              <p:cNvGrpSpPr>
                <a:grpSpLocks/>
              </p:cNvGrpSpPr>
              <p:nvPr/>
            </p:nvGrpSpPr>
            <p:grpSpPr bwMode="auto">
              <a:xfrm>
                <a:off x="2274887" y="6435727"/>
                <a:ext cx="46037" cy="110348"/>
                <a:chOff x="2454100" y="3424064"/>
                <a:chExt cx="1035831" cy="2015497"/>
              </a:xfrm>
            </p:grpSpPr>
            <p:cxnSp>
              <p:nvCxnSpPr>
                <p:cNvPr id="36" name="直線コネクタ 35"/>
                <p:cNvCxnSpPr/>
                <p:nvPr/>
              </p:nvCxnSpPr>
              <p:spPr>
                <a:xfrm flipV="1">
                  <a:off x="3265331" y="3420800"/>
                  <a:ext cx="223238" cy="86364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コネクタ 36"/>
                <p:cNvCxnSpPr/>
                <p:nvPr/>
              </p:nvCxnSpPr>
              <p:spPr>
                <a:xfrm>
                  <a:off x="2456095" y="5191267"/>
                  <a:ext cx="516241" cy="248294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7" name="下矢印 76"/>
            <p:cNvSpPr/>
            <p:nvPr/>
          </p:nvSpPr>
          <p:spPr>
            <a:xfrm rot="3644470">
              <a:off x="2714926" y="1038413"/>
              <a:ext cx="146147" cy="376216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テキスト ボックス 77"/>
            <p:cNvSpPr txBox="1"/>
            <p:nvPr/>
          </p:nvSpPr>
          <p:spPr>
            <a:xfrm rot="19607123">
              <a:off x="2059332" y="783520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92D050"/>
                  </a:solidFill>
                </a:rPr>
                <a:t>30 km/sec</a:t>
              </a:r>
              <a:endParaRPr kumimoji="1" lang="ja-JP" altLang="en-US" sz="1600" b="1" dirty="0">
                <a:solidFill>
                  <a:srgbClr val="92D050"/>
                </a:solidFill>
              </a:endParaRPr>
            </a:p>
          </p:txBody>
        </p:sp>
        <p:sp>
          <p:nvSpPr>
            <p:cNvPr id="79" name="下矢印 78"/>
            <p:cNvSpPr/>
            <p:nvPr/>
          </p:nvSpPr>
          <p:spPr>
            <a:xfrm rot="3644470" flipV="1">
              <a:off x="2543320" y="5010350"/>
              <a:ext cx="178281" cy="384629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テキスト ボックス 79"/>
            <p:cNvSpPr txBox="1"/>
            <p:nvPr/>
          </p:nvSpPr>
          <p:spPr>
            <a:xfrm rot="9124306">
              <a:off x="2276517" y="4961565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92D050"/>
                  </a:solidFill>
                </a:rPr>
                <a:t>30 km/sec</a:t>
              </a:r>
              <a:endParaRPr kumimoji="1" lang="ja-JP" altLang="en-US" sz="1600" b="1" dirty="0">
                <a:solidFill>
                  <a:srgbClr val="92D050"/>
                </a:solidFill>
              </a:endParaRPr>
            </a:p>
          </p:txBody>
        </p:sp>
        <p:grpSp>
          <p:nvGrpSpPr>
            <p:cNvPr id="39" name="グループ化 38"/>
            <p:cNvGrpSpPr/>
            <p:nvPr/>
          </p:nvGrpSpPr>
          <p:grpSpPr>
            <a:xfrm>
              <a:off x="87178" y="1430871"/>
              <a:ext cx="1820526" cy="3456384"/>
              <a:chOff x="905507" y="2348880"/>
              <a:chExt cx="1137829" cy="2160240"/>
            </a:xfrm>
          </p:grpSpPr>
          <p:cxnSp>
            <p:nvCxnSpPr>
              <p:cNvPr id="49" name="直線矢印コネクタ 48"/>
              <p:cNvCxnSpPr/>
              <p:nvPr/>
            </p:nvCxnSpPr>
            <p:spPr>
              <a:xfrm>
                <a:off x="1475656" y="2420888"/>
                <a:ext cx="144016" cy="216024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835696" y="2420888"/>
                <a:ext cx="207640" cy="224408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グループ化 62"/>
              <p:cNvGrpSpPr/>
              <p:nvPr/>
            </p:nvGrpSpPr>
            <p:grpSpPr>
              <a:xfrm>
                <a:off x="905507" y="2348880"/>
                <a:ext cx="1074205" cy="2160240"/>
                <a:chOff x="905507" y="2348880"/>
                <a:chExt cx="1074205" cy="2160240"/>
              </a:xfrm>
            </p:grpSpPr>
            <p:cxnSp>
              <p:nvCxnSpPr>
                <p:cNvPr id="52" name="直線矢印コネクタ 51"/>
                <p:cNvCxnSpPr/>
                <p:nvPr/>
              </p:nvCxnSpPr>
              <p:spPr>
                <a:xfrm>
                  <a:off x="1628056" y="2789312"/>
                  <a:ext cx="279648" cy="135632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矢印コネクタ 52"/>
                <p:cNvCxnSpPr/>
                <p:nvPr/>
              </p:nvCxnSpPr>
              <p:spPr>
                <a:xfrm flipV="1">
                  <a:off x="1115616" y="3861048"/>
                  <a:ext cx="72008" cy="360040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矢印コネクタ 53"/>
                <p:cNvCxnSpPr/>
                <p:nvPr/>
              </p:nvCxnSpPr>
              <p:spPr>
                <a:xfrm>
                  <a:off x="1331640" y="4005064"/>
                  <a:ext cx="144016" cy="216024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矢印コネクタ 54"/>
                <p:cNvCxnSpPr/>
                <p:nvPr/>
              </p:nvCxnSpPr>
              <p:spPr>
                <a:xfrm flipV="1">
                  <a:off x="1619672" y="3933056"/>
                  <a:ext cx="207640" cy="224408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矢印コネクタ 55"/>
                <p:cNvCxnSpPr/>
                <p:nvPr/>
              </p:nvCxnSpPr>
              <p:spPr>
                <a:xfrm>
                  <a:off x="1331640" y="4365104"/>
                  <a:ext cx="288032" cy="144016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矢印コネクタ 57"/>
                <p:cNvCxnSpPr/>
                <p:nvPr/>
              </p:nvCxnSpPr>
              <p:spPr>
                <a:xfrm flipV="1">
                  <a:off x="1196008" y="2636912"/>
                  <a:ext cx="207640" cy="224408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矢印コネクタ 59"/>
                <p:cNvCxnSpPr/>
                <p:nvPr/>
              </p:nvCxnSpPr>
              <p:spPr>
                <a:xfrm flipV="1">
                  <a:off x="1772072" y="3140968"/>
                  <a:ext cx="207640" cy="224408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テキスト ボックス 223"/>
                <p:cNvSpPr txBox="1">
                  <a:spLocks noChangeArrowheads="1"/>
                </p:cNvSpPr>
                <p:nvPr/>
              </p:nvSpPr>
              <p:spPr bwMode="auto">
                <a:xfrm>
                  <a:off x="905507" y="2348880"/>
                  <a:ext cx="570149" cy="2885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400" b="1" dirty="0">
                      <a:solidFill>
                        <a:srgbClr val="FFFF00"/>
                      </a:solidFill>
                    </a:rPr>
                    <a:t>DM</a:t>
                  </a:r>
                  <a:endParaRPr lang="ja-JP" altLang="en-US" sz="2400" b="1" dirty="0">
                    <a:solidFill>
                      <a:srgbClr val="FFFF00"/>
                    </a:solidFill>
                  </a:endParaRPr>
                </a:p>
              </p:txBody>
            </p:sp>
          </p:grpSp>
        </p:grpSp>
        <p:sp>
          <p:nvSpPr>
            <p:cNvPr id="57" name="テキスト ボックス 56"/>
            <p:cNvSpPr txBox="1"/>
            <p:nvPr/>
          </p:nvSpPr>
          <p:spPr>
            <a:xfrm>
              <a:off x="107504" y="44716"/>
              <a:ext cx="54726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 smtClean="0"/>
                <a:t>Current Method of dark matter identification</a:t>
              </a:r>
              <a:endParaRPr kumimoji="1" lang="ja-JP" altLang="en-US" sz="2800" dirty="0"/>
            </a:p>
          </p:txBody>
        </p:sp>
      </p:grpSp>
      <p:sp>
        <p:nvSpPr>
          <p:cNvPr id="61" name="テキスト ボックス 60"/>
          <p:cNvSpPr txBox="1"/>
          <p:nvPr/>
        </p:nvSpPr>
        <p:spPr>
          <a:xfrm>
            <a:off x="7164288" y="13407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@ earth</a:t>
            </a:r>
            <a:endParaRPr kumimoji="1" lang="ja-JP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A certificate of merit of Novel Prize</a:t>
            </a:r>
            <a:br>
              <a:rPr lang="en-US" altLang="ja-JP" sz="3200" dirty="0" smtClean="0"/>
            </a:br>
            <a:r>
              <a:rPr lang="en-US" altLang="ja-JP" sz="3200" dirty="0" smtClean="0"/>
              <a:t>                               (2002) </a:t>
            </a:r>
            <a:endParaRPr kumimoji="1" lang="ja-JP" altLang="en-US" sz="3200" dirty="0"/>
          </a:p>
        </p:txBody>
      </p:sp>
      <p:pic>
        <p:nvPicPr>
          <p:cNvPr id="53252" name="Picture 4" descr="davis-diploma.jpg (500×38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762500" cy="3619500"/>
          </a:xfrm>
          <a:prstGeom prst="rect">
            <a:avLst/>
          </a:prstGeom>
          <a:noFill/>
        </p:spPr>
      </p:pic>
      <p:pic>
        <p:nvPicPr>
          <p:cNvPr id="53250" name="Picture 2" descr="koshiba-diploma.jpg (500×38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24944"/>
            <a:ext cx="4762500" cy="3648076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115616" y="436510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R. Davis </a:t>
            </a:r>
            <a:r>
              <a:rPr kumimoji="1" lang="en-US" altLang="ja-JP" sz="3200" dirty="0" err="1" smtClean="0"/>
              <a:t>Jr</a:t>
            </a:r>
            <a:r>
              <a:rPr kumimoji="1" lang="en-US" altLang="ja-JP" sz="3200" dirty="0" smtClean="0"/>
              <a:t> 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24128" y="2340169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M</a:t>
            </a:r>
            <a:r>
              <a:rPr kumimoji="1" lang="en-US" altLang="ja-JP" sz="3200" dirty="0" smtClean="0"/>
              <a:t>. </a:t>
            </a:r>
            <a:r>
              <a:rPr lang="en-US" altLang="ja-JP" sz="3200" dirty="0" err="1" smtClean="0"/>
              <a:t>Koshiba</a:t>
            </a:r>
            <a:r>
              <a:rPr kumimoji="1" lang="en-US" altLang="ja-JP" sz="3200" dirty="0" smtClean="0"/>
              <a:t> </a:t>
            </a:r>
            <a:endParaRPr kumimoji="1" lang="ja-JP" altLang="en-US" sz="3200" dirty="0"/>
          </a:p>
        </p:txBody>
      </p:sp>
      <p:sp>
        <p:nvSpPr>
          <p:cNvPr id="8" name="下矢印 7"/>
          <p:cNvSpPr/>
          <p:nvPr/>
        </p:nvSpPr>
        <p:spPr>
          <a:xfrm flipV="1">
            <a:off x="1907704" y="5013176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5616" y="56612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Current DM search</a:t>
            </a:r>
            <a:endParaRPr kumimoji="1" lang="ja-JP" altLang="en-US" b="1" dirty="0"/>
          </a:p>
        </p:txBody>
      </p:sp>
      <p:sp>
        <p:nvSpPr>
          <p:cNvPr id="10" name="下矢印 9"/>
          <p:cNvSpPr/>
          <p:nvPr/>
        </p:nvSpPr>
        <p:spPr>
          <a:xfrm>
            <a:off x="6588224" y="1772816"/>
            <a:ext cx="36004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40152" y="12594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Our motivation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グラフ 19"/>
          <p:cNvGraphicFramePr/>
          <p:nvPr/>
        </p:nvGraphicFramePr>
        <p:xfrm>
          <a:off x="0" y="3717032"/>
          <a:ext cx="4896544" cy="3302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-100013"/>
            <a:ext cx="8229600" cy="1143001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Optical readout upgrade</a:t>
            </a:r>
            <a:endParaRPr kumimoji="1" lang="ja-JP" altLang="en-US" sz="3600" dirty="0"/>
          </a:p>
        </p:txBody>
      </p:sp>
      <p:grpSp>
        <p:nvGrpSpPr>
          <p:cNvPr id="3" name="グループ化 14"/>
          <p:cNvGrpSpPr/>
          <p:nvPr/>
        </p:nvGrpSpPr>
        <p:grpSpPr>
          <a:xfrm>
            <a:off x="395536" y="1772816"/>
            <a:ext cx="8568952" cy="1737484"/>
            <a:chOff x="395536" y="2267580"/>
            <a:chExt cx="8568952" cy="1737484"/>
          </a:xfrm>
        </p:grpSpPr>
        <p:pic>
          <p:nvPicPr>
            <p:cNvPr id="30723" name="Picture 3" descr="F:\Simulation\Optical_simulation\simu_ramda450nmNA1.4NewCamera\100nm450nm1.4nCame_fin\result_picture\E25_0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2636912"/>
              <a:ext cx="1368152" cy="1368152"/>
            </a:xfrm>
            <a:prstGeom prst="rect">
              <a:avLst/>
            </a:prstGeom>
            <a:noFill/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95536" y="2276872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100 nm track</a:t>
              </a:r>
              <a:endParaRPr kumimoji="1" lang="ja-JP" altLang="en-US" dirty="0"/>
            </a:p>
          </p:txBody>
        </p:sp>
        <p:pic>
          <p:nvPicPr>
            <p:cNvPr id="30724" name="Picture 4" descr="F:\Simulation\Optical_simulation\simu_ramda450nmNA1.4NewCamera\125nm450nm1.4nCame_fin\result_picture\E25_0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23728" y="2636912"/>
              <a:ext cx="1368152" cy="1368152"/>
            </a:xfrm>
            <a:prstGeom prst="rect">
              <a:avLst/>
            </a:prstGeom>
            <a:noFill/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123728" y="2267580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125 nm track</a:t>
              </a:r>
              <a:endParaRPr kumimoji="1" lang="ja-JP" altLang="en-US" dirty="0"/>
            </a:p>
          </p:txBody>
        </p:sp>
        <p:pic>
          <p:nvPicPr>
            <p:cNvPr id="30725" name="Picture 5" descr="F:\Simulation\Optical_simulation\simu_ramda450nmNA1.4NewCamera\150nm450nm1.4nCame_fin\result_picture\E25_0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79912" y="2636912"/>
              <a:ext cx="1368152" cy="1368152"/>
            </a:xfrm>
            <a:prstGeom prst="rect">
              <a:avLst/>
            </a:prstGeom>
            <a:noFill/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779912" y="2276872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150 nm track</a:t>
              </a:r>
              <a:endParaRPr kumimoji="1" lang="ja-JP" altLang="en-US" dirty="0"/>
            </a:p>
          </p:txBody>
        </p:sp>
        <p:pic>
          <p:nvPicPr>
            <p:cNvPr id="30726" name="Picture 6" descr="F:\Simulation\Optical_simulation\simu_ramda450nmNA1.4NewCamera\175nm450nm1.4nCame_fin\result_picture\E25_0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64088" y="2636912"/>
              <a:ext cx="1368152" cy="1368152"/>
            </a:xfrm>
            <a:prstGeom prst="rect">
              <a:avLst/>
            </a:prstGeom>
            <a:noFill/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292080" y="2276872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175</a:t>
              </a:r>
              <a:r>
                <a:rPr kumimoji="1" lang="en-US" altLang="ja-JP" dirty="0" smtClean="0"/>
                <a:t> nm track</a:t>
              </a:r>
              <a:endParaRPr kumimoji="1" lang="ja-JP" altLang="en-US" dirty="0"/>
            </a:p>
          </p:txBody>
        </p:sp>
        <p:pic>
          <p:nvPicPr>
            <p:cNvPr id="30727" name="Picture 7" descr="F:\Simulation\Optical_simulation\simu_ramda450nmNA1.4NewCamera\200nm450nm1.4nCame_fin\result_picture\E25_0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48264" y="2636912"/>
              <a:ext cx="1368152" cy="1368152"/>
            </a:xfrm>
            <a:prstGeom prst="rect">
              <a:avLst/>
            </a:prstGeom>
            <a:noFill/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6876256" y="2276872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200</a:t>
              </a:r>
              <a:r>
                <a:rPr kumimoji="1" lang="en-US" altLang="ja-JP" dirty="0" smtClean="0"/>
                <a:t> nm track</a:t>
              </a:r>
              <a:endParaRPr kumimoji="1" lang="ja-JP" altLang="en-US" dirty="0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0" y="692696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DALSA1M120 (cell size : 7.5 x 7.5 µm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) </a:t>
            </a:r>
            <a:r>
              <a:rPr kumimoji="1" lang="ja-JP" altLang="en-US" dirty="0" smtClean="0"/>
              <a:t>→ </a:t>
            </a:r>
            <a:r>
              <a:rPr kumimoji="1" lang="en-US" altLang="ja-JP" b="1" u="sng" dirty="0" smtClean="0">
                <a:solidFill>
                  <a:srgbClr val="FFFF00"/>
                </a:solidFill>
              </a:rPr>
              <a:t>SENTECH CMB4MCL ( cell size : 5.0 x 5.0 µm</a:t>
            </a:r>
            <a:r>
              <a:rPr kumimoji="1" lang="en-US" altLang="ja-JP" b="1" u="sng" baseline="30000" dirty="0" smtClean="0">
                <a:solidFill>
                  <a:srgbClr val="FFFF00"/>
                </a:solidFill>
              </a:rPr>
              <a:t>2</a:t>
            </a:r>
            <a:r>
              <a:rPr kumimoji="1" lang="en-US" altLang="ja-JP" b="1" u="sng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altLang="ja-JP" dirty="0" smtClean="0"/>
              <a:t>- Wavelength for readout : 550 nm (green) </a:t>
            </a:r>
            <a:r>
              <a:rPr lang="ja-JP" altLang="en-US" dirty="0" smtClean="0"/>
              <a:t>→ </a:t>
            </a:r>
            <a:r>
              <a:rPr lang="en-US" altLang="ja-JP" b="1" u="sng" dirty="0" smtClean="0">
                <a:solidFill>
                  <a:srgbClr val="FFFF00"/>
                </a:solidFill>
              </a:rPr>
              <a:t>450 nm (blue)</a:t>
            </a:r>
            <a:r>
              <a:rPr lang="en-US" altLang="ja-JP" u="sng" dirty="0" smtClean="0"/>
              <a:t> </a:t>
            </a:r>
          </a:p>
          <a:p>
            <a:r>
              <a:rPr kumimoji="1" lang="en-US" altLang="ja-JP" dirty="0" smtClean="0"/>
              <a:t>- Numerical </a:t>
            </a:r>
            <a:r>
              <a:rPr kumimoji="1" lang="en-US" altLang="ja-JP" dirty="0" err="1" smtClean="0"/>
              <a:t>Apperture</a:t>
            </a:r>
            <a:r>
              <a:rPr kumimoji="1" lang="en-US" altLang="ja-JP" dirty="0" smtClean="0"/>
              <a:t> : 1.25 </a:t>
            </a:r>
            <a:r>
              <a:rPr kumimoji="1" lang="ja-JP" altLang="en-US" dirty="0" smtClean="0"/>
              <a:t>→ </a:t>
            </a:r>
            <a:r>
              <a:rPr kumimoji="1" lang="en-US" altLang="ja-JP" b="1" u="sng" dirty="0" smtClean="0">
                <a:solidFill>
                  <a:srgbClr val="FFFF00"/>
                </a:solidFill>
              </a:rPr>
              <a:t>1.40</a:t>
            </a:r>
            <a:endParaRPr kumimoji="1" lang="ja-JP" altLang="en-US" b="1" u="sng" dirty="0">
              <a:solidFill>
                <a:srgbClr val="FFFF00"/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467544" y="5733256"/>
            <a:ext cx="2952328" cy="0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3131840" y="5229200"/>
            <a:ext cx="0" cy="504056"/>
          </a:xfrm>
          <a:prstGeom prst="straightConnector1">
            <a:avLst/>
          </a:prstGeom>
          <a:ln w="2857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043608" y="350100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Optical simulation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779912" y="3789040"/>
            <a:ext cx="4896544" cy="2585323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→ </a:t>
            </a:r>
            <a:r>
              <a:rPr lang="en-US" altLang="ja-JP" dirty="0" smtClean="0"/>
              <a:t>visible</a:t>
            </a:r>
            <a:r>
              <a:rPr lang="ja-JP" altLang="en-US" dirty="0" smtClean="0"/>
              <a:t>な</a:t>
            </a:r>
            <a:r>
              <a:rPr lang="en-US" altLang="ja-JP" dirty="0" smtClean="0"/>
              <a:t>track length</a:t>
            </a:r>
            <a:r>
              <a:rPr lang="ja-JP" altLang="en-US" dirty="0" smtClean="0"/>
              <a:t>で</a:t>
            </a:r>
            <a:r>
              <a:rPr lang="en-US" altLang="ja-JP" dirty="0" smtClean="0"/>
              <a:t>150 nm</a:t>
            </a:r>
            <a:r>
              <a:rPr lang="ja-JP" altLang="en-US" dirty="0" smtClean="0"/>
              <a:t>までは</a:t>
            </a:r>
            <a:r>
              <a:rPr lang="en-US" altLang="ja-JP" dirty="0" smtClean="0"/>
              <a:t>selection</a:t>
            </a:r>
            <a:r>
              <a:rPr lang="ja-JP" altLang="en-US" dirty="0" smtClean="0"/>
              <a:t>可能。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→ </a:t>
            </a:r>
            <a:r>
              <a:rPr lang="en-US" altLang="ja-JP" dirty="0" smtClean="0"/>
              <a:t>1.2</a:t>
            </a:r>
            <a:r>
              <a:rPr lang="ja-JP" altLang="en-US" dirty="0" smtClean="0"/>
              <a:t>倍のメカニカルな引き延ばしで、</a:t>
            </a:r>
            <a:r>
              <a:rPr lang="en-US" altLang="ja-JP" dirty="0" smtClean="0"/>
              <a:t>10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/c2</a:t>
            </a:r>
            <a:r>
              <a:rPr lang="ja-JP" altLang="en-US" dirty="0" err="1" smtClean="0"/>
              <a:t>までの</a:t>
            </a:r>
            <a:r>
              <a:rPr lang="ja-JP" altLang="en-US" dirty="0" smtClean="0"/>
              <a:t>探索は、原理的に可能。</a:t>
            </a:r>
            <a:endParaRPr lang="en-US" altLang="ja-JP" dirty="0" smtClean="0"/>
          </a:p>
          <a:p>
            <a:r>
              <a:rPr lang="en-US" altLang="ja-JP" dirty="0" smtClean="0"/>
              <a:t>(</a:t>
            </a:r>
            <a:r>
              <a:rPr lang="ja-JP" altLang="en-US" dirty="0" smtClean="0"/>
              <a:t>技術的には、</a:t>
            </a:r>
            <a:r>
              <a:rPr lang="en-US" altLang="ja-JP" dirty="0" smtClean="0"/>
              <a:t>2</a:t>
            </a:r>
            <a:r>
              <a:rPr lang="ja-JP" altLang="en-US" dirty="0" smtClean="0"/>
              <a:t>倍までの引き延ばしは経験あり</a:t>
            </a:r>
            <a:r>
              <a:rPr lang="en-US" altLang="ja-JP" dirty="0" smtClean="0"/>
              <a:t>) </a:t>
            </a:r>
          </a:p>
          <a:p>
            <a:endParaRPr kumimoji="1" lang="en-US" altLang="ja-JP" dirty="0" smtClean="0"/>
          </a:p>
          <a:p>
            <a:r>
              <a:rPr lang="ja-JP" altLang="en-US" dirty="0" smtClean="0"/>
              <a:t>→さらなる解析手法で、</a:t>
            </a:r>
            <a:r>
              <a:rPr lang="en-US" altLang="ja-JP" dirty="0" smtClean="0"/>
              <a:t>noise</a:t>
            </a:r>
            <a:r>
              <a:rPr lang="ja-JP" altLang="en-US" dirty="0" smtClean="0"/>
              <a:t>との識別能力を向上させる。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914400"/>
          </a:xfrm>
        </p:spPr>
        <p:txBody>
          <a:bodyPr/>
          <a:lstStyle/>
          <a:p>
            <a:r>
              <a:rPr kumimoji="1" lang="en-US" altLang="ja-JP" dirty="0" smtClean="0"/>
              <a:t>DAMA/LIBRA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3819263" cy="301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851920" y="764704"/>
            <a:ext cx="6336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250 kg pure </a:t>
            </a:r>
            <a:r>
              <a:rPr kumimoji="1" lang="en-US" altLang="ja-JP" sz="2400" dirty="0" err="1" smtClean="0">
                <a:solidFill>
                  <a:srgbClr val="FFFF00"/>
                </a:solidFill>
              </a:rPr>
              <a:t>NaI</a:t>
            </a:r>
            <a:endParaRPr kumimoji="1" lang="en-US" altLang="ja-JP" sz="2400" dirty="0" smtClean="0">
              <a:solidFill>
                <a:srgbClr val="FFFF00"/>
              </a:solidFill>
            </a:endParaRPr>
          </a:p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 (</a:t>
            </a:r>
            <a:r>
              <a:rPr kumimoji="1" lang="en-US" altLang="ja-JP" sz="2400" baseline="30000" dirty="0" smtClean="0">
                <a:solidFill>
                  <a:srgbClr val="FFFF00"/>
                </a:solidFill>
              </a:rPr>
              <a:t>232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Th, </a:t>
            </a:r>
            <a:r>
              <a:rPr kumimoji="1" lang="en-US" altLang="ja-JP" sz="2400" baseline="30000" dirty="0" smtClean="0">
                <a:solidFill>
                  <a:srgbClr val="FFFF00"/>
                </a:solidFill>
              </a:rPr>
              <a:t>238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U and </a:t>
            </a:r>
            <a:r>
              <a:rPr kumimoji="1" lang="en-US" altLang="ja-JP" sz="2400" baseline="30000" dirty="0" smtClean="0">
                <a:solidFill>
                  <a:srgbClr val="FFFF00"/>
                </a:solidFill>
              </a:rPr>
              <a:t>40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K at level of 10</a:t>
            </a:r>
            <a:r>
              <a:rPr kumimoji="1" lang="en-US" altLang="ja-JP" sz="2400" baseline="30000" dirty="0" smtClean="0">
                <a:solidFill>
                  <a:srgbClr val="FFFF00"/>
                </a:solidFill>
              </a:rPr>
              <a:t>-12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 g/g)     </a:t>
            </a:r>
          </a:p>
          <a:p>
            <a:endParaRPr lang="en-US" altLang="ja-JP" sz="2400" dirty="0" smtClean="0">
              <a:solidFill>
                <a:srgbClr val="FFFF00"/>
              </a:solidFill>
            </a:endParaRPr>
          </a:p>
          <a:p>
            <a:r>
              <a:rPr lang="en-US" altLang="ja-JP" sz="2400" dirty="0" smtClean="0">
                <a:solidFill>
                  <a:srgbClr val="FFFF00"/>
                </a:solidFill>
              </a:rPr>
              <a:t>Gran </a:t>
            </a:r>
            <a:r>
              <a:rPr lang="en-US" altLang="ja-JP" sz="2400" dirty="0" err="1" smtClean="0">
                <a:solidFill>
                  <a:srgbClr val="FFFF00"/>
                </a:solidFill>
              </a:rPr>
              <a:t>Sasso</a:t>
            </a:r>
            <a:r>
              <a:rPr lang="en-US" altLang="ja-JP" sz="2400" dirty="0" smtClean="0">
                <a:solidFill>
                  <a:srgbClr val="FFFF00"/>
                </a:solidFill>
              </a:rPr>
              <a:t> @ Italy </a:t>
            </a:r>
          </a:p>
          <a:p>
            <a:endParaRPr lang="en-US" altLang="ja-JP" sz="2400" dirty="0" smtClean="0">
              <a:solidFill>
                <a:srgbClr val="FFFF00"/>
              </a:solidFill>
            </a:endParaRPr>
          </a:p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DAMA/</a:t>
            </a:r>
            <a:r>
              <a:rPr kumimoji="1" lang="en-US" altLang="ja-JP" sz="2400" dirty="0" err="1" smtClean="0">
                <a:solidFill>
                  <a:srgbClr val="FFFF00"/>
                </a:solidFill>
              </a:rPr>
              <a:t>NaI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 7 year + DAMA/LIBRA 6 years </a:t>
            </a:r>
          </a:p>
          <a:p>
            <a:r>
              <a:rPr lang="en-US" altLang="ja-JP" sz="2400" dirty="0" smtClean="0">
                <a:solidFill>
                  <a:srgbClr val="FFFF00"/>
                </a:solidFill>
              </a:rPr>
              <a:t>Total exposure : 1.17 ton x years</a:t>
            </a:r>
            <a:endParaRPr kumimoji="1" lang="en-US" altLang="ja-JP" sz="2400" dirty="0" smtClean="0">
              <a:solidFill>
                <a:srgbClr val="FFFF00"/>
              </a:solidFill>
            </a:endParaRPr>
          </a:p>
          <a:p>
            <a:endParaRPr lang="en-US" altLang="ja-JP" sz="2400" dirty="0" smtClean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506646"/>
            <a:ext cx="5673452" cy="335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323528" y="4221088"/>
            <a:ext cx="33123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Multiple hit (neutron events ) analysis </a:t>
            </a:r>
          </a:p>
          <a:p>
            <a:r>
              <a:rPr lang="ja-JP" altLang="en-US" dirty="0" smtClean="0"/>
              <a:t>⇒  </a:t>
            </a:r>
            <a:r>
              <a:rPr lang="en-US" altLang="ja-JP" dirty="0" smtClean="0"/>
              <a:t>no annual modulation 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Phase check of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modulation (compare with LVD, </a:t>
            </a:r>
            <a:r>
              <a:rPr lang="en-US" altLang="ja-JP" dirty="0" err="1" smtClean="0"/>
              <a:t>Borexino</a:t>
            </a:r>
            <a:r>
              <a:rPr lang="en-US" altLang="ja-JP" dirty="0" smtClean="0"/>
              <a:t>  and MACRO) </a:t>
            </a:r>
          </a:p>
          <a:p>
            <a:r>
              <a:rPr lang="ja-JP" altLang="en-US" dirty="0" smtClean="0"/>
              <a:t>⇒ </a:t>
            </a:r>
            <a:r>
              <a:rPr lang="en-US" altLang="ja-JP" dirty="0" smtClean="0"/>
              <a:t>5.7 σ far from LVD, BREXINO </a:t>
            </a:r>
          </a:p>
          <a:p>
            <a:r>
              <a:rPr kumimoji="1" lang="en-US" altLang="ja-JP" dirty="0" smtClean="0"/>
              <a:t>(7.1 σ from MACRO) 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メトロ">
  <a:themeElements>
    <a:clrScheme name="メトロ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メトロ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メトロ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キュート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11945</TotalTime>
  <Words>4572</Words>
  <Application>Microsoft Office PowerPoint</Application>
  <PresentationFormat>画面に合わせる (4:3)</PresentationFormat>
  <Paragraphs>1006</Paragraphs>
  <Slides>82</Slides>
  <Notes>21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82</vt:i4>
      </vt:variant>
    </vt:vector>
  </HeadingPairs>
  <TitlesOfParts>
    <vt:vector size="86" baseType="lpstr">
      <vt:lpstr>メトロ</vt:lpstr>
      <vt:lpstr>モジュール</vt:lpstr>
      <vt:lpstr>数式</vt:lpstr>
      <vt:lpstr>Equation</vt:lpstr>
      <vt:lpstr> 　</vt:lpstr>
      <vt:lpstr>スライド 2</vt:lpstr>
      <vt:lpstr>スライド 3</vt:lpstr>
      <vt:lpstr>スライド 4</vt:lpstr>
      <vt:lpstr>Direct Dark Matter Search</vt:lpstr>
      <vt:lpstr>スライド 6</vt:lpstr>
      <vt:lpstr>Direct Dark Matter Search </vt:lpstr>
      <vt:lpstr>スライド 8</vt:lpstr>
      <vt:lpstr>DAMA/LIBRA</vt:lpstr>
      <vt:lpstr>CoGeNT experiment </vt:lpstr>
      <vt:lpstr>CRESST-Ⅱ</vt:lpstr>
      <vt:lpstr>Status cross section limit </vt:lpstr>
      <vt:lpstr>CDMS-Ⅱ</vt:lpstr>
      <vt:lpstr>Phenomenology of positive result</vt:lpstr>
      <vt:lpstr>スライド 15</vt:lpstr>
      <vt:lpstr>Directional Dark Matter Search </vt:lpstr>
      <vt:lpstr>スライド 17</vt:lpstr>
      <vt:lpstr>スライド 18</vt:lpstr>
      <vt:lpstr>Nuclear Emulsion Detector</vt:lpstr>
      <vt:lpstr>Advantage of emulsions</vt:lpstr>
      <vt:lpstr>スライド 21</vt:lpstr>
      <vt:lpstr>Homework from referee of LNGS     [one year milestone]  </vt:lpstr>
      <vt:lpstr>R&amp;D status</vt:lpstr>
      <vt:lpstr>スライド 24</vt:lpstr>
      <vt:lpstr>スライド 25</vt:lpstr>
      <vt:lpstr>Current Fine-grain detector </vt:lpstr>
      <vt:lpstr>Background rejection concept</vt:lpstr>
      <vt:lpstr>スライド 28</vt:lpstr>
      <vt:lpstr>Readout Method</vt:lpstr>
      <vt:lpstr>Readout concept </vt:lpstr>
      <vt:lpstr>Readout concept </vt:lpstr>
      <vt:lpstr>Prototype of readout system</vt:lpstr>
      <vt:lpstr>PTS system  Prototype DM scanning machine for R&amp;D</vt:lpstr>
      <vt:lpstr>Limitation of recognition of track with  optical microscope</vt:lpstr>
      <vt:lpstr>スライド 35</vt:lpstr>
      <vt:lpstr>Event images of each focus</vt:lpstr>
      <vt:lpstr>3D information of signal</vt:lpstr>
      <vt:lpstr>Angular resolution for optical readout</vt:lpstr>
      <vt:lpstr>Readout concept </vt:lpstr>
      <vt:lpstr>Confirmation by X-ray microscope </vt:lpstr>
      <vt:lpstr>スライド 41</vt:lpstr>
      <vt:lpstr>Concept of readout tracks </vt:lpstr>
      <vt:lpstr>Neutron Source  [Advanced Industrial Science And Technology, Tsukuba, Japan] </vt:lpstr>
      <vt:lpstr>Neutron (14 MeV) recoil track   under optical microscopy</vt:lpstr>
      <vt:lpstr>スライド 45</vt:lpstr>
      <vt:lpstr>Signal Selection</vt:lpstr>
      <vt:lpstr>スライド 47</vt:lpstr>
      <vt:lpstr>Upgraded readout technology </vt:lpstr>
      <vt:lpstr>Activity in Gran Sasso National Laboratory (LNGS)</vt:lpstr>
      <vt:lpstr>1st DM collaboration meeting @ LNGS </vt:lpstr>
      <vt:lpstr>スライド 51</vt:lpstr>
      <vt:lpstr>Underground activity</vt:lpstr>
      <vt:lpstr>Intrinsic background measurement </vt:lpstr>
      <vt:lpstr>スライド 54</vt:lpstr>
      <vt:lpstr>Summery </vt:lpstr>
      <vt:lpstr>スライド 56</vt:lpstr>
      <vt:lpstr>Backup</vt:lpstr>
      <vt:lpstr>スライド 58</vt:lpstr>
      <vt:lpstr>スライド 59</vt:lpstr>
      <vt:lpstr>スライド 60</vt:lpstr>
      <vt:lpstr>New Beam Line:BL37XU </vt:lpstr>
      <vt:lpstr>スライド 62</vt:lpstr>
      <vt:lpstr>      Emulsion Production</vt:lpstr>
      <vt:lpstr>Signal Selection by Optical microscope system</vt:lpstr>
      <vt:lpstr>Fine Crystal Emulsion production with PVA</vt:lpstr>
      <vt:lpstr>He and C ion dE/dx</vt:lpstr>
      <vt:lpstr>Prototype detector </vt:lpstr>
      <vt:lpstr>Predicted Backgrounds </vt:lpstr>
      <vt:lpstr>γ・β–rays  Background rejection method </vt:lpstr>
      <vt:lpstr>Temporary test of development speed control  for alpha and beta  with PMT presoak </vt:lpstr>
      <vt:lpstr>スライド 71</vt:lpstr>
      <vt:lpstr>スライド 72</vt:lpstr>
      <vt:lpstr>Best focus automatic selection</vt:lpstr>
      <vt:lpstr>Background Reduction</vt:lpstr>
      <vt:lpstr>Reaction of WIMPs and target nuclei</vt:lpstr>
      <vt:lpstr>Optical microscope</vt:lpstr>
      <vt:lpstr>Optical no-linearity response</vt:lpstr>
      <vt:lpstr>What is Plasmon resonance?</vt:lpstr>
      <vt:lpstr>スライド 79</vt:lpstr>
      <vt:lpstr>A certificate of merit of Novel Prize                                (2002) </vt:lpstr>
      <vt:lpstr>Optical readout upgrade</vt:lpstr>
      <vt:lpstr>スライド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naka</dc:creator>
  <cp:lastModifiedBy>naka</cp:lastModifiedBy>
  <cp:revision>428</cp:revision>
  <dcterms:created xsi:type="dcterms:W3CDTF">2012-11-23T03:40:07Z</dcterms:created>
  <dcterms:modified xsi:type="dcterms:W3CDTF">2013-12-02T15:53:13Z</dcterms:modified>
</cp:coreProperties>
</file>