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40"/>
  </p:notesMasterIdLst>
  <p:handoutMasterIdLst>
    <p:handoutMasterId r:id="rId41"/>
  </p:handoutMasterIdLst>
  <p:sldIdLst>
    <p:sldId id="990" r:id="rId2"/>
    <p:sldId id="1006" r:id="rId3"/>
    <p:sldId id="1011" r:id="rId4"/>
    <p:sldId id="1014" r:id="rId5"/>
    <p:sldId id="1015" r:id="rId6"/>
    <p:sldId id="1008" r:id="rId7"/>
    <p:sldId id="1019" r:id="rId8"/>
    <p:sldId id="1012" r:id="rId9"/>
    <p:sldId id="1010" r:id="rId10"/>
    <p:sldId id="1007" r:id="rId11"/>
    <p:sldId id="1018" r:id="rId12"/>
    <p:sldId id="1030" r:id="rId13"/>
    <p:sldId id="1047" r:id="rId14"/>
    <p:sldId id="1049" r:id="rId15"/>
    <p:sldId id="1058" r:id="rId16"/>
    <p:sldId id="1020" r:id="rId17"/>
    <p:sldId id="1022" r:id="rId18"/>
    <p:sldId id="1050" r:id="rId19"/>
    <p:sldId id="1051" r:id="rId20"/>
    <p:sldId id="1052" r:id="rId21"/>
    <p:sldId id="1053" r:id="rId22"/>
    <p:sldId id="1027" r:id="rId23"/>
    <p:sldId id="1054" r:id="rId24"/>
    <p:sldId id="1026" r:id="rId25"/>
    <p:sldId id="1031" r:id="rId26"/>
    <p:sldId id="1029" r:id="rId27"/>
    <p:sldId id="1033" r:id="rId28"/>
    <p:sldId id="1066" r:id="rId29"/>
    <p:sldId id="1055" r:id="rId30"/>
    <p:sldId id="1067" r:id="rId31"/>
    <p:sldId id="1068" r:id="rId32"/>
    <p:sldId id="1069" r:id="rId33"/>
    <p:sldId id="1060" r:id="rId34"/>
    <p:sldId id="1063" r:id="rId35"/>
    <p:sldId id="1061" r:id="rId36"/>
    <p:sldId id="1062" r:id="rId37"/>
    <p:sldId id="1064" r:id="rId38"/>
    <p:sldId id="1065" r:id="rId3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ヒラギノ丸ゴ Pro W4" charset="0"/>
        <a:ea typeface="ヒラギノ丸ゴ Pro W4" charset="0"/>
        <a:cs typeface="ヒラギノ丸ゴ Pro W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B46"/>
    <a:srgbClr val="E900EA"/>
    <a:srgbClr val="FBFD97"/>
    <a:srgbClr val="FCEFF1"/>
    <a:srgbClr val="D6F2FC"/>
    <a:srgbClr val="FCDFE8"/>
    <a:srgbClr val="0432FF"/>
    <a:srgbClr val="6EE0D4"/>
    <a:srgbClr val="74E8D8"/>
    <a:srgbClr val="75E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7192" autoAdjust="0"/>
    <p:restoredTop sz="93627" autoAdjust="0"/>
  </p:normalViewPr>
  <p:slideViewPr>
    <p:cSldViewPr>
      <p:cViewPr>
        <p:scale>
          <a:sx n="100" d="100"/>
          <a:sy n="100" d="100"/>
        </p:scale>
        <p:origin x="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8512"/>
    </p:cViewPr>
  </p:sorterViewPr>
  <p:notesViewPr>
    <p:cSldViewPr>
      <p:cViewPr varScale="1">
        <p:scale>
          <a:sx n="62" d="100"/>
          <a:sy n="62" d="100"/>
        </p:scale>
        <p:origin x="-2118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89159-AFF2-AA48-9CC0-62754A9150C2}" type="datetimeFigureOut">
              <a:rPr kumimoji="1" lang="ja-JP" altLang="en-US" smtClean="0"/>
              <a:t>2017/11/8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A91D5-C4DA-0644-94F1-2D72AAFA4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4622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US" altLang="ja-JP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US" altLang="ja-JP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fld id="{7D5F67C2-B7F1-6945-A805-88F3FBCD20D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97180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924915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43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60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771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860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876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496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254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51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62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96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98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379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20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654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48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24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3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9pPr>
          </a:lstStyle>
          <a:p>
            <a:fld id="{8E790D6F-53C1-884D-9B72-ADCC2295C2B0}" type="slidenum">
              <a:rPr lang="en-US" altLang="ja-JP" sz="1200">
                <a:latin typeface="Arial" charset="0"/>
                <a:ea typeface="ＭＳ Ｐゴシック" charset="-128"/>
              </a:rPr>
              <a:pPr/>
              <a:t>4</a:t>
            </a:fld>
            <a:endParaRPr lang="en-US" altLang="ja-JP" sz="120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907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82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5</a:t>
            </a:r>
          </a:p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9pPr>
          </a:lstStyle>
          <a:p>
            <a:fld id="{8119E01E-0DEF-AC45-9744-0FD25C6E5518}" type="slidenum">
              <a:rPr lang="en-US" altLang="ja-JP" sz="1200">
                <a:latin typeface="Arial" charset="0"/>
                <a:ea typeface="ＭＳ Ｐゴシック" charset="-128"/>
              </a:rPr>
              <a:pPr/>
              <a:t>6</a:t>
            </a:fld>
            <a:endParaRPr lang="en-US" altLang="ja-JP" sz="120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79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6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69EC2-F18D-9E45-BDA9-90F39F0C4AF4}" type="slidenum">
              <a:rPr lang="en-US" altLang="ja-JP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909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3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49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77528" y="1861545"/>
            <a:ext cx="7635243" cy="1371524"/>
          </a:xfrm>
        </p:spPr>
        <p:txBody>
          <a:bodyPr>
            <a:noAutofit/>
          </a:bodyPr>
          <a:lstStyle>
            <a:lvl1pPr algn="r">
              <a:defRPr sz="4700" b="1">
                <a:solidFill>
                  <a:srgbClr val="000090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  <a:latin typeface="ヒラギノ丸ゴ Pro W4"/>
                <a:ea typeface="ヒラギノ丸ゴ Pro W4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032636" y="3233068"/>
            <a:ext cx="5480134" cy="1044970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  <a:effectLst>
                  <a:glow rad="228600">
                    <a:schemeClr val="bg1">
                      <a:alpha val="60000"/>
                    </a:schemeClr>
                  </a:glow>
                </a:effectLst>
                <a:latin typeface="ヒラギノ丸ゴ Pro W4"/>
                <a:ea typeface="ヒラギノ丸ゴ Pro W4"/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明朝" pitchFamily="18" charset="-128"/>
                <a:ea typeface="ＭＳ Ｐ明朝" pitchFamily="18" charset="-128"/>
              </a:defRPr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明朝" pitchFamily="18" charset="-128"/>
                <a:ea typeface="ＭＳ Ｐ明朝" pitchFamily="18" charset="-128"/>
              </a:defRPr>
            </a:lvl1pPr>
          </a:lstStyle>
          <a:p>
            <a:r>
              <a:rPr lang="en-US" altLang="ja-JP" smtClean="0"/>
              <a:t>LIGO-G080089-00-0</a:t>
            </a: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明朝" pitchFamily="18" charset="-128"/>
                <a:ea typeface="ＭＳ Ｐ明朝" pitchFamily="18" charset="-128"/>
              </a:defRPr>
            </a:lvl1pPr>
          </a:lstStyle>
          <a:p>
            <a:fld id="{6D002602-FC44-4815-B2EE-5DB60B3A541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060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LIGO-G080089-00-0</a:t>
            </a: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4635-5084-704C-87C4-4EE393A191DE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8" name="テキスト プレースホルダー 2"/>
          <p:cNvSpPr>
            <a:spLocks noGrp="1"/>
          </p:cNvSpPr>
          <p:nvPr>
            <p:ph idx="1"/>
          </p:nvPr>
        </p:nvSpPr>
        <p:spPr>
          <a:xfrm>
            <a:off x="692804" y="1796234"/>
            <a:ext cx="7758392" cy="4245191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>
            <a:lvl1pPr>
              <a:defRPr sz="2800" baseline="0">
                <a:latin typeface="ヒラギノ丸ゴ Pro W4" charset="-128"/>
                <a:ea typeface="ヒラギノ丸ゴ Pro W4" charset="-128"/>
              </a:defRPr>
            </a:lvl1pPr>
            <a:lvl2pPr>
              <a:defRPr sz="2100" baseline="0">
                <a:latin typeface="ヒラギノ丸ゴ Pro W4" charset="-128"/>
                <a:ea typeface="ヒラギノ丸ゴ Pro W4" charset="-128"/>
              </a:defRPr>
            </a:lvl2pPr>
            <a:lvl3pPr>
              <a:defRPr sz="1800" baseline="0">
                <a:latin typeface="ヒラギノ丸ゴ Pro W4" charset="-128"/>
                <a:ea typeface="ヒラギノ丸ゴ Pro W4" charset="-128"/>
              </a:defRPr>
            </a:lvl3pPr>
            <a:lvl4pPr>
              <a:defRPr sz="1600" baseline="0">
                <a:latin typeface="ヒラギノ丸ゴ Pro W4" charset="-128"/>
                <a:ea typeface="ヒラギノ丸ゴ Pro W4" charset="-128"/>
              </a:defRPr>
            </a:lvl4pPr>
            <a:lvl5pPr>
              <a:defRPr sz="1600" baseline="0">
                <a:latin typeface="ヒラギノ丸ゴ Pro W4" charset="-128"/>
                <a:ea typeface="ヒラギノ丸ゴ Pro W4" charset="-128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9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94731" y="816574"/>
            <a:ext cx="7746253" cy="653106"/>
          </a:xfrm>
          <a:prstGeom prst="rect">
            <a:avLst/>
          </a:prstGeom>
        </p:spPr>
        <p:txBody>
          <a:bodyPr vert="horz" lIns="91424" tIns="45712" rIns="91424" bIns="45712" rtlCol="0" anchor="ctr">
            <a:noAutofit/>
          </a:bodyPr>
          <a:lstStyle>
            <a:lvl1pPr algn="l">
              <a:defRPr sz="3500" b="0" i="0" baseline="0">
                <a:latin typeface="ヒラギノ丸ゴ Pro W4" charset="-128"/>
                <a:ea typeface="ヒラギノ丸ゴ Pro W4" charset="-128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832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LIGO-G080089-00-0</a:t>
            </a: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9508F-0EAA-E64C-A27C-93FA2481A5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3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LIGO-G080089-00-0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47C7B-4661-A845-AA9D-B02A8BE6EAA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273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</a:defRPr>
            </a:lvl1pPr>
          </a:lstStyle>
          <a:p>
            <a:r>
              <a:rPr lang="en-US" altLang="ja-JP" smtClean="0"/>
              <a:t>LIGO-G080089-00-0</a:t>
            </a: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</a:defRPr>
            </a:lvl1pPr>
          </a:lstStyle>
          <a:p>
            <a:fld id="{379912ED-B1A5-1347-A4A1-FC50E4D505A2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10" name="円弧 9"/>
          <p:cNvSpPr/>
          <p:nvPr/>
        </p:nvSpPr>
        <p:spPr>
          <a:xfrm rot="5674294">
            <a:off x="-2388606" y="-3931775"/>
            <a:ext cx="6884201" cy="7246618"/>
          </a:xfrm>
          <a:prstGeom prst="arc">
            <a:avLst>
              <a:gd name="adj1" fmla="val 16200000"/>
              <a:gd name="adj2" fmla="val 860743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弧 11"/>
          <p:cNvSpPr/>
          <p:nvPr/>
        </p:nvSpPr>
        <p:spPr>
          <a:xfrm rot="5674294">
            <a:off x="-3423534" y="-3686759"/>
            <a:ext cx="8064093" cy="8488626"/>
          </a:xfrm>
          <a:prstGeom prst="arc">
            <a:avLst>
              <a:gd name="adj1" fmla="val 15506800"/>
              <a:gd name="adj2" fmla="val 297129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rot="5674294">
            <a:off x="-3725495" y="-3008584"/>
            <a:ext cx="8791160" cy="9253968"/>
          </a:xfrm>
          <a:prstGeom prst="arc">
            <a:avLst>
              <a:gd name="adj1" fmla="val 14728283"/>
              <a:gd name="adj2" fmla="val 298969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弧 13"/>
          <p:cNvSpPr/>
          <p:nvPr/>
        </p:nvSpPr>
        <p:spPr>
          <a:xfrm rot="5674294">
            <a:off x="-4529930" y="-2935001"/>
            <a:ext cx="10074621" cy="10604996"/>
          </a:xfrm>
          <a:prstGeom prst="arc">
            <a:avLst>
              <a:gd name="adj1" fmla="val 14346427"/>
              <a:gd name="adj2" fmla="val 19501331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弧 20"/>
          <p:cNvSpPr/>
          <p:nvPr/>
        </p:nvSpPr>
        <p:spPr>
          <a:xfrm rot="8483412">
            <a:off x="2202689" y="-5345338"/>
            <a:ext cx="6490390" cy="7686313"/>
          </a:xfrm>
          <a:prstGeom prst="arc">
            <a:avLst>
              <a:gd name="adj1" fmla="val 14494509"/>
              <a:gd name="adj2" fmla="val 801019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弧 21"/>
          <p:cNvSpPr/>
          <p:nvPr/>
        </p:nvSpPr>
        <p:spPr>
          <a:xfrm rot="8483412">
            <a:off x="575464" y="-5850809"/>
            <a:ext cx="7602787" cy="9003681"/>
          </a:xfrm>
          <a:prstGeom prst="arc">
            <a:avLst>
              <a:gd name="adj1" fmla="val 14167339"/>
              <a:gd name="adj2" fmla="val 1154392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 rot="8483412">
            <a:off x="-308860" y="-5975698"/>
            <a:ext cx="8288262" cy="9815462"/>
          </a:xfrm>
          <a:prstGeom prst="arc">
            <a:avLst>
              <a:gd name="adj1" fmla="val 13860114"/>
              <a:gd name="adj2" fmla="val 979688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弧 23"/>
          <p:cNvSpPr/>
          <p:nvPr/>
        </p:nvSpPr>
        <p:spPr>
          <a:xfrm rot="8483412">
            <a:off x="-1840306" y="-6752839"/>
            <a:ext cx="9498302" cy="11248465"/>
          </a:xfrm>
          <a:prstGeom prst="arc">
            <a:avLst>
              <a:gd name="adj1" fmla="val 13838141"/>
              <a:gd name="adj2" fmla="val 20772862"/>
            </a:avLst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147" tIns="40074" rIns="80147" bIns="40074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65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239" rtl="0" eaLnBrk="1" latinLnBrk="0" hangingPunct="1">
        <a:spcBef>
          <a:spcPct val="0"/>
        </a:spcBef>
        <a:buNone/>
        <a:defRPr kumimoji="1" sz="3300" kern="1200" cap="none">
          <a:solidFill>
            <a:srgbClr val="000090"/>
          </a:solidFill>
          <a:latin typeface="ヒラギノ丸ゴ Pro W4"/>
          <a:ea typeface="ヒラギノ丸ゴ Pro W4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ヒラギノ丸ゴ Pro W4"/>
          <a:ea typeface="ヒラギノ丸ゴ Pro W4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ヒラギノ丸ゴ Pro W4"/>
          <a:ea typeface="ヒラギノ丸ゴ Pro W4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ヒラギノ丸ゴ Pro W4"/>
          <a:ea typeface="ヒラギノ丸ゴ Pro W4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ヒラギノ丸ゴ Pro W4"/>
          <a:ea typeface="ヒラギノ丸ゴ Pro W4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ヒラギノ丸ゴ Pro W4"/>
          <a:ea typeface="ヒラギノ丸ゴ Pro W4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052736"/>
            <a:ext cx="8712968" cy="2447652"/>
          </a:xfrm>
        </p:spPr>
        <p:txBody>
          <a:bodyPr/>
          <a:lstStyle/>
          <a:p>
            <a:pPr algn="ctr">
              <a:defRPr/>
            </a:pPr>
            <a:r>
              <a:rPr lang="en-US" altLang="ja-JP" sz="5000" dirty="0">
                <a:effectLst/>
              </a:rPr>
              <a:t>On recent detection of a gravitational wave from double neutron stars</a:t>
            </a:r>
            <a:endParaRPr lang="en-US" altLang="ja-JP" sz="5000" dirty="0" smtClean="0">
              <a:solidFill>
                <a:srgbClr val="000000"/>
              </a:solidFill>
              <a:latin typeface="+mj-ea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2699792" y="4040720"/>
            <a:ext cx="3456384" cy="6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altLang="ja-JP" sz="2800" b="1" dirty="0"/>
              <a:t>Atsushi </a:t>
            </a:r>
            <a:r>
              <a:rPr lang="en-US" altLang="ja-JP" sz="2800" b="1" dirty="0" err="1" smtClean="0"/>
              <a:t>Nishizawa</a:t>
            </a:r>
          </a:p>
          <a:p>
            <a:pPr>
              <a:spcBef>
                <a:spcPct val="20000"/>
              </a:spcBef>
              <a:defRPr/>
            </a:pPr>
            <a:r>
              <a:rPr lang="en-US" altLang="ja-JP" sz="2800" dirty="0" err="1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   (</a:t>
            </a:r>
            <a:r>
              <a:rPr lang="ja-JP" altLang="en-US" sz="2800" dirty="0" err="1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西澤</a:t>
            </a:r>
            <a:r>
              <a:rPr lang="en-US" altLang="ja-JP" sz="2800" dirty="0" err="1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ja-JP" altLang="en-US" sz="2800" dirty="0" err="1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篤志</a:t>
            </a:r>
            <a:r>
              <a:rPr lang="en-US" altLang="ja-JP" sz="2800" dirty="0" err="1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endParaRPr lang="en-US" altLang="ja-JP" sz="28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334716" y="5775647"/>
            <a:ext cx="432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Nov. 8</a:t>
            </a:r>
            <a:r>
              <a:rPr lang="ja-JP" altLang="ja-JP" sz="2400" b="1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, 201</a:t>
            </a:r>
            <a:r>
              <a:rPr lang="en-US" altLang="ja-JP" sz="2400" b="1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7   KMI topics</a:t>
            </a:r>
            <a:endParaRPr lang="en-US" altLang="ja-JP" sz="2400" b="1" dirty="0"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0509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403649" y="548680"/>
            <a:ext cx="6408711" cy="653106"/>
          </a:xfrm>
        </p:spPr>
        <p:txBody>
          <a:bodyPr/>
          <a:lstStyle/>
          <a:p>
            <a:r>
              <a:rPr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PDF for a source direction</a:t>
            </a:r>
            <a:endParaRPr kumimoji="1" lang="ja-JP" altLang="en-US" b="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5209990" cy="345638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52120" y="1929026"/>
            <a:ext cx="3268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two LIGOs</a:t>
            </a:r>
          </a:p>
          <a:p>
            <a:r>
              <a:rPr lang="en-US" altLang="ja-JP" dirty="0"/>
              <a:t>   ~ 190 deg</a:t>
            </a:r>
            <a:r>
              <a:rPr lang="en-US" altLang="ja-JP" baseline="30000" dirty="0"/>
              <a:t>2</a:t>
            </a:r>
            <a:r>
              <a:rPr lang="en-US" altLang="ja-JP" dirty="0"/>
              <a:t> (light blue)</a:t>
            </a:r>
            <a:endParaRPr kumimoji="1" lang="ja-JP" alt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52120" y="2865130"/>
            <a:ext cx="3124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 VIRGO</a:t>
            </a:r>
          </a:p>
          <a:p>
            <a:r>
              <a:rPr lang="en-US" altLang="ja-JP" dirty="0"/>
              <a:t>   ~ 31 deg</a:t>
            </a:r>
            <a:r>
              <a:rPr lang="en-US" altLang="ja-JP" baseline="30000" dirty="0"/>
              <a:t>2</a:t>
            </a:r>
            <a:r>
              <a:rPr lang="en-US" altLang="ja-JP" dirty="0"/>
              <a:t> (dark blue)</a:t>
            </a:r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2120" y="3729226"/>
            <a:ext cx="268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complete analysis</a:t>
            </a:r>
          </a:p>
          <a:p>
            <a:r>
              <a:rPr lang="en-US" altLang="ja-JP" dirty="0"/>
              <a:t>   ~ 28 deg</a:t>
            </a:r>
            <a:r>
              <a:rPr lang="en-US" altLang="ja-JP" baseline="30000" dirty="0"/>
              <a:t>2</a:t>
            </a:r>
            <a:r>
              <a:rPr lang="en-US" altLang="ja-JP" dirty="0"/>
              <a:t> (green)</a:t>
            </a:r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1680" y="537321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most well-localized event yet observed</a:t>
            </a:r>
          </a:p>
          <a:p>
            <a:r>
              <a:rPr lang="en-US" altLang="ja-JP" dirty="0"/>
              <a:t>because of three detectors &amp; high SNR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34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24530"/>
            <a:ext cx="6646386" cy="4984790"/>
          </a:xfrm>
          <a:prstGeom prst="rect">
            <a:avLst/>
          </a:prstGeom>
        </p:spPr>
      </p:pic>
      <p:sp>
        <p:nvSpPr>
          <p:cNvPr id="5" name="タイトル 2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60839" cy="653106"/>
          </a:xfrm>
        </p:spPr>
        <p:txBody>
          <a:bodyPr/>
          <a:lstStyle/>
          <a:p>
            <a:r>
              <a:rPr kumimoji="1" lang="en-US" altLang="ja-JP" b="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Comparison with previous events</a:t>
            </a:r>
            <a:endParaRPr kumimoji="1" lang="ja-JP" altLang="en-US" b="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1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94731" y="476672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mass parameters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5000696" cy="45854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96064"/>
            <a:ext cx="3268339" cy="3451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83" y="5031067"/>
            <a:ext cx="3240360" cy="3421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36096" y="4109010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low spin prior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36096" y="2348880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high</a:t>
            </a:r>
            <a:r>
              <a:rPr kumimoji="1" lang="en-US" altLang="ja-JP" dirty="0" smtClean="0"/>
              <a:t> spin prior</a:t>
            </a:r>
            <a:endParaRPr kumimoji="1" lang="ja-JP" altLang="en-US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76247"/>
            <a:ext cx="3242692" cy="3423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30" y="3316793"/>
            <a:ext cx="3261914" cy="3444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30648"/>
            <a:ext cx="1778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94731" y="476672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mass parameters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5000696" cy="45854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96064"/>
            <a:ext cx="3268339" cy="34510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83" y="5031067"/>
            <a:ext cx="3240360" cy="34214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436096" y="4109010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low spin prior</a:t>
            </a:r>
            <a:endParaRPr kumimoji="1" lang="ja-JP" altLang="en-US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6096" y="2348880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high</a:t>
            </a:r>
            <a:r>
              <a:rPr kumimoji="1" lang="en-US" altLang="ja-JP" dirty="0" smtClean="0"/>
              <a:t> spin prior</a:t>
            </a:r>
            <a:endParaRPr kumimoji="1" lang="ja-JP" altLang="en-US" dirty="0" smtClean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76247"/>
            <a:ext cx="3242692" cy="34239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30" y="3316793"/>
            <a:ext cx="3261914" cy="34442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30648"/>
            <a:ext cx="1778000" cy="3302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67544" y="2855838"/>
            <a:ext cx="8343951" cy="1077218"/>
          </a:xfrm>
          <a:prstGeom prst="rect">
            <a:avLst/>
          </a:prstGeom>
          <a:solidFill>
            <a:srgbClr val="D6F2FC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cosistent with fiducial neutron star mass</a:t>
            </a:r>
          </a:p>
          <a:p>
            <a:r>
              <a:rPr lang="en-US" altLang="ja-JP" sz="3200" dirty="0"/>
              <a:t>                 ~1.35 Msun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8799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42171" y="543646"/>
            <a:ext cx="7746253" cy="653106"/>
          </a:xfrm>
        </p:spPr>
        <p:txBody>
          <a:bodyPr/>
          <a:lstStyle/>
          <a:p>
            <a:pPr algn="ctr"/>
            <a:r>
              <a:rPr lang="en-US" altLang="ja-JP"/>
              <a:t>NS-NS merger</a:t>
            </a:r>
            <a:r>
              <a:rPr kumimoji="1" lang="en-US" altLang="ja-JP"/>
              <a:t> rate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61048"/>
            <a:ext cx="4248472" cy="4548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87550"/>
            <a:ext cx="3960440" cy="4174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7584" y="1412776"/>
            <a:ext cx="279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theoretical expection</a:t>
            </a:r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5936" y="1443554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LSC, CQG </a:t>
            </a:r>
            <a:r>
              <a:rPr lang="is-IS" altLang="ja-JP" sz="1800" dirty="0">
                <a:solidFill>
                  <a:srgbClr val="E900EA"/>
                </a:solidFill>
              </a:rPr>
              <a:t>27, 173001 (2010)</a:t>
            </a:r>
          </a:p>
          <a:p>
            <a:r>
              <a:rPr kumimoji="1" lang="is-IS" altLang="ja-JP" sz="1800" dirty="0">
                <a:solidFill>
                  <a:srgbClr val="E900EA"/>
                </a:solidFill>
              </a:rPr>
              <a:t>(review paper)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3356992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O1+O2 observation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14470" y="2708920"/>
            <a:ext cx="542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 realistic value                            )</a:t>
            </a:r>
            <a:endParaRPr kumimoji="1" lang="ja-JP" altLang="en-US" sz="2400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0928"/>
            <a:ext cx="2464296" cy="400937"/>
          </a:xfrm>
          <a:prstGeom prst="rect">
            <a:avLst/>
          </a:prstGeom>
        </p:spPr>
      </p:pic>
      <p:sp>
        <p:nvSpPr>
          <p:cNvPr id="13" name="下矢印 12"/>
          <p:cNvSpPr/>
          <p:nvPr/>
        </p:nvSpPr>
        <p:spPr>
          <a:xfrm>
            <a:off x="3347864" y="4509120"/>
            <a:ext cx="2788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9592" y="5085184"/>
            <a:ext cx="751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Based on this rate, 5-70 event/yr is expected </a:t>
            </a:r>
          </a:p>
          <a:p>
            <a:r>
              <a:rPr kumimoji="1" lang="en-US" altLang="ja-JP" dirty="0" smtClean="0"/>
              <a:t>with three detectors at design sensitivity (with 4 or 5 yrs).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23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42171" y="543646"/>
            <a:ext cx="7746253" cy="653106"/>
          </a:xfrm>
        </p:spPr>
        <p:txBody>
          <a:bodyPr/>
          <a:lstStyle/>
          <a:p>
            <a:pPr algn="ctr"/>
            <a:r>
              <a:rPr lang="en-US" altLang="ja-JP"/>
              <a:t>NS-NS merger</a:t>
            </a:r>
            <a:r>
              <a:rPr kumimoji="1" lang="en-US" altLang="ja-JP"/>
              <a:t> rate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61048"/>
            <a:ext cx="4248472" cy="4548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87550"/>
            <a:ext cx="3960440" cy="4174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7584" y="1412776"/>
            <a:ext cx="279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theoretical expection</a:t>
            </a:r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5936" y="1443554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LSC, CQG </a:t>
            </a:r>
            <a:r>
              <a:rPr lang="is-IS" altLang="ja-JP" sz="1800" dirty="0">
                <a:solidFill>
                  <a:srgbClr val="E900EA"/>
                </a:solidFill>
              </a:rPr>
              <a:t>27, 173001 (2010)</a:t>
            </a:r>
          </a:p>
          <a:p>
            <a:r>
              <a:rPr kumimoji="1" lang="is-IS" altLang="ja-JP" sz="1800" dirty="0">
                <a:solidFill>
                  <a:srgbClr val="E900EA"/>
                </a:solidFill>
              </a:rPr>
              <a:t>(review paper)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3356992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O1+O2 observation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14470" y="2708920"/>
            <a:ext cx="542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 realistic value                            )</a:t>
            </a:r>
            <a:endParaRPr kumimoji="1" lang="ja-JP" altLang="en-US" sz="2400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0928"/>
            <a:ext cx="2464296" cy="40093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75674" y="2636912"/>
            <a:ext cx="7928774" cy="1077218"/>
          </a:xfrm>
          <a:prstGeom prst="rect">
            <a:avLst/>
          </a:prstGeom>
          <a:solidFill>
            <a:srgbClr val="D6F2FC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The optimistic and pessimistic merger </a:t>
            </a:r>
          </a:p>
          <a:p>
            <a:r>
              <a:rPr lang="en-US" altLang="ja-JP" sz="3200" dirty="0"/>
              <a:t>rates have been ruled out.  </a:t>
            </a:r>
          </a:p>
        </p:txBody>
      </p:sp>
      <p:sp>
        <p:nvSpPr>
          <p:cNvPr id="18" name="下矢印 17"/>
          <p:cNvSpPr/>
          <p:nvPr/>
        </p:nvSpPr>
        <p:spPr>
          <a:xfrm>
            <a:off x="3347864" y="4509120"/>
            <a:ext cx="2788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99592" y="5085184"/>
            <a:ext cx="751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Based on this rate, 5-70 event/yr is expected </a:t>
            </a:r>
          </a:p>
          <a:p>
            <a:r>
              <a:rPr kumimoji="1" lang="en-US" altLang="ja-JP" dirty="0" smtClean="0"/>
              <a:t>with three detectors at design sensitivity (with 4 or 5 yrs).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09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52728" cy="653106"/>
          </a:xfrm>
        </p:spPr>
        <p:txBody>
          <a:bodyPr/>
          <a:lstStyle/>
          <a:p>
            <a:pPr algn="ctr"/>
            <a:r>
              <a:rPr kumimoji="1" lang="en-US" altLang="ja-JP"/>
              <a:t>Gamma-ray observation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788317" cy="55892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61844" y="2256546"/>
            <a:ext cx="3802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 &amp; INTEGRAL detected</a:t>
            </a:r>
          </a:p>
          <a:p>
            <a:r>
              <a:rPr lang="en-US" altLang="ja-JP" dirty="0"/>
              <a:t>gamma-ray burst at 1.7 sec</a:t>
            </a:r>
          </a:p>
          <a:p>
            <a:r>
              <a:rPr kumimoji="1" lang="en-US" altLang="ja-JP" dirty="0" smtClean="0"/>
              <a:t>after GW from the merger.</a:t>
            </a:r>
            <a:endParaRPr kumimoji="1" lang="ja-JP" alt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48064" y="3592760"/>
            <a:ext cx="3571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temporal coincidence </a:t>
            </a:r>
          </a:p>
          <a:p>
            <a:r>
              <a:rPr lang="en-US" altLang="ja-JP" dirty="0"/>
              <a:t>with GW was identified</a:t>
            </a:r>
          </a:p>
          <a:p>
            <a:r>
              <a:rPr kumimoji="1" lang="en-US" altLang="ja-JP" dirty="0" smtClean="0"/>
              <a:t>immediately by referring to</a:t>
            </a:r>
          </a:p>
          <a:p>
            <a:r>
              <a:rPr lang="en-US" altLang="ja-JP" dirty="0"/>
              <a:t>the trigger alart.</a:t>
            </a:r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5221649"/>
            <a:ext cx="3661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temporal and spatial </a:t>
            </a:r>
          </a:p>
          <a:p>
            <a:r>
              <a:rPr lang="en-US" altLang="ja-JP" dirty="0"/>
              <a:t>coincidences give statistical</a:t>
            </a:r>
          </a:p>
          <a:p>
            <a:r>
              <a:rPr lang="en-US" altLang="ja-JP" dirty="0"/>
              <a:t>significance 5.3     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28" y="5969148"/>
            <a:ext cx="254000" cy="2159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97488" y="1268760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 + Fermi + INTEGRAL, </a:t>
            </a:r>
          </a:p>
          <a:p>
            <a:r>
              <a:rPr lang="en-US" altLang="ja-JP" sz="1800" dirty="0">
                <a:solidFill>
                  <a:srgbClr val="E900EA"/>
                </a:solidFill>
              </a:rPr>
              <a:t>ApJL 848, L13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52728" cy="653106"/>
          </a:xfrm>
        </p:spPr>
        <p:txBody>
          <a:bodyPr/>
          <a:lstStyle/>
          <a:p>
            <a:pPr algn="ctr"/>
            <a:r>
              <a:rPr kumimoji="1" lang="en-US" altLang="ja-JP"/>
              <a:t>Gamma-ray observation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788317" cy="55892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161844" y="2256546"/>
            <a:ext cx="3802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 &amp; INTEGRAL detected</a:t>
            </a:r>
          </a:p>
          <a:p>
            <a:r>
              <a:rPr lang="en-US" altLang="ja-JP" dirty="0"/>
              <a:t>gamma-ray burst at 1.7 sec</a:t>
            </a:r>
          </a:p>
          <a:p>
            <a:r>
              <a:rPr kumimoji="1" lang="en-US" altLang="ja-JP" dirty="0" smtClean="0"/>
              <a:t>after GW from the merger.</a:t>
            </a:r>
            <a:endParaRPr kumimoji="1" lang="ja-JP" altLang="en-US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48064" y="3592760"/>
            <a:ext cx="3571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temporal coincidence </a:t>
            </a:r>
          </a:p>
          <a:p>
            <a:r>
              <a:rPr lang="en-US" altLang="ja-JP" dirty="0"/>
              <a:t>with GW was identified</a:t>
            </a:r>
          </a:p>
          <a:p>
            <a:r>
              <a:rPr kumimoji="1" lang="en-US" altLang="ja-JP" dirty="0" smtClean="0"/>
              <a:t>immediately by referring to</a:t>
            </a:r>
          </a:p>
          <a:p>
            <a:r>
              <a:rPr lang="en-US" altLang="ja-JP" dirty="0"/>
              <a:t>the trigger alart.</a:t>
            </a:r>
            <a:endParaRPr kumimoji="1" lang="ja-JP" altLang="en-US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48064" y="5221649"/>
            <a:ext cx="3661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temporal and spatial </a:t>
            </a:r>
          </a:p>
          <a:p>
            <a:r>
              <a:rPr lang="en-US" altLang="ja-JP" dirty="0"/>
              <a:t>coincidences give statistical</a:t>
            </a:r>
          </a:p>
          <a:p>
            <a:r>
              <a:rPr lang="en-US" altLang="ja-JP" dirty="0"/>
              <a:t>significance 5.3     .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28" y="5969148"/>
            <a:ext cx="254000" cy="2159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197488" y="1268760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 + Fermi + INTEGRAL, </a:t>
            </a:r>
          </a:p>
          <a:p>
            <a:r>
              <a:rPr lang="en-US" altLang="ja-JP" sz="1800" dirty="0">
                <a:solidFill>
                  <a:srgbClr val="E900EA"/>
                </a:solidFill>
              </a:rPr>
              <a:t>ApJL 848, L13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2297" y="2564904"/>
            <a:ext cx="7051930" cy="1569660"/>
          </a:xfrm>
          <a:prstGeom prst="rect">
            <a:avLst/>
          </a:prstGeom>
          <a:solidFill>
            <a:srgbClr val="D6F2FC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First direct evidence linking GW </a:t>
            </a:r>
          </a:p>
          <a:p>
            <a:r>
              <a:rPr kumimoji="1" lang="en-US" altLang="ja-JP" sz="3200" dirty="0" smtClean="0"/>
              <a:t>from a binay neutron star merger </a:t>
            </a:r>
          </a:p>
          <a:p>
            <a:r>
              <a:rPr kumimoji="1" lang="en-US" altLang="ja-JP" sz="3200" dirty="0" smtClean="0"/>
              <a:t>and a short gamma-ray burst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3016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098181" cy="653106"/>
          </a:xfrm>
        </p:spPr>
        <p:txBody>
          <a:bodyPr/>
          <a:lstStyle/>
          <a:p>
            <a:pPr algn="ctr"/>
            <a:r>
              <a:rPr lang="en-US" altLang="ja-JP"/>
              <a:t>Other follow-up observations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28518" cy="486139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23528" y="6197242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No neutrino was detected.  </a:t>
            </a:r>
            <a:r>
              <a:rPr lang="en-US" altLang="ja-JP" sz="1800" dirty="0">
                <a:solidFill>
                  <a:srgbClr val="E900EA"/>
                </a:solidFill>
              </a:rPr>
              <a:t>LSC + neutrino detectors, </a:t>
            </a:r>
            <a:r>
              <a:rPr lang="is-IS" altLang="ja-JP" sz="1800" dirty="0">
                <a:solidFill>
                  <a:srgbClr val="E900EA"/>
                </a:solidFill>
              </a:rPr>
              <a:t>arXiv:1710.05839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038" y="1259468"/>
            <a:ext cx="48654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LSC + all EM telescopes, ApJL </a:t>
            </a:r>
            <a:r>
              <a:rPr lang="is-IS" altLang="ja-JP" sz="1800">
                <a:solidFill>
                  <a:srgbClr val="E900EA"/>
                </a:solidFill>
              </a:rPr>
              <a:t>848, L12 </a:t>
            </a:r>
          </a:p>
        </p:txBody>
      </p:sp>
    </p:spTree>
    <p:extLst>
      <p:ext uri="{BB962C8B-B14F-4D97-AF65-F5344CB8AC3E}">
        <p14:creationId xmlns:p14="http://schemas.microsoft.com/office/powerpoint/2010/main" val="17135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098181" cy="653106"/>
          </a:xfrm>
        </p:spPr>
        <p:txBody>
          <a:bodyPr/>
          <a:lstStyle/>
          <a:p>
            <a:pPr algn="ctr"/>
            <a:r>
              <a:rPr lang="en-US" altLang="ja-JP"/>
              <a:t>Other follow-up observations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28518" cy="486139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4647208" cy="3064195"/>
          </a:xfrm>
          <a:prstGeom prst="rect">
            <a:avLst/>
          </a:prstGeom>
        </p:spPr>
      </p:pic>
      <p:sp>
        <p:nvSpPr>
          <p:cNvPr id="9" name="上矢印 8"/>
          <p:cNvSpPr/>
          <p:nvPr/>
        </p:nvSpPr>
        <p:spPr>
          <a:xfrm rot="673851">
            <a:off x="5805518" y="3195248"/>
            <a:ext cx="287073" cy="6811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6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428356" y="332656"/>
            <a:ext cx="6552728" cy="653106"/>
          </a:xfrm>
        </p:spPr>
        <p:txBody>
          <a:bodyPr/>
          <a:lstStyle/>
          <a:p>
            <a:pPr algn="ctr"/>
            <a:r>
              <a:rPr lang="is-IS" altLang="ja-JP" b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PRL 119, 161101 (2017) </a:t>
            </a:r>
            <a:endParaRPr kumimoji="1" lang="ja-JP" altLang="en-US" b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7" y="1124744"/>
            <a:ext cx="8856739" cy="47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098181" cy="653106"/>
          </a:xfrm>
        </p:spPr>
        <p:txBody>
          <a:bodyPr/>
          <a:lstStyle/>
          <a:p>
            <a:pPr algn="ctr"/>
            <a:r>
              <a:rPr lang="en-US" altLang="ja-JP"/>
              <a:t>Other follow-up observations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28518" cy="48613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20" y="698128"/>
            <a:ext cx="2146300" cy="2082800"/>
          </a:xfrm>
          <a:prstGeom prst="rect">
            <a:avLst/>
          </a:prstGeom>
        </p:spPr>
      </p:pic>
      <p:sp>
        <p:nvSpPr>
          <p:cNvPr id="9" name="上矢印 8"/>
          <p:cNvSpPr/>
          <p:nvPr/>
        </p:nvSpPr>
        <p:spPr>
          <a:xfrm rot="17643121">
            <a:off x="7605680" y="2240517"/>
            <a:ext cx="238974" cy="7151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1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098181" cy="653106"/>
          </a:xfrm>
        </p:spPr>
        <p:txBody>
          <a:bodyPr/>
          <a:lstStyle/>
          <a:p>
            <a:pPr algn="ctr"/>
            <a:r>
              <a:rPr lang="en-US" altLang="ja-JP"/>
              <a:t>Other follow-up observations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28518" cy="486139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26320"/>
            <a:ext cx="2159000" cy="2082800"/>
          </a:xfrm>
          <a:prstGeom prst="rect">
            <a:avLst/>
          </a:prstGeom>
        </p:spPr>
      </p:pic>
      <p:sp>
        <p:nvSpPr>
          <p:cNvPr id="9" name="上矢印 8"/>
          <p:cNvSpPr/>
          <p:nvPr/>
        </p:nvSpPr>
        <p:spPr>
          <a:xfrm rot="19405832" flipH="1">
            <a:off x="7868714" y="4384340"/>
            <a:ext cx="230789" cy="7488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1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55576" y="849052"/>
            <a:ext cx="7452681" cy="1077218"/>
          </a:xfrm>
          <a:prstGeom prst="rect">
            <a:avLst/>
          </a:prstGeom>
          <a:solidFill>
            <a:srgbClr val="D6F2FC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From these follow-up observations, </a:t>
            </a:r>
          </a:p>
          <a:p>
            <a:r>
              <a:rPr lang="en-US" altLang="ja-JP" sz="3200" dirty="0"/>
              <a:t>the host galaxy was identified.</a:t>
            </a:r>
            <a:endParaRPr kumimoji="1" lang="ja-JP" altLang="en-US" sz="32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73188"/>
            <a:ext cx="6219446" cy="39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328592" cy="653106"/>
          </a:xfrm>
        </p:spPr>
        <p:txBody>
          <a:bodyPr/>
          <a:lstStyle/>
          <a:p>
            <a:pPr algn="ctr"/>
            <a:r>
              <a:rPr kumimoji="1" lang="en-US" altLang="ja-JP"/>
              <a:t>kilonova (macronova)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88024" y="992922"/>
            <a:ext cx="385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ja-JP" dirty="0">
                <a:solidFill>
                  <a:srgbClr val="E900EA"/>
                </a:solidFill>
              </a:rPr>
              <a:t>Metzger, arXiv:1710.05931</a:t>
            </a:r>
          </a:p>
          <a:p>
            <a:r>
              <a:rPr kumimoji="1" lang="de-DE" altLang="ja-JP" dirty="0">
                <a:solidFill>
                  <a:srgbClr val="E900EA"/>
                </a:solidFill>
              </a:rPr>
              <a:t>                (review paper)</a:t>
            </a:r>
            <a:endParaRPr kumimoji="1" lang="ja-JP" altLang="en-US" dirty="0" smtClean="0">
              <a:solidFill>
                <a:srgbClr val="E900EA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459707" cy="565621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80456" y="1700808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 NS coalescence </a:t>
            </a:r>
          </a:p>
          <a:p>
            <a:r>
              <a:rPr lang="en-US" altLang="ja-JP" dirty="0"/>
              <a:t>    </a:t>
            </a:r>
            <a:r>
              <a:rPr kumimoji="1" lang="en-US" altLang="ja-JP" dirty="0" smtClean="0"/>
              <a:t>+ mass ejecta (polar)</a:t>
            </a:r>
          </a:p>
          <a:p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8023" y="2452826"/>
            <a:ext cx="296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 hypermassive NS </a:t>
            </a:r>
          </a:p>
          <a:p>
            <a:r>
              <a:rPr lang="en-US" altLang="ja-JP" dirty="0"/>
              <a:t>    + accretion disk</a:t>
            </a:r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88023" y="3172906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(3) GRB jet,  &lt; 2 sec 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88023" y="3676962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(4) off-axis GRB (weaker GRB)</a:t>
            </a:r>
            <a:endParaRPr kumimoji="1" lang="ja-JP" altLang="en-US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8023" y="4181018"/>
            <a:ext cx="3874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(5) disk winds </a:t>
            </a:r>
          </a:p>
          <a:p>
            <a:r>
              <a:rPr lang="en-US" altLang="ja-JP" dirty="0"/>
              <a:t>    </a:t>
            </a:r>
            <a:r>
              <a:rPr kumimoji="1" lang="en-US" altLang="ja-JP" dirty="0" smtClean="0"/>
              <a:t>+ mass ejecta (equatorial) </a:t>
            </a:r>
            <a:endParaRPr kumimoji="1" lang="ja-JP" altLang="en-US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8023" y="4901098"/>
            <a:ext cx="392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(6) blue kilonova,</a:t>
            </a:r>
            <a:r>
              <a:rPr lang="en-US" altLang="ja-JP" dirty="0"/>
              <a:t> ~a few days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3" y="5405154"/>
            <a:ext cx="333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(7) red kilonova,</a:t>
            </a:r>
            <a:r>
              <a:rPr lang="en-US" altLang="ja-JP" dirty="0"/>
              <a:t> ~a week</a:t>
            </a:r>
            <a:endParaRPr kumimoji="1"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88024" y="588946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(8) GRB afterglow (X-ray, radio),</a:t>
            </a:r>
            <a:endParaRPr lang="en-US" altLang="ja-JP" dirty="0"/>
          </a:p>
          <a:p>
            <a:r>
              <a:rPr lang="en-US" altLang="ja-JP" dirty="0"/>
              <a:t>    ~two week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208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94731" y="404664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kilonova light curve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7771"/>
            <a:ext cx="6768752" cy="47455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75656" y="1233004"/>
            <a:ext cx="395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ja-JP" sz="1800" dirty="0">
                <a:solidFill>
                  <a:srgbClr val="E900EA"/>
                </a:solidFill>
              </a:rPr>
              <a:t>from Metzger, arXiv:1710.05931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24" y="5085184"/>
            <a:ext cx="2777604" cy="3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94731" y="404664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kilonova light curve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7771"/>
            <a:ext cx="6768752" cy="47455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75656" y="1233004"/>
            <a:ext cx="395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ja-JP" sz="1800" dirty="0">
                <a:solidFill>
                  <a:srgbClr val="E900EA"/>
                </a:solidFill>
              </a:rPr>
              <a:t>from Metzger, arXiv:1710.05931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24" y="5085184"/>
            <a:ext cx="2777604" cy="38311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5576" y="2852936"/>
            <a:ext cx="7497565" cy="584775"/>
          </a:xfrm>
          <a:prstGeom prst="rect">
            <a:avLst/>
          </a:prstGeom>
          <a:solidFill>
            <a:srgbClr val="D6F2FC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K</a:t>
            </a:r>
            <a:r>
              <a:rPr kumimoji="1" lang="en-US" altLang="ja-JP" sz="3200" dirty="0" smtClean="0"/>
              <a:t>ilonova model seems to be correct</a:t>
            </a:r>
            <a:r>
              <a:rPr lang="en-US" altLang="ja-JP" sz="3200" dirty="0"/>
              <a:t>.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414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heavy element abundance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69" y="1772816"/>
            <a:ext cx="6463575" cy="417646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88630" y="1333500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LSC, </a:t>
            </a:r>
            <a:r>
              <a:rPr lang="cs-CZ" altLang="ja-JP" sz="1800">
                <a:solidFill>
                  <a:srgbClr val="E900EA"/>
                </a:solidFill>
              </a:rPr>
              <a:t>arXiv:1710.05836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-825692" y="3370053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GW observation</a:t>
            </a:r>
            <a:endParaRPr kumimoji="1" lang="ja-JP" altLang="en-US" dirty="0" smtClean="0"/>
          </a:p>
        </p:txBody>
      </p:sp>
      <p:cxnSp>
        <p:nvCxnSpPr>
          <p:cNvPr id="7" name="直線矢印コネクタ 6"/>
          <p:cNvCxnSpPr>
            <a:stCxn id="5" idx="2"/>
          </p:cNvCxnSpPr>
          <p:nvPr/>
        </p:nvCxnSpPr>
        <p:spPr>
          <a:xfrm>
            <a:off x="811616" y="3570108"/>
            <a:ext cx="393153" cy="749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4355976" y="5877272"/>
            <a:ext cx="144016" cy="3571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267744" y="6165304"/>
            <a:ext cx="5043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kilonova modeling &amp; observations</a:t>
            </a:r>
            <a:endParaRPr kumimoji="1" lang="ja-JP" altLang="en-US" dirty="0" smtClean="0"/>
          </a:p>
        </p:txBody>
      </p:sp>
      <p:cxnSp>
        <p:nvCxnSpPr>
          <p:cNvPr id="11" name="直線矢印コネクタ 10"/>
          <p:cNvCxnSpPr>
            <a:stCxn id="14" idx="1"/>
          </p:cNvCxnSpPr>
          <p:nvPr/>
        </p:nvCxnSpPr>
        <p:spPr>
          <a:xfrm flipH="1">
            <a:off x="5364088" y="4935071"/>
            <a:ext cx="1440160" cy="722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804248" y="4581128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chemical </a:t>
            </a:r>
          </a:p>
          <a:p>
            <a:r>
              <a:rPr lang="en-US" altLang="ja-JP" dirty="0"/>
              <a:t>abundance obs.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75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heavy element abundance</a:t>
            </a:r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69" y="1772816"/>
            <a:ext cx="6463575" cy="417646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88630" y="1333500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LSC, </a:t>
            </a:r>
            <a:r>
              <a:rPr lang="cs-CZ" altLang="ja-JP" sz="1800">
                <a:solidFill>
                  <a:srgbClr val="E900EA"/>
                </a:solidFill>
              </a:rPr>
              <a:t>arXiv:1710.05836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-825692" y="3370053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GW observation</a:t>
            </a:r>
            <a:endParaRPr kumimoji="1" lang="ja-JP" altLang="en-US" dirty="0" smtClean="0"/>
          </a:p>
        </p:txBody>
      </p:sp>
      <p:cxnSp>
        <p:nvCxnSpPr>
          <p:cNvPr id="7" name="直線矢印コネクタ 6"/>
          <p:cNvCxnSpPr>
            <a:stCxn id="5" idx="2"/>
          </p:cNvCxnSpPr>
          <p:nvPr/>
        </p:nvCxnSpPr>
        <p:spPr>
          <a:xfrm>
            <a:off x="811616" y="3570108"/>
            <a:ext cx="393153" cy="749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4355976" y="5877272"/>
            <a:ext cx="144016" cy="3571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267744" y="6165304"/>
            <a:ext cx="5043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kilonova modeling &amp; observations</a:t>
            </a:r>
            <a:endParaRPr kumimoji="1" lang="ja-JP" altLang="en-US" dirty="0" smtClean="0"/>
          </a:p>
        </p:txBody>
      </p:sp>
      <p:cxnSp>
        <p:nvCxnSpPr>
          <p:cNvPr id="11" name="直線矢印コネクタ 10"/>
          <p:cNvCxnSpPr>
            <a:stCxn id="14" idx="1"/>
          </p:cNvCxnSpPr>
          <p:nvPr/>
        </p:nvCxnSpPr>
        <p:spPr>
          <a:xfrm flipH="1">
            <a:off x="5364088" y="4935071"/>
            <a:ext cx="1440160" cy="722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804248" y="4581128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chemical </a:t>
            </a:r>
          </a:p>
          <a:p>
            <a:r>
              <a:rPr lang="en-US" altLang="ja-JP" dirty="0"/>
              <a:t>abundance obs.</a:t>
            </a:r>
            <a:endParaRPr kumimoji="1" lang="ja-JP" altLang="en-US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2492896"/>
            <a:ext cx="8667757" cy="1569660"/>
          </a:xfrm>
          <a:prstGeom prst="rect">
            <a:avLst/>
          </a:prstGeom>
          <a:solidFill>
            <a:srgbClr val="D6F2FC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Neutron star mergers &amp; kilonovae would</a:t>
            </a:r>
          </a:p>
          <a:p>
            <a:r>
              <a:rPr lang="en-US" altLang="ja-JP" sz="3200" dirty="0"/>
              <a:t>be able to </a:t>
            </a:r>
            <a:r>
              <a:rPr kumimoji="1" lang="en-US" altLang="ja-JP" sz="3200" dirty="0" smtClean="0"/>
              <a:t>explain all amount of r-process </a:t>
            </a:r>
          </a:p>
          <a:p>
            <a:r>
              <a:rPr kumimoji="1" lang="en-US" altLang="ja-JP" sz="3200" dirty="0" smtClean="0"/>
              <a:t>elements in Milky-Way-like galaxies.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913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GW propagation</a:t>
            </a:r>
            <a:endParaRPr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9460" name="テキスト ボックス 4"/>
          <p:cNvSpPr txBox="1">
            <a:spLocks noChangeArrowheads="1"/>
          </p:cNvSpPr>
          <p:nvPr/>
        </p:nvSpPr>
        <p:spPr bwMode="auto">
          <a:xfrm>
            <a:off x="409005" y="1867470"/>
            <a:ext cx="8339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dirty="0" smtClean="0">
                <a:solidFill>
                  <a:srgbClr val="0000FF"/>
                </a:solidFill>
              </a:rPr>
              <a:t>From the observations of ultra</a:t>
            </a:r>
            <a:r>
              <a:rPr lang="en-US" altLang="ja-JP" dirty="0">
                <a:solidFill>
                  <a:srgbClr val="0000FF"/>
                </a:solidFill>
              </a:rPr>
              <a:t>-high energy cosmic </a:t>
            </a:r>
            <a:r>
              <a:rPr lang="en-US" altLang="ja-JP" dirty="0" smtClean="0">
                <a:solidFill>
                  <a:srgbClr val="0000FF"/>
                </a:solidFill>
              </a:rPr>
              <a:t>rays (UHECR) 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19461" name="テキスト ボックス 5"/>
          <p:cNvSpPr txBox="1">
            <a:spLocks noChangeArrowheads="1"/>
          </p:cNvSpPr>
          <p:nvPr/>
        </p:nvSpPr>
        <p:spPr bwMode="auto">
          <a:xfrm>
            <a:off x="395536" y="2649106"/>
            <a:ext cx="7991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dirty="0"/>
              <a:t>If a graviton propagates with subluminal speed, it looses energy due to gravitational Cherenkov radiation.</a:t>
            </a:r>
          </a:p>
        </p:txBody>
      </p:sp>
      <p:sp>
        <p:nvSpPr>
          <p:cNvPr id="19464" name="正方形/長方形 2"/>
          <p:cNvSpPr>
            <a:spLocks noChangeArrowheads="1"/>
          </p:cNvSpPr>
          <p:nvPr/>
        </p:nvSpPr>
        <p:spPr bwMode="auto">
          <a:xfrm>
            <a:off x="467544" y="2204864"/>
            <a:ext cx="3022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CC00CC"/>
                </a:solidFill>
              </a:rPr>
              <a:t>[ Moore </a:t>
            </a:r>
            <a:r>
              <a:rPr lang="en-US" altLang="ja-JP" sz="1800" dirty="0">
                <a:solidFill>
                  <a:srgbClr val="CC00CC"/>
                </a:solidFill>
              </a:rPr>
              <a:t>&amp; Nelson </a:t>
            </a:r>
            <a:r>
              <a:rPr lang="en-US" altLang="ja-JP" sz="1800" dirty="0" smtClean="0">
                <a:solidFill>
                  <a:srgbClr val="CC00CC"/>
                </a:solidFill>
              </a:rPr>
              <a:t>2001 ]</a:t>
            </a:r>
            <a:endParaRPr lang="ja-JP" altLang="en-US" sz="1800" dirty="0">
              <a:solidFill>
                <a:srgbClr val="CC00CC"/>
              </a:solidFill>
            </a:endParaRPr>
          </a:p>
        </p:txBody>
      </p:sp>
      <p:pic>
        <p:nvPicPr>
          <p:cNvPr id="19465" name="図 4" descr="latex-imag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3784"/>
            <a:ext cx="3240360" cy="5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99992" y="350100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applied </a:t>
            </a:r>
            <a:r>
              <a:rPr lang="en-US" altLang="ja-JP" dirty="0" smtClean="0"/>
              <a:t>only </a:t>
            </a:r>
            <a:r>
              <a:rPr kumimoji="1" lang="en-US" altLang="ja-JP" dirty="0" smtClean="0"/>
              <a:t>to subluminal </a:t>
            </a:r>
            <a:r>
              <a:rPr lang="en-US" altLang="ja-JP" dirty="0"/>
              <a:t>case</a:t>
            </a:r>
            <a:endParaRPr kumimoji="1" lang="ja-JP" altLang="en-US" dirty="0"/>
          </a:p>
        </p:txBody>
      </p: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395536" y="4471434"/>
            <a:ext cx="8339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dirty="0" smtClean="0">
                <a:solidFill>
                  <a:srgbClr val="0000FF"/>
                </a:solidFill>
              </a:rPr>
              <a:t>From arrival time difference </a:t>
            </a:r>
            <a:r>
              <a:rPr lang="en-US" altLang="ja-JP" smtClean="0">
                <a:solidFill>
                  <a:srgbClr val="0000FF"/>
                </a:solidFill>
              </a:rPr>
              <a:t>between LIGOs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13" name="正方形/長方形 2"/>
          <p:cNvSpPr>
            <a:spLocks noChangeArrowheads="1"/>
          </p:cNvSpPr>
          <p:nvPr/>
        </p:nvSpPr>
        <p:spPr bwMode="auto">
          <a:xfrm>
            <a:off x="467544" y="4831474"/>
            <a:ext cx="2696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CC00CC"/>
                </a:solidFill>
              </a:rPr>
              <a:t>[ Cornish et al. 2017 ]</a:t>
            </a:r>
            <a:endParaRPr lang="ja-JP" altLang="en-US" sz="1800" dirty="0">
              <a:solidFill>
                <a:srgbClr val="CC00CC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5004048" y="5767578"/>
            <a:ext cx="43612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560" y="5263522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GW150914</a:t>
            </a:r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2742" y="5661248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GW151226</a:t>
            </a:r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560" y="6053226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GW170104</a:t>
            </a:r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83" y="5386999"/>
            <a:ext cx="1837909" cy="2365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9" y="5767578"/>
            <a:ext cx="1795173" cy="2333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48" y="6167151"/>
            <a:ext cx="1930652" cy="24849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680377"/>
            <a:ext cx="2738342" cy="36185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00" y="3933056"/>
            <a:ext cx="1309700" cy="2862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573390" y="3892986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at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1340768"/>
            <a:ext cx="4495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Current constraints on GW speed.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51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42171" y="404664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Our previous works</a:t>
            </a:r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64513" y="1844824"/>
            <a:ext cx="6575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arrival time difference between GW and short GRB</a:t>
            </a:r>
            <a:endParaRPr kumimoji="1" lang="ja-JP" altLang="en-US" dirty="0" smtClean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55182"/>
            <a:ext cx="1584176" cy="6018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15616" y="1412776"/>
            <a:ext cx="571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Nishizawa &amp; Nakamura, PRD </a:t>
            </a:r>
            <a:r>
              <a:rPr lang="is-IS" altLang="ja-JP" sz="1800" dirty="0">
                <a:solidFill>
                  <a:srgbClr val="E900EA"/>
                </a:solidFill>
              </a:rPr>
              <a:t>90, 044048 (2014)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11560" y="1268760"/>
            <a:ext cx="7837709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07026"/>
            <a:ext cx="1944216" cy="29703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87824" y="3820978"/>
            <a:ext cx="261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,</a:t>
            </a:r>
            <a:endParaRPr kumimoji="1" lang="ja-JP" altLang="en-US" dirty="0" smtClean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42311"/>
            <a:ext cx="1740243" cy="278777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>
            <a:off x="5292080" y="3970742"/>
            <a:ext cx="360040" cy="17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48" y="3861048"/>
            <a:ext cx="2182144" cy="375615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611560" y="4613066"/>
            <a:ext cx="7837709" cy="1849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115616" y="4725144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Nishizawa, arxiv:1710.04825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742739"/>
            <a:ext cx="6696744" cy="42256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115616" y="5157192"/>
            <a:ext cx="6574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generalized framework for testing GW propagation</a:t>
            </a:r>
            <a:endParaRPr kumimoji="1" lang="ja-JP" altLang="en-US" dirty="0" smtClean="0"/>
          </a:p>
        </p:txBody>
      </p:sp>
      <p:pic>
        <p:nvPicPr>
          <p:cNvPr id="28" name="図 27" descr="pic 2015-04-03 9.38.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55" y="2375480"/>
            <a:ext cx="4210633" cy="13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691680" y="620688"/>
            <a:ext cx="5605461" cy="653106"/>
          </a:xfrm>
        </p:spPr>
        <p:txBody>
          <a:bodyPr/>
          <a:lstStyle/>
          <a:p>
            <a:r>
              <a:rPr lang="en-US" altLang="ja-JP"/>
              <a:t>What is neutron star?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8498" y="1628800"/>
            <a:ext cx="704391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l"/>
            </a:pPr>
            <a:r>
              <a:rPr lang="en-US" altLang="ja-JP" dirty="0"/>
              <a:t>Neutron star is a very compact star supported by </a:t>
            </a:r>
          </a:p>
          <a:p>
            <a:pPr>
              <a:buSzPct val="80000"/>
            </a:pPr>
            <a:r>
              <a:rPr kumimoji="1" lang="en-US" altLang="ja-JP" dirty="0" smtClean="0"/>
              <a:t>    degeneracy pressure of neutrons against gravity.</a:t>
            </a:r>
          </a:p>
          <a:p>
            <a:pPr>
              <a:buSzPct val="80000"/>
            </a:pPr>
            <a:endParaRPr lang="en-US" altLang="ja-JP" dirty="0"/>
          </a:p>
          <a:p>
            <a:pPr marL="342900" indent="-342900">
              <a:buSzPct val="80000"/>
              <a:buFont typeface="Wingdings" charset="2"/>
              <a:buChar char="l"/>
            </a:pPr>
            <a:r>
              <a:rPr lang="en-US" altLang="ja-JP" dirty="0"/>
              <a:t>R</a:t>
            </a:r>
            <a:r>
              <a:rPr kumimoji="1" lang="en-US" altLang="ja-JP" dirty="0" smtClean="0"/>
              <a:t>adius is ~10 km for ~1.4 Msun.</a:t>
            </a:r>
          </a:p>
          <a:p>
            <a:pPr marL="342900" indent="-342900">
              <a:buSzPct val="80000"/>
              <a:buFont typeface="Wingdings" charset="2"/>
              <a:buChar char="l"/>
            </a:pPr>
            <a:endParaRPr lang="en-US" altLang="ja-JP" dirty="0"/>
          </a:p>
          <a:p>
            <a:pPr marL="342900" indent="-342900">
              <a:buSzPct val="80000"/>
              <a:buFont typeface="Wingdings" charset="2"/>
              <a:buChar char="l"/>
            </a:pPr>
            <a:r>
              <a:rPr lang="en-US" altLang="ja-JP" dirty="0" smtClean="0"/>
              <a:t>S</a:t>
            </a:r>
            <a:r>
              <a:rPr kumimoji="1" lang="en-US" altLang="ja-JP" dirty="0" smtClean="0"/>
              <a:t>ome of them emit radio pulses with </a:t>
            </a:r>
          </a:p>
          <a:p>
            <a:pPr>
              <a:buSzPct val="80000"/>
            </a:pPr>
            <a:r>
              <a:rPr kumimoji="1" lang="en-US" altLang="ja-JP" dirty="0" smtClean="0"/>
              <a:t>    very stable period. </a:t>
            </a:r>
          </a:p>
          <a:p>
            <a:pPr marL="342900" indent="-342900">
              <a:buSzPct val="80000"/>
              <a:buFont typeface="Wingdings" charset="2"/>
              <a:buChar char="l"/>
            </a:pPr>
            <a:endParaRPr lang="en-US" altLang="ja-JP" dirty="0"/>
          </a:p>
          <a:p>
            <a:pPr marL="342900" indent="-342900">
              <a:buSzPct val="80000"/>
              <a:buFont typeface="Wingdings" charset="2"/>
              <a:buChar char="l"/>
            </a:pPr>
            <a:r>
              <a:rPr lang="en-US" altLang="ja-JP" dirty="0" smtClean="0"/>
              <a:t>~15 binary neutron stars have been </a:t>
            </a:r>
          </a:p>
          <a:p>
            <a:pPr>
              <a:buSzPct val="80000"/>
            </a:pPr>
            <a:r>
              <a:rPr lang="en-US" altLang="ja-JP" dirty="0" smtClean="0"/>
              <a:t>    found in our galaxy. </a:t>
            </a:r>
            <a:r>
              <a:rPr kumimoji="1" lang="en-US" altLang="ja-JP" dirty="0"/>
              <a:t>But they are </a:t>
            </a:r>
          </a:p>
          <a:p>
            <a:pPr>
              <a:buSzPct val="80000"/>
            </a:pPr>
            <a:r>
              <a:rPr kumimoji="1" lang="en-US" altLang="ja-JP" dirty="0"/>
              <a:t>    far from merging (large orbital separation).</a:t>
            </a:r>
          </a:p>
          <a:p>
            <a:pPr>
              <a:buSzPct val="80000"/>
            </a:pPr>
            <a:endParaRPr lang="en-US" altLang="ja-JP" dirty="0" smtClean="0"/>
          </a:p>
          <a:p>
            <a:pPr marL="342900" indent="-342900">
              <a:buSzPct val="80000"/>
              <a:buFont typeface="Wingdings" charset="2"/>
              <a:buChar char="l"/>
            </a:pPr>
            <a:r>
              <a:rPr kumimoji="1" lang="en-US" altLang="ja-JP" dirty="0" smtClean="0"/>
              <a:t>indirect evidence for the existence of GW </a:t>
            </a:r>
            <a:r>
              <a:rPr lang="en-US" altLang="ja-JP" dirty="0"/>
              <a:t>has been </a:t>
            </a:r>
          </a:p>
          <a:p>
            <a:pPr>
              <a:buSzPct val="80000"/>
            </a:pPr>
            <a:r>
              <a:rPr lang="en-US" altLang="ja-JP" dirty="0"/>
              <a:t>    accumulated since 1975.</a:t>
            </a:r>
            <a:endParaRPr kumimoji="1" lang="ja-JP" altLang="en-US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2" y="2492896"/>
            <a:ext cx="1825228" cy="21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86187" y="476672"/>
            <a:ext cx="7746253" cy="653106"/>
          </a:xfrm>
        </p:spPr>
        <p:txBody>
          <a:bodyPr/>
          <a:lstStyle/>
          <a:p>
            <a:r>
              <a:rPr kumimoji="1" lang="en-US" altLang="ja-JP"/>
              <a:t>New constraint from GW170817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6298"/>
            <a:ext cx="1944216" cy="2970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47009" y="1813291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(subluminal),</a:t>
            </a:r>
            <a:endParaRPr kumimoji="1" lang="ja-JP" altLang="en-US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34665"/>
            <a:ext cx="1944216" cy="2707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32" y="1876298"/>
            <a:ext cx="2080532" cy="2946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85947" y="1813291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(superluminal),</a:t>
            </a:r>
            <a:endParaRPr kumimoji="1" lang="ja-JP" altLang="en-US" dirty="0" smtClean="0"/>
          </a:p>
        </p:txBody>
      </p:sp>
      <p:sp>
        <p:nvSpPr>
          <p:cNvPr id="9" name="右矢印 8"/>
          <p:cNvSpPr/>
          <p:nvPr/>
        </p:nvSpPr>
        <p:spPr>
          <a:xfrm>
            <a:off x="611560" y="2859089"/>
            <a:ext cx="360040" cy="17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13" y="2749395"/>
            <a:ext cx="4214075" cy="3915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52120" y="2494637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 + Fermi + INTEGRAL, </a:t>
            </a:r>
          </a:p>
          <a:p>
            <a:r>
              <a:rPr lang="en-US" altLang="ja-JP" sz="1800" dirty="0">
                <a:solidFill>
                  <a:srgbClr val="E900EA"/>
                </a:solidFill>
              </a:rPr>
              <a:t>ApJL 848, L13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3528" y="1228690"/>
            <a:ext cx="8557789" cy="2056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23528" y="3501008"/>
            <a:ext cx="8557789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7535" y="3676962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Horndeski theory</a:t>
            </a:r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7584" y="4139788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Arai &amp; Nishizawa, in prep.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1340768"/>
            <a:ext cx="486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GW propagation speed</a:t>
            </a:r>
            <a:endParaRPr kumimoji="1"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5576" y="4606096"/>
            <a:ext cx="3711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Only theories such as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quintessence</a:t>
            </a:r>
            <a:r>
              <a:rPr lang="en-US" altLang="ja-JP" dirty="0">
                <a:solidFill>
                  <a:schemeClr val="accent6"/>
                </a:solidFill>
              </a:rPr>
              <a:t>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nonlinear kinetic term,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f(R) gravity </a:t>
            </a:r>
          </a:p>
          <a:p>
            <a:r>
              <a:rPr kumimoji="1" lang="en-US" altLang="ja-JP" dirty="0" smtClean="0"/>
              <a:t>can survive </a:t>
            </a:r>
            <a:r>
              <a:rPr lang="en-US" altLang="ja-JP" dirty="0"/>
              <a:t>as a DE model.</a:t>
            </a:r>
            <a:endParaRPr kumimoji="1" lang="en-US" altLang="ja-JP" dirty="0" smtClean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84" y="3645024"/>
            <a:ext cx="412708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86187" y="476672"/>
            <a:ext cx="7746253" cy="653106"/>
          </a:xfrm>
        </p:spPr>
        <p:txBody>
          <a:bodyPr/>
          <a:lstStyle/>
          <a:p>
            <a:r>
              <a:rPr kumimoji="1" lang="en-US" altLang="ja-JP"/>
              <a:t>New constraint from GW170817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6298"/>
            <a:ext cx="1944216" cy="2970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47009" y="1813291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(subluminal),</a:t>
            </a:r>
            <a:endParaRPr kumimoji="1" lang="ja-JP" altLang="en-US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34665"/>
            <a:ext cx="1944216" cy="2707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32" y="1876298"/>
            <a:ext cx="2080532" cy="2946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85947" y="1813291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(superluminal),</a:t>
            </a:r>
            <a:endParaRPr kumimoji="1" lang="ja-JP" altLang="en-US" dirty="0" smtClean="0"/>
          </a:p>
        </p:txBody>
      </p:sp>
      <p:sp>
        <p:nvSpPr>
          <p:cNvPr id="9" name="右矢印 8"/>
          <p:cNvSpPr/>
          <p:nvPr/>
        </p:nvSpPr>
        <p:spPr>
          <a:xfrm>
            <a:off x="611560" y="2859089"/>
            <a:ext cx="360040" cy="17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13" y="2749395"/>
            <a:ext cx="4214075" cy="3915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52120" y="2494637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 + Fermi + INTEGRAL, </a:t>
            </a:r>
          </a:p>
          <a:p>
            <a:r>
              <a:rPr lang="en-US" altLang="ja-JP" sz="1800" dirty="0">
                <a:solidFill>
                  <a:srgbClr val="E900EA"/>
                </a:solidFill>
              </a:rPr>
              <a:t>ApJL 848, L13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3528" y="1228690"/>
            <a:ext cx="8557789" cy="2056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23528" y="3501008"/>
            <a:ext cx="8557789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84" y="3645024"/>
            <a:ext cx="4127080" cy="28083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37535" y="3676962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Horndeski theory</a:t>
            </a:r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7584" y="4139788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Arai &amp; Nishizawa, in prep.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1340768"/>
            <a:ext cx="486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GW propagation speed</a:t>
            </a:r>
            <a:endParaRPr kumimoji="1"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5576" y="4606096"/>
            <a:ext cx="3711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Only theories such as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quintessence</a:t>
            </a:r>
            <a:r>
              <a:rPr lang="en-US" altLang="ja-JP" dirty="0">
                <a:solidFill>
                  <a:schemeClr val="accent6"/>
                </a:solidFill>
              </a:rPr>
              <a:t>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nonlinear kinetic term,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f(R) gravity </a:t>
            </a:r>
          </a:p>
          <a:p>
            <a:r>
              <a:rPr kumimoji="1" lang="en-US" altLang="ja-JP" dirty="0" smtClean="0"/>
              <a:t>can survive </a:t>
            </a:r>
            <a:r>
              <a:rPr lang="en-US" altLang="ja-JP" dirty="0"/>
              <a:t>as a DE model.</a:t>
            </a:r>
            <a:endParaRPr kumimoji="1" lang="en-US" altLang="ja-JP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5364088" y="3789040"/>
            <a:ext cx="3240360" cy="2304256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31589" y="4606096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excluded</a:t>
            </a:r>
            <a:endParaRPr kumimoji="1" lang="ja-JP" alt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86187" y="476672"/>
            <a:ext cx="7746253" cy="653106"/>
          </a:xfrm>
        </p:spPr>
        <p:txBody>
          <a:bodyPr/>
          <a:lstStyle/>
          <a:p>
            <a:r>
              <a:rPr kumimoji="1" lang="en-US" altLang="ja-JP"/>
              <a:t>New constraint from GW170817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6298"/>
            <a:ext cx="1944216" cy="2970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19017" y="1813291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(subluminal),</a:t>
            </a:r>
            <a:endParaRPr kumimoji="1" lang="ja-JP" altLang="en-US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4665"/>
            <a:ext cx="1944216" cy="2707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40" y="1876298"/>
            <a:ext cx="2080532" cy="2946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657955" y="1813291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(superluminal),</a:t>
            </a:r>
            <a:endParaRPr kumimoji="1" lang="ja-JP" altLang="en-US" dirty="0" smtClean="0"/>
          </a:p>
        </p:txBody>
      </p:sp>
      <p:sp>
        <p:nvSpPr>
          <p:cNvPr id="9" name="右矢印 8"/>
          <p:cNvSpPr/>
          <p:nvPr/>
        </p:nvSpPr>
        <p:spPr>
          <a:xfrm>
            <a:off x="683568" y="2859089"/>
            <a:ext cx="360040" cy="17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21" y="2749395"/>
            <a:ext cx="4214075" cy="3915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724128" y="2494637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LSC + Fermi + INTEGRAL, </a:t>
            </a:r>
          </a:p>
          <a:p>
            <a:r>
              <a:rPr lang="en-US" altLang="ja-JP" sz="1800" dirty="0">
                <a:solidFill>
                  <a:srgbClr val="E900EA"/>
                </a:solidFill>
              </a:rPr>
              <a:t>ApJL 848, L13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95536" y="1228690"/>
            <a:ext cx="8557789" cy="2056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95536" y="3501008"/>
            <a:ext cx="8557789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45024"/>
            <a:ext cx="4127080" cy="28083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09543" y="3676962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Horndeski theory</a:t>
            </a:r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99592" y="4139788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E900EA"/>
                </a:solidFill>
              </a:rPr>
              <a:t>Arai &amp; Nishizawa, in prep.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9552" y="1340768"/>
            <a:ext cx="486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GW propagation speed</a:t>
            </a:r>
            <a:endParaRPr kumimoji="1"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27584" y="4606096"/>
            <a:ext cx="3711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Only theories such as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quintessence</a:t>
            </a:r>
            <a:r>
              <a:rPr lang="en-US" altLang="ja-JP" dirty="0">
                <a:solidFill>
                  <a:schemeClr val="accent6"/>
                </a:solidFill>
              </a:rPr>
              <a:t>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nonlinear kinetic term,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f(R) gravity </a:t>
            </a:r>
          </a:p>
          <a:p>
            <a:r>
              <a:rPr kumimoji="1" lang="en-US" altLang="ja-JP" dirty="0" smtClean="0"/>
              <a:t>can survive </a:t>
            </a:r>
            <a:r>
              <a:rPr lang="en-US" altLang="ja-JP" dirty="0"/>
              <a:t>as a DE model.</a:t>
            </a:r>
            <a:endParaRPr kumimoji="1" lang="en-US" altLang="ja-JP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5436096" y="3789040"/>
            <a:ext cx="3240360" cy="2304256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03597" y="4606096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excluded</a:t>
            </a:r>
            <a:endParaRPr kumimoji="1"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1560" y="2708920"/>
            <a:ext cx="7848872" cy="1077218"/>
          </a:xfrm>
          <a:prstGeom prst="rect">
            <a:avLst/>
          </a:prstGeom>
          <a:solidFill>
            <a:srgbClr val="D6F2FC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Almost all gravity theories whose GW</a:t>
            </a:r>
          </a:p>
          <a:p>
            <a:r>
              <a:rPr lang="en-US" altLang="ja-JP" sz="3200" dirty="0"/>
              <a:t>speed different from c were killed.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863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94731" y="692696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Summary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1720946"/>
            <a:ext cx="848020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lang="en-US" altLang="ja-JP" dirty="0"/>
              <a:t>GW170817 is the first GW from a binary-neutron-star merger.</a:t>
            </a:r>
          </a:p>
          <a:p>
            <a:pPr marL="342900" indent="-342900">
              <a:buFont typeface="Wingdings" charset="2"/>
              <a:buChar char="l"/>
            </a:pPr>
            <a:endParaRPr kumimoji="1" lang="en-US" altLang="ja-JP" dirty="0" smtClean="0"/>
          </a:p>
          <a:p>
            <a:pPr marL="342900" indent="-342900">
              <a:buFont typeface="Wingdings" charset="2"/>
              <a:buChar char="l"/>
            </a:pPr>
            <a:r>
              <a:rPr lang="en-US" altLang="ja-JP" dirty="0" smtClean="0"/>
              <a:t>Also it is the first direct evidence that binary neutron stars </a:t>
            </a:r>
          </a:p>
          <a:p>
            <a:r>
              <a:rPr kumimoji="1" lang="en-US" altLang="ja-JP" dirty="0"/>
              <a:t>    are associated with short gamma-ray bursts.</a:t>
            </a:r>
            <a:endParaRPr lang="en-US" altLang="ja-JP" dirty="0"/>
          </a:p>
          <a:p>
            <a:endParaRPr kumimoji="1" lang="en-US" altLang="ja-JP" dirty="0"/>
          </a:p>
          <a:p>
            <a:pPr marL="342900" indent="-342900">
              <a:buFont typeface="Wingdings" charset="2"/>
              <a:buChar char="l"/>
            </a:pPr>
            <a:r>
              <a:rPr lang="en-US" altLang="ja-JP" dirty="0"/>
              <a:t>A</a:t>
            </a:r>
            <a:r>
              <a:rPr kumimoji="1" lang="en-US" altLang="ja-JP" dirty="0"/>
              <a:t> kilonova was observed by many telescopes around the world.</a:t>
            </a:r>
          </a:p>
          <a:p>
            <a:r>
              <a:rPr lang="en-US" altLang="ja-JP" dirty="0"/>
              <a:t>    Its model works very well and explain the data. </a:t>
            </a:r>
          </a:p>
          <a:p>
            <a:endParaRPr kumimoji="1" lang="en-US" altLang="ja-JP" dirty="0"/>
          </a:p>
          <a:p>
            <a:pPr marL="342900" indent="-342900">
              <a:buFont typeface="Wingdings" charset="2"/>
              <a:buChar char="l"/>
            </a:pPr>
            <a:r>
              <a:rPr lang="en-US" altLang="ja-JP" dirty="0"/>
              <a:t>Almost all gravity theories whose GW speed different from c</a:t>
            </a:r>
          </a:p>
          <a:p>
            <a:r>
              <a:rPr lang="en-US" altLang="ja-JP" dirty="0"/>
              <a:t>    were killed.</a:t>
            </a:r>
          </a:p>
          <a:p>
            <a:endParaRPr lang="en-US" altLang="ja-JP" dirty="0"/>
          </a:p>
          <a:p>
            <a:pPr marL="342900" indent="-342900">
              <a:buFont typeface="Wingdings" charset="2"/>
              <a:buChar char="l"/>
            </a:pPr>
            <a:r>
              <a:rPr lang="en-US" altLang="ja-JP" dirty="0"/>
              <a:t>Also the EOS of neutron star and the Hubble constant have </a:t>
            </a:r>
          </a:p>
          <a:p>
            <a:r>
              <a:rPr lang="en-US" altLang="ja-JP" dirty="0"/>
              <a:t>    been measured. But only weak constraints have been obtained.</a:t>
            </a:r>
          </a:p>
        </p:txBody>
      </p:sp>
    </p:spTree>
    <p:extLst>
      <p:ext uri="{BB962C8B-B14F-4D97-AF65-F5344CB8AC3E}">
        <p14:creationId xmlns:p14="http://schemas.microsoft.com/office/powerpoint/2010/main" val="7781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597349" cy="653106"/>
          </a:xfrm>
        </p:spPr>
        <p:txBody>
          <a:bodyPr/>
          <a:lstStyle/>
          <a:p>
            <a:pPr algn="ctr"/>
            <a:r>
              <a:rPr kumimoji="1" lang="en-US" altLang="ja-JP"/>
              <a:t>neutron star EOS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" y="2647257"/>
            <a:ext cx="8821588" cy="40221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832648" cy="88683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5576" y="126876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tidally induced deformation of a neutron star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6391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597349" cy="653106"/>
          </a:xfrm>
        </p:spPr>
        <p:txBody>
          <a:bodyPr/>
          <a:lstStyle/>
          <a:p>
            <a:pPr algn="ctr"/>
            <a:r>
              <a:rPr kumimoji="1" lang="en-US" altLang="ja-JP"/>
              <a:t>neutron star EOS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" y="2647257"/>
            <a:ext cx="8821588" cy="40221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832648" cy="88683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5576" y="126876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constraint on tidally induced deformation of a neutron star</a:t>
            </a:r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2348880"/>
            <a:ext cx="7117654" cy="1569660"/>
          </a:xfrm>
          <a:prstGeom prst="rect">
            <a:avLst/>
          </a:prstGeom>
          <a:solidFill>
            <a:srgbClr val="D6F2FC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Weak constraint on NS EOS was </a:t>
            </a:r>
          </a:p>
          <a:p>
            <a:r>
              <a:rPr lang="en-US" altLang="ja-JP" sz="3200" dirty="0"/>
              <a:t>obtained. Some nonstandard EOS </a:t>
            </a:r>
          </a:p>
          <a:p>
            <a:r>
              <a:rPr lang="en-US" altLang="ja-JP" sz="3200" dirty="0"/>
              <a:t>have been rejected.</a:t>
            </a:r>
          </a:p>
        </p:txBody>
      </p:sp>
    </p:spTree>
    <p:extLst>
      <p:ext uri="{BB962C8B-B14F-4D97-AF65-F5344CB8AC3E}">
        <p14:creationId xmlns:p14="http://schemas.microsoft.com/office/powerpoint/2010/main" val="1451415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Hubble constant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96" y="1735212"/>
            <a:ext cx="1727200" cy="901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16421" y="1608868"/>
            <a:ext cx="216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 low redshift ,</a:t>
            </a:r>
            <a:endParaRPr kumimoji="1" lang="ja-JP" altLang="en-US" dirty="0" smtClean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2977590" y="2167260"/>
            <a:ext cx="582651" cy="1816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5359449" y="1844824"/>
            <a:ext cx="724719" cy="24506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13319" y="2132856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GW observation</a:t>
            </a:r>
            <a:endParaRPr kumimoji="1" lang="ja-JP" altLang="en-US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77644" y="1857018"/>
            <a:ext cx="2826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EM observation</a:t>
            </a:r>
          </a:p>
          <a:p>
            <a:r>
              <a:rPr lang="en-US" altLang="ja-JP" dirty="0"/>
              <a:t>of the host galaxy</a:t>
            </a:r>
            <a:endParaRPr kumimoji="1" lang="ja-JP" altLang="en-US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5576" y="1196752"/>
            <a:ext cx="489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LSC + optical telescopes, Nature 551, 85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73986"/>
            <a:ext cx="5773684" cy="38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92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73986"/>
            <a:ext cx="5773684" cy="3845942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46253" cy="653106"/>
          </a:xfrm>
        </p:spPr>
        <p:txBody>
          <a:bodyPr/>
          <a:lstStyle/>
          <a:p>
            <a:pPr algn="ctr"/>
            <a:r>
              <a:rPr kumimoji="1" lang="en-US" altLang="ja-JP"/>
              <a:t>Hubble constant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96" y="1735212"/>
            <a:ext cx="1727200" cy="901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16421" y="1608868"/>
            <a:ext cx="216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 low redshift ,</a:t>
            </a:r>
            <a:endParaRPr kumimoji="1" lang="ja-JP" altLang="en-US" dirty="0" smtClean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2977590" y="2167260"/>
            <a:ext cx="582651" cy="1816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5359449" y="1844824"/>
            <a:ext cx="724719" cy="24506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13319" y="2132856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GW observation</a:t>
            </a:r>
            <a:endParaRPr kumimoji="1" lang="ja-JP" altLang="en-US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77644" y="1857018"/>
            <a:ext cx="2826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EM observation</a:t>
            </a:r>
          </a:p>
          <a:p>
            <a:r>
              <a:rPr lang="en-US" altLang="ja-JP" dirty="0"/>
              <a:t>of the host galaxy</a:t>
            </a:r>
            <a:endParaRPr kumimoji="1" lang="ja-JP" altLang="en-US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5576" y="1196752"/>
            <a:ext cx="489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E900EA"/>
                </a:solidFill>
              </a:rPr>
              <a:t>LSC + optical telescopes, Nature 551, 85</a:t>
            </a:r>
            <a:endParaRPr kumimoji="1" lang="ja-JP" altLang="en-US" sz="1800" dirty="0" smtClean="0">
              <a:solidFill>
                <a:srgbClr val="E900EA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5576" y="2708920"/>
            <a:ext cx="7848872" cy="1569660"/>
          </a:xfrm>
          <a:prstGeom prst="rect">
            <a:avLst/>
          </a:prstGeom>
          <a:solidFill>
            <a:srgbClr val="D6F2FC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Hubble constant has been measured </a:t>
            </a:r>
          </a:p>
          <a:p>
            <a:r>
              <a:rPr lang="en-US" altLang="ja-JP" sz="3200" dirty="0"/>
              <a:t>for the first time, but the constraint is</a:t>
            </a:r>
          </a:p>
          <a:p>
            <a:r>
              <a:rPr kumimoji="1" lang="en-US" altLang="ja-JP" sz="3200" dirty="0" smtClean="0"/>
              <a:t>still weak.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68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defTabSz="914239" fontAlgn="auto">
              <a:spcAft>
                <a:spcPts val="0"/>
              </a:spcAft>
              <a:defRPr/>
            </a:pPr>
            <a:r>
              <a:rPr lang="en-US" altLang="ja-JP" dirty="0" smtClean="0">
                <a:cs typeface="ヒラギノ丸ゴ Pro W4"/>
              </a:rPr>
              <a:t>Hulse-Taylor binary pulsar</a:t>
            </a:r>
            <a:endParaRPr lang="ja-JP" altLang="en-US" dirty="0" smtClean="0">
              <a:cs typeface="ヒラギノ丸ゴ Pro W4"/>
            </a:endParaRP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228600" y="1628800"/>
            <a:ext cx="405606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-128"/>
                <a:ea typeface="ヒラギノ丸ゴ Pro W4" charset="-128"/>
              </a:defRPr>
            </a:lvl9pPr>
          </a:lstStyle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ja-JP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orbital period of the binary</a:t>
            </a: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ja-JP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gradually shortens.</a:t>
            </a: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endParaRPr lang="en-US" altLang="ja-JP">
              <a:latin typeface="Times New Roman" charset="0"/>
            </a:endParaRP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endParaRPr lang="en-US" altLang="ja-JP">
              <a:latin typeface="Times New Roman" charset="0"/>
            </a:endParaRP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ja-JP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GW should carry away energy.</a:t>
            </a:r>
            <a:endParaRPr lang="en-US" altLang="ja-JP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endParaRPr lang="en-US" altLang="ja-JP">
              <a:solidFill>
                <a:srgbClr val="FF0000"/>
              </a:solidFill>
              <a:latin typeface="Times New Roman" charset="0"/>
            </a:endParaRP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endParaRPr lang="en-US" altLang="ja-JP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algn="ctr"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ja-JP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existence of GW</a:t>
            </a:r>
          </a:p>
        </p:txBody>
      </p:sp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06760"/>
            <a:ext cx="43195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下矢印 2"/>
          <p:cNvSpPr>
            <a:spLocks noChangeArrowheads="1"/>
          </p:cNvSpPr>
          <p:nvPr/>
        </p:nvSpPr>
        <p:spPr bwMode="auto">
          <a:xfrm>
            <a:off x="2051050" y="2435012"/>
            <a:ext cx="288925" cy="36036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758D7"/>
              </a:gs>
              <a:gs pos="20000">
                <a:srgbClr val="3A59D3"/>
              </a:gs>
              <a:gs pos="100000">
                <a:srgbClr val="2A42A1"/>
              </a:gs>
            </a:gsLst>
            <a:lin ang="5400000"/>
          </a:gradFill>
          <a:ln w="9525">
            <a:solidFill>
              <a:srgbClr val="4963C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下矢印 12"/>
          <p:cNvSpPr>
            <a:spLocks noChangeArrowheads="1"/>
          </p:cNvSpPr>
          <p:nvPr/>
        </p:nvSpPr>
        <p:spPr bwMode="auto">
          <a:xfrm>
            <a:off x="2051050" y="3371513"/>
            <a:ext cx="288925" cy="36036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758D7"/>
              </a:gs>
              <a:gs pos="20000">
                <a:srgbClr val="3A59D3"/>
              </a:gs>
              <a:gs pos="100000">
                <a:srgbClr val="2A42A1"/>
              </a:gs>
            </a:gsLst>
            <a:lin ang="5400000"/>
          </a:gradFill>
          <a:ln w="9525">
            <a:solidFill>
              <a:srgbClr val="4963C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00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GW signal</a:t>
            </a:r>
            <a:endParaRPr kumimoji="1" lang="ja-JP" altLang="en-US"/>
          </a:p>
        </p:txBody>
      </p:sp>
      <p:pic>
        <p:nvPicPr>
          <p:cNvPr id="4" name="図 7" descr="pic 2016-10-22 8.10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2451"/>
            <a:ext cx="6623402" cy="48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6084168" y="1417639"/>
            <a:ext cx="720080" cy="478333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6480212" y="2099283"/>
            <a:ext cx="540060" cy="1775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092280" y="1837273"/>
            <a:ext cx="17812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depends on</a:t>
            </a:r>
          </a:p>
          <a:p>
            <a:r>
              <a:rPr kumimoji="1" lang="en-US" altLang="ja-JP" dirty="0" smtClean="0"/>
              <a:t>neutron star</a:t>
            </a:r>
          </a:p>
          <a:p>
            <a:r>
              <a:rPr lang="en-US" altLang="ja-JP" dirty="0"/>
              <a:t>or black hole</a:t>
            </a:r>
            <a:endParaRPr kumimoji="1" lang="ja-JP" altLang="en-US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20272" y="3146192"/>
            <a:ext cx="19591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In case of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neutron stars,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mass ejection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occurs.</a:t>
            </a:r>
            <a:endParaRPr lang="en-US" altLang="ja-JP" dirty="0"/>
          </a:p>
          <a:p>
            <a:r>
              <a:rPr lang="en-US" altLang="ja-JP" dirty="0"/>
              <a:t>(</a:t>
            </a:r>
            <a:r>
              <a:rPr kumimoji="1" lang="en-US" altLang="ja-JP" dirty="0" smtClean="0"/>
              <a:t>waveform is </a:t>
            </a:r>
          </a:p>
          <a:p>
            <a:r>
              <a:rPr lang="en-US" altLang="ja-JP" dirty="0"/>
              <a:t> not so clean)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15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3"/>
          <p:cNvGrpSpPr>
            <a:grpSpLocks/>
          </p:cNvGrpSpPr>
          <p:nvPr/>
        </p:nvGrpSpPr>
        <p:grpSpPr bwMode="auto">
          <a:xfrm>
            <a:off x="152400" y="1134343"/>
            <a:ext cx="4132263" cy="2151063"/>
            <a:chOff x="96" y="575"/>
            <a:chExt cx="1929" cy="1053"/>
          </a:xfrm>
        </p:grpSpPr>
        <p:pic>
          <p:nvPicPr>
            <p:cNvPr id="85002" name="Picture 4" descr="fig08-hanford aeri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76"/>
              <a:ext cx="1920" cy="1052"/>
            </a:xfrm>
            <a:prstGeom prst="rect">
              <a:avLst/>
            </a:prstGeom>
            <a:noFill/>
            <a:ln w="571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3093" name="Text Box 5"/>
            <p:cNvSpPr txBox="1">
              <a:spLocks noChangeArrowheads="1"/>
            </p:cNvSpPr>
            <p:nvPr/>
          </p:nvSpPr>
          <p:spPr bwMode="auto">
            <a:xfrm>
              <a:off x="1098" y="575"/>
              <a:ext cx="927" cy="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algn="ctr" eaLnBrk="0" hangingPunct="0">
                <a:defRPr/>
              </a:pP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LIGO Hanford </a:t>
              </a:r>
            </a:p>
            <a:p>
              <a:pPr algn="ctr" eaLnBrk="0" hangingPunct="0">
                <a:defRPr/>
              </a:pP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4</a:t>
              </a:r>
              <a:r>
                <a:rPr kumimoji="0" lang="ja-JP" altLang="en-US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km</a:t>
              </a:r>
              <a:endParaRPr kumimoji="0" lang="en-US" altLang="ja-JP" sz="1600" dirty="0">
                <a:latin typeface="ヒラギノ丸ゴ Pro W4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73098" name="Picture 10" descr="aerial-livingston pic 1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597275"/>
            <a:ext cx="3632200" cy="292735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3099" name="Text Box 11"/>
          <p:cNvSpPr txBox="1">
            <a:spLocks noChangeArrowheads="1"/>
          </p:cNvSpPr>
          <p:nvPr/>
        </p:nvSpPr>
        <p:spPr bwMode="auto">
          <a:xfrm>
            <a:off x="2768600" y="3554413"/>
            <a:ext cx="1371600" cy="7794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sz="1600" b="1" dirty="0">
                <a:solidFill>
                  <a:srgbClr val="CEFA12"/>
                </a:solidFill>
                <a:latin typeface="ヒラギノ丸ゴ Pro W4" charset="0"/>
                <a:ea typeface="ＭＳ Ｐゴシック" charset="0"/>
                <a:cs typeface="ＭＳ Ｐゴシック" charset="0"/>
              </a:rPr>
              <a:t>LIGO Livingston 4</a:t>
            </a:r>
            <a:r>
              <a:rPr kumimoji="0" lang="ja-JP" altLang="en-US" sz="1600" b="1" dirty="0">
                <a:solidFill>
                  <a:srgbClr val="CEFA12"/>
                </a:solidFill>
                <a:latin typeface="ヒラギノ丸ゴ Pro W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1600" b="1" dirty="0">
                <a:solidFill>
                  <a:srgbClr val="CEFA12"/>
                </a:solidFill>
                <a:latin typeface="ヒラギノ丸ゴ Pro W4" charset="0"/>
                <a:ea typeface="ＭＳ Ｐゴシック" charset="0"/>
                <a:cs typeface="ＭＳ Ｐゴシック" charset="0"/>
              </a:rPr>
              <a:t>km</a:t>
            </a:r>
          </a:p>
        </p:txBody>
      </p:sp>
      <p:grpSp>
        <p:nvGrpSpPr>
          <p:cNvPr id="84996" name="Group 18"/>
          <p:cNvGrpSpPr>
            <a:grpSpLocks/>
          </p:cNvGrpSpPr>
          <p:nvPr/>
        </p:nvGrpSpPr>
        <p:grpSpPr bwMode="auto">
          <a:xfrm>
            <a:off x="4467225" y="1088306"/>
            <a:ext cx="4524375" cy="2197100"/>
            <a:chOff x="3888" y="559"/>
            <a:chExt cx="1776" cy="904"/>
          </a:xfrm>
        </p:grpSpPr>
        <p:pic>
          <p:nvPicPr>
            <p:cNvPr id="85000" name="Picture 19" descr="VIR-PIC-PIS-1100-09PrimaPagin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576"/>
              <a:ext cx="1776" cy="887"/>
            </a:xfrm>
            <a:prstGeom prst="rect">
              <a:avLst/>
            </a:prstGeom>
            <a:noFill/>
            <a:ln w="571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3108" name="Text Box 20"/>
            <p:cNvSpPr txBox="1">
              <a:spLocks noChangeArrowheads="1"/>
            </p:cNvSpPr>
            <p:nvPr/>
          </p:nvSpPr>
          <p:spPr bwMode="auto">
            <a:xfrm>
              <a:off x="4453" y="559"/>
              <a:ext cx="607" cy="2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algn="ctr" eaLnBrk="0" hangingPunct="0">
                <a:defRPr/>
              </a:pP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Virgo Italy </a:t>
              </a:r>
            </a:p>
            <a:p>
              <a:pPr algn="ctr" eaLnBrk="0" hangingPunct="0">
                <a:defRPr/>
              </a:pP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3</a:t>
              </a:r>
              <a:r>
                <a:rPr kumimoji="0" lang="ja-JP" altLang="en-US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en-US" altLang="ja-JP" sz="1600" b="1" dirty="0">
                  <a:solidFill>
                    <a:srgbClr val="CEFA12"/>
                  </a:solidFill>
                  <a:latin typeface="ヒラギノ丸ゴ Pro W4" charset="0"/>
                  <a:ea typeface="ＭＳ Ｐゴシック" charset="0"/>
                  <a:cs typeface="ＭＳ Ｐゴシック" charset="0"/>
                </a:rPr>
                <a:t>km</a:t>
              </a:r>
              <a:endParaRPr kumimoji="0" lang="en-US" altLang="ja-JP" sz="1600" dirty="0">
                <a:latin typeface="ヒラギノ丸ゴ Pro W4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" name="Rectangle 21"/>
          <p:cNvSpPr txBox="1">
            <a:spLocks noChangeArrowheads="1"/>
          </p:cNvSpPr>
          <p:nvPr/>
        </p:nvSpPr>
        <p:spPr>
          <a:xfrm>
            <a:off x="395288" y="332656"/>
            <a:ext cx="8574087" cy="576262"/>
          </a:xfrm>
          <a:prstGeom prst="rect">
            <a:avLst/>
          </a:prstGeom>
        </p:spPr>
        <p:txBody>
          <a:bodyPr lIns="91424" tIns="45712" rIns="91424" bIns="45712" anchor="ctr">
            <a:normAutofit fontScale="97500" lnSpcReduction="10000"/>
          </a:bodyPr>
          <a:lstStyle>
            <a:lvl1pPr algn="ctr" defTabSz="912813" rtl="0" fontAlgn="base">
              <a:spcBef>
                <a:spcPct val="0"/>
              </a:spcBef>
              <a:spcAft>
                <a:spcPct val="0"/>
              </a:spcAft>
              <a:defRPr kumimoji="1" sz="3300" kern="1200" cap="all">
                <a:solidFill>
                  <a:srgbClr val="000090"/>
                </a:solidFill>
                <a:latin typeface="ヒラギノ丸ゴ Pro W4"/>
                <a:ea typeface="ヒラギノ丸ゴ Pro W4"/>
                <a:cs typeface="ヒラギノ丸ゴ Pro W4" charset="0"/>
              </a:defRPr>
            </a:lvl1pPr>
            <a:lvl2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pPr>
              <a:defRPr/>
            </a:pPr>
            <a:r>
              <a:rPr lang="en-US" altLang="ja-JP" cap="none" dirty="0" smtClean="0">
                <a:cs typeface="ヒラギノ丸ゴ Pro W4"/>
              </a:rPr>
              <a:t>GW detectors</a:t>
            </a:r>
            <a:endParaRPr lang="ja-JP" altLang="en-US" cap="none" dirty="0" smtClean="0">
              <a:cs typeface="ヒラギノ丸ゴ Pro W4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5476" y="4397042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2015</a:t>
            </a:r>
            <a:r>
              <a:rPr kumimoji="1" lang="ja-JP" altLang="en-US">
                <a:solidFill>
                  <a:schemeClr val="bg1"/>
                </a:solidFill>
              </a:rPr>
              <a:t>年</a:t>
            </a:r>
            <a:r>
              <a:rPr kumimoji="1" lang="en-US" altLang="ja-JP">
                <a:solidFill>
                  <a:schemeClr val="bg1"/>
                </a:solidFill>
              </a:rPr>
              <a:t>〜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7844" y="1732473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2017</a:t>
            </a:r>
            <a:r>
              <a:rPr kumimoji="1" lang="ja-JP" altLang="en-US">
                <a:solidFill>
                  <a:schemeClr val="bg1"/>
                </a:solidFill>
              </a:rPr>
              <a:t>年</a:t>
            </a:r>
            <a:r>
              <a:rPr kumimoji="1" lang="en-US" altLang="ja-JP">
                <a:solidFill>
                  <a:schemeClr val="bg1"/>
                </a:solidFill>
              </a:rPr>
              <a:t>〜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27784" y="1700535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2015</a:t>
            </a:r>
            <a:r>
              <a:rPr kumimoji="1" lang="ja-JP" altLang="en-US">
                <a:solidFill>
                  <a:schemeClr val="bg1"/>
                </a:solidFill>
              </a:rPr>
              <a:t>年</a:t>
            </a:r>
            <a:r>
              <a:rPr kumimoji="1" lang="en-US" altLang="ja-JP">
                <a:solidFill>
                  <a:schemeClr val="bg1"/>
                </a:solidFill>
              </a:rPr>
              <a:t>〜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2000" y="3709481"/>
            <a:ext cx="4134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LIGO (O2)</a:t>
            </a:r>
          </a:p>
          <a:p>
            <a:r>
              <a:rPr lang="en-US" altLang="ja-JP" dirty="0"/>
              <a:t>Nov. 30, 2016 – Aug. 25, 2017</a:t>
            </a:r>
          </a:p>
          <a:p>
            <a:r>
              <a:rPr kumimoji="1" lang="en-US" altLang="ja-JP" dirty="0"/>
              <a:t>(detection distance ~80 Mpc)</a:t>
            </a:r>
            <a:endParaRPr kumimoji="1" lang="ja-JP" altLang="en-US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4861609"/>
            <a:ext cx="3980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VIR</a:t>
            </a:r>
            <a:r>
              <a:rPr kumimoji="1" lang="en-US" altLang="ja-JP" dirty="0" smtClean="0">
                <a:solidFill>
                  <a:srgbClr val="00B050"/>
                </a:solidFill>
              </a:rPr>
              <a:t>GO</a:t>
            </a:r>
          </a:p>
          <a:p>
            <a:r>
              <a:rPr lang="en-US" altLang="ja-JP" dirty="0"/>
              <a:t>Aug. 1, 2017 – Aug. 25, 2017</a:t>
            </a:r>
          </a:p>
          <a:p>
            <a:r>
              <a:rPr lang="en-US" altLang="ja-JP" dirty="0"/>
              <a:t>(detection distance ~20 Mpc)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49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57200" y="-18256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>
            <a:lvl1pPr algn="ctr" defTabSz="912813" rtl="0" fontAlgn="base">
              <a:spcBef>
                <a:spcPct val="0"/>
              </a:spcBef>
              <a:spcAft>
                <a:spcPct val="0"/>
              </a:spcAft>
              <a:defRPr kumimoji="1" sz="3300" kern="1200" cap="all">
                <a:solidFill>
                  <a:srgbClr val="000090"/>
                </a:solidFill>
                <a:latin typeface="ヒラギノ丸ゴ Pro W4"/>
                <a:ea typeface="ヒラギノ丸ゴ Pro W4"/>
                <a:cs typeface="ヒラギノ丸ゴ Pro W4" charset="0"/>
              </a:defRPr>
            </a:lvl1pPr>
            <a:lvl2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90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pPr>
              <a:defRPr/>
            </a:pPr>
            <a:r>
              <a:rPr lang="en-US" altLang="ja-JP" cap="none" dirty="0">
                <a:solidFill>
                  <a:schemeClr val="bg1"/>
                </a:solidFill>
              </a:rPr>
              <a:t>GW signals so far</a:t>
            </a:r>
            <a:endParaRPr lang="ja-JP" altLang="en-US" cap="none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4957"/>
            <a:ext cx="8891323" cy="59571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40152" y="1136938"/>
            <a:ext cx="2502608" cy="707886"/>
          </a:xfrm>
          <a:prstGeom prst="rect">
            <a:avLst/>
          </a:prstGeom>
          <a:noFill/>
          <a:ln>
            <a:solidFill>
              <a:srgbClr val="E6A5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E6A500"/>
                </a:solidFill>
              </a:rPr>
              <a:t>All were GW from </a:t>
            </a:r>
          </a:p>
          <a:p>
            <a:r>
              <a:rPr kumimoji="1" lang="en-US" altLang="ja-JP">
                <a:solidFill>
                  <a:srgbClr val="E6A500"/>
                </a:solidFill>
              </a:rPr>
              <a:t>binary BH merger</a:t>
            </a:r>
            <a:endParaRPr kumimoji="1" lang="ja-JP" altLang="en-US">
              <a:solidFill>
                <a:srgbClr val="E6A5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03939" y="1516722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1st </a:t>
            </a:r>
            <a:r>
              <a:rPr kumimoji="1" lang="en-US" altLang="ja-JP">
                <a:solidFill>
                  <a:schemeClr val="bg1"/>
                </a:solidFill>
              </a:rPr>
              <a:t>GW event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5770" y="2092786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GW signal candidate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07520" y="3318547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2nd GW event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23928" y="4037002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3rd GW event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23928" y="5013176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4th GW event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82232" y="5589240"/>
            <a:ext cx="231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LIGO/Caltech/MIT/LSC 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6" y="980728"/>
            <a:ext cx="4087079" cy="56886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963453" y="1484784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network SNR=32.4</a:t>
            </a:r>
            <a:endParaRPr kumimoji="1" lang="ja-JP" altLang="en-US" dirty="0" smtClean="0"/>
          </a:p>
        </p:txBody>
      </p:sp>
      <p:sp>
        <p:nvSpPr>
          <p:cNvPr id="6" name="右矢印 5"/>
          <p:cNvSpPr/>
          <p:nvPr/>
        </p:nvSpPr>
        <p:spPr>
          <a:xfrm>
            <a:off x="5179477" y="2060848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99557" y="2020778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loudest event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63453" y="2852936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signal duration ~30 sec </a:t>
            </a:r>
            <a:endParaRPr kumimoji="1" lang="ja-JP" altLang="en-US" dirty="0" smtClean="0"/>
          </a:p>
        </p:txBody>
      </p:sp>
      <p:sp>
        <p:nvSpPr>
          <p:cNvPr id="9" name="右矢印 8"/>
          <p:cNvSpPr/>
          <p:nvPr/>
        </p:nvSpPr>
        <p:spPr>
          <a:xfrm>
            <a:off x="5179477" y="343713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99557" y="3397062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longest event</a:t>
            </a:r>
            <a:endParaRPr kumimoji="1" lang="ja-JP" altLang="en-US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79654" y="551723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 LIGOs detected,</a:t>
            </a:r>
          </a:p>
          <a:p>
            <a:r>
              <a:rPr lang="en-US" altLang="ja-JP" dirty="0"/>
              <a:t>but VIRGO couldn’t.</a:t>
            </a:r>
            <a:endParaRPr kumimoji="1" lang="ja-JP" altLang="en-US" dirty="0" smtClean="0"/>
          </a:p>
        </p:txBody>
      </p:sp>
      <p:sp>
        <p:nvSpPr>
          <p:cNvPr id="11" name="右矢印 10"/>
          <p:cNvSpPr/>
          <p:nvPr/>
        </p:nvSpPr>
        <p:spPr>
          <a:xfrm>
            <a:off x="5179477" y="473327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99557" y="4693206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clos</a:t>
            </a:r>
            <a:r>
              <a:rPr kumimoji="1" lang="en-US" altLang="ja-JP" dirty="0" smtClean="0"/>
              <a:t>est event</a:t>
            </a:r>
            <a:endParaRPr kumimoji="1" lang="ja-JP" altLang="en-US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63453" y="4189150"/>
            <a:ext cx="3785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luminosity distance ~40 Mpc</a:t>
            </a:r>
            <a:endParaRPr kumimoji="1" lang="ja-JP" altLang="en-US" dirty="0" smtClean="0"/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457200" y="162561"/>
            <a:ext cx="8229600" cy="818167"/>
          </a:xfrm>
        </p:spPr>
        <p:txBody>
          <a:bodyPr/>
          <a:lstStyle/>
          <a:p>
            <a:r>
              <a:rPr kumimoji="1" lang="en-US" altLang="ja-JP"/>
              <a:t>GW170817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How to determine the source direction</a:t>
            </a:r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3148738" cy="30445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31640" y="5557302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(LIGO-H1, LIGO-L1, VIRGO) = (18.8, 26.4, 2.0) </a:t>
            </a:r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88751" y="5157192"/>
            <a:ext cx="335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SNR of a single detector </a:t>
            </a:r>
            <a:endParaRPr kumimoji="1" lang="ja-JP" altLang="en-US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1"/>
            <a:ext cx="4032448" cy="30446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5576" y="1444714"/>
            <a:ext cx="3438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 antenna pattern</a:t>
            </a:r>
            <a:endParaRPr kumimoji="1" lang="ja-JP" altLang="en-US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44707" y="1444714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LIGO-H1</a:t>
            </a:r>
            <a:endParaRPr kumimoji="1" lang="ja-JP" altLang="en-US" dirty="0" smtClean="0"/>
          </a:p>
        </p:txBody>
      </p:sp>
      <p:sp>
        <p:nvSpPr>
          <p:cNvPr id="4" name="右矢印 3"/>
          <p:cNvSpPr/>
          <p:nvPr/>
        </p:nvSpPr>
        <p:spPr>
          <a:xfrm>
            <a:off x="1543588" y="6165304"/>
            <a:ext cx="4361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95736" y="6053226"/>
            <a:ext cx="474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consistent sky direction is searched.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09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プレゼンテーション24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プレゼンテーション22.potx</Template>
  <TotalTime>14813</TotalTime>
  <Words>1332</Words>
  <Application>Microsoft Macintosh PowerPoint</Application>
  <PresentationFormat>画面に合わせる (4:3)</PresentationFormat>
  <Paragraphs>305</Paragraphs>
  <Slides>38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8" baseType="lpstr">
      <vt:lpstr>Arial</vt:lpstr>
      <vt:lpstr>Calibri</vt:lpstr>
      <vt:lpstr>Hiragino Maru Gothic ProN W4</vt:lpstr>
      <vt:lpstr>ＭＳ Ｐゴシック</vt:lpstr>
      <vt:lpstr>ＭＳ Ｐ明朝</vt:lpstr>
      <vt:lpstr>Times New Roman</vt:lpstr>
      <vt:lpstr>Wingdings</vt:lpstr>
      <vt:lpstr>ヒラギノ丸ゴ Pro W4</vt:lpstr>
      <vt:lpstr>メイリオ</vt:lpstr>
      <vt:lpstr>プレゼンテーション24</vt:lpstr>
      <vt:lpstr>On recent detection of a gravitational wave from double neutron stars</vt:lpstr>
      <vt:lpstr>PRL 119, 161101 (2017) </vt:lpstr>
      <vt:lpstr>What is neutron star?</vt:lpstr>
      <vt:lpstr>Hulse-Taylor binary pulsar</vt:lpstr>
      <vt:lpstr>GW signal</vt:lpstr>
      <vt:lpstr>PowerPoint プレゼンテーション</vt:lpstr>
      <vt:lpstr>PowerPoint プレゼンテーション</vt:lpstr>
      <vt:lpstr>GW170817</vt:lpstr>
      <vt:lpstr>How to determine the source direction</vt:lpstr>
      <vt:lpstr>PDF for a source direction</vt:lpstr>
      <vt:lpstr>Comparison with previous events</vt:lpstr>
      <vt:lpstr>mass parameters</vt:lpstr>
      <vt:lpstr>mass parameters</vt:lpstr>
      <vt:lpstr>NS-NS merger rate</vt:lpstr>
      <vt:lpstr>NS-NS merger rate</vt:lpstr>
      <vt:lpstr>Gamma-ray observation</vt:lpstr>
      <vt:lpstr>Gamma-ray observation</vt:lpstr>
      <vt:lpstr>Other follow-up observations</vt:lpstr>
      <vt:lpstr>Other follow-up observations</vt:lpstr>
      <vt:lpstr>Other follow-up observations</vt:lpstr>
      <vt:lpstr>Other follow-up observations</vt:lpstr>
      <vt:lpstr>PowerPoint プレゼンテーション</vt:lpstr>
      <vt:lpstr>kilonova (macronova)</vt:lpstr>
      <vt:lpstr>kilonova light curve</vt:lpstr>
      <vt:lpstr>kilonova light curve</vt:lpstr>
      <vt:lpstr>heavy element abundance</vt:lpstr>
      <vt:lpstr>heavy element abundance</vt:lpstr>
      <vt:lpstr>GW propagation</vt:lpstr>
      <vt:lpstr>Our previous works</vt:lpstr>
      <vt:lpstr>New constraint from GW170817</vt:lpstr>
      <vt:lpstr>New constraint from GW170817</vt:lpstr>
      <vt:lpstr>New constraint from GW170817</vt:lpstr>
      <vt:lpstr>Summary</vt:lpstr>
      <vt:lpstr>PowerPoint プレゼンテーション</vt:lpstr>
      <vt:lpstr>neutron star EOS</vt:lpstr>
      <vt:lpstr>neutron star EOS</vt:lpstr>
      <vt:lpstr>Hubble constant</vt:lpstr>
      <vt:lpstr>Hubble constant</vt:lpstr>
    </vt:vector>
  </TitlesOfParts>
  <Company> 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変位雑音フリー重力波検出器</dc:title>
  <dc:creator>nishizawa</dc:creator>
  <cp:lastModifiedBy>Atsushi Nishizawa</cp:lastModifiedBy>
  <cp:revision>1229</cp:revision>
  <cp:lastPrinted>2017-11-05T16:54:07Z</cp:lastPrinted>
  <dcterms:created xsi:type="dcterms:W3CDTF">2007-05-08T09:18:17Z</dcterms:created>
  <dcterms:modified xsi:type="dcterms:W3CDTF">2017-11-08T09:25:48Z</dcterms:modified>
</cp:coreProperties>
</file>