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13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34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1"/>
  </p:notesMasterIdLst>
  <p:sldIdLst>
    <p:sldId id="1603" r:id="rId2"/>
    <p:sldId id="1586" r:id="rId3"/>
    <p:sldId id="1587" r:id="rId4"/>
    <p:sldId id="1432" r:id="rId5"/>
    <p:sldId id="1524" r:id="rId6"/>
    <p:sldId id="1615" r:id="rId7"/>
    <p:sldId id="1525" r:id="rId8"/>
    <p:sldId id="1573" r:id="rId9"/>
    <p:sldId id="1575" r:id="rId10"/>
    <p:sldId id="1576" r:id="rId11"/>
    <p:sldId id="1577" r:id="rId12"/>
    <p:sldId id="1578" r:id="rId13"/>
    <p:sldId id="1579" r:id="rId14"/>
    <p:sldId id="1580" r:id="rId15"/>
    <p:sldId id="1581" r:id="rId16"/>
    <p:sldId id="1582" r:id="rId17"/>
    <p:sldId id="1583" r:id="rId18"/>
    <p:sldId id="1584" r:id="rId19"/>
    <p:sldId id="1585" r:id="rId20"/>
    <p:sldId id="1527" r:id="rId21"/>
    <p:sldId id="1526" r:id="rId22"/>
    <p:sldId id="1494" r:id="rId23"/>
    <p:sldId id="1495" r:id="rId24"/>
    <p:sldId id="1631" r:id="rId25"/>
    <p:sldId id="1611" r:id="rId26"/>
    <p:sldId id="1612" r:id="rId27"/>
    <p:sldId id="1606" r:id="rId28"/>
    <p:sldId id="1605" r:id="rId29"/>
    <p:sldId id="1569" r:id="rId30"/>
    <p:sldId id="1507" r:id="rId31"/>
    <p:sldId id="1508" r:id="rId32"/>
    <p:sldId id="1574" r:id="rId33"/>
    <p:sldId id="1608" r:id="rId34"/>
    <p:sldId id="1509" r:id="rId35"/>
    <p:sldId id="1190" r:id="rId36"/>
    <p:sldId id="1510" r:id="rId37"/>
    <p:sldId id="1472" r:id="rId38"/>
    <p:sldId id="1537" r:id="rId39"/>
    <p:sldId id="1538" r:id="rId40"/>
    <p:sldId id="1484" r:id="rId41"/>
    <p:sldId id="1485" r:id="rId42"/>
    <p:sldId id="1486" r:id="rId43"/>
    <p:sldId id="1487" r:id="rId44"/>
    <p:sldId id="1473" r:id="rId45"/>
    <p:sldId id="1632" r:id="rId46"/>
    <p:sldId id="1483" r:id="rId47"/>
    <p:sldId id="1521" r:id="rId48"/>
    <p:sldId id="1474" r:id="rId49"/>
    <p:sldId id="1400" r:id="rId50"/>
    <p:sldId id="1539" r:id="rId51"/>
    <p:sldId id="1616" r:id="rId52"/>
    <p:sldId id="1617" r:id="rId53"/>
    <p:sldId id="1475" r:id="rId54"/>
    <p:sldId id="1534" r:id="rId55"/>
    <p:sldId id="1620" r:id="rId56"/>
    <p:sldId id="1458" r:id="rId57"/>
    <p:sldId id="1429" r:id="rId58"/>
    <p:sldId id="1476" r:id="rId59"/>
    <p:sldId id="1544" r:id="rId60"/>
    <p:sldId id="1604" r:id="rId61"/>
    <p:sldId id="1427" r:id="rId62"/>
    <p:sldId id="1459" r:id="rId63"/>
    <p:sldId id="1545" r:id="rId64"/>
    <p:sldId id="1618" r:id="rId65"/>
    <p:sldId id="1619" r:id="rId66"/>
    <p:sldId id="1522" r:id="rId67"/>
    <p:sldId id="1653" r:id="rId68"/>
    <p:sldId id="1621" r:id="rId69"/>
    <p:sldId id="1652" r:id="rId70"/>
    <p:sldId id="1543" r:id="rId71"/>
    <p:sldId id="1422" r:id="rId72"/>
    <p:sldId id="1541" r:id="rId73"/>
    <p:sldId id="1542" r:id="rId74"/>
    <p:sldId id="1535" r:id="rId75"/>
    <p:sldId id="1614" r:id="rId76"/>
    <p:sldId id="1610" r:id="rId77"/>
    <p:sldId id="1609" r:id="rId78"/>
    <p:sldId id="1623" r:id="rId79"/>
    <p:sldId id="1557" r:id="rId80"/>
    <p:sldId id="1559" r:id="rId81"/>
    <p:sldId id="1558" r:id="rId82"/>
    <p:sldId id="1489" r:id="rId83"/>
    <p:sldId id="1633" r:id="rId84"/>
    <p:sldId id="1449" r:id="rId85"/>
    <p:sldId id="1450" r:id="rId86"/>
    <p:sldId id="1451" r:id="rId87"/>
    <p:sldId id="1488" r:id="rId88"/>
    <p:sldId id="1461" r:id="rId89"/>
    <p:sldId id="1477" r:id="rId90"/>
    <p:sldId id="1490" r:id="rId91"/>
    <p:sldId id="1478" r:id="rId92"/>
    <p:sldId id="1491" r:id="rId93"/>
    <p:sldId id="1492" r:id="rId94"/>
    <p:sldId id="1479" r:id="rId95"/>
    <p:sldId id="1416" r:id="rId96"/>
    <p:sldId id="1417" r:id="rId97"/>
    <p:sldId id="1418" r:id="rId98"/>
    <p:sldId id="1419" r:id="rId99"/>
    <p:sldId id="1420" r:id="rId100"/>
    <p:sldId id="1622" r:id="rId101"/>
    <p:sldId id="1375" r:id="rId102"/>
    <p:sldId id="1441" r:id="rId103"/>
    <p:sldId id="1514" r:id="rId104"/>
    <p:sldId id="1520" r:id="rId105"/>
    <p:sldId id="1519" r:id="rId106"/>
    <p:sldId id="1588" r:id="rId107"/>
    <p:sldId id="1624" r:id="rId108"/>
    <p:sldId id="1625" r:id="rId109"/>
    <p:sldId id="1626" r:id="rId110"/>
    <p:sldId id="1627" r:id="rId111"/>
    <p:sldId id="1628" r:id="rId112"/>
    <p:sldId id="1629" r:id="rId113"/>
    <p:sldId id="1630" r:id="rId114"/>
    <p:sldId id="1511" r:id="rId115"/>
    <p:sldId id="1512" r:id="rId116"/>
    <p:sldId id="1654" r:id="rId117"/>
    <p:sldId id="1655" r:id="rId118"/>
    <p:sldId id="1515" r:id="rId119"/>
    <p:sldId id="1513" r:id="rId120"/>
    <p:sldId id="1516" r:id="rId121"/>
    <p:sldId id="1517" r:id="rId122"/>
    <p:sldId id="1564" r:id="rId123"/>
    <p:sldId id="1607" r:id="rId124"/>
    <p:sldId id="1565" r:id="rId125"/>
    <p:sldId id="1567" r:id="rId126"/>
    <p:sldId id="1566" r:id="rId127"/>
    <p:sldId id="1568" r:id="rId128"/>
    <p:sldId id="1546" r:id="rId129"/>
    <p:sldId id="1548" r:id="rId130"/>
    <p:sldId id="1549" r:id="rId131"/>
    <p:sldId id="1550" r:id="rId132"/>
    <p:sldId id="1551" r:id="rId133"/>
    <p:sldId id="1552" r:id="rId134"/>
    <p:sldId id="1553" r:id="rId135"/>
    <p:sldId id="1554" r:id="rId136"/>
    <p:sldId id="1555" r:id="rId137"/>
    <p:sldId id="1467" r:id="rId138"/>
    <p:sldId id="1468" r:id="rId139"/>
    <p:sldId id="1469" r:id="rId140"/>
    <p:sldId id="1470" r:id="rId141"/>
    <p:sldId id="1462" r:id="rId142"/>
    <p:sldId id="1480" r:id="rId143"/>
    <p:sldId id="1463" r:id="rId144"/>
    <p:sldId id="1464" r:id="rId145"/>
    <p:sldId id="1465" r:id="rId146"/>
    <p:sldId id="1481" r:id="rId147"/>
    <p:sldId id="1560" r:id="rId148"/>
    <p:sldId id="1562" r:id="rId149"/>
    <p:sldId id="1482" r:id="rId1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har char="•"/>
      <a:defRPr sz="32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32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32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32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32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2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2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2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2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59EED491-44AB-0746-87D5-044C098D9107}">
          <p14:sldIdLst>
            <p14:sldId id="1603"/>
            <p14:sldId id="1586"/>
            <p14:sldId id="1587"/>
            <p14:sldId id="1432"/>
            <p14:sldId id="1524"/>
            <p14:sldId id="1615"/>
            <p14:sldId id="1525"/>
            <p14:sldId id="1573"/>
            <p14:sldId id="1575"/>
            <p14:sldId id="1576"/>
            <p14:sldId id="1577"/>
            <p14:sldId id="1578"/>
            <p14:sldId id="1579"/>
            <p14:sldId id="1580"/>
            <p14:sldId id="1581"/>
            <p14:sldId id="1582"/>
            <p14:sldId id="1583"/>
            <p14:sldId id="1584"/>
            <p14:sldId id="1585"/>
            <p14:sldId id="1527"/>
            <p14:sldId id="1526"/>
            <p14:sldId id="1494"/>
            <p14:sldId id="1495"/>
            <p14:sldId id="1631"/>
            <p14:sldId id="1611"/>
            <p14:sldId id="1612"/>
            <p14:sldId id="1606"/>
            <p14:sldId id="1605"/>
            <p14:sldId id="1569"/>
            <p14:sldId id="1507"/>
            <p14:sldId id="1508"/>
            <p14:sldId id="1574"/>
            <p14:sldId id="1608"/>
            <p14:sldId id="1509"/>
            <p14:sldId id="1190"/>
            <p14:sldId id="1510"/>
            <p14:sldId id="1472"/>
            <p14:sldId id="1537"/>
            <p14:sldId id="1538"/>
            <p14:sldId id="1484"/>
            <p14:sldId id="1485"/>
            <p14:sldId id="1486"/>
            <p14:sldId id="1487"/>
            <p14:sldId id="1473"/>
            <p14:sldId id="1632"/>
            <p14:sldId id="1483"/>
            <p14:sldId id="1521"/>
            <p14:sldId id="1474"/>
          </p14:sldIdLst>
        </p14:section>
        <p14:section name="Backups" id="{7E354F38-ABBE-9842-801F-DD8EF7A1A403}">
          <p14:sldIdLst>
            <p14:sldId id="1400"/>
            <p14:sldId id="1539"/>
            <p14:sldId id="1616"/>
            <p14:sldId id="1617"/>
            <p14:sldId id="1475"/>
            <p14:sldId id="1534"/>
            <p14:sldId id="1620"/>
            <p14:sldId id="1458"/>
            <p14:sldId id="1429"/>
            <p14:sldId id="1476"/>
            <p14:sldId id="1544"/>
            <p14:sldId id="1604"/>
            <p14:sldId id="1427"/>
            <p14:sldId id="1459"/>
            <p14:sldId id="1545"/>
            <p14:sldId id="1618"/>
            <p14:sldId id="1619"/>
            <p14:sldId id="1522"/>
            <p14:sldId id="1653"/>
            <p14:sldId id="1621"/>
            <p14:sldId id="1652"/>
            <p14:sldId id="1543"/>
            <p14:sldId id="1422"/>
            <p14:sldId id="1541"/>
            <p14:sldId id="1542"/>
            <p14:sldId id="1535"/>
            <p14:sldId id="1614"/>
            <p14:sldId id="1610"/>
            <p14:sldId id="1609"/>
            <p14:sldId id="1623"/>
            <p14:sldId id="1557"/>
            <p14:sldId id="1559"/>
            <p14:sldId id="1558"/>
            <p14:sldId id="1489"/>
            <p14:sldId id="1633"/>
            <p14:sldId id="1449"/>
            <p14:sldId id="1450"/>
            <p14:sldId id="1451"/>
            <p14:sldId id="1488"/>
            <p14:sldId id="1461"/>
            <p14:sldId id="1477"/>
            <p14:sldId id="1490"/>
            <p14:sldId id="1478"/>
            <p14:sldId id="1491"/>
            <p14:sldId id="1492"/>
            <p14:sldId id="1479"/>
            <p14:sldId id="1416"/>
            <p14:sldId id="1417"/>
            <p14:sldId id="1418"/>
            <p14:sldId id="1419"/>
            <p14:sldId id="1420"/>
            <p14:sldId id="1622"/>
            <p14:sldId id="1375"/>
            <p14:sldId id="1441"/>
          </p14:sldIdLst>
        </p14:section>
        <p14:section name="Lecture3" id="{36532D28-C064-8543-9ACA-2BB1A950E675}">
          <p14:sldIdLst>
            <p14:sldId id="1514"/>
            <p14:sldId id="1520"/>
            <p14:sldId id="1519"/>
            <p14:sldId id="1588"/>
            <p14:sldId id="1624"/>
            <p14:sldId id="1625"/>
            <p14:sldId id="1626"/>
            <p14:sldId id="1627"/>
            <p14:sldId id="1628"/>
            <p14:sldId id="1629"/>
            <p14:sldId id="1630"/>
            <p14:sldId id="1511"/>
            <p14:sldId id="1512"/>
            <p14:sldId id="1654"/>
            <p14:sldId id="1655"/>
            <p14:sldId id="1515"/>
            <p14:sldId id="1513"/>
            <p14:sldId id="1516"/>
            <p14:sldId id="1517"/>
            <p14:sldId id="1564"/>
            <p14:sldId id="1607"/>
            <p14:sldId id="1565"/>
            <p14:sldId id="1567"/>
            <p14:sldId id="1566"/>
            <p14:sldId id="1568"/>
            <p14:sldId id="1546"/>
            <p14:sldId id="1548"/>
            <p14:sldId id="1549"/>
            <p14:sldId id="1550"/>
            <p14:sldId id="1551"/>
            <p14:sldId id="1552"/>
            <p14:sldId id="1553"/>
            <p14:sldId id="1554"/>
            <p14:sldId id="1555"/>
            <p14:sldId id="1467"/>
            <p14:sldId id="1468"/>
            <p14:sldId id="1469"/>
            <p14:sldId id="1470"/>
            <p14:sldId id="1462"/>
            <p14:sldId id="1480"/>
            <p14:sldId id="1463"/>
            <p14:sldId id="1464"/>
            <p14:sldId id="1465"/>
            <p14:sldId id="1481"/>
            <p14:sldId id="1560"/>
            <p14:sldId id="1562"/>
            <p14:sldId id="1482"/>
          </p14:sldIdLst>
        </p14:section>
        <p14:section name="Backups" id="{4273BD3B-6D9D-FE4A-8BBD-90F67139BFA1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600"/>
    <a:srgbClr val="FF00FF"/>
    <a:srgbClr val="000066"/>
    <a:srgbClr val="BBE0E3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672" y="-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20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notesMaster" Target="notesMasters/notesMaster1.xml"/><Relationship Id="rId15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presProps" Target="presProps.xml"/><Relationship Id="rId154" Type="http://schemas.openxmlformats.org/officeDocument/2006/relationships/viewProps" Target="viewProps.xml"/><Relationship Id="rId155" Type="http://schemas.openxmlformats.org/officeDocument/2006/relationships/theme" Target="theme/theme1.xml"/><Relationship Id="rId15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image" Target="../media/image34.emf"/><Relationship Id="rId2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image" Target="../media/image34.emf"/><Relationship Id="rId2" Type="http://schemas.openxmlformats.org/officeDocument/2006/relationships/image" Target="../media/image3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image" Target="../media/image34.emf"/><Relationship Id="rId2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image" Target="../media/image34.emf"/><Relationship Id="rId2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image" Target="../media/image34.emf"/><Relationship Id="rId2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23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23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23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23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23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Times New Roman" charset="0"/>
              </a:defRPr>
            </a:lvl1pPr>
          </a:lstStyle>
          <a:p>
            <a:pPr>
              <a:defRPr/>
            </a:pPr>
            <a:fld id="{9B1B5458-D026-4E47-9F9B-884B42F1AF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4529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4AE910-BB06-6744-8888-7123EF209066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A72C0E-F804-8549-BE28-0AE73058535A}" type="slidenum">
              <a:rPr lang="en-GB"/>
              <a:pPr/>
              <a:t>25</a:t>
            </a:fld>
            <a:endParaRPr lang="en-GB"/>
          </a:p>
        </p:txBody>
      </p:sp>
      <p:sp>
        <p:nvSpPr>
          <p:cNvPr id="6021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85800"/>
            <a:ext cx="4573587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39" y="4343990"/>
            <a:ext cx="5028124" cy="41145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A72C0E-F804-8549-BE28-0AE73058535A}" type="slidenum">
              <a:rPr lang="en-GB"/>
              <a:pPr/>
              <a:t>26</a:t>
            </a:fld>
            <a:endParaRPr lang="en-GB"/>
          </a:p>
        </p:txBody>
      </p:sp>
      <p:sp>
        <p:nvSpPr>
          <p:cNvPr id="6021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85800"/>
            <a:ext cx="4573587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39" y="4343990"/>
            <a:ext cx="5028124" cy="41145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A72C0E-F804-8549-BE28-0AE73058535A}" type="slidenum">
              <a:rPr lang="en-GB"/>
              <a:pPr/>
              <a:t>27</a:t>
            </a:fld>
            <a:endParaRPr lang="en-GB"/>
          </a:p>
        </p:txBody>
      </p:sp>
      <p:sp>
        <p:nvSpPr>
          <p:cNvPr id="6021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85800"/>
            <a:ext cx="4573587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39" y="4343990"/>
            <a:ext cx="5028124" cy="41145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A72C0E-F804-8549-BE28-0AE73058535A}" type="slidenum">
              <a:rPr lang="en-GB"/>
              <a:pPr/>
              <a:t>30</a:t>
            </a:fld>
            <a:endParaRPr lang="en-GB"/>
          </a:p>
        </p:txBody>
      </p:sp>
      <p:sp>
        <p:nvSpPr>
          <p:cNvPr id="6021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85800"/>
            <a:ext cx="4573587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39" y="4343990"/>
            <a:ext cx="5028124" cy="41145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788469-E006-1A4C-B7CB-CF674F00D114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875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AAFDDC-363C-1A4B-8E90-2A077EB1B244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875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788469-E006-1A4C-B7CB-CF674F00D114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875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D0E034-C832-4A43-AA09-566F4F68F5DE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67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063E6F-7304-D249-B333-E5F2A91709B2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67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FAC2B438-FA5B-6D4B-8BD9-336E1E9B4DB0}" type="slidenum">
              <a:rPr lang="en-US" b="0">
                <a:latin typeface="Times New Roman" charset="0"/>
                <a:cs typeface="Times New Roman" charset="0"/>
              </a:rPr>
              <a:pPr eaLnBrk="1" hangingPunct="1">
                <a:defRPr/>
              </a:pPr>
              <a:t>41</a:t>
            </a:fld>
            <a:endParaRPr lang="en-US" b="0">
              <a:latin typeface="Times New Roman" charset="0"/>
              <a:cs typeface="Times New Roman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AA4F2AE4-0EF6-184A-8FD8-EC4A7079B341}" type="slidenum">
              <a:rPr lang="en-US" sz="1200" b="0">
                <a:latin typeface="Arial" charset="0"/>
              </a:rPr>
              <a:pPr algn="r" eaLnBrk="1" hangingPunct="1"/>
              <a:t>4</a:t>
            </a:fld>
            <a:endParaRPr lang="en-US" sz="1200" b="0">
              <a:latin typeface="Arial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5800"/>
            <a:ext cx="4573587" cy="3430588"/>
          </a:xfrm>
          <a:solidFill>
            <a:srgbClr val="FFFFFF"/>
          </a:solidFill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5FD40C-7509-BD42-94ED-2323214360F7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69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257308-6D9A-9B41-8F9B-A5C1E2D8C869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69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2312D7-52B3-5F4A-A026-AD37456AE816}" type="slidenum">
              <a:rPr lang="en-US" b="0"/>
              <a:pPr eaLnBrk="1" hangingPunct="1"/>
              <a:t>46</a:t>
            </a:fld>
            <a:endParaRPr lang="en-US" b="0"/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47F59E-CEC3-B14C-9847-2D0022B19998}" type="slidenum">
              <a:rPr lang="en-US" b="0"/>
              <a:pPr eaLnBrk="1" hangingPunct="1"/>
              <a:t>47</a:t>
            </a:fld>
            <a:endParaRPr lang="en-US" b="0"/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B7E77CC4-76D5-2E42-BFBA-7BB895D84007}" type="slidenum">
              <a:rPr lang="en-US" sz="1200" b="0">
                <a:latin typeface="Arial" charset="0"/>
              </a:rPr>
              <a:pPr algn="r" eaLnBrk="1" hangingPunct="1"/>
              <a:t>50</a:t>
            </a:fld>
            <a:endParaRPr lang="en-US" sz="1200" b="0">
              <a:latin typeface="Arial" charset="0"/>
            </a:endParaRPr>
          </a:p>
        </p:txBody>
      </p:sp>
      <p:sp>
        <p:nvSpPr>
          <p:cNvPr id="163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B7E77CC4-76D5-2E42-BFBA-7BB895D84007}" type="slidenum">
              <a:rPr lang="en-US" sz="1200" b="0">
                <a:latin typeface="Arial" charset="0"/>
              </a:rPr>
              <a:pPr algn="r" eaLnBrk="1" hangingPunct="1"/>
              <a:t>51</a:t>
            </a:fld>
            <a:endParaRPr lang="en-US" sz="1200" b="0">
              <a:latin typeface="Arial" charset="0"/>
            </a:endParaRPr>
          </a:p>
        </p:txBody>
      </p:sp>
      <p:sp>
        <p:nvSpPr>
          <p:cNvPr id="163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1C858E-5D02-854B-83DB-E2806EED4C97}" type="slidenum">
              <a:rPr lang="en-US" b="0"/>
              <a:pPr eaLnBrk="1" hangingPunct="1"/>
              <a:t>66</a:t>
            </a:fld>
            <a:endParaRPr lang="en-US" b="0"/>
          </a:p>
        </p:txBody>
      </p:sp>
      <p:sp>
        <p:nvSpPr>
          <p:cNvPr id="107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A72C0E-F804-8549-BE28-0AE73058535A}" type="slidenum">
              <a:rPr lang="en-GB"/>
              <a:pPr/>
              <a:t>75</a:t>
            </a:fld>
            <a:endParaRPr lang="en-GB"/>
          </a:p>
        </p:txBody>
      </p:sp>
      <p:sp>
        <p:nvSpPr>
          <p:cNvPr id="6021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85800"/>
            <a:ext cx="4573587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39" y="4343990"/>
            <a:ext cx="5028124" cy="41145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2312D7-52B3-5F4A-A026-AD37456AE816}" type="slidenum">
              <a:rPr lang="en-US" b="0"/>
              <a:pPr eaLnBrk="1" hangingPunct="1"/>
              <a:t>77</a:t>
            </a:fld>
            <a:endParaRPr lang="en-US" b="0"/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647FA-8BAE-6946-9C1B-5A1B8B6DEF9B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14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D4CEE30-BD9A-E749-8970-9A8CD051D441}" type="slidenum">
              <a:rPr lang="en-US" b="0"/>
              <a:pPr eaLnBrk="1" hangingPunct="1"/>
              <a:t>9</a:t>
            </a:fld>
            <a:endParaRPr lang="en-US" b="0"/>
          </a:p>
        </p:txBody>
      </p:sp>
      <p:sp>
        <p:nvSpPr>
          <p:cNvPr id="153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5800"/>
            <a:ext cx="4573587" cy="3430588"/>
          </a:xfrm>
          <a:solidFill>
            <a:srgbClr val="FFFFFF"/>
          </a:solidFill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647FA-8BAE-6946-9C1B-5A1B8B6DEF9B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140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1B5458-D026-4E47-9F9B-884B42F1AF44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521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A72C0E-F804-8549-BE28-0AE73058535A}" type="slidenum">
              <a:rPr lang="en-GB"/>
              <a:pPr/>
              <a:t>103</a:t>
            </a:fld>
            <a:endParaRPr lang="en-GB"/>
          </a:p>
        </p:txBody>
      </p:sp>
      <p:sp>
        <p:nvSpPr>
          <p:cNvPr id="6021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85800"/>
            <a:ext cx="4573587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39" y="4343990"/>
            <a:ext cx="5028124" cy="41145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A72C0E-F804-8549-BE28-0AE73058535A}" type="slidenum">
              <a:rPr lang="en-GB"/>
              <a:pPr/>
              <a:t>114</a:t>
            </a:fld>
            <a:endParaRPr lang="en-GB"/>
          </a:p>
        </p:txBody>
      </p:sp>
      <p:sp>
        <p:nvSpPr>
          <p:cNvPr id="6021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85800"/>
            <a:ext cx="4573587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39" y="4343990"/>
            <a:ext cx="5028124" cy="41145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A72C0E-F804-8549-BE28-0AE73058535A}" type="slidenum">
              <a:rPr lang="en-GB"/>
              <a:pPr/>
              <a:t>128</a:t>
            </a:fld>
            <a:endParaRPr lang="en-GB"/>
          </a:p>
        </p:txBody>
      </p:sp>
      <p:sp>
        <p:nvSpPr>
          <p:cNvPr id="6021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85800"/>
            <a:ext cx="4573587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39" y="4343990"/>
            <a:ext cx="5028124" cy="41145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814E4B-B516-864D-8750-C7E224795FD3}" type="slidenum">
              <a:rPr lang="en-US" sz="1200"/>
              <a:pPr/>
              <a:t>131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814E4B-B516-864D-8750-C7E224795FD3}" type="slidenum">
              <a:rPr lang="en-US" sz="1200"/>
              <a:pPr/>
              <a:t>132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814E4B-B516-864D-8750-C7E224795FD3}" type="slidenum">
              <a:rPr lang="en-US" sz="1200"/>
              <a:pPr/>
              <a:t>133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814E4B-B516-864D-8750-C7E224795FD3}" type="slidenum">
              <a:rPr lang="en-US" sz="1200"/>
              <a:pPr/>
              <a:t>134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0E91DEE-C9AE-A341-B9CD-9837C4A197E4}" type="slidenum">
              <a:rPr lang="en-GB" sz="1200"/>
              <a:pPr/>
              <a:t>12</a:t>
            </a:fld>
            <a:endParaRPr lang="en-GB" sz="1200"/>
          </a:p>
        </p:txBody>
      </p:sp>
      <p:sp>
        <p:nvSpPr>
          <p:cNvPr id="620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EC8A4D9-48BB-6E4E-9A9A-A2C3696205A2}" type="slidenum">
              <a:rPr lang="en-GB" sz="1200"/>
              <a:pPr/>
              <a:t>13</a:t>
            </a:fld>
            <a:endParaRPr lang="en-GB" sz="1200"/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94D2CB3D-4149-F04D-9F77-A066A58231E9}" type="slidenum">
              <a:rPr lang="en-GB" sz="1200"/>
              <a:pPr>
                <a:defRPr/>
              </a:pPr>
              <a:t>15</a:t>
            </a:fld>
            <a:endParaRPr lang="en-GB" sz="1200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FFFB73-9FB9-F544-AA48-2CBD4AAA51CE}" type="slidenum">
              <a:rPr lang="en-GB" b="0"/>
              <a:pPr eaLnBrk="1" hangingPunct="1"/>
              <a:t>18</a:t>
            </a:fld>
            <a:endParaRPr lang="en-GB" b="0"/>
          </a:p>
        </p:txBody>
      </p:sp>
      <p:sp>
        <p:nvSpPr>
          <p:cNvPr id="727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5800"/>
            <a:ext cx="4573587" cy="3430588"/>
          </a:xfrm>
          <a:solidFill>
            <a:srgbClr val="FFFFFF"/>
          </a:solidFill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C642FEE-DBAA-8D49-A173-CC98B6A04377}" type="slidenum">
              <a:rPr lang="en-GB" sz="1200"/>
              <a:pPr/>
              <a:t>19</a:t>
            </a:fld>
            <a:endParaRPr lang="en-GB" sz="1200"/>
          </a:p>
        </p:txBody>
      </p:sp>
      <p:sp>
        <p:nvSpPr>
          <p:cNvPr id="610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5800"/>
            <a:ext cx="4573587" cy="343058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4C0BF0-DEB7-3449-8538-D0866F442380}" type="slidenum">
              <a:rPr lang="en-GB" b="0"/>
              <a:pPr eaLnBrk="1" hangingPunct="1"/>
              <a:t>22</a:t>
            </a:fld>
            <a:endParaRPr lang="en-GB" b="0"/>
          </a:p>
        </p:txBody>
      </p:sp>
      <p:sp>
        <p:nvSpPr>
          <p:cNvPr id="256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E1FCC-8B6E-2643-AB1B-DB5DFB417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15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05DD2-7DBF-8240-9156-68E275961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06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45B01-1361-4D40-B6E2-2ECE6B0FF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97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75D46-7129-C144-B3AB-BF3A85BB3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27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60333-EA6E-5743-B7CA-8132A5A690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6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6086E-F69B-4741-B76D-04C6275AC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15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552B4-66E5-B34E-97E6-A1A2F71A3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08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BF42B-9C9D-264F-BC0B-A91E1A5F4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0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4936A-39A3-AB47-AD3F-C0F6A1CDE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85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E52D8-D497-184D-AECB-53874EB020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64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46BD0-E38D-D246-BC6A-9346A3078F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48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>
                <a:latin typeface="+mn-lt"/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>
                <a:latin typeface="+mn-lt"/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>
                <a:latin typeface="+mn-lt"/>
                <a:cs typeface="Times New Roman" charset="0"/>
              </a:defRPr>
            </a:lvl1pPr>
          </a:lstStyle>
          <a:p>
            <a:pPr>
              <a:defRPr/>
            </a:pPr>
            <a:fld id="{0442AFF8-6A0A-F84F-ADDA-CB9CBCEF1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4" Type="http://schemas.openxmlformats.org/officeDocument/2006/relationships/image" Target="../media/image157.emf"/><Relationship Id="rId5" Type="http://schemas.openxmlformats.org/officeDocument/2006/relationships/image" Target="../media/image158.emf"/><Relationship Id="rId6" Type="http://schemas.openxmlformats.org/officeDocument/2006/relationships/image" Target="../media/image15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png"/><Relationship Id="rId3" Type="http://schemas.openxmlformats.org/officeDocument/2006/relationships/image" Target="../media/image162.emf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png"/><Relationship Id="rId3" Type="http://schemas.openxmlformats.org/officeDocument/2006/relationships/image" Target="../media/image166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png"/><Relationship Id="rId3" Type="http://schemas.openxmlformats.org/officeDocument/2006/relationships/image" Target="../media/image166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png"/><Relationship Id="rId3" Type="http://schemas.openxmlformats.org/officeDocument/2006/relationships/image" Target="../media/image166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png"/><Relationship Id="rId3" Type="http://schemas.openxmlformats.org/officeDocument/2006/relationships/image" Target="../media/image17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png"/><Relationship Id="rId3" Type="http://schemas.openxmlformats.org/officeDocument/2006/relationships/image" Target="../media/image170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png"/><Relationship Id="rId3" Type="http://schemas.openxmlformats.org/officeDocument/2006/relationships/image" Target="../media/image173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png"/></Relationships>
</file>

<file path=ppt/slides/_rels/slide11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6.bin"/><Relationship Id="rId12" Type="http://schemas.openxmlformats.org/officeDocument/2006/relationships/image" Target="../media/image3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38.jpeg"/><Relationship Id="rId5" Type="http://schemas.openxmlformats.org/officeDocument/2006/relationships/oleObject" Target="../embeddings/oleObject13.bin"/><Relationship Id="rId6" Type="http://schemas.openxmlformats.org/officeDocument/2006/relationships/image" Target="../media/image34.emf"/><Relationship Id="rId7" Type="http://schemas.openxmlformats.org/officeDocument/2006/relationships/oleObject" Target="../embeddings/oleObject14.bin"/><Relationship Id="rId8" Type="http://schemas.openxmlformats.org/officeDocument/2006/relationships/image" Target="../media/image35.emf"/><Relationship Id="rId9" Type="http://schemas.openxmlformats.org/officeDocument/2006/relationships/oleObject" Target="../embeddings/oleObject15.bin"/><Relationship Id="rId10" Type="http://schemas.openxmlformats.org/officeDocument/2006/relationships/image" Target="../media/image36.emf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1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3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4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5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png"/><Relationship Id="rId3" Type="http://schemas.openxmlformats.org/officeDocument/2006/relationships/image" Target="../media/image188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9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png"/></Relationships>
</file>

<file path=ppt/slides/_rels/slide12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0.bin"/><Relationship Id="rId12" Type="http://schemas.openxmlformats.org/officeDocument/2006/relationships/image" Target="../media/image37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38.jpeg"/><Relationship Id="rId5" Type="http://schemas.openxmlformats.org/officeDocument/2006/relationships/oleObject" Target="../embeddings/oleObject17.bin"/><Relationship Id="rId6" Type="http://schemas.openxmlformats.org/officeDocument/2006/relationships/image" Target="../media/image34.emf"/><Relationship Id="rId7" Type="http://schemas.openxmlformats.org/officeDocument/2006/relationships/oleObject" Target="../embeddings/oleObject18.bin"/><Relationship Id="rId8" Type="http://schemas.openxmlformats.org/officeDocument/2006/relationships/image" Target="../media/image35.emf"/><Relationship Id="rId9" Type="http://schemas.openxmlformats.org/officeDocument/2006/relationships/oleObject" Target="../embeddings/oleObject19.bin"/><Relationship Id="rId10" Type="http://schemas.openxmlformats.org/officeDocument/2006/relationships/image" Target="../media/image36.emf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2.png"/><Relationship Id="rId3" Type="http://schemas.openxmlformats.org/officeDocument/2006/relationships/image" Target="../media/image193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94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95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96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97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8.jpg"/><Relationship Id="rId3" Type="http://schemas.openxmlformats.org/officeDocument/2006/relationships/image" Target="../media/image199.jp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1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2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3.png"/><Relationship Id="rId3" Type="http://schemas.openxmlformats.org/officeDocument/2006/relationships/image" Target="../media/image20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5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4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9.png"/><Relationship Id="rId3" Type="http://schemas.openxmlformats.org/officeDocument/2006/relationships/image" Target="../media/image210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1.png"/><Relationship Id="rId3" Type="http://schemas.openxmlformats.org/officeDocument/2006/relationships/image" Target="../media/image212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emf"/><Relationship Id="rId4" Type="http://schemas.openxmlformats.org/officeDocument/2006/relationships/image" Target="../media/image215.png"/><Relationship Id="rId5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3.emf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7.pn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8.pn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9.pn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3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38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4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35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.bin"/><Relationship Id="rId12" Type="http://schemas.openxmlformats.org/officeDocument/2006/relationships/image" Target="../media/image3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8.jpeg"/><Relationship Id="rId5" Type="http://schemas.openxmlformats.org/officeDocument/2006/relationships/oleObject" Target="../embeddings/oleObject5.bin"/><Relationship Id="rId6" Type="http://schemas.openxmlformats.org/officeDocument/2006/relationships/image" Target="../media/image34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35.emf"/><Relationship Id="rId9" Type="http://schemas.openxmlformats.org/officeDocument/2006/relationships/oleObject" Target="../embeddings/oleObject7.bin"/><Relationship Id="rId10" Type="http://schemas.openxmlformats.org/officeDocument/2006/relationships/image" Target="../media/image3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5.png"/><Relationship Id="rId9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emf"/></Relationships>
</file>

<file path=ppt/slides/_rels/slide7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2.bin"/><Relationship Id="rId12" Type="http://schemas.openxmlformats.org/officeDocument/2006/relationships/image" Target="../media/image3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38.jpeg"/><Relationship Id="rId5" Type="http://schemas.openxmlformats.org/officeDocument/2006/relationships/oleObject" Target="../embeddings/oleObject9.bin"/><Relationship Id="rId6" Type="http://schemas.openxmlformats.org/officeDocument/2006/relationships/image" Target="../media/image34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35.emf"/><Relationship Id="rId9" Type="http://schemas.openxmlformats.org/officeDocument/2006/relationships/oleObject" Target="../embeddings/oleObject11.bin"/><Relationship Id="rId10" Type="http://schemas.openxmlformats.org/officeDocument/2006/relationships/image" Target="../media/image36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Relationship Id="rId3" Type="http://schemas.openxmlformats.org/officeDocument/2006/relationships/image" Target="../media/image1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Relationship Id="rId3" Type="http://schemas.openxmlformats.org/officeDocument/2006/relationships/image" Target="../media/image12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8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1.png"/><Relationship Id="rId12" Type="http://schemas.openxmlformats.org/officeDocument/2006/relationships/image" Target="../media/image142.png"/><Relationship Id="rId13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6" Type="http://schemas.openxmlformats.org/officeDocument/2006/relationships/image" Target="../media/image136.png"/><Relationship Id="rId7" Type="http://schemas.openxmlformats.org/officeDocument/2006/relationships/image" Target="../media/image137.png"/><Relationship Id="rId8" Type="http://schemas.openxmlformats.org/officeDocument/2006/relationships/image" Target="../media/image138.png"/><Relationship Id="rId9" Type="http://schemas.openxmlformats.org/officeDocument/2006/relationships/image" Target="../media/image139.png"/><Relationship Id="rId10" Type="http://schemas.openxmlformats.org/officeDocument/2006/relationships/image" Target="../media/image140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Relationship Id="rId3" Type="http://schemas.openxmlformats.org/officeDocument/2006/relationships/image" Target="../media/image15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4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1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Relationship Id="rId3" Type="http://schemas.openxmlformats.org/officeDocument/2006/relationships/image" Target="../media/image150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4536504" cy="1470025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Particle Candidates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dirty="0" smtClean="0">
                <a:latin typeface="Times New Roman"/>
                <a:cs typeface="Times New Roman"/>
              </a:rPr>
              <a:t>for Dark Matter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696" y="2492896"/>
            <a:ext cx="5504656" cy="3168352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2800" dirty="0" smtClean="0">
                <a:latin typeface="Times New Roman"/>
                <a:cs typeface="Times New Roman"/>
              </a:rPr>
              <a:t>Introduction to dark matter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(Still) </a:t>
            </a:r>
            <a:r>
              <a:rPr lang="en-US" sz="2800" dirty="0" err="1" smtClean="0">
                <a:latin typeface="Times New Roman"/>
                <a:cs typeface="Times New Roman"/>
              </a:rPr>
              <a:t>Supersymmetry</a:t>
            </a:r>
            <a:endParaRPr lang="en-US" sz="2800" dirty="0" smtClean="0">
              <a:latin typeface="Times New Roman"/>
              <a:cs typeface="Times New Roman"/>
            </a:endParaRPr>
          </a:p>
          <a:p>
            <a:r>
              <a:rPr lang="en-US" sz="2800" dirty="0" smtClean="0">
                <a:latin typeface="Times New Roman"/>
                <a:cs typeface="Times New Roman"/>
              </a:rPr>
              <a:t>(Still) H- and Z-portal models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(Not so) Simplified Z’ models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Light dark matter models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(GW-inspired) Crazy ideas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6084584"/>
            <a:ext cx="6642764" cy="584776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dirty="0" smtClean="0"/>
              <a:t>Time for </a:t>
            </a:r>
            <a:r>
              <a:rPr lang="en-US" b="0" strike="sngStrike" dirty="0" smtClean="0"/>
              <a:t>desperation</a:t>
            </a:r>
            <a:r>
              <a:rPr lang="en-US" b="0" dirty="0" smtClean="0"/>
              <a:t> creative thinking</a:t>
            </a:r>
            <a:endParaRPr lang="en-US" b="0" dirty="0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7595617" y="5589488"/>
            <a:ext cx="1512887" cy="431800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None/>
            </a:pPr>
            <a:r>
              <a:rPr lang="en-US" sz="2000" b="0" i="1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John Ellis</a:t>
            </a:r>
          </a:p>
        </p:txBody>
      </p:sp>
      <p:pic>
        <p:nvPicPr>
          <p:cNvPr id="6" name="Picture 9" descr="KC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310" y="6056894"/>
            <a:ext cx="916162" cy="65664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117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solidFill>
            <a:srgbClr val="9ED3D7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  <a:ea typeface="ＭＳ Ｐゴシック" charset="0"/>
                <a:cs typeface="Times New Roman" charset="0"/>
              </a:rPr>
              <a:t>X-Rays from Galaxy Clusters</a:t>
            </a:r>
            <a:endParaRPr lang="en-US" dirty="0"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6" y="1340768"/>
            <a:ext cx="8820472" cy="5257800"/>
          </a:xfrm>
          <a:solidFill>
            <a:srgbClr val="000066"/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  <a:t>High temperature and pressure</a:t>
            </a:r>
          </a:p>
          <a:p>
            <a:pPr eaLnBrk="1" hangingPunct="1">
              <a:defRPr/>
            </a:pPr>
            <a:endParaRPr lang="en-US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eaLnBrk="1" hangingPunct="1">
              <a:defRPr/>
            </a:pPr>
            <a:endParaRPr lang="en-US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eaLnBrk="1" hangingPunct="1">
              <a:defRPr/>
            </a:pPr>
            <a:endParaRPr lang="en-US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eaLnBrk="1" hangingPunct="1">
              <a:defRPr/>
            </a:pPr>
            <a:endParaRPr lang="en-US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eaLnBrk="1" hangingPunct="1">
              <a:defRPr/>
            </a:pPr>
            <a:endParaRPr lang="en-US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eaLnBrk="1" hangingPunct="1">
              <a:defRPr/>
            </a:pPr>
            <a:endParaRPr lang="en-US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eaLnBrk="1" hangingPunct="1">
              <a:defRPr/>
            </a:pPr>
            <a:endParaRPr lang="en-US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  <a:t>Need extra gravity to hold them together</a:t>
            </a:r>
          </a:p>
        </p:txBody>
      </p:sp>
      <p:pic>
        <p:nvPicPr>
          <p:cNvPr id="2" name="Picture 1" descr="ClusterXray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1910476"/>
            <a:ext cx="8532440" cy="411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55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_dira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004" y="1413942"/>
            <a:ext cx="3693566" cy="2473043"/>
          </a:xfrm>
          <a:prstGeom prst="rect">
            <a:avLst/>
          </a:prstGeom>
        </p:spPr>
      </p:pic>
      <p:pic>
        <p:nvPicPr>
          <p:cNvPr id="5" name="Picture 4" descr="h_complex_scala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570" y="1413942"/>
            <a:ext cx="3707904" cy="2482644"/>
          </a:xfrm>
          <a:prstGeom prst="rect">
            <a:avLst/>
          </a:prstGeom>
        </p:spPr>
      </p:pic>
      <p:pic>
        <p:nvPicPr>
          <p:cNvPr id="14" name="Picture 13" descr="z_dirac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85" y="3898685"/>
            <a:ext cx="3707903" cy="2482643"/>
          </a:xfrm>
          <a:prstGeom prst="rect">
            <a:avLst/>
          </a:prstGeom>
        </p:spPr>
      </p:pic>
      <p:pic>
        <p:nvPicPr>
          <p:cNvPr id="17" name="Picture 16" descr="z_scalar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599" y="3891324"/>
            <a:ext cx="3718897" cy="2490004"/>
          </a:xfrm>
          <a:prstGeom prst="rect">
            <a:avLst/>
          </a:prstGeom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07504" y="6361583"/>
            <a:ext cx="3528392" cy="307777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JE,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Fowlie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Marzola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&amp;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Raidal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lang="en-US" sz="1400" b="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in preparation</a:t>
            </a:r>
            <a:endParaRPr lang="en-US" sz="1400" b="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128792" cy="1008112"/>
          </a:xfrm>
          <a:solidFill>
            <a:srgbClr val="B7DEE8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Invisible H or Z decays to DM 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7474362" y="4509120"/>
            <a:ext cx="1011589" cy="566309"/>
          </a:xfrm>
          <a:prstGeom prst="rect">
            <a:avLst/>
          </a:prstGeom>
          <a:solidFill>
            <a:srgbClr val="000066"/>
          </a:solidFill>
          <a:ln>
            <a:solidFill>
              <a:srgbClr val="000000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en-US" sz="1400" b="0" dirty="0">
                <a:solidFill>
                  <a:srgbClr val="FFFF00"/>
                </a:solidFill>
                <a:latin typeface="Times New Roman"/>
                <a:cs typeface="Times New Roman"/>
              </a:rPr>
              <a:t>Z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  <a:sym typeface="Wingdings" charset="0"/>
              </a:rPr>
              <a:t> 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Dirac</a:t>
            </a:r>
          </a:p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fermion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3598447" y="4526236"/>
            <a:ext cx="1251608" cy="566309"/>
          </a:xfrm>
          <a:prstGeom prst="rect">
            <a:avLst/>
          </a:prstGeom>
          <a:solidFill>
            <a:srgbClr val="000066"/>
          </a:solidFill>
          <a:ln>
            <a:solidFill>
              <a:srgbClr val="000000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en-US" sz="1400" b="0" dirty="0">
                <a:solidFill>
                  <a:srgbClr val="FFFF00"/>
                </a:solidFill>
                <a:latin typeface="Times New Roman"/>
                <a:cs typeface="Times New Roman"/>
              </a:rPr>
              <a:t>Z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  <a:sym typeface="Wingdings" charset="0"/>
              </a:rPr>
              <a:t> c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omplex</a:t>
            </a:r>
          </a:p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scalar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 flipH="1">
            <a:off x="1979712" y="5157192"/>
            <a:ext cx="6480720" cy="0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1979712" y="2132856"/>
            <a:ext cx="6480720" cy="0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776435" y="1844824"/>
            <a:ext cx="1011589" cy="566309"/>
          </a:xfrm>
          <a:prstGeom prst="rect">
            <a:avLst/>
          </a:prstGeom>
          <a:solidFill>
            <a:srgbClr val="000066"/>
          </a:solidFill>
          <a:ln>
            <a:solidFill>
              <a:srgbClr val="000000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H 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  <a:sym typeface="Wingdings" charset="0"/>
              </a:rPr>
              <a:t> 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Dirac</a:t>
            </a:r>
          </a:p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fermion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280832" y="1854579"/>
            <a:ext cx="1251608" cy="566309"/>
          </a:xfrm>
          <a:prstGeom prst="rect">
            <a:avLst/>
          </a:prstGeom>
          <a:solidFill>
            <a:srgbClr val="000066"/>
          </a:solidFill>
          <a:ln>
            <a:solidFill>
              <a:srgbClr val="000000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H 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  <a:sym typeface="Wingdings" charset="0"/>
              </a:rPr>
              <a:t> c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omplex</a:t>
            </a:r>
          </a:p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scalar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 rot="18643599">
            <a:off x="2741468" y="1372095"/>
            <a:ext cx="504056" cy="1071361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 rot="18754634">
            <a:off x="6480240" y="1683177"/>
            <a:ext cx="310187" cy="743781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5" y="2132857"/>
            <a:ext cx="2736304" cy="3384375"/>
          </a:xfrm>
          <a:solidFill>
            <a:srgbClr val="B7DEE8"/>
          </a:solidFill>
          <a:ln>
            <a:solidFill>
              <a:srgbClr val="000000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In on-shell cases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Red = 1-, 2-σ regions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Sensitivity 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of future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b="1" baseline="30000" dirty="0" err="1">
                <a:solidFill>
                  <a:srgbClr val="0000FF"/>
                </a:solidFill>
                <a:latin typeface="Times New Roman"/>
                <a:cs typeface="Times New Roman"/>
              </a:rPr>
              <a:t>+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b="1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-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 collider</a:t>
            </a:r>
          </a:p>
        </p:txBody>
      </p:sp>
    </p:spTree>
    <p:extLst>
      <p:ext uri="{BB962C8B-B14F-4D97-AF65-F5344CB8AC3E}">
        <p14:creationId xmlns:p14="http://schemas.microsoft.com/office/powerpoint/2010/main" val="2916114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016"/>
            <a:ext cx="8229600" cy="908720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5400" dirty="0" smtClean="0">
                <a:latin typeface="Times New Roman"/>
                <a:cs typeface="Times New Roman"/>
              </a:rPr>
              <a:t>The LHC in Future Years</a:t>
            </a:r>
            <a:endParaRPr lang="en-US" sz="5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mon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6" y="1484784"/>
            <a:ext cx="9066308" cy="482453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1051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6986116" cy="541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69776"/>
            <a:ext cx="8280400" cy="1143000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US" sz="5400" dirty="0" smtClean="0">
                <a:latin typeface="Times New Roman"/>
                <a:cs typeface="Times New Roman"/>
              </a:rPr>
              <a:t>     </a:t>
            </a:r>
            <a:r>
              <a:rPr lang="en-US" sz="5400" dirty="0" err="1" smtClean="0">
                <a:latin typeface="Times New Roman"/>
                <a:cs typeface="Times New Roman"/>
              </a:rPr>
              <a:t>Squark-Gluino</a:t>
            </a:r>
            <a:r>
              <a:rPr lang="en-US" sz="5400" dirty="0" smtClean="0">
                <a:latin typeface="Times New Roman"/>
                <a:cs typeface="Times New Roman"/>
              </a:rPr>
              <a:t> Plane</a:t>
            </a:r>
            <a:endParaRPr lang="en-US" sz="5400" dirty="0">
              <a:latin typeface="Times New Roman"/>
              <a:cs typeface="Times New Roman"/>
            </a:endParaRPr>
          </a:p>
        </p:txBody>
      </p:sp>
      <p:pic>
        <p:nvPicPr>
          <p:cNvPr id="6" name="Picture 5" descr="FC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2051720" cy="8572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75048" y="449288"/>
            <a:ext cx="432048" cy="216024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6016" y="4077072"/>
            <a:ext cx="4320480" cy="1296144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Discover 12 </a:t>
            </a:r>
            <a:r>
              <a:rPr lang="en-US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TeV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squark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,</a:t>
            </a:r>
          </a:p>
          <a:p>
            <a:pPr marL="0" indent="0" algn="ctr">
              <a:buNone/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16 </a:t>
            </a:r>
            <a:r>
              <a:rPr lang="en-US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TeV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gluino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 @ 5σ</a:t>
            </a:r>
            <a:endParaRPr lang="en-US" dirty="0">
              <a:solidFill>
                <a:srgbClr val="000000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705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6" name="Text Box 8"/>
          <p:cNvSpPr txBox="1">
            <a:spLocks noChangeArrowheads="1"/>
          </p:cNvSpPr>
          <p:nvPr/>
        </p:nvSpPr>
        <p:spPr bwMode="auto">
          <a:xfrm>
            <a:off x="294660" y="101750"/>
            <a:ext cx="8453155" cy="646331"/>
          </a:xfrm>
          <a:prstGeom prst="rect">
            <a:avLst/>
          </a:prstGeom>
          <a:solidFill>
            <a:schemeClr val="accent1"/>
          </a:solidFill>
          <a:ln>
            <a:solidFill>
              <a:srgbClr val="000000"/>
            </a:solidFill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600" b="0" dirty="0" smtClean="0">
                <a:latin typeface="Times New Roman"/>
                <a:cs typeface="Times New Roman"/>
              </a:rPr>
              <a:t>Many other Candidate Dark Matter Particles</a:t>
            </a:r>
            <a:endParaRPr lang="en-US" sz="3600" b="0" dirty="0">
              <a:latin typeface="Times New Roman"/>
              <a:cs typeface="Times New Roman"/>
            </a:endParaRPr>
          </a:p>
        </p:txBody>
      </p:sp>
      <p:pic>
        <p:nvPicPr>
          <p:cNvPr id="2" name="Picture 1" descr="DMCandidat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42276"/>
            <a:ext cx="8636000" cy="59014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2094411"/>
            <a:ext cx="5832648" cy="176663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84368" y="2420888"/>
            <a:ext cx="927720" cy="58477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884368" y="5517232"/>
            <a:ext cx="927720" cy="58477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07391131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144016" y="188640"/>
            <a:ext cx="8820472" cy="1007963"/>
          </a:xfrm>
          <a:solidFill>
            <a:srgbClr val="BBE0E3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5400" dirty="0" smtClean="0">
                <a:solidFill>
                  <a:schemeClr val="tx1"/>
                </a:solidFill>
                <a:latin typeface="Times New Roman"/>
                <a:ea typeface="ＭＳ Ｐゴシック" charset="0"/>
                <a:cs typeface="Times New Roman"/>
              </a:rPr>
              <a:t>Light Dark Matter Searches</a:t>
            </a:r>
            <a:endParaRPr lang="en-US" sz="5400" b="1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76802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8723312" cy="5256584"/>
          </a:xfrm>
          <a:solidFill>
            <a:srgbClr val="BBE0E3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Times New Roman"/>
                <a:ea typeface="ＭＳ Ｐゴシック" charset="0"/>
                <a:cs typeface="Times New Roman"/>
              </a:rPr>
              <a:t>Possible search strategies</a:t>
            </a:r>
            <a:endParaRPr lang="en-US" dirty="0"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2" name="Picture 1" descr="LowmassD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943100"/>
            <a:ext cx="8671397" cy="4628852"/>
          </a:xfrm>
          <a:prstGeom prst="rect">
            <a:avLst/>
          </a:prstGeom>
          <a:solidFill>
            <a:srgbClr val="BBE0E3"/>
          </a:solidFill>
          <a:ln>
            <a:solidFill>
              <a:schemeClr val="tx1"/>
            </a:solidFill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259632" y="1844824"/>
            <a:ext cx="2088232" cy="576064"/>
          </a:xfrm>
          <a:prstGeom prst="ellipse">
            <a:avLst/>
          </a:prstGeom>
          <a:noFill/>
          <a:ln w="571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3" name="TextBox 2"/>
          <p:cNvSpPr txBox="1"/>
          <p:nvPr/>
        </p:nvSpPr>
        <p:spPr>
          <a:xfrm>
            <a:off x="7648356" y="2420888"/>
            <a:ext cx="1172116" cy="9048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400" b="0" dirty="0" smtClean="0"/>
              <a:t>Nuclear</a:t>
            </a:r>
          </a:p>
          <a:p>
            <a:pPr algn="ctr">
              <a:buNone/>
            </a:pPr>
            <a:r>
              <a:rPr lang="en-US" sz="2400" b="0" dirty="0" smtClean="0"/>
              <a:t>recoil</a:t>
            </a:r>
            <a:endParaRPr lang="en-US" sz="2400" b="0" dirty="0"/>
          </a:p>
        </p:txBody>
      </p:sp>
      <p:sp>
        <p:nvSpPr>
          <p:cNvPr id="7" name="TextBox 6"/>
          <p:cNvSpPr txBox="1"/>
          <p:nvPr/>
        </p:nvSpPr>
        <p:spPr>
          <a:xfrm>
            <a:off x="7568810" y="5373216"/>
            <a:ext cx="1227169" cy="9048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400" b="0" dirty="0" smtClean="0"/>
              <a:t>Electron</a:t>
            </a:r>
          </a:p>
          <a:p>
            <a:pPr algn="ctr">
              <a:buNone/>
            </a:pPr>
            <a:r>
              <a:rPr lang="en-US" sz="2400" b="0" dirty="0" smtClean="0"/>
              <a:t>recoil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1806287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144016" y="188640"/>
            <a:ext cx="8820472" cy="1007963"/>
          </a:xfrm>
          <a:solidFill>
            <a:srgbClr val="BBE0E3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5400" dirty="0" smtClean="0">
                <a:solidFill>
                  <a:schemeClr val="tx1"/>
                </a:solidFill>
                <a:latin typeface="Times New Roman"/>
                <a:ea typeface="ＭＳ Ｐゴシック" charset="0"/>
                <a:cs typeface="Times New Roman"/>
              </a:rPr>
              <a:t>Light Dark Matter Searches</a:t>
            </a:r>
            <a:endParaRPr lang="en-US" sz="5400" b="1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76802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8723312" cy="5256584"/>
          </a:xfrm>
          <a:solidFill>
            <a:srgbClr val="BBE0E3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Times New Roman"/>
                <a:ea typeface="ＭＳ Ｐゴシック" charset="0"/>
                <a:cs typeface="Times New Roman"/>
              </a:rPr>
              <a:t>Compilation of present and future sensitivities</a:t>
            </a:r>
            <a:endParaRPr lang="en-US" dirty="0"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4" name="Picture 3" descr="LowMassDMsigm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88" y="1930400"/>
            <a:ext cx="6360740" cy="4666952"/>
          </a:xfrm>
          <a:prstGeom prst="rect">
            <a:avLst/>
          </a:prstGeom>
          <a:solidFill>
            <a:srgbClr val="BBE0E3"/>
          </a:solidFill>
        </p:spPr>
      </p:pic>
      <p:sp>
        <p:nvSpPr>
          <p:cNvPr id="7" name="TextBox 6"/>
          <p:cNvSpPr txBox="1"/>
          <p:nvPr/>
        </p:nvSpPr>
        <p:spPr>
          <a:xfrm>
            <a:off x="3898508" y="5094436"/>
            <a:ext cx="1291539" cy="904863"/>
          </a:xfrm>
          <a:prstGeom prst="rect">
            <a:avLst/>
          </a:prstGeom>
          <a:solidFill>
            <a:srgbClr val="BBE0E3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400" b="0" dirty="0" smtClean="0">
                <a:latin typeface="Times New Roman"/>
                <a:cs typeface="Times New Roman"/>
              </a:rPr>
              <a:t>Neutrino</a:t>
            </a:r>
          </a:p>
          <a:p>
            <a:pPr algn="ctr">
              <a:buNone/>
            </a:pPr>
            <a:r>
              <a:rPr lang="en-US" sz="2400" b="0" dirty="0" smtClean="0">
                <a:latin typeface="Times New Roman"/>
                <a:cs typeface="Times New Roman"/>
              </a:rPr>
              <a:t>“floor”</a:t>
            </a:r>
            <a:endParaRPr lang="en-US" sz="2400" b="0" dirty="0">
              <a:latin typeface="Times New Roman"/>
              <a:cs typeface="Times New Roman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411760" y="2132856"/>
            <a:ext cx="1440160" cy="892695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400" b="0" dirty="0" err="1" smtClean="0">
                <a:latin typeface="Times New Roman"/>
                <a:cs typeface="Times New Roman"/>
              </a:rPr>
              <a:t>LHe</a:t>
            </a:r>
            <a:endParaRPr lang="en-US" sz="2400" b="0" dirty="0" smtClean="0">
              <a:latin typeface="Times New Roman"/>
              <a:cs typeface="Times New Roman"/>
            </a:endParaRPr>
          </a:p>
          <a:p>
            <a:pPr marL="0" indent="0" algn="ctr">
              <a:buFontTx/>
              <a:buNone/>
            </a:pPr>
            <a:r>
              <a:rPr lang="en-US" sz="2400" b="0" dirty="0" smtClean="0">
                <a:latin typeface="Times New Roman"/>
                <a:cs typeface="Times New Roman"/>
              </a:rPr>
              <a:t>detectors</a:t>
            </a:r>
            <a:endParaRPr lang="en-US" sz="2400" b="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47291" y="5463573"/>
            <a:ext cx="1377037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1800" b="0" dirty="0" smtClean="0"/>
              <a:t>Atmospheric</a:t>
            </a:r>
          </a:p>
          <a:p>
            <a:pPr algn="ctr">
              <a:buNone/>
            </a:pPr>
            <a:r>
              <a:rPr lang="en-US" sz="1800" b="0" dirty="0" smtClean="0"/>
              <a:t>neutrinos</a:t>
            </a:r>
            <a:endParaRPr lang="en-US" sz="1800" b="0" dirty="0"/>
          </a:p>
        </p:txBody>
      </p:sp>
      <p:sp>
        <p:nvSpPr>
          <p:cNvPr id="12" name="TextBox 11"/>
          <p:cNvSpPr txBox="1"/>
          <p:nvPr/>
        </p:nvSpPr>
        <p:spPr>
          <a:xfrm>
            <a:off x="4090571" y="4293096"/>
            <a:ext cx="1043750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1800" b="0" dirty="0" smtClean="0"/>
              <a:t>Solar</a:t>
            </a:r>
          </a:p>
          <a:p>
            <a:pPr algn="ctr">
              <a:buNone/>
            </a:pPr>
            <a:r>
              <a:rPr lang="en-US" sz="1800" b="0" dirty="0" smtClean="0"/>
              <a:t>neutrinos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2753452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51920" y="2276872"/>
            <a:ext cx="1791476" cy="58477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dirty="0" smtClean="0"/>
              <a:t>Why not?</a:t>
            </a:r>
            <a:endParaRPr lang="en-US" b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6" y="274638"/>
            <a:ext cx="8892480" cy="994122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3800" dirty="0" smtClean="0">
                <a:latin typeface="Times New Roman"/>
                <a:cs typeface="Times New Roman"/>
              </a:rPr>
              <a:t>Constraints on Light DM + Scalar Mediator</a:t>
            </a:r>
            <a:endParaRPr lang="en-US" sz="3800" dirty="0">
              <a:latin typeface="Times New Roman"/>
              <a:cs typeface="Times New Roman"/>
            </a:endParaRPr>
          </a:p>
        </p:txBody>
      </p:sp>
      <p:pic>
        <p:nvPicPr>
          <p:cNvPr id="4" name="Picture 3" descr="KLZLimi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15" y="1342008"/>
            <a:ext cx="7469509" cy="5111328"/>
          </a:xfrm>
          <a:prstGeom prst="rect">
            <a:avLst/>
          </a:prstGeo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40818" y="6381328"/>
            <a:ext cx="2719014" cy="276999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200" b="0" dirty="0" err="1" smtClean="0">
                <a:solidFill>
                  <a:srgbClr val="FFFF00"/>
                </a:solidFill>
                <a:latin typeface="Times" charset="0"/>
              </a:rPr>
              <a:t>Knapen</a:t>
            </a:r>
            <a:r>
              <a:rPr lang="en-US" sz="1200" b="0" dirty="0" smtClean="0">
                <a:solidFill>
                  <a:srgbClr val="FFFF00"/>
                </a:solidFill>
                <a:latin typeface="Times" charset="0"/>
              </a:rPr>
              <a:t>, Lin &amp; </a:t>
            </a:r>
            <a:r>
              <a:rPr lang="en-US" sz="1200" b="0" dirty="0" err="1" smtClean="0">
                <a:solidFill>
                  <a:srgbClr val="FFFF00"/>
                </a:solidFill>
                <a:latin typeface="Times" charset="0"/>
              </a:rPr>
              <a:t>Zurek</a:t>
            </a:r>
            <a:r>
              <a:rPr lang="en-US" sz="1200" b="0" dirty="0" smtClean="0">
                <a:solidFill>
                  <a:srgbClr val="FFFF00"/>
                </a:solidFill>
                <a:latin typeface="Times" charset="0"/>
              </a:rPr>
              <a:t>, arXiv:1707.07882</a:t>
            </a:r>
            <a:endParaRPr lang="en-US" sz="1200" b="0" dirty="0">
              <a:solidFill>
                <a:srgbClr val="FFFF00"/>
              </a:solidFill>
              <a:latin typeface="Time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68" y="2348880"/>
            <a:ext cx="1321172" cy="892695"/>
          </a:xfrm>
          <a:solidFill>
            <a:srgbClr val="BBE0E3"/>
          </a:solidFill>
          <a:ln w="38100" cmpd="sng">
            <a:solidFill>
              <a:srgbClr val="FF0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Nucleon</a:t>
            </a:r>
          </a:p>
          <a:p>
            <a:pPr marL="0" indent="0" algn="ctr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coupling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6" name="Picture 5" descr="HadrophilicScal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68140"/>
            <a:ext cx="5130800" cy="6731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932040" y="3789040"/>
            <a:ext cx="1656184" cy="783704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000" b="0" dirty="0" smtClean="0">
                <a:latin typeface="Times New Roman"/>
                <a:cs typeface="Times New Roman"/>
              </a:rPr>
              <a:t>Astrophysical</a:t>
            </a:r>
          </a:p>
          <a:p>
            <a:pPr marL="0" indent="0" algn="ctr">
              <a:buFontTx/>
              <a:buNone/>
            </a:pPr>
            <a:r>
              <a:rPr lang="en-US" sz="2000" b="0" dirty="0" smtClean="0">
                <a:latin typeface="Times New Roman"/>
                <a:cs typeface="Times New Roman"/>
              </a:rPr>
              <a:t>constraints</a:t>
            </a:r>
            <a:endParaRPr lang="en-US" sz="2000" b="0" dirty="0">
              <a:latin typeface="Times New Roman"/>
              <a:cs typeface="Times New Roman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596336" y="2285256"/>
            <a:ext cx="1359768" cy="783704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000" b="0" dirty="0" smtClean="0">
                <a:latin typeface="Times New Roman"/>
                <a:cs typeface="Times New Roman"/>
              </a:rPr>
              <a:t>Laboratory</a:t>
            </a:r>
          </a:p>
          <a:p>
            <a:pPr marL="0" indent="0" algn="ctr">
              <a:buFontTx/>
              <a:buNone/>
            </a:pPr>
            <a:r>
              <a:rPr lang="en-US" sz="2000" b="0" dirty="0" smtClean="0">
                <a:latin typeface="Times New Roman"/>
                <a:cs typeface="Times New Roman"/>
              </a:rPr>
              <a:t>constraints</a:t>
            </a:r>
            <a:endParaRPr lang="en-US" sz="2000" b="0" dirty="0">
              <a:latin typeface="Times New Roman"/>
              <a:cs typeface="Times New Roman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51520" y="1709192"/>
            <a:ext cx="1672828" cy="49567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400" b="0" dirty="0" smtClean="0">
                <a:latin typeface="Times New Roman"/>
                <a:cs typeface="Times New Roman"/>
              </a:rPr>
              <a:t>Mediator </a:t>
            </a:r>
            <a:r>
              <a:rPr lang="en-US" sz="2400" b="0" dirty="0" err="1" smtClean="0">
                <a:latin typeface="Times New Roman"/>
                <a:cs typeface="Times New Roman"/>
              </a:rPr>
              <a:t>ϕ</a:t>
            </a:r>
            <a:endParaRPr lang="en-US" sz="2400" b="0" dirty="0">
              <a:latin typeface="Times New Roman"/>
              <a:cs typeface="Times New Roman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7208168" y="1709192"/>
            <a:ext cx="1935832" cy="49567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400" b="0" dirty="0" smtClean="0">
                <a:latin typeface="Times New Roman"/>
                <a:cs typeface="Times New Roman"/>
              </a:rPr>
              <a:t>Dark matter </a:t>
            </a:r>
            <a:r>
              <a:rPr lang="en-US" sz="2400" b="0" dirty="0" err="1" smtClean="0">
                <a:latin typeface="Times New Roman"/>
                <a:cs typeface="Times New Roman"/>
              </a:rPr>
              <a:t>χ</a:t>
            </a:r>
            <a:endParaRPr lang="en-US" sz="2400" b="0" dirty="0">
              <a:latin typeface="Times New Roman"/>
              <a:cs typeface="Times New Roman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300192" y="1565176"/>
            <a:ext cx="864096" cy="576064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</p:spTree>
    <p:extLst>
      <p:ext uri="{BB962C8B-B14F-4D97-AF65-F5344CB8AC3E}">
        <p14:creationId xmlns:p14="http://schemas.microsoft.com/office/powerpoint/2010/main" val="1249445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8" grpId="0" animBg="1"/>
      <p:bldP spid="9" grpId="0" animBg="1"/>
      <p:bldP spid="13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LZThermaliz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7459903" cy="51125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994122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Direct Detection of Light Scalar DM?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68" y="2060848"/>
            <a:ext cx="1321172" cy="892695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Nucleon</a:t>
            </a:r>
          </a:p>
          <a:p>
            <a:pPr marL="0" indent="0" algn="ctr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coupling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6" name="Picture 5" descr="HadrophilicScal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387748"/>
            <a:ext cx="5130800" cy="6731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788024" y="2276872"/>
            <a:ext cx="1440160" cy="892695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400" b="0" dirty="0" smtClean="0">
                <a:latin typeface="Times New Roman"/>
                <a:cs typeface="Times New Roman"/>
              </a:rPr>
              <a:t>Excluded</a:t>
            </a:r>
          </a:p>
          <a:p>
            <a:pPr marL="0" indent="0" algn="ctr">
              <a:buFontTx/>
              <a:buNone/>
            </a:pPr>
            <a:r>
              <a:rPr lang="en-US" sz="2400" b="0" dirty="0" smtClean="0">
                <a:latin typeface="Times New Roman"/>
                <a:cs typeface="Times New Roman"/>
              </a:rPr>
              <a:t>region</a:t>
            </a:r>
            <a:endParaRPr lang="en-US" sz="2400" b="0" dirty="0">
              <a:latin typeface="Times New Roman"/>
              <a:cs typeface="Times New Roman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228184" y="3789040"/>
            <a:ext cx="1440160" cy="892695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400" b="0" dirty="0">
                <a:latin typeface="Times New Roman"/>
                <a:cs typeface="Times New Roman"/>
              </a:rPr>
              <a:t>D</a:t>
            </a:r>
            <a:r>
              <a:rPr lang="en-US" sz="2400" b="0" dirty="0" smtClean="0">
                <a:latin typeface="Times New Roman"/>
                <a:cs typeface="Times New Roman"/>
              </a:rPr>
              <a:t>etection</a:t>
            </a:r>
          </a:p>
          <a:p>
            <a:pPr marL="0" indent="0" algn="ctr">
              <a:buFontTx/>
              <a:buNone/>
            </a:pPr>
            <a:r>
              <a:rPr lang="en-US" sz="2400" b="0" dirty="0" smtClean="0">
                <a:latin typeface="Times New Roman"/>
                <a:cs typeface="Times New Roman"/>
              </a:rPr>
              <a:t>sensitivity</a:t>
            </a:r>
            <a:endParaRPr lang="en-US" sz="2400" b="0" dirty="0">
              <a:latin typeface="Times New Roman"/>
              <a:cs typeface="Times New Roman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40818" y="6309320"/>
            <a:ext cx="2719014" cy="276999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200" b="0" dirty="0" err="1" smtClean="0">
                <a:solidFill>
                  <a:srgbClr val="FFFF00"/>
                </a:solidFill>
                <a:latin typeface="Times" charset="0"/>
              </a:rPr>
              <a:t>Knapen</a:t>
            </a:r>
            <a:r>
              <a:rPr lang="en-US" sz="1200" b="0" dirty="0" smtClean="0">
                <a:solidFill>
                  <a:srgbClr val="FFFF00"/>
                </a:solidFill>
                <a:latin typeface="Times" charset="0"/>
              </a:rPr>
              <a:t>, Lin &amp; </a:t>
            </a:r>
            <a:r>
              <a:rPr lang="en-US" sz="1200" b="0" dirty="0" err="1" smtClean="0">
                <a:solidFill>
                  <a:srgbClr val="FFFF00"/>
                </a:solidFill>
                <a:latin typeface="Times" charset="0"/>
              </a:rPr>
              <a:t>Zurek</a:t>
            </a:r>
            <a:r>
              <a:rPr lang="en-US" sz="1200" b="0" dirty="0" smtClean="0">
                <a:solidFill>
                  <a:srgbClr val="FFFF00"/>
                </a:solidFill>
                <a:latin typeface="Times" charset="0"/>
              </a:rPr>
              <a:t>, arXiv:1707.07882</a:t>
            </a:r>
            <a:endParaRPr lang="en-US" sz="1200" b="0" dirty="0">
              <a:solidFill>
                <a:srgbClr val="FFFF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048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rectDetectionLightD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1196752"/>
            <a:ext cx="6849449" cy="55385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994122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Direct Detection of Light Scalar DM?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988840"/>
            <a:ext cx="1465188" cy="892695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Nucleon</a:t>
            </a:r>
          </a:p>
          <a:p>
            <a:pPr marL="0" indent="0" algn="ctr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X-section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6" name="Picture 5" descr="HadrophilicScal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169405"/>
            <a:ext cx="4298032" cy="56385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716016" y="1988840"/>
            <a:ext cx="1440160" cy="892695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400" b="0" dirty="0" smtClean="0">
                <a:latin typeface="Times New Roman"/>
                <a:cs typeface="Times New Roman"/>
              </a:rPr>
              <a:t>Excluded</a:t>
            </a:r>
          </a:p>
          <a:p>
            <a:pPr marL="0" indent="0" algn="ctr">
              <a:buFontTx/>
              <a:buNone/>
            </a:pPr>
            <a:r>
              <a:rPr lang="en-US" sz="2400" b="0" dirty="0" smtClean="0">
                <a:latin typeface="Times New Roman"/>
                <a:cs typeface="Times New Roman"/>
              </a:rPr>
              <a:t>region</a:t>
            </a:r>
            <a:endParaRPr lang="en-US" sz="2400" b="0" dirty="0">
              <a:latin typeface="Times New Roman"/>
              <a:cs typeface="Times New Roman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843808" y="4048473"/>
            <a:ext cx="1440160" cy="892695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400" b="0" dirty="0" err="1" smtClean="0">
                <a:latin typeface="Times New Roman"/>
                <a:cs typeface="Times New Roman"/>
              </a:rPr>
              <a:t>LHe</a:t>
            </a:r>
            <a:endParaRPr lang="en-US" sz="2400" b="0" dirty="0" smtClean="0">
              <a:latin typeface="Times New Roman"/>
              <a:cs typeface="Times New Roman"/>
            </a:endParaRPr>
          </a:p>
          <a:p>
            <a:pPr marL="0" indent="0" algn="ctr">
              <a:buFontTx/>
              <a:buNone/>
            </a:pPr>
            <a:r>
              <a:rPr lang="en-US" sz="2400" b="0" dirty="0" smtClean="0">
                <a:latin typeface="Times New Roman"/>
                <a:cs typeface="Times New Roman"/>
              </a:rPr>
              <a:t>detectors</a:t>
            </a:r>
            <a:endParaRPr lang="en-US" sz="2400" b="0" dirty="0">
              <a:latin typeface="Times New Roman"/>
              <a:cs typeface="Times New Roman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40818" y="6464369"/>
            <a:ext cx="2719014" cy="276999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200" b="0" dirty="0" err="1" smtClean="0">
                <a:solidFill>
                  <a:srgbClr val="FFFF00"/>
                </a:solidFill>
                <a:latin typeface="Times" charset="0"/>
              </a:rPr>
              <a:t>Knapen</a:t>
            </a:r>
            <a:r>
              <a:rPr lang="en-US" sz="1200" b="0" dirty="0" smtClean="0">
                <a:solidFill>
                  <a:srgbClr val="FFFF00"/>
                </a:solidFill>
                <a:latin typeface="Times" charset="0"/>
              </a:rPr>
              <a:t>, Lin &amp; </a:t>
            </a:r>
            <a:r>
              <a:rPr lang="en-US" sz="1200" b="0" dirty="0" err="1" smtClean="0">
                <a:solidFill>
                  <a:srgbClr val="FFFF00"/>
                </a:solidFill>
                <a:latin typeface="Times" charset="0"/>
              </a:rPr>
              <a:t>Zurek</a:t>
            </a:r>
            <a:r>
              <a:rPr lang="en-US" sz="1200" b="0" dirty="0" smtClean="0">
                <a:solidFill>
                  <a:srgbClr val="FFFF00"/>
                </a:solidFill>
                <a:latin typeface="Times" charset="0"/>
              </a:rPr>
              <a:t>, arXiv:1707.07882</a:t>
            </a:r>
            <a:endParaRPr lang="en-US" sz="1200" b="0" dirty="0">
              <a:solidFill>
                <a:srgbClr val="FFFF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286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KLXLeptophil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1" y="1268760"/>
            <a:ext cx="7448624" cy="51125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" y="274638"/>
            <a:ext cx="8507288" cy="994122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Constraints on </a:t>
            </a:r>
            <a:r>
              <a:rPr lang="en-US" dirty="0" err="1" smtClean="0">
                <a:latin typeface="Times New Roman"/>
                <a:cs typeface="Times New Roman"/>
              </a:rPr>
              <a:t>Leptophilic</a:t>
            </a:r>
            <a:r>
              <a:rPr lang="en-US" dirty="0" smtClean="0">
                <a:latin typeface="Times New Roman"/>
                <a:cs typeface="Times New Roman"/>
              </a:rPr>
              <a:t> Mediator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68" y="2060848"/>
            <a:ext cx="1321172" cy="892695"/>
          </a:xfrm>
          <a:solidFill>
            <a:srgbClr val="BBE0E3"/>
          </a:solidFill>
          <a:ln w="38100" cmpd="sng">
            <a:solidFill>
              <a:srgbClr val="FF0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Electron</a:t>
            </a:r>
          </a:p>
          <a:p>
            <a:pPr marL="0" indent="0" algn="ctr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coupling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7" name="Picture 6" descr="LeptophilicMediat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783436"/>
            <a:ext cx="4563035" cy="58978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724128" y="3429000"/>
            <a:ext cx="1656184" cy="783704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000" b="0" dirty="0" smtClean="0">
                <a:latin typeface="Times New Roman"/>
                <a:cs typeface="Times New Roman"/>
              </a:rPr>
              <a:t>Astrophysical</a:t>
            </a:r>
          </a:p>
          <a:p>
            <a:pPr marL="0" indent="0" algn="ctr">
              <a:buFontTx/>
              <a:buNone/>
            </a:pPr>
            <a:r>
              <a:rPr lang="en-US" sz="2000" b="0" dirty="0" smtClean="0">
                <a:latin typeface="Times New Roman"/>
                <a:cs typeface="Times New Roman"/>
              </a:rPr>
              <a:t>constraints</a:t>
            </a:r>
            <a:endParaRPr lang="en-US" sz="2000" b="0" dirty="0">
              <a:latin typeface="Times New Roman"/>
              <a:cs typeface="Times New Roman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596336" y="1916832"/>
            <a:ext cx="1359768" cy="783704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000" b="0" dirty="0" smtClean="0">
                <a:latin typeface="Times New Roman"/>
                <a:cs typeface="Times New Roman"/>
              </a:rPr>
              <a:t>Laboratory</a:t>
            </a:r>
          </a:p>
          <a:p>
            <a:pPr marL="0" indent="0" algn="ctr">
              <a:buFontTx/>
              <a:buNone/>
            </a:pPr>
            <a:r>
              <a:rPr lang="en-US" sz="2000" b="0" dirty="0" smtClean="0">
                <a:latin typeface="Times New Roman"/>
                <a:cs typeface="Times New Roman"/>
              </a:rPr>
              <a:t>constraints</a:t>
            </a:r>
            <a:endParaRPr lang="en-US" sz="2000" b="0" dirty="0">
              <a:latin typeface="Times New Roman"/>
              <a:cs typeface="Times New Roman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8316416" y="4797152"/>
            <a:ext cx="720080" cy="576064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40818" y="6237312"/>
            <a:ext cx="2719014" cy="276999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200" b="0" dirty="0" err="1" smtClean="0">
                <a:solidFill>
                  <a:srgbClr val="FFFF00"/>
                </a:solidFill>
                <a:latin typeface="Times" charset="0"/>
              </a:rPr>
              <a:t>Knapen</a:t>
            </a:r>
            <a:r>
              <a:rPr lang="en-US" sz="1200" b="0" dirty="0" smtClean="0">
                <a:solidFill>
                  <a:srgbClr val="FFFF00"/>
                </a:solidFill>
                <a:latin typeface="Times" charset="0"/>
              </a:rPr>
              <a:t>, Lin &amp; </a:t>
            </a:r>
            <a:r>
              <a:rPr lang="en-US" sz="1200" b="0" dirty="0" err="1" smtClean="0">
                <a:solidFill>
                  <a:srgbClr val="FFFF00"/>
                </a:solidFill>
                <a:latin typeface="Times" charset="0"/>
              </a:rPr>
              <a:t>Zurek</a:t>
            </a:r>
            <a:r>
              <a:rPr lang="en-US" sz="1200" b="0" dirty="0" smtClean="0">
                <a:solidFill>
                  <a:srgbClr val="FFFF00"/>
                </a:solidFill>
                <a:latin typeface="Times" charset="0"/>
              </a:rPr>
              <a:t>, arXiv:1707.07882</a:t>
            </a:r>
            <a:endParaRPr lang="en-US" sz="1200" b="0" dirty="0">
              <a:solidFill>
                <a:srgbClr val="FFFF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098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solidFill>
            <a:srgbClr val="9ED3D7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  <a:ea typeface="ＭＳ Ｐゴシック" charset="0"/>
                <a:cs typeface="Times New Roman" charset="0"/>
              </a:rPr>
              <a:t>Gravitational Lensing</a:t>
            </a:r>
            <a:endParaRPr lang="en-US" dirty="0"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6" y="1340768"/>
            <a:ext cx="8820472" cy="5257800"/>
          </a:xfrm>
          <a:solidFill>
            <a:srgbClr val="000066"/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  <a:t>Reveal all the matter</a:t>
            </a:r>
          </a:p>
          <a:p>
            <a:pPr eaLnBrk="1" hangingPunct="1">
              <a:defRPr/>
            </a:pPr>
            <a:endParaRPr lang="en-US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eaLnBrk="1" hangingPunct="1">
              <a:defRPr/>
            </a:pPr>
            <a:endParaRPr lang="en-US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eaLnBrk="1" hangingPunct="1">
              <a:defRPr/>
            </a:pPr>
            <a:endParaRPr lang="en-US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eaLnBrk="1" hangingPunct="1">
              <a:defRPr/>
            </a:pPr>
            <a:endParaRPr lang="en-US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eaLnBrk="1" hangingPunct="1">
              <a:defRPr/>
            </a:pPr>
            <a:endParaRPr lang="en-US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eaLnBrk="1" hangingPunct="1">
              <a:defRPr/>
            </a:pPr>
            <a:endParaRPr lang="en-US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eaLnBrk="1" hangingPunct="1">
              <a:defRPr/>
            </a:pPr>
            <a:endParaRPr lang="en-US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  <a:t>Galaxies = peaks on a background of dark matter</a:t>
            </a:r>
          </a:p>
        </p:txBody>
      </p:sp>
      <p:pic>
        <p:nvPicPr>
          <p:cNvPr id="130051" name="Picture 3" descr="weakle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92" y="2060848"/>
            <a:ext cx="8541880" cy="38280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545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KLZLeptophilicDire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1998"/>
            <a:ext cx="8892480" cy="3593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" y="274638"/>
            <a:ext cx="8507288" cy="994122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Constraints on </a:t>
            </a:r>
            <a:r>
              <a:rPr lang="en-US" dirty="0" err="1" smtClean="0">
                <a:latin typeface="Times New Roman"/>
                <a:cs typeface="Times New Roman"/>
              </a:rPr>
              <a:t>Leptophilic</a:t>
            </a:r>
            <a:r>
              <a:rPr lang="en-US" dirty="0" smtClean="0">
                <a:latin typeface="Times New Roman"/>
                <a:cs typeface="Times New Roman"/>
              </a:rPr>
              <a:t> Mediator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68" y="2276872"/>
            <a:ext cx="1393180" cy="892695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Electron</a:t>
            </a:r>
          </a:p>
          <a:p>
            <a:pPr marL="0" indent="0" algn="ctr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X-section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7" name="Picture 6" descr="LeptophilicMediat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412776"/>
            <a:ext cx="4563035" cy="58978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67544" y="4365104"/>
            <a:ext cx="1728192" cy="1008112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1800" b="0" dirty="0" smtClean="0">
                <a:latin typeface="Times New Roman"/>
                <a:cs typeface="Times New Roman"/>
              </a:rPr>
              <a:t>Astrophysical</a:t>
            </a:r>
          </a:p>
          <a:p>
            <a:pPr marL="0" indent="0" algn="ctr">
              <a:buFontTx/>
              <a:buNone/>
            </a:pPr>
            <a:r>
              <a:rPr lang="en-US" sz="1800" b="0" dirty="0" smtClean="0">
                <a:latin typeface="Times New Roman"/>
                <a:cs typeface="Times New Roman"/>
              </a:rPr>
              <a:t>&amp; cosmological</a:t>
            </a:r>
          </a:p>
          <a:p>
            <a:pPr marL="0" indent="0" algn="ctr">
              <a:buFontTx/>
              <a:buNone/>
            </a:pPr>
            <a:r>
              <a:rPr lang="en-US" sz="1800" b="0" dirty="0" smtClean="0">
                <a:latin typeface="Times New Roman"/>
                <a:cs typeface="Times New Roman"/>
              </a:rPr>
              <a:t>constraints</a:t>
            </a:r>
            <a:endParaRPr lang="en-US" sz="1800" b="0" dirty="0">
              <a:latin typeface="Times New Roman"/>
              <a:cs typeface="Times New Roman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884368" y="1916832"/>
            <a:ext cx="1152128" cy="783704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000" b="0" dirty="0" smtClean="0">
                <a:latin typeface="Times New Roman"/>
                <a:cs typeface="Times New Roman"/>
              </a:rPr>
              <a:t>Direct</a:t>
            </a:r>
          </a:p>
          <a:p>
            <a:pPr marL="0" indent="0" algn="ctr">
              <a:buFontTx/>
              <a:buNone/>
            </a:pPr>
            <a:r>
              <a:rPr lang="en-US" sz="2000" b="0" dirty="0" smtClean="0">
                <a:latin typeface="Times New Roman"/>
                <a:cs typeface="Times New Roman"/>
              </a:rPr>
              <a:t>detection</a:t>
            </a:r>
            <a:endParaRPr lang="en-US" sz="2000" b="0" dirty="0">
              <a:latin typeface="Times New Roman"/>
              <a:cs typeface="Times New Roman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411760" y="5661247"/>
            <a:ext cx="4464496" cy="504057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400" b="0" dirty="0" smtClean="0">
                <a:latin typeface="Times New Roman"/>
                <a:cs typeface="Times New Roman"/>
              </a:rPr>
              <a:t>Two representative mass scenarios</a:t>
            </a:r>
            <a:endParaRPr lang="en-US" sz="2400" b="0" dirty="0">
              <a:latin typeface="Times New Roman"/>
              <a:cs typeface="Times New Roman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340818" y="6381328"/>
            <a:ext cx="2719014" cy="276999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200" b="0" dirty="0" err="1" smtClean="0">
                <a:solidFill>
                  <a:srgbClr val="FFFF00"/>
                </a:solidFill>
                <a:latin typeface="Times" charset="0"/>
              </a:rPr>
              <a:t>Knapen</a:t>
            </a:r>
            <a:r>
              <a:rPr lang="en-US" sz="1200" b="0" dirty="0" smtClean="0">
                <a:solidFill>
                  <a:srgbClr val="FFFF00"/>
                </a:solidFill>
                <a:latin typeface="Times" charset="0"/>
              </a:rPr>
              <a:t>, Lin &amp; </a:t>
            </a:r>
            <a:r>
              <a:rPr lang="en-US" sz="1200" b="0" dirty="0" err="1" smtClean="0">
                <a:solidFill>
                  <a:srgbClr val="FFFF00"/>
                </a:solidFill>
                <a:latin typeface="Times" charset="0"/>
              </a:rPr>
              <a:t>Zurek</a:t>
            </a:r>
            <a:r>
              <a:rPr lang="en-US" sz="1200" b="0" dirty="0" smtClean="0">
                <a:solidFill>
                  <a:srgbClr val="FFFF00"/>
                </a:solidFill>
                <a:latin typeface="Times" charset="0"/>
              </a:rPr>
              <a:t>, arXiv:1707.07882</a:t>
            </a:r>
            <a:endParaRPr lang="en-US" sz="1200" b="0" dirty="0">
              <a:solidFill>
                <a:srgbClr val="FFFF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695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KLZscatteringviaDarkPhot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68760"/>
            <a:ext cx="6912768" cy="5426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6" y="274638"/>
            <a:ext cx="8820472" cy="994122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4000" dirty="0" err="1" smtClean="0">
                <a:latin typeface="Times New Roman"/>
                <a:cs typeface="Times New Roman"/>
              </a:rPr>
              <a:t>Fermionic</a:t>
            </a:r>
            <a:r>
              <a:rPr lang="en-US" sz="4000" dirty="0" smtClean="0">
                <a:latin typeface="Times New Roman"/>
                <a:cs typeface="Times New Roman"/>
              </a:rPr>
              <a:t> DM Coupled via Dark Photon</a:t>
            </a:r>
            <a:endParaRPr lang="en-US" sz="4000" dirty="0">
              <a:latin typeface="Times New Roman"/>
              <a:cs typeface="Times New Roman"/>
            </a:endParaRPr>
          </a:p>
        </p:txBody>
      </p:sp>
      <p:pic>
        <p:nvPicPr>
          <p:cNvPr id="7" name="Picture 6" descr="Kinetically_MixedDarkPhot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340768"/>
            <a:ext cx="6120680" cy="61452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740352" y="2069232"/>
            <a:ext cx="1152128" cy="783704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000" b="0" dirty="0" smtClean="0">
                <a:latin typeface="Times New Roman"/>
                <a:cs typeface="Times New Roman"/>
              </a:rPr>
              <a:t>Direct</a:t>
            </a:r>
          </a:p>
          <a:p>
            <a:pPr marL="0" indent="0" algn="ctr">
              <a:buFontTx/>
              <a:buNone/>
            </a:pPr>
            <a:r>
              <a:rPr lang="en-US" sz="2000" b="0" dirty="0" smtClean="0">
                <a:latin typeface="Times New Roman"/>
                <a:cs typeface="Times New Roman"/>
              </a:rPr>
              <a:t>detection</a:t>
            </a:r>
            <a:endParaRPr lang="en-US" sz="2000" b="0" dirty="0">
              <a:latin typeface="Times New Roman"/>
              <a:cs typeface="Times New Roman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82476" y="2060848"/>
            <a:ext cx="1393180" cy="892695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400" b="0" smtClean="0">
                <a:latin typeface="Times New Roman"/>
                <a:cs typeface="Times New Roman"/>
              </a:rPr>
              <a:t>Electron</a:t>
            </a:r>
          </a:p>
          <a:p>
            <a:pPr marL="0" indent="0" algn="ctr">
              <a:buFontTx/>
              <a:buNone/>
            </a:pPr>
            <a:r>
              <a:rPr lang="en-US" sz="2400" b="0" smtClean="0">
                <a:latin typeface="Times New Roman"/>
                <a:cs typeface="Times New Roman"/>
              </a:rPr>
              <a:t>X-section</a:t>
            </a:r>
            <a:endParaRPr lang="en-US" sz="2400" b="0" dirty="0">
              <a:latin typeface="Times New Roman"/>
              <a:cs typeface="Times New Roman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292080" y="1340768"/>
            <a:ext cx="1296144" cy="72008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40818" y="6464369"/>
            <a:ext cx="2719014" cy="276999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200" b="0" dirty="0" err="1" smtClean="0">
                <a:solidFill>
                  <a:srgbClr val="FFFF00"/>
                </a:solidFill>
                <a:latin typeface="Times" charset="0"/>
              </a:rPr>
              <a:t>Knapen</a:t>
            </a:r>
            <a:r>
              <a:rPr lang="en-US" sz="1200" b="0" dirty="0" smtClean="0">
                <a:solidFill>
                  <a:srgbClr val="FFFF00"/>
                </a:solidFill>
                <a:latin typeface="Times" charset="0"/>
              </a:rPr>
              <a:t>, Lin &amp; </a:t>
            </a:r>
            <a:r>
              <a:rPr lang="en-US" sz="1200" b="0" dirty="0" err="1" smtClean="0">
                <a:solidFill>
                  <a:srgbClr val="FFFF00"/>
                </a:solidFill>
                <a:latin typeface="Times" charset="0"/>
              </a:rPr>
              <a:t>Zurek</a:t>
            </a:r>
            <a:r>
              <a:rPr lang="en-US" sz="1200" b="0" dirty="0" smtClean="0">
                <a:solidFill>
                  <a:srgbClr val="FFFF00"/>
                </a:solidFill>
                <a:latin typeface="Times" charset="0"/>
              </a:rPr>
              <a:t>, arXiv:1707.07882</a:t>
            </a:r>
            <a:endParaRPr lang="en-US" sz="1200" b="0" dirty="0">
              <a:solidFill>
                <a:srgbClr val="FFFF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797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KLZsubGeVB-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3800"/>
            <a:ext cx="7547992" cy="5105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6" y="274638"/>
            <a:ext cx="8820472" cy="994122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err="1" smtClean="0">
                <a:latin typeface="Times New Roman"/>
                <a:cs typeface="Times New Roman"/>
              </a:rPr>
              <a:t>Fermionic</a:t>
            </a:r>
            <a:r>
              <a:rPr lang="en-US" dirty="0" smtClean="0">
                <a:latin typeface="Times New Roman"/>
                <a:cs typeface="Times New Roman"/>
              </a:rPr>
              <a:t> DM Coupled via U(1)</a:t>
            </a:r>
            <a:r>
              <a:rPr lang="en-US" baseline="-25000" dirty="0" smtClean="0">
                <a:latin typeface="Times New Roman"/>
                <a:cs typeface="Times New Roman"/>
              </a:rPr>
              <a:t>B-L</a:t>
            </a:r>
            <a:endParaRPr lang="en-US" baseline="-25000" dirty="0">
              <a:latin typeface="Times New Roman"/>
              <a:cs typeface="Times New Roman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-36512" y="2132856"/>
            <a:ext cx="1249164" cy="892695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400" b="0" dirty="0" smtClean="0">
                <a:latin typeface="Times New Roman"/>
                <a:cs typeface="Times New Roman"/>
              </a:rPr>
              <a:t>U(1)</a:t>
            </a:r>
            <a:r>
              <a:rPr lang="en-US" sz="2400" b="0" baseline="-25000" dirty="0" smtClean="0">
                <a:latin typeface="Times New Roman"/>
                <a:cs typeface="Times New Roman"/>
              </a:rPr>
              <a:t>B-L</a:t>
            </a:r>
          </a:p>
          <a:p>
            <a:pPr marL="0" indent="0" algn="ctr">
              <a:buFontTx/>
              <a:buNone/>
            </a:pPr>
            <a:r>
              <a:rPr lang="en-US" sz="2400" b="0" dirty="0" smtClean="0">
                <a:latin typeface="Times New Roman"/>
                <a:cs typeface="Times New Roman"/>
              </a:rPr>
              <a:t>coupling</a:t>
            </a:r>
            <a:endParaRPr lang="en-US" sz="2400" b="0" dirty="0">
              <a:latin typeface="Times New Roman"/>
              <a:cs typeface="Times New Roman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724128" y="3933056"/>
            <a:ext cx="1656184" cy="783704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000" b="0" dirty="0" smtClean="0">
                <a:latin typeface="Times New Roman"/>
                <a:cs typeface="Times New Roman"/>
              </a:rPr>
              <a:t>Astrophysical</a:t>
            </a:r>
          </a:p>
          <a:p>
            <a:pPr marL="0" indent="0" algn="ctr">
              <a:buFontTx/>
              <a:buNone/>
            </a:pPr>
            <a:r>
              <a:rPr lang="en-US" sz="2000" b="0" dirty="0" smtClean="0">
                <a:latin typeface="Times New Roman"/>
                <a:cs typeface="Times New Roman"/>
              </a:rPr>
              <a:t>constraints</a:t>
            </a:r>
            <a:endParaRPr lang="en-US" sz="2000" b="0" dirty="0">
              <a:latin typeface="Times New Roman"/>
              <a:cs typeface="Times New Roman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7761064" y="1772816"/>
            <a:ext cx="1359768" cy="783704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000" b="0" dirty="0" smtClean="0">
                <a:latin typeface="Times New Roman"/>
                <a:cs typeface="Times New Roman"/>
              </a:rPr>
              <a:t>Laboratory</a:t>
            </a:r>
          </a:p>
          <a:p>
            <a:pPr marL="0" indent="0" algn="ctr">
              <a:buFontTx/>
              <a:buNone/>
            </a:pPr>
            <a:r>
              <a:rPr lang="en-US" sz="2000" b="0" dirty="0" smtClean="0">
                <a:latin typeface="Times New Roman"/>
                <a:cs typeface="Times New Roman"/>
              </a:rPr>
              <a:t>constraints</a:t>
            </a:r>
            <a:endParaRPr lang="en-US" sz="2000" b="0" dirty="0">
              <a:latin typeface="Times New Roman"/>
              <a:cs typeface="Times New Roman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12826" y="6320353"/>
            <a:ext cx="2719014" cy="276999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200" b="0" dirty="0" err="1" smtClean="0">
                <a:solidFill>
                  <a:srgbClr val="FFFF00"/>
                </a:solidFill>
                <a:latin typeface="Times" charset="0"/>
              </a:rPr>
              <a:t>Knapen</a:t>
            </a:r>
            <a:r>
              <a:rPr lang="en-US" sz="1200" b="0" dirty="0" smtClean="0">
                <a:solidFill>
                  <a:srgbClr val="FFFF00"/>
                </a:solidFill>
                <a:latin typeface="Times" charset="0"/>
              </a:rPr>
              <a:t>, Lin &amp; </a:t>
            </a:r>
            <a:r>
              <a:rPr lang="en-US" sz="1200" b="0" dirty="0" err="1" smtClean="0">
                <a:solidFill>
                  <a:srgbClr val="FFFF00"/>
                </a:solidFill>
                <a:latin typeface="Times" charset="0"/>
              </a:rPr>
              <a:t>Zurek</a:t>
            </a:r>
            <a:r>
              <a:rPr lang="en-US" sz="1200" b="0" dirty="0" smtClean="0">
                <a:solidFill>
                  <a:srgbClr val="FFFF00"/>
                </a:solidFill>
                <a:latin typeface="Times" charset="0"/>
              </a:rPr>
              <a:t>, arXiv:1707.07882</a:t>
            </a:r>
            <a:endParaRPr lang="en-US" sz="1200" b="0" dirty="0">
              <a:solidFill>
                <a:srgbClr val="FFFF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335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2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KLZB-Ldirectdete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73805"/>
            <a:ext cx="7488832" cy="54675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6" y="274638"/>
            <a:ext cx="8820472" cy="994122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err="1" smtClean="0">
                <a:latin typeface="Times New Roman"/>
                <a:cs typeface="Times New Roman"/>
              </a:rPr>
              <a:t>Fermionic</a:t>
            </a:r>
            <a:r>
              <a:rPr lang="en-US" dirty="0" smtClean="0">
                <a:latin typeface="Times New Roman"/>
                <a:cs typeface="Times New Roman"/>
              </a:rPr>
              <a:t> DM Coupled via U(1)</a:t>
            </a:r>
            <a:r>
              <a:rPr lang="en-US" baseline="-25000" dirty="0" smtClean="0">
                <a:latin typeface="Times New Roman"/>
                <a:cs typeface="Times New Roman"/>
              </a:rPr>
              <a:t>B-L</a:t>
            </a:r>
            <a:endParaRPr lang="en-US" baseline="-25000" dirty="0">
              <a:latin typeface="Times New Roman"/>
              <a:cs typeface="Times New Roman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812360" y="1772816"/>
            <a:ext cx="1152128" cy="783704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000" b="0" dirty="0" smtClean="0">
                <a:latin typeface="Times New Roman"/>
                <a:cs typeface="Times New Roman"/>
              </a:rPr>
              <a:t>Direct</a:t>
            </a:r>
          </a:p>
          <a:p>
            <a:pPr marL="0" indent="0" algn="ctr">
              <a:buFontTx/>
              <a:buNone/>
            </a:pPr>
            <a:r>
              <a:rPr lang="en-US" sz="2000" b="0" dirty="0" smtClean="0">
                <a:latin typeface="Times New Roman"/>
                <a:cs typeface="Times New Roman"/>
              </a:rPr>
              <a:t>detection</a:t>
            </a:r>
            <a:endParaRPr lang="en-US" sz="2000" b="0" dirty="0">
              <a:latin typeface="Times New Roman"/>
              <a:cs typeface="Times New Roman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0468" y="2060848"/>
            <a:ext cx="1393180" cy="892695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400" b="0" smtClean="0">
                <a:latin typeface="Times New Roman"/>
                <a:cs typeface="Times New Roman"/>
              </a:rPr>
              <a:t>Electron</a:t>
            </a:r>
          </a:p>
          <a:p>
            <a:pPr marL="0" indent="0" algn="ctr">
              <a:buFontTx/>
              <a:buNone/>
            </a:pPr>
            <a:r>
              <a:rPr lang="en-US" sz="2400" b="0" smtClean="0">
                <a:latin typeface="Times New Roman"/>
                <a:cs typeface="Times New Roman"/>
              </a:rPr>
              <a:t>X-section</a:t>
            </a:r>
            <a:endParaRPr lang="en-US" sz="2400" b="0" dirty="0">
              <a:latin typeface="Times New Roman"/>
              <a:cs typeface="Times New Roman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51520" y="6453336"/>
            <a:ext cx="2719014" cy="276999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200" b="0" dirty="0" err="1" smtClean="0">
                <a:solidFill>
                  <a:srgbClr val="FFFF00"/>
                </a:solidFill>
                <a:latin typeface="Times" charset="0"/>
              </a:rPr>
              <a:t>Knapen</a:t>
            </a:r>
            <a:r>
              <a:rPr lang="en-US" sz="1200" b="0" dirty="0" smtClean="0">
                <a:solidFill>
                  <a:srgbClr val="FFFF00"/>
                </a:solidFill>
                <a:latin typeface="Times" charset="0"/>
              </a:rPr>
              <a:t>, Lin &amp; </a:t>
            </a:r>
            <a:r>
              <a:rPr lang="en-US" sz="1200" b="0" dirty="0" err="1" smtClean="0">
                <a:solidFill>
                  <a:srgbClr val="FFFF00"/>
                </a:solidFill>
                <a:latin typeface="Times" charset="0"/>
              </a:rPr>
              <a:t>Zurek</a:t>
            </a:r>
            <a:r>
              <a:rPr lang="en-US" sz="1200" b="0" dirty="0" smtClean="0">
                <a:solidFill>
                  <a:srgbClr val="FFFF00"/>
                </a:solidFill>
                <a:latin typeface="Times" charset="0"/>
              </a:rPr>
              <a:t>, arXiv:1707.07882</a:t>
            </a:r>
            <a:endParaRPr lang="en-US" sz="1200" b="0" dirty="0">
              <a:solidFill>
                <a:srgbClr val="FFFF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78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Text Box 2"/>
          <p:cNvSpPr txBox="1">
            <a:spLocks noChangeArrowheads="1"/>
          </p:cNvSpPr>
          <p:nvPr/>
        </p:nvSpPr>
        <p:spPr bwMode="auto">
          <a:xfrm>
            <a:off x="972165" y="838200"/>
            <a:ext cx="7651750" cy="94487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</p:txBody>
      </p:sp>
      <p:grpSp>
        <p:nvGrpSpPr>
          <p:cNvPr id="601091" name="Group 3"/>
          <p:cNvGrpSpPr>
            <a:grpSpLocks/>
          </p:cNvGrpSpPr>
          <p:nvPr/>
        </p:nvGrpSpPr>
        <p:grpSpPr bwMode="auto">
          <a:xfrm>
            <a:off x="972184" y="838200"/>
            <a:ext cx="6356331" cy="5639859"/>
            <a:chOff x="1060" y="576"/>
            <a:chExt cx="3980" cy="3462"/>
          </a:xfrm>
        </p:grpSpPr>
        <p:pic>
          <p:nvPicPr>
            <p:cNvPr id="601093" name="Picture 5" descr="sigma_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9" r="2609" b="3738"/>
            <a:stretch>
              <a:fillRect/>
            </a:stretch>
          </p:blipFill>
          <p:spPr bwMode="auto">
            <a:xfrm>
              <a:off x="1440" y="576"/>
              <a:ext cx="3600" cy="3462"/>
            </a:xfrm>
            <a:prstGeom prst="rect">
              <a:avLst/>
            </a:prstGeom>
            <a:noFill/>
            <a:ln w="9525">
              <a:solidFill>
                <a:srgbClr val="000000">
                  <a:alpha val="2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1094" name="Text Box 6"/>
            <p:cNvSpPr txBox="1">
              <a:spLocks noChangeArrowheads="1"/>
            </p:cNvSpPr>
            <p:nvPr/>
          </p:nvSpPr>
          <p:spPr bwMode="auto">
            <a:xfrm rot="16200000">
              <a:off x="324" y="2088"/>
              <a:ext cx="1799" cy="328"/>
            </a:xfrm>
            <a:prstGeom prst="rect">
              <a:avLst/>
            </a:prstGeom>
            <a:noFill/>
            <a:ln w="9525">
              <a:solidFill>
                <a:schemeClr val="tx1">
                  <a:alpha val="2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800" b="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Log</a:t>
              </a:r>
              <a:r>
                <a:rPr lang="en-US" sz="2800" b="0" baseline="-250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10</a:t>
              </a:r>
              <a:r>
                <a:rPr lang="en-US" sz="2800" b="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(</a:t>
              </a:r>
              <a:r>
                <a:rPr lang="en-US" sz="2800" b="0" dirty="0" err="1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σ</a:t>
              </a:r>
              <a:r>
                <a:rPr lang="en-US" sz="2800" b="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/</a:t>
              </a:r>
              <a:r>
                <a:rPr lang="en-US" sz="2800" b="0" dirty="0" err="1">
                  <a:solidFill>
                    <a:schemeClr val="bg1"/>
                  </a:solidFill>
                  <a:latin typeface="Times New Roman"/>
                  <a:cs typeface="Times New Roman"/>
                </a:rPr>
                <a:t>picobarns</a:t>
              </a:r>
              <a:r>
                <a:rPr lang="en-US" sz="2800" b="0" dirty="0">
                  <a:solidFill>
                    <a:schemeClr val="bg1"/>
                  </a:solidFill>
                  <a:latin typeface="Times New Roman"/>
                  <a:cs typeface="Times New Roman"/>
                </a:rPr>
                <a:t>)</a:t>
              </a:r>
            </a:p>
          </p:txBody>
        </p:sp>
      </p:grpSp>
      <p:sp>
        <p:nvSpPr>
          <p:cNvPr id="601095" name="Rectangle 7"/>
          <p:cNvSpPr>
            <a:spLocks noChangeArrowheads="1"/>
          </p:cNvSpPr>
          <p:nvPr/>
        </p:nvSpPr>
        <p:spPr bwMode="auto">
          <a:xfrm>
            <a:off x="5499715" y="990600"/>
            <a:ext cx="990600" cy="5073650"/>
          </a:xfrm>
          <a:prstGeom prst="rect">
            <a:avLst/>
          </a:prstGeom>
          <a:solidFill>
            <a:srgbClr val="00CC99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Times New Roman"/>
              <a:cs typeface="Times New Roman"/>
            </a:endParaRPr>
          </a:p>
        </p:txBody>
      </p:sp>
      <p:sp>
        <p:nvSpPr>
          <p:cNvPr id="601096" name="Text Box 8"/>
          <p:cNvSpPr txBox="1">
            <a:spLocks noChangeArrowheads="1"/>
          </p:cNvSpPr>
          <p:nvPr/>
        </p:nvSpPr>
        <p:spPr bwMode="auto">
          <a:xfrm>
            <a:off x="797956" y="63650"/>
            <a:ext cx="7763664" cy="769441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44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Particle Dark </a:t>
            </a:r>
            <a:r>
              <a:rPr lang="en-US" sz="4400" b="0" dirty="0">
                <a:solidFill>
                  <a:srgbClr val="000000"/>
                </a:solidFill>
                <a:latin typeface="Times New Roman"/>
                <a:cs typeface="Times New Roman"/>
              </a:rPr>
              <a:t>Matter Candidates</a:t>
            </a:r>
          </a:p>
        </p:txBody>
      </p:sp>
      <p:grpSp>
        <p:nvGrpSpPr>
          <p:cNvPr id="601097" name="Group 9"/>
          <p:cNvGrpSpPr>
            <a:grpSpLocks/>
          </p:cNvGrpSpPr>
          <p:nvPr/>
        </p:nvGrpSpPr>
        <p:grpSpPr bwMode="auto">
          <a:xfrm>
            <a:off x="4280515" y="3543300"/>
            <a:ext cx="742950" cy="1066800"/>
            <a:chOff x="2976" y="2880"/>
            <a:chExt cx="468" cy="672"/>
          </a:xfrm>
        </p:grpSpPr>
        <p:graphicFrame>
          <p:nvGraphicFramePr>
            <p:cNvPr id="601098" name="Object 10"/>
            <p:cNvGraphicFramePr>
              <a:graphicFrameLocks noChangeAspect="1"/>
            </p:cNvGraphicFramePr>
            <p:nvPr/>
          </p:nvGraphicFramePr>
          <p:xfrm>
            <a:off x="2976" y="3072"/>
            <a:ext cx="468" cy="2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59" name="Equation" r:id="rId5" imgW="419497" imgH="228997" progId="Equation.DSMT4">
                    <p:embed/>
                  </p:oleObj>
                </mc:Choice>
                <mc:Fallback>
                  <p:oleObj name="Equation" r:id="rId5" imgW="419497" imgH="228997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3072"/>
                          <a:ext cx="468" cy="25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1099" name="Line 11"/>
            <p:cNvSpPr>
              <a:spLocks noChangeShapeType="1"/>
            </p:cNvSpPr>
            <p:nvPr/>
          </p:nvSpPr>
          <p:spPr bwMode="auto">
            <a:xfrm flipV="1">
              <a:off x="3210" y="2880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Times New Roman"/>
                <a:cs typeface="Times New Roman"/>
              </a:endParaRPr>
            </a:p>
          </p:txBody>
        </p:sp>
        <p:sp>
          <p:nvSpPr>
            <p:cNvPr id="601100" name="Line 12"/>
            <p:cNvSpPr>
              <a:spLocks noChangeShapeType="1"/>
            </p:cNvSpPr>
            <p:nvPr/>
          </p:nvSpPr>
          <p:spPr bwMode="auto">
            <a:xfrm flipH="1">
              <a:off x="3210" y="3312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Times New Roman"/>
                <a:cs typeface="Times New Roman"/>
              </a:endParaRPr>
            </a:p>
          </p:txBody>
        </p:sp>
      </p:grpSp>
      <p:grpSp>
        <p:nvGrpSpPr>
          <p:cNvPr id="601105" name="Group 17"/>
          <p:cNvGrpSpPr>
            <a:grpSpLocks/>
          </p:cNvGrpSpPr>
          <p:nvPr/>
        </p:nvGrpSpPr>
        <p:grpSpPr bwMode="auto">
          <a:xfrm>
            <a:off x="6512540" y="4800600"/>
            <a:ext cx="968375" cy="1066800"/>
            <a:chOff x="4357" y="3024"/>
            <a:chExt cx="610" cy="672"/>
          </a:xfrm>
        </p:grpSpPr>
        <p:graphicFrame>
          <p:nvGraphicFramePr>
            <p:cNvPr id="601106" name="Object 18"/>
            <p:cNvGraphicFramePr>
              <a:graphicFrameLocks noChangeAspect="1"/>
            </p:cNvGraphicFramePr>
            <p:nvPr/>
          </p:nvGraphicFramePr>
          <p:xfrm>
            <a:off x="4357" y="3216"/>
            <a:ext cx="610" cy="2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60" name="Equation" r:id="rId7" imgW="546260" imgH="228898" progId="Equation.DSMT4">
                    <p:embed/>
                  </p:oleObj>
                </mc:Choice>
                <mc:Fallback>
                  <p:oleObj name="Equation" r:id="rId7" imgW="546260" imgH="228898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7" y="3216"/>
                          <a:ext cx="610" cy="25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1107" name="Line 19"/>
            <p:cNvSpPr>
              <a:spLocks noChangeShapeType="1"/>
            </p:cNvSpPr>
            <p:nvPr/>
          </p:nvSpPr>
          <p:spPr bwMode="auto">
            <a:xfrm flipV="1">
              <a:off x="4662" y="3024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Times New Roman"/>
                <a:cs typeface="Times New Roman"/>
              </a:endParaRPr>
            </a:p>
          </p:txBody>
        </p:sp>
        <p:sp>
          <p:nvSpPr>
            <p:cNvPr id="601108" name="Line 20"/>
            <p:cNvSpPr>
              <a:spLocks noChangeShapeType="1"/>
            </p:cNvSpPr>
            <p:nvPr/>
          </p:nvSpPr>
          <p:spPr bwMode="auto">
            <a:xfrm flipH="1">
              <a:off x="4662" y="3456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Times New Roman"/>
                <a:cs typeface="Times New Roman"/>
              </a:endParaRPr>
            </a:p>
          </p:txBody>
        </p:sp>
      </p:grpSp>
      <p:sp>
        <p:nvSpPr>
          <p:cNvPr id="601117" name="Text Box 29"/>
          <p:cNvSpPr txBox="1">
            <a:spLocks noChangeArrowheads="1"/>
          </p:cNvSpPr>
          <p:nvPr/>
        </p:nvSpPr>
        <p:spPr bwMode="auto">
          <a:xfrm>
            <a:off x="3442032" y="1554163"/>
            <a:ext cx="2057684" cy="1446550"/>
          </a:xfrm>
          <a:prstGeom prst="rect">
            <a:avLst/>
          </a:prstGeom>
          <a:solidFill>
            <a:srgbClr val="00336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Weakly-interacting</a:t>
            </a:r>
          </a:p>
          <a:p>
            <a:pPr algn="ctr">
              <a:buNone/>
            </a:pP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Massive Particles</a:t>
            </a:r>
          </a:p>
          <a:p>
            <a:pPr algn="ctr">
              <a:buNone/>
            </a:pP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(</a:t>
            </a:r>
            <a:r>
              <a:rPr lang="en-US" sz="2000" b="0" dirty="0" err="1" smtClean="0">
                <a:solidFill>
                  <a:srgbClr val="FFFF0C"/>
                </a:solidFill>
                <a:latin typeface="Times New Roman"/>
                <a:cs typeface="Times New Roman"/>
              </a:rPr>
              <a:t>supersymmetry</a:t>
            </a: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)</a:t>
            </a:r>
            <a:endParaRPr lang="en-US" sz="2000" b="0" dirty="0">
              <a:solidFill>
                <a:srgbClr val="FFFF0C"/>
              </a:solidFill>
              <a:latin typeface="Times New Roman"/>
              <a:cs typeface="Times New Roman"/>
            </a:endParaRPr>
          </a:p>
        </p:txBody>
      </p:sp>
      <p:sp>
        <p:nvSpPr>
          <p:cNvPr id="601118" name="Text Box 30"/>
          <p:cNvSpPr txBox="1">
            <a:spLocks noChangeArrowheads="1"/>
          </p:cNvSpPr>
          <p:nvPr/>
        </p:nvSpPr>
        <p:spPr bwMode="auto">
          <a:xfrm rot="5400000" flipH="1">
            <a:off x="4747707" y="2248664"/>
            <a:ext cx="24946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b="0" dirty="0" err="1">
                <a:latin typeface="Times New Roman"/>
                <a:cs typeface="Times New Roman"/>
              </a:rPr>
              <a:t>Superheavy</a:t>
            </a:r>
            <a:r>
              <a:rPr lang="en-US" sz="2000" b="0" dirty="0">
                <a:latin typeface="Times New Roman"/>
                <a:cs typeface="Times New Roman"/>
              </a:rPr>
              <a:t> ‘</a:t>
            </a:r>
            <a:r>
              <a:rPr lang="en-US" sz="2000" b="0" dirty="0" err="1">
                <a:latin typeface="Times New Roman"/>
                <a:cs typeface="Times New Roman"/>
              </a:rPr>
              <a:t>cryptons</a:t>
            </a:r>
            <a:r>
              <a:rPr lang="en-US" sz="2000" b="0" dirty="0">
                <a:latin typeface="Times New Roman"/>
                <a:cs typeface="Times New Roman"/>
              </a:rPr>
              <a:t>’</a:t>
            </a:r>
          </a:p>
        </p:txBody>
      </p:sp>
      <p:sp>
        <p:nvSpPr>
          <p:cNvPr id="601119" name="Text Box 31"/>
          <p:cNvSpPr txBox="1">
            <a:spLocks noChangeArrowheads="1"/>
          </p:cNvSpPr>
          <p:nvPr/>
        </p:nvSpPr>
        <p:spPr bwMode="auto">
          <a:xfrm>
            <a:off x="3723005" y="4591050"/>
            <a:ext cx="1616097" cy="1508105"/>
          </a:xfrm>
          <a:prstGeom prst="rect">
            <a:avLst/>
          </a:prstGeom>
          <a:solidFill>
            <a:srgbClr val="00336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Super-weakly</a:t>
            </a:r>
          </a:p>
          <a:p>
            <a:pPr algn="ctr">
              <a:buNone/>
            </a:pPr>
            <a:r>
              <a:rPr lang="en-US" sz="2000" b="0" dirty="0">
                <a:solidFill>
                  <a:srgbClr val="FFFF0C"/>
                </a:solidFill>
                <a:latin typeface="Times New Roman"/>
                <a:cs typeface="Times New Roman"/>
              </a:rPr>
              <a:t>i</a:t>
            </a: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nteracting</a:t>
            </a:r>
          </a:p>
          <a:p>
            <a:pPr algn="ctr">
              <a:buNone/>
            </a:pPr>
            <a:r>
              <a:rPr lang="en-US" sz="2000" b="0" dirty="0">
                <a:solidFill>
                  <a:srgbClr val="FFFF0C"/>
                </a:solidFill>
                <a:latin typeface="Times New Roman"/>
                <a:cs typeface="Times New Roman"/>
              </a:rPr>
              <a:t>p</a:t>
            </a: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articles, e.g.,</a:t>
            </a:r>
          </a:p>
          <a:p>
            <a:pPr algn="ctr">
              <a:buNone/>
            </a:pPr>
            <a:r>
              <a:rPr lang="en-US" sz="2000" b="0" dirty="0" err="1" smtClean="0">
                <a:solidFill>
                  <a:srgbClr val="FFFF0C"/>
                </a:solidFill>
                <a:latin typeface="Times New Roman"/>
                <a:cs typeface="Times New Roman"/>
              </a:rPr>
              <a:t>gravitino</a:t>
            </a:r>
            <a:endParaRPr lang="en-US" sz="2000" b="0" dirty="0">
              <a:solidFill>
                <a:srgbClr val="FFFF0C"/>
              </a:solidFill>
              <a:latin typeface="Times New Roman"/>
              <a:cs typeface="Times New Roman"/>
            </a:endParaRPr>
          </a:p>
        </p:txBody>
      </p:sp>
      <p:sp>
        <p:nvSpPr>
          <p:cNvPr id="601123" name="Text Box 35"/>
          <p:cNvSpPr txBox="1">
            <a:spLocks noChangeArrowheads="1"/>
          </p:cNvSpPr>
          <p:nvPr/>
        </p:nvSpPr>
        <p:spPr bwMode="auto">
          <a:xfrm>
            <a:off x="2137390" y="3282950"/>
            <a:ext cx="925679" cy="400110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b="0" dirty="0" err="1" smtClean="0">
                <a:solidFill>
                  <a:srgbClr val="FFFF0C"/>
                </a:solidFill>
                <a:latin typeface="Times New Roman"/>
                <a:cs typeface="Times New Roman"/>
              </a:rPr>
              <a:t>Axions</a:t>
            </a:r>
            <a:endParaRPr lang="en-US" sz="2000" b="0" dirty="0">
              <a:solidFill>
                <a:srgbClr val="FFFF0C"/>
              </a:solidFill>
              <a:latin typeface="Times New Roman"/>
              <a:cs typeface="Times New Roman"/>
            </a:endParaRPr>
          </a:p>
        </p:txBody>
      </p:sp>
      <p:grpSp>
        <p:nvGrpSpPr>
          <p:cNvPr id="601124" name="Group 36"/>
          <p:cNvGrpSpPr>
            <a:grpSpLocks/>
          </p:cNvGrpSpPr>
          <p:nvPr/>
        </p:nvGrpSpPr>
        <p:grpSpPr bwMode="auto">
          <a:xfrm>
            <a:off x="3824903" y="3200400"/>
            <a:ext cx="608012" cy="1066800"/>
            <a:chOff x="282" y="2640"/>
            <a:chExt cx="383" cy="672"/>
          </a:xfrm>
        </p:grpSpPr>
        <p:graphicFrame>
          <p:nvGraphicFramePr>
            <p:cNvPr id="601125" name="Object 37"/>
            <p:cNvGraphicFramePr>
              <a:graphicFrameLocks noChangeAspect="1"/>
            </p:cNvGraphicFramePr>
            <p:nvPr/>
          </p:nvGraphicFramePr>
          <p:xfrm>
            <a:off x="282" y="2825"/>
            <a:ext cx="383" cy="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61" name="Equation" r:id="rId9" imgW="343148" imgH="241592" progId="Equation.DSMT4">
                    <p:embed/>
                  </p:oleObj>
                </mc:Choice>
                <mc:Fallback>
                  <p:oleObj name="Equation" r:id="rId9" imgW="343148" imgH="241592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2" y="2825"/>
                          <a:ext cx="383" cy="26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1126" name="Line 38"/>
            <p:cNvSpPr>
              <a:spLocks noChangeShapeType="1"/>
            </p:cNvSpPr>
            <p:nvPr/>
          </p:nvSpPr>
          <p:spPr bwMode="auto">
            <a:xfrm flipV="1">
              <a:off x="474" y="2640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Times New Roman"/>
                <a:cs typeface="Times New Roman"/>
              </a:endParaRPr>
            </a:p>
          </p:txBody>
        </p:sp>
        <p:sp>
          <p:nvSpPr>
            <p:cNvPr id="601127" name="Line 39"/>
            <p:cNvSpPr>
              <a:spLocks noChangeShapeType="1"/>
            </p:cNvSpPr>
            <p:nvPr/>
          </p:nvSpPr>
          <p:spPr bwMode="auto">
            <a:xfrm flipH="1">
              <a:off x="474" y="3072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Times New Roman"/>
                <a:cs typeface="Times New Roman"/>
              </a:endParaRPr>
            </a:p>
          </p:txBody>
        </p:sp>
      </p:grpSp>
      <p:graphicFrame>
        <p:nvGraphicFramePr>
          <p:cNvPr id="601128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495182"/>
              </p:ext>
            </p:extLst>
          </p:nvPr>
        </p:nvGraphicFramePr>
        <p:xfrm>
          <a:off x="7455515" y="1985963"/>
          <a:ext cx="1092200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2" name="Equation" r:id="rId11" imgW="559197" imgH="228997" progId="Equation.DSMT4">
                  <p:embed/>
                </p:oleObj>
              </mc:Choice>
              <mc:Fallback>
                <p:oleObj name="Equation" r:id="rId11" imgW="559197" imgH="22899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5515" y="1985963"/>
                        <a:ext cx="1092200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1129" name="AutoShape 41"/>
          <p:cNvSpPr>
            <a:spLocks/>
          </p:cNvSpPr>
          <p:nvPr/>
        </p:nvSpPr>
        <p:spPr bwMode="auto">
          <a:xfrm>
            <a:off x="7099915" y="1752600"/>
            <a:ext cx="304800" cy="914400"/>
          </a:xfrm>
          <a:prstGeom prst="rightBrace">
            <a:avLst>
              <a:gd name="adj1" fmla="val 25000"/>
              <a:gd name="adj2" fmla="val 51218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Times New Roman"/>
              <a:cs typeface="Times New Roman"/>
            </a:endParaRP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2609748" y="6330749"/>
            <a:ext cx="3804906" cy="523220"/>
          </a:xfrm>
          <a:prstGeom prst="rect">
            <a:avLst/>
          </a:prstGeom>
          <a:noFill/>
          <a:ln w="9525">
            <a:solidFill>
              <a:schemeClr val="tx1">
                <a:alpha val="2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800" b="0" dirty="0" smtClean="0">
                <a:solidFill>
                  <a:schemeClr val="bg1"/>
                </a:solidFill>
                <a:latin typeface="Times New Roman"/>
                <a:cs typeface="Times New Roman"/>
              </a:rPr>
              <a:t>Log</a:t>
            </a:r>
            <a:r>
              <a:rPr lang="en-US" sz="2800" b="0" baseline="-25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10</a:t>
            </a:r>
            <a:r>
              <a:rPr lang="en-US" sz="2800" b="0" dirty="0" smtClean="0">
                <a:solidFill>
                  <a:schemeClr val="bg1"/>
                </a:solidFill>
                <a:latin typeface="Times New Roman"/>
                <a:cs typeface="Times New Roman"/>
              </a:rPr>
              <a:t>(mass/proton mass)</a:t>
            </a:r>
            <a:endParaRPr lang="en-US" sz="2800" b="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1720" y="2100251"/>
            <a:ext cx="1411314" cy="461665"/>
          </a:xfrm>
          <a:prstGeom prst="rect">
            <a:avLst/>
          </a:prstGeom>
          <a:solidFill>
            <a:srgbClr val="000066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Neutrinos</a:t>
            </a:r>
            <a:endParaRPr lang="en-US" sz="2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28" name="Oval 4"/>
          <p:cNvSpPr>
            <a:spLocks noChangeArrowheads="1"/>
          </p:cNvSpPr>
          <p:nvPr/>
        </p:nvSpPr>
        <p:spPr bwMode="auto">
          <a:xfrm>
            <a:off x="1760593" y="3007513"/>
            <a:ext cx="1564761" cy="973149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800" b="0">
              <a:latin typeface="Times New Roman"/>
              <a:cs typeface="Times New Roman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52320" y="2970193"/>
            <a:ext cx="1022385" cy="17789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b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Black</a:t>
            </a:r>
          </a:p>
          <a:p>
            <a:pPr algn="ctr">
              <a:buNone/>
            </a:pPr>
            <a:r>
              <a:rPr lang="en-US" sz="2800" b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Holes</a:t>
            </a:r>
          </a:p>
          <a:p>
            <a:pPr algn="ctr">
              <a:buNone/>
            </a:pPr>
            <a:r>
              <a:rPr lang="en-US" sz="4000" b="0" dirty="0">
                <a:solidFill>
                  <a:srgbClr val="FFFFFF"/>
                </a:solidFill>
                <a:latin typeface="Times New Roman"/>
                <a:cs typeface="Times New Roman"/>
                <a:sym typeface="Wingdings" charset="0"/>
              </a:rPr>
              <a:t></a:t>
            </a:r>
            <a:endParaRPr lang="en-US" sz="4000" b="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93409147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486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5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Axion</a:t>
            </a:r>
            <a:r>
              <a:rPr lang="en-US" sz="5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(-like Particle)s</a:t>
            </a:r>
            <a:endParaRPr lang="en-US" sz="5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600200"/>
            <a:ext cx="8636000" cy="4419600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Very light (&lt;&lt;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eV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) spin-zero particles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Postulated originally to explain why strong interactions conserve CP symmetry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Many present in string models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Would be present in waves throughout Universe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Density dependent on wave height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Would decay into pairs of photons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Could be emitted by stars</a:t>
            </a:r>
          </a:p>
        </p:txBody>
      </p:sp>
    </p:spTree>
    <p:extLst>
      <p:ext uri="{BB962C8B-B14F-4D97-AF65-F5344CB8AC3E}">
        <p14:creationId xmlns:p14="http://schemas.microsoft.com/office/powerpoint/2010/main" val="1368575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5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The Strong CP Problem</a:t>
            </a:r>
            <a:endParaRPr lang="en-US" sz="5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340768"/>
            <a:ext cx="8856984" cy="5445224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In presence of non-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perturbative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phenomena, dependence on possible P- (and CP-)violating term</a:t>
            </a:r>
          </a:p>
          <a:p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Strong upper limit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θ</a:t>
            </a:r>
            <a:r>
              <a:rPr lang="en-US" baseline="-25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QCD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&lt; 10</a:t>
            </a:r>
            <a:r>
              <a:rPr lang="en-US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-10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from electric dipole moment of neutron: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Fine-tuning problem at classical level due to CP violation in electroweak sector: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Quantum corrections are small, first logarithmic divergence appears at seven-loop level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Not same naturalness problem as Higgs mass</a:t>
            </a:r>
          </a:p>
        </p:txBody>
      </p:sp>
      <p:pic>
        <p:nvPicPr>
          <p:cNvPr id="5" name="Picture 4" descr="Why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420888"/>
            <a:ext cx="3263900" cy="592066"/>
          </a:xfrm>
          <a:prstGeom prst="rect">
            <a:avLst/>
          </a:prstGeom>
        </p:spPr>
      </p:pic>
      <p:pic>
        <p:nvPicPr>
          <p:cNvPr id="6" name="Picture 5" descr="Why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639039"/>
            <a:ext cx="3390900" cy="450485"/>
          </a:xfrm>
          <a:prstGeom prst="rect">
            <a:avLst/>
          </a:prstGeom>
        </p:spPr>
      </p:pic>
      <p:pic>
        <p:nvPicPr>
          <p:cNvPr id="7" name="Picture 6" descr="Why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706707"/>
            <a:ext cx="3168352" cy="45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33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5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The </a:t>
            </a:r>
            <a:r>
              <a:rPr lang="en-US" sz="5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Axion</a:t>
            </a:r>
            <a:endParaRPr lang="en-US" sz="5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412776"/>
            <a:ext cx="8856984" cy="5257800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Upgrade c-number phase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θ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to quantum field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ϕ</a:t>
            </a:r>
            <a:endParaRPr lang="en-US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Non-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perturbative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QCD </a:t>
            </a:r>
            <a:r>
              <a:rPr lang="en-US" dirty="0" smtClean="0">
                <a:latin typeface="Times New Roman"/>
                <a:cs typeface="Times New Roman"/>
                <a:sym typeface="Wingdings" charset="0"/>
              </a:rPr>
              <a:t>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  <a:sym typeface="Wingdings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effective potential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(breaking of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Peccei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-Quinn symmetry)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Curvature of potential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Wingdings" charset="0"/>
              </a:rPr>
              <a:t> mass of corresponding particle “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  <a:sym typeface="Wingdings" charset="0"/>
              </a:rPr>
              <a:t>axion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Wingdings" charset="0"/>
              </a:rPr>
              <a:t>”:</a:t>
            </a:r>
          </a:p>
          <a:p>
            <a:endParaRPr lang="en-US" sz="1200" dirty="0">
              <a:solidFill>
                <a:srgbClr val="000000"/>
              </a:solidFill>
              <a:latin typeface="Times New Roman"/>
              <a:cs typeface="Times New Roman"/>
              <a:sym typeface="Wingdings" charset="0"/>
            </a:endParaRPr>
          </a:p>
          <a:p>
            <a:pPr lvl="1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f</a:t>
            </a:r>
            <a:r>
              <a:rPr lang="en-US" baseline="-25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= model-dependent “horizontal” scale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Direct couplings to nucleons, electrons ~ 1/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f</a:t>
            </a:r>
            <a:r>
              <a:rPr lang="en-US" baseline="-25000" dirty="0" err="1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endParaRPr lang="en-US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Axion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decays to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γγ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via loop diagrams (like pion)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Look for 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γ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+ B-field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Wingdings" charset="0"/>
              </a:rPr>
              <a:t> a, a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+ 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B-field 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  <a:sym typeface="Wingdings" charset="0"/>
              </a:rPr>
              <a:t>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γ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…</a:t>
            </a:r>
          </a:p>
        </p:txBody>
      </p:sp>
      <p:pic>
        <p:nvPicPr>
          <p:cNvPr id="8" name="Picture 7" descr="Why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677609"/>
            <a:ext cx="4248472" cy="759503"/>
          </a:xfrm>
          <a:prstGeom prst="rect">
            <a:avLst/>
          </a:prstGeo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804248" y="462682"/>
            <a:ext cx="1741883" cy="498598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200" b="0" dirty="0" err="1" smtClean="0">
                <a:solidFill>
                  <a:srgbClr val="FFFF00"/>
                </a:solidFill>
                <a:latin typeface="Times" charset="0"/>
              </a:rPr>
              <a:t>Peccei</a:t>
            </a:r>
            <a:r>
              <a:rPr lang="en-US" sz="1200" b="0" dirty="0" smtClean="0">
                <a:solidFill>
                  <a:srgbClr val="FFFF00"/>
                </a:solidFill>
                <a:latin typeface="Times" charset="0"/>
              </a:rPr>
              <a:t> &amp; Quinn, 1977</a:t>
            </a:r>
          </a:p>
          <a:p>
            <a:pPr eaLnBrk="1" hangingPunct="1">
              <a:buFontTx/>
              <a:buNone/>
            </a:pPr>
            <a:r>
              <a:rPr lang="en-US" sz="1200" b="0" dirty="0" smtClean="0">
                <a:solidFill>
                  <a:srgbClr val="FFFF00"/>
                </a:solidFill>
                <a:latin typeface="Times" charset="0"/>
              </a:rPr>
              <a:t>Weinberg, </a:t>
            </a:r>
            <a:r>
              <a:rPr lang="en-US" sz="1200" b="0" dirty="0" err="1" smtClean="0">
                <a:solidFill>
                  <a:srgbClr val="FFFF00"/>
                </a:solidFill>
                <a:latin typeface="Times" charset="0"/>
              </a:rPr>
              <a:t>Wilczek</a:t>
            </a:r>
            <a:r>
              <a:rPr lang="en-US" sz="1200" b="0" dirty="0" smtClean="0">
                <a:solidFill>
                  <a:srgbClr val="FFFF00"/>
                </a:solidFill>
                <a:latin typeface="Times" charset="0"/>
              </a:rPr>
              <a:t>, 1978</a:t>
            </a:r>
            <a:endParaRPr lang="en-US" sz="1200" b="0" dirty="0">
              <a:solidFill>
                <a:srgbClr val="FFFF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324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xionLimi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1082"/>
            <a:ext cx="9144000" cy="53969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738"/>
            <a:ext cx="8229600" cy="1143000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5400" dirty="0" smtClean="0">
                <a:latin typeface="Times New Roman"/>
                <a:cs typeface="Times New Roman"/>
              </a:rPr>
              <a:t>Survey of Axiology</a:t>
            </a:r>
            <a:endParaRPr lang="en-US" sz="5400" dirty="0">
              <a:latin typeface="Times New Roman"/>
              <a:cs typeface="Times New Roman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169721" y="1562682"/>
            <a:ext cx="2737448" cy="307777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b="0" dirty="0" err="1" smtClean="0">
                <a:solidFill>
                  <a:srgbClr val="FFFF00"/>
                </a:solidFill>
                <a:latin typeface="Times" charset="0"/>
              </a:rPr>
              <a:t>Battaglieri</a:t>
            </a:r>
            <a:r>
              <a:rPr lang="en-US" sz="1400" b="0" dirty="0" smtClean="0">
                <a:solidFill>
                  <a:srgbClr val="FFFF00"/>
                </a:solidFill>
                <a:latin typeface="Times" charset="0"/>
              </a:rPr>
              <a:t> et al., arXiv:1707.04591</a:t>
            </a:r>
            <a:endParaRPr lang="en-US" sz="1400" b="0" dirty="0">
              <a:solidFill>
                <a:srgbClr val="FFFF00"/>
              </a:solidFill>
              <a:latin typeface="Time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880" y="2624712"/>
            <a:ext cx="7840488" cy="310854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5496" y="4293096"/>
            <a:ext cx="1800200" cy="90486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400" b="0" dirty="0" err="1" smtClean="0"/>
              <a:t>Astro</a:t>
            </a:r>
            <a:r>
              <a:rPr lang="en-US" sz="2400" b="0" dirty="0" smtClean="0"/>
              <a:t>/</a:t>
            </a:r>
            <a:r>
              <a:rPr lang="en-US" sz="2400" b="0" dirty="0" err="1" smtClean="0"/>
              <a:t>cosmo</a:t>
            </a:r>
            <a:endParaRPr lang="en-US" sz="2400" b="0" dirty="0" smtClean="0"/>
          </a:p>
          <a:p>
            <a:pPr algn="ctr">
              <a:buNone/>
            </a:pPr>
            <a:r>
              <a:rPr lang="en-US" sz="2400" b="0" dirty="0" smtClean="0"/>
              <a:t>constraints</a:t>
            </a:r>
          </a:p>
        </p:txBody>
      </p:sp>
    </p:spTree>
    <p:extLst>
      <p:ext uri="{BB962C8B-B14F-4D97-AF65-F5344CB8AC3E}">
        <p14:creationId xmlns:p14="http://schemas.microsoft.com/office/powerpoint/2010/main" val="4275708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mpil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907149"/>
            <a:ext cx="8369300" cy="5950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" y="71438"/>
            <a:ext cx="9008769" cy="893762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Searches for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Axion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-Like Particles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6271321" y="5569495"/>
            <a:ext cx="2557912" cy="307777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" charset="0"/>
              </a:rPr>
              <a:t>Graham et al., </a:t>
            </a:r>
            <a:r>
              <a:rPr lang="en-US" sz="1400" b="0" dirty="0">
                <a:solidFill>
                  <a:srgbClr val="FFFF00"/>
                </a:solidFill>
              </a:rPr>
              <a:t>arXiv:</a:t>
            </a:r>
            <a:r>
              <a:rPr lang="en-US" sz="1400" b="0" dirty="0" smtClean="0">
                <a:solidFill>
                  <a:srgbClr val="FFFF00"/>
                </a:solidFill>
              </a:rPr>
              <a:t>1602.00039 </a:t>
            </a:r>
            <a:endParaRPr lang="en-US" sz="1400" b="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8104" y="1556792"/>
            <a:ext cx="1338828" cy="904863"/>
          </a:xfrm>
          <a:prstGeom prst="rect">
            <a:avLst/>
          </a:prstGeom>
          <a:solidFill>
            <a:srgbClr val="000066"/>
          </a:solidFill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400" b="0" dirty="0" err="1" smtClean="0">
                <a:solidFill>
                  <a:srgbClr val="FFFF00"/>
                </a:solidFill>
              </a:rPr>
              <a:t>Axions</a:t>
            </a:r>
            <a:endParaRPr lang="en-US" sz="2400" b="0" dirty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from Sun</a:t>
            </a:r>
            <a:endParaRPr lang="en-US" sz="2400" b="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6208" y="4221088"/>
            <a:ext cx="1389773" cy="904863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400" b="0" dirty="0" err="1" smtClean="0">
                <a:solidFill>
                  <a:srgbClr val="FFFF00"/>
                </a:solidFill>
              </a:rPr>
              <a:t>Axions</a:t>
            </a:r>
            <a:endParaRPr lang="en-US" sz="2400" b="0" dirty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from halo</a:t>
            </a:r>
            <a:endParaRPr lang="en-US" sz="2400" b="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66185" y="4612369"/>
            <a:ext cx="1646605" cy="9048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400" b="0" dirty="0" smtClean="0">
                <a:solidFill>
                  <a:srgbClr val="000000"/>
                </a:solidFill>
              </a:rPr>
              <a:t>Correct</a:t>
            </a:r>
          </a:p>
          <a:p>
            <a:pPr algn="ctr">
              <a:buNone/>
            </a:pPr>
            <a:r>
              <a:rPr lang="en-US" sz="2400" b="0" dirty="0" smtClean="0">
                <a:solidFill>
                  <a:srgbClr val="000000"/>
                </a:solidFill>
              </a:rPr>
              <a:t>DM density</a:t>
            </a:r>
            <a:endParaRPr lang="en-US" sz="2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785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63960"/>
          </a:xfrm>
          <a:solidFill>
            <a:srgbClr val="9ED3D7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rPr>
              <a:t>More Evidence for Dark Matter</a:t>
            </a:r>
            <a:endParaRPr lang="en-US" dirty="0">
              <a:solidFill>
                <a:schemeClr val="tx1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29698" name="Picture 3" descr="Snapshot 2007-02-05 18-56-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" y="2954908"/>
            <a:ext cx="9180740" cy="328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0612" name="Text Box 4"/>
          <p:cNvSpPr txBox="1">
            <a:spLocks noChangeArrowheads="1"/>
          </p:cNvSpPr>
          <p:nvPr/>
        </p:nvSpPr>
        <p:spPr bwMode="auto">
          <a:xfrm>
            <a:off x="251520" y="1412776"/>
            <a:ext cx="4123420" cy="1557349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None/>
              <a:defRPr/>
            </a:pPr>
            <a:r>
              <a:rPr lang="en-US" sz="28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Collision between</a:t>
            </a:r>
          </a:p>
          <a:p>
            <a:pPr algn="ctr">
              <a:buNone/>
              <a:defRPr/>
            </a:pPr>
            <a:r>
              <a:rPr lang="en-US" sz="28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2 clusters of galaxies:</a:t>
            </a:r>
            <a:endParaRPr lang="en-US" sz="2800" b="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ctr">
              <a:buNone/>
              <a:defRPr/>
            </a:pPr>
            <a:r>
              <a:rPr lang="en-US" sz="28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Dark matter passes through</a:t>
            </a:r>
            <a:endParaRPr lang="en-US" sz="2800" b="0" dirty="0">
              <a:latin typeface="Times New Roman"/>
              <a:cs typeface="Times New Roman"/>
            </a:endParaRPr>
          </a:p>
        </p:txBody>
      </p:sp>
      <p:sp>
        <p:nvSpPr>
          <p:cNvPr id="580613" name="Text Box 5"/>
          <p:cNvSpPr txBox="1">
            <a:spLocks noChangeArrowheads="1"/>
          </p:cNvSpPr>
          <p:nvPr/>
        </p:nvSpPr>
        <p:spPr bwMode="auto">
          <a:xfrm>
            <a:off x="4693156" y="1412776"/>
            <a:ext cx="4402717" cy="1557349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None/>
              <a:defRPr/>
            </a:pPr>
            <a:r>
              <a:rPr lang="en-US" sz="2800" b="0" dirty="0">
                <a:solidFill>
                  <a:srgbClr val="FFFF00"/>
                </a:solidFill>
                <a:latin typeface="Times New Roman"/>
                <a:cs typeface="Times New Roman"/>
              </a:rPr>
              <a:t>Collision between</a:t>
            </a:r>
          </a:p>
          <a:p>
            <a:pPr algn="ctr">
              <a:buNone/>
              <a:defRPr/>
            </a:pPr>
            <a:r>
              <a:rPr lang="en-US" sz="2800" b="0" dirty="0">
                <a:solidFill>
                  <a:srgbClr val="FFFF00"/>
                </a:solidFill>
                <a:latin typeface="Times New Roman"/>
                <a:cs typeface="Times New Roman"/>
              </a:rPr>
              <a:t>2 clusters of galaxies</a:t>
            </a:r>
            <a:r>
              <a:rPr lang="en-US" sz="28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:</a:t>
            </a:r>
            <a:endParaRPr lang="en-US" sz="2800" b="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ctr">
              <a:buNone/>
              <a:defRPr/>
            </a:pPr>
            <a:r>
              <a:rPr lang="en-US" sz="28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Gas interacts, heats and stops</a:t>
            </a:r>
          </a:p>
        </p:txBody>
      </p:sp>
      <p:sp>
        <p:nvSpPr>
          <p:cNvPr id="580614" name="Text Box 6"/>
          <p:cNvSpPr txBox="1">
            <a:spLocks noChangeArrowheads="1"/>
          </p:cNvSpPr>
          <p:nvPr/>
        </p:nvSpPr>
        <p:spPr bwMode="auto">
          <a:xfrm>
            <a:off x="7239000" y="6188794"/>
            <a:ext cx="1666241" cy="338554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en-US" sz="1600" b="0" dirty="0" err="1">
                <a:solidFill>
                  <a:srgbClr val="FFFF00"/>
                </a:solidFill>
                <a:latin typeface="Times New Roman"/>
                <a:cs typeface="Times New Roman"/>
              </a:rPr>
              <a:t>Clowe</a:t>
            </a:r>
            <a:r>
              <a:rPr lang="en-US" sz="1600" b="0" dirty="0">
                <a:solidFill>
                  <a:srgbClr val="FFFF00"/>
                </a:solidFill>
                <a:latin typeface="Times New Roman"/>
                <a:cs typeface="Times New Roman"/>
              </a:rPr>
              <a:t> et al, 2006</a:t>
            </a:r>
          </a:p>
        </p:txBody>
      </p:sp>
    </p:spTree>
    <p:extLst>
      <p:ext uri="{BB962C8B-B14F-4D97-AF65-F5344CB8AC3E}">
        <p14:creationId xmlns:p14="http://schemas.microsoft.com/office/powerpoint/2010/main" val="3977661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1143000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Constraints on </a:t>
            </a:r>
            <a:r>
              <a:rPr lang="en-US" dirty="0" err="1" smtClean="0">
                <a:latin typeface="Times New Roman"/>
                <a:cs typeface="Times New Roman"/>
              </a:rPr>
              <a:t>Axion</a:t>
            </a:r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en-US" dirty="0">
                <a:latin typeface="Times New Roman"/>
                <a:cs typeface="Times New Roman"/>
              </a:rPr>
              <a:t>-</a:t>
            </a:r>
            <a:r>
              <a:rPr lang="en-US" dirty="0" smtClean="0">
                <a:latin typeface="Times New Roman"/>
                <a:cs typeface="Times New Roman"/>
              </a:rPr>
              <a:t>Like) Particle-Nucleon Scattering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3" name="Picture 2" descr="ALP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82" y="1277938"/>
            <a:ext cx="7939417" cy="5580062"/>
          </a:xfrm>
          <a:prstGeom prst="rect">
            <a:avLst/>
          </a:prstGeo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169721" y="1295982"/>
            <a:ext cx="2737448" cy="307777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b="0" dirty="0" err="1" smtClean="0">
                <a:solidFill>
                  <a:srgbClr val="FFFF00"/>
                </a:solidFill>
                <a:latin typeface="Times" charset="0"/>
              </a:rPr>
              <a:t>Battaglieri</a:t>
            </a:r>
            <a:r>
              <a:rPr lang="en-US" sz="1400" b="0" dirty="0" smtClean="0">
                <a:solidFill>
                  <a:srgbClr val="FFFF00"/>
                </a:solidFill>
                <a:latin typeface="Times" charset="0"/>
              </a:rPr>
              <a:t> et al., arXiv:1707.04591</a:t>
            </a:r>
            <a:endParaRPr lang="en-US" sz="1400" b="0" dirty="0">
              <a:solidFill>
                <a:srgbClr val="FFFF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036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AX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81100"/>
            <a:ext cx="6718300" cy="56340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6462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Present &amp; Future </a:t>
            </a:r>
            <a:r>
              <a:rPr lang="en-US" dirty="0" err="1" smtClean="0">
                <a:latin typeface="Times New Roman"/>
                <a:cs typeface="Times New Roman"/>
              </a:rPr>
              <a:t>Helioscopes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6271321" y="5728282"/>
            <a:ext cx="2737448" cy="307777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b="0" dirty="0" err="1" smtClean="0">
                <a:solidFill>
                  <a:srgbClr val="FFFF00"/>
                </a:solidFill>
                <a:latin typeface="Times" charset="0"/>
              </a:rPr>
              <a:t>Battaglieri</a:t>
            </a:r>
            <a:r>
              <a:rPr lang="en-US" sz="1400" b="0" dirty="0" smtClean="0">
                <a:solidFill>
                  <a:srgbClr val="FFFF00"/>
                </a:solidFill>
                <a:latin typeface="Times" charset="0"/>
              </a:rPr>
              <a:t> et al., arXiv:1707.04591</a:t>
            </a:r>
            <a:endParaRPr lang="en-US" sz="1400" b="0" dirty="0">
              <a:solidFill>
                <a:srgbClr val="FFFF00"/>
              </a:solidFill>
              <a:latin typeface="Time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7824" y="4149080"/>
            <a:ext cx="953957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IAXO</a:t>
            </a:r>
            <a:endParaRPr lang="en-US" sz="24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73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err="1" smtClean="0">
                <a:latin typeface="Times New Roman"/>
                <a:cs typeface="Times New Roman"/>
              </a:rPr>
              <a:t>Axion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Miniclusters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8" y="1052736"/>
            <a:ext cx="8964488" cy="5073427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Possible if effective potential appears after inflation</a:t>
            </a:r>
          </a:p>
          <a:p>
            <a:pPr marL="457200" lvl="1" indent="0">
              <a:buNone/>
            </a:pPr>
            <a:r>
              <a:rPr lang="en-US" dirty="0" smtClean="0">
                <a:latin typeface="Times New Roman"/>
                <a:cs typeface="Times New Roman"/>
              </a:rPr>
              <a:t>(breaking of PQ symmetry)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Characteristic mass scale may be similar to planets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Picture 3" descr="FMQRMiniclusterM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58" y="2708920"/>
            <a:ext cx="6405929" cy="4032448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961116" y="4123063"/>
            <a:ext cx="1466868" cy="103412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1800" b="0" dirty="0" smtClean="0">
                <a:solidFill>
                  <a:srgbClr val="000000"/>
                </a:solidFill>
              </a:rPr>
              <a:t>Temperature </a:t>
            </a:r>
          </a:p>
          <a:p>
            <a:pPr algn="ctr">
              <a:buNone/>
            </a:pPr>
            <a:r>
              <a:rPr lang="en-US" sz="1800" b="0" dirty="0" smtClean="0">
                <a:solidFill>
                  <a:srgbClr val="000000"/>
                </a:solidFill>
              </a:rPr>
              <a:t>dependence </a:t>
            </a:r>
          </a:p>
          <a:p>
            <a:pPr algn="ctr">
              <a:buNone/>
            </a:pPr>
            <a:r>
              <a:rPr lang="en-US" sz="1800" b="0" dirty="0" smtClean="0">
                <a:solidFill>
                  <a:srgbClr val="000000"/>
                </a:solidFill>
              </a:rPr>
              <a:t>of </a:t>
            </a:r>
            <a:r>
              <a:rPr lang="en-US" sz="1800" b="0" dirty="0" err="1" smtClean="0">
                <a:solidFill>
                  <a:srgbClr val="000000"/>
                </a:solidFill>
              </a:rPr>
              <a:t>axion</a:t>
            </a:r>
            <a:r>
              <a:rPr lang="en-US" sz="1800" b="0" dirty="0" smtClean="0">
                <a:solidFill>
                  <a:srgbClr val="000000"/>
                </a:solidFill>
              </a:rPr>
              <a:t> mass</a:t>
            </a:r>
            <a:endParaRPr lang="en-US" sz="1800" b="0" dirty="0">
              <a:solidFill>
                <a:srgbClr val="000000"/>
              </a:solidFill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07504" y="6453336"/>
            <a:ext cx="4301202" cy="307777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" charset="0"/>
              </a:rPr>
              <a:t>Fairbairn, Marsh, </a:t>
            </a:r>
            <a:r>
              <a:rPr lang="en-US" sz="1400" b="0" dirty="0" err="1" smtClean="0">
                <a:solidFill>
                  <a:srgbClr val="FFFF00"/>
                </a:solidFill>
                <a:latin typeface="Times" charset="0"/>
              </a:rPr>
              <a:t>Quevillon</a:t>
            </a:r>
            <a:r>
              <a:rPr lang="en-US" sz="1400" b="0" dirty="0">
                <a:solidFill>
                  <a:srgbClr val="FFFF00"/>
                </a:solidFill>
                <a:latin typeface="Times" charset="0"/>
              </a:rPr>
              <a:t> </a:t>
            </a:r>
            <a:r>
              <a:rPr lang="en-US" sz="1400" b="0" dirty="0" smtClean="0">
                <a:solidFill>
                  <a:srgbClr val="FFFF00"/>
                </a:solidFill>
                <a:latin typeface="Times" charset="0"/>
              </a:rPr>
              <a:t>&amp; </a:t>
            </a:r>
            <a:r>
              <a:rPr lang="en-US" sz="1400" b="0" dirty="0" err="1" smtClean="0">
                <a:solidFill>
                  <a:srgbClr val="FFFF00"/>
                </a:solidFill>
                <a:latin typeface="Times" charset="0"/>
              </a:rPr>
              <a:t>Rozier</a:t>
            </a:r>
            <a:r>
              <a:rPr lang="en-US" sz="1400" b="0" dirty="0" smtClean="0">
                <a:solidFill>
                  <a:srgbClr val="FFFF00"/>
                </a:solidFill>
                <a:latin typeface="Times" charset="0"/>
              </a:rPr>
              <a:t>, </a:t>
            </a:r>
            <a:r>
              <a:rPr lang="en-US" sz="1400" b="0" dirty="0">
                <a:solidFill>
                  <a:srgbClr val="FFFF00"/>
                </a:solidFill>
              </a:rPr>
              <a:t>arXiv:</a:t>
            </a:r>
            <a:r>
              <a:rPr lang="en-US" sz="1400" b="0" dirty="0" smtClean="0">
                <a:solidFill>
                  <a:srgbClr val="FFFF00"/>
                </a:solidFill>
              </a:rPr>
              <a:t>1</a:t>
            </a:r>
            <a:r>
              <a:rPr lang="en-US" sz="1400" b="0" dirty="0">
                <a:solidFill>
                  <a:srgbClr val="FFFF00"/>
                </a:solidFill>
              </a:rPr>
              <a:t>707.03310 </a:t>
            </a:r>
            <a:r>
              <a:rPr lang="en-US" sz="1400" b="0" dirty="0" smtClean="0">
                <a:solidFill>
                  <a:srgbClr val="FFFF00"/>
                </a:solidFill>
              </a:rPr>
              <a:t> </a:t>
            </a:r>
            <a:endParaRPr lang="en-US" sz="1400" b="0" dirty="0">
              <a:solidFill>
                <a:srgbClr val="FFFF00"/>
              </a:solidFill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771800" y="5445224"/>
            <a:ext cx="1944216" cy="360040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</p:spTree>
    <p:extLst>
      <p:ext uri="{BB962C8B-B14F-4D97-AF65-F5344CB8AC3E}">
        <p14:creationId xmlns:p14="http://schemas.microsoft.com/office/powerpoint/2010/main" val="1000433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4114800" cy="3629000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Times New Roman"/>
                <a:cs typeface="Times New Roman"/>
              </a:rPr>
              <a:t>Evolution with redshift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err="1" smtClean="0">
                <a:latin typeface="Times New Roman"/>
                <a:cs typeface="Times New Roman"/>
              </a:rPr>
              <a:t>Axion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Miniclusters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633664" y="1556791"/>
            <a:ext cx="4114800" cy="3629000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b="0" dirty="0" err="1" smtClean="0">
                <a:latin typeface="Times New Roman"/>
                <a:cs typeface="Times New Roman"/>
              </a:rPr>
              <a:t>Minicluster</a:t>
            </a:r>
            <a:r>
              <a:rPr lang="en-US" b="0" dirty="0" smtClean="0">
                <a:latin typeface="Times New Roman"/>
                <a:cs typeface="Times New Roman"/>
              </a:rPr>
              <a:t> sizes now</a:t>
            </a:r>
            <a:endParaRPr lang="en-US" b="0" dirty="0">
              <a:latin typeface="Times New Roman"/>
              <a:cs typeface="Times New Roman"/>
            </a:endParaRPr>
          </a:p>
        </p:txBody>
      </p:sp>
      <p:pic>
        <p:nvPicPr>
          <p:cNvPr id="5" name="Picture 4" descr="FMQRMiniclusterMassEvolu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864"/>
            <a:ext cx="9144000" cy="298383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2840" y="5373216"/>
            <a:ext cx="8517632" cy="720080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US" sz="3200" b="0" dirty="0" smtClean="0">
                <a:latin typeface="Times New Roman"/>
                <a:cs typeface="Times New Roman"/>
              </a:rPr>
              <a:t>What fraction </a:t>
            </a:r>
            <a:r>
              <a:rPr lang="en-US" sz="3200" b="0" dirty="0" err="1" smtClean="0">
                <a:latin typeface="Times New Roman"/>
                <a:cs typeface="Times New Roman"/>
              </a:rPr>
              <a:t>f</a:t>
            </a:r>
            <a:r>
              <a:rPr lang="en-US" sz="3200" b="0" baseline="-25000" dirty="0" err="1" smtClean="0">
                <a:latin typeface="Times New Roman"/>
                <a:cs typeface="Times New Roman"/>
              </a:rPr>
              <a:t>MC</a:t>
            </a:r>
            <a:r>
              <a:rPr lang="en-US" sz="3200" b="0" dirty="0" smtClean="0">
                <a:latin typeface="Times New Roman"/>
                <a:cs typeface="Times New Roman"/>
              </a:rPr>
              <a:t> of the total </a:t>
            </a:r>
            <a:r>
              <a:rPr lang="en-US" sz="3200" b="0" dirty="0" err="1" smtClean="0">
                <a:latin typeface="Times New Roman"/>
                <a:cs typeface="Times New Roman"/>
              </a:rPr>
              <a:t>axion</a:t>
            </a:r>
            <a:r>
              <a:rPr lang="en-US" sz="3200" b="0" dirty="0" smtClean="0">
                <a:latin typeface="Times New Roman"/>
                <a:cs typeface="Times New Roman"/>
              </a:rPr>
              <a:t> density today?</a:t>
            </a:r>
            <a:endParaRPr lang="en-US" sz="3200" b="0" dirty="0">
              <a:latin typeface="Times New Roman"/>
              <a:cs typeface="Times New Roman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07504" y="6453336"/>
            <a:ext cx="4301202" cy="307777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" charset="0"/>
              </a:rPr>
              <a:t>Fairbairn, Marsh, </a:t>
            </a:r>
            <a:r>
              <a:rPr lang="en-US" sz="1400" b="0" dirty="0" err="1" smtClean="0">
                <a:solidFill>
                  <a:srgbClr val="FFFF00"/>
                </a:solidFill>
                <a:latin typeface="Times" charset="0"/>
              </a:rPr>
              <a:t>Quevillon</a:t>
            </a:r>
            <a:r>
              <a:rPr lang="en-US" sz="1400" b="0" dirty="0">
                <a:solidFill>
                  <a:srgbClr val="FFFF00"/>
                </a:solidFill>
                <a:latin typeface="Times" charset="0"/>
              </a:rPr>
              <a:t> </a:t>
            </a:r>
            <a:r>
              <a:rPr lang="en-US" sz="1400" b="0" dirty="0" smtClean="0">
                <a:solidFill>
                  <a:srgbClr val="FFFF00"/>
                </a:solidFill>
                <a:latin typeface="Times" charset="0"/>
              </a:rPr>
              <a:t>&amp; </a:t>
            </a:r>
            <a:r>
              <a:rPr lang="en-US" sz="1400" b="0" dirty="0" err="1" smtClean="0">
                <a:solidFill>
                  <a:srgbClr val="FFFF00"/>
                </a:solidFill>
                <a:latin typeface="Times" charset="0"/>
              </a:rPr>
              <a:t>Rozier</a:t>
            </a:r>
            <a:r>
              <a:rPr lang="en-US" sz="1400" b="0" dirty="0" smtClean="0">
                <a:solidFill>
                  <a:srgbClr val="FFFF00"/>
                </a:solidFill>
                <a:latin typeface="Times" charset="0"/>
              </a:rPr>
              <a:t>, </a:t>
            </a:r>
            <a:r>
              <a:rPr lang="en-US" sz="1400" b="0" dirty="0">
                <a:solidFill>
                  <a:srgbClr val="FFFF00"/>
                </a:solidFill>
              </a:rPr>
              <a:t>arXiv:</a:t>
            </a:r>
            <a:r>
              <a:rPr lang="en-US" sz="1400" b="0" dirty="0" smtClean="0">
                <a:solidFill>
                  <a:srgbClr val="FFFF00"/>
                </a:solidFill>
              </a:rPr>
              <a:t>1</a:t>
            </a:r>
            <a:r>
              <a:rPr lang="en-US" sz="1400" b="0" dirty="0">
                <a:solidFill>
                  <a:srgbClr val="FFFF00"/>
                </a:solidFill>
              </a:rPr>
              <a:t>707.03310 </a:t>
            </a:r>
            <a:r>
              <a:rPr lang="en-US" sz="1400" b="0" dirty="0" smtClean="0">
                <a:solidFill>
                  <a:srgbClr val="FFFF00"/>
                </a:solidFill>
              </a:rPr>
              <a:t> </a:t>
            </a:r>
            <a:endParaRPr lang="en-US" sz="14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53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3394720" cy="2160240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err="1" smtClean="0">
                <a:latin typeface="Times New Roman"/>
                <a:cs typeface="Times New Roman"/>
              </a:rPr>
              <a:t>Microlensing</a:t>
            </a:r>
            <a:r>
              <a:rPr lang="en-US" dirty="0" smtClean="0">
                <a:latin typeface="Times New Roman"/>
                <a:cs typeface="Times New Roman"/>
              </a:rPr>
              <a:t> by </a:t>
            </a:r>
            <a:r>
              <a:rPr lang="en-US" dirty="0" err="1" smtClean="0">
                <a:latin typeface="Times New Roman"/>
                <a:cs typeface="Times New Roman"/>
              </a:rPr>
              <a:t>Axion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Miniclusters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780928"/>
            <a:ext cx="3394720" cy="3168352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Amount of magnification sensitive to initial over-density </a:t>
            </a:r>
            <a:r>
              <a:rPr lang="en-US" dirty="0" err="1" smtClean="0">
                <a:latin typeface="Times New Roman"/>
                <a:cs typeface="Times New Roman"/>
              </a:rPr>
              <a:t>δ</a:t>
            </a:r>
            <a:r>
              <a:rPr lang="en-US" dirty="0" smtClean="0">
                <a:latin typeface="Times New Roman"/>
                <a:cs typeface="Times New Roman"/>
              </a:rPr>
              <a:t>, which controls profile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Picture 3" descr="FMQRLens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60648"/>
            <a:ext cx="5148064" cy="2443738"/>
          </a:xfrm>
          <a:prstGeom prst="rect">
            <a:avLst/>
          </a:prstGeom>
        </p:spPr>
      </p:pic>
      <p:pic>
        <p:nvPicPr>
          <p:cNvPr id="5" name="Picture 4" descr="FMQRLightcur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855825"/>
            <a:ext cx="5148064" cy="3741527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07504" y="6453336"/>
            <a:ext cx="4301202" cy="307777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" charset="0"/>
              </a:rPr>
              <a:t>Fairbairn, Marsh, </a:t>
            </a:r>
            <a:r>
              <a:rPr lang="en-US" sz="1400" b="0" dirty="0" err="1" smtClean="0">
                <a:solidFill>
                  <a:srgbClr val="FFFF00"/>
                </a:solidFill>
                <a:latin typeface="Times" charset="0"/>
              </a:rPr>
              <a:t>Quevillon</a:t>
            </a:r>
            <a:r>
              <a:rPr lang="en-US" sz="1400" b="0" dirty="0">
                <a:solidFill>
                  <a:srgbClr val="FFFF00"/>
                </a:solidFill>
                <a:latin typeface="Times" charset="0"/>
              </a:rPr>
              <a:t> </a:t>
            </a:r>
            <a:r>
              <a:rPr lang="en-US" sz="1400" b="0" dirty="0" smtClean="0">
                <a:solidFill>
                  <a:srgbClr val="FFFF00"/>
                </a:solidFill>
                <a:latin typeface="Times" charset="0"/>
              </a:rPr>
              <a:t>&amp; </a:t>
            </a:r>
            <a:r>
              <a:rPr lang="en-US" sz="1400" b="0" dirty="0" err="1" smtClean="0">
                <a:solidFill>
                  <a:srgbClr val="FFFF00"/>
                </a:solidFill>
                <a:latin typeface="Times" charset="0"/>
              </a:rPr>
              <a:t>Rozier</a:t>
            </a:r>
            <a:r>
              <a:rPr lang="en-US" sz="1400" b="0" dirty="0" smtClean="0">
                <a:solidFill>
                  <a:srgbClr val="FFFF00"/>
                </a:solidFill>
                <a:latin typeface="Times" charset="0"/>
              </a:rPr>
              <a:t>, </a:t>
            </a:r>
            <a:r>
              <a:rPr lang="en-US" sz="1400" b="0" dirty="0">
                <a:solidFill>
                  <a:srgbClr val="FFFF00"/>
                </a:solidFill>
              </a:rPr>
              <a:t>arXiv:</a:t>
            </a:r>
            <a:r>
              <a:rPr lang="en-US" sz="1400" b="0" dirty="0" smtClean="0">
                <a:solidFill>
                  <a:srgbClr val="FFFF00"/>
                </a:solidFill>
              </a:rPr>
              <a:t>1</a:t>
            </a:r>
            <a:r>
              <a:rPr lang="en-US" sz="1400" b="0" dirty="0">
                <a:solidFill>
                  <a:srgbClr val="FFFF00"/>
                </a:solidFill>
              </a:rPr>
              <a:t>707.03310 </a:t>
            </a:r>
            <a:r>
              <a:rPr lang="en-US" sz="1400" b="0" dirty="0" smtClean="0">
                <a:solidFill>
                  <a:srgbClr val="FFFF00"/>
                </a:solidFill>
              </a:rPr>
              <a:t> </a:t>
            </a:r>
            <a:endParaRPr lang="en-US" sz="14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488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MQRExpectedEve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988"/>
            <a:ext cx="9144000" cy="5942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0106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Expected MACHO Event Numbers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196752"/>
            <a:ext cx="2839239" cy="904863"/>
          </a:xfrm>
          <a:prstGeom prst="rect">
            <a:avLst/>
          </a:prstGeom>
          <a:solidFill>
            <a:srgbClr val="000066"/>
          </a:solidFill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For fractional density</a:t>
            </a:r>
          </a:p>
          <a:p>
            <a:pPr algn="ctr">
              <a:buNone/>
            </a:pPr>
            <a:r>
              <a:rPr lang="en-US" sz="2400" b="0" dirty="0" err="1" smtClean="0">
                <a:solidFill>
                  <a:srgbClr val="FFFF00"/>
                </a:solidFill>
              </a:rPr>
              <a:t>f</a:t>
            </a:r>
            <a:r>
              <a:rPr lang="en-US" sz="2400" b="0" baseline="-25000" dirty="0" err="1" smtClean="0">
                <a:solidFill>
                  <a:srgbClr val="FFFF00"/>
                </a:solidFill>
              </a:rPr>
              <a:t>MC</a:t>
            </a:r>
            <a:r>
              <a:rPr lang="en-US" sz="2400" b="0" baseline="-25000" dirty="0" smtClean="0">
                <a:solidFill>
                  <a:srgbClr val="FFFF00"/>
                </a:solidFill>
              </a:rPr>
              <a:t> </a:t>
            </a:r>
            <a:r>
              <a:rPr lang="en-US" sz="2400" b="0" dirty="0" smtClean="0">
                <a:solidFill>
                  <a:srgbClr val="FFFF00"/>
                </a:solidFill>
              </a:rPr>
              <a:t>= 1</a:t>
            </a:r>
            <a:endParaRPr lang="en-US" sz="2400" b="0" dirty="0">
              <a:solidFill>
                <a:srgbClr val="FFFF00"/>
              </a:solidFill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5496" y="6453337"/>
            <a:ext cx="4032448" cy="292388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13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Fairbairn, Marsh, </a:t>
            </a:r>
            <a:r>
              <a:rPr lang="en-US" sz="13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Quevillon</a:t>
            </a:r>
            <a:r>
              <a:rPr lang="en-US" sz="1300" b="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13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&amp; </a:t>
            </a:r>
            <a:r>
              <a:rPr lang="en-US" sz="13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Rozier</a:t>
            </a:r>
            <a:r>
              <a:rPr lang="en-US" sz="13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lang="en-US" sz="1300" b="0" dirty="0">
                <a:solidFill>
                  <a:srgbClr val="FFFF00"/>
                </a:solidFill>
                <a:latin typeface="Times New Roman"/>
                <a:cs typeface="Times New Roman"/>
              </a:rPr>
              <a:t>arXiv:</a:t>
            </a:r>
            <a:r>
              <a:rPr lang="en-US" sz="13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lang="en-US" sz="1300" b="0" dirty="0">
                <a:solidFill>
                  <a:srgbClr val="FFFF00"/>
                </a:solidFill>
                <a:latin typeface="Times New Roman"/>
                <a:cs typeface="Times New Roman"/>
              </a:rPr>
              <a:t>707.03310 </a:t>
            </a:r>
            <a:r>
              <a:rPr lang="en-US" sz="13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endParaRPr lang="en-US" sz="13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1070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MQRFra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029"/>
            <a:ext cx="9144000" cy="5899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25760"/>
            <a:ext cx="8435280" cy="998984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Constraints from MACHO Searches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6096" y="1340768"/>
            <a:ext cx="2787943" cy="904863"/>
          </a:xfrm>
          <a:prstGeom prst="rect">
            <a:avLst/>
          </a:prstGeom>
          <a:solidFill>
            <a:srgbClr val="000066"/>
          </a:solidFill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On fractional density</a:t>
            </a:r>
          </a:p>
          <a:p>
            <a:pPr algn="ctr"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of </a:t>
            </a:r>
            <a:r>
              <a:rPr lang="en-US" sz="2400" b="0" dirty="0" err="1" smtClean="0">
                <a:solidFill>
                  <a:srgbClr val="FFFF00"/>
                </a:solidFill>
              </a:rPr>
              <a:t>miniclusters</a:t>
            </a:r>
            <a:r>
              <a:rPr lang="en-US" sz="2400" b="0" dirty="0" smtClean="0">
                <a:solidFill>
                  <a:srgbClr val="FFFF00"/>
                </a:solidFill>
              </a:rPr>
              <a:t>, </a:t>
            </a:r>
            <a:r>
              <a:rPr lang="en-US" sz="2400" b="0" dirty="0" err="1" smtClean="0">
                <a:solidFill>
                  <a:srgbClr val="FFFF00"/>
                </a:solidFill>
              </a:rPr>
              <a:t>f</a:t>
            </a:r>
            <a:r>
              <a:rPr lang="en-US" sz="2400" b="0" baseline="-25000" dirty="0" err="1" smtClean="0">
                <a:solidFill>
                  <a:srgbClr val="FFFF00"/>
                </a:solidFill>
              </a:rPr>
              <a:t>MC</a:t>
            </a:r>
            <a:endParaRPr lang="en-US" sz="2400" b="0" baseline="-250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26804" y="4221088"/>
            <a:ext cx="1829572" cy="701731"/>
          </a:xfrm>
          <a:prstGeom prst="rect">
            <a:avLst/>
          </a:prstGeom>
          <a:solidFill>
            <a:srgbClr val="000066"/>
          </a:solidFill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1800" b="0" dirty="0">
                <a:solidFill>
                  <a:srgbClr val="FFFF00"/>
                </a:solidFill>
              </a:rPr>
              <a:t>n</a:t>
            </a:r>
            <a:r>
              <a:rPr lang="en-US" sz="1800" b="0" dirty="0" smtClean="0">
                <a:solidFill>
                  <a:srgbClr val="FFFF00"/>
                </a:solidFill>
              </a:rPr>
              <a:t>: temperature </a:t>
            </a:r>
          </a:p>
          <a:p>
            <a:pPr algn="ctr">
              <a:buNone/>
            </a:pPr>
            <a:r>
              <a:rPr lang="en-US" sz="1800" b="0" dirty="0">
                <a:solidFill>
                  <a:srgbClr val="FFFF00"/>
                </a:solidFill>
              </a:rPr>
              <a:t>d</a:t>
            </a:r>
            <a:r>
              <a:rPr lang="en-US" sz="1800" b="0" dirty="0" smtClean="0">
                <a:solidFill>
                  <a:srgbClr val="FFFF00"/>
                </a:solidFill>
              </a:rPr>
              <a:t>ependence of m</a:t>
            </a:r>
            <a:r>
              <a:rPr lang="en-US" sz="1800" b="0" baseline="-25000" dirty="0" smtClean="0">
                <a:solidFill>
                  <a:srgbClr val="FFFF00"/>
                </a:solidFill>
              </a:rPr>
              <a:t>a</a:t>
            </a:r>
            <a:endParaRPr lang="en-US" sz="1800" b="0" baseline="-250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9075" y="5823613"/>
            <a:ext cx="2620917" cy="701731"/>
          </a:xfrm>
          <a:prstGeom prst="rect">
            <a:avLst/>
          </a:prstGeom>
          <a:solidFill>
            <a:srgbClr val="000066"/>
          </a:solidFill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1800" b="0" dirty="0" smtClean="0">
                <a:solidFill>
                  <a:srgbClr val="FFFF00"/>
                </a:solidFill>
              </a:rPr>
              <a:t>Sensitivity of hypothetical</a:t>
            </a:r>
          </a:p>
          <a:p>
            <a:pPr algn="ctr">
              <a:buNone/>
            </a:pPr>
            <a:r>
              <a:rPr lang="en-US" sz="1800" b="0" dirty="0">
                <a:solidFill>
                  <a:srgbClr val="FFFF00"/>
                </a:solidFill>
              </a:rPr>
              <a:t>f</a:t>
            </a:r>
            <a:r>
              <a:rPr lang="en-US" sz="1800" b="0" dirty="0" smtClean="0">
                <a:solidFill>
                  <a:srgbClr val="FFFF00"/>
                </a:solidFill>
              </a:rPr>
              <a:t>uture 10-night HSC data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91680" y="4143271"/>
            <a:ext cx="2880320" cy="16619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sz="3000" dirty="0" smtClean="0"/>
          </a:p>
          <a:p>
            <a:pPr>
              <a:buNone/>
            </a:pPr>
            <a:endParaRPr lang="en-US" sz="3000" dirty="0"/>
          </a:p>
          <a:p>
            <a:pPr>
              <a:buNone/>
            </a:pPr>
            <a:endParaRPr lang="en-US" sz="3000" dirty="0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5496" y="6525344"/>
            <a:ext cx="4032448" cy="292388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13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Fairbairn, Marsh, </a:t>
            </a:r>
            <a:r>
              <a:rPr lang="en-US" sz="13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Quevillon</a:t>
            </a:r>
            <a:r>
              <a:rPr lang="en-US" sz="1300" b="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13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&amp; </a:t>
            </a:r>
            <a:r>
              <a:rPr lang="en-US" sz="13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Rozier</a:t>
            </a:r>
            <a:r>
              <a:rPr lang="en-US" sz="13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lang="en-US" sz="1300" b="0" dirty="0">
                <a:solidFill>
                  <a:srgbClr val="FFFF00"/>
                </a:solidFill>
                <a:latin typeface="Times New Roman"/>
                <a:cs typeface="Times New Roman"/>
              </a:rPr>
              <a:t>arXiv:</a:t>
            </a:r>
            <a:r>
              <a:rPr lang="en-US" sz="13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lang="en-US" sz="1300" b="0" dirty="0">
                <a:solidFill>
                  <a:srgbClr val="FFFF00"/>
                </a:solidFill>
                <a:latin typeface="Times New Roman"/>
                <a:cs typeface="Times New Roman"/>
              </a:rPr>
              <a:t>707.03310 </a:t>
            </a:r>
            <a:r>
              <a:rPr lang="en-US" sz="13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endParaRPr lang="en-US" sz="13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1070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MQRAxionRelicDens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9776"/>
            <a:ext cx="5194920" cy="926976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Constraint on </a:t>
            </a:r>
            <a:r>
              <a:rPr lang="en-US" dirty="0" err="1" smtClean="0">
                <a:latin typeface="Times New Roman"/>
                <a:cs typeface="Times New Roman"/>
              </a:rPr>
              <a:t>Axions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656" y="2852936"/>
            <a:ext cx="1894269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400" b="0" dirty="0" smtClean="0">
                <a:solidFill>
                  <a:srgbClr val="000000"/>
                </a:solidFill>
              </a:rPr>
              <a:t>Temperature </a:t>
            </a:r>
          </a:p>
          <a:p>
            <a:pPr algn="ctr">
              <a:buNone/>
            </a:pPr>
            <a:r>
              <a:rPr lang="en-US" sz="2400" b="0" dirty="0" smtClean="0">
                <a:solidFill>
                  <a:srgbClr val="000000"/>
                </a:solidFill>
              </a:rPr>
              <a:t>dependence </a:t>
            </a:r>
          </a:p>
          <a:p>
            <a:pPr algn="ctr">
              <a:buNone/>
            </a:pPr>
            <a:r>
              <a:rPr lang="en-US" sz="2400" b="0" dirty="0" smtClean="0">
                <a:solidFill>
                  <a:srgbClr val="000000"/>
                </a:solidFill>
              </a:rPr>
              <a:t>of </a:t>
            </a:r>
            <a:r>
              <a:rPr lang="en-US" sz="2400" b="0" dirty="0" err="1" smtClean="0">
                <a:solidFill>
                  <a:srgbClr val="000000"/>
                </a:solidFill>
              </a:rPr>
              <a:t>axion</a:t>
            </a:r>
            <a:r>
              <a:rPr lang="en-US" sz="2400" b="0" dirty="0" smtClean="0">
                <a:solidFill>
                  <a:srgbClr val="000000"/>
                </a:solidFill>
              </a:rPr>
              <a:t> mass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004048" y="44624"/>
            <a:ext cx="4032448" cy="292388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13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Fairbairn, Marsh, </a:t>
            </a:r>
            <a:r>
              <a:rPr lang="en-US" sz="13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Quevillon</a:t>
            </a:r>
            <a:r>
              <a:rPr lang="en-US" sz="1300" b="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13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&amp; </a:t>
            </a:r>
            <a:r>
              <a:rPr lang="en-US" sz="13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Rozier</a:t>
            </a:r>
            <a:r>
              <a:rPr lang="en-US" sz="13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lang="en-US" sz="1300" b="0" dirty="0">
                <a:solidFill>
                  <a:srgbClr val="FFFF00"/>
                </a:solidFill>
                <a:latin typeface="Times New Roman"/>
                <a:cs typeface="Times New Roman"/>
              </a:rPr>
              <a:t>arXiv:</a:t>
            </a:r>
            <a:r>
              <a:rPr lang="en-US" sz="13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lang="en-US" sz="1300" b="0" dirty="0">
                <a:solidFill>
                  <a:srgbClr val="FFFF00"/>
                </a:solidFill>
                <a:latin typeface="Times New Roman"/>
                <a:cs typeface="Times New Roman"/>
              </a:rPr>
              <a:t>707.03310 </a:t>
            </a:r>
            <a:r>
              <a:rPr lang="en-US" sz="13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endParaRPr lang="en-US" sz="13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331640" y="4581128"/>
            <a:ext cx="2448272" cy="576064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8" name="TextBox 7"/>
          <p:cNvSpPr txBox="1"/>
          <p:nvPr/>
        </p:nvSpPr>
        <p:spPr>
          <a:xfrm>
            <a:off x="6755981" y="764704"/>
            <a:ext cx="1723398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400" b="0" dirty="0" smtClean="0">
                <a:solidFill>
                  <a:srgbClr val="000000"/>
                </a:solidFill>
              </a:rPr>
              <a:t>No</a:t>
            </a:r>
          </a:p>
          <a:p>
            <a:pPr algn="ctr">
              <a:buNone/>
            </a:pPr>
            <a:r>
              <a:rPr lang="en-US" sz="2400" b="0" dirty="0" err="1" smtClean="0">
                <a:solidFill>
                  <a:srgbClr val="000000"/>
                </a:solidFill>
              </a:rPr>
              <a:t>Miniclusters</a:t>
            </a:r>
            <a:endParaRPr lang="en-US" sz="2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070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Text Box 2"/>
          <p:cNvSpPr txBox="1">
            <a:spLocks noChangeArrowheads="1"/>
          </p:cNvSpPr>
          <p:nvPr/>
        </p:nvSpPr>
        <p:spPr bwMode="auto">
          <a:xfrm>
            <a:off x="972165" y="838200"/>
            <a:ext cx="7651750" cy="94487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</p:txBody>
      </p:sp>
      <p:grpSp>
        <p:nvGrpSpPr>
          <p:cNvPr id="601091" name="Group 3"/>
          <p:cNvGrpSpPr>
            <a:grpSpLocks/>
          </p:cNvGrpSpPr>
          <p:nvPr/>
        </p:nvGrpSpPr>
        <p:grpSpPr bwMode="auto">
          <a:xfrm>
            <a:off x="972184" y="838200"/>
            <a:ext cx="6356331" cy="5639859"/>
            <a:chOff x="1060" y="576"/>
            <a:chExt cx="3980" cy="3462"/>
          </a:xfrm>
        </p:grpSpPr>
        <p:pic>
          <p:nvPicPr>
            <p:cNvPr id="601093" name="Picture 5" descr="sigma_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9" r="2609" b="3738"/>
            <a:stretch>
              <a:fillRect/>
            </a:stretch>
          </p:blipFill>
          <p:spPr bwMode="auto">
            <a:xfrm>
              <a:off x="1440" y="576"/>
              <a:ext cx="3600" cy="3462"/>
            </a:xfrm>
            <a:prstGeom prst="rect">
              <a:avLst/>
            </a:prstGeom>
            <a:noFill/>
            <a:ln w="9525">
              <a:solidFill>
                <a:srgbClr val="000000">
                  <a:alpha val="2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1094" name="Text Box 6"/>
            <p:cNvSpPr txBox="1">
              <a:spLocks noChangeArrowheads="1"/>
            </p:cNvSpPr>
            <p:nvPr/>
          </p:nvSpPr>
          <p:spPr bwMode="auto">
            <a:xfrm rot="16200000">
              <a:off x="324" y="2088"/>
              <a:ext cx="1799" cy="328"/>
            </a:xfrm>
            <a:prstGeom prst="rect">
              <a:avLst/>
            </a:prstGeom>
            <a:noFill/>
            <a:ln w="9525">
              <a:solidFill>
                <a:schemeClr val="tx1">
                  <a:alpha val="2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800" b="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Log</a:t>
              </a:r>
              <a:r>
                <a:rPr lang="en-US" sz="2800" b="0" baseline="-250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10</a:t>
              </a:r>
              <a:r>
                <a:rPr lang="en-US" sz="2800" b="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(</a:t>
              </a:r>
              <a:r>
                <a:rPr lang="en-US" sz="2800" b="0" dirty="0" err="1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σ</a:t>
              </a:r>
              <a:r>
                <a:rPr lang="en-US" sz="2800" b="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/</a:t>
              </a:r>
              <a:r>
                <a:rPr lang="en-US" sz="2800" b="0" dirty="0" err="1">
                  <a:solidFill>
                    <a:schemeClr val="bg1"/>
                  </a:solidFill>
                  <a:latin typeface="Times New Roman"/>
                  <a:cs typeface="Times New Roman"/>
                </a:rPr>
                <a:t>picobarns</a:t>
              </a:r>
              <a:r>
                <a:rPr lang="en-US" sz="2800" b="0" dirty="0">
                  <a:solidFill>
                    <a:schemeClr val="bg1"/>
                  </a:solidFill>
                  <a:latin typeface="Times New Roman"/>
                  <a:cs typeface="Times New Roman"/>
                </a:rPr>
                <a:t>)</a:t>
              </a:r>
            </a:p>
          </p:txBody>
        </p:sp>
      </p:grpSp>
      <p:sp>
        <p:nvSpPr>
          <p:cNvPr id="601095" name="Rectangle 7"/>
          <p:cNvSpPr>
            <a:spLocks noChangeArrowheads="1"/>
          </p:cNvSpPr>
          <p:nvPr/>
        </p:nvSpPr>
        <p:spPr bwMode="auto">
          <a:xfrm>
            <a:off x="5499715" y="990600"/>
            <a:ext cx="990600" cy="5073650"/>
          </a:xfrm>
          <a:prstGeom prst="rect">
            <a:avLst/>
          </a:prstGeom>
          <a:solidFill>
            <a:srgbClr val="00CC99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Times New Roman"/>
              <a:cs typeface="Times New Roman"/>
            </a:endParaRPr>
          </a:p>
        </p:txBody>
      </p:sp>
      <p:sp>
        <p:nvSpPr>
          <p:cNvPr id="601096" name="Text Box 8"/>
          <p:cNvSpPr txBox="1">
            <a:spLocks noChangeArrowheads="1"/>
          </p:cNvSpPr>
          <p:nvPr/>
        </p:nvSpPr>
        <p:spPr bwMode="auto">
          <a:xfrm>
            <a:off x="797956" y="63650"/>
            <a:ext cx="7470414" cy="769441"/>
          </a:xfrm>
          <a:prstGeom prst="rect">
            <a:avLst/>
          </a:prstGeom>
          <a:solidFill>
            <a:schemeClr val="accent1"/>
          </a:solidFill>
          <a:ln>
            <a:solidFill>
              <a:srgbClr val="000000"/>
            </a:solidFill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44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Particle Dark </a:t>
            </a:r>
            <a:r>
              <a:rPr lang="en-US" sz="4400" b="0" dirty="0">
                <a:solidFill>
                  <a:srgbClr val="000000"/>
                </a:solidFill>
                <a:latin typeface="Times New Roman"/>
                <a:cs typeface="Times New Roman"/>
              </a:rPr>
              <a:t>Matter Candidates</a:t>
            </a:r>
          </a:p>
        </p:txBody>
      </p:sp>
      <p:grpSp>
        <p:nvGrpSpPr>
          <p:cNvPr id="601097" name="Group 9"/>
          <p:cNvGrpSpPr>
            <a:grpSpLocks/>
          </p:cNvGrpSpPr>
          <p:nvPr/>
        </p:nvGrpSpPr>
        <p:grpSpPr bwMode="auto">
          <a:xfrm>
            <a:off x="4280515" y="3543300"/>
            <a:ext cx="742950" cy="1066800"/>
            <a:chOff x="2976" y="2880"/>
            <a:chExt cx="468" cy="672"/>
          </a:xfrm>
        </p:grpSpPr>
        <p:graphicFrame>
          <p:nvGraphicFramePr>
            <p:cNvPr id="601098" name="Object 10"/>
            <p:cNvGraphicFramePr>
              <a:graphicFrameLocks noChangeAspect="1"/>
            </p:cNvGraphicFramePr>
            <p:nvPr/>
          </p:nvGraphicFramePr>
          <p:xfrm>
            <a:off x="2976" y="3072"/>
            <a:ext cx="468" cy="2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19" name="Equation" r:id="rId5" imgW="419497" imgH="228997" progId="Equation.DSMT4">
                    <p:embed/>
                  </p:oleObj>
                </mc:Choice>
                <mc:Fallback>
                  <p:oleObj name="Equation" r:id="rId5" imgW="419497" imgH="228997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3072"/>
                          <a:ext cx="468" cy="25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1099" name="Line 11"/>
            <p:cNvSpPr>
              <a:spLocks noChangeShapeType="1"/>
            </p:cNvSpPr>
            <p:nvPr/>
          </p:nvSpPr>
          <p:spPr bwMode="auto">
            <a:xfrm flipV="1">
              <a:off x="3210" y="2880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Times New Roman"/>
                <a:cs typeface="Times New Roman"/>
              </a:endParaRPr>
            </a:p>
          </p:txBody>
        </p:sp>
        <p:sp>
          <p:nvSpPr>
            <p:cNvPr id="601100" name="Line 12"/>
            <p:cNvSpPr>
              <a:spLocks noChangeShapeType="1"/>
            </p:cNvSpPr>
            <p:nvPr/>
          </p:nvSpPr>
          <p:spPr bwMode="auto">
            <a:xfrm flipH="1">
              <a:off x="3210" y="3312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Times New Roman"/>
                <a:cs typeface="Times New Roman"/>
              </a:endParaRPr>
            </a:p>
          </p:txBody>
        </p:sp>
      </p:grpSp>
      <p:grpSp>
        <p:nvGrpSpPr>
          <p:cNvPr id="601105" name="Group 17"/>
          <p:cNvGrpSpPr>
            <a:grpSpLocks/>
          </p:cNvGrpSpPr>
          <p:nvPr/>
        </p:nvGrpSpPr>
        <p:grpSpPr bwMode="auto">
          <a:xfrm>
            <a:off x="6512540" y="4800600"/>
            <a:ext cx="968375" cy="1066800"/>
            <a:chOff x="4357" y="3024"/>
            <a:chExt cx="610" cy="672"/>
          </a:xfrm>
        </p:grpSpPr>
        <p:graphicFrame>
          <p:nvGraphicFramePr>
            <p:cNvPr id="601106" name="Object 18"/>
            <p:cNvGraphicFramePr>
              <a:graphicFrameLocks noChangeAspect="1"/>
            </p:cNvGraphicFramePr>
            <p:nvPr/>
          </p:nvGraphicFramePr>
          <p:xfrm>
            <a:off x="4357" y="3216"/>
            <a:ext cx="610" cy="2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20" name="Equation" r:id="rId7" imgW="546260" imgH="228898" progId="Equation.DSMT4">
                    <p:embed/>
                  </p:oleObj>
                </mc:Choice>
                <mc:Fallback>
                  <p:oleObj name="Equation" r:id="rId7" imgW="546260" imgH="228898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7" y="3216"/>
                          <a:ext cx="610" cy="25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1107" name="Line 19"/>
            <p:cNvSpPr>
              <a:spLocks noChangeShapeType="1"/>
            </p:cNvSpPr>
            <p:nvPr/>
          </p:nvSpPr>
          <p:spPr bwMode="auto">
            <a:xfrm flipV="1">
              <a:off x="4662" y="3024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Times New Roman"/>
                <a:cs typeface="Times New Roman"/>
              </a:endParaRPr>
            </a:p>
          </p:txBody>
        </p:sp>
        <p:sp>
          <p:nvSpPr>
            <p:cNvPr id="601108" name="Line 20"/>
            <p:cNvSpPr>
              <a:spLocks noChangeShapeType="1"/>
            </p:cNvSpPr>
            <p:nvPr/>
          </p:nvSpPr>
          <p:spPr bwMode="auto">
            <a:xfrm flipH="1">
              <a:off x="4662" y="3456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Times New Roman"/>
                <a:cs typeface="Times New Roman"/>
              </a:endParaRPr>
            </a:p>
          </p:txBody>
        </p:sp>
      </p:grpSp>
      <p:sp>
        <p:nvSpPr>
          <p:cNvPr id="601117" name="Text Box 29"/>
          <p:cNvSpPr txBox="1">
            <a:spLocks noChangeArrowheads="1"/>
          </p:cNvSpPr>
          <p:nvPr/>
        </p:nvSpPr>
        <p:spPr bwMode="auto">
          <a:xfrm>
            <a:off x="3442032" y="1554163"/>
            <a:ext cx="2057684" cy="1446550"/>
          </a:xfrm>
          <a:prstGeom prst="rect">
            <a:avLst/>
          </a:prstGeom>
          <a:solidFill>
            <a:srgbClr val="00336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Weakly-interacting</a:t>
            </a:r>
          </a:p>
          <a:p>
            <a:pPr algn="ctr">
              <a:buNone/>
            </a:pP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Massive Particles</a:t>
            </a:r>
          </a:p>
          <a:p>
            <a:pPr algn="ctr">
              <a:buNone/>
            </a:pP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(</a:t>
            </a:r>
            <a:r>
              <a:rPr lang="en-US" sz="2000" b="0" dirty="0" err="1" smtClean="0">
                <a:solidFill>
                  <a:srgbClr val="FFFF0C"/>
                </a:solidFill>
                <a:latin typeface="Times New Roman"/>
                <a:cs typeface="Times New Roman"/>
              </a:rPr>
              <a:t>supersymmetry</a:t>
            </a: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)</a:t>
            </a:r>
            <a:endParaRPr lang="en-US" sz="2000" b="0" dirty="0">
              <a:solidFill>
                <a:srgbClr val="FFFF0C"/>
              </a:solidFill>
              <a:latin typeface="Times New Roman"/>
              <a:cs typeface="Times New Roman"/>
            </a:endParaRPr>
          </a:p>
        </p:txBody>
      </p:sp>
      <p:sp>
        <p:nvSpPr>
          <p:cNvPr id="601118" name="Text Box 30"/>
          <p:cNvSpPr txBox="1">
            <a:spLocks noChangeArrowheads="1"/>
          </p:cNvSpPr>
          <p:nvPr/>
        </p:nvSpPr>
        <p:spPr bwMode="auto">
          <a:xfrm rot="5400000" flipH="1">
            <a:off x="4703637" y="2248664"/>
            <a:ext cx="25827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0" dirty="0" err="1">
                <a:latin typeface="Times New Roman"/>
                <a:cs typeface="Times New Roman"/>
              </a:rPr>
              <a:t>Superheavy</a:t>
            </a:r>
            <a:r>
              <a:rPr lang="en-US" sz="2000" b="0" dirty="0">
                <a:latin typeface="Times New Roman"/>
                <a:cs typeface="Times New Roman"/>
              </a:rPr>
              <a:t> ‘</a:t>
            </a:r>
            <a:r>
              <a:rPr lang="en-US" sz="2000" b="0" dirty="0" err="1">
                <a:latin typeface="Times New Roman"/>
                <a:cs typeface="Times New Roman"/>
              </a:rPr>
              <a:t>cryptons</a:t>
            </a:r>
            <a:r>
              <a:rPr lang="en-US" sz="2000" b="0" dirty="0">
                <a:latin typeface="Times New Roman"/>
                <a:cs typeface="Times New Roman"/>
              </a:rPr>
              <a:t>’</a:t>
            </a:r>
          </a:p>
        </p:txBody>
      </p:sp>
      <p:sp>
        <p:nvSpPr>
          <p:cNvPr id="601119" name="Text Box 31"/>
          <p:cNvSpPr txBox="1">
            <a:spLocks noChangeArrowheads="1"/>
          </p:cNvSpPr>
          <p:nvPr/>
        </p:nvSpPr>
        <p:spPr bwMode="auto">
          <a:xfrm>
            <a:off x="3720575" y="4591050"/>
            <a:ext cx="1620957" cy="1508105"/>
          </a:xfrm>
          <a:prstGeom prst="rect">
            <a:avLst/>
          </a:prstGeom>
          <a:solidFill>
            <a:srgbClr val="00336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Super-weakly</a:t>
            </a:r>
          </a:p>
          <a:p>
            <a:pPr algn="ctr">
              <a:buNone/>
            </a:pPr>
            <a:r>
              <a:rPr lang="en-US" sz="2000" b="0" dirty="0">
                <a:solidFill>
                  <a:srgbClr val="FFFF0C"/>
                </a:solidFill>
                <a:latin typeface="Times New Roman"/>
                <a:cs typeface="Times New Roman"/>
              </a:rPr>
              <a:t>i</a:t>
            </a: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nteracting</a:t>
            </a:r>
          </a:p>
          <a:p>
            <a:pPr algn="ctr">
              <a:buNone/>
            </a:pPr>
            <a:r>
              <a:rPr lang="en-US" sz="2000" b="0" dirty="0">
                <a:solidFill>
                  <a:srgbClr val="FFFF0C"/>
                </a:solidFill>
                <a:latin typeface="Times New Roman"/>
                <a:cs typeface="Times New Roman"/>
              </a:rPr>
              <a:t>p</a:t>
            </a: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articles, e.g.,</a:t>
            </a:r>
          </a:p>
          <a:p>
            <a:pPr algn="ctr">
              <a:buNone/>
            </a:pPr>
            <a:r>
              <a:rPr lang="en-US" sz="2000" b="0" dirty="0" err="1" smtClean="0">
                <a:solidFill>
                  <a:srgbClr val="FFFF0C"/>
                </a:solidFill>
                <a:latin typeface="Times New Roman"/>
                <a:cs typeface="Times New Roman"/>
              </a:rPr>
              <a:t>gravitino</a:t>
            </a:r>
            <a:endParaRPr lang="en-US" sz="2000" b="0" dirty="0">
              <a:solidFill>
                <a:srgbClr val="FFFF0C"/>
              </a:solidFill>
              <a:latin typeface="Times New Roman"/>
              <a:cs typeface="Times New Roman"/>
            </a:endParaRPr>
          </a:p>
        </p:txBody>
      </p:sp>
      <p:sp>
        <p:nvSpPr>
          <p:cNvPr id="601123" name="Text Box 35"/>
          <p:cNvSpPr txBox="1">
            <a:spLocks noChangeArrowheads="1"/>
          </p:cNvSpPr>
          <p:nvPr/>
        </p:nvSpPr>
        <p:spPr bwMode="auto">
          <a:xfrm>
            <a:off x="2137390" y="3282950"/>
            <a:ext cx="952905" cy="400110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b="0" dirty="0" err="1" smtClean="0">
                <a:solidFill>
                  <a:srgbClr val="FFFF0C"/>
                </a:solidFill>
                <a:latin typeface="Times New Roman"/>
                <a:cs typeface="Times New Roman"/>
              </a:rPr>
              <a:t>Axions</a:t>
            </a:r>
            <a:endParaRPr lang="en-US" sz="2000" b="0" dirty="0">
              <a:solidFill>
                <a:srgbClr val="FFFF0C"/>
              </a:solidFill>
              <a:latin typeface="Times New Roman"/>
              <a:cs typeface="Times New Roman"/>
            </a:endParaRPr>
          </a:p>
        </p:txBody>
      </p:sp>
      <p:grpSp>
        <p:nvGrpSpPr>
          <p:cNvPr id="601124" name="Group 36"/>
          <p:cNvGrpSpPr>
            <a:grpSpLocks/>
          </p:cNvGrpSpPr>
          <p:nvPr/>
        </p:nvGrpSpPr>
        <p:grpSpPr bwMode="auto">
          <a:xfrm>
            <a:off x="3824903" y="3200400"/>
            <a:ext cx="608012" cy="1066800"/>
            <a:chOff x="282" y="2640"/>
            <a:chExt cx="383" cy="672"/>
          </a:xfrm>
        </p:grpSpPr>
        <p:graphicFrame>
          <p:nvGraphicFramePr>
            <p:cNvPr id="601125" name="Object 37"/>
            <p:cNvGraphicFramePr>
              <a:graphicFrameLocks noChangeAspect="1"/>
            </p:cNvGraphicFramePr>
            <p:nvPr/>
          </p:nvGraphicFramePr>
          <p:xfrm>
            <a:off x="282" y="2825"/>
            <a:ext cx="383" cy="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21" name="Equation" r:id="rId9" imgW="343148" imgH="241592" progId="Equation.DSMT4">
                    <p:embed/>
                  </p:oleObj>
                </mc:Choice>
                <mc:Fallback>
                  <p:oleObj name="Equation" r:id="rId9" imgW="343148" imgH="241592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2" y="2825"/>
                          <a:ext cx="383" cy="26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1126" name="Line 38"/>
            <p:cNvSpPr>
              <a:spLocks noChangeShapeType="1"/>
            </p:cNvSpPr>
            <p:nvPr/>
          </p:nvSpPr>
          <p:spPr bwMode="auto">
            <a:xfrm flipV="1">
              <a:off x="474" y="2640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Times New Roman"/>
                <a:cs typeface="Times New Roman"/>
              </a:endParaRPr>
            </a:p>
          </p:txBody>
        </p:sp>
        <p:sp>
          <p:nvSpPr>
            <p:cNvPr id="601127" name="Line 39"/>
            <p:cNvSpPr>
              <a:spLocks noChangeShapeType="1"/>
            </p:cNvSpPr>
            <p:nvPr/>
          </p:nvSpPr>
          <p:spPr bwMode="auto">
            <a:xfrm flipH="1">
              <a:off x="474" y="3072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Times New Roman"/>
                <a:cs typeface="Times New Roman"/>
              </a:endParaRPr>
            </a:p>
          </p:txBody>
        </p:sp>
      </p:grpSp>
      <p:graphicFrame>
        <p:nvGraphicFramePr>
          <p:cNvPr id="601128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9945620"/>
              </p:ext>
            </p:extLst>
          </p:nvPr>
        </p:nvGraphicFramePr>
        <p:xfrm>
          <a:off x="7455515" y="1985963"/>
          <a:ext cx="1092200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2" name="Equation" r:id="rId11" imgW="559197" imgH="228997" progId="Equation.DSMT4">
                  <p:embed/>
                </p:oleObj>
              </mc:Choice>
              <mc:Fallback>
                <p:oleObj name="Equation" r:id="rId11" imgW="559197" imgH="22899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5515" y="1985963"/>
                        <a:ext cx="1092200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1129" name="AutoShape 41"/>
          <p:cNvSpPr>
            <a:spLocks/>
          </p:cNvSpPr>
          <p:nvPr/>
        </p:nvSpPr>
        <p:spPr bwMode="auto">
          <a:xfrm>
            <a:off x="7099915" y="1752600"/>
            <a:ext cx="304800" cy="914400"/>
          </a:xfrm>
          <a:prstGeom prst="rightBrace">
            <a:avLst>
              <a:gd name="adj1" fmla="val 25000"/>
              <a:gd name="adj2" fmla="val 51218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Times New Roman"/>
              <a:cs typeface="Times New Roman"/>
            </a:endParaRP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2609748" y="6330749"/>
            <a:ext cx="3804906" cy="523220"/>
          </a:xfrm>
          <a:prstGeom prst="rect">
            <a:avLst/>
          </a:prstGeom>
          <a:noFill/>
          <a:ln w="9525">
            <a:solidFill>
              <a:schemeClr val="tx1">
                <a:alpha val="2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800" b="0" dirty="0" smtClean="0">
                <a:solidFill>
                  <a:schemeClr val="bg1"/>
                </a:solidFill>
                <a:latin typeface="Times New Roman"/>
                <a:cs typeface="Times New Roman"/>
              </a:rPr>
              <a:t>Log</a:t>
            </a:r>
            <a:r>
              <a:rPr lang="en-US" sz="2800" b="0" baseline="-25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10</a:t>
            </a:r>
            <a:r>
              <a:rPr lang="en-US" sz="2800" b="0" dirty="0" smtClean="0">
                <a:solidFill>
                  <a:schemeClr val="bg1"/>
                </a:solidFill>
                <a:latin typeface="Times New Roman"/>
                <a:cs typeface="Times New Roman"/>
              </a:rPr>
              <a:t>(mass/proton mass)</a:t>
            </a:r>
            <a:endParaRPr lang="en-US" sz="2800" b="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52574" y="2100251"/>
            <a:ext cx="1411314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Neutrinos</a:t>
            </a:r>
            <a:endParaRPr lang="en-US" sz="2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7" name="Oval 4"/>
          <p:cNvSpPr>
            <a:spLocks noChangeArrowheads="1"/>
          </p:cNvSpPr>
          <p:nvPr/>
        </p:nvSpPr>
        <p:spPr bwMode="auto">
          <a:xfrm>
            <a:off x="7308304" y="2852936"/>
            <a:ext cx="1358899" cy="1800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800" b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52320" y="2970193"/>
            <a:ext cx="1022385" cy="17789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b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Black</a:t>
            </a:r>
          </a:p>
          <a:p>
            <a:pPr algn="ctr">
              <a:buNone/>
            </a:pPr>
            <a:r>
              <a:rPr lang="en-US" sz="2800" b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Holes</a:t>
            </a:r>
          </a:p>
          <a:p>
            <a:pPr algn="ctr">
              <a:buNone/>
            </a:pPr>
            <a:r>
              <a:rPr lang="en-US" sz="4000" b="0" dirty="0">
                <a:solidFill>
                  <a:srgbClr val="FFFFFF"/>
                </a:solidFill>
                <a:latin typeface="Times New Roman"/>
                <a:cs typeface="Times New Roman"/>
                <a:sym typeface="Wingdings" charset="0"/>
              </a:rPr>
              <a:t></a:t>
            </a:r>
            <a:endParaRPr lang="en-US" sz="4000" b="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4611436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Black Holes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37112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They exist!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</a:t>
            </a:r>
            <a:endParaRPr lang="en-US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They do not shine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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They have </a:t>
            </a:r>
            <a:r>
              <a:rPr lang="en-US" sz="4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BIIIIIIG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masses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</a:t>
            </a:r>
            <a:endParaRPr lang="en-US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Would have had to be formed before the Universe was ~ 1 second old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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(otherwise included in BBN constraint on baryons)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BUT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they are subject to many astrophysical and cosmological constraints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</a:t>
            </a:r>
          </a:p>
        </p:txBody>
      </p:sp>
    </p:spTree>
    <p:extLst>
      <p:ext uri="{BB962C8B-B14F-4D97-AF65-F5344CB8AC3E}">
        <p14:creationId xmlns:p14="http://schemas.microsoft.com/office/powerpoint/2010/main" val="2431802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-39154"/>
            <a:ext cx="5715000" cy="6895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395536" y="2617748"/>
            <a:ext cx="4323119" cy="523220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fr-FR" sz="2800" b="0" dirty="0" err="1" smtClean="0">
                <a:solidFill>
                  <a:srgbClr val="FFFF0C"/>
                </a:solidFill>
                <a:latin typeface="Times New Roman"/>
                <a:cs typeface="Times New Roman"/>
              </a:rPr>
              <a:t>According</a:t>
            </a:r>
            <a:r>
              <a:rPr lang="fr-FR" sz="28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 to COBE satellite</a:t>
            </a:r>
            <a:endParaRPr lang="fr-FR" sz="2800" b="0" dirty="0">
              <a:solidFill>
                <a:srgbClr val="FFFF0C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414" y="3501008"/>
            <a:ext cx="568212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899592" y="5589240"/>
            <a:ext cx="3262432" cy="1040285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>
              <a:buNone/>
              <a:defRPr/>
            </a:pPr>
            <a:r>
              <a:rPr lang="fr-FR" sz="2800" b="0" dirty="0" err="1" smtClean="0">
                <a:solidFill>
                  <a:srgbClr val="FFFF0C"/>
                </a:solidFill>
                <a:latin typeface="Times New Roman"/>
                <a:cs typeface="Times New Roman"/>
              </a:rPr>
              <a:t>According</a:t>
            </a:r>
            <a:r>
              <a:rPr lang="fr-FR" sz="28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 to WMAP</a:t>
            </a:r>
          </a:p>
          <a:p>
            <a:pPr algn="ctr">
              <a:buNone/>
              <a:defRPr/>
            </a:pPr>
            <a:r>
              <a:rPr lang="fr-FR" sz="28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satellite</a:t>
            </a:r>
            <a:endParaRPr lang="fr-FR" sz="2800" b="0" dirty="0">
              <a:solidFill>
                <a:srgbClr val="FFFF0C"/>
              </a:solidFill>
              <a:latin typeface="Times New Roman"/>
              <a:cs typeface="Times New Roman"/>
            </a:endParaRPr>
          </a:p>
        </p:txBody>
      </p:sp>
      <p:sp>
        <p:nvSpPr>
          <p:cNvPr id="35841" name="Rectangle 4"/>
          <p:cNvSpPr>
            <a:spLocks noGrp="1" noChangeArrowheads="1"/>
          </p:cNvSpPr>
          <p:nvPr>
            <p:ph type="title"/>
          </p:nvPr>
        </p:nvSpPr>
        <p:spPr>
          <a:xfrm>
            <a:off x="35496" y="-27384"/>
            <a:ext cx="3456384" cy="2232248"/>
          </a:xfrm>
          <a:solidFill>
            <a:srgbClr val="9ED3D7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fr-FR" dirty="0" err="1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rPr>
              <a:t>Cosmic</a:t>
            </a:r>
            <a:r>
              <a:rPr lang="fr-FR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rPr>
              <a:t/>
            </a:r>
            <a:br>
              <a:rPr lang="fr-FR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rPr>
            </a:br>
            <a:r>
              <a:rPr lang="fr-FR" dirty="0" err="1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rPr>
              <a:t>Microwave</a:t>
            </a:r>
            <a:r>
              <a:rPr lang="fr-FR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rPr>
              <a:t/>
            </a:r>
            <a:br>
              <a:rPr lang="fr-FR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rPr>
            </a:br>
            <a:r>
              <a:rPr lang="fr-FR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rPr>
              <a:t>Background</a:t>
            </a:r>
            <a:endParaRPr lang="fr-FR" dirty="0">
              <a:solidFill>
                <a:schemeClr val="tx1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7" name="Picture 8" descr="Snapshot 2006-10-08 19-23-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287728"/>
            <a:ext cx="1387872" cy="92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798891" y="3140968"/>
            <a:ext cx="6237605" cy="46166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US" b="0" dirty="0" smtClean="0">
                <a:solidFill>
                  <a:srgbClr val="FFFF00"/>
                </a:solidFill>
                <a:latin typeface="Times New Roman" charset="0"/>
              </a:rPr>
              <a:t>Nobel Prize 2006</a:t>
            </a:r>
            <a:r>
              <a:rPr lang="en-US" b="0" dirty="0">
                <a:solidFill>
                  <a:srgbClr val="FFFF00"/>
                </a:solidFill>
                <a:latin typeface="Times New Roman" charset="0"/>
              </a:rPr>
              <a:t>: John Mather &amp;</a:t>
            </a:r>
            <a:r>
              <a:rPr lang="en-US" b="0" dirty="0" smtClean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b="0" dirty="0">
                <a:solidFill>
                  <a:srgbClr val="FFFF00"/>
                </a:solidFill>
                <a:latin typeface="Times New Roman" charset="0"/>
              </a:rPr>
              <a:t>George Smoot</a:t>
            </a:r>
            <a:endParaRPr lang="en-US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82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4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9" grpId="0" animBg="1"/>
      <p:bldP spid="9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88641"/>
            <a:ext cx="7772400" cy="1152128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6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Gravitational Waves</a:t>
            </a:r>
            <a:endParaRPr lang="en-US" sz="6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 descr="Eart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708920"/>
            <a:ext cx="2616200" cy="2514600"/>
          </a:xfrm>
          <a:prstGeom prst="rect">
            <a:avLst/>
          </a:prstGeom>
          <a:solidFill>
            <a:srgbClr val="BBE0E3"/>
          </a:solidFill>
        </p:spPr>
      </p:pic>
      <p:pic>
        <p:nvPicPr>
          <p:cNvPr id="4" name="Picture 3" descr="2Polarizat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48880"/>
            <a:ext cx="7956376" cy="3263887"/>
          </a:xfrm>
          <a:prstGeom prst="rect">
            <a:avLst/>
          </a:prstGeom>
          <a:solidFill>
            <a:srgbClr val="BBE0E3"/>
          </a:solidFill>
        </p:spPr>
      </p:pic>
      <p:sp>
        <p:nvSpPr>
          <p:cNvPr id="5" name="Subtitle 2"/>
          <p:cNvSpPr txBox="1">
            <a:spLocks/>
          </p:cNvSpPr>
          <p:nvPr/>
        </p:nvSpPr>
        <p:spPr bwMode="auto">
          <a:xfrm>
            <a:off x="1411560" y="5661248"/>
            <a:ext cx="6400800" cy="1071736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8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Earth expands and contracts by the diameter of an atomic  nucleus: 10</a:t>
            </a:r>
            <a:r>
              <a:rPr lang="en-US" sz="2800" b="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-12 </a:t>
            </a:r>
            <a:r>
              <a:rPr lang="en-US" sz="28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cm</a:t>
            </a:r>
            <a:endParaRPr lang="en-US" sz="2800" b="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400800" cy="766936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4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A world-shaking discovery</a:t>
            </a:r>
            <a:endParaRPr lang="en-US" sz="4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 descr="Eart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708920"/>
            <a:ext cx="2912616" cy="2514600"/>
          </a:xfrm>
          <a:prstGeom prst="rect">
            <a:avLst/>
          </a:prstGeom>
          <a:solidFill>
            <a:srgbClr val="BBE0E3"/>
          </a:solidFill>
        </p:spPr>
      </p:pic>
      <p:pic>
        <p:nvPicPr>
          <p:cNvPr id="8" name="Picture 7" descr="Eart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636912"/>
            <a:ext cx="2616200" cy="2667000"/>
          </a:xfrm>
          <a:prstGeom prst="rect">
            <a:avLst/>
          </a:prstGeom>
          <a:solidFill>
            <a:srgbClr val="BBE0E3"/>
          </a:solidFill>
        </p:spPr>
      </p:pic>
      <p:pic>
        <p:nvPicPr>
          <p:cNvPr id="10" name="Picture 9" descr="Eart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552" y="2708920"/>
            <a:ext cx="2912616" cy="2514600"/>
          </a:xfrm>
          <a:prstGeom prst="rect">
            <a:avLst/>
          </a:prstGeom>
          <a:solidFill>
            <a:srgbClr val="BBE0E3"/>
          </a:solidFill>
        </p:spPr>
      </p:pic>
      <p:pic>
        <p:nvPicPr>
          <p:cNvPr id="11" name="Picture 10" descr="Eart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636912"/>
            <a:ext cx="2616200" cy="2667000"/>
          </a:xfrm>
          <a:prstGeom prst="rect">
            <a:avLst/>
          </a:prstGeom>
          <a:solidFill>
            <a:srgbClr val="BBE0E3"/>
          </a:solidFill>
        </p:spPr>
      </p:pic>
    </p:spTree>
    <p:extLst>
      <p:ext uri="{BB962C8B-B14F-4D97-AF65-F5344CB8AC3E}">
        <p14:creationId xmlns:p14="http://schemas.microsoft.com/office/powerpoint/2010/main" val="3907636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84584"/>
            <a:ext cx="8820472" cy="824136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Discovery of Gravitational Waves</a:t>
            </a:r>
            <a:endParaRPr lang="en-US" sz="4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4996" y="1124744"/>
            <a:ext cx="8640960" cy="5616624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Measured by the LIGO experiment in 2 locations</a:t>
            </a:r>
            <a:endParaRPr lang="en-US" altLang="ja-JP" b="1" dirty="0" smtClean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2" name="Picture 1" descr="LIGOlay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37249"/>
            <a:ext cx="6121247" cy="5004119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907704" y="1844824"/>
            <a:ext cx="2046767" cy="369332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State of Washington</a:t>
            </a:r>
            <a:endParaRPr lang="en-US" sz="1800" b="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5307" y="1844824"/>
            <a:ext cx="1864613" cy="369332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State of Louisiana</a:t>
            </a:r>
            <a:endParaRPr lang="en-US" sz="1800" b="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2540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586" y="0"/>
            <a:ext cx="11190210" cy="6858000"/>
          </a:xfrm>
          <a:prstGeom prst="rect">
            <a:avLst/>
          </a:prstGeom>
        </p:spPr>
      </p:pic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56592"/>
            <a:ext cx="8496944" cy="824136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Fusion of two massive black holes</a:t>
            </a:r>
            <a:endParaRPr lang="en-US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02360" y="5661248"/>
            <a:ext cx="3830045" cy="83099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Masses </a:t>
            </a:r>
            <a:r>
              <a:rPr lang="en-US" sz="2400" dirty="0" smtClean="0">
                <a:solidFill>
                  <a:srgbClr val="FFFF00"/>
                </a:solidFill>
              </a:rPr>
              <a:t>many</a:t>
            </a:r>
            <a:r>
              <a:rPr lang="en-US" sz="2400" b="0" dirty="0" smtClean="0">
                <a:solidFill>
                  <a:srgbClr val="FFFF00"/>
                </a:solidFill>
              </a:rPr>
              <a:t> solar masses</a:t>
            </a:r>
          </a:p>
          <a:p>
            <a:pPr algn="ctr"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Radiated energy &gt; solar mass</a:t>
            </a:r>
            <a:endParaRPr lang="en-US" sz="24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325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84584"/>
            <a:ext cx="8496944" cy="824136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  <a:latin typeface="Times New Roman"/>
                <a:ea typeface="ＭＳ Ｐゴシック" charset="0"/>
                <a:cs typeface="Times New Roman"/>
              </a:rPr>
              <a:t>What was observed</a:t>
            </a:r>
            <a:endParaRPr lang="en-US" dirty="0">
              <a:solidFill>
                <a:schemeClr val="tx1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052736"/>
            <a:ext cx="8784976" cy="5616624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indent="0" eaLnBrk="1" hangingPunct="1">
              <a:buNone/>
            </a:pPr>
            <a:r>
              <a:rPr lang="en-US" altLang="ja-JP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          Very similar signals in the 2 detectors</a:t>
            </a:r>
          </a:p>
        </p:txBody>
      </p:sp>
      <p:pic>
        <p:nvPicPr>
          <p:cNvPr id="2" name="Picture 1" descr="LIGOsigna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8800"/>
            <a:ext cx="7380029" cy="4956293"/>
          </a:xfrm>
          <a:prstGeom prst="rect">
            <a:avLst/>
          </a:prstGeom>
          <a:solidFill>
            <a:srgbClr val="C6D9F1"/>
          </a:solidFill>
        </p:spPr>
      </p:pic>
      <p:sp>
        <p:nvSpPr>
          <p:cNvPr id="6" name="TextBox 5"/>
          <p:cNvSpPr txBox="1"/>
          <p:nvPr/>
        </p:nvSpPr>
        <p:spPr>
          <a:xfrm>
            <a:off x="2123728" y="4365104"/>
            <a:ext cx="5112568" cy="369332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In agreement with gravitational-wave predictions</a:t>
            </a:r>
            <a:endParaRPr lang="en-US" sz="18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8014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84584"/>
            <a:ext cx="8496944" cy="824136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Fusion of two massive black holes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24744"/>
            <a:ext cx="8784976" cy="5616624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ja-JP" b="1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Einstein was right</a:t>
            </a:r>
          </a:p>
          <a:p>
            <a:pPr eaLnBrk="1" hangingPunct="1"/>
            <a:endParaRPr lang="en-US" altLang="ja-JP" b="1" dirty="0">
              <a:solidFill>
                <a:srgbClr val="FF0000"/>
              </a:solidFill>
              <a:latin typeface="Times New Roman" charset="0"/>
              <a:ea typeface="ＭＳ Ｐゴシック" charset="0"/>
            </a:endParaRPr>
          </a:p>
          <a:p>
            <a:pPr eaLnBrk="1" hangingPunct="1"/>
            <a:endParaRPr lang="en-US" altLang="ja-JP" b="1" dirty="0" smtClean="0">
              <a:solidFill>
                <a:srgbClr val="FF0000"/>
              </a:solidFill>
              <a:latin typeface="Times New Roman" charset="0"/>
              <a:ea typeface="ＭＳ Ｐゴシック" charset="0"/>
            </a:endParaRPr>
          </a:p>
          <a:p>
            <a:pPr eaLnBrk="1" hangingPunct="1"/>
            <a:endParaRPr lang="en-US" altLang="ja-JP" b="1" dirty="0">
              <a:solidFill>
                <a:srgbClr val="FF0000"/>
              </a:solidFill>
              <a:latin typeface="Times New Roman" charset="0"/>
              <a:ea typeface="ＭＳ Ｐゴシック" charset="0"/>
            </a:endParaRPr>
          </a:p>
          <a:p>
            <a:pPr eaLnBrk="1" hangingPunct="1"/>
            <a:endParaRPr lang="en-US" altLang="ja-JP" b="1" dirty="0" smtClean="0">
              <a:solidFill>
                <a:srgbClr val="FF0000"/>
              </a:solidFill>
              <a:latin typeface="Times New Roman" charset="0"/>
              <a:ea typeface="ＭＳ Ｐゴシック" charset="0"/>
            </a:endParaRPr>
          </a:p>
          <a:p>
            <a:pPr eaLnBrk="1" hangingPunct="1"/>
            <a:endParaRPr lang="en-US" altLang="ja-JP" b="1" dirty="0">
              <a:solidFill>
                <a:srgbClr val="FF0000"/>
              </a:solidFill>
              <a:latin typeface="Times New Roman" charset="0"/>
              <a:ea typeface="ＭＳ Ｐゴシック" charset="0"/>
            </a:endParaRPr>
          </a:p>
          <a:p>
            <a:pPr eaLnBrk="1" hangingPunct="1"/>
            <a:endParaRPr lang="en-US" altLang="ja-JP" b="1" dirty="0" smtClean="0">
              <a:solidFill>
                <a:srgbClr val="FF0000"/>
              </a:solidFill>
              <a:latin typeface="Times New Roman" charset="0"/>
              <a:ea typeface="ＭＳ Ｐゴシック" charset="0"/>
            </a:endParaRPr>
          </a:p>
          <a:p>
            <a:pPr marL="0" indent="0" eaLnBrk="1" hangingPunct="1">
              <a:buNone/>
            </a:pPr>
            <a:endParaRPr lang="en-US" altLang="ja-JP" sz="4400" b="1" dirty="0" smtClean="0">
              <a:solidFill>
                <a:srgbClr val="FF0000"/>
              </a:solidFill>
              <a:latin typeface="Times New Roman" charset="0"/>
              <a:ea typeface="ＭＳ Ｐゴシック" charset="0"/>
            </a:endParaRPr>
          </a:p>
          <a:p>
            <a:pPr eaLnBrk="1" hangingPunct="1"/>
            <a:r>
              <a:rPr lang="en-US" altLang="ja-JP" b="1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A new way to study the Universe – &amp; physics?</a:t>
            </a:r>
          </a:p>
        </p:txBody>
      </p:sp>
      <p:pic>
        <p:nvPicPr>
          <p:cNvPr id="3" name="Picture 2" descr="InspiralMergerRingDow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8138196" cy="4392488"/>
          </a:xfrm>
          <a:prstGeom prst="rect">
            <a:avLst/>
          </a:prstGeom>
          <a:solidFill>
            <a:srgbClr val="BBE0E3"/>
          </a:solidFill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835696" y="1484784"/>
            <a:ext cx="2088232" cy="187220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796136" y="1484784"/>
            <a:ext cx="864096" cy="187220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6588224" y="1484784"/>
            <a:ext cx="720080" cy="187220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</p:spTree>
    <p:extLst>
      <p:ext uri="{BB962C8B-B14F-4D97-AF65-F5344CB8AC3E}">
        <p14:creationId xmlns:p14="http://schemas.microsoft.com/office/powerpoint/2010/main" val="3059998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W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811537" y="3581366"/>
            <a:ext cx="2422859" cy="584776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 smtClean="0">
                <a:solidFill>
                  <a:srgbClr val="FFFFFF"/>
                </a:solidFill>
              </a:rPr>
              <a:t>Solar masses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4489956"/>
            <a:ext cx="2074306" cy="46166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X-Ray Studies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0213" y="957150"/>
            <a:ext cx="1697851" cy="904863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400" dirty="0" smtClean="0">
                <a:solidFill>
                  <a:srgbClr val="3989FF"/>
                </a:solidFill>
              </a:rPr>
              <a:t>First LIGO</a:t>
            </a:r>
          </a:p>
          <a:p>
            <a:pPr algn="ctr">
              <a:buNone/>
            </a:pPr>
            <a:r>
              <a:rPr lang="en-US" sz="2400" dirty="0" smtClean="0">
                <a:solidFill>
                  <a:srgbClr val="3989FF"/>
                </a:solidFill>
              </a:rPr>
              <a:t>event</a:t>
            </a:r>
            <a:endParaRPr lang="en-US" sz="2400" dirty="0">
              <a:solidFill>
                <a:srgbClr val="3989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1776353"/>
            <a:ext cx="467544" cy="47489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700" b="0" dirty="0" smtClean="0">
                <a:solidFill>
                  <a:schemeClr val="bg1"/>
                </a:solidFill>
              </a:rPr>
              <a:t>70</a:t>
            </a:r>
          </a:p>
          <a:p>
            <a:endParaRPr lang="en-US" sz="1700" b="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700" b="0" dirty="0" smtClean="0">
                <a:solidFill>
                  <a:schemeClr val="bg1"/>
                </a:solidFill>
              </a:rPr>
              <a:t>60</a:t>
            </a:r>
          </a:p>
          <a:p>
            <a:endParaRPr lang="en-US" sz="1700" b="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700" b="0" dirty="0" smtClean="0">
                <a:solidFill>
                  <a:schemeClr val="bg1"/>
                </a:solidFill>
              </a:rPr>
              <a:t>50</a:t>
            </a:r>
          </a:p>
          <a:p>
            <a:endParaRPr lang="en-US" sz="1700" b="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700" b="0" dirty="0" smtClean="0">
                <a:solidFill>
                  <a:schemeClr val="bg1"/>
                </a:solidFill>
              </a:rPr>
              <a:t>40</a:t>
            </a:r>
          </a:p>
          <a:p>
            <a:endParaRPr lang="en-US" sz="1700" b="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700" b="0" dirty="0" smtClean="0">
                <a:solidFill>
                  <a:schemeClr val="bg1"/>
                </a:solidFill>
              </a:rPr>
              <a:t>30</a:t>
            </a:r>
          </a:p>
          <a:p>
            <a:endParaRPr lang="en-US" sz="1700" b="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700" b="0" dirty="0" smtClean="0">
                <a:solidFill>
                  <a:schemeClr val="bg1"/>
                </a:solidFill>
              </a:rPr>
              <a:t>20</a:t>
            </a:r>
          </a:p>
          <a:p>
            <a:endParaRPr lang="en-US" sz="1700" b="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700" b="0" dirty="0" smtClean="0">
                <a:solidFill>
                  <a:schemeClr val="bg1"/>
                </a:solidFill>
              </a:rPr>
              <a:t>10</a:t>
            </a:r>
          </a:p>
          <a:p>
            <a:endParaRPr lang="en-US" sz="1700" b="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700" b="0" dirty="0" smtClean="0">
                <a:solidFill>
                  <a:schemeClr val="bg1"/>
                </a:solidFill>
              </a:rPr>
              <a:t> 0</a:t>
            </a:r>
            <a:endParaRPr lang="en-US" sz="1700" b="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080" y="2708920"/>
            <a:ext cx="1846178" cy="904863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400" dirty="0" smtClean="0">
                <a:solidFill>
                  <a:srgbClr val="3989FF"/>
                </a:solidFill>
              </a:rPr>
              <a:t>Other LIGO</a:t>
            </a:r>
            <a:endParaRPr lang="en-US" sz="2400" dirty="0">
              <a:solidFill>
                <a:srgbClr val="3989FF"/>
              </a:solidFill>
            </a:endParaRPr>
          </a:p>
          <a:p>
            <a:pPr algn="ctr">
              <a:buNone/>
            </a:pPr>
            <a:r>
              <a:rPr lang="en-US" sz="2400" dirty="0" smtClean="0">
                <a:solidFill>
                  <a:srgbClr val="3989FF"/>
                </a:solidFill>
              </a:rPr>
              <a:t>events</a:t>
            </a:r>
            <a:endParaRPr lang="en-US" sz="2400" dirty="0">
              <a:solidFill>
                <a:srgbClr val="3989FF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71600" y="84584"/>
            <a:ext cx="7200800" cy="824136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US" b="0" dirty="0" smtClean="0">
                <a:solidFill>
                  <a:srgbClr val="FFFFFF"/>
                </a:solidFill>
                <a:ea typeface="ＭＳ Ｐゴシック" charset="0"/>
              </a:rPr>
              <a:t>Measured Black Hole Masses</a:t>
            </a:r>
            <a:endParaRPr lang="en-US" b="0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1880" y="979586"/>
            <a:ext cx="1656184" cy="590315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48064" y="2708920"/>
            <a:ext cx="2304256" cy="418576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3800" dirty="0" smtClean="0"/>
          </a:p>
          <a:p>
            <a:endParaRPr lang="en-US" sz="3800" dirty="0"/>
          </a:p>
          <a:p>
            <a:endParaRPr lang="en-US" sz="3800" dirty="0" smtClean="0"/>
          </a:p>
          <a:p>
            <a:endParaRPr lang="en-US" sz="3800" dirty="0"/>
          </a:p>
          <a:p>
            <a:endParaRPr lang="en-US" sz="3800" dirty="0" smtClean="0"/>
          </a:p>
          <a:p>
            <a:endParaRPr lang="en-US" sz="3800" dirty="0"/>
          </a:p>
        </p:txBody>
      </p:sp>
      <p:sp>
        <p:nvSpPr>
          <p:cNvPr id="12" name="TextBox 11"/>
          <p:cNvSpPr txBox="1"/>
          <p:nvPr/>
        </p:nvSpPr>
        <p:spPr>
          <a:xfrm>
            <a:off x="1043608" y="982231"/>
            <a:ext cx="3456384" cy="590315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797308" y="1484784"/>
            <a:ext cx="1095172" cy="1348061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400" dirty="0" smtClean="0">
                <a:solidFill>
                  <a:srgbClr val="3989FF"/>
                </a:solidFill>
              </a:rPr>
              <a:t>Recent </a:t>
            </a:r>
          </a:p>
          <a:p>
            <a:pPr algn="ctr">
              <a:buNone/>
            </a:pPr>
            <a:r>
              <a:rPr lang="en-US" sz="2400" dirty="0" smtClean="0">
                <a:solidFill>
                  <a:srgbClr val="3989FF"/>
                </a:solidFill>
              </a:rPr>
              <a:t>LIGO</a:t>
            </a:r>
            <a:endParaRPr lang="en-US" sz="2400" dirty="0">
              <a:solidFill>
                <a:srgbClr val="3989FF"/>
              </a:solidFill>
            </a:endParaRPr>
          </a:p>
          <a:p>
            <a:pPr algn="ctr">
              <a:buNone/>
            </a:pPr>
            <a:r>
              <a:rPr lang="en-US" sz="2400" dirty="0" smtClean="0">
                <a:solidFill>
                  <a:srgbClr val="3989FF"/>
                </a:solidFill>
              </a:rPr>
              <a:t>event</a:t>
            </a:r>
            <a:endParaRPr lang="en-US" sz="2400" dirty="0">
              <a:solidFill>
                <a:srgbClr val="3989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52320" y="1268760"/>
            <a:ext cx="1691680" cy="44012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4000" dirty="0" smtClean="0"/>
          </a:p>
          <a:p>
            <a:endParaRPr lang="en-US" sz="4000" dirty="0"/>
          </a:p>
          <a:p>
            <a:endParaRPr lang="en-US" sz="4000" dirty="0" smtClean="0"/>
          </a:p>
          <a:p>
            <a:endParaRPr lang="en-US" sz="4000" dirty="0"/>
          </a:p>
          <a:p>
            <a:endParaRPr lang="en-US" sz="4000" dirty="0" smtClean="0"/>
          </a:p>
          <a:p>
            <a:endParaRPr lang="en-US" sz="4000" dirty="0"/>
          </a:p>
        </p:txBody>
      </p:sp>
      <p:pic>
        <p:nvPicPr>
          <p:cNvPr id="2" name="Picture 1" descr="BHMass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8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03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re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16" y="1284593"/>
            <a:ext cx="6565954" cy="5440362"/>
          </a:xfrm>
          <a:prstGeom prst="rect">
            <a:avLst/>
          </a:prstGeom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667938" y="1174701"/>
            <a:ext cx="2298689" cy="307777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Carr et al., arXiv:1705.05567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06459" y="3717032"/>
            <a:ext cx="2202045" cy="13480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400" b="0" dirty="0" smtClean="0">
                <a:latin typeface="Times New Roman"/>
                <a:cs typeface="Times New Roman"/>
              </a:rPr>
              <a:t>Survival of stars</a:t>
            </a:r>
          </a:p>
          <a:p>
            <a:pPr algn="ctr">
              <a:buNone/>
            </a:pPr>
            <a:r>
              <a:rPr lang="en-US" sz="2400" b="0" dirty="0" smtClean="0">
                <a:latin typeface="Times New Roman"/>
                <a:cs typeface="Times New Roman"/>
              </a:rPr>
              <a:t>in dwarf galaxy </a:t>
            </a:r>
          </a:p>
          <a:p>
            <a:pPr algn="ctr">
              <a:buNone/>
            </a:pPr>
            <a:r>
              <a:rPr lang="en-US" sz="2400" b="0" dirty="0" smtClean="0">
                <a:latin typeface="Times New Roman"/>
                <a:cs typeface="Times New Roman"/>
              </a:rPr>
              <a:t>       Segue 1</a:t>
            </a:r>
            <a:endParaRPr lang="en-US" sz="2400" b="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62260" y="2081854"/>
            <a:ext cx="3424136" cy="584776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0" dirty="0" err="1" smtClean="0">
                <a:latin typeface="Times New Roman"/>
                <a:cs typeface="Times New Roman"/>
              </a:rPr>
              <a:t>Microlensing</a:t>
            </a:r>
            <a:endParaRPr lang="en-US" b="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84557" y="4601219"/>
            <a:ext cx="1845577" cy="134806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400" b="0" dirty="0" smtClean="0">
                <a:solidFill>
                  <a:schemeClr val="bg1">
                    <a:lumMod val="95000"/>
                  </a:schemeClr>
                </a:solidFill>
                <a:latin typeface="Times New Roman"/>
                <a:ea typeface="Wingdings"/>
                <a:cs typeface="Times New Roman"/>
                <a:sym typeface="Wingdings"/>
              </a:rPr>
              <a:t>BH masses</a:t>
            </a:r>
          </a:p>
          <a:p>
            <a:pPr algn="ctr">
              <a:buNone/>
            </a:pPr>
            <a:r>
              <a:rPr lang="en-US" sz="2400" b="0" dirty="0">
                <a:solidFill>
                  <a:schemeClr val="bg1">
                    <a:lumMod val="95000"/>
                  </a:schemeClr>
                </a:solidFill>
                <a:latin typeface="Times New Roman"/>
                <a:ea typeface="Wingdings"/>
                <a:cs typeface="Times New Roman"/>
                <a:sym typeface="Wingdings"/>
              </a:rPr>
              <a:t>f</a:t>
            </a:r>
            <a:r>
              <a:rPr lang="en-US" sz="2400" b="0" dirty="0" smtClean="0">
                <a:solidFill>
                  <a:schemeClr val="bg1">
                    <a:lumMod val="95000"/>
                  </a:schemeClr>
                </a:solidFill>
                <a:latin typeface="Times New Roman"/>
                <a:ea typeface="Wingdings"/>
                <a:cs typeface="Times New Roman"/>
                <a:sym typeface="Wingdings"/>
              </a:rPr>
              <a:t>rom mergers</a:t>
            </a:r>
          </a:p>
          <a:p>
            <a:pPr algn="ctr">
              <a:buNone/>
            </a:pPr>
            <a:r>
              <a:rPr lang="en-US" sz="2400" b="0" dirty="0" smtClean="0">
                <a:solidFill>
                  <a:schemeClr val="bg1">
                    <a:lumMod val="95000"/>
                  </a:schemeClr>
                </a:solidFill>
                <a:latin typeface="Times New Roman"/>
                <a:ea typeface="Wingdings"/>
                <a:cs typeface="Times New Roman"/>
                <a:sym typeface="Wingdings"/>
              </a:rPr>
              <a:t></a:t>
            </a:r>
            <a:endParaRPr lang="en-US" sz="2400" b="0" dirty="0">
              <a:solidFill>
                <a:schemeClr val="bg1">
                  <a:lumMod val="95000"/>
                </a:schemeClr>
              </a:solidFill>
              <a:latin typeface="Times New Roman"/>
              <a:ea typeface="Wingdings"/>
              <a:cs typeface="Times New Roman"/>
              <a:sym typeface="Wingding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593"/>
            <a:ext cx="8229600" cy="1019552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Could 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Black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Holes be the DM?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914400" y="2984500"/>
            <a:ext cx="7014127" cy="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169454" y="3244334"/>
            <a:ext cx="5314275" cy="523220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800" b="0" dirty="0">
                <a:solidFill>
                  <a:srgbClr val="FFFFFF"/>
                </a:solidFill>
                <a:latin typeface="Times New Roman"/>
                <a:cs typeface="Times New Roman"/>
              </a:rPr>
              <a:t>At most 10% of total Dark Matter?</a:t>
            </a:r>
          </a:p>
        </p:txBody>
      </p:sp>
    </p:spTree>
    <p:extLst>
      <p:ext uri="{BB962C8B-B14F-4D97-AF65-F5344CB8AC3E}">
        <p14:creationId xmlns:p14="http://schemas.microsoft.com/office/powerpoint/2010/main" val="2517671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3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-NSChir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634" y="24739"/>
            <a:ext cx="4593870" cy="67166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4624"/>
            <a:ext cx="4248472" cy="2132856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Neutron Star Merger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dirty="0" smtClean="0">
                <a:latin typeface="Times New Roman"/>
                <a:cs typeface="Times New Roman"/>
              </a:rPr>
              <a:t>GW170817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2276872"/>
            <a:ext cx="4464496" cy="3888432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2800" dirty="0" smtClean="0">
                <a:latin typeface="Times New Roman"/>
                <a:cs typeface="Times New Roman"/>
              </a:rPr>
              <a:t>Longer chirp, extending to higher frequencies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Masses &lt; 2 solar masses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Two neutron stars!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Weak signal in Virgo helps localization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Electromagnetic counterpart seen in detail</a:t>
            </a:r>
          </a:p>
          <a:p>
            <a:endParaRPr lang="en-US" sz="2800" dirty="0">
              <a:latin typeface="Times New Roman"/>
              <a:cs typeface="Times New Roman"/>
            </a:endParaRPr>
          </a:p>
          <a:p>
            <a:endParaRPr lang="en-US" sz="2800" dirty="0" smtClean="0">
              <a:latin typeface="Times New Roman"/>
              <a:cs typeface="Times New Roman"/>
            </a:endParaRPr>
          </a:p>
          <a:p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6300028"/>
            <a:ext cx="2404061" cy="369332"/>
          </a:xfrm>
          <a:prstGeom prst="rect">
            <a:avLst/>
          </a:prstGeom>
          <a:solidFill>
            <a:srgbClr val="FF00FF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dirty="0" smtClean="0">
                <a:solidFill>
                  <a:srgbClr val="FFFF00"/>
                </a:solidFill>
              </a:rPr>
              <a:t>LIGO </a:t>
            </a:r>
            <a:r>
              <a:rPr lang="en-US" sz="1800" b="0" dirty="0">
                <a:solidFill>
                  <a:srgbClr val="FFFF00"/>
                </a:solidFill>
              </a:rPr>
              <a:t>/</a:t>
            </a:r>
            <a:r>
              <a:rPr lang="en-US" sz="1800" b="0" dirty="0" smtClean="0">
                <a:solidFill>
                  <a:srgbClr val="FFFF00"/>
                </a:solidFill>
              </a:rPr>
              <a:t>Virgo, Oct. 2017</a:t>
            </a:r>
            <a:endParaRPr lang="en-US" sz="18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244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SLocaliz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215"/>
            <a:ext cx="9144000" cy="6105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Localization of NS-NS Merger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1542" y="6444044"/>
            <a:ext cx="4826962" cy="369332"/>
          </a:xfrm>
          <a:prstGeom prst="rect">
            <a:avLst/>
          </a:prstGeom>
          <a:solidFill>
            <a:srgbClr val="FF00FF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dirty="0" smtClean="0">
                <a:solidFill>
                  <a:srgbClr val="FFFF00"/>
                </a:solidFill>
              </a:rPr>
              <a:t>LIGO </a:t>
            </a:r>
            <a:r>
              <a:rPr lang="en-US" sz="1800" b="0" dirty="0">
                <a:solidFill>
                  <a:srgbClr val="FFFF00"/>
                </a:solidFill>
              </a:rPr>
              <a:t>/</a:t>
            </a:r>
            <a:r>
              <a:rPr lang="en-US" sz="1800" b="0" dirty="0" smtClean="0">
                <a:solidFill>
                  <a:srgbClr val="FFFF00"/>
                </a:solidFill>
              </a:rPr>
              <a:t>Virgo/70 groups of astronomers, Oct. 2017</a:t>
            </a:r>
            <a:endParaRPr lang="en-US" sz="18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940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bservat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987" y="1102957"/>
            <a:ext cx="4203416" cy="5206363"/>
          </a:xfrm>
          <a:prstGeom prst="rect">
            <a:avLst/>
          </a:prstGeom>
        </p:spPr>
      </p:pic>
      <p:pic>
        <p:nvPicPr>
          <p:cNvPr id="6" name="Picture 5" descr="GW+gamm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" y="1014426"/>
            <a:ext cx="4809066" cy="5798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008112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Compilation of Observations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36296" y="908720"/>
            <a:ext cx="1739291" cy="369332"/>
          </a:xfrm>
          <a:prstGeom prst="rect">
            <a:avLst/>
          </a:prstGeom>
          <a:solidFill>
            <a:srgbClr val="FF00FF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dirty="0" smtClean="0">
                <a:solidFill>
                  <a:srgbClr val="FFFF00"/>
                </a:solidFill>
              </a:rPr>
              <a:t>LIGO </a:t>
            </a:r>
            <a:r>
              <a:rPr lang="en-US" sz="1800" b="0" dirty="0">
                <a:solidFill>
                  <a:srgbClr val="FFFF00"/>
                </a:solidFill>
              </a:rPr>
              <a:t>/</a:t>
            </a:r>
            <a:r>
              <a:rPr lang="en-US" sz="1800" b="0" dirty="0" smtClean="0">
                <a:solidFill>
                  <a:srgbClr val="FFFF00"/>
                </a:solidFill>
              </a:rPr>
              <a:t>Virgo</a:t>
            </a:r>
            <a:r>
              <a:rPr lang="en-US" sz="1800" b="0" dirty="0">
                <a:solidFill>
                  <a:srgbClr val="FFFF00"/>
                </a:solidFill>
              </a:rPr>
              <a:t>+</a:t>
            </a:r>
            <a:r>
              <a:rPr lang="en-US" sz="1800" b="0" dirty="0" smtClean="0">
                <a:solidFill>
                  <a:srgbClr val="FFFF00"/>
                </a:solidFill>
              </a:rPr>
              <a:t>70</a:t>
            </a:r>
            <a:endParaRPr lang="en-US" sz="1800" b="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908720"/>
            <a:ext cx="3211135" cy="369332"/>
          </a:xfrm>
          <a:prstGeom prst="rect">
            <a:avLst/>
          </a:prstGeom>
          <a:solidFill>
            <a:srgbClr val="FF00FF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dirty="0" smtClean="0">
                <a:solidFill>
                  <a:srgbClr val="FFFF00"/>
                </a:solidFill>
              </a:rPr>
              <a:t>LIGO </a:t>
            </a:r>
            <a:r>
              <a:rPr lang="en-US" sz="1800" b="0" dirty="0">
                <a:solidFill>
                  <a:srgbClr val="FFFF00"/>
                </a:solidFill>
              </a:rPr>
              <a:t>/</a:t>
            </a:r>
            <a:r>
              <a:rPr lang="en-US" sz="1800" b="0" dirty="0" smtClean="0">
                <a:solidFill>
                  <a:srgbClr val="FFFF00"/>
                </a:solidFill>
              </a:rPr>
              <a:t>Virgo/Fermi/INTEGRAL</a:t>
            </a:r>
            <a:endParaRPr lang="en-US" sz="1800" b="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0136" y="5013176"/>
            <a:ext cx="3377848" cy="461665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dirty="0" smtClean="0">
                <a:solidFill>
                  <a:srgbClr val="000000"/>
                </a:solidFill>
              </a:rPr>
              <a:t>Velocity of gravity ~ light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85784" y="6279703"/>
            <a:ext cx="3390672" cy="461665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dirty="0" err="1" smtClean="0">
                <a:solidFill>
                  <a:srgbClr val="000000"/>
                </a:solidFill>
              </a:rPr>
              <a:t>Electomagnetic</a:t>
            </a:r>
            <a:r>
              <a:rPr lang="en-US" sz="2400" b="0" dirty="0" smtClean="0">
                <a:solidFill>
                  <a:srgbClr val="000000"/>
                </a:solidFill>
              </a:rPr>
              <a:t> follow-up</a:t>
            </a:r>
            <a:endParaRPr lang="en-US" sz="2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99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107950" y="260350"/>
            <a:ext cx="8891588" cy="1368450"/>
          </a:xfrm>
          <a:solidFill>
            <a:srgbClr val="BBE0E3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4000" dirty="0" smtClean="0">
                <a:latin typeface="Times New Roman" charset="0"/>
                <a:ea typeface="ＭＳ Ｐゴシック" charset="0"/>
                <a:cs typeface="Times New Roman" charset="0"/>
              </a:rPr>
              <a:t>What is the Cosmic Microwave Background telling us?</a:t>
            </a:r>
            <a:endParaRPr lang="en-US" sz="4000" dirty="0"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48131" name="Picture 4" descr="Plan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807617"/>
            <a:ext cx="876935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 descr="20140329_1257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2" y="-459432"/>
            <a:ext cx="11161240" cy="820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02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ghtCurv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56"/>
            <a:ext cx="9144000" cy="6731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44624"/>
            <a:ext cx="6851104" cy="936104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Compilation of Light Curves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39933" y="1124744"/>
            <a:ext cx="3008531" cy="369332"/>
          </a:xfrm>
          <a:prstGeom prst="rect">
            <a:avLst/>
          </a:prstGeom>
          <a:solidFill>
            <a:srgbClr val="FF00FF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dirty="0" err="1" smtClean="0">
                <a:solidFill>
                  <a:srgbClr val="FFFF00"/>
                </a:solidFill>
              </a:rPr>
              <a:t>Villar</a:t>
            </a:r>
            <a:r>
              <a:rPr lang="en-US" sz="1800" b="0" dirty="0" smtClean="0">
                <a:solidFill>
                  <a:srgbClr val="FFFF00"/>
                </a:solidFill>
              </a:rPr>
              <a:t> et al., arXiv:1710.11576</a:t>
            </a:r>
            <a:endParaRPr lang="en-US" sz="1800" b="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1960" y="4437112"/>
            <a:ext cx="4591248" cy="1717393"/>
          </a:xfrm>
          <a:prstGeom prst="rect">
            <a:avLst/>
          </a:pr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b="0" dirty="0" smtClean="0"/>
              <a:t>Agreement with models of NS-NS mergers</a:t>
            </a:r>
          </a:p>
          <a:p>
            <a:pPr>
              <a:buNone/>
            </a:pPr>
            <a:r>
              <a:rPr lang="en-US" sz="2400" b="0" dirty="0" smtClean="0"/>
              <a:t>Evidence for heavy elements</a:t>
            </a:r>
          </a:p>
          <a:p>
            <a:pPr>
              <a:buNone/>
            </a:pPr>
            <a:r>
              <a:rPr lang="en-US" sz="2400" b="0" dirty="0" smtClean="0"/>
              <a:t>Example of astrophysical r-process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41721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87715"/>
            <a:ext cx="7772400" cy="1553453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Signatures of Dark Matter in NS-NS Mergers?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772816"/>
            <a:ext cx="8712968" cy="792088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4400" dirty="0">
                <a:latin typeface="Times New Roman"/>
                <a:cs typeface="Times New Roman"/>
              </a:rPr>
              <a:t>C</a:t>
            </a:r>
            <a:r>
              <a:rPr lang="en-US" sz="4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razy ideas for dark matter signatures</a:t>
            </a:r>
            <a:endParaRPr lang="en-US" sz="4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3026362" y="6191540"/>
            <a:ext cx="5694099" cy="307777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JE,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Hektor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Hütsi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Kannike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Marzola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Raidal</a:t>
            </a:r>
            <a:r>
              <a:rPr lang="en-US" sz="1400" b="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&amp;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Vaskonen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arXiv:1710.05540 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5442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468"/>
            <a:ext cx="8229600" cy="897466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What Happens before the Merger?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19256" cy="5555589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DM cluster in neutron star can modify effective equation of state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Change radius, tidal deformability</a:t>
            </a:r>
          </a:p>
        </p:txBody>
      </p:sp>
      <p:pic>
        <p:nvPicPr>
          <p:cNvPr id="4" name="Picture 3" descr="NSRadi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60354"/>
            <a:ext cx="4752528" cy="3620974"/>
          </a:xfrm>
          <a:prstGeom prst="rect">
            <a:avLst/>
          </a:prstGeom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860032" y="3356992"/>
            <a:ext cx="2218726" cy="1348061"/>
          </a:xfrm>
          <a:prstGeom prst="rect">
            <a:avLst/>
          </a:prstGeom>
          <a:solidFill>
            <a:srgbClr val="000066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Models of</a:t>
            </a:r>
          </a:p>
          <a:p>
            <a:pPr algn="ctr" eaLnBrk="1" hangingPunct="1">
              <a:buFontTx/>
              <a:buNone/>
            </a:pPr>
            <a:r>
              <a:rPr lang="en-US" sz="2400" b="0" dirty="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lang="en-US" sz="2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eutron star</a:t>
            </a:r>
          </a:p>
          <a:p>
            <a:pPr algn="ctr" eaLnBrk="1" hangingPunct="1">
              <a:buFontTx/>
              <a:buNone/>
            </a:pPr>
            <a:r>
              <a:rPr lang="en-US" sz="2400" b="0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lang="en-US" sz="2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quation of state</a:t>
            </a:r>
            <a:endParaRPr lang="en-US" sz="2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 descr="Deformabilit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56" y="2762200"/>
            <a:ext cx="4805932" cy="3618196"/>
          </a:xfrm>
          <a:prstGeom prst="rect">
            <a:avLst/>
          </a:prstGeom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069424" y="6433591"/>
            <a:ext cx="5463016" cy="307777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JE,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Hektor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Hütsi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Kannike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Marzola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Raidal</a:t>
            </a:r>
            <a:r>
              <a:rPr lang="en-US" sz="1400" b="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&amp;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Vaskonen</a:t>
            </a:r>
            <a:r>
              <a:rPr lang="en-US" sz="1400" b="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in preparation</a:t>
            </a:r>
            <a:endParaRPr lang="en-US" sz="1400" b="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850435" y="4540361"/>
            <a:ext cx="1146468" cy="904863"/>
          </a:xfrm>
          <a:prstGeom prst="rect">
            <a:avLst/>
          </a:prstGeom>
          <a:solidFill>
            <a:srgbClr val="000066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Smaller</a:t>
            </a:r>
          </a:p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radius</a:t>
            </a:r>
            <a:endParaRPr lang="en-US" sz="2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867627" y="4900401"/>
            <a:ext cx="1864613" cy="904863"/>
          </a:xfrm>
          <a:prstGeom prst="rect">
            <a:avLst/>
          </a:prstGeom>
          <a:solidFill>
            <a:srgbClr val="000066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Smaller</a:t>
            </a:r>
          </a:p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deformability</a:t>
            </a:r>
            <a:endParaRPr lang="en-US" sz="2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80430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1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468"/>
            <a:ext cx="8229600" cy="897466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What Happens after the Merger?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00395"/>
            <a:ext cx="4868333" cy="3479938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Neutron star cores orbit and oscillate radially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Characteristic spectrum of frequencies in GW emissions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Frequency peaks at stationary points in oscillations</a:t>
            </a:r>
          </a:p>
        </p:txBody>
      </p:sp>
      <p:pic>
        <p:nvPicPr>
          <p:cNvPr id="5" name="Picture 4" descr="Dis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7877"/>
            <a:ext cx="9144000" cy="2006825"/>
          </a:xfrm>
          <a:prstGeom prst="rect">
            <a:avLst/>
          </a:prstGeom>
        </p:spPr>
      </p:pic>
      <p:pic>
        <p:nvPicPr>
          <p:cNvPr id="6" name="Picture 5" descr="Examp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533" y="3213233"/>
            <a:ext cx="3733800" cy="3467100"/>
          </a:xfrm>
          <a:prstGeom prst="rect">
            <a:avLst/>
          </a:prstGeom>
          <a:solidFill>
            <a:srgbClr val="000066"/>
          </a:solidFill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38732" y="6417295"/>
            <a:ext cx="4410432" cy="307777"/>
          </a:xfrm>
          <a:prstGeom prst="rect">
            <a:avLst/>
          </a:prstGeom>
          <a:solidFill>
            <a:srgbClr val="FF00FF"/>
          </a:solidFill>
          <a:ln>
            <a:solidFill>
              <a:srgbClr val="FF00FF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Takami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Rezzolla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&amp;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Baiotti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arXiv:1403.56720, 1412.3240 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383877" y="4823101"/>
            <a:ext cx="937614" cy="566309"/>
          </a:xfrm>
          <a:prstGeom prst="rect">
            <a:avLst/>
          </a:prstGeom>
          <a:solidFill>
            <a:srgbClr val="000066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Weakens</a:t>
            </a:r>
          </a:p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in few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ms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31761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9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5067" y="156105"/>
            <a:ext cx="5825063" cy="1143000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Toy Mechanical Model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98" y="3047977"/>
            <a:ext cx="4106024" cy="3149621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Neutron cores oscillate and rotate inside disc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Captures surprisingly well major features of strain fluctuations  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Picture 3" descr="ModelTe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53" y="1524000"/>
            <a:ext cx="4725347" cy="5333999"/>
          </a:xfrm>
          <a:prstGeom prst="rect">
            <a:avLst/>
          </a:prstGeom>
          <a:solidFill>
            <a:srgbClr val="BBE0E3"/>
          </a:solidFill>
        </p:spPr>
      </p:pic>
      <p:pic>
        <p:nvPicPr>
          <p:cNvPr id="5" name="Picture 4" descr="Mod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7" y="156105"/>
            <a:ext cx="3013472" cy="2618141"/>
          </a:xfrm>
          <a:prstGeom prst="rect">
            <a:avLst/>
          </a:prstGeom>
          <a:solidFill>
            <a:srgbClr val="BBE0E3"/>
          </a:solidFill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32340" y="6417295"/>
            <a:ext cx="4410432" cy="307777"/>
          </a:xfrm>
          <a:prstGeom prst="rect">
            <a:avLst/>
          </a:prstGeom>
          <a:solidFill>
            <a:srgbClr val="FF00FF"/>
          </a:solidFill>
          <a:ln>
            <a:solidFill>
              <a:srgbClr val="FF00FF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Takami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Rezzolla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&amp;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Baiotti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arXiv:1403.56720, 1412.3240 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404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3336" y="189973"/>
            <a:ext cx="5554133" cy="826029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Including Dark Matter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6" y="2302936"/>
            <a:ext cx="5384794" cy="3996266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Two pairs of oscillating cores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Reproduce results when no DM 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Picture 3" descr="dis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0" y="118530"/>
            <a:ext cx="2455337" cy="2109515"/>
          </a:xfrm>
          <a:prstGeom prst="rect">
            <a:avLst/>
          </a:prstGeom>
        </p:spPr>
      </p:pic>
      <p:pic>
        <p:nvPicPr>
          <p:cNvPr id="5" name="Picture 4" descr="hplu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957" y="4580470"/>
            <a:ext cx="3302000" cy="20912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Peak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1152121"/>
            <a:ext cx="3251193" cy="5705879"/>
          </a:xfrm>
          <a:prstGeom prst="rect">
            <a:avLst/>
          </a:prstGeom>
        </p:spPr>
      </p:pic>
      <p:pic>
        <p:nvPicPr>
          <p:cNvPr id="7" name="Picture 6" descr="Model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2" y="2889126"/>
            <a:ext cx="4866221" cy="1259492"/>
          </a:xfrm>
          <a:prstGeom prst="rect">
            <a:avLst/>
          </a:prstGeom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52406" y="6425632"/>
            <a:ext cx="2456134" cy="307777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EHHKMRV, arXiv:1710.05540 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467606" y="1109220"/>
            <a:ext cx="473958" cy="307777"/>
          </a:xfrm>
          <a:prstGeom prst="rect">
            <a:avLst/>
          </a:prstGeom>
          <a:solidFill>
            <a:srgbClr val="000066"/>
          </a:solidFill>
          <a:ln>
            <a:solidFill>
              <a:srgbClr val="000000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DM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570140" y="4315111"/>
            <a:ext cx="1581245" cy="307777"/>
          </a:xfrm>
          <a:prstGeom prst="rect">
            <a:avLst/>
          </a:prstGeom>
          <a:solidFill>
            <a:srgbClr val="000066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Weakens in few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ms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152633" y="6157867"/>
            <a:ext cx="2737361" cy="307777"/>
          </a:xfrm>
          <a:prstGeom prst="rect">
            <a:avLst/>
          </a:prstGeom>
          <a:solidFill>
            <a:srgbClr val="000066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2 peaks if unequal DM core masses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55907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0" grpId="0" animBg="1"/>
      <p:bldP spid="11" grpId="0" animBg="1"/>
      <p:bldP spid="12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0772"/>
            <a:ext cx="8229600" cy="1143000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Possible Strength of DM Signal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936" y="1583268"/>
            <a:ext cx="8551333" cy="686936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Times New Roman"/>
                <a:cs typeface="Times New Roman"/>
              </a:rPr>
              <a:t>Depends on DM fraction, dynamical parameters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Picture 3" descr="Strengt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946" y="2287136"/>
            <a:ext cx="4707463" cy="4570863"/>
          </a:xfrm>
          <a:prstGeom prst="rect">
            <a:avLst/>
          </a:prstGeo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52406" y="6425632"/>
            <a:ext cx="2456134" cy="307777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" charset="0"/>
              </a:rPr>
              <a:t>EHHKMRV, arXiv:1710.05540 </a:t>
            </a:r>
            <a:endParaRPr lang="en-US" sz="1400" b="0" dirty="0">
              <a:solidFill>
                <a:srgbClr val="FFFF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616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22114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err="1" smtClean="0">
                <a:latin typeface="Times New Roman"/>
                <a:cs typeface="Times New Roman"/>
              </a:rPr>
              <a:t>Microlensing</a:t>
            </a:r>
            <a:r>
              <a:rPr lang="en-US" dirty="0" smtClean="0">
                <a:latin typeface="Times New Roman"/>
                <a:cs typeface="Times New Roman"/>
              </a:rPr>
              <a:t> of Quasar Horizon?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24" y="1052736"/>
            <a:ext cx="8676456" cy="4525963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3000" dirty="0">
                <a:latin typeface="Times New Roman"/>
                <a:cs typeface="Times New Roman"/>
              </a:rPr>
              <a:t>Q</a:t>
            </a:r>
            <a:r>
              <a:rPr lang="en-US" sz="3000" dirty="0" smtClean="0">
                <a:latin typeface="Times New Roman"/>
                <a:cs typeface="Times New Roman"/>
              </a:rPr>
              <a:t>uasar RXJ1131</a:t>
            </a:r>
            <a:r>
              <a:rPr lang="en-US" sz="3000" dirty="0">
                <a:latin typeface="Times New Roman"/>
                <a:cs typeface="Times New Roman"/>
              </a:rPr>
              <a:t>−</a:t>
            </a:r>
            <a:r>
              <a:rPr lang="en-US" sz="3000" dirty="0" smtClean="0">
                <a:latin typeface="Times New Roman"/>
                <a:cs typeface="Times New Roman"/>
              </a:rPr>
              <a:t>1231 emissions from near horizon</a:t>
            </a:r>
          </a:p>
          <a:p>
            <a:r>
              <a:rPr lang="en-US" sz="3000" dirty="0" smtClean="0">
                <a:latin typeface="Times New Roman"/>
                <a:cs typeface="Times New Roman"/>
              </a:rPr>
              <a:t>Fluctuations in </a:t>
            </a:r>
            <a:r>
              <a:rPr lang="en-US" sz="3000" dirty="0" err="1" smtClean="0">
                <a:latin typeface="Times New Roman"/>
                <a:cs typeface="Times New Roman"/>
              </a:rPr>
              <a:t>FeK</a:t>
            </a:r>
            <a:r>
              <a:rPr lang="en-US" sz="3000" dirty="0" smtClean="0">
                <a:latin typeface="Times New Roman"/>
                <a:cs typeface="Times New Roman"/>
              </a:rPr>
              <a:t>α frequency</a:t>
            </a:r>
            <a:endParaRPr lang="en-US" sz="3000" dirty="0">
              <a:latin typeface="Times New Roman"/>
              <a:cs typeface="Times New Roman"/>
            </a:endParaRPr>
          </a:p>
          <a:p>
            <a:r>
              <a:rPr lang="en-US" sz="3000" dirty="0" smtClean="0">
                <a:latin typeface="Times New Roman"/>
                <a:cs typeface="Times New Roman"/>
              </a:rPr>
              <a:t>Due to </a:t>
            </a:r>
            <a:r>
              <a:rPr lang="en-US" sz="3000" dirty="0" err="1" smtClean="0">
                <a:latin typeface="Times New Roman"/>
                <a:cs typeface="Times New Roman"/>
              </a:rPr>
              <a:t>microlensing</a:t>
            </a:r>
            <a:r>
              <a:rPr lang="en-US" sz="3000" dirty="0" smtClean="0">
                <a:latin typeface="Times New Roman"/>
                <a:cs typeface="Times New Roman"/>
              </a:rPr>
              <a:t> of different (small) emission regions (red/blue shifted) by planetary-mass objects?</a:t>
            </a:r>
            <a:endParaRPr lang="en-US" sz="3000" dirty="0">
              <a:latin typeface="Times New Roman"/>
              <a:cs typeface="Times New Roman"/>
            </a:endParaRPr>
          </a:p>
        </p:txBody>
      </p:sp>
      <p:pic>
        <p:nvPicPr>
          <p:cNvPr id="5" name="Picture 4" descr="DGFrequencyShif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3218551"/>
            <a:ext cx="8964488" cy="3522817"/>
          </a:xfrm>
          <a:prstGeom prst="rect">
            <a:avLst/>
          </a:prstGeom>
          <a:solidFill>
            <a:schemeClr val="accent1"/>
          </a:solidFill>
          <a:ln>
            <a:solidFill>
              <a:srgbClr val="000000"/>
            </a:solidFill>
          </a:ln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419872" y="6505599"/>
            <a:ext cx="2664296" cy="307777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Dai &amp;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Guerras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lang="en-US" sz="1400" b="0" dirty="0">
                <a:solidFill>
                  <a:srgbClr val="FFFF00"/>
                </a:solidFill>
                <a:latin typeface="Times New Roman"/>
                <a:cs typeface="Times New Roman"/>
              </a:rPr>
              <a:t>arXiv: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1802.00049  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7190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92480" cy="1008112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Enhanced Probability of </a:t>
            </a:r>
            <a:r>
              <a:rPr lang="en-US" dirty="0" err="1" smtClean="0">
                <a:latin typeface="Times New Roman"/>
                <a:cs typeface="Times New Roman"/>
              </a:rPr>
              <a:t>Microlensing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12168"/>
            <a:ext cx="8579296" cy="5257800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Probability too low with stars alone</a:t>
            </a:r>
          </a:p>
          <a:p>
            <a:endParaRPr lang="en-US" sz="3600" dirty="0" smtClean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Data fit by enhanced probability of </a:t>
            </a:r>
            <a:r>
              <a:rPr lang="en-US" dirty="0" err="1" smtClean="0">
                <a:latin typeface="Times New Roman"/>
                <a:cs typeface="Times New Roman"/>
              </a:rPr>
              <a:t>microlensing</a:t>
            </a:r>
            <a:r>
              <a:rPr lang="en-US" dirty="0" smtClean="0">
                <a:latin typeface="Times New Roman"/>
                <a:cs typeface="Times New Roman"/>
              </a:rPr>
              <a:t> by planetary-mass objects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Constraint on </a:t>
            </a:r>
            <a:r>
              <a:rPr lang="en-US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axion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miniclusters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? 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DGMoneyPlo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" y="1844824"/>
            <a:ext cx="9144000" cy="3074708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479704" y="1124744"/>
            <a:ext cx="2664296" cy="307777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Dai &amp;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Guerras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lang="en-US" sz="1400" b="0" dirty="0">
                <a:solidFill>
                  <a:srgbClr val="FFFF00"/>
                </a:solidFill>
                <a:latin typeface="Times New Roman"/>
                <a:cs typeface="Times New Roman"/>
              </a:rPr>
              <a:t>arXiv: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1802.00049  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292080" y="6505599"/>
            <a:ext cx="3744416" cy="307777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JE, Fairbairn, Marsh &amp;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Quevillon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lang="en-US" sz="1400" b="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in preparation</a:t>
            </a:r>
            <a:endParaRPr lang="en-US" sz="1400" b="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9854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47664" y="332656"/>
            <a:ext cx="3744416" cy="1152128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US" sz="6000" b="0" dirty="0" smtClean="0">
                <a:latin typeface="Times New Roman"/>
                <a:cs typeface="Times New Roman"/>
              </a:rPr>
              <a:t>Summary</a:t>
            </a:r>
            <a:endParaRPr lang="en-US" sz="6000" b="0" dirty="0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395536" y="1772816"/>
            <a:ext cx="8208912" cy="486916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b="0" dirty="0" err="1" smtClean="0">
                <a:latin typeface="Times New Roman"/>
                <a:cs typeface="Times New Roman"/>
              </a:rPr>
              <a:t>Supersymmetry</a:t>
            </a:r>
            <a:r>
              <a:rPr lang="en-US" b="0" dirty="0" smtClean="0">
                <a:latin typeface="Times New Roman"/>
                <a:cs typeface="Times New Roman"/>
              </a:rPr>
              <a:t> is still alive:</a:t>
            </a:r>
          </a:p>
          <a:p>
            <a:pPr lvl="1"/>
            <a:r>
              <a:rPr lang="en-US" b="0" dirty="0" smtClean="0">
                <a:latin typeface="Times New Roman"/>
                <a:cs typeface="Times New Roman"/>
              </a:rPr>
              <a:t>Many variants</a:t>
            </a:r>
          </a:p>
          <a:p>
            <a:pPr lvl="1"/>
            <a:r>
              <a:rPr lang="en-US" b="0" dirty="0" smtClean="0">
                <a:latin typeface="Times New Roman"/>
                <a:cs typeface="Times New Roman"/>
              </a:rPr>
              <a:t>Little change from LHC Run 1</a:t>
            </a:r>
          </a:p>
          <a:p>
            <a:r>
              <a:rPr lang="en-US" b="0" dirty="0" smtClean="0">
                <a:latin typeface="Times New Roman"/>
                <a:cs typeface="Times New Roman"/>
              </a:rPr>
              <a:t>A fortiori, other WIMP scenarios also possible</a:t>
            </a:r>
          </a:p>
          <a:p>
            <a:pPr lvl="1"/>
            <a:r>
              <a:rPr lang="en-US" b="0" dirty="0" smtClean="0">
                <a:latin typeface="Times New Roman"/>
                <a:cs typeface="Times New Roman"/>
              </a:rPr>
              <a:t>Connected to Standard Model via H or Z</a:t>
            </a:r>
          </a:p>
          <a:p>
            <a:pPr lvl="1"/>
            <a:r>
              <a:rPr lang="en-US" b="0" dirty="0" smtClean="0">
                <a:latin typeface="Times New Roman"/>
                <a:cs typeface="Times New Roman"/>
              </a:rPr>
              <a:t>Couple via Z’: extra signatures</a:t>
            </a:r>
          </a:p>
          <a:p>
            <a:r>
              <a:rPr lang="en-US" b="0" dirty="0" smtClean="0">
                <a:latin typeface="Times New Roman"/>
                <a:cs typeface="Times New Roman"/>
              </a:rPr>
              <a:t>Open season for crazy ideas</a:t>
            </a:r>
          </a:p>
          <a:p>
            <a:pPr lvl="1"/>
            <a:r>
              <a:rPr lang="en-US" b="0" dirty="0" smtClean="0">
                <a:latin typeface="Times New Roman"/>
                <a:cs typeface="Times New Roman"/>
              </a:rPr>
              <a:t>Light dark matter?</a:t>
            </a:r>
          </a:p>
          <a:p>
            <a:pPr lvl="1"/>
            <a:r>
              <a:rPr lang="en-US" b="0" dirty="0" smtClean="0">
                <a:latin typeface="Times New Roman"/>
                <a:cs typeface="Times New Roman"/>
              </a:rPr>
              <a:t>Black holes? ……..</a:t>
            </a:r>
            <a:endParaRPr lang="en-US" b="0" dirty="0">
              <a:latin typeface="Times New Roman"/>
              <a:cs typeface="Times New Roman"/>
            </a:endParaRPr>
          </a:p>
        </p:txBody>
      </p:sp>
      <p:pic>
        <p:nvPicPr>
          <p:cNvPr id="5" name="Picture 4" descr="WI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52" y="0"/>
            <a:ext cx="3433288" cy="3356992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6732240" y="2636912"/>
            <a:ext cx="2296344" cy="6170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Not dead yet</a:t>
            </a:r>
            <a:endParaRPr lang="en-US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2470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0" descr="Planckspectr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8459788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7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295400"/>
          </a:xfrm>
          <a:solidFill>
            <a:srgbClr val="9ED3D7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fr-FR" sz="40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rPr>
              <a:t>The Spectrum of Fluctuations in the </a:t>
            </a:r>
            <a:r>
              <a:rPr lang="fr-FR" sz="4000" dirty="0" err="1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rPr>
              <a:t>Cosmic</a:t>
            </a:r>
            <a:r>
              <a:rPr lang="fr-FR" sz="40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lang="fr-FR" sz="4000" dirty="0" err="1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rPr>
              <a:t>Microwave</a:t>
            </a:r>
            <a:r>
              <a:rPr lang="fr-FR" sz="40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rPr>
              <a:t> Background</a:t>
            </a:r>
            <a:endParaRPr lang="fr-FR" sz="4000" dirty="0">
              <a:solidFill>
                <a:schemeClr val="tx1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grpSp>
        <p:nvGrpSpPr>
          <p:cNvPr id="78857" name="Group 9"/>
          <p:cNvGrpSpPr>
            <a:grpSpLocks/>
          </p:cNvGrpSpPr>
          <p:nvPr/>
        </p:nvGrpSpPr>
        <p:grpSpPr bwMode="auto">
          <a:xfrm>
            <a:off x="1330325" y="1700213"/>
            <a:ext cx="4343400" cy="1800225"/>
            <a:chOff x="1055" y="1162"/>
            <a:chExt cx="2736" cy="1134"/>
          </a:xfrm>
        </p:grpSpPr>
        <p:sp>
          <p:nvSpPr>
            <p:cNvPr id="78855" name="Text Box 7"/>
            <p:cNvSpPr txBox="1">
              <a:spLocks noChangeArrowheads="1"/>
            </p:cNvSpPr>
            <p:nvPr/>
          </p:nvSpPr>
          <p:spPr bwMode="auto">
            <a:xfrm>
              <a:off x="1055" y="1162"/>
              <a:ext cx="2736" cy="65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  <a:defRPr/>
              </a:pPr>
              <a:r>
                <a:rPr lang="en-US" sz="2800" b="0" dirty="0">
                  <a:solidFill>
                    <a:srgbClr val="FFFF00"/>
                  </a:solidFill>
                  <a:latin typeface="Times New Roman"/>
                  <a:cs typeface="Times New Roman"/>
                </a:rPr>
                <a:t>The position of the first peak</a:t>
              </a:r>
            </a:p>
            <a:p>
              <a:pPr algn="ctr">
                <a:buFontTx/>
                <a:buNone/>
                <a:defRPr/>
              </a:pPr>
              <a:r>
                <a:rPr lang="fr-FR" sz="2800" dirty="0">
                  <a:solidFill>
                    <a:srgbClr val="FFFF00"/>
                  </a:solidFill>
                  <a:cs typeface="Times New Roman" charset="0"/>
                  <a:sym typeface="Wingdings" charset="0"/>
                </a:rPr>
                <a:t></a:t>
              </a:r>
              <a:r>
                <a:rPr lang="en-US" sz="2800" b="0" dirty="0">
                  <a:solidFill>
                    <a:srgbClr val="FFFF00"/>
                  </a:solidFill>
                  <a:latin typeface="Times New Roman"/>
                  <a:cs typeface="Times New Roman"/>
                </a:rPr>
                <a:t> total </a:t>
              </a:r>
              <a:r>
                <a:rPr lang="en-US" sz="2800" b="0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density</a:t>
              </a:r>
              <a:endParaRPr lang="fr-FR" sz="2800" b="0" dirty="0">
                <a:solidFill>
                  <a:srgbClr val="FFFF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78856" name="AutoShape 8"/>
            <p:cNvSpPr>
              <a:spLocks noChangeArrowheads="1"/>
            </p:cNvSpPr>
            <p:nvPr/>
          </p:nvSpPr>
          <p:spPr bwMode="auto">
            <a:xfrm>
              <a:off x="2023" y="1990"/>
              <a:ext cx="765" cy="306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FF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800" b="0">
                <a:latin typeface="Times New Roman"/>
                <a:cs typeface="Times New Roman"/>
              </a:endParaRPr>
            </a:p>
          </p:txBody>
        </p:sp>
      </p:grpSp>
      <p:grpSp>
        <p:nvGrpSpPr>
          <p:cNvPr id="78860" name="Group 12"/>
          <p:cNvGrpSpPr>
            <a:grpSpLocks/>
          </p:cNvGrpSpPr>
          <p:nvPr/>
        </p:nvGrpSpPr>
        <p:grpSpPr bwMode="auto">
          <a:xfrm>
            <a:off x="5113338" y="2795588"/>
            <a:ext cx="3211513" cy="3055937"/>
            <a:chOff x="4016" y="1816"/>
            <a:chExt cx="2023" cy="1925"/>
          </a:xfrm>
        </p:grpSpPr>
        <p:sp>
          <p:nvSpPr>
            <p:cNvPr id="78858" name="Text Box 10"/>
            <p:cNvSpPr txBox="1">
              <a:spLocks noChangeArrowheads="1"/>
            </p:cNvSpPr>
            <p:nvPr/>
          </p:nvSpPr>
          <p:spPr bwMode="auto">
            <a:xfrm>
              <a:off x="4016" y="1816"/>
              <a:ext cx="2023" cy="130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  <a:defRPr/>
              </a:pPr>
              <a:r>
                <a:rPr lang="fr-FR" sz="2800" b="0" dirty="0">
                  <a:solidFill>
                    <a:srgbClr val="FFFF0C"/>
                  </a:solidFill>
                  <a:latin typeface="Times New Roman"/>
                  <a:cs typeface="Times New Roman"/>
                </a:rPr>
                <a:t>The </a:t>
              </a:r>
              <a:r>
                <a:rPr lang="fr-FR" sz="2800" b="0" dirty="0" err="1">
                  <a:solidFill>
                    <a:srgbClr val="FFFF0C"/>
                  </a:solidFill>
                  <a:latin typeface="Times New Roman"/>
                  <a:cs typeface="Times New Roman"/>
                </a:rPr>
                <a:t>other</a:t>
              </a:r>
              <a:r>
                <a:rPr lang="fr-FR" sz="2800" b="0" dirty="0">
                  <a:solidFill>
                    <a:srgbClr val="FFFF0C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800" b="0" dirty="0" err="1">
                  <a:solidFill>
                    <a:srgbClr val="FFFF0C"/>
                  </a:solidFill>
                  <a:latin typeface="Times New Roman"/>
                  <a:cs typeface="Times New Roman"/>
                </a:rPr>
                <a:t>peaks</a:t>
              </a:r>
              <a:endParaRPr lang="fr-FR" sz="2800" b="0" dirty="0">
                <a:solidFill>
                  <a:srgbClr val="FFFF0C"/>
                </a:solidFill>
                <a:latin typeface="Times New Roman"/>
                <a:cs typeface="Times New Roman"/>
              </a:endParaRPr>
            </a:p>
            <a:p>
              <a:pPr algn="ctr">
                <a:buFontTx/>
                <a:buNone/>
                <a:defRPr/>
              </a:pPr>
              <a:r>
                <a:rPr lang="fr-FR" sz="2800" b="0" dirty="0" err="1">
                  <a:solidFill>
                    <a:srgbClr val="FFFF0C"/>
                  </a:solidFill>
                  <a:latin typeface="Times New Roman"/>
                  <a:cs typeface="Times New Roman"/>
                </a:rPr>
                <a:t>depend</a:t>
              </a:r>
              <a:r>
                <a:rPr lang="fr-FR" sz="2800" b="0" dirty="0">
                  <a:solidFill>
                    <a:srgbClr val="FFFF0C"/>
                  </a:solidFill>
                  <a:latin typeface="Times New Roman"/>
                  <a:cs typeface="Times New Roman"/>
                </a:rPr>
                <a:t> on </a:t>
              </a:r>
              <a:r>
                <a:rPr lang="fr-FR" sz="2800" b="0" dirty="0" err="1">
                  <a:solidFill>
                    <a:srgbClr val="FFFF0C"/>
                  </a:solidFill>
                  <a:latin typeface="Times New Roman"/>
                  <a:cs typeface="Times New Roman"/>
                </a:rPr>
                <a:t>density</a:t>
              </a:r>
              <a:r>
                <a:rPr lang="fr-FR" sz="2800" b="0" dirty="0">
                  <a:solidFill>
                    <a:srgbClr val="FFFF0C"/>
                  </a:solidFill>
                  <a:latin typeface="Times New Roman"/>
                  <a:cs typeface="Times New Roman"/>
                </a:rPr>
                <a:t> of</a:t>
              </a:r>
            </a:p>
            <a:p>
              <a:pPr algn="ctr">
                <a:buFontTx/>
                <a:buNone/>
                <a:defRPr/>
              </a:pPr>
              <a:r>
                <a:rPr lang="fr-FR" sz="2800" b="0" dirty="0" err="1">
                  <a:solidFill>
                    <a:srgbClr val="FFFF0C"/>
                  </a:solidFill>
                  <a:latin typeface="Times New Roman"/>
                  <a:cs typeface="Times New Roman"/>
                </a:rPr>
                <a:t>ordinary</a:t>
              </a:r>
              <a:r>
                <a:rPr lang="fr-FR" sz="2800" b="0" dirty="0">
                  <a:solidFill>
                    <a:srgbClr val="FFFF0C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800" b="0" dirty="0" err="1">
                  <a:solidFill>
                    <a:srgbClr val="FFFF0C"/>
                  </a:solidFill>
                  <a:latin typeface="Times New Roman"/>
                  <a:cs typeface="Times New Roman"/>
                </a:rPr>
                <a:t>matter</a:t>
              </a:r>
              <a:r>
                <a:rPr lang="fr-FR" sz="2800" b="0" dirty="0">
                  <a:solidFill>
                    <a:srgbClr val="FFFF0C"/>
                  </a:solidFill>
                  <a:latin typeface="Times New Roman"/>
                  <a:cs typeface="Times New Roman"/>
                </a:rPr>
                <a:t> </a:t>
              </a:r>
              <a:endParaRPr lang="fr-FR" sz="2800" b="0" dirty="0" smtClean="0">
                <a:solidFill>
                  <a:srgbClr val="FFFF0C"/>
                </a:solidFill>
                <a:latin typeface="Times New Roman"/>
                <a:cs typeface="Times New Roman"/>
              </a:endParaRPr>
            </a:p>
            <a:p>
              <a:pPr algn="ctr">
                <a:buFontTx/>
                <a:buNone/>
                <a:defRPr/>
              </a:pPr>
              <a:r>
                <a:rPr lang="fr-FR" sz="2800" b="0" dirty="0" smtClean="0">
                  <a:solidFill>
                    <a:srgbClr val="FFFF0C"/>
                  </a:solidFill>
                  <a:latin typeface="Times New Roman"/>
                  <a:cs typeface="Times New Roman"/>
                </a:rPr>
                <a:t>&amp; </a:t>
              </a:r>
              <a:r>
                <a:rPr lang="fr-FR" sz="2800" b="0" dirty="0" err="1">
                  <a:solidFill>
                    <a:srgbClr val="FFFF0C"/>
                  </a:solidFill>
                  <a:latin typeface="Times New Roman"/>
                  <a:cs typeface="Times New Roman"/>
                </a:rPr>
                <a:t>dark</a:t>
              </a:r>
              <a:r>
                <a:rPr lang="fr-FR" sz="2800" b="0" dirty="0">
                  <a:solidFill>
                    <a:srgbClr val="FFFF0C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800" b="0" dirty="0" err="1" smtClean="0">
                  <a:solidFill>
                    <a:srgbClr val="FFFF0C"/>
                  </a:solidFill>
                  <a:latin typeface="Times New Roman"/>
                  <a:cs typeface="Times New Roman"/>
                </a:rPr>
                <a:t>matter</a:t>
              </a:r>
              <a:endParaRPr lang="fr-FR" sz="2800" b="0" baseline="-25000" dirty="0">
                <a:solidFill>
                  <a:srgbClr val="FFFF0C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78859" name="AutoShape 11"/>
            <p:cNvSpPr>
              <a:spLocks noChangeArrowheads="1"/>
            </p:cNvSpPr>
            <p:nvPr/>
          </p:nvSpPr>
          <p:spPr bwMode="auto">
            <a:xfrm>
              <a:off x="4080" y="2976"/>
              <a:ext cx="306" cy="765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FF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sz="2800" b="0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3624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8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8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4" descr="ContentofUniver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36399"/>
            <a:ext cx="4680520" cy="537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2176457" y="5522006"/>
            <a:ext cx="3978270" cy="523876"/>
            <a:chOff x="1486" y="3566"/>
            <a:chExt cx="2506" cy="330"/>
          </a:xfrm>
        </p:grpSpPr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 rot="5400000">
              <a:off x="3425" y="3268"/>
              <a:ext cx="227" cy="907"/>
            </a:xfrm>
            <a:prstGeom prst="upArrow">
              <a:avLst>
                <a:gd name="adj1" fmla="val 50000"/>
                <a:gd name="adj2" fmla="val 50245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800" b="0"/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1486" y="3566"/>
              <a:ext cx="1944" cy="3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buNone/>
                <a:defRPr/>
              </a:pPr>
              <a:r>
                <a:rPr lang="fr-FR" sz="2800" b="0" dirty="0" smtClean="0">
                  <a:solidFill>
                    <a:srgbClr val="FFFF00"/>
                  </a:solidFill>
                  <a:latin typeface="Times New Roman" charset="0"/>
                </a:rPr>
                <a:t>There </a:t>
              </a:r>
              <a:r>
                <a:rPr lang="fr-FR" sz="2800" b="0" u="sng" dirty="0" err="1" smtClean="0">
                  <a:solidFill>
                    <a:srgbClr val="FFFF00"/>
                  </a:solidFill>
                  <a:latin typeface="Times New Roman" charset="0"/>
                </a:rPr>
                <a:t>is</a:t>
              </a:r>
              <a:r>
                <a:rPr lang="fr-FR" sz="2800" b="0" dirty="0" smtClean="0">
                  <a:solidFill>
                    <a:srgbClr val="FFFF00"/>
                  </a:solidFill>
                  <a:latin typeface="Times New Roman" charset="0"/>
                </a:rPr>
                <a:t> </a:t>
              </a:r>
              <a:r>
                <a:rPr lang="fr-FR" sz="2800" b="0" dirty="0" err="1" smtClean="0">
                  <a:solidFill>
                    <a:srgbClr val="FFFF00"/>
                  </a:solidFill>
                  <a:latin typeface="Times New Roman" charset="0"/>
                </a:rPr>
                <a:t>dark</a:t>
              </a:r>
              <a:r>
                <a:rPr lang="fr-FR" sz="2800" b="0" dirty="0" smtClean="0">
                  <a:solidFill>
                    <a:srgbClr val="FFFF00"/>
                  </a:solidFill>
                  <a:latin typeface="Times New Roman" charset="0"/>
                </a:rPr>
                <a:t> </a:t>
              </a:r>
              <a:r>
                <a:rPr lang="fr-FR" sz="2800" b="0" dirty="0" err="1" smtClean="0">
                  <a:solidFill>
                    <a:srgbClr val="FFFF00"/>
                  </a:solidFill>
                  <a:latin typeface="Times New Roman" charset="0"/>
                </a:rPr>
                <a:t>matter</a:t>
              </a:r>
              <a:endParaRPr lang="fr-FR" sz="2800" b="0" dirty="0">
                <a:solidFill>
                  <a:srgbClr val="FFFF00"/>
                </a:solidFill>
                <a:latin typeface="Times New Roman" charset="0"/>
              </a:endParaRPr>
            </a:p>
          </p:txBody>
        </p:sp>
      </p:grpSp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solidFill>
            <a:srgbClr val="9ED3D7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5400" dirty="0" smtClean="0">
                <a:latin typeface="Times New Roman" charset="0"/>
                <a:ea typeface="ＭＳ Ｐゴシック" charset="0"/>
                <a:cs typeface="Times New Roman" charset="0"/>
              </a:rPr>
              <a:t>The Content of the Universe</a:t>
            </a:r>
            <a:endParaRPr lang="en-US" sz="5400" dirty="0"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5147918" y="3696841"/>
            <a:ext cx="3814758" cy="523876"/>
            <a:chOff x="2994" y="3644"/>
            <a:chExt cx="2403" cy="330"/>
          </a:xfrm>
          <a:solidFill>
            <a:schemeClr val="tx1"/>
          </a:solidFill>
        </p:grpSpPr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 rot="16200000" flipH="1">
              <a:off x="3334" y="3362"/>
              <a:ext cx="227" cy="907"/>
            </a:xfrm>
            <a:prstGeom prst="upArrow">
              <a:avLst>
                <a:gd name="adj1" fmla="val 50000"/>
                <a:gd name="adj2" fmla="val 50245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800" b="0"/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3765" y="3644"/>
              <a:ext cx="1632" cy="33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buNone/>
                <a:defRPr/>
              </a:pPr>
              <a:r>
                <a:rPr lang="fr-FR" sz="2800" b="0" u="sng" dirty="0" smtClean="0">
                  <a:solidFill>
                    <a:srgbClr val="FFFF00"/>
                  </a:solidFill>
                </a:rPr>
                <a:t>And</a:t>
              </a:r>
              <a:r>
                <a:rPr lang="fr-FR" sz="2800" b="0" dirty="0" smtClean="0">
                  <a:solidFill>
                    <a:srgbClr val="FFFF00"/>
                  </a:solidFill>
                </a:rPr>
                <a:t> </a:t>
              </a:r>
              <a:r>
                <a:rPr lang="fr-FR" sz="2800" b="0" dirty="0" err="1" smtClean="0">
                  <a:solidFill>
                    <a:srgbClr val="FFFF00"/>
                  </a:solidFill>
                  <a:latin typeface="Times New Roman" charset="0"/>
                </a:rPr>
                <a:t>dark</a:t>
              </a:r>
              <a:r>
                <a:rPr lang="fr-FR" sz="2800" b="0" dirty="0" smtClean="0">
                  <a:solidFill>
                    <a:srgbClr val="FFFF00"/>
                  </a:solidFill>
                  <a:latin typeface="Times New Roman" charset="0"/>
                </a:rPr>
                <a:t> </a:t>
              </a:r>
              <a:r>
                <a:rPr lang="fr-FR" sz="2800" b="0" dirty="0" err="1" smtClean="0">
                  <a:solidFill>
                    <a:srgbClr val="FFFF00"/>
                  </a:solidFill>
                  <a:latin typeface="Times New Roman" charset="0"/>
                </a:rPr>
                <a:t>energy</a:t>
              </a:r>
              <a:endParaRPr lang="fr-FR" sz="2800" b="0" dirty="0">
                <a:solidFill>
                  <a:srgbClr val="FFFF00"/>
                </a:solidFill>
                <a:latin typeface="Times New Roman" charset="0"/>
              </a:endParaRPr>
            </a:p>
          </p:txBody>
        </p:sp>
      </p:grpSp>
      <p:sp>
        <p:nvSpPr>
          <p:cNvPr id="12" name="Text Box 9"/>
          <p:cNvSpPr txBox="1">
            <a:spLocks noChangeArrowheads="1"/>
          </p:cNvSpPr>
          <p:nvPr/>
        </p:nvSpPr>
        <p:spPr bwMode="auto">
          <a:xfrm rot="16200000">
            <a:off x="3587430" y="2955368"/>
            <a:ext cx="1710725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buNone/>
              <a:defRPr/>
            </a:pPr>
            <a:r>
              <a:rPr lang="fr-FR" sz="2400" b="0" dirty="0" err="1"/>
              <a:t>D</a:t>
            </a:r>
            <a:r>
              <a:rPr lang="fr-FR" sz="2400" b="0" dirty="0" err="1" smtClean="0"/>
              <a:t>ark</a:t>
            </a:r>
            <a:r>
              <a:rPr lang="fr-FR" sz="2400" b="0" dirty="0" smtClean="0"/>
              <a:t> </a:t>
            </a:r>
            <a:r>
              <a:rPr lang="fr-FR" sz="2400" b="0" dirty="0" err="1" smtClean="0"/>
              <a:t>energy</a:t>
            </a:r>
            <a:endParaRPr lang="fr-FR" sz="24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772816"/>
            <a:ext cx="3810000" cy="3456384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latin typeface="Times New Roman"/>
                <a:cs typeface="Times New Roman"/>
              </a:rPr>
              <a:t>According to</a:t>
            </a:r>
          </a:p>
          <a:p>
            <a:pPr lvl="1" eaLnBrk="1" hangingPunct="1">
              <a:defRPr/>
            </a:pPr>
            <a:r>
              <a:rPr lang="en-US" sz="2800" b="1" dirty="0" smtClean="0">
                <a:solidFill>
                  <a:srgbClr val="FF6600"/>
                </a:solidFill>
                <a:latin typeface="Times New Roman"/>
                <a:cs typeface="Times New Roman"/>
              </a:rPr>
              <a:t>Microwave background</a:t>
            </a:r>
          </a:p>
          <a:p>
            <a:pPr lvl="1" eaLnBrk="1" hangingPunct="1"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upernovae</a:t>
            </a:r>
          </a:p>
          <a:p>
            <a:pPr lvl="1" eaLnBrk="1" hangingPunct="1">
              <a:defRPr/>
            </a:pPr>
            <a:r>
              <a:rPr lang="en-US" sz="28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Structures (galaxies, clusters, …) in the Universe</a:t>
            </a:r>
          </a:p>
        </p:txBody>
      </p:sp>
    </p:spTree>
    <p:extLst>
      <p:ext uri="{BB962C8B-B14F-4D97-AF65-F5344CB8AC3E}">
        <p14:creationId xmlns:p14="http://schemas.microsoft.com/office/powerpoint/2010/main" val="2725107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 descr="WandeltB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01750"/>
            <a:ext cx="8170862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107950" y="188913"/>
            <a:ext cx="8891588" cy="1152525"/>
          </a:xfrm>
          <a:solidFill>
            <a:srgbClr val="BBE0E3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4800">
                <a:latin typeface="Times New Roman" charset="0"/>
                <a:ea typeface="ＭＳ Ｐゴシック" charset="0"/>
                <a:cs typeface="Times New Roman" charset="0"/>
              </a:rPr>
              <a:t>Perturbations Generate Structures</a:t>
            </a:r>
          </a:p>
        </p:txBody>
      </p:sp>
    </p:spTree>
    <p:extLst>
      <p:ext uri="{BB962C8B-B14F-4D97-AF65-F5344CB8AC3E}">
        <p14:creationId xmlns:p14="http://schemas.microsoft.com/office/powerpoint/2010/main" val="783829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458200" cy="1081088"/>
          </a:xfrm>
          <a:solidFill>
            <a:srgbClr val="9ED3D7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rPr>
              <a:t>The Origin of Structures in the Universe</a:t>
            </a:r>
          </a:p>
        </p:txBody>
      </p:sp>
      <p:pic>
        <p:nvPicPr>
          <p:cNvPr id="71682" name="Picture 3" descr="potent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065463"/>
            <a:ext cx="434340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4"/>
          <p:cNvSpPr txBox="1">
            <a:spLocks noChangeArrowheads="1"/>
          </p:cNvSpPr>
          <p:nvPr/>
        </p:nvSpPr>
        <p:spPr bwMode="auto">
          <a:xfrm>
            <a:off x="574800" y="1570038"/>
            <a:ext cx="3606551" cy="1557349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en-US" sz="28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Small primordial</a:t>
            </a:r>
          </a:p>
          <a:p>
            <a:pPr algn="ctr" eaLnBrk="1" hangingPunct="1">
              <a:buNone/>
            </a:pPr>
            <a:r>
              <a:rPr lang="en-US" sz="28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quantum fluctuations:</a:t>
            </a:r>
            <a:r>
              <a:rPr lang="en-US" sz="2800" dirty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algn="ctr" eaLnBrk="1" hangingPunct="1">
              <a:buNone/>
            </a:pPr>
            <a:r>
              <a:rPr lang="en-US" sz="2800" b="0" dirty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~ 1/10</a:t>
            </a:r>
            <a:r>
              <a:rPr lang="en-US" sz="2800" b="0" baseline="30000" dirty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5</a:t>
            </a:r>
          </a:p>
        </p:txBody>
      </p:sp>
      <p:pic>
        <p:nvPicPr>
          <p:cNvPr id="613381" name="Picture 5" descr="wrink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3487738"/>
            <a:ext cx="4605337" cy="25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3382" name="Text Box 6"/>
          <p:cNvSpPr txBox="1">
            <a:spLocks noChangeArrowheads="1"/>
          </p:cNvSpPr>
          <p:nvPr/>
        </p:nvSpPr>
        <p:spPr bwMode="auto">
          <a:xfrm>
            <a:off x="4524477" y="1484313"/>
            <a:ext cx="4378122" cy="2074414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en-US" sz="28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Gravitational instability: </a:t>
            </a:r>
          </a:p>
          <a:p>
            <a:pPr algn="ctr" eaLnBrk="1" hangingPunct="1">
              <a:buNone/>
            </a:pPr>
            <a:r>
              <a:rPr lang="en-US" sz="2800" b="0" dirty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dark matter falls into the</a:t>
            </a:r>
          </a:p>
          <a:p>
            <a:pPr algn="ctr" eaLnBrk="1" hangingPunct="1">
              <a:buNone/>
            </a:pPr>
            <a:r>
              <a:rPr lang="en-US" sz="2800" b="0" dirty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gravitational potential wells,</a:t>
            </a:r>
          </a:p>
          <a:p>
            <a:pPr algn="ctr" eaLnBrk="1" hangingPunct="1">
              <a:buNone/>
            </a:pPr>
            <a:r>
              <a:rPr lang="en-US" sz="2800" b="0" dirty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visible matter follows</a:t>
            </a:r>
          </a:p>
        </p:txBody>
      </p:sp>
      <p:sp>
        <p:nvSpPr>
          <p:cNvPr id="613383" name="Oval 7"/>
          <p:cNvSpPr>
            <a:spLocks noChangeArrowheads="1"/>
          </p:cNvSpPr>
          <p:nvPr/>
        </p:nvSpPr>
        <p:spPr bwMode="auto">
          <a:xfrm>
            <a:off x="717550" y="3187700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0">
              <a:latin typeface="Times New Roman"/>
              <a:cs typeface="Times New Roman"/>
            </a:endParaRPr>
          </a:p>
        </p:txBody>
      </p:sp>
      <p:sp>
        <p:nvSpPr>
          <p:cNvPr id="613384" name="Oval 8"/>
          <p:cNvSpPr>
            <a:spLocks noChangeArrowheads="1"/>
          </p:cNvSpPr>
          <p:nvPr/>
        </p:nvSpPr>
        <p:spPr bwMode="auto">
          <a:xfrm>
            <a:off x="7315200" y="3652838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0">
              <a:latin typeface="Times New Roman"/>
              <a:cs typeface="Times New Roman"/>
            </a:endParaRPr>
          </a:p>
        </p:txBody>
      </p:sp>
      <p:sp>
        <p:nvSpPr>
          <p:cNvPr id="613385" name="Oval 9"/>
          <p:cNvSpPr>
            <a:spLocks noChangeArrowheads="1"/>
          </p:cNvSpPr>
          <p:nvPr/>
        </p:nvSpPr>
        <p:spPr bwMode="auto">
          <a:xfrm>
            <a:off x="7848600" y="3805238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13386" name="Oval 10"/>
          <p:cNvSpPr>
            <a:spLocks noChangeArrowheads="1"/>
          </p:cNvSpPr>
          <p:nvPr/>
        </p:nvSpPr>
        <p:spPr bwMode="auto">
          <a:xfrm>
            <a:off x="7467600" y="4338638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13387" name="Oval 11"/>
          <p:cNvSpPr>
            <a:spLocks noChangeArrowheads="1"/>
          </p:cNvSpPr>
          <p:nvPr/>
        </p:nvSpPr>
        <p:spPr bwMode="auto">
          <a:xfrm>
            <a:off x="6019800" y="4262438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13388" name="Oval 12"/>
          <p:cNvSpPr>
            <a:spLocks noChangeArrowheads="1"/>
          </p:cNvSpPr>
          <p:nvPr/>
        </p:nvSpPr>
        <p:spPr bwMode="auto">
          <a:xfrm>
            <a:off x="5334000" y="4033838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13389" name="Text Box 13"/>
          <p:cNvSpPr txBox="1">
            <a:spLocks noChangeArrowheads="1"/>
          </p:cNvSpPr>
          <p:nvPr/>
        </p:nvSpPr>
        <p:spPr bwMode="auto">
          <a:xfrm>
            <a:off x="107504" y="6049963"/>
            <a:ext cx="4273150" cy="52322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2800" b="0" dirty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Become density fluctuations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4499992" y="6074132"/>
            <a:ext cx="4601891" cy="52322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2800" b="0" dirty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Become </a:t>
            </a:r>
            <a:r>
              <a:rPr lang="en-US" sz="2800" b="0" dirty="0" smtClean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structures in Universe</a:t>
            </a:r>
            <a:endParaRPr lang="en-US" sz="2800" b="0" dirty="0">
              <a:solidFill>
                <a:srgbClr val="FFFF00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113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23699E-6 C 0.00659 -0.00278 0.00434 -0.00301 0.01267 3.23699E-6 C 0.01597 0.00115 0.02552 0.00416 0.02222 0.00416 C 0.02066 0.00416 0.01753 0.00416 0.01753 0.00416 C 0.01597 0.00346 0.01423 0.00277 0.01267 0.00208 C 0.01059 0.00138 0.00711 0.00277 0.00642 3.23699E-6 C 0.0059 -0.00232 0.00954 -0.00278 0.01111 -0.00417 C 0.01909 -0.00162 0.02673 0.00231 0.03489 0.00416 C 0.03854 0.00508 0.04236 0.00555 0.046 0.00624 C 0.04652 0.00624 0.04774 0.00624 0.04774 0.00624 C 0.03402 0.00046 0.04843 0.00601 0.01753 0.00208 C 0.01111 0.00138 0.00468 -0.00208 -0.00157 -0.00417 C 0.00954 -0.00902 0.02187 0.00277 0.03333 0.00416 C 0.04288 0.00531 0.05243 0.00555 0.06198 0.00624 C 0.07309 0.01179 0.08645 0.01202 0.0493 0.00855 C 0.03333 0.00092 0.01632 0.00531 5.55556E-7 3.23699E-6 Z " pathEditMode="relative" ptsTypes="ffffffffffffffff">
                                      <p:cBhvr>
                                        <p:cTn id="6" dur="2000" fill="hold"/>
                                        <p:tgtEl>
                                          <p:spTgt spid="6133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5556E-6 3.23699E-6 C 0.0151 0.00092 0.03454 -0.00139 0.0493 0.00855 C 0.05972 0.01549 0.05121 0.01063 0.06197 0.01479 C 0.06527 0.01595 0.0684 0.01757 0.07152 0.01896 C 0.07309 0.01965 0.07621 0.02104 0.07621 0.02104 C 0.08038 0.02682 0.08489 0.02705 0.09045 0.02959 C 0.10138 0.04346 0.10729 0.04254 0.12065 0.04855 C 0.13333 0.05988 0.13298 0.06242 0.13819 0.08254 C 0.13975 0.08855 0.1401 0.09873 0.14288 0.10358 C 0.14548 0.10774 0.15208 0.11329 0.15555 0.1163 C 0.16041 0.12601 0.16197 0.12092 0.16666 0.12901 C 0.17152 0.13711 0.1684 0.14034 0.17621 0.14381 C 0.17847 0.1526 0.18194 0.16138 0.18576 0.16901 C 0.18854 0.18034 0.18628 0.17364 0.19374 0.1882 C 0.19479 0.19029 0.19687 0.19445 0.19687 0.19445 C 0.20208 0.21572 0.21215 0.23144 0.22864 0.23676 C 0.23333 0.23607 0.23871 0.23768 0.24288 0.23468 C 0.24774 0.23121 0.25225 0.21387 0.25399 0.20716 C 0.2559 0.21503 0.25763 0.21849 0.25399 0.2282 C 0.25381 0.22867 0.24461 0.2326 0.24444 0.2326 C 0.23402 0.23144 0.21927 0.23445 0.21267 0.22196 C 0.20902 0.2067 0.21128 0.20555 0.20642 0.21572 C 0.21388 0.22242 0.20815 0.21826 0.21753 0.22196 C 0.22083 0.22312 0.22708 0.22612 0.22708 0.22612 C 0.23906 0.22381 0.24374 0.22266 0.24756 0.20716 C 0.24513 0.25156 0.24583 0.23699 0.20486 0.23468 C 0.20416 0.22844 0.19895 0.21641 0.20798 0.2178 C 0.2085 0.2178 0.21961 0.22289 0.22222 0.22404 C 0.22378 0.22474 0.22708 0.22612 0.22708 0.22612 C 0.23263 0.23375 0.23489 0.2326 0.24288 0.23052 C 0.24392 0.22913 0.24531 0.22797 0.246 0.22612 C 0.24756 0.22219 0.2493 0.21341 0.2493 0.21341 C 0.25451 0.23514 0.24045 0.23468 0.22864 0.23468 " pathEditMode="relative" ptsTypes="ffffffffffffffffffffffffffffffffA">
                                      <p:cBhvr>
                                        <p:cTn id="10" dur="2000" fill="hold"/>
                                        <p:tgtEl>
                                          <p:spTgt spid="6133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3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3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3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3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3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3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3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3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3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3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3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3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3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3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3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3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3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3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13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3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3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13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6 3.00578E-6 C -0.02065 0.00277 -0.01579 0.00138 -0.03003 0.01479 C -0.03368 0.0215 -0.03611 0.0289 -0.03958 0.03583 C -0.04392 0.05341 -0.03784 0.0326 -0.04444 0.04647 C -0.04531 0.04832 -0.04513 0.05086 -0.046 0.05271 C -0.04843 0.05826 -0.05885 0.06751 -0.06336 0.06959 C -0.06371 0.07098 -0.06753 0.08485 -0.06979 0.0867 C -0.07256 0.08901 -0.07934 0.09086 -0.07934 0.09086 C -0.08124 0.09872 -0.0802 0.09503 -0.08246 0.1015 " pathEditMode="relative" ptsTypes="ffffffffA">
                                      <p:cBhvr>
                                        <p:cTn id="58" dur="2000" fill="hold"/>
                                        <p:tgtEl>
                                          <p:spTgt spid="6133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50289E-6 C 0.01667 0.00139 0.02622 0.00324 0.04115 0.00833 C 0.04375 0.00925 0.04653 0.00971 0.04914 0.01064 C 0.05243 0.01179 0.05868 0.0148 0.05868 0.0148 C 0.06129 0.01827 0.06546 0.02058 0.06667 0.02544 C 0.06927 0.03607 0.07014 0.04093 0.07622 0.04856 C 0.07674 0.05064 0.07639 0.05364 0.07778 0.05503 C 0.08056 0.05757 0.08733 0.05919 0.08733 0.05919 C 0.09323 0.06451 0.09966 0.06659 0.10625 0.06983 C 0.11112 0.06914 0.12518 0.06544 0.12066 0.06752 C 0.1191 0.06821 0.11754 0.0696 0.1158 0.06983 C 0.11216 0.07029 0.10834 0.06983 0.10469 0.06983 " pathEditMode="relative" ptsTypes="fffffffffffA">
                                      <p:cBhvr>
                                        <p:cTn id="60" dur="2000" fill="hold"/>
                                        <p:tgtEl>
                                          <p:spTgt spid="613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50867E-6 C -0.01528 0.0074 -0.01233 0.01711 -0.02222 0.0296 C -0.02726 0.04994 -0.03073 0.07862 -0.04444 0.0911 C -0.04722 0.1022 -0.05486 0.1096 -0.06024 0.11838 C -0.06146 0.12047 -0.06181 0.12324 -0.06337 0.12486 C -0.06476 0.12625 -0.06667 0.12625 -0.06823 0.12694 C -0.07188 0.13434 -0.07465 0.13688 -0.0809 0.13966 C -0.08837 0.13896 -0.09583 0.13942 -0.10313 0.13757 C -0.10399 0.13734 -0.10972 0.1274 -0.10938 0.12694 C -0.10799 0.12509 -0.10642 0.13018 -0.10469 0.1311 C -0.10156 0.13295 -0.09826 0.13411 -0.09514 0.13549 C -0.09358 0.13619 -0.09045 0.13757 -0.09045 0.13757 C -0.09392 0.13272 -0.09635 0.1274 -0.1 0.12278 C -0.09948 0.12486 -0.09931 0.1274 -0.09826 0.12902 C -0.09705 0.13087 -0.09358 0.13318 -0.09358 0.13318 C -0.09549 0.12555 -0.09514 0.12902 -0.09514 0.12278 " pathEditMode="relative" ptsTypes="fffffffffffffffA">
                                      <p:cBhvr>
                                        <p:cTn id="62" dur="2000" fill="hold"/>
                                        <p:tgtEl>
                                          <p:spTgt spid="6133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93064E-6 C -0.00799 0.00347 -0.01701 0.01017 -0.02066 0.02104 C -0.02326 0.02867 -0.02188 0.03376 -0.02708 0.03792 C -0.03455 0.0437 -0.04965 0.04324 -0.05712 0.04439 C -0.06285 0.05156 -0.05903 0.04786 -0.06997 0.05272 C -0.07153 0.05341 -0.07309 0.0541 -0.07465 0.0548 C -0.07622 0.05549 -0.07934 0.05688 -0.07934 0.05688 C -0.08576 0.05549 -0.09201 0.0541 -0.09844 0.05272 C -0.10156 0.05202 -0.10799 0.05063 -0.10799 0.05063 C -0.09618 0.04532 -0.08629 0.0548 -0.07465 0.0548 C -0.07188 0.0548 -0.08524 0.05318 -0.08264 0.05272 C -0.07639 0.05156 -0.06997 0.05272 -0.06354 0.05272 " pathEditMode="relative" ptsTypes="fffffffffffA">
                                      <p:cBhvr>
                                        <p:cTn id="64" dur="2000" fill="hold"/>
                                        <p:tgtEl>
                                          <p:spTgt spid="613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81 -0.00603 C -0.01667 -0.00441 -0.0158 -0.0058 0.00295 0.00023 C 0.00938 0.00602 0.01633 0.00764 0.02362 0.01088 C 0.03439 0.02038 0.02935 0.0176 0.03786 0.02131 C 0.04029 0.02455 0.04377 0.0264 0.04585 0.02988 C 0.04689 0.0315 0.04637 0.03428 0.04741 0.03613 C 0.05228 0.04493 0.06721 0.06231 0.07433 0.06555 C 0.08041 0.06833 0.09396 0.07551 0.09656 0.08269 " pathEditMode="relative" rAng="0" ptsTypes="fffffffA">
                                      <p:cBhvr>
                                        <p:cTn id="66" dur="2000" fill="hold"/>
                                        <p:tgtEl>
                                          <p:spTgt spid="613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8" y="44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382" grpId="0" animBg="1"/>
      <p:bldP spid="613383" grpId="0" animBg="1"/>
      <p:bldP spid="613383" grpId="1" animBg="1"/>
      <p:bldP spid="613384" grpId="0" animBg="1"/>
      <p:bldP spid="613384" grpId="1" animBg="1"/>
      <p:bldP spid="613385" grpId="0" animBg="1"/>
      <p:bldP spid="613385" grpId="1" animBg="1"/>
      <p:bldP spid="613386" grpId="0" animBg="1"/>
      <p:bldP spid="613386" grpId="1" animBg="1"/>
      <p:bldP spid="613387" grpId="0" animBg="1"/>
      <p:bldP spid="613387" grpId="1" animBg="1"/>
      <p:bldP spid="613388" grpId="0" animBg="1"/>
      <p:bldP spid="613388" grpId="1" animBg="1"/>
      <p:bldP spid="613389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2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815" y="1468455"/>
            <a:ext cx="5540673" cy="5200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9285" name="AutoShape 5"/>
          <p:cNvSpPr>
            <a:spLocks noChangeArrowheads="1"/>
          </p:cNvSpPr>
          <p:nvPr/>
        </p:nvSpPr>
        <p:spPr bwMode="auto">
          <a:xfrm>
            <a:off x="2761928" y="3022104"/>
            <a:ext cx="1890713" cy="485775"/>
          </a:xfrm>
          <a:prstGeom prst="rightArrow">
            <a:avLst>
              <a:gd name="adj1" fmla="val 50000"/>
              <a:gd name="adj2" fmla="val 97304"/>
            </a:avLst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09284" name="Text Box 4"/>
          <p:cNvSpPr txBox="1">
            <a:spLocks noChangeArrowheads="1"/>
          </p:cNvSpPr>
          <p:nvPr/>
        </p:nvSpPr>
        <p:spPr bwMode="auto">
          <a:xfrm>
            <a:off x="179512" y="2564904"/>
            <a:ext cx="3329290" cy="3539430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en-US" sz="32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Dark matter:</a:t>
            </a:r>
            <a:endParaRPr lang="en-US" sz="3200" b="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buNone/>
              <a:defRPr/>
            </a:pPr>
            <a:r>
              <a:rPr lang="en-US" sz="3200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lang="el-GR" sz="3200" dirty="0">
                <a:solidFill>
                  <a:srgbClr val="FF0000"/>
                </a:solidFill>
                <a:latin typeface="Times New Roman"/>
                <a:cs typeface="Times New Roman"/>
              </a:rPr>
              <a:t>Ω</a:t>
            </a:r>
            <a:r>
              <a:rPr lang="en-US" sz="3200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CDM</a:t>
            </a:r>
            <a:r>
              <a:rPr lang="en-US" sz="3200" dirty="0">
                <a:solidFill>
                  <a:srgbClr val="FF0000"/>
                </a:solidFill>
                <a:latin typeface="Times New Roman"/>
                <a:cs typeface="Times New Roman"/>
              </a:rPr>
              <a:t> ~ 0.25,</a:t>
            </a:r>
          </a:p>
          <a:p>
            <a:pPr>
              <a:buNone/>
              <a:defRPr/>
            </a:pPr>
            <a:r>
              <a:rPr lang="en-US" b="0" dirty="0">
                <a:solidFill>
                  <a:srgbClr val="FFFF00"/>
                </a:solidFill>
                <a:latin typeface="Times New Roman"/>
                <a:cs typeface="Times New Roman"/>
              </a:rPr>
              <a:t>V</a:t>
            </a:r>
            <a:r>
              <a:rPr lang="en-US" sz="32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isible matter:</a:t>
            </a:r>
            <a:endParaRPr lang="en-US" sz="3200" b="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buNone/>
              <a:defRPr/>
            </a:pPr>
            <a:r>
              <a:rPr lang="en-US" sz="3200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lang="el-GR" sz="3200" dirty="0">
                <a:solidFill>
                  <a:srgbClr val="FF0000"/>
                </a:solidFill>
                <a:latin typeface="Times New Roman"/>
                <a:cs typeface="Times New Roman"/>
              </a:rPr>
              <a:t>Ω</a:t>
            </a:r>
            <a:r>
              <a:rPr lang="en-US" sz="3200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b</a:t>
            </a:r>
            <a:r>
              <a:rPr lang="en-US" sz="3200" dirty="0">
                <a:solidFill>
                  <a:srgbClr val="FF0000"/>
                </a:solidFill>
                <a:latin typeface="Times New Roman"/>
                <a:cs typeface="Times New Roman"/>
              </a:rPr>
              <a:t> ~ 0.05,</a:t>
            </a:r>
          </a:p>
          <a:p>
            <a:pPr>
              <a:buNone/>
              <a:defRPr/>
            </a:pPr>
            <a:r>
              <a:rPr lang="en-US" sz="32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Dark energy:</a:t>
            </a:r>
            <a:endParaRPr lang="en-US" sz="3200" b="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>
              <a:buNone/>
              <a:defRPr/>
            </a:pPr>
            <a:r>
              <a:rPr lang="en-US" sz="3200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lang="el-GR" sz="3200" dirty="0">
                <a:solidFill>
                  <a:srgbClr val="FF0000"/>
                </a:solidFill>
                <a:latin typeface="Times New Roman"/>
                <a:cs typeface="Times New Roman"/>
              </a:rPr>
              <a:t>Ω</a:t>
            </a:r>
            <a:r>
              <a:rPr lang="el-GR" sz="3200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Λ</a:t>
            </a:r>
            <a:r>
              <a:rPr lang="en-US" sz="3200" dirty="0">
                <a:solidFill>
                  <a:srgbClr val="FF0000"/>
                </a:solidFill>
                <a:latin typeface="Times New Roman"/>
                <a:cs typeface="Times New Roman"/>
              </a:rPr>
              <a:t> ~ 0.7</a:t>
            </a:r>
            <a:endParaRPr lang="el-GR" sz="32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325760" y="188640"/>
            <a:ext cx="8350696" cy="1347787"/>
          </a:xfrm>
          <a:solidFill>
            <a:schemeClr val="accent1">
              <a:lumMod val="9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rPr>
              <a:t>A Successful Theory of the Formation of Structures in the Universe</a:t>
            </a:r>
            <a:endParaRPr lang="en-US" sz="4000" dirty="0">
              <a:solidFill>
                <a:schemeClr val="tx1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42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9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9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9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9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9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09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9285" grpId="0" animBg="1"/>
      <p:bldP spid="60928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Times New Roman" charset="0"/>
                <a:cs typeface="+mj-cs"/>
              </a:rPr>
              <a:t>Summary of the Standard Model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4953000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400" smtClean="0">
                <a:solidFill>
                  <a:srgbClr val="000000"/>
                </a:solidFill>
                <a:latin typeface="Times New Roman" charset="0"/>
                <a:cs typeface="+mn-cs"/>
              </a:rPr>
              <a:t>Particles and SU(3</a:t>
            </a:r>
            <a:r>
              <a:rPr lang="en-US" sz="24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)</a:t>
            </a:r>
            <a:r>
              <a:rPr lang="en-US" sz="2400" smtClean="0">
                <a:solidFill>
                  <a:srgbClr val="000000"/>
                </a:solidFill>
                <a:latin typeface="Times New Roman" charset="0"/>
                <a:cs typeface="+mn-cs"/>
              </a:rPr>
              <a:t> </a:t>
            </a:r>
            <a:r>
              <a:rPr lang="en-US" sz="240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×</a:t>
            </a:r>
            <a:r>
              <a:rPr lang="en-US" sz="2400" smtClean="0">
                <a:solidFill>
                  <a:srgbClr val="000000"/>
                </a:solidFill>
                <a:latin typeface="Times New Roman" charset="0"/>
                <a:cs typeface="+mn-cs"/>
              </a:rPr>
              <a:t> SU(2</a:t>
            </a:r>
            <a:r>
              <a:rPr lang="en-US" sz="24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)</a:t>
            </a:r>
            <a:r>
              <a:rPr lang="en-US" sz="2400" smtClean="0">
                <a:solidFill>
                  <a:srgbClr val="000000"/>
                </a:solidFill>
                <a:latin typeface="Times New Roman" charset="0"/>
                <a:cs typeface="+mn-cs"/>
              </a:rPr>
              <a:t> </a:t>
            </a:r>
            <a:r>
              <a:rPr lang="en-US" sz="240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×</a:t>
            </a:r>
            <a:r>
              <a:rPr lang="en-US" sz="2400" smtClean="0">
                <a:solidFill>
                  <a:srgbClr val="000000"/>
                </a:solidFill>
                <a:latin typeface="Times New Roman" charset="0"/>
                <a:cs typeface="+mn-cs"/>
              </a:rPr>
              <a:t> U(1</a:t>
            </a:r>
            <a:r>
              <a:rPr lang="en-US" sz="24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) quantum numbers:</a:t>
            </a:r>
          </a:p>
          <a:p>
            <a:pPr eaLnBrk="1" hangingPunct="1">
              <a:defRPr/>
            </a:pPr>
            <a:endParaRPr lang="en-US" sz="2400" smtClean="0">
              <a:solidFill>
                <a:srgbClr val="000000"/>
              </a:solidFill>
              <a:latin typeface="Times New Roman" charset="0"/>
              <a:cs typeface="Arial" charset="0"/>
            </a:endParaRPr>
          </a:p>
          <a:p>
            <a:pPr eaLnBrk="1" hangingPunct="1">
              <a:defRPr/>
            </a:pPr>
            <a:endParaRPr lang="en-US" sz="2400" smtClean="0">
              <a:solidFill>
                <a:srgbClr val="000000"/>
              </a:solidFill>
              <a:latin typeface="Times New Roman" charset="0"/>
              <a:cs typeface="Arial" charset="0"/>
            </a:endParaRPr>
          </a:p>
          <a:p>
            <a:pPr eaLnBrk="1" hangingPunct="1">
              <a:defRPr/>
            </a:pPr>
            <a:endParaRPr lang="en-US" sz="2400" smtClean="0">
              <a:solidFill>
                <a:srgbClr val="000000"/>
              </a:solidFill>
              <a:latin typeface="Times New Roman" charset="0"/>
              <a:cs typeface="Arial" charset="0"/>
            </a:endParaRPr>
          </a:p>
          <a:p>
            <a:pPr eaLnBrk="1" hangingPunct="1">
              <a:defRPr/>
            </a:pPr>
            <a:endParaRPr lang="en-US" sz="2400" smtClean="0">
              <a:solidFill>
                <a:srgbClr val="000000"/>
              </a:solidFill>
              <a:latin typeface="Times New Roman" charset="0"/>
              <a:cs typeface="Arial" charset="0"/>
            </a:endParaRPr>
          </a:p>
          <a:p>
            <a:pPr eaLnBrk="1" hangingPunct="1">
              <a:defRPr/>
            </a:pPr>
            <a:endParaRPr lang="en-US" sz="2400" smtClean="0">
              <a:solidFill>
                <a:srgbClr val="000000"/>
              </a:solidFill>
              <a:latin typeface="Times New Roman" charset="0"/>
              <a:cs typeface="Arial" charset="0"/>
            </a:endParaRPr>
          </a:p>
          <a:p>
            <a:pPr eaLnBrk="1" hangingPunct="1">
              <a:defRPr/>
            </a:pPr>
            <a:endParaRPr lang="en-US" sz="2400" smtClean="0">
              <a:solidFill>
                <a:srgbClr val="000000"/>
              </a:solidFill>
              <a:latin typeface="Times New Roman" charset="0"/>
              <a:cs typeface="Arial" charset="0"/>
            </a:endParaRPr>
          </a:p>
          <a:p>
            <a:pPr eaLnBrk="1" hangingPunct="1">
              <a:defRPr/>
            </a:pPr>
            <a:r>
              <a:rPr lang="en-US" sz="24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Lagrangian:				gauge interactions</a:t>
            </a:r>
          </a:p>
          <a:p>
            <a:pPr eaLnBrk="1" hangingPunct="1">
              <a:buFontTx/>
              <a:buNone/>
              <a:defRPr/>
            </a:pPr>
            <a:r>
              <a:rPr lang="en-US" sz="24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						matter fermions</a:t>
            </a:r>
          </a:p>
          <a:p>
            <a:pPr eaLnBrk="1" hangingPunct="1">
              <a:buFontTx/>
              <a:buNone/>
              <a:defRPr/>
            </a:pPr>
            <a:r>
              <a:rPr lang="en-US" sz="24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	 					Yukawa interactions </a:t>
            </a:r>
          </a:p>
          <a:p>
            <a:pPr eaLnBrk="1" hangingPunct="1">
              <a:buFontTx/>
              <a:buNone/>
              <a:defRPr/>
            </a:pPr>
            <a:r>
              <a:rPr lang="en-US" sz="24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	 					Higgs potential</a:t>
            </a:r>
          </a:p>
        </p:txBody>
      </p:sp>
      <p:pic>
        <p:nvPicPr>
          <p:cNvPr id="2283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152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283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068513"/>
            <a:ext cx="5961063" cy="257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283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724400"/>
            <a:ext cx="2514600" cy="170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445375" y="5589588"/>
            <a:ext cx="1663700" cy="904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  <a:defRPr/>
            </a:pPr>
            <a:r>
              <a:rPr lang="en-US" sz="2400" b="0" dirty="0">
                <a:solidFill>
                  <a:srgbClr val="FFFF00"/>
                </a:solidFill>
                <a:cs typeface="Times New Roman" charset="0"/>
              </a:rPr>
              <a:t>Untested</a:t>
            </a:r>
          </a:p>
          <a:p>
            <a:pPr algn="ctr">
              <a:buFontTx/>
              <a:buNone/>
              <a:defRPr/>
            </a:pPr>
            <a:r>
              <a:rPr lang="en-US" sz="2400" b="0" dirty="0">
                <a:solidFill>
                  <a:srgbClr val="FFFF00"/>
                </a:solidFill>
                <a:cs typeface="Times New Roman" charset="0"/>
              </a:rPr>
              <a:t>before 2012</a:t>
            </a:r>
          </a:p>
        </p:txBody>
      </p:sp>
    </p:spTree>
    <p:extLst>
      <p:ext uri="{BB962C8B-B14F-4D97-AF65-F5344CB8AC3E}">
        <p14:creationId xmlns:p14="http://schemas.microsoft.com/office/powerpoint/2010/main" val="1752648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8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8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8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8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8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8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8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8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8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8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8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Problems for Cold Dark Matter?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739901"/>
            <a:ext cx="8458200" cy="4546600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Cusps </a:t>
            </a:r>
            <a:r>
              <a:rPr lang="en-US" dirty="0" err="1" smtClean="0">
                <a:latin typeface="Times New Roman"/>
                <a:cs typeface="Times New Roman"/>
              </a:rPr>
              <a:t>vs</a:t>
            </a:r>
            <a:r>
              <a:rPr lang="en-US" dirty="0" smtClean="0">
                <a:latin typeface="Times New Roman"/>
                <a:cs typeface="Times New Roman"/>
              </a:rPr>
              <a:t> cores of galaxies?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Need simulation of “</a:t>
            </a:r>
            <a:r>
              <a:rPr lang="en-US" dirty="0" err="1" smtClean="0">
                <a:latin typeface="Times New Roman"/>
                <a:cs typeface="Times New Roman"/>
              </a:rPr>
              <a:t>gastrophysics</a:t>
            </a:r>
            <a:r>
              <a:rPr lang="en-US" dirty="0" smtClean="0">
                <a:latin typeface="Times New Roman"/>
                <a:cs typeface="Times New Roman"/>
              </a:rPr>
              <a:t>” including DM interactions with ordinary matter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Diversity understood with strongly-interacting DM?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Number of dwarf galaxies?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More being found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Also need simulation of “</a:t>
            </a:r>
            <a:r>
              <a:rPr lang="en-US" dirty="0" err="1" smtClean="0">
                <a:latin typeface="Times New Roman"/>
                <a:cs typeface="Times New Roman"/>
              </a:rPr>
              <a:t>gastrophysics</a:t>
            </a:r>
            <a:r>
              <a:rPr lang="en-US" dirty="0" smtClean="0">
                <a:latin typeface="Times New Roman"/>
                <a:cs typeface="Times New Roman"/>
              </a:rPr>
              <a:t>”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Fuzzy DM?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Jury still out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21799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21085" y="3650009"/>
            <a:ext cx="2399766" cy="5232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b="0" dirty="0" smtClean="0">
                <a:solidFill>
                  <a:srgbClr val="FFFF00"/>
                </a:solidFill>
              </a:rPr>
              <a:t>Caveat Vulcan!</a:t>
            </a:r>
            <a:endParaRPr lang="en-US" sz="2800" b="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6719" y="5933529"/>
            <a:ext cx="5955476" cy="5232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b="0" dirty="0" smtClean="0">
                <a:solidFill>
                  <a:srgbClr val="FFFF00"/>
                </a:solidFill>
              </a:rPr>
              <a:t>But many convergent indicators for DM</a:t>
            </a:r>
            <a:endParaRPr lang="en-US" sz="28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901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BBE0E3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 sz="4800">
                <a:solidFill>
                  <a:schemeClr val="tx1"/>
                </a:solidFill>
                <a:latin typeface="Times New Roman"/>
                <a:ea typeface="ＭＳ Ｐゴシック" charset="0"/>
                <a:cs typeface="Times New Roman"/>
              </a:rPr>
              <a:t>Strange Recipe for a Universe</a:t>
            </a:r>
          </a:p>
        </p:txBody>
      </p:sp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8763000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7397" name="Text Box 5"/>
          <p:cNvSpPr txBox="1">
            <a:spLocks noChangeArrowheads="1"/>
          </p:cNvSpPr>
          <p:nvPr/>
        </p:nvSpPr>
        <p:spPr bwMode="auto">
          <a:xfrm>
            <a:off x="1427032" y="5791200"/>
            <a:ext cx="6088325" cy="104028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None/>
              <a:defRPr/>
            </a:pPr>
            <a:r>
              <a:rPr lang="fr-FR" sz="2800" b="0" dirty="0">
                <a:solidFill>
                  <a:srgbClr val="FFFF00"/>
                </a:solidFill>
                <a:latin typeface="Times New Roman"/>
                <a:cs typeface="Times New Roman"/>
              </a:rPr>
              <a:t>The ‘Standard Model’ of the </a:t>
            </a:r>
            <a:r>
              <a:rPr lang="fr-FR" sz="2800" b="0" dirty="0" err="1">
                <a:solidFill>
                  <a:srgbClr val="FFFF00"/>
                </a:solidFill>
                <a:latin typeface="Times New Roman"/>
                <a:cs typeface="Times New Roman"/>
              </a:rPr>
              <a:t>Universe</a:t>
            </a:r>
            <a:endParaRPr lang="fr-FR" sz="2800" b="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ctr">
              <a:buNone/>
              <a:defRPr/>
            </a:pPr>
            <a:r>
              <a:rPr lang="fr-FR" sz="2800" b="0" dirty="0" err="1">
                <a:solidFill>
                  <a:srgbClr val="FFFF00"/>
                </a:solidFill>
                <a:latin typeface="Times New Roman"/>
                <a:cs typeface="Times New Roman"/>
              </a:rPr>
              <a:t>indicated</a:t>
            </a:r>
            <a:r>
              <a:rPr lang="fr-FR" sz="2800" b="0" dirty="0">
                <a:solidFill>
                  <a:srgbClr val="FFFF00"/>
                </a:solidFill>
                <a:latin typeface="Times New Roman"/>
                <a:cs typeface="Times New Roman"/>
              </a:rPr>
              <a:t> by </a:t>
            </a:r>
            <a:r>
              <a:rPr lang="fr-FR" sz="2800" b="0" dirty="0" err="1">
                <a:solidFill>
                  <a:srgbClr val="FFFF00"/>
                </a:solidFill>
                <a:latin typeface="Times New Roman"/>
                <a:cs typeface="Times New Roman"/>
              </a:rPr>
              <a:t>astrophysics</a:t>
            </a:r>
            <a:r>
              <a:rPr lang="fr-FR" sz="2800" b="0" dirty="0">
                <a:solidFill>
                  <a:srgbClr val="FFFF00"/>
                </a:solidFill>
                <a:latin typeface="Times New Roman"/>
                <a:cs typeface="Times New Roman"/>
              </a:rPr>
              <a:t> and </a:t>
            </a:r>
            <a:r>
              <a:rPr lang="fr-FR" sz="2800" b="0" dirty="0" err="1">
                <a:solidFill>
                  <a:srgbClr val="FFFF00"/>
                </a:solidFill>
                <a:latin typeface="Times New Roman"/>
                <a:cs typeface="Times New Roman"/>
              </a:rPr>
              <a:t>cosmology</a:t>
            </a:r>
            <a:endParaRPr lang="fr-FR" sz="28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79389" y="2540322"/>
            <a:ext cx="2470118" cy="709613"/>
          </a:xfrm>
          <a:prstGeom prst="ellipse">
            <a:avLst/>
          </a:prstGeom>
          <a:noFill/>
          <a:ln w="762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796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7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Properties of Dark Matter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828801"/>
            <a:ext cx="8458200" cy="4394199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Should not have electric charge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Otherwise we would have seen it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Should interact weakly with ordinary matter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Otherwise we would have detected it, either directly or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astrophysically</a:t>
            </a:r>
            <a:endParaRPr lang="en-US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Should not be too light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Needed for forming and holding together structures in the Universe: galaxies, clusters, …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4795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Times New Roman" charset="0"/>
              </a:rPr>
              <a:t>What is the Dark Matter?</a:t>
            </a:r>
          </a:p>
        </p:txBody>
      </p:sp>
      <p:pic>
        <p:nvPicPr>
          <p:cNvPr id="6" name="Picture 5" descr="2018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1613"/>
            <a:ext cx="9144000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94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Mpic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762"/>
            <a:ext cx="9144000" cy="6046622"/>
          </a:xfrm>
          <a:prstGeom prst="rect">
            <a:avLst/>
          </a:prstGeom>
        </p:spPr>
      </p:pic>
      <p:sp>
        <p:nvSpPr>
          <p:cNvPr id="601096" name="Text Box 8"/>
          <p:cNvSpPr txBox="1">
            <a:spLocks noChangeArrowheads="1"/>
          </p:cNvSpPr>
          <p:nvPr/>
        </p:nvSpPr>
        <p:spPr bwMode="auto">
          <a:xfrm>
            <a:off x="856101" y="63650"/>
            <a:ext cx="7244291" cy="830997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4800" b="0" dirty="0" smtClean="0">
                <a:latin typeface="Times New Roman"/>
                <a:cs typeface="Times New Roman"/>
              </a:rPr>
              <a:t>Particle </a:t>
            </a:r>
            <a:r>
              <a:rPr lang="en-US" sz="4800" b="0" dirty="0">
                <a:latin typeface="Times New Roman"/>
                <a:cs typeface="Times New Roman"/>
              </a:rPr>
              <a:t>Dark Matter </a:t>
            </a:r>
            <a:r>
              <a:rPr lang="en-US" sz="4800" b="0" dirty="0" smtClean="0">
                <a:latin typeface="Times New Roman"/>
                <a:cs typeface="Times New Roman"/>
              </a:rPr>
              <a:t>Models</a:t>
            </a:r>
            <a:endParaRPr lang="en-US" sz="4800" b="0" dirty="0">
              <a:latin typeface="Times New Roman"/>
              <a:cs typeface="Times New Roman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948264" y="2636912"/>
            <a:ext cx="1512168" cy="1512168"/>
          </a:xfrm>
          <a:prstGeom prst="ellipse">
            <a:avLst/>
          </a:prstGeom>
          <a:noFill/>
          <a:ln w="762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800" b="0">
              <a:latin typeface="Times New Roman"/>
              <a:cs typeface="Times New Roman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563888" y="3140968"/>
            <a:ext cx="1512168" cy="1512168"/>
          </a:xfrm>
          <a:prstGeom prst="ellipse">
            <a:avLst/>
          </a:prstGeom>
          <a:noFill/>
          <a:ln w="762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800" b="0">
              <a:latin typeface="Times New Roman"/>
              <a:cs typeface="Times New Roman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076056" y="2996952"/>
            <a:ext cx="864096" cy="864096"/>
          </a:xfrm>
          <a:prstGeom prst="ellipse">
            <a:avLst/>
          </a:prstGeom>
          <a:noFill/>
          <a:ln w="762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800" b="0">
              <a:latin typeface="Times New Roman"/>
              <a:cs typeface="Times New Roman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203848" y="4509120"/>
            <a:ext cx="864096" cy="864096"/>
          </a:xfrm>
          <a:prstGeom prst="ellipse">
            <a:avLst/>
          </a:prstGeom>
          <a:noFill/>
          <a:ln w="762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800" b="0">
              <a:latin typeface="Times New Roman"/>
              <a:cs typeface="Times New Roman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403648" y="5013176"/>
            <a:ext cx="1512168" cy="1512168"/>
          </a:xfrm>
          <a:prstGeom prst="ellipse">
            <a:avLst/>
          </a:prstGeom>
          <a:solidFill>
            <a:srgbClr val="FFFFFF"/>
          </a:solidFill>
          <a:ln w="76200">
            <a:solidFill>
              <a:srgbClr val="FF00FF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endParaRPr lang="en-US" sz="2800" b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688" y="5373216"/>
            <a:ext cx="774822" cy="7017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dirty="0" smtClean="0">
                <a:latin typeface="+mj-lt"/>
              </a:rPr>
              <a:t>Black</a:t>
            </a:r>
          </a:p>
          <a:p>
            <a:pPr>
              <a:buNone/>
            </a:pPr>
            <a:r>
              <a:rPr lang="en-US" sz="1800" b="0" dirty="0" smtClean="0">
                <a:latin typeface="+mj-lt"/>
              </a:rPr>
              <a:t>Holes</a:t>
            </a:r>
            <a:endParaRPr lang="en-US" sz="1800" b="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79102" y="4509120"/>
            <a:ext cx="372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dirty="0" smtClean="0">
                <a:solidFill>
                  <a:srgbClr val="00B600"/>
                </a:solidFill>
                <a:latin typeface="+mj-lt"/>
              </a:rPr>
              <a:t>Z,</a:t>
            </a:r>
            <a:endParaRPr lang="en-US" sz="1600" b="0" dirty="0">
              <a:solidFill>
                <a:srgbClr val="00B600"/>
              </a:solidFill>
              <a:latin typeface="+mj-lt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012160" y="1124744"/>
            <a:ext cx="2929308" cy="338554"/>
          </a:xfrm>
          <a:prstGeom prst="rect">
            <a:avLst/>
          </a:prstGeom>
          <a:solidFill>
            <a:srgbClr val="FF00C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0" dirty="0" err="1" smtClean="0">
                <a:solidFill>
                  <a:srgbClr val="FFFF00"/>
                </a:solidFill>
              </a:rPr>
              <a:t>Abdallah</a:t>
            </a:r>
            <a:r>
              <a:rPr lang="en-US" sz="1600" b="0" dirty="0" smtClean="0">
                <a:solidFill>
                  <a:srgbClr val="FFFF00"/>
                </a:solidFill>
              </a:rPr>
              <a:t> et al, arXiv:1506.03116</a:t>
            </a:r>
            <a:endParaRPr lang="en-US" sz="16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4678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1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6" name="Text Box 8"/>
          <p:cNvSpPr txBox="1">
            <a:spLocks noChangeArrowheads="1"/>
          </p:cNvSpPr>
          <p:nvPr/>
        </p:nvSpPr>
        <p:spPr bwMode="auto">
          <a:xfrm>
            <a:off x="539552" y="63650"/>
            <a:ext cx="8027232" cy="769441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4400" b="0" dirty="0" smtClean="0">
                <a:latin typeface="Times New Roman"/>
                <a:cs typeface="Times New Roman"/>
              </a:rPr>
              <a:t>(Particle) </a:t>
            </a:r>
            <a:r>
              <a:rPr lang="en-US" sz="4400" b="0" dirty="0">
                <a:latin typeface="Times New Roman"/>
                <a:cs typeface="Times New Roman"/>
              </a:rPr>
              <a:t>Dark Matter Candidates</a:t>
            </a:r>
          </a:p>
        </p:txBody>
      </p:sp>
      <p:pic>
        <p:nvPicPr>
          <p:cNvPr id="2" name="Picture 1" descr="DMCandidat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42276"/>
            <a:ext cx="8636000" cy="590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678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Text Box 2"/>
          <p:cNvSpPr txBox="1">
            <a:spLocks noChangeArrowheads="1"/>
          </p:cNvSpPr>
          <p:nvPr/>
        </p:nvSpPr>
        <p:spPr bwMode="auto">
          <a:xfrm>
            <a:off x="539552" y="838200"/>
            <a:ext cx="8084363" cy="94487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</p:txBody>
      </p:sp>
      <p:grpSp>
        <p:nvGrpSpPr>
          <p:cNvPr id="601091" name="Group 3"/>
          <p:cNvGrpSpPr>
            <a:grpSpLocks/>
          </p:cNvGrpSpPr>
          <p:nvPr/>
        </p:nvGrpSpPr>
        <p:grpSpPr bwMode="auto">
          <a:xfrm>
            <a:off x="972184" y="838200"/>
            <a:ext cx="6356331" cy="5639859"/>
            <a:chOff x="1060" y="576"/>
            <a:chExt cx="3980" cy="3462"/>
          </a:xfrm>
        </p:grpSpPr>
        <p:pic>
          <p:nvPicPr>
            <p:cNvPr id="601093" name="Picture 5" descr="sigma_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9" r="2609" b="3738"/>
            <a:stretch>
              <a:fillRect/>
            </a:stretch>
          </p:blipFill>
          <p:spPr bwMode="auto">
            <a:xfrm>
              <a:off x="1440" y="576"/>
              <a:ext cx="3600" cy="3462"/>
            </a:xfrm>
            <a:prstGeom prst="rect">
              <a:avLst/>
            </a:prstGeom>
            <a:noFill/>
            <a:ln w="9525">
              <a:solidFill>
                <a:srgbClr val="000000">
                  <a:alpha val="2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1094" name="Text Box 6"/>
            <p:cNvSpPr txBox="1">
              <a:spLocks noChangeArrowheads="1"/>
            </p:cNvSpPr>
            <p:nvPr/>
          </p:nvSpPr>
          <p:spPr bwMode="auto">
            <a:xfrm rot="16200000">
              <a:off x="324" y="2088"/>
              <a:ext cx="1799" cy="328"/>
            </a:xfrm>
            <a:prstGeom prst="rect">
              <a:avLst/>
            </a:prstGeom>
            <a:noFill/>
            <a:ln w="9525">
              <a:solidFill>
                <a:schemeClr val="tx1">
                  <a:alpha val="2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800" b="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Log</a:t>
              </a:r>
              <a:r>
                <a:rPr lang="en-US" sz="2800" b="0" baseline="-250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10</a:t>
              </a:r>
              <a:r>
                <a:rPr lang="en-US" sz="2800" b="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(</a:t>
              </a:r>
              <a:r>
                <a:rPr lang="en-US" sz="2800" b="0" dirty="0" err="1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σ</a:t>
              </a:r>
              <a:r>
                <a:rPr lang="en-US" sz="2800" b="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/</a:t>
              </a:r>
              <a:r>
                <a:rPr lang="en-US" sz="2800" b="0" dirty="0" err="1">
                  <a:solidFill>
                    <a:schemeClr val="bg1"/>
                  </a:solidFill>
                  <a:latin typeface="Times New Roman"/>
                  <a:cs typeface="Times New Roman"/>
                </a:rPr>
                <a:t>picobarns</a:t>
              </a:r>
              <a:r>
                <a:rPr lang="en-US" sz="2800" b="0" dirty="0">
                  <a:solidFill>
                    <a:schemeClr val="bg1"/>
                  </a:solidFill>
                  <a:latin typeface="Times New Roman"/>
                  <a:cs typeface="Times New Roman"/>
                </a:rPr>
                <a:t>)</a:t>
              </a:r>
            </a:p>
          </p:txBody>
        </p:sp>
      </p:grpSp>
      <p:sp>
        <p:nvSpPr>
          <p:cNvPr id="601095" name="Rectangle 7"/>
          <p:cNvSpPr>
            <a:spLocks noChangeArrowheads="1"/>
          </p:cNvSpPr>
          <p:nvPr/>
        </p:nvSpPr>
        <p:spPr bwMode="auto">
          <a:xfrm>
            <a:off x="5499715" y="990600"/>
            <a:ext cx="990600" cy="5073650"/>
          </a:xfrm>
          <a:prstGeom prst="rect">
            <a:avLst/>
          </a:prstGeom>
          <a:solidFill>
            <a:srgbClr val="00CC99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Times New Roman"/>
              <a:cs typeface="Times New Roman"/>
            </a:endParaRPr>
          </a:p>
        </p:txBody>
      </p:sp>
      <p:sp>
        <p:nvSpPr>
          <p:cNvPr id="601096" name="Text Box 8"/>
          <p:cNvSpPr txBox="1">
            <a:spLocks noChangeArrowheads="1"/>
          </p:cNvSpPr>
          <p:nvPr/>
        </p:nvSpPr>
        <p:spPr bwMode="auto">
          <a:xfrm>
            <a:off x="797956" y="63650"/>
            <a:ext cx="7470414" cy="769441"/>
          </a:xfrm>
          <a:prstGeom prst="rect">
            <a:avLst/>
          </a:prstGeom>
          <a:solidFill>
            <a:schemeClr val="accent1"/>
          </a:solidFill>
          <a:ln>
            <a:solidFill>
              <a:srgbClr val="000000"/>
            </a:solidFill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44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Particle Dark </a:t>
            </a:r>
            <a:r>
              <a:rPr lang="en-US" sz="4400" b="0" dirty="0">
                <a:solidFill>
                  <a:srgbClr val="000000"/>
                </a:solidFill>
                <a:latin typeface="Times New Roman"/>
                <a:cs typeface="Times New Roman"/>
              </a:rPr>
              <a:t>Matter Candidates</a:t>
            </a:r>
          </a:p>
        </p:txBody>
      </p:sp>
      <p:grpSp>
        <p:nvGrpSpPr>
          <p:cNvPr id="601097" name="Group 9"/>
          <p:cNvGrpSpPr>
            <a:grpSpLocks/>
          </p:cNvGrpSpPr>
          <p:nvPr/>
        </p:nvGrpSpPr>
        <p:grpSpPr bwMode="auto">
          <a:xfrm>
            <a:off x="4280515" y="3543300"/>
            <a:ext cx="742950" cy="1066800"/>
            <a:chOff x="2976" y="2880"/>
            <a:chExt cx="468" cy="672"/>
          </a:xfrm>
        </p:grpSpPr>
        <p:graphicFrame>
          <p:nvGraphicFramePr>
            <p:cNvPr id="601098" name="Object 10"/>
            <p:cNvGraphicFramePr>
              <a:graphicFrameLocks noChangeAspect="1"/>
            </p:cNvGraphicFramePr>
            <p:nvPr/>
          </p:nvGraphicFramePr>
          <p:xfrm>
            <a:off x="2976" y="3072"/>
            <a:ext cx="468" cy="2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8" name="Equation" r:id="rId5" imgW="419497" imgH="228997" progId="Equation.DSMT4">
                    <p:embed/>
                  </p:oleObj>
                </mc:Choice>
                <mc:Fallback>
                  <p:oleObj name="Equation" r:id="rId5" imgW="419497" imgH="228997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3072"/>
                          <a:ext cx="468" cy="25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1099" name="Line 11"/>
            <p:cNvSpPr>
              <a:spLocks noChangeShapeType="1"/>
            </p:cNvSpPr>
            <p:nvPr/>
          </p:nvSpPr>
          <p:spPr bwMode="auto">
            <a:xfrm flipV="1">
              <a:off x="3210" y="2880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Times New Roman"/>
                <a:cs typeface="Times New Roman"/>
              </a:endParaRPr>
            </a:p>
          </p:txBody>
        </p:sp>
        <p:sp>
          <p:nvSpPr>
            <p:cNvPr id="601100" name="Line 12"/>
            <p:cNvSpPr>
              <a:spLocks noChangeShapeType="1"/>
            </p:cNvSpPr>
            <p:nvPr/>
          </p:nvSpPr>
          <p:spPr bwMode="auto">
            <a:xfrm flipH="1">
              <a:off x="3210" y="3312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Times New Roman"/>
                <a:cs typeface="Times New Roman"/>
              </a:endParaRPr>
            </a:p>
          </p:txBody>
        </p:sp>
      </p:grpSp>
      <p:grpSp>
        <p:nvGrpSpPr>
          <p:cNvPr id="601105" name="Group 17"/>
          <p:cNvGrpSpPr>
            <a:grpSpLocks/>
          </p:cNvGrpSpPr>
          <p:nvPr/>
        </p:nvGrpSpPr>
        <p:grpSpPr bwMode="auto">
          <a:xfrm>
            <a:off x="6512540" y="4800600"/>
            <a:ext cx="968375" cy="1066800"/>
            <a:chOff x="4357" y="3024"/>
            <a:chExt cx="610" cy="672"/>
          </a:xfrm>
        </p:grpSpPr>
        <p:graphicFrame>
          <p:nvGraphicFramePr>
            <p:cNvPr id="601106" name="Object 18"/>
            <p:cNvGraphicFramePr>
              <a:graphicFrameLocks noChangeAspect="1"/>
            </p:cNvGraphicFramePr>
            <p:nvPr/>
          </p:nvGraphicFramePr>
          <p:xfrm>
            <a:off x="4357" y="3216"/>
            <a:ext cx="610" cy="2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9" name="Equation" r:id="rId7" imgW="546260" imgH="228898" progId="Equation.DSMT4">
                    <p:embed/>
                  </p:oleObj>
                </mc:Choice>
                <mc:Fallback>
                  <p:oleObj name="Equation" r:id="rId7" imgW="546260" imgH="228898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7" y="3216"/>
                          <a:ext cx="610" cy="25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1107" name="Line 19"/>
            <p:cNvSpPr>
              <a:spLocks noChangeShapeType="1"/>
            </p:cNvSpPr>
            <p:nvPr/>
          </p:nvSpPr>
          <p:spPr bwMode="auto">
            <a:xfrm flipV="1">
              <a:off x="4662" y="3024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Times New Roman"/>
                <a:cs typeface="Times New Roman"/>
              </a:endParaRPr>
            </a:p>
          </p:txBody>
        </p:sp>
        <p:sp>
          <p:nvSpPr>
            <p:cNvPr id="601108" name="Line 20"/>
            <p:cNvSpPr>
              <a:spLocks noChangeShapeType="1"/>
            </p:cNvSpPr>
            <p:nvPr/>
          </p:nvSpPr>
          <p:spPr bwMode="auto">
            <a:xfrm flipH="1">
              <a:off x="4662" y="3456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Times New Roman"/>
                <a:cs typeface="Times New Roman"/>
              </a:endParaRPr>
            </a:p>
          </p:txBody>
        </p:sp>
      </p:grpSp>
      <p:sp>
        <p:nvSpPr>
          <p:cNvPr id="601117" name="Text Box 29"/>
          <p:cNvSpPr txBox="1">
            <a:spLocks noChangeArrowheads="1"/>
          </p:cNvSpPr>
          <p:nvPr/>
        </p:nvSpPr>
        <p:spPr bwMode="auto">
          <a:xfrm>
            <a:off x="3442032" y="1554163"/>
            <a:ext cx="2057684" cy="1446550"/>
          </a:xfrm>
          <a:prstGeom prst="rect">
            <a:avLst/>
          </a:prstGeom>
          <a:solidFill>
            <a:srgbClr val="00336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Weakly-interacting</a:t>
            </a:r>
          </a:p>
          <a:p>
            <a:pPr algn="ctr">
              <a:buNone/>
            </a:pP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Massive Particles</a:t>
            </a:r>
          </a:p>
          <a:p>
            <a:pPr algn="ctr">
              <a:buNone/>
            </a:pP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(</a:t>
            </a:r>
            <a:r>
              <a:rPr lang="en-US" sz="2000" b="0" dirty="0" err="1" smtClean="0">
                <a:solidFill>
                  <a:srgbClr val="FFFF0C"/>
                </a:solidFill>
                <a:latin typeface="Times New Roman"/>
                <a:cs typeface="Times New Roman"/>
              </a:rPr>
              <a:t>supersymmetry</a:t>
            </a: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)</a:t>
            </a:r>
            <a:endParaRPr lang="en-US" sz="2000" b="0" dirty="0">
              <a:solidFill>
                <a:srgbClr val="FFFF0C"/>
              </a:solidFill>
              <a:latin typeface="Times New Roman"/>
              <a:cs typeface="Times New Roman"/>
            </a:endParaRPr>
          </a:p>
        </p:txBody>
      </p:sp>
      <p:sp>
        <p:nvSpPr>
          <p:cNvPr id="601118" name="Text Box 30"/>
          <p:cNvSpPr txBox="1">
            <a:spLocks noChangeArrowheads="1"/>
          </p:cNvSpPr>
          <p:nvPr/>
        </p:nvSpPr>
        <p:spPr bwMode="auto">
          <a:xfrm rot="5400000" flipH="1">
            <a:off x="4703637" y="2248664"/>
            <a:ext cx="25827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0" dirty="0" err="1">
                <a:latin typeface="Times New Roman"/>
                <a:cs typeface="Times New Roman"/>
              </a:rPr>
              <a:t>Superheavy</a:t>
            </a:r>
            <a:r>
              <a:rPr lang="en-US" sz="2000" b="0" dirty="0">
                <a:latin typeface="Times New Roman"/>
                <a:cs typeface="Times New Roman"/>
              </a:rPr>
              <a:t> ‘</a:t>
            </a:r>
            <a:r>
              <a:rPr lang="en-US" sz="2000" b="0" dirty="0" err="1">
                <a:latin typeface="Times New Roman"/>
                <a:cs typeface="Times New Roman"/>
              </a:rPr>
              <a:t>cryptons</a:t>
            </a:r>
            <a:r>
              <a:rPr lang="en-US" sz="2000" b="0" dirty="0">
                <a:latin typeface="Times New Roman"/>
                <a:cs typeface="Times New Roman"/>
              </a:rPr>
              <a:t>’</a:t>
            </a:r>
          </a:p>
        </p:txBody>
      </p:sp>
      <p:sp>
        <p:nvSpPr>
          <p:cNvPr id="601119" name="Text Box 31"/>
          <p:cNvSpPr txBox="1">
            <a:spLocks noChangeArrowheads="1"/>
          </p:cNvSpPr>
          <p:nvPr/>
        </p:nvSpPr>
        <p:spPr bwMode="auto">
          <a:xfrm>
            <a:off x="3720575" y="4591050"/>
            <a:ext cx="1620957" cy="1508105"/>
          </a:xfrm>
          <a:prstGeom prst="rect">
            <a:avLst/>
          </a:prstGeom>
          <a:solidFill>
            <a:srgbClr val="00336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Super-weakly</a:t>
            </a:r>
          </a:p>
          <a:p>
            <a:pPr algn="ctr">
              <a:buNone/>
            </a:pPr>
            <a:r>
              <a:rPr lang="en-US" sz="2000" b="0" dirty="0">
                <a:solidFill>
                  <a:srgbClr val="FFFF0C"/>
                </a:solidFill>
                <a:latin typeface="Times New Roman"/>
                <a:cs typeface="Times New Roman"/>
              </a:rPr>
              <a:t>i</a:t>
            </a: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nteracting</a:t>
            </a:r>
          </a:p>
          <a:p>
            <a:pPr algn="ctr">
              <a:buNone/>
            </a:pPr>
            <a:r>
              <a:rPr lang="en-US" sz="2000" b="0" dirty="0">
                <a:solidFill>
                  <a:srgbClr val="FFFF0C"/>
                </a:solidFill>
                <a:latin typeface="Times New Roman"/>
                <a:cs typeface="Times New Roman"/>
              </a:rPr>
              <a:t>p</a:t>
            </a: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articles, e.g.,</a:t>
            </a:r>
          </a:p>
          <a:p>
            <a:pPr algn="ctr">
              <a:buNone/>
            </a:pPr>
            <a:r>
              <a:rPr lang="en-US" sz="2000" b="0" dirty="0" err="1" smtClean="0">
                <a:solidFill>
                  <a:srgbClr val="FFFF0C"/>
                </a:solidFill>
                <a:latin typeface="Times New Roman"/>
                <a:cs typeface="Times New Roman"/>
              </a:rPr>
              <a:t>gravitino</a:t>
            </a:r>
            <a:endParaRPr lang="en-US" sz="2000" b="0" dirty="0">
              <a:solidFill>
                <a:srgbClr val="FFFF0C"/>
              </a:solidFill>
              <a:latin typeface="Times New Roman"/>
              <a:cs typeface="Times New Roman"/>
            </a:endParaRPr>
          </a:p>
        </p:txBody>
      </p:sp>
      <p:sp>
        <p:nvSpPr>
          <p:cNvPr id="601123" name="Text Box 35"/>
          <p:cNvSpPr txBox="1">
            <a:spLocks noChangeArrowheads="1"/>
          </p:cNvSpPr>
          <p:nvPr/>
        </p:nvSpPr>
        <p:spPr bwMode="auto">
          <a:xfrm>
            <a:off x="2137390" y="3282950"/>
            <a:ext cx="952905" cy="400110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b="0" dirty="0" err="1" smtClean="0">
                <a:solidFill>
                  <a:srgbClr val="FFFF0C"/>
                </a:solidFill>
                <a:latin typeface="Times New Roman"/>
                <a:cs typeface="Times New Roman"/>
              </a:rPr>
              <a:t>Axions</a:t>
            </a:r>
            <a:endParaRPr lang="en-US" sz="2000" b="0" dirty="0">
              <a:solidFill>
                <a:srgbClr val="FFFF0C"/>
              </a:solidFill>
              <a:latin typeface="Times New Roman"/>
              <a:cs typeface="Times New Roman"/>
            </a:endParaRPr>
          </a:p>
        </p:txBody>
      </p:sp>
      <p:grpSp>
        <p:nvGrpSpPr>
          <p:cNvPr id="601124" name="Group 36"/>
          <p:cNvGrpSpPr>
            <a:grpSpLocks/>
          </p:cNvGrpSpPr>
          <p:nvPr/>
        </p:nvGrpSpPr>
        <p:grpSpPr bwMode="auto">
          <a:xfrm>
            <a:off x="3824903" y="3200400"/>
            <a:ext cx="608012" cy="1066800"/>
            <a:chOff x="282" y="2640"/>
            <a:chExt cx="383" cy="672"/>
          </a:xfrm>
        </p:grpSpPr>
        <p:graphicFrame>
          <p:nvGraphicFramePr>
            <p:cNvPr id="601125" name="Object 37"/>
            <p:cNvGraphicFramePr>
              <a:graphicFrameLocks noChangeAspect="1"/>
            </p:cNvGraphicFramePr>
            <p:nvPr/>
          </p:nvGraphicFramePr>
          <p:xfrm>
            <a:off x="282" y="2825"/>
            <a:ext cx="383" cy="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0" name="Equation" r:id="rId9" imgW="343148" imgH="241592" progId="Equation.DSMT4">
                    <p:embed/>
                  </p:oleObj>
                </mc:Choice>
                <mc:Fallback>
                  <p:oleObj name="Equation" r:id="rId9" imgW="343148" imgH="241592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2" y="2825"/>
                          <a:ext cx="383" cy="26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1126" name="Line 38"/>
            <p:cNvSpPr>
              <a:spLocks noChangeShapeType="1"/>
            </p:cNvSpPr>
            <p:nvPr/>
          </p:nvSpPr>
          <p:spPr bwMode="auto">
            <a:xfrm flipV="1">
              <a:off x="474" y="2640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Times New Roman"/>
                <a:cs typeface="Times New Roman"/>
              </a:endParaRPr>
            </a:p>
          </p:txBody>
        </p:sp>
        <p:sp>
          <p:nvSpPr>
            <p:cNvPr id="601127" name="Line 39"/>
            <p:cNvSpPr>
              <a:spLocks noChangeShapeType="1"/>
            </p:cNvSpPr>
            <p:nvPr/>
          </p:nvSpPr>
          <p:spPr bwMode="auto">
            <a:xfrm flipH="1">
              <a:off x="474" y="3072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Times New Roman"/>
                <a:cs typeface="Times New Roman"/>
              </a:endParaRPr>
            </a:p>
          </p:txBody>
        </p:sp>
      </p:grpSp>
      <p:graphicFrame>
        <p:nvGraphicFramePr>
          <p:cNvPr id="601128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3275486"/>
              </p:ext>
            </p:extLst>
          </p:nvPr>
        </p:nvGraphicFramePr>
        <p:xfrm>
          <a:off x="7455515" y="1985963"/>
          <a:ext cx="1092200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" name="Equation" r:id="rId11" imgW="559197" imgH="228997" progId="Equation.DSMT4">
                  <p:embed/>
                </p:oleObj>
              </mc:Choice>
              <mc:Fallback>
                <p:oleObj name="Equation" r:id="rId11" imgW="559197" imgH="22899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5515" y="1985963"/>
                        <a:ext cx="1092200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1129" name="AutoShape 41"/>
          <p:cNvSpPr>
            <a:spLocks/>
          </p:cNvSpPr>
          <p:nvPr/>
        </p:nvSpPr>
        <p:spPr bwMode="auto">
          <a:xfrm>
            <a:off x="7099915" y="1752600"/>
            <a:ext cx="304800" cy="914400"/>
          </a:xfrm>
          <a:prstGeom prst="rightBrace">
            <a:avLst>
              <a:gd name="adj1" fmla="val 25000"/>
              <a:gd name="adj2" fmla="val 51218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Times New Roman"/>
              <a:cs typeface="Times New Roman"/>
            </a:endParaRP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2609748" y="6330749"/>
            <a:ext cx="3804906" cy="523220"/>
          </a:xfrm>
          <a:prstGeom prst="rect">
            <a:avLst/>
          </a:prstGeom>
          <a:noFill/>
          <a:ln w="9525">
            <a:solidFill>
              <a:schemeClr val="tx1">
                <a:alpha val="2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800" b="0" dirty="0" smtClean="0">
                <a:solidFill>
                  <a:schemeClr val="bg1"/>
                </a:solidFill>
                <a:latin typeface="Times New Roman"/>
                <a:cs typeface="Times New Roman"/>
              </a:rPr>
              <a:t>Log</a:t>
            </a:r>
            <a:r>
              <a:rPr lang="en-US" sz="2800" b="0" baseline="-25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10</a:t>
            </a:r>
            <a:r>
              <a:rPr lang="en-US" sz="2800" b="0" dirty="0" smtClean="0">
                <a:solidFill>
                  <a:schemeClr val="bg1"/>
                </a:solidFill>
                <a:latin typeface="Times New Roman"/>
                <a:cs typeface="Times New Roman"/>
              </a:rPr>
              <a:t>(mass/proton mass)</a:t>
            </a:r>
            <a:endParaRPr lang="en-US" sz="2800" b="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52574" y="2100251"/>
            <a:ext cx="1411314" cy="461665"/>
          </a:xfrm>
          <a:prstGeom prst="rect">
            <a:avLst/>
          </a:prstGeom>
          <a:solidFill>
            <a:srgbClr val="000066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Neutrinos</a:t>
            </a:r>
            <a:endParaRPr lang="en-US" sz="2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7" name="Oval 4"/>
          <p:cNvSpPr>
            <a:spLocks noChangeArrowheads="1"/>
          </p:cNvSpPr>
          <p:nvPr/>
        </p:nvSpPr>
        <p:spPr bwMode="auto">
          <a:xfrm>
            <a:off x="2193568" y="1727201"/>
            <a:ext cx="1358899" cy="11493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800" b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52320" y="2970193"/>
            <a:ext cx="1022385" cy="17789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b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Black</a:t>
            </a:r>
          </a:p>
          <a:p>
            <a:pPr algn="ctr">
              <a:buNone/>
            </a:pPr>
            <a:r>
              <a:rPr lang="en-US" sz="2800" b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Holes</a:t>
            </a:r>
          </a:p>
          <a:p>
            <a:pPr algn="ctr">
              <a:buNone/>
            </a:pPr>
            <a:r>
              <a:rPr lang="en-US" sz="4000" b="0" dirty="0">
                <a:solidFill>
                  <a:srgbClr val="FFFFFF"/>
                </a:solidFill>
                <a:latin typeface="Times New Roman"/>
                <a:cs typeface="Times New Roman"/>
                <a:sym typeface="Wingdings" charset="0"/>
              </a:rPr>
              <a:t></a:t>
            </a:r>
            <a:endParaRPr lang="en-US" sz="4000" b="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7114327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Neutrinos</a:t>
            </a:r>
            <a:endParaRPr lang="en-US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7600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They exist! 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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They have weak interactions 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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They have masses 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</a:t>
            </a:r>
            <a:endParaRPr lang="en-US" dirty="0" smtClean="0">
              <a:latin typeface="Times New Roman"/>
              <a:cs typeface="Times New Roman"/>
            </a:endParaRP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As indicated by neutrino oscillations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But their masses are very small 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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&lt; 1 </a:t>
            </a:r>
            <a:r>
              <a:rPr lang="en-US" dirty="0" err="1" smtClean="0">
                <a:latin typeface="Times New Roman"/>
                <a:cs typeface="Times New Roman"/>
              </a:rPr>
              <a:t>eV</a:t>
            </a:r>
            <a:r>
              <a:rPr lang="en-US" dirty="0" smtClean="0">
                <a:latin typeface="Times New Roman"/>
                <a:cs typeface="Times New Roman"/>
              </a:rPr>
              <a:t> (= 1/1000,000,000 of proton mass)</a:t>
            </a:r>
          </a:p>
          <a:p>
            <a:r>
              <a:rPr lang="en-US" dirty="0">
                <a:latin typeface="Times New Roman"/>
                <a:cs typeface="Times New Roman"/>
              </a:rPr>
              <a:t>Not able to grow all structures in Universe </a:t>
            </a:r>
            <a:r>
              <a:rPr lang="en-US" dirty="0">
                <a:latin typeface="Times New Roman"/>
                <a:cs typeface="Times New Roman"/>
                <a:sym typeface="Wingdings"/>
              </a:rPr>
              <a:t></a:t>
            </a:r>
            <a:endParaRPr lang="en-US" dirty="0">
              <a:latin typeface="Times New Roman"/>
              <a:cs typeface="Times New Roman"/>
            </a:endParaRPr>
          </a:p>
          <a:p>
            <a:pPr lvl="1"/>
            <a:r>
              <a:rPr lang="en-US" dirty="0">
                <a:latin typeface="Times New Roman"/>
                <a:cs typeface="Times New Roman"/>
              </a:rPr>
              <a:t>(run away from small structures)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Maybe some other neutrinos beyond the Standard Model? 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Sterile neutrinos?</a:t>
            </a:r>
          </a:p>
        </p:txBody>
      </p:sp>
    </p:spTree>
    <p:extLst>
      <p:ext uri="{BB962C8B-B14F-4D97-AF65-F5344CB8AC3E}">
        <p14:creationId xmlns:p14="http://schemas.microsoft.com/office/powerpoint/2010/main" val="461441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" y="1196752"/>
            <a:ext cx="5050904" cy="5544616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Sterile = no Standard Model interactions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Expected to mix with standard left-handed </a:t>
            </a:r>
            <a:r>
              <a:rPr lang="en-US" dirty="0" err="1" smtClean="0">
                <a:latin typeface="Times New Roman"/>
                <a:cs typeface="Times New Roman"/>
              </a:rPr>
              <a:t>ν’s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Relic density if no significant asymmetry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Could be larger if asymmetry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X-ray constraints on decays</a:t>
            </a:r>
          </a:p>
          <a:p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5" name="Picture 4" descr="TkachevSterileNu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96" y="1772816"/>
            <a:ext cx="4572000" cy="42875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680" y="116632"/>
            <a:ext cx="8686800" cy="1008112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5400" dirty="0" smtClean="0">
                <a:latin typeface="Times New Roman"/>
                <a:cs typeface="Times New Roman"/>
              </a:rPr>
              <a:t>Sterile Neutrino?</a:t>
            </a:r>
            <a:endParaRPr lang="en-US" sz="5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SterileNuDens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365104"/>
            <a:ext cx="2908300" cy="685800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640528" y="6381328"/>
            <a:ext cx="2479064" cy="338554"/>
          </a:xfrm>
          <a:prstGeom prst="rect">
            <a:avLst/>
          </a:prstGeom>
          <a:solidFill>
            <a:srgbClr val="FF00C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0" dirty="0" err="1" smtClean="0">
                <a:solidFill>
                  <a:srgbClr val="FFFF00"/>
                </a:solidFill>
              </a:rPr>
              <a:t>Tkachev</a:t>
            </a:r>
            <a:r>
              <a:rPr lang="en-US" sz="1600" b="0" dirty="0" smtClean="0">
                <a:solidFill>
                  <a:srgbClr val="FFFF00"/>
                </a:solidFill>
              </a:rPr>
              <a:t>, arXiv:1802.02414</a:t>
            </a:r>
            <a:endParaRPr lang="en-US" sz="16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3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Msigm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6"/>
            <a:ext cx="8892480" cy="610202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-27384"/>
            <a:ext cx="9144000" cy="1224136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None/>
              <a:defRPr/>
            </a:pPr>
            <a:r>
              <a:rPr lang="en-US" sz="4300" b="0" dirty="0" smtClean="0">
                <a:latin typeface="Times New Roman"/>
                <a:cs typeface="Times New Roman"/>
              </a:rPr>
              <a:t>New Physics beyond the SM?</a:t>
            </a:r>
          </a:p>
          <a:p>
            <a:pPr>
              <a:buNone/>
              <a:defRPr/>
            </a:pPr>
            <a:r>
              <a:rPr lang="en-US" sz="3200" b="0" dirty="0" smtClean="0">
                <a:latin typeface="Times New Roman"/>
                <a:cs typeface="Times New Roman"/>
              </a:rPr>
              <a:t>Standard Model Cross-Sections @ LHC</a:t>
            </a:r>
            <a:endParaRPr lang="en-US" sz="3200" b="0" dirty="0">
              <a:latin typeface="Times New Roman"/>
              <a:cs typeface="Times New Roman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5436096" y="3140968"/>
            <a:ext cx="1152128" cy="288032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</p:spTree>
    <p:extLst>
      <p:ext uri="{BB962C8B-B14F-4D97-AF65-F5344CB8AC3E}">
        <p14:creationId xmlns:p14="http://schemas.microsoft.com/office/powerpoint/2010/main" val="2500725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Text Box 2"/>
          <p:cNvSpPr txBox="1">
            <a:spLocks noChangeArrowheads="1"/>
          </p:cNvSpPr>
          <p:nvPr/>
        </p:nvSpPr>
        <p:spPr bwMode="auto">
          <a:xfrm>
            <a:off x="539552" y="-27384"/>
            <a:ext cx="8064896" cy="94487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</p:txBody>
      </p:sp>
      <p:grpSp>
        <p:nvGrpSpPr>
          <p:cNvPr id="601091" name="Group 3"/>
          <p:cNvGrpSpPr>
            <a:grpSpLocks/>
          </p:cNvGrpSpPr>
          <p:nvPr/>
        </p:nvGrpSpPr>
        <p:grpSpPr bwMode="auto">
          <a:xfrm>
            <a:off x="972184" y="838200"/>
            <a:ext cx="6356331" cy="5639859"/>
            <a:chOff x="1060" y="576"/>
            <a:chExt cx="3980" cy="3462"/>
          </a:xfrm>
        </p:grpSpPr>
        <p:pic>
          <p:nvPicPr>
            <p:cNvPr id="601093" name="Picture 5" descr="sigma_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9" r="2609" b="3738"/>
            <a:stretch>
              <a:fillRect/>
            </a:stretch>
          </p:blipFill>
          <p:spPr bwMode="auto">
            <a:xfrm>
              <a:off x="1440" y="576"/>
              <a:ext cx="3600" cy="3462"/>
            </a:xfrm>
            <a:prstGeom prst="rect">
              <a:avLst/>
            </a:prstGeom>
            <a:noFill/>
            <a:ln w="9525">
              <a:solidFill>
                <a:srgbClr val="000000">
                  <a:alpha val="2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1094" name="Text Box 6"/>
            <p:cNvSpPr txBox="1">
              <a:spLocks noChangeArrowheads="1"/>
            </p:cNvSpPr>
            <p:nvPr/>
          </p:nvSpPr>
          <p:spPr bwMode="auto">
            <a:xfrm rot="16200000">
              <a:off x="324" y="2088"/>
              <a:ext cx="1799" cy="328"/>
            </a:xfrm>
            <a:prstGeom prst="rect">
              <a:avLst/>
            </a:prstGeom>
            <a:noFill/>
            <a:ln w="9525">
              <a:solidFill>
                <a:schemeClr val="tx1">
                  <a:alpha val="2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800" b="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Log</a:t>
              </a:r>
              <a:r>
                <a:rPr lang="en-US" sz="2800" b="0" baseline="-250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10</a:t>
              </a:r>
              <a:r>
                <a:rPr lang="en-US" sz="2800" b="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(</a:t>
              </a:r>
              <a:r>
                <a:rPr lang="en-US" sz="2800" b="0" dirty="0" err="1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σ</a:t>
              </a:r>
              <a:r>
                <a:rPr lang="en-US" sz="2800" b="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/</a:t>
              </a:r>
              <a:r>
                <a:rPr lang="en-US" sz="2800" b="0" dirty="0" err="1">
                  <a:solidFill>
                    <a:schemeClr val="bg1"/>
                  </a:solidFill>
                  <a:latin typeface="Times New Roman"/>
                  <a:cs typeface="Times New Roman"/>
                </a:rPr>
                <a:t>picobarns</a:t>
              </a:r>
              <a:r>
                <a:rPr lang="en-US" sz="2800" b="0" dirty="0">
                  <a:solidFill>
                    <a:schemeClr val="bg1"/>
                  </a:solidFill>
                  <a:latin typeface="Times New Roman"/>
                  <a:cs typeface="Times New Roman"/>
                </a:rPr>
                <a:t>)</a:t>
              </a:r>
            </a:p>
          </p:txBody>
        </p:sp>
      </p:grpSp>
      <p:sp>
        <p:nvSpPr>
          <p:cNvPr id="601095" name="Rectangle 7"/>
          <p:cNvSpPr>
            <a:spLocks noChangeArrowheads="1"/>
          </p:cNvSpPr>
          <p:nvPr/>
        </p:nvSpPr>
        <p:spPr bwMode="auto">
          <a:xfrm>
            <a:off x="5499715" y="990600"/>
            <a:ext cx="990600" cy="5073650"/>
          </a:xfrm>
          <a:prstGeom prst="rect">
            <a:avLst/>
          </a:prstGeom>
          <a:solidFill>
            <a:srgbClr val="00CC99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Times New Roman"/>
              <a:cs typeface="Times New Roman"/>
            </a:endParaRPr>
          </a:p>
        </p:txBody>
      </p:sp>
      <p:sp>
        <p:nvSpPr>
          <p:cNvPr id="601096" name="Text Box 8"/>
          <p:cNvSpPr txBox="1">
            <a:spLocks noChangeArrowheads="1"/>
          </p:cNvSpPr>
          <p:nvPr/>
        </p:nvSpPr>
        <p:spPr bwMode="auto">
          <a:xfrm>
            <a:off x="797956" y="63650"/>
            <a:ext cx="7446452" cy="769441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4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Particle Dark </a:t>
            </a:r>
            <a:r>
              <a:rPr lang="en-US" sz="4400" b="0" dirty="0">
                <a:solidFill>
                  <a:srgbClr val="000000"/>
                </a:solidFill>
                <a:latin typeface="Times New Roman"/>
                <a:cs typeface="Times New Roman"/>
              </a:rPr>
              <a:t>Matter Candidates</a:t>
            </a:r>
          </a:p>
        </p:txBody>
      </p:sp>
      <p:grpSp>
        <p:nvGrpSpPr>
          <p:cNvPr id="601097" name="Group 9"/>
          <p:cNvGrpSpPr>
            <a:grpSpLocks/>
          </p:cNvGrpSpPr>
          <p:nvPr/>
        </p:nvGrpSpPr>
        <p:grpSpPr bwMode="auto">
          <a:xfrm>
            <a:off x="4280515" y="3543300"/>
            <a:ext cx="742950" cy="1066800"/>
            <a:chOff x="2976" y="2880"/>
            <a:chExt cx="468" cy="672"/>
          </a:xfrm>
        </p:grpSpPr>
        <p:graphicFrame>
          <p:nvGraphicFramePr>
            <p:cNvPr id="601098" name="Object 10"/>
            <p:cNvGraphicFramePr>
              <a:graphicFrameLocks noChangeAspect="1"/>
            </p:cNvGraphicFramePr>
            <p:nvPr/>
          </p:nvGraphicFramePr>
          <p:xfrm>
            <a:off x="2976" y="3072"/>
            <a:ext cx="468" cy="2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31" name="Equation" r:id="rId5" imgW="419497" imgH="228997" progId="Equation.DSMT4">
                    <p:embed/>
                  </p:oleObj>
                </mc:Choice>
                <mc:Fallback>
                  <p:oleObj name="Equation" r:id="rId5" imgW="419497" imgH="228997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3072"/>
                          <a:ext cx="468" cy="25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1099" name="Line 11"/>
            <p:cNvSpPr>
              <a:spLocks noChangeShapeType="1"/>
            </p:cNvSpPr>
            <p:nvPr/>
          </p:nvSpPr>
          <p:spPr bwMode="auto">
            <a:xfrm flipV="1">
              <a:off x="3210" y="2880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Times New Roman"/>
                <a:cs typeface="Times New Roman"/>
              </a:endParaRPr>
            </a:p>
          </p:txBody>
        </p:sp>
        <p:sp>
          <p:nvSpPr>
            <p:cNvPr id="601100" name="Line 12"/>
            <p:cNvSpPr>
              <a:spLocks noChangeShapeType="1"/>
            </p:cNvSpPr>
            <p:nvPr/>
          </p:nvSpPr>
          <p:spPr bwMode="auto">
            <a:xfrm flipH="1">
              <a:off x="3210" y="3312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Times New Roman"/>
                <a:cs typeface="Times New Roman"/>
              </a:endParaRPr>
            </a:p>
          </p:txBody>
        </p:sp>
      </p:grpSp>
      <p:grpSp>
        <p:nvGrpSpPr>
          <p:cNvPr id="601105" name="Group 17"/>
          <p:cNvGrpSpPr>
            <a:grpSpLocks/>
          </p:cNvGrpSpPr>
          <p:nvPr/>
        </p:nvGrpSpPr>
        <p:grpSpPr bwMode="auto">
          <a:xfrm>
            <a:off x="6512540" y="4800600"/>
            <a:ext cx="968375" cy="1066800"/>
            <a:chOff x="4357" y="3024"/>
            <a:chExt cx="610" cy="672"/>
          </a:xfrm>
        </p:grpSpPr>
        <p:graphicFrame>
          <p:nvGraphicFramePr>
            <p:cNvPr id="601106" name="Object 18"/>
            <p:cNvGraphicFramePr>
              <a:graphicFrameLocks noChangeAspect="1"/>
            </p:cNvGraphicFramePr>
            <p:nvPr/>
          </p:nvGraphicFramePr>
          <p:xfrm>
            <a:off x="4357" y="3216"/>
            <a:ext cx="610" cy="2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32" name="Equation" r:id="rId7" imgW="546260" imgH="228898" progId="Equation.DSMT4">
                    <p:embed/>
                  </p:oleObj>
                </mc:Choice>
                <mc:Fallback>
                  <p:oleObj name="Equation" r:id="rId7" imgW="546260" imgH="228898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7" y="3216"/>
                          <a:ext cx="610" cy="25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1107" name="Line 19"/>
            <p:cNvSpPr>
              <a:spLocks noChangeShapeType="1"/>
            </p:cNvSpPr>
            <p:nvPr/>
          </p:nvSpPr>
          <p:spPr bwMode="auto">
            <a:xfrm flipV="1">
              <a:off x="4662" y="3024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Times New Roman"/>
                <a:cs typeface="Times New Roman"/>
              </a:endParaRPr>
            </a:p>
          </p:txBody>
        </p:sp>
        <p:sp>
          <p:nvSpPr>
            <p:cNvPr id="601108" name="Line 20"/>
            <p:cNvSpPr>
              <a:spLocks noChangeShapeType="1"/>
            </p:cNvSpPr>
            <p:nvPr/>
          </p:nvSpPr>
          <p:spPr bwMode="auto">
            <a:xfrm flipH="1">
              <a:off x="4662" y="3456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Times New Roman"/>
                <a:cs typeface="Times New Roman"/>
              </a:endParaRPr>
            </a:p>
          </p:txBody>
        </p:sp>
      </p:grpSp>
      <p:sp>
        <p:nvSpPr>
          <p:cNvPr id="601117" name="Text Box 29"/>
          <p:cNvSpPr txBox="1">
            <a:spLocks noChangeArrowheads="1"/>
          </p:cNvSpPr>
          <p:nvPr/>
        </p:nvSpPr>
        <p:spPr bwMode="auto">
          <a:xfrm>
            <a:off x="3442032" y="1554163"/>
            <a:ext cx="2057684" cy="1446550"/>
          </a:xfrm>
          <a:prstGeom prst="rect">
            <a:avLst/>
          </a:prstGeom>
          <a:solidFill>
            <a:srgbClr val="00336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Weakly-interacting</a:t>
            </a:r>
          </a:p>
          <a:p>
            <a:pPr algn="ctr">
              <a:buNone/>
            </a:pP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Massive Particles</a:t>
            </a:r>
          </a:p>
          <a:p>
            <a:pPr algn="ctr"/>
            <a:r>
              <a:rPr lang="en-US" sz="2000" b="0" dirty="0" err="1" smtClean="0">
                <a:solidFill>
                  <a:srgbClr val="FFFF0C"/>
                </a:solidFill>
                <a:latin typeface="Times New Roman"/>
                <a:cs typeface="Times New Roman"/>
              </a:rPr>
              <a:t>supersymmetry</a:t>
            </a: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)</a:t>
            </a:r>
            <a:endParaRPr lang="en-US" sz="2000" b="0" dirty="0">
              <a:solidFill>
                <a:srgbClr val="FFFF0C"/>
              </a:solidFill>
              <a:latin typeface="Times New Roman"/>
              <a:cs typeface="Times New Roman"/>
            </a:endParaRPr>
          </a:p>
        </p:txBody>
      </p:sp>
      <p:sp>
        <p:nvSpPr>
          <p:cNvPr id="601118" name="Text Box 30"/>
          <p:cNvSpPr txBox="1">
            <a:spLocks noChangeArrowheads="1"/>
          </p:cNvSpPr>
          <p:nvPr/>
        </p:nvSpPr>
        <p:spPr bwMode="auto">
          <a:xfrm rot="5400000" flipH="1">
            <a:off x="4690813" y="2248664"/>
            <a:ext cx="26084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0" dirty="0" err="1">
                <a:latin typeface="Times New Roman"/>
                <a:cs typeface="Times New Roman"/>
              </a:rPr>
              <a:t>Superheavy</a:t>
            </a:r>
            <a:r>
              <a:rPr lang="en-US" sz="2000" b="0" dirty="0">
                <a:latin typeface="Times New Roman"/>
                <a:cs typeface="Times New Roman"/>
              </a:rPr>
              <a:t> ‘</a:t>
            </a:r>
            <a:r>
              <a:rPr lang="en-US" sz="2000" b="0" dirty="0" err="1">
                <a:latin typeface="Times New Roman"/>
                <a:cs typeface="Times New Roman"/>
              </a:rPr>
              <a:t>cryptons</a:t>
            </a:r>
            <a:r>
              <a:rPr lang="en-US" sz="2000" b="0" dirty="0">
                <a:latin typeface="Times New Roman"/>
                <a:cs typeface="Times New Roman"/>
              </a:rPr>
              <a:t>’</a:t>
            </a:r>
          </a:p>
        </p:txBody>
      </p:sp>
      <p:sp>
        <p:nvSpPr>
          <p:cNvPr id="601119" name="Text Box 31"/>
          <p:cNvSpPr txBox="1">
            <a:spLocks noChangeArrowheads="1"/>
          </p:cNvSpPr>
          <p:nvPr/>
        </p:nvSpPr>
        <p:spPr bwMode="auto">
          <a:xfrm>
            <a:off x="3723005" y="4591050"/>
            <a:ext cx="1616097" cy="1508105"/>
          </a:xfrm>
          <a:prstGeom prst="rect">
            <a:avLst/>
          </a:prstGeom>
          <a:solidFill>
            <a:srgbClr val="00336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Super-weakly</a:t>
            </a:r>
          </a:p>
          <a:p>
            <a:pPr algn="ctr">
              <a:buNone/>
            </a:pPr>
            <a:r>
              <a:rPr lang="en-US" sz="2000" b="0" dirty="0">
                <a:solidFill>
                  <a:srgbClr val="FFFF0C"/>
                </a:solidFill>
                <a:latin typeface="Times New Roman"/>
                <a:cs typeface="Times New Roman"/>
              </a:rPr>
              <a:t>i</a:t>
            </a: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nteracting</a:t>
            </a:r>
          </a:p>
          <a:p>
            <a:pPr algn="ctr">
              <a:buNone/>
            </a:pPr>
            <a:r>
              <a:rPr lang="en-US" sz="2000" b="0" dirty="0">
                <a:solidFill>
                  <a:srgbClr val="FFFF0C"/>
                </a:solidFill>
                <a:latin typeface="Times New Roman"/>
                <a:cs typeface="Times New Roman"/>
              </a:rPr>
              <a:t>p</a:t>
            </a: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articles, e.g.,</a:t>
            </a:r>
          </a:p>
          <a:p>
            <a:pPr algn="ctr">
              <a:buNone/>
            </a:pPr>
            <a:r>
              <a:rPr lang="en-US" sz="2000" b="0" dirty="0" err="1" smtClean="0">
                <a:solidFill>
                  <a:srgbClr val="FFFF0C"/>
                </a:solidFill>
                <a:latin typeface="Times New Roman"/>
                <a:cs typeface="Times New Roman"/>
              </a:rPr>
              <a:t>gravitino</a:t>
            </a:r>
            <a:endParaRPr lang="en-US" sz="2000" b="0" dirty="0">
              <a:solidFill>
                <a:srgbClr val="FFFF0C"/>
              </a:solidFill>
              <a:latin typeface="Times New Roman"/>
              <a:cs typeface="Times New Roman"/>
            </a:endParaRPr>
          </a:p>
        </p:txBody>
      </p:sp>
      <p:sp>
        <p:nvSpPr>
          <p:cNvPr id="601123" name="Text Box 35"/>
          <p:cNvSpPr txBox="1">
            <a:spLocks noChangeArrowheads="1"/>
          </p:cNvSpPr>
          <p:nvPr/>
        </p:nvSpPr>
        <p:spPr bwMode="auto">
          <a:xfrm>
            <a:off x="2137390" y="3282950"/>
            <a:ext cx="925679" cy="400110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b="0" dirty="0" err="1" smtClean="0">
                <a:solidFill>
                  <a:srgbClr val="FFFF0C"/>
                </a:solidFill>
                <a:latin typeface="Times New Roman"/>
                <a:cs typeface="Times New Roman"/>
              </a:rPr>
              <a:t>Axions</a:t>
            </a:r>
            <a:endParaRPr lang="en-US" sz="2000" b="0" dirty="0">
              <a:solidFill>
                <a:srgbClr val="FFFF0C"/>
              </a:solidFill>
              <a:latin typeface="Times New Roman"/>
              <a:cs typeface="Times New Roman"/>
            </a:endParaRPr>
          </a:p>
        </p:txBody>
      </p:sp>
      <p:grpSp>
        <p:nvGrpSpPr>
          <p:cNvPr id="601124" name="Group 36"/>
          <p:cNvGrpSpPr>
            <a:grpSpLocks/>
          </p:cNvGrpSpPr>
          <p:nvPr/>
        </p:nvGrpSpPr>
        <p:grpSpPr bwMode="auto">
          <a:xfrm>
            <a:off x="3824903" y="3200400"/>
            <a:ext cx="608012" cy="1066800"/>
            <a:chOff x="282" y="2640"/>
            <a:chExt cx="383" cy="672"/>
          </a:xfrm>
        </p:grpSpPr>
        <p:graphicFrame>
          <p:nvGraphicFramePr>
            <p:cNvPr id="601125" name="Object 37"/>
            <p:cNvGraphicFramePr>
              <a:graphicFrameLocks noChangeAspect="1"/>
            </p:cNvGraphicFramePr>
            <p:nvPr/>
          </p:nvGraphicFramePr>
          <p:xfrm>
            <a:off x="282" y="2825"/>
            <a:ext cx="383" cy="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33" name="Equation" r:id="rId9" imgW="343148" imgH="241592" progId="Equation.DSMT4">
                    <p:embed/>
                  </p:oleObj>
                </mc:Choice>
                <mc:Fallback>
                  <p:oleObj name="Equation" r:id="rId9" imgW="343148" imgH="241592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2" y="2825"/>
                          <a:ext cx="383" cy="26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1126" name="Line 38"/>
            <p:cNvSpPr>
              <a:spLocks noChangeShapeType="1"/>
            </p:cNvSpPr>
            <p:nvPr/>
          </p:nvSpPr>
          <p:spPr bwMode="auto">
            <a:xfrm flipV="1">
              <a:off x="474" y="2640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Times New Roman"/>
                <a:cs typeface="Times New Roman"/>
              </a:endParaRPr>
            </a:p>
          </p:txBody>
        </p:sp>
        <p:sp>
          <p:nvSpPr>
            <p:cNvPr id="601127" name="Line 39"/>
            <p:cNvSpPr>
              <a:spLocks noChangeShapeType="1"/>
            </p:cNvSpPr>
            <p:nvPr/>
          </p:nvSpPr>
          <p:spPr bwMode="auto">
            <a:xfrm flipH="1">
              <a:off x="474" y="3072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Times New Roman"/>
                <a:cs typeface="Times New Roman"/>
              </a:endParaRPr>
            </a:p>
          </p:txBody>
        </p:sp>
      </p:grpSp>
      <p:graphicFrame>
        <p:nvGraphicFramePr>
          <p:cNvPr id="601128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5796408"/>
              </p:ext>
            </p:extLst>
          </p:nvPr>
        </p:nvGraphicFramePr>
        <p:xfrm>
          <a:off x="7455515" y="1985963"/>
          <a:ext cx="1092200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4" name="Equation" r:id="rId11" imgW="559197" imgH="228997" progId="Equation.DSMT4">
                  <p:embed/>
                </p:oleObj>
              </mc:Choice>
              <mc:Fallback>
                <p:oleObj name="Equation" r:id="rId11" imgW="559197" imgH="22899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5515" y="1985963"/>
                        <a:ext cx="1092200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1129" name="AutoShape 41"/>
          <p:cNvSpPr>
            <a:spLocks/>
          </p:cNvSpPr>
          <p:nvPr/>
        </p:nvSpPr>
        <p:spPr bwMode="auto">
          <a:xfrm>
            <a:off x="7099915" y="1752600"/>
            <a:ext cx="304800" cy="914400"/>
          </a:xfrm>
          <a:prstGeom prst="rightBrace">
            <a:avLst>
              <a:gd name="adj1" fmla="val 25000"/>
              <a:gd name="adj2" fmla="val 51218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Times New Roman"/>
              <a:cs typeface="Times New Roman"/>
            </a:endParaRP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2609748" y="6330749"/>
            <a:ext cx="3804906" cy="523220"/>
          </a:xfrm>
          <a:prstGeom prst="rect">
            <a:avLst/>
          </a:prstGeom>
          <a:noFill/>
          <a:ln w="9525">
            <a:solidFill>
              <a:schemeClr val="tx1">
                <a:alpha val="2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800" b="0" dirty="0" smtClean="0">
                <a:solidFill>
                  <a:schemeClr val="bg1"/>
                </a:solidFill>
                <a:latin typeface="Times New Roman"/>
                <a:cs typeface="Times New Roman"/>
              </a:rPr>
              <a:t>Log</a:t>
            </a:r>
            <a:r>
              <a:rPr lang="en-US" sz="2800" b="0" baseline="-25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10</a:t>
            </a:r>
            <a:r>
              <a:rPr lang="en-US" sz="2800" b="0" dirty="0" smtClean="0">
                <a:solidFill>
                  <a:schemeClr val="bg1"/>
                </a:solidFill>
                <a:latin typeface="Times New Roman"/>
                <a:cs typeface="Times New Roman"/>
              </a:rPr>
              <a:t>(mass/proton mass)</a:t>
            </a:r>
            <a:endParaRPr lang="en-US" sz="2800" b="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5736" y="2100251"/>
            <a:ext cx="1209010" cy="400110"/>
          </a:xfrm>
          <a:prstGeom prst="rect">
            <a:avLst/>
          </a:prstGeom>
          <a:solidFill>
            <a:srgbClr val="000066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Neutrinos</a:t>
            </a:r>
            <a:endParaRPr lang="en-US" sz="20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28" name="Oval 4"/>
          <p:cNvSpPr>
            <a:spLocks noChangeArrowheads="1"/>
          </p:cNvSpPr>
          <p:nvPr/>
        </p:nvSpPr>
        <p:spPr bwMode="auto">
          <a:xfrm>
            <a:off x="3299339" y="1411288"/>
            <a:ext cx="2402961" cy="1674812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800" b="0">
              <a:latin typeface="Times New Roman"/>
              <a:cs typeface="Times New Roman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52320" y="2970193"/>
            <a:ext cx="1022385" cy="17789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b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Black</a:t>
            </a:r>
          </a:p>
          <a:p>
            <a:pPr algn="ctr">
              <a:buNone/>
            </a:pPr>
            <a:r>
              <a:rPr lang="en-US" sz="2800" b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Holes</a:t>
            </a:r>
          </a:p>
          <a:p>
            <a:pPr algn="ctr">
              <a:buNone/>
            </a:pPr>
            <a:r>
              <a:rPr lang="en-US" sz="4000" b="0" dirty="0">
                <a:solidFill>
                  <a:srgbClr val="FFFFFF"/>
                </a:solidFill>
                <a:latin typeface="Times New Roman"/>
                <a:cs typeface="Times New Roman"/>
                <a:sym typeface="Wingdings" charset="0"/>
              </a:rPr>
              <a:t></a:t>
            </a:r>
            <a:endParaRPr lang="en-US" sz="4000" b="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0922550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228600"/>
            <a:ext cx="8851900" cy="896144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Weakly-Interacting Massive Particles (WIMPs)</a:t>
            </a:r>
          </a:p>
        </p:txBody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1268760"/>
            <a:ext cx="8547100" cy="5486400"/>
          </a:xfrm>
          <a:solidFill>
            <a:srgbClr val="BBE0E3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Expected to have been numerous in the primordial Universe when it was a fraction of a second old, full of a primordial hot soup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Would have cooled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down as Universe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expanded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Interactions would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have weakened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WIMPs decoupled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from visible matter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“Freeze-out”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Larger 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σ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 charset="0"/>
              </a:rPr>
              <a:t></a:t>
            </a:r>
            <a:r>
              <a:rPr lang="en-US" sz="2800" dirty="0" smtClean="0">
                <a:solidFill>
                  <a:srgbClr val="FFFFFF"/>
                </a:solidFill>
                <a:latin typeface="Times New Roman"/>
                <a:cs typeface="Times New Roman"/>
                <a:sym typeface="Wingdings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lower Y</a:t>
            </a:r>
          </a:p>
        </p:txBody>
      </p:sp>
      <p:pic>
        <p:nvPicPr>
          <p:cNvPr id="2" name="Picture 1" descr="TkachevFreeze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738494"/>
            <a:ext cx="5508104" cy="3930866"/>
          </a:xfrm>
          <a:prstGeom prst="rect">
            <a:avLst/>
          </a:prstGeom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6712396" y="2667439"/>
            <a:ext cx="2324100" cy="2777785"/>
          </a:xfrm>
          <a:prstGeom prst="ellipse">
            <a:avLst/>
          </a:prstGeom>
          <a:noFill/>
          <a:ln w="7620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>
              <a:latin typeface="Times New Roman"/>
              <a:cs typeface="Times New Roman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516216" y="2132856"/>
            <a:ext cx="2479064" cy="338554"/>
          </a:xfrm>
          <a:prstGeom prst="rect">
            <a:avLst/>
          </a:prstGeom>
          <a:solidFill>
            <a:srgbClr val="FF00C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0" dirty="0" err="1" smtClean="0">
                <a:solidFill>
                  <a:srgbClr val="FFFF00"/>
                </a:solidFill>
              </a:rPr>
              <a:t>Tkachev</a:t>
            </a:r>
            <a:r>
              <a:rPr lang="en-US" sz="1600" b="0" dirty="0" smtClean="0">
                <a:solidFill>
                  <a:srgbClr val="FFFF00"/>
                </a:solidFill>
              </a:rPr>
              <a:t>, arXiv:1802.02414</a:t>
            </a:r>
            <a:endParaRPr lang="en-US" sz="16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77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74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74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74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74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74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74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744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8744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744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SSMannihil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3426"/>
            <a:ext cx="9144000" cy="61445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28184" y="2636912"/>
            <a:ext cx="2339102" cy="1175706"/>
          </a:xfrm>
          <a:prstGeom prst="rect">
            <a:avLst/>
          </a:prstGeom>
          <a:solidFill>
            <a:srgbClr val="000066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dirty="0" smtClean="0">
                <a:solidFill>
                  <a:srgbClr val="FFFF00"/>
                </a:solidFill>
              </a:rPr>
              <a:t>Freeze-out at</a:t>
            </a:r>
          </a:p>
          <a:p>
            <a:pPr>
              <a:buNone/>
            </a:pPr>
            <a:r>
              <a:rPr lang="en-US" b="0" dirty="0" smtClean="0">
                <a:solidFill>
                  <a:srgbClr val="FFFF00"/>
                </a:solidFill>
              </a:rPr>
              <a:t>O(10) </a:t>
            </a:r>
            <a:r>
              <a:rPr lang="en-US" b="0" dirty="0" err="1" smtClean="0">
                <a:solidFill>
                  <a:srgbClr val="FFFF00"/>
                </a:solidFill>
              </a:rPr>
              <a:t>GeV</a:t>
            </a:r>
            <a:r>
              <a:rPr lang="en-US" b="0" dirty="0" smtClean="0">
                <a:solidFill>
                  <a:srgbClr val="FFFF00"/>
                </a:solidFill>
              </a:rPr>
              <a:t>?</a:t>
            </a:r>
            <a:endParaRPr lang="en-US" b="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1824" y="908720"/>
            <a:ext cx="196664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0032" y="836712"/>
            <a:ext cx="3300904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dirty="0" smtClean="0"/>
              <a:t>WIMP, e.g., SUSY</a:t>
            </a:r>
            <a:endParaRPr lang="en-US" b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680" y="116632"/>
            <a:ext cx="8686800" cy="792088"/>
          </a:xfrm>
          <a:solidFill>
            <a:srgbClr val="BBE0E3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600" dirty="0" smtClean="0">
                <a:latin typeface="Times New Roman"/>
                <a:cs typeface="Times New Roman"/>
              </a:rPr>
              <a:t>‘Standard’ Thermal History of Early Universe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640528" y="6381328"/>
            <a:ext cx="2479064" cy="338554"/>
          </a:xfrm>
          <a:prstGeom prst="rect">
            <a:avLst/>
          </a:prstGeom>
          <a:solidFill>
            <a:srgbClr val="FF00C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0" dirty="0" err="1" smtClean="0">
                <a:solidFill>
                  <a:srgbClr val="FFFF00"/>
                </a:solidFill>
              </a:rPr>
              <a:t>Tkachev</a:t>
            </a:r>
            <a:r>
              <a:rPr lang="en-US" sz="1600" b="0" dirty="0" smtClean="0">
                <a:solidFill>
                  <a:srgbClr val="FFFF00"/>
                </a:solidFill>
              </a:rPr>
              <a:t>, arXiv:1802.02414</a:t>
            </a:r>
            <a:endParaRPr lang="en-US" sz="16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86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The WIMP ‘Miracle’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680" y="1484784"/>
            <a:ext cx="8686800" cy="5141168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The </a:t>
            </a:r>
            <a:r>
              <a:rPr lang="en-US" dirty="0" err="1" smtClean="0">
                <a:latin typeface="Times New Roman"/>
                <a:cs typeface="Times New Roman"/>
              </a:rPr>
              <a:t>TeV</a:t>
            </a:r>
            <a:r>
              <a:rPr lang="en-US" dirty="0" smtClean="0">
                <a:latin typeface="Times New Roman"/>
                <a:cs typeface="Times New Roman"/>
              </a:rPr>
              <a:t> scale from cosmology: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Generic density from freeze-out:</a:t>
            </a:r>
          </a:p>
          <a:p>
            <a:endParaRPr lang="en-US" sz="4800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Generic annihilation cross-section:</a:t>
            </a:r>
          </a:p>
          <a:p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Generic relic mass:</a:t>
            </a:r>
          </a:p>
          <a:p>
            <a:pPr marL="0" indent="0">
              <a:buNone/>
            </a:pP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Putting the numbers in: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Picture 3" descr="RelicDens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593504"/>
            <a:ext cx="6404372" cy="818037"/>
          </a:xfrm>
          <a:prstGeom prst="rect">
            <a:avLst/>
          </a:prstGeom>
        </p:spPr>
      </p:pic>
      <p:pic>
        <p:nvPicPr>
          <p:cNvPr id="5" name="Picture 4" descr="TeVRel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513384"/>
            <a:ext cx="2880320" cy="587142"/>
          </a:xfrm>
          <a:prstGeom prst="rect">
            <a:avLst/>
          </a:prstGeom>
        </p:spPr>
      </p:pic>
      <p:pic>
        <p:nvPicPr>
          <p:cNvPr id="6" name="Picture 5" descr="UpperLimi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905872"/>
            <a:ext cx="4038600" cy="673100"/>
          </a:xfrm>
          <a:prstGeom prst="rect">
            <a:avLst/>
          </a:prstGeom>
        </p:spPr>
      </p:pic>
      <p:pic>
        <p:nvPicPr>
          <p:cNvPr id="7" name="Picture 6" descr="GenericMas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105672"/>
            <a:ext cx="4168924" cy="1748555"/>
          </a:xfrm>
          <a:prstGeom prst="rect">
            <a:avLst/>
          </a:prstGeom>
        </p:spPr>
      </p:pic>
      <p:pic>
        <p:nvPicPr>
          <p:cNvPr id="8" name="Picture 7" descr="GenericSigm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385592"/>
            <a:ext cx="1127494" cy="720080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07504" y="6402814"/>
            <a:ext cx="2994630" cy="338554"/>
          </a:xfrm>
          <a:prstGeom prst="rect">
            <a:avLst/>
          </a:prstGeom>
          <a:solidFill>
            <a:srgbClr val="FF00C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0" dirty="0" err="1" smtClean="0">
                <a:solidFill>
                  <a:srgbClr val="FFFF00"/>
                </a:solidFill>
              </a:rPr>
              <a:t>Dimopoulos</a:t>
            </a:r>
            <a:r>
              <a:rPr lang="en-US" sz="1600" b="0" dirty="0" smtClean="0">
                <a:solidFill>
                  <a:srgbClr val="FFFF00"/>
                </a:solidFill>
              </a:rPr>
              <a:t>, PLB246, 347 (1990)</a:t>
            </a:r>
            <a:endParaRPr lang="en-US" sz="16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312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5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WIMP Candidates</a:t>
            </a:r>
            <a:endParaRPr lang="en-US" sz="5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0"/>
            <a:ext cx="8382000" cy="4927600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Could have right density if weigh 100 to 1000 </a:t>
            </a:r>
            <a:r>
              <a:rPr lang="en-US" dirty="0" err="1" smtClean="0">
                <a:latin typeface="Times New Roman"/>
                <a:cs typeface="Times New Roman"/>
              </a:rPr>
              <a:t>GeV</a:t>
            </a:r>
            <a:r>
              <a:rPr lang="en-US" dirty="0" smtClean="0">
                <a:latin typeface="Times New Roman"/>
                <a:cs typeface="Times New Roman"/>
              </a:rPr>
              <a:t> (accessible to LHC experiments?)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Present in many extensions of Standard Model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Particularly in attempts to understand strength of weak interactions, mass of Higgs boson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Examples: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Extra dimensions of space</a:t>
            </a:r>
          </a:p>
          <a:p>
            <a:pPr lvl="1"/>
            <a:r>
              <a:rPr lang="en-US" b="1" dirty="0" err="1">
                <a:solidFill>
                  <a:srgbClr val="FF0000"/>
                </a:solidFill>
                <a:latin typeface="Times New Roman"/>
                <a:cs typeface="Times New Roman"/>
              </a:rPr>
              <a:t>S</a:t>
            </a:r>
            <a:r>
              <a:rPr lang="en-US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upersymmetry</a:t>
            </a:r>
            <a:endParaRPr lang="en-US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Heart 3"/>
          <p:cNvSpPr/>
          <p:nvPr/>
        </p:nvSpPr>
        <p:spPr>
          <a:xfrm>
            <a:off x="3873500" y="5549900"/>
            <a:ext cx="914400" cy="914400"/>
          </a:xfrm>
          <a:prstGeom prst="hear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27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28600"/>
            <a:ext cx="8353425" cy="11430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What lies beyond the Standard Model?</a:t>
            </a:r>
            <a:endParaRPr lang="en-US" sz="4000" dirty="0" smtClean="0">
              <a:solidFill>
                <a:schemeClr val="tx1"/>
              </a:solidFill>
              <a:latin typeface="Times New Roman" charset="0"/>
              <a:cs typeface="+mj-cs"/>
            </a:endParaRPr>
          </a:p>
        </p:txBody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557338"/>
            <a:ext cx="8496300" cy="1528762"/>
          </a:xfrm>
          <a:solidFill>
            <a:srgbClr val="000066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9600" dirty="0" err="1" smtClean="0">
                <a:solidFill>
                  <a:srgbClr val="FFFF00"/>
                </a:solidFill>
                <a:latin typeface="Times New Roman" charset="0"/>
                <a:cs typeface="+mn-cs"/>
              </a:rPr>
              <a:t>Supersymmetry</a:t>
            </a:r>
            <a:endParaRPr lang="en-US" sz="9600" dirty="0" smtClean="0">
              <a:solidFill>
                <a:srgbClr val="FFFF00"/>
              </a:solidFill>
              <a:latin typeface="Times New Roman" charset="0"/>
              <a:cs typeface="+mn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84213" y="3284538"/>
            <a:ext cx="7775575" cy="3457575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Stabilize electroweak vacuum</a:t>
            </a:r>
          </a:p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Successful 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prediction for Higgs mass</a:t>
            </a:r>
          </a:p>
          <a:p>
            <a:pPr lvl="1">
              <a:defRPr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Should be &lt; 130 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GeV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in simple models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Successful predictions for couplings</a:t>
            </a:r>
          </a:p>
          <a:p>
            <a:pPr lvl="1">
              <a:defRPr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Should be within few % of SM values</a:t>
            </a:r>
          </a:p>
          <a:p>
            <a:pPr>
              <a:defRPr/>
            </a:pPr>
            <a:r>
              <a:rPr lang="en-US" b="0" dirty="0" smtClean="0">
                <a:latin typeface="Times New Roman"/>
                <a:cs typeface="Times New Roman"/>
              </a:rPr>
              <a:t>Naturalness, GUTs, string, </a:t>
            </a:r>
            <a:r>
              <a:rPr lang="en-US" b="0" dirty="0">
                <a:latin typeface="Times New Roman"/>
                <a:cs typeface="Times New Roman"/>
              </a:rPr>
              <a:t>…, </a:t>
            </a:r>
            <a:r>
              <a:rPr lang="en-US" dirty="0">
                <a:latin typeface="Times New Roman"/>
                <a:cs typeface="Times New Roman"/>
              </a:rPr>
              <a:t>dark </a:t>
            </a:r>
            <a:r>
              <a:rPr lang="en-US" dirty="0" smtClean="0">
                <a:latin typeface="Times New Roman"/>
                <a:cs typeface="Times New Roman"/>
              </a:rPr>
              <a:t>matter</a:t>
            </a:r>
          </a:p>
          <a:p>
            <a:pPr>
              <a:defRPr/>
            </a:pPr>
            <a:endParaRPr lang="en-US" b="0" dirty="0" smtClean="0">
              <a:latin typeface="Times New Roman"/>
              <a:cs typeface="Times New Roman"/>
            </a:endParaRPr>
          </a:p>
          <a:p>
            <a:pPr>
              <a:defRPr/>
            </a:pPr>
            <a:endParaRPr lang="en-US" b="0" dirty="0" smtClean="0">
              <a:latin typeface="Times New Roman"/>
              <a:cs typeface="Times New Roman"/>
            </a:endParaRPr>
          </a:p>
          <a:p>
            <a:pPr marL="0" indent="0">
              <a:buFontTx/>
              <a:buNone/>
              <a:defRPr/>
            </a:pPr>
            <a:endParaRPr lang="en-US" b="0" dirty="0" smtClean="0">
              <a:latin typeface="Times New Roman"/>
              <a:cs typeface="Times New Roman"/>
            </a:endParaRPr>
          </a:p>
          <a:p>
            <a:pPr marL="0" indent="0">
              <a:buFontTx/>
              <a:buNone/>
              <a:defRPr/>
            </a:pPr>
            <a:endParaRPr lang="en-US" b="0" dirty="0" smtClean="0">
              <a:latin typeface="Times New Roman"/>
              <a:cs typeface="Times New Roman"/>
            </a:endParaRPr>
          </a:p>
          <a:p>
            <a:pPr marL="0" indent="0">
              <a:buFontTx/>
              <a:buNone/>
              <a:defRPr/>
            </a:pPr>
            <a:endParaRPr lang="en-US" b="0" dirty="0" smtClean="0">
              <a:latin typeface="Times New Roman"/>
              <a:cs typeface="Times New Roman"/>
            </a:endParaRPr>
          </a:p>
          <a:p>
            <a:pPr marL="0" indent="0">
              <a:buFontTx/>
              <a:buNone/>
              <a:defRPr/>
            </a:pPr>
            <a:endParaRPr lang="en-US" b="0" dirty="0" smtClean="0">
              <a:latin typeface="Times New Roman"/>
              <a:cs typeface="Times New Roman"/>
            </a:endParaRPr>
          </a:p>
          <a:p>
            <a:pPr marL="0" indent="0">
              <a:buFontTx/>
              <a:buNone/>
              <a:defRPr/>
            </a:pPr>
            <a:endParaRPr lang="en-US" b="0" dirty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516688" y="3068638"/>
            <a:ext cx="2363787" cy="9048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0">
                <a:solidFill>
                  <a:srgbClr val="FFFF00"/>
                </a:solidFill>
              </a:rPr>
              <a:t>New motivations</a:t>
            </a:r>
          </a:p>
          <a:p>
            <a:pPr algn="ctr" eaLnBrk="1" hangingPunct="1">
              <a:buFontTx/>
              <a:buNone/>
            </a:pPr>
            <a:r>
              <a:rPr lang="en-US" sz="2400" b="0">
                <a:solidFill>
                  <a:srgbClr val="FFFF00"/>
                </a:solidFill>
              </a:rPr>
              <a:t>From LHC Run 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449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449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449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44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7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7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7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7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4499" grpId="0" build="p" animBg="1"/>
      <p:bldP spid="4" grpId="0" animBg="1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solidFill>
            <a:srgbClr val="BBE0E3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tx1"/>
                </a:solidFill>
                <a:latin typeface="Times New Roman"/>
                <a:cs typeface="Times New Roman"/>
              </a:rPr>
              <a:t>Supersymmetry?</a:t>
            </a:r>
          </a:p>
        </p:txBody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62100"/>
            <a:ext cx="7848600" cy="4495800"/>
          </a:xfrm>
          <a:solidFill>
            <a:srgbClr val="BBE0E3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Times New Roman"/>
                <a:cs typeface="Times New Roman"/>
              </a:rPr>
              <a:t>Would unify matter particles and force particles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Times New Roman"/>
                <a:cs typeface="Times New Roman"/>
              </a:rPr>
              <a:t>Related particles spinning at different rates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dirty="0" smtClean="0">
                <a:latin typeface="Times New Roman"/>
                <a:cs typeface="Times New Roman"/>
              </a:rPr>
              <a:t>	   0   </a:t>
            </a:r>
            <a:r>
              <a:rPr lang="en-US" sz="2000" dirty="0" smtClean="0">
                <a:latin typeface="Times New Roman"/>
                <a:cs typeface="Times New Roman"/>
              </a:rPr>
              <a:t>-</a:t>
            </a:r>
            <a:r>
              <a:rPr lang="en-US" sz="2800" dirty="0" smtClean="0">
                <a:latin typeface="Times New Roman"/>
                <a:cs typeface="Times New Roman"/>
              </a:rPr>
              <a:t>    ½     </a:t>
            </a:r>
            <a:r>
              <a:rPr lang="en-US" sz="2000" dirty="0" smtClean="0">
                <a:latin typeface="Times New Roman"/>
                <a:cs typeface="Times New Roman"/>
              </a:rPr>
              <a:t>-</a:t>
            </a:r>
            <a:r>
              <a:rPr lang="en-US" sz="2800" dirty="0" smtClean="0">
                <a:latin typeface="Times New Roman"/>
                <a:cs typeface="Times New Roman"/>
              </a:rPr>
              <a:t>    1    </a:t>
            </a:r>
            <a:r>
              <a:rPr lang="en-US" sz="2000" dirty="0" smtClean="0">
                <a:latin typeface="Times New Roman"/>
                <a:cs typeface="Times New Roman"/>
              </a:rPr>
              <a:t>-</a:t>
            </a:r>
            <a:r>
              <a:rPr lang="en-US" sz="2800" dirty="0" smtClean="0">
                <a:latin typeface="Times New Roman"/>
                <a:cs typeface="Times New Roman"/>
              </a:rPr>
              <a:t>    3/2    </a:t>
            </a:r>
            <a:r>
              <a:rPr lang="en-US" sz="2000" dirty="0" smtClean="0">
                <a:latin typeface="Times New Roman"/>
                <a:cs typeface="Times New Roman"/>
              </a:rPr>
              <a:t>-</a:t>
            </a:r>
            <a:r>
              <a:rPr lang="en-US" sz="2800" dirty="0" smtClean="0">
                <a:latin typeface="Times New Roman"/>
                <a:cs typeface="Times New Roman"/>
              </a:rPr>
              <a:t>     2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dirty="0" smtClean="0">
                <a:latin typeface="Times New Roman"/>
                <a:cs typeface="Times New Roman"/>
              </a:rPr>
              <a:t>	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Higgs - Electron - Photon -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Gravitino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- Graviton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		(Every particle is a </a:t>
            </a:r>
            <a:r>
              <a:rPr lang="ja-JP" alt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‘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ballet dancer</a:t>
            </a:r>
            <a:r>
              <a:rPr lang="ja-JP" alt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’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		(pirouette at different speeds)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Times New Roman"/>
                <a:cs typeface="Times New Roman"/>
              </a:rPr>
              <a:t>Would help fix particle masses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Times New Roman"/>
                <a:cs typeface="Times New Roman"/>
              </a:rPr>
              <a:t>Would help unify forces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Times New Roman"/>
                <a:cs typeface="Times New Roman"/>
              </a:rPr>
              <a:t>Predicted light Higgs boson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Could provide dark matter for the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	 astrophysicists and cosmologists</a:t>
            </a:r>
            <a:endParaRPr lang="en-US" sz="28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874500" name="Picture 4" descr="Pirouet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2476500"/>
            <a:ext cx="2743200" cy="3429000"/>
          </a:xfrm>
          <a:prstGeom prst="rect">
            <a:avLst/>
          </a:prstGeom>
          <a:solidFill>
            <a:srgbClr val="BBE0E3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616495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4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4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74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74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74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74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74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74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74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74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74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74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74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744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744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744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744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744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744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744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744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744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744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744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744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Supersymmet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1738"/>
            <a:ext cx="9123363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ectangle 2"/>
          <p:cNvSpPr txBox="1">
            <a:spLocks noChangeArrowheads="1"/>
          </p:cNvSpPr>
          <p:nvPr/>
        </p:nvSpPr>
        <p:spPr bwMode="auto">
          <a:xfrm>
            <a:off x="457200" y="190500"/>
            <a:ext cx="8229600" cy="1638300"/>
          </a:xfrm>
          <a:prstGeom prst="rect">
            <a:avLst/>
          </a:prstGeom>
          <a:solidFill>
            <a:srgbClr val="B7DEE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en-US" sz="4400" b="0" dirty="0">
                <a:latin typeface="Times New Roman" charset="0"/>
              </a:rPr>
              <a:t>Minimal </a:t>
            </a:r>
            <a:r>
              <a:rPr lang="en-US" sz="4400" b="0" dirty="0" err="1">
                <a:latin typeface="Times New Roman" charset="0"/>
              </a:rPr>
              <a:t>Supersymmetric</a:t>
            </a:r>
            <a:r>
              <a:rPr lang="en-US" sz="4400" b="0" dirty="0">
                <a:latin typeface="Times New Roman" charset="0"/>
              </a:rPr>
              <a:t> Extension of the Standard Model</a:t>
            </a:r>
            <a:endParaRPr lang="en-US" sz="4400" b="0" baseline="300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554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tx1"/>
                </a:solidFill>
                <a:latin typeface="Times New Roman" charset="0"/>
                <a:cs typeface="+mj-cs"/>
              </a:rPr>
              <a:t>Why Supersymmetry (Susy)?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876800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Hierarchy problem:</a:t>
            </a:r>
            <a:r>
              <a:rPr lang="en-US" sz="2800" b="1" dirty="0" smtClean="0">
                <a:latin typeface="Times New Roman"/>
                <a:cs typeface="Times New Roman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why is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</a:t>
            </a:r>
            <a:r>
              <a:rPr lang="en-US" sz="2800" b="1" baseline="-25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W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&lt;&lt;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</a:t>
            </a:r>
            <a:r>
              <a:rPr lang="en-US" sz="2800" b="1" baseline="-25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?</a:t>
            </a:r>
            <a:r>
              <a:rPr lang="en-US" sz="2800" b="1" dirty="0" smtClean="0">
                <a:latin typeface="Times New Roman"/>
                <a:cs typeface="Times New Roman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		(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m</a:t>
            </a:r>
            <a:r>
              <a:rPr lang="en-US" sz="2800" baseline="-25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P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~ 10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19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GeV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is scale of gravity)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Alternatively, why is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dirty="0" smtClean="0">
                <a:latin typeface="Times New Roman"/>
                <a:cs typeface="Times New Roman"/>
              </a:rPr>
              <a:t>		G</a:t>
            </a:r>
            <a:r>
              <a:rPr lang="en-US" sz="2800" baseline="-25000" dirty="0" smtClean="0">
                <a:latin typeface="Times New Roman"/>
                <a:cs typeface="Times New Roman"/>
              </a:rPr>
              <a:t>F</a:t>
            </a:r>
            <a:r>
              <a:rPr lang="en-US" sz="2800" dirty="0" smtClean="0">
                <a:latin typeface="Times New Roman"/>
                <a:cs typeface="Times New Roman"/>
              </a:rPr>
              <a:t> = 1/ m</a:t>
            </a:r>
            <a:r>
              <a:rPr lang="en-US" sz="2800" baseline="-25000" dirty="0" smtClean="0">
                <a:latin typeface="Times New Roman"/>
                <a:cs typeface="Times New Roman"/>
              </a:rPr>
              <a:t>W</a:t>
            </a:r>
            <a:r>
              <a:rPr lang="en-US" sz="2800" baseline="30000" dirty="0" smtClean="0">
                <a:latin typeface="Times New Roman"/>
                <a:cs typeface="Times New Roman"/>
              </a:rPr>
              <a:t>2</a:t>
            </a:r>
            <a:r>
              <a:rPr lang="en-US" sz="2800" dirty="0" smtClean="0">
                <a:latin typeface="Times New Roman"/>
                <a:cs typeface="Times New Roman"/>
              </a:rPr>
              <a:t> &gt;&gt; G</a:t>
            </a:r>
            <a:r>
              <a:rPr lang="en-US" sz="2800" baseline="-25000" dirty="0" smtClean="0">
                <a:latin typeface="Times New Roman"/>
                <a:cs typeface="Times New Roman"/>
              </a:rPr>
              <a:t>N</a:t>
            </a:r>
            <a:r>
              <a:rPr lang="en-US" sz="2800" dirty="0" smtClean="0">
                <a:latin typeface="Times New Roman"/>
                <a:cs typeface="Times New Roman"/>
              </a:rPr>
              <a:t> = 1/m</a:t>
            </a:r>
            <a:r>
              <a:rPr lang="en-US" sz="2800" baseline="-25000" dirty="0" smtClean="0">
                <a:latin typeface="Times New Roman"/>
                <a:cs typeface="Times New Roman"/>
              </a:rPr>
              <a:t>P</a:t>
            </a:r>
            <a:r>
              <a:rPr lang="en-US" sz="2800" baseline="30000" dirty="0" smtClean="0">
                <a:latin typeface="Times New Roman"/>
                <a:cs typeface="Times New Roman"/>
              </a:rPr>
              <a:t>2</a:t>
            </a:r>
            <a:r>
              <a:rPr lang="en-US" sz="2800" dirty="0" smtClean="0">
                <a:latin typeface="Times New Roman"/>
                <a:cs typeface="Times New Roman"/>
              </a:rPr>
              <a:t> 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Or, why is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		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V</a:t>
            </a:r>
            <a:r>
              <a:rPr lang="en-US" sz="2800" baseline="-25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Coulomb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&gt;&gt; 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V</a:t>
            </a:r>
            <a:r>
              <a:rPr lang="en-US" sz="2800" baseline="-25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Newton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?  e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&gt;&gt; G m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= m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/ m</a:t>
            </a:r>
            <a:r>
              <a:rPr lang="en-US" sz="2800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P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endParaRPr lang="en-US" sz="28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Set by hand? What about loop corrections?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		δm</a:t>
            </a:r>
            <a:r>
              <a:rPr lang="en-US" sz="2800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H,W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= O(α/π) Λ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Cancel boson loops 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Times New Roman"/>
                <a:sym typeface="Wingdings" charset="0"/>
              </a:rPr>
              <a:t> fermions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Need     | m</a:t>
            </a:r>
            <a:r>
              <a:rPr lang="en-US" sz="2800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– m</a:t>
            </a:r>
            <a:r>
              <a:rPr lang="en-US" sz="2800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F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| &lt; 1 TeV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19185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Times New Roman" charset="0"/>
                <a:cs typeface="+mj-cs"/>
              </a:rPr>
              <a:t>Loop Corrections to Higgs Mass</a:t>
            </a:r>
            <a:r>
              <a:rPr lang="en-US" baseline="30000" smtClean="0">
                <a:latin typeface="Times New Roman" charset="0"/>
                <a:cs typeface="+mj-cs"/>
              </a:rPr>
              <a:t>2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4800600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cs typeface="+mn-cs"/>
              </a:rPr>
              <a:t>Consider generic fermion and boson loops:</a:t>
            </a:r>
          </a:p>
          <a:p>
            <a:pPr eaLnBrk="1" hangingPunct="1">
              <a:defRPr/>
            </a:pPr>
            <a:endParaRPr lang="en-US" dirty="0" smtClean="0">
              <a:solidFill>
                <a:srgbClr val="FFFF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defRPr/>
            </a:pPr>
            <a:endParaRPr lang="en-US" dirty="0" smtClean="0">
              <a:solidFill>
                <a:srgbClr val="FFFF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Each is </a:t>
            </a:r>
            <a:r>
              <a:rPr lang="en-US" b="1" dirty="0" err="1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quadratically</a:t>
            </a:r>
            <a:r>
              <a:rPr lang="en-US" b="1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divergent: </a:t>
            </a:r>
            <a:r>
              <a:rPr lang="en-US" b="1" i="1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∫</a:t>
            </a:r>
            <a:r>
              <a:rPr lang="el-GR" b="1" i="1" baseline="50000" dirty="0" smtClean="0">
                <a:solidFill>
                  <a:srgbClr val="FF0000"/>
                </a:solidFill>
                <a:latin typeface="Lucida Grande" charset="0"/>
                <a:cs typeface="Times New Roman" charset="0"/>
              </a:rPr>
              <a:t>Λ</a:t>
            </a:r>
            <a:r>
              <a:rPr lang="en-US" b="1" i="1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d</a:t>
            </a:r>
            <a:r>
              <a:rPr lang="en-US" b="1" i="1" baseline="30000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4</a:t>
            </a:r>
            <a:r>
              <a:rPr lang="en-US" b="1" i="1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k/k</a:t>
            </a:r>
            <a:r>
              <a:rPr lang="en-US" b="1" i="1" baseline="30000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2</a:t>
            </a:r>
          </a:p>
          <a:p>
            <a:pPr eaLnBrk="1" hangingPunct="1">
              <a:defRPr/>
            </a:pPr>
            <a:endParaRPr lang="en-US" baseline="30000" dirty="0" smtClean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defRPr/>
            </a:pPr>
            <a:endParaRPr lang="en-US" baseline="30000" dirty="0" smtClean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defRPr/>
            </a:pPr>
            <a:endParaRPr lang="en-US" baseline="30000" dirty="0" smtClean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Leading divergence cancelled if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							</a:t>
            </a:r>
            <a:r>
              <a:rPr lang="en-US" b="1" dirty="0" err="1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Supersymmetry</a:t>
            </a:r>
            <a:r>
              <a:rPr lang="en-US" b="1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!</a:t>
            </a:r>
          </a:p>
        </p:txBody>
      </p:sp>
      <p:pic>
        <p:nvPicPr>
          <p:cNvPr id="132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209800"/>
            <a:ext cx="49149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2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3962400"/>
            <a:ext cx="42386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2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4495800"/>
            <a:ext cx="39814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2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0" y="5695950"/>
            <a:ext cx="1490663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3733800" y="388620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400" b="0">
                <a:latin typeface="Arial" charset="0"/>
                <a:cs typeface="Times New Roman" charset="0"/>
              </a:rPr>
              <a:t>2</a:t>
            </a:r>
          </a:p>
        </p:txBody>
      </p:sp>
      <p:sp>
        <p:nvSpPr>
          <p:cNvPr id="132105" name="Text Box 9"/>
          <p:cNvSpPr txBox="1">
            <a:spLocks noChangeArrowheads="1"/>
          </p:cNvSpPr>
          <p:nvPr/>
        </p:nvSpPr>
        <p:spPr bwMode="auto">
          <a:xfrm>
            <a:off x="4870450" y="5668963"/>
            <a:ext cx="692150" cy="579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  <a:defRPr/>
            </a:pPr>
            <a:r>
              <a:rPr lang="en-US" b="0" smtClean="0">
                <a:latin typeface="Times New Roman" charset="0"/>
                <a:cs typeface="Times New Roman" charset="0"/>
              </a:rPr>
              <a:t>x 2</a:t>
            </a:r>
          </a:p>
        </p:txBody>
      </p:sp>
    </p:spTree>
    <p:extLst>
      <p:ext uri="{BB962C8B-B14F-4D97-AF65-F5344CB8AC3E}">
        <p14:creationId xmlns:p14="http://schemas.microsoft.com/office/powerpoint/2010/main" val="1352795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2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2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2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2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2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2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2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2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4" grpId="0"/>
      <p:bldP spid="13210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-World-Is-Not-Enough-pos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9144000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5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140200" y="404813"/>
            <a:ext cx="4897438" cy="3960812"/>
          </a:xfrm>
          <a:solidFill>
            <a:srgbClr val="BBE0E3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fr-FR" sz="2800" dirty="0" smtClean="0">
                <a:latin typeface="Times New Roman" charset="0"/>
                <a:ea typeface="ＭＳ Ｐゴシック" charset="0"/>
              </a:rPr>
              <a:t>« </a:t>
            </a:r>
            <a:r>
              <a:rPr lang="fr-FR" sz="2800" dirty="0" err="1" smtClean="0">
                <a:latin typeface="Times New Roman" charset="0"/>
                <a:ea typeface="ＭＳ Ｐゴシック" charset="0"/>
              </a:rPr>
              <a:t>Empty</a:t>
            </a:r>
            <a:r>
              <a:rPr lang="fr-FR" sz="2800" dirty="0" smtClean="0">
                <a:latin typeface="Times New Roman" charset="0"/>
                <a:ea typeface="ＭＳ Ｐゴシック" charset="0"/>
              </a:rPr>
              <a:t> » </a:t>
            </a:r>
            <a:r>
              <a:rPr lang="fr-FR" sz="2800" dirty="0" err="1" smtClean="0">
                <a:latin typeface="Times New Roman" charset="0"/>
                <a:ea typeface="ＭＳ Ｐゴシック" charset="0"/>
              </a:rPr>
              <a:t>space</a:t>
            </a:r>
            <a:r>
              <a:rPr lang="fr-FR" sz="2800" dirty="0" smtClean="0">
                <a:latin typeface="Times New Roman" charset="0"/>
                <a:ea typeface="ＭＳ Ｐゴシック" charset="0"/>
              </a:rPr>
              <a:t> </a:t>
            </a:r>
            <a:r>
              <a:rPr lang="fr-FR" sz="2800" dirty="0" err="1" smtClean="0">
                <a:latin typeface="Times New Roman" charset="0"/>
                <a:ea typeface="ＭＳ Ｐゴシック" charset="0"/>
              </a:rPr>
              <a:t>is</a:t>
            </a:r>
            <a:r>
              <a:rPr lang="fr-FR" sz="2800" dirty="0" smtClean="0">
                <a:latin typeface="Times New Roman" charset="0"/>
                <a:ea typeface="ＭＳ Ｐゴシック" charset="0"/>
              </a:rPr>
              <a:t> </a:t>
            </a:r>
            <a:r>
              <a:rPr lang="fr-FR" sz="2800" dirty="0" err="1" smtClean="0">
                <a:latin typeface="Times New Roman" charset="0"/>
                <a:ea typeface="ＭＳ Ｐゴシック" charset="0"/>
              </a:rPr>
              <a:t>unstable</a:t>
            </a:r>
            <a:endParaRPr lang="fr-FR" sz="2800" dirty="0">
              <a:latin typeface="Times New Roman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fr-FR" sz="2800" dirty="0" err="1">
                <a:latin typeface="Times New Roman" charset="0"/>
                <a:ea typeface="ＭＳ Ｐゴシック" charset="0"/>
              </a:rPr>
              <a:t>Hierarchy</a:t>
            </a:r>
            <a:r>
              <a:rPr lang="fr-FR" sz="2800" dirty="0">
                <a:latin typeface="Times New Roman" charset="0"/>
                <a:ea typeface="ＭＳ Ｐゴシック" charset="0"/>
              </a:rPr>
              <a:t> </a:t>
            </a:r>
            <a:r>
              <a:rPr lang="fr-FR" sz="2800" dirty="0" err="1">
                <a:latin typeface="Times New Roman" charset="0"/>
                <a:ea typeface="ＭＳ Ｐゴシック" charset="0"/>
              </a:rPr>
              <a:t>problem</a:t>
            </a:r>
            <a:endParaRPr lang="fr-FR" sz="2800" dirty="0">
              <a:latin typeface="Times New Roman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fr-FR" sz="2800" b="1" dirty="0" err="1" smtClean="0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Dark</a:t>
            </a:r>
            <a:r>
              <a:rPr lang="fr-FR" sz="2800" b="1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matter</a:t>
            </a:r>
            <a:endParaRPr lang="fr-FR" sz="2800" b="1" dirty="0">
              <a:solidFill>
                <a:srgbClr val="FF0000"/>
              </a:solidFill>
              <a:latin typeface="Times New Roman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fr-FR" sz="2800" dirty="0" err="1" smtClean="0">
                <a:latin typeface="Times New Roman" charset="0"/>
                <a:ea typeface="ＭＳ Ｐゴシック" charset="0"/>
              </a:rPr>
              <a:t>Origin</a:t>
            </a:r>
            <a:r>
              <a:rPr lang="fr-FR" sz="2800" dirty="0" smtClean="0">
                <a:latin typeface="Times New Roman" charset="0"/>
                <a:ea typeface="ＭＳ Ｐゴシック" charset="0"/>
              </a:rPr>
              <a:t> of </a:t>
            </a:r>
            <a:r>
              <a:rPr lang="fr-FR" sz="2800" dirty="0" err="1" smtClean="0">
                <a:latin typeface="Times New Roman" charset="0"/>
                <a:ea typeface="ＭＳ Ｐゴシック" charset="0"/>
              </a:rPr>
              <a:t>matter</a:t>
            </a:r>
            <a:endParaRPr lang="fr-FR" sz="2800" dirty="0">
              <a:latin typeface="Times New Roman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fr-FR" sz="2800" dirty="0" smtClean="0">
                <a:latin typeface="Times New Roman" charset="0"/>
                <a:ea typeface="ＭＳ Ｐゴシック" charset="0"/>
              </a:rPr>
              <a:t>Masses of neutrinos</a:t>
            </a:r>
            <a:endParaRPr lang="fr-FR" sz="2800" dirty="0">
              <a:latin typeface="Times New Roman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fr-FR" sz="2800" dirty="0" smtClean="0">
                <a:latin typeface="Times New Roman" charset="0"/>
                <a:ea typeface="ＭＳ Ｐゴシック" charset="0"/>
              </a:rPr>
              <a:t>Inflation</a:t>
            </a:r>
            <a:endParaRPr lang="fr-FR" sz="2800" dirty="0">
              <a:latin typeface="Times New Roman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fr-FR" sz="2800" dirty="0" smtClean="0">
                <a:latin typeface="Times New Roman" charset="0"/>
                <a:ea typeface="ＭＳ Ｐゴシック" charset="0"/>
              </a:rPr>
              <a:t>Quantum </a:t>
            </a:r>
            <a:r>
              <a:rPr lang="fr-FR" sz="2800" dirty="0" err="1">
                <a:latin typeface="Times New Roman" charset="0"/>
                <a:ea typeface="ＭＳ Ｐゴシック" charset="0"/>
              </a:rPr>
              <a:t>gravity</a:t>
            </a:r>
            <a:endParaRPr lang="fr-FR" sz="2800" dirty="0">
              <a:latin typeface="Times New Roman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fr-FR" sz="2800" dirty="0">
                <a:latin typeface="Times New Roman" charset="0"/>
                <a:ea typeface="ＭＳ Ｐゴシック" charset="0"/>
              </a:rPr>
              <a:t>…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700338" y="4581525"/>
            <a:ext cx="3384550" cy="368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fr-FR" sz="1600" b="0" i="1" baseline="30000">
                <a:solidFill>
                  <a:srgbClr val="FFFF00"/>
                </a:solidFill>
                <a:latin typeface="BlairMdITC TT-Medium" charset="0"/>
                <a:cs typeface="BlairMdITC TT-Medium" charset="0"/>
              </a:rPr>
              <a:t>The</a:t>
            </a:r>
            <a:r>
              <a:rPr lang="fr-FR" sz="1600" b="0" i="1">
                <a:solidFill>
                  <a:srgbClr val="FFFF00"/>
                </a:solidFill>
                <a:latin typeface="BlairMdITC TT-Medium" charset="0"/>
                <a:cs typeface="BlairMdITC TT-Medium" charset="0"/>
              </a:rPr>
              <a:t> </a:t>
            </a:r>
            <a:r>
              <a:rPr lang="fr-FR" sz="1800" b="0" i="1">
                <a:solidFill>
                  <a:srgbClr val="FFFF00"/>
                </a:solidFill>
                <a:latin typeface="BlairMdITC TT-Medium" charset="0"/>
                <a:cs typeface="BlairMdITC TT-Medium" charset="0"/>
              </a:rPr>
              <a:t>Standard Model</a:t>
            </a:r>
          </a:p>
        </p:txBody>
      </p:sp>
      <p:pic>
        <p:nvPicPr>
          <p:cNvPr id="48134" name="Picture 4" descr="Higg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71438"/>
            <a:ext cx="995363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8101013" y="404813"/>
            <a:ext cx="928687" cy="461962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b="0">
                <a:solidFill>
                  <a:srgbClr val="FFFF00"/>
                </a:solidFill>
              </a:rPr>
              <a:t>Run 2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101013" y="879475"/>
            <a:ext cx="928687" cy="461963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b="0">
                <a:solidFill>
                  <a:srgbClr val="FFFF00"/>
                </a:solidFill>
              </a:rPr>
              <a:t>Run 2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101013" y="1311275"/>
            <a:ext cx="928687" cy="461963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b="0">
                <a:solidFill>
                  <a:srgbClr val="FFFF00"/>
                </a:solidFill>
              </a:rPr>
              <a:t>Run 2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107363" y="1772816"/>
            <a:ext cx="928687" cy="461963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b="0">
                <a:solidFill>
                  <a:srgbClr val="FFFF00"/>
                </a:solidFill>
              </a:rPr>
              <a:t>Run 2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101013" y="404813"/>
            <a:ext cx="966787" cy="4619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b="0">
                <a:solidFill>
                  <a:srgbClr val="FFFF00"/>
                </a:solidFill>
              </a:rPr>
              <a:t>SUSY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8101013" y="879475"/>
            <a:ext cx="966787" cy="4619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b="0">
                <a:solidFill>
                  <a:srgbClr val="FFFF00"/>
                </a:solidFill>
              </a:rPr>
              <a:t>SUSY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101013" y="1311275"/>
            <a:ext cx="966787" cy="4619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b="0">
                <a:solidFill>
                  <a:srgbClr val="FFFF00"/>
                </a:solidFill>
              </a:rPr>
              <a:t>SUSY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110538" y="1772816"/>
            <a:ext cx="966787" cy="4619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b="0">
                <a:solidFill>
                  <a:srgbClr val="FFFF00"/>
                </a:solidFill>
              </a:rPr>
              <a:t>SUSY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110538" y="2751138"/>
            <a:ext cx="966787" cy="4619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b="0">
                <a:solidFill>
                  <a:srgbClr val="FFFF00"/>
                </a:solidFill>
              </a:rPr>
              <a:t>SUSY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8110538" y="3213100"/>
            <a:ext cx="966787" cy="4619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b="0">
                <a:solidFill>
                  <a:srgbClr val="FFFF00"/>
                </a:solidFill>
              </a:rPr>
              <a:t>SUSY</a:t>
            </a:r>
          </a:p>
        </p:txBody>
      </p:sp>
      <p:pic>
        <p:nvPicPr>
          <p:cNvPr id="20" name="Picture 19" descr="Fabiol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6330">
            <a:off x="350838" y="685800"/>
            <a:ext cx="889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279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457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545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545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45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545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545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545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545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545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500"/>
                            </p:stCondLst>
                            <p:childTnLst>
                              <p:par>
                                <p:cTn id="1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795" grpId="0" build="p" animBg="1"/>
      <p:bldP spid="8" grpId="0" animBg="1"/>
      <p:bldP spid="2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i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171" y="116632"/>
            <a:ext cx="1346342" cy="338554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0" dirty="0" err="1" smtClean="0">
                <a:solidFill>
                  <a:srgbClr val="FFFF00"/>
                </a:solidFill>
              </a:rPr>
              <a:t>Craig@LHCP</a:t>
            </a:r>
            <a:endParaRPr lang="en-US" sz="1600" b="0" dirty="0">
              <a:solidFill>
                <a:srgbClr val="FFFF00"/>
              </a:solidFill>
            </a:endParaRPr>
          </a:p>
        </p:txBody>
      </p:sp>
      <p:pic>
        <p:nvPicPr>
          <p:cNvPr id="5" name="Picture 4" descr="Ho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3" y="4581128"/>
            <a:ext cx="1671705" cy="223224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Ho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0"/>
            <a:ext cx="5102459" cy="685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590" y="6279703"/>
            <a:ext cx="464742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dirty="0" smtClean="0">
                <a:latin typeface="Times New Roman"/>
                <a:cs typeface="Times New Roman"/>
              </a:rPr>
              <a:t>If you know of a better hole, go to it</a:t>
            </a:r>
            <a:endParaRPr lang="en-US" sz="2400" b="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7281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763000" cy="5486400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>
                <a:latin typeface="Times New Roman" charset="0"/>
                <a:ea typeface="ＭＳ Ｐゴシック" charset="0"/>
                <a:cs typeface="+mn-cs"/>
              </a:rPr>
              <a:t>Double up the known particles: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>
                <a:latin typeface="Times New Roman" charset="0"/>
                <a:ea typeface="ＭＳ Ｐゴシック" charset="0"/>
                <a:cs typeface="+mn-cs"/>
              </a:rPr>
              <a:t>Two Higgs doublets</a:t>
            </a:r>
            <a:endParaRPr lang="en-US">
              <a:latin typeface="Times New Roman" charset="0"/>
              <a:ea typeface="ＭＳ Ｐゴシック" charset="0"/>
              <a:cs typeface="Times New Roman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>
                <a:latin typeface="Times New Roman" charset="0"/>
                <a:ea typeface="ＭＳ Ｐゴシック" charset="0"/>
                <a:cs typeface="+mn-cs"/>
              </a:rPr>
              <a:t>		- 5 physical Higgs bosons: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>
                <a:latin typeface="Times New Roman" charset="0"/>
                <a:ea typeface="ＭＳ Ｐゴシック" charset="0"/>
                <a:cs typeface="+mn-cs"/>
              </a:rPr>
              <a:t>		- 3 neutral, 2 charged</a:t>
            </a:r>
            <a:endParaRPr lang="el-GR" baseline="-25000">
              <a:latin typeface="Times New Roman" charset="0"/>
              <a:ea typeface="ＭＳ Ｐゴシック" charset="0"/>
              <a:cs typeface="Times New Roman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>
                <a:latin typeface="Times New Roman" charset="0"/>
                <a:ea typeface="ＭＳ Ｐゴシック" charset="0"/>
                <a:cs typeface="+mn-cs"/>
              </a:rPr>
              <a:t>Lightest neutral supersymmetric Higgs looks like the single Higgs in the Standard Model</a:t>
            </a:r>
            <a:endParaRPr lang="en-US" baseline="-25000"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36866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+mj-cs"/>
              </a:rPr>
              <a:t>Minimal Supersymmetric Extension of Standard Model (MSSM)</a:t>
            </a:r>
          </a:p>
        </p:txBody>
      </p:sp>
      <p:pic>
        <p:nvPicPr>
          <p:cNvPr id="1423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44725"/>
            <a:ext cx="57912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190875"/>
            <a:ext cx="5791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569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5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25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25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tx1"/>
                </a:solidFill>
                <a:latin typeface="Times New Roman" charset="0"/>
                <a:cs typeface="+mj-cs"/>
              </a:rPr>
              <a:t>Lightest Supersymmetric Particle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981200"/>
            <a:ext cx="8583613" cy="4419600"/>
          </a:xfrm>
          <a:solidFill>
            <a:srgbClr val="BBE0E3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cs typeface="+mn-cs"/>
              </a:rPr>
              <a:t>Stable in many models because of conservation of R parity: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 smtClean="0">
                <a:latin typeface="Times New Roman" charset="0"/>
                <a:cs typeface="+mn-cs"/>
              </a:rPr>
              <a:t>		</a:t>
            </a:r>
            <a:r>
              <a:rPr lang="en-US" sz="2800" b="1" dirty="0" smtClean="0">
                <a:solidFill>
                  <a:srgbClr val="FF0000"/>
                </a:solidFill>
                <a:latin typeface="Times New Roman" charset="0"/>
                <a:cs typeface="+mn-cs"/>
              </a:rPr>
              <a:t>R = (-1) 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charset="0"/>
                <a:cs typeface="+mn-cs"/>
              </a:rPr>
              <a:t>2S –L + 3B </a:t>
            </a:r>
            <a:endParaRPr lang="en-US" sz="2800" b="1" dirty="0" smtClean="0">
              <a:solidFill>
                <a:srgbClr val="FF0000"/>
              </a:solidFill>
              <a:latin typeface="Times New Roman" charset="0"/>
              <a:cs typeface="+mn-cs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charset="0"/>
                <a:cs typeface="+mn-cs"/>
              </a:rPr>
              <a:t>		where S = spin, L = lepton #, B = baryon #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cs typeface="+mn-cs"/>
              </a:rPr>
              <a:t>Particles have R = +1, </a:t>
            </a:r>
            <a:r>
              <a:rPr lang="en-US" dirty="0" err="1" smtClean="0">
                <a:solidFill>
                  <a:srgbClr val="000000"/>
                </a:solidFill>
                <a:latin typeface="Times New Roman" charset="0"/>
                <a:cs typeface="+mn-cs"/>
              </a:rPr>
              <a:t>sparticles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cs typeface="+mn-cs"/>
              </a:rPr>
              <a:t> R = -1: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cs typeface="+mn-cs"/>
              </a:rPr>
              <a:t>		</a:t>
            </a:r>
            <a:r>
              <a:rPr lang="en-US" sz="2800" dirty="0" err="1" smtClean="0">
                <a:solidFill>
                  <a:srgbClr val="000000"/>
                </a:solidFill>
                <a:latin typeface="Times New Roman" charset="0"/>
                <a:cs typeface="+mn-cs"/>
              </a:rPr>
              <a:t>Sparticles</a:t>
            </a:r>
            <a:r>
              <a:rPr lang="en-US" sz="2800" dirty="0" smtClean="0">
                <a:solidFill>
                  <a:srgbClr val="000000"/>
                </a:solidFill>
                <a:latin typeface="Times New Roman" charset="0"/>
                <a:cs typeface="+mn-cs"/>
              </a:rPr>
              <a:t> produced in pairs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 charset="0"/>
                <a:cs typeface="+mn-cs"/>
              </a:rPr>
              <a:t>		Heavier </a:t>
            </a:r>
            <a:r>
              <a:rPr lang="en-US" sz="2800" dirty="0" err="1" smtClean="0">
                <a:solidFill>
                  <a:srgbClr val="000000"/>
                </a:solidFill>
                <a:latin typeface="Times New Roman" charset="0"/>
                <a:cs typeface="+mn-cs"/>
              </a:rPr>
              <a:t>sparticles</a:t>
            </a:r>
            <a:r>
              <a:rPr lang="en-US" sz="2800" dirty="0" smtClean="0">
                <a:solidFill>
                  <a:srgbClr val="000000"/>
                </a:solidFill>
                <a:latin typeface="Times New Roman" charset="0"/>
                <a:cs typeface="+mn-cs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 charset="0"/>
                <a:cs typeface="+mn-cs"/>
                <a:sym typeface="Wingdings" charset="0"/>
              </a:rPr>
              <a:t> lighter </a:t>
            </a:r>
            <a:r>
              <a:rPr lang="en-US" sz="2800" dirty="0" err="1" smtClean="0">
                <a:solidFill>
                  <a:srgbClr val="000000"/>
                </a:solidFill>
                <a:latin typeface="Times New Roman" charset="0"/>
                <a:cs typeface="+mn-cs"/>
                <a:sym typeface="Wingdings" charset="0"/>
              </a:rPr>
              <a:t>sparticles</a:t>
            </a:r>
            <a:endParaRPr lang="en-US" sz="2800" dirty="0" smtClean="0">
              <a:solidFill>
                <a:srgbClr val="000000"/>
              </a:solidFill>
              <a:latin typeface="Times New Roman" charset="0"/>
              <a:cs typeface="+mn-cs"/>
              <a:sym typeface="Wingdings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charset="0"/>
                <a:cs typeface="+mn-cs"/>
                <a:sym typeface="Wingdings" charset="0"/>
              </a:rPr>
              <a:t>Lightest </a:t>
            </a:r>
            <a:r>
              <a:rPr lang="en-US" b="1" dirty="0" err="1" smtClean="0">
                <a:solidFill>
                  <a:srgbClr val="FF0000"/>
                </a:solidFill>
                <a:latin typeface="Times New Roman" charset="0"/>
                <a:cs typeface="+mn-cs"/>
                <a:sym typeface="Wingdings" charset="0"/>
              </a:rPr>
              <a:t>supersymmetric</a:t>
            </a:r>
            <a:r>
              <a:rPr lang="en-US" b="1" dirty="0" smtClean="0">
                <a:solidFill>
                  <a:srgbClr val="FF0000"/>
                </a:solidFill>
                <a:latin typeface="Times New Roman" charset="0"/>
                <a:cs typeface="+mn-cs"/>
                <a:sym typeface="Wingdings" charset="0"/>
              </a:rPr>
              <a:t> particle (LSP) stable</a:t>
            </a:r>
            <a:endParaRPr lang="en-US" b="1" baseline="30000" dirty="0" smtClean="0">
              <a:solidFill>
                <a:srgbClr val="FF0000"/>
              </a:solidFill>
              <a:latin typeface="Times New Roman" charset="0"/>
              <a:cs typeface="+mn-cs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baseline="30000" dirty="0" smtClean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399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274638"/>
            <a:ext cx="8686800" cy="11430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solidFill>
                  <a:schemeClr val="tx1"/>
                </a:solidFill>
                <a:latin typeface="Times New Roman" charset="0"/>
                <a:cs typeface="+mj-cs"/>
              </a:rPr>
              <a:t>Lightest </a:t>
            </a:r>
            <a:r>
              <a:rPr lang="en-US" sz="4800" dirty="0" err="1">
                <a:solidFill>
                  <a:schemeClr val="tx1"/>
                </a:solidFill>
                <a:latin typeface="Times New Roman" charset="0"/>
                <a:cs typeface="+mj-cs"/>
              </a:rPr>
              <a:t>S</a:t>
            </a:r>
            <a:r>
              <a:rPr lang="en-US" sz="4800" dirty="0" err="1" smtClean="0">
                <a:solidFill>
                  <a:schemeClr val="tx1"/>
                </a:solidFill>
                <a:latin typeface="Times New Roman" charset="0"/>
                <a:cs typeface="+mj-cs"/>
              </a:rPr>
              <a:t>particle</a:t>
            </a:r>
            <a:r>
              <a:rPr lang="en-US" sz="4800" dirty="0" smtClean="0">
                <a:solidFill>
                  <a:schemeClr val="tx1"/>
                </a:solidFill>
                <a:latin typeface="Times New Roman" charset="0"/>
                <a:cs typeface="+mj-cs"/>
              </a:rPr>
              <a:t> as Dark Matter?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419600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cs typeface="+mn-cs"/>
              </a:rPr>
              <a:t>No strong or electromagnetic interactions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dirty="0" smtClean="0">
                <a:latin typeface="Times New Roman" charset="0"/>
                <a:cs typeface="+mn-cs"/>
              </a:rPr>
              <a:t>		</a:t>
            </a:r>
            <a:r>
              <a:rPr lang="en-US" sz="2800" b="1" dirty="0" smtClean="0">
                <a:solidFill>
                  <a:srgbClr val="FF0000"/>
                </a:solidFill>
                <a:latin typeface="Times New Roman" charset="0"/>
                <a:cs typeface="+mn-cs"/>
              </a:rPr>
              <a:t>Otherwise would bind to matter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charset="0"/>
                <a:cs typeface="+mn-cs"/>
              </a:rPr>
              <a:t>		Detectable as anomalous heavy nucleus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cs typeface="+mn-cs"/>
              </a:rPr>
              <a:t>Possible weakly-interacting </a:t>
            </a:r>
            <a:r>
              <a:rPr lang="en-US" dirty="0" err="1" smtClean="0">
                <a:solidFill>
                  <a:srgbClr val="000000"/>
                </a:solidFill>
                <a:latin typeface="Times New Roman" charset="0"/>
                <a:cs typeface="+mn-cs"/>
              </a:rPr>
              <a:t>scandidates</a:t>
            </a:r>
            <a:endParaRPr lang="en-US" dirty="0" smtClean="0">
              <a:solidFill>
                <a:srgbClr val="000000"/>
              </a:solidFill>
              <a:latin typeface="Times New Roman" charset="0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dirty="0" smtClean="0">
                <a:latin typeface="Times New Roman" charset="0"/>
                <a:cs typeface="+mn-cs"/>
              </a:rPr>
              <a:t>		</a:t>
            </a:r>
            <a:r>
              <a:rPr lang="en-US" b="1" dirty="0" err="1" smtClean="0">
                <a:solidFill>
                  <a:srgbClr val="FF0000"/>
                </a:solidFill>
                <a:latin typeface="Times New Roman" charset="0"/>
                <a:cs typeface="+mn-cs"/>
              </a:rPr>
              <a:t>Sneutrino</a:t>
            </a:r>
            <a:endParaRPr lang="en-US" b="1" dirty="0" smtClean="0">
              <a:solidFill>
                <a:srgbClr val="FF0000"/>
              </a:solidFill>
              <a:latin typeface="Times New Roman" charset="0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 charset="0"/>
                <a:cs typeface="+mn-cs"/>
              </a:rPr>
              <a:t>			(Excluded by LEP, direct searches)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dirty="0" smtClean="0">
                <a:latin typeface="Times New Roman" charset="0"/>
                <a:cs typeface="+mn-cs"/>
              </a:rPr>
              <a:t>		</a:t>
            </a:r>
            <a:r>
              <a:rPr lang="en-US" b="1" dirty="0" smtClean="0">
                <a:solidFill>
                  <a:srgbClr val="FF0000"/>
                </a:solidFill>
                <a:latin typeface="Times New Roman" charset="0"/>
                <a:cs typeface="+mn-cs"/>
              </a:rPr>
              <a:t>Lightest </a:t>
            </a:r>
            <a:r>
              <a:rPr lang="en-US" b="1" dirty="0" err="1" smtClean="0">
                <a:solidFill>
                  <a:srgbClr val="FF0000"/>
                </a:solidFill>
                <a:latin typeface="Times New Roman" charset="0"/>
                <a:cs typeface="+mn-cs"/>
              </a:rPr>
              <a:t>neutralino</a:t>
            </a:r>
            <a:r>
              <a:rPr lang="en-US" b="1" dirty="0" smtClean="0">
                <a:solidFill>
                  <a:srgbClr val="FF0000"/>
                </a:solidFill>
                <a:latin typeface="Times New Roman" charset="0"/>
                <a:cs typeface="+mn-cs"/>
              </a:rPr>
              <a:t> </a:t>
            </a:r>
            <a:r>
              <a:rPr lang="el-GR" b="1" dirty="0" smtClean="0">
                <a:solidFill>
                  <a:srgbClr val="FF0000"/>
                </a:solidFill>
                <a:latin typeface="Times New Roman" charset="0"/>
                <a:cs typeface="+mn-cs"/>
              </a:rPr>
              <a:t>χ</a:t>
            </a:r>
            <a:r>
              <a:rPr lang="en-US" b="1" dirty="0" smtClean="0">
                <a:solidFill>
                  <a:srgbClr val="FF0000"/>
                </a:solidFill>
                <a:latin typeface="Times New Roman" charset="0"/>
                <a:cs typeface="+mn-cs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 charset="0"/>
                <a:cs typeface="+mn-cs"/>
              </a:rPr>
              <a:t>(partner of Z, H, </a:t>
            </a:r>
            <a:r>
              <a:rPr lang="el-GR" sz="28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γ</a:t>
            </a:r>
            <a:r>
              <a:rPr lang="en-US" sz="2800" dirty="0" smtClean="0">
                <a:solidFill>
                  <a:srgbClr val="000000"/>
                </a:solidFill>
                <a:latin typeface="Times New Roman" charset="0"/>
                <a:cs typeface="+mn-cs"/>
              </a:rPr>
              <a:t>)</a:t>
            </a:r>
            <a:endParaRPr lang="en-US" dirty="0" smtClean="0">
              <a:solidFill>
                <a:srgbClr val="000000"/>
              </a:solidFill>
              <a:latin typeface="Times New Roman" charset="0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dirty="0" smtClean="0">
                <a:solidFill>
                  <a:srgbClr val="FF0000"/>
                </a:solidFill>
                <a:latin typeface="Times New Roman" charset="0"/>
                <a:cs typeface="+mn-cs"/>
              </a:rPr>
              <a:t>		</a:t>
            </a:r>
            <a:r>
              <a:rPr lang="en-US" b="1" dirty="0" err="1" smtClean="0">
                <a:solidFill>
                  <a:srgbClr val="FF0000"/>
                </a:solidFill>
                <a:latin typeface="Times New Roman" charset="0"/>
                <a:cs typeface="+mn-cs"/>
              </a:rPr>
              <a:t>Gravitino</a:t>
            </a:r>
            <a:endParaRPr lang="en-US" b="1" dirty="0" smtClean="0">
              <a:solidFill>
                <a:srgbClr val="FF0000"/>
              </a:solidFill>
              <a:latin typeface="Times New Roman" charset="0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cs typeface="+mn-cs"/>
              </a:rPr>
              <a:t>			</a:t>
            </a:r>
            <a:r>
              <a:rPr lang="en-US" sz="2800" dirty="0" smtClean="0">
                <a:solidFill>
                  <a:srgbClr val="000000"/>
                </a:solidFill>
                <a:latin typeface="Times New Roman" charset="0"/>
                <a:cs typeface="+mn-cs"/>
              </a:rPr>
              <a:t>(nightmare for detection)</a:t>
            </a:r>
            <a:endParaRPr lang="el-GR" sz="2800" dirty="0" smtClean="0">
              <a:solidFill>
                <a:srgbClr val="000000"/>
              </a:solidFill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14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HN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87" y="0"/>
            <a:ext cx="785986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5200" y="168806"/>
            <a:ext cx="4140197" cy="897994"/>
          </a:xfrm>
          <a:solidFill>
            <a:srgbClr val="FF0000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Personal Bias</a:t>
            </a:r>
            <a:endParaRPr lang="en-US" sz="48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5108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err="1" smtClean="0">
                <a:latin typeface="Times New Roman"/>
                <a:cs typeface="Times New Roman"/>
              </a:rPr>
              <a:t>Neutralino</a:t>
            </a:r>
            <a:r>
              <a:rPr lang="en-US" dirty="0" smtClean="0">
                <a:latin typeface="Times New Roman"/>
                <a:cs typeface="Times New Roman"/>
              </a:rPr>
              <a:t> Dark Matter?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Lightest </a:t>
            </a:r>
            <a:r>
              <a:rPr lang="en-US" dirty="0" err="1" smtClean="0">
                <a:latin typeface="Times New Roman"/>
                <a:cs typeface="Times New Roman"/>
              </a:rPr>
              <a:t>supersymmetric</a:t>
            </a:r>
            <a:r>
              <a:rPr lang="en-US" dirty="0" smtClean="0">
                <a:latin typeface="Times New Roman"/>
                <a:cs typeface="Times New Roman"/>
              </a:rPr>
              <a:t> particle (LSP) is a mixture of Wino, </a:t>
            </a:r>
            <a:r>
              <a:rPr lang="en-US" dirty="0" err="1" smtClean="0">
                <a:latin typeface="Times New Roman"/>
                <a:cs typeface="Times New Roman"/>
              </a:rPr>
              <a:t>Bino</a:t>
            </a:r>
            <a:r>
              <a:rPr lang="en-US" dirty="0" smtClean="0">
                <a:latin typeface="Times New Roman"/>
                <a:cs typeface="Times New Roman"/>
              </a:rPr>
              <a:t> and </a:t>
            </a:r>
            <a:r>
              <a:rPr lang="en-US" dirty="0" err="1" smtClean="0">
                <a:latin typeface="Times New Roman"/>
                <a:cs typeface="Times New Roman"/>
              </a:rPr>
              <a:t>Higgsinos</a:t>
            </a:r>
            <a:r>
              <a:rPr lang="en-US" dirty="0" smtClean="0">
                <a:latin typeface="Times New Roman"/>
                <a:cs typeface="Times New Roman"/>
              </a:rPr>
              <a:t>: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sz="1800" dirty="0" smtClean="0">
              <a:latin typeface="Times New Roman"/>
              <a:cs typeface="Times New Roman"/>
            </a:endParaRPr>
          </a:p>
          <a:p>
            <a:r>
              <a:rPr lang="en-US" dirty="0" err="1">
                <a:latin typeface="Times New Roman"/>
                <a:cs typeface="Times New Roman"/>
              </a:rPr>
              <a:t>Bino</a:t>
            </a:r>
            <a:r>
              <a:rPr lang="en-US" dirty="0">
                <a:latin typeface="Times New Roman"/>
                <a:cs typeface="Times New Roman"/>
              </a:rPr>
              <a:t> dark matter if  </a:t>
            </a:r>
            <a:r>
              <a:rPr lang="en-US" b="1" i="1" dirty="0">
                <a:solidFill>
                  <a:srgbClr val="FF0000"/>
                </a:solidFill>
                <a:latin typeface="Times New Roman"/>
                <a:cs typeface="Times New Roman"/>
              </a:rPr>
              <a:t>M</a:t>
            </a:r>
            <a:r>
              <a:rPr lang="en-US" b="1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lang="en-US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small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Expect </a:t>
            </a:r>
            <a:r>
              <a:rPr lang="en-US" i="1" dirty="0" smtClean="0">
                <a:latin typeface="Times New Roman"/>
                <a:cs typeface="Times New Roman"/>
              </a:rPr>
              <a:t>M</a:t>
            </a:r>
            <a:r>
              <a:rPr lang="en-US" baseline="-25000" dirty="0" smtClean="0">
                <a:latin typeface="Times New Roman"/>
                <a:cs typeface="Times New Roman"/>
              </a:rPr>
              <a:t>1</a:t>
            </a:r>
            <a:r>
              <a:rPr lang="en-US" dirty="0" smtClean="0">
                <a:latin typeface="Times New Roman"/>
                <a:cs typeface="Times New Roman"/>
              </a:rPr>
              <a:t> &lt; </a:t>
            </a:r>
            <a:r>
              <a:rPr lang="en-US" i="1" dirty="0" smtClean="0">
                <a:latin typeface="Times New Roman"/>
                <a:cs typeface="Times New Roman"/>
              </a:rPr>
              <a:t>M</a:t>
            </a:r>
            <a:r>
              <a:rPr lang="en-US" baseline="-25000" dirty="0" smtClean="0">
                <a:latin typeface="Times New Roman"/>
                <a:cs typeface="Times New Roman"/>
              </a:rPr>
              <a:t>2</a:t>
            </a:r>
            <a:r>
              <a:rPr lang="en-US" dirty="0" smtClean="0">
                <a:latin typeface="Times New Roman"/>
                <a:cs typeface="Times New Roman"/>
              </a:rPr>
              <a:t> (GUT relation)</a:t>
            </a:r>
          </a:p>
          <a:p>
            <a:r>
              <a:rPr lang="en-US" dirty="0" err="1" smtClean="0">
                <a:latin typeface="Times New Roman"/>
                <a:cs typeface="Times New Roman"/>
              </a:rPr>
              <a:t>Higgsino</a:t>
            </a:r>
            <a:r>
              <a:rPr lang="en-US" dirty="0" smtClean="0">
                <a:latin typeface="Times New Roman"/>
                <a:cs typeface="Times New Roman"/>
              </a:rPr>
              <a:t> dark matter if </a:t>
            </a:r>
            <a:r>
              <a:rPr lang="en-US" b="1" dirty="0" smtClean="0">
                <a:solidFill>
                  <a:srgbClr val="00B600"/>
                </a:solidFill>
                <a:latin typeface="Times New Roman"/>
                <a:cs typeface="Times New Roman"/>
              </a:rPr>
              <a:t>μ</a:t>
            </a:r>
            <a:r>
              <a:rPr lang="en-US" dirty="0" smtClean="0">
                <a:latin typeface="Times New Roman"/>
                <a:cs typeface="Times New Roman"/>
              </a:rPr>
              <a:t> small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Picture 3" descr="NeutralinoMassMatri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36912"/>
            <a:ext cx="8172400" cy="21465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20272" y="3789040"/>
            <a:ext cx="33006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00B600"/>
                </a:solidFill>
              </a:rPr>
              <a:t>μ</a:t>
            </a:r>
            <a:endParaRPr lang="en-US" sz="2000" dirty="0">
              <a:solidFill>
                <a:srgbClr val="00B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4128" y="4253026"/>
            <a:ext cx="33006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00B600"/>
                </a:solidFill>
              </a:rPr>
              <a:t>μ</a:t>
            </a:r>
            <a:endParaRPr lang="en-US" sz="2000" dirty="0">
              <a:solidFill>
                <a:srgbClr val="00B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95936" y="3033768"/>
            <a:ext cx="10801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sz="800" b="0" i="1" dirty="0" smtClean="0"/>
          </a:p>
          <a:p>
            <a:pPr>
              <a:buNone/>
            </a:pPr>
            <a:r>
              <a:rPr lang="en-US" sz="2000" b="0" i="1" dirty="0" smtClean="0"/>
              <a:t>    </a:t>
            </a:r>
            <a:r>
              <a:rPr lang="en-US" sz="2000" i="1" dirty="0" smtClean="0">
                <a:solidFill>
                  <a:srgbClr val="FF0000"/>
                </a:solidFill>
              </a:rPr>
              <a:t> M</a:t>
            </a:r>
            <a:r>
              <a:rPr lang="en-US" sz="2000" baseline="-25000" dirty="0" smtClean="0">
                <a:solidFill>
                  <a:srgbClr val="FF0000"/>
                </a:solidFill>
              </a:rPr>
              <a:t>1</a:t>
            </a:r>
          </a:p>
          <a:p>
            <a:pPr>
              <a:buNone/>
            </a:pPr>
            <a:endParaRPr lang="en-US" sz="1000" b="0" baseline="-25000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713216" y="4797152"/>
            <a:ext cx="3430784" cy="566309"/>
          </a:xfrm>
          <a:prstGeom prst="rect">
            <a:avLst/>
          </a:prstGeom>
          <a:solidFill>
            <a:srgbClr val="FF00C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</a:rPr>
              <a:t>JE, </a:t>
            </a:r>
            <a:r>
              <a:rPr lang="en-US" sz="1400" b="0" dirty="0" err="1" smtClean="0">
                <a:solidFill>
                  <a:srgbClr val="FFFF00"/>
                </a:solidFill>
              </a:rPr>
              <a:t>Hagelin</a:t>
            </a:r>
            <a:r>
              <a:rPr lang="en-US" sz="1400" b="0" dirty="0" smtClean="0">
                <a:solidFill>
                  <a:srgbClr val="FFFF00"/>
                </a:solidFill>
              </a:rPr>
              <a:t>, </a:t>
            </a:r>
            <a:r>
              <a:rPr lang="en-US" sz="1400" b="0" dirty="0" err="1" smtClean="0">
                <a:solidFill>
                  <a:srgbClr val="FFFF00"/>
                </a:solidFill>
              </a:rPr>
              <a:t>Nanopoulos</a:t>
            </a:r>
            <a:r>
              <a:rPr lang="en-US" sz="1400" b="0" dirty="0" smtClean="0">
                <a:solidFill>
                  <a:srgbClr val="FFFF00"/>
                </a:solidFill>
              </a:rPr>
              <a:t>, Olive &amp; </a:t>
            </a:r>
            <a:r>
              <a:rPr lang="en-US" sz="1400" b="0" dirty="0" err="1" smtClean="0">
                <a:solidFill>
                  <a:srgbClr val="FFFF00"/>
                </a:solidFill>
              </a:rPr>
              <a:t>Srednicki</a:t>
            </a:r>
            <a:r>
              <a:rPr lang="en-US" sz="1400" b="0" dirty="0" smtClean="0">
                <a:solidFill>
                  <a:srgbClr val="FFFF00"/>
                </a:solidFill>
              </a:rPr>
              <a:t>,</a:t>
            </a:r>
          </a:p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</a:rPr>
              <a:t>NPB238, 453 (1984)</a:t>
            </a:r>
            <a:endParaRPr lang="en-US" sz="14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388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extBox 13"/>
          <p:cNvSpPr txBox="1">
            <a:spLocks noChangeArrowheads="1"/>
          </p:cNvSpPr>
          <p:nvPr/>
        </p:nvSpPr>
        <p:spPr bwMode="auto">
          <a:xfrm>
            <a:off x="-127000" y="1109663"/>
            <a:ext cx="9280525" cy="688803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9600" b="0">
              <a:latin typeface="Times New Roman"/>
              <a:cs typeface="Times New Roman"/>
            </a:endParaRPr>
          </a:p>
          <a:p>
            <a:pPr eaLnBrk="1" hangingPunct="1"/>
            <a:endParaRPr lang="en-US" sz="9600" b="0">
              <a:latin typeface="Times New Roman"/>
              <a:cs typeface="Times New Roman"/>
            </a:endParaRPr>
          </a:p>
          <a:p>
            <a:pPr eaLnBrk="1" hangingPunct="1"/>
            <a:endParaRPr lang="en-US" sz="9600" b="0">
              <a:latin typeface="Times New Roman"/>
              <a:cs typeface="Times New Roman"/>
            </a:endParaRPr>
          </a:p>
          <a:p>
            <a:pPr eaLnBrk="1" hangingPunct="1"/>
            <a:endParaRPr lang="en-US" sz="9600" b="0">
              <a:latin typeface="Times New Roman"/>
              <a:cs typeface="Times New Roman"/>
            </a:endParaRPr>
          </a:p>
        </p:txBody>
      </p:sp>
      <p:pic>
        <p:nvPicPr>
          <p:cNvPr id="94210" name="Picture 5" descr="DDMvsID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1325563"/>
            <a:ext cx="6921500" cy="548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Box 8"/>
          <p:cNvSpPr txBox="1">
            <a:spLocks noChangeArrowheads="1"/>
          </p:cNvSpPr>
          <p:nvPr/>
        </p:nvSpPr>
        <p:spPr bwMode="auto">
          <a:xfrm>
            <a:off x="5588000" y="2171700"/>
            <a:ext cx="5969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b="0">
              <a:latin typeface="Times New Roman"/>
              <a:cs typeface="Times New Roman"/>
            </a:endParaRPr>
          </a:p>
        </p:txBody>
      </p:sp>
      <p:sp>
        <p:nvSpPr>
          <p:cNvPr id="94212" name="TextBox 14"/>
          <p:cNvSpPr txBox="1">
            <a:spLocks noChangeArrowheads="1"/>
          </p:cNvSpPr>
          <p:nvPr/>
        </p:nvSpPr>
        <p:spPr bwMode="auto">
          <a:xfrm>
            <a:off x="-1600200" y="2057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4213" name="TextBox 1"/>
          <p:cNvSpPr txBox="1">
            <a:spLocks noChangeArrowheads="1"/>
          </p:cNvSpPr>
          <p:nvPr/>
        </p:nvSpPr>
        <p:spPr bwMode="auto">
          <a:xfrm>
            <a:off x="0" y="2996952"/>
            <a:ext cx="2484315" cy="239450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4400">
              <a:latin typeface="Times New Roman"/>
              <a:cs typeface="Times New Roman"/>
            </a:endParaRPr>
          </a:p>
          <a:p>
            <a:pPr eaLnBrk="1" hangingPunct="1"/>
            <a:endParaRPr lang="en-US" sz="4400">
              <a:latin typeface="Times New Roman"/>
              <a:cs typeface="Times New Roman"/>
            </a:endParaRPr>
          </a:p>
          <a:p>
            <a:pPr eaLnBrk="1" hangingPunct="1"/>
            <a:endParaRPr lang="en-US" sz="440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9388" y="3311811"/>
            <a:ext cx="2631900" cy="155734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2800" b="0" dirty="0" smtClean="0">
                <a:latin typeface="Times New Roman"/>
                <a:cs typeface="Times New Roman"/>
              </a:rPr>
              <a:t>Annihilation</a:t>
            </a:r>
            <a:endParaRPr lang="en-US" sz="2800" b="0" dirty="0">
              <a:latin typeface="Times New Roman"/>
              <a:cs typeface="Times New Roman"/>
            </a:endParaRPr>
          </a:p>
          <a:p>
            <a:pPr eaLnBrk="1" hangingPunct="1">
              <a:buNone/>
            </a:pPr>
            <a:r>
              <a:rPr lang="en-US" sz="2800" b="0" dirty="0">
                <a:latin typeface="Times New Roman"/>
                <a:cs typeface="Times New Roman"/>
              </a:rPr>
              <a:t>in the early   </a:t>
            </a:r>
            <a:r>
              <a:rPr lang="en-US" sz="2800" b="0" dirty="0" smtClean="0">
                <a:latin typeface="Times New Roman"/>
                <a:cs typeface="Times New Roman"/>
              </a:rPr>
              <a:t>  </a:t>
            </a:r>
            <a:r>
              <a:rPr lang="en-US" sz="2800" b="0" dirty="0" smtClean="0">
                <a:solidFill>
                  <a:srgbClr val="FF0000"/>
                </a:solidFill>
                <a:latin typeface="Times New Roman"/>
                <a:cs typeface="Times New Roman"/>
                <a:sym typeface="Wingdings" charset="0"/>
              </a:rPr>
              <a:t></a:t>
            </a:r>
            <a:endParaRPr lang="en-US" sz="2800" b="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eaLnBrk="1" hangingPunct="1">
              <a:buNone/>
            </a:pPr>
            <a:r>
              <a:rPr lang="en-US" sz="2800" b="0" dirty="0" smtClean="0">
                <a:latin typeface="Times New Roman"/>
                <a:cs typeface="Times New Roman"/>
              </a:rPr>
              <a:t>Universe</a:t>
            </a:r>
            <a:endParaRPr lang="en-US" sz="2800" b="0" dirty="0">
              <a:latin typeface="Times New Roman"/>
              <a:cs typeface="Times New Roman"/>
            </a:endParaRPr>
          </a:p>
        </p:txBody>
      </p:sp>
      <p:sp>
        <p:nvSpPr>
          <p:cNvPr id="94215" name="TextBox 15"/>
          <p:cNvSpPr txBox="1">
            <a:spLocks noChangeArrowheads="1"/>
          </p:cNvSpPr>
          <p:nvPr/>
        </p:nvSpPr>
        <p:spPr bwMode="auto">
          <a:xfrm>
            <a:off x="6085210" y="2924944"/>
            <a:ext cx="2735262" cy="239450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4400">
              <a:latin typeface="Times New Roman"/>
              <a:cs typeface="Times New Roman"/>
            </a:endParaRPr>
          </a:p>
          <a:p>
            <a:pPr eaLnBrk="1" hangingPunct="1"/>
            <a:endParaRPr lang="en-US" sz="4400">
              <a:latin typeface="Times New Roman"/>
              <a:cs typeface="Times New Roman"/>
            </a:endParaRPr>
          </a:p>
          <a:p>
            <a:pPr eaLnBrk="1" hangingPunct="1"/>
            <a:endParaRPr lang="en-US" sz="440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940152" y="3311811"/>
            <a:ext cx="2486025" cy="155734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None/>
            </a:pPr>
            <a:r>
              <a:rPr lang="en-US" sz="2800" b="0" dirty="0" smtClean="0">
                <a:latin typeface="Times New Roman"/>
                <a:cs typeface="Times New Roman"/>
              </a:rPr>
              <a:t>Production</a:t>
            </a:r>
            <a:endParaRPr lang="en-US" sz="2800" b="0" dirty="0">
              <a:latin typeface="Times New Roman"/>
              <a:cs typeface="Times New Roman"/>
            </a:endParaRPr>
          </a:p>
          <a:p>
            <a:pPr algn="r" eaLnBrk="1" hangingPunct="1">
              <a:buNone/>
            </a:pPr>
            <a:r>
              <a:rPr lang="en-US" sz="2800" b="0" dirty="0" smtClean="0">
                <a:solidFill>
                  <a:srgbClr val="FF0000"/>
                </a:solidFill>
                <a:latin typeface="Times New Roman"/>
                <a:cs typeface="Times New Roman"/>
                <a:sym typeface="Wingdings" charset="0"/>
              </a:rPr>
              <a:t>   </a:t>
            </a:r>
            <a:r>
              <a:rPr lang="en-US" sz="2800" b="0" dirty="0" smtClean="0">
                <a:latin typeface="Times New Roman"/>
                <a:cs typeface="Times New Roman"/>
                <a:sym typeface="Wingdings" charset="0"/>
              </a:rPr>
              <a:t> </a:t>
            </a:r>
            <a:r>
              <a:rPr lang="en-US" sz="2800" b="0" dirty="0">
                <a:latin typeface="Times New Roman"/>
                <a:cs typeface="Times New Roman"/>
                <a:sym typeface="Wingdings" charset="0"/>
              </a:rPr>
              <a:t>a</a:t>
            </a:r>
            <a:r>
              <a:rPr lang="en-US" sz="2800" b="0" dirty="0">
                <a:latin typeface="Times New Roman"/>
                <a:cs typeface="Times New Roman"/>
              </a:rPr>
              <a:t>t particle</a:t>
            </a:r>
          </a:p>
          <a:p>
            <a:pPr algn="r" eaLnBrk="1" hangingPunct="1">
              <a:buNone/>
            </a:pPr>
            <a:r>
              <a:rPr lang="en-US" sz="2800" b="0" dirty="0" smtClean="0">
                <a:latin typeface="Times New Roman"/>
                <a:cs typeface="Times New Roman"/>
              </a:rPr>
              <a:t>colliders</a:t>
            </a:r>
            <a:endParaRPr lang="en-US" sz="2800" b="0" dirty="0">
              <a:latin typeface="Times New Roman"/>
              <a:cs typeface="Times New Roman"/>
            </a:endParaRPr>
          </a:p>
        </p:txBody>
      </p:sp>
      <p:sp>
        <p:nvSpPr>
          <p:cNvPr id="94217" name="TextBox 16"/>
          <p:cNvSpPr txBox="1">
            <a:spLocks noChangeArrowheads="1"/>
          </p:cNvSpPr>
          <p:nvPr/>
        </p:nvSpPr>
        <p:spPr bwMode="auto">
          <a:xfrm>
            <a:off x="2916238" y="5459413"/>
            <a:ext cx="2735262" cy="1766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3200">
              <a:latin typeface="Times New Roman"/>
              <a:cs typeface="Times New Roman"/>
            </a:endParaRPr>
          </a:p>
          <a:p>
            <a:pPr eaLnBrk="1" hangingPunct="1"/>
            <a:endParaRPr lang="en-US" sz="3200">
              <a:latin typeface="Times New Roman"/>
              <a:cs typeface="Times New Roman"/>
            </a:endParaRPr>
          </a:p>
          <a:p>
            <a:pPr eaLnBrk="1" hangingPunct="1"/>
            <a:endParaRPr lang="en-US" sz="320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771800" y="5301208"/>
            <a:ext cx="3146400" cy="147117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en-US" sz="2800" b="0" dirty="0">
                <a:solidFill>
                  <a:srgbClr val="FF0000"/>
                </a:solidFill>
                <a:latin typeface="Times New Roman"/>
                <a:cs typeface="Times New Roman"/>
                <a:sym typeface="Wingdings" charset="0"/>
              </a:rPr>
              <a:t></a:t>
            </a:r>
            <a:endParaRPr lang="en-US" sz="2800" b="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eaLnBrk="1" hangingPunct="1">
              <a:buNone/>
            </a:pPr>
            <a:r>
              <a:rPr lang="en-US" sz="2800" b="0" dirty="0">
                <a:latin typeface="Times New Roman"/>
                <a:cs typeface="Times New Roman"/>
              </a:rPr>
              <a:t>Direct dark matter detection</a:t>
            </a:r>
          </a:p>
        </p:txBody>
      </p:sp>
      <p:sp>
        <p:nvSpPr>
          <p:cNvPr id="94219" name="TextBox 17"/>
          <p:cNvSpPr txBox="1">
            <a:spLocks noChangeArrowheads="1"/>
          </p:cNvSpPr>
          <p:nvPr/>
        </p:nvSpPr>
        <p:spPr bwMode="auto">
          <a:xfrm>
            <a:off x="2698924" y="548680"/>
            <a:ext cx="3097212" cy="239450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4400">
              <a:latin typeface="Times New Roman"/>
              <a:cs typeface="Times New Roman"/>
            </a:endParaRPr>
          </a:p>
          <a:p>
            <a:pPr eaLnBrk="1" hangingPunct="1"/>
            <a:endParaRPr lang="en-US" sz="4400">
              <a:latin typeface="Times New Roman"/>
              <a:cs typeface="Times New Roman"/>
            </a:endParaRPr>
          </a:p>
          <a:p>
            <a:pPr eaLnBrk="1" hangingPunct="1"/>
            <a:endParaRPr lang="en-US" sz="4400">
              <a:latin typeface="Times New Roman"/>
              <a:cs typeface="Times New Roman"/>
            </a:endParaRPr>
          </a:p>
        </p:txBody>
      </p:sp>
      <p:sp>
        <p:nvSpPr>
          <p:cNvPr id="87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Searches for WIMP Dark Matter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772519" y="1340768"/>
            <a:ext cx="3095625" cy="155734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2800" b="0" dirty="0">
                <a:latin typeface="Times New Roman"/>
                <a:cs typeface="Times New Roman"/>
              </a:rPr>
              <a:t>Annihilation</a:t>
            </a:r>
          </a:p>
          <a:p>
            <a:pPr eaLnBrk="1" hangingPunct="1">
              <a:buNone/>
            </a:pPr>
            <a:r>
              <a:rPr lang="en-US" sz="2800" b="0" dirty="0">
                <a:latin typeface="Times New Roman"/>
                <a:cs typeface="Times New Roman"/>
              </a:rPr>
              <a:t>to particles	       </a:t>
            </a:r>
            <a:r>
              <a:rPr lang="en-US" sz="2800" b="0" dirty="0">
                <a:solidFill>
                  <a:srgbClr val="FF0000"/>
                </a:solidFill>
                <a:latin typeface="Times New Roman"/>
                <a:cs typeface="Times New Roman"/>
                <a:sym typeface="Wingdings" charset="0"/>
              </a:rPr>
              <a:t></a:t>
            </a:r>
            <a:endParaRPr lang="en-US" sz="2800" b="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eaLnBrk="1" hangingPunct="1">
              <a:buNone/>
            </a:pPr>
            <a:r>
              <a:rPr lang="en-US" sz="2800" b="0" dirty="0">
                <a:latin typeface="Times New Roman"/>
                <a:cs typeface="Times New Roman"/>
              </a:rPr>
              <a:t>in cosmic rays</a:t>
            </a:r>
          </a:p>
        </p:txBody>
      </p:sp>
      <p:sp>
        <p:nvSpPr>
          <p:cNvPr id="94222" name="TextBox 3"/>
          <p:cNvSpPr txBox="1">
            <a:spLocks noChangeArrowheads="1"/>
          </p:cNvSpPr>
          <p:nvPr/>
        </p:nvSpPr>
        <p:spPr bwMode="auto">
          <a:xfrm>
            <a:off x="55563" y="1700213"/>
            <a:ext cx="2428870" cy="58477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3200" dirty="0">
                <a:latin typeface="Times New Roman"/>
                <a:cs typeface="Times New Roman"/>
              </a:rPr>
              <a:t>Dark Matter</a:t>
            </a:r>
          </a:p>
        </p:txBody>
      </p:sp>
      <p:sp>
        <p:nvSpPr>
          <p:cNvPr id="94223" name="TextBox 18"/>
          <p:cNvSpPr txBox="1">
            <a:spLocks noChangeArrowheads="1"/>
          </p:cNvSpPr>
          <p:nvPr/>
        </p:nvSpPr>
        <p:spPr bwMode="auto">
          <a:xfrm>
            <a:off x="55563" y="5868988"/>
            <a:ext cx="2428870" cy="58477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3200" dirty="0">
                <a:latin typeface="Times New Roman"/>
                <a:cs typeface="Times New Roman"/>
              </a:rPr>
              <a:t>Dark Matter</a:t>
            </a:r>
          </a:p>
        </p:txBody>
      </p:sp>
      <p:sp>
        <p:nvSpPr>
          <p:cNvPr id="94224" name="TextBox 19"/>
          <p:cNvSpPr txBox="1">
            <a:spLocks noChangeArrowheads="1"/>
          </p:cNvSpPr>
          <p:nvPr/>
        </p:nvSpPr>
        <p:spPr bwMode="auto">
          <a:xfrm>
            <a:off x="5940425" y="1700213"/>
            <a:ext cx="3046227" cy="58477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3200" dirty="0">
                <a:latin typeface="Times New Roman"/>
                <a:cs typeface="Times New Roman"/>
              </a:rPr>
              <a:t>Standard Model</a:t>
            </a:r>
          </a:p>
        </p:txBody>
      </p:sp>
      <p:sp>
        <p:nvSpPr>
          <p:cNvPr id="94225" name="TextBox 20"/>
          <p:cNvSpPr txBox="1">
            <a:spLocks noChangeArrowheads="1"/>
          </p:cNvSpPr>
          <p:nvPr/>
        </p:nvSpPr>
        <p:spPr bwMode="auto">
          <a:xfrm>
            <a:off x="5940425" y="5805488"/>
            <a:ext cx="3046227" cy="58477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3200" dirty="0">
                <a:latin typeface="Times New Roman"/>
                <a:cs typeface="Times New Roman"/>
              </a:rPr>
              <a:t>Standard Model</a:t>
            </a:r>
          </a:p>
        </p:txBody>
      </p:sp>
    </p:spTree>
    <p:extLst>
      <p:ext uri="{BB962C8B-B14F-4D97-AF65-F5344CB8AC3E}">
        <p14:creationId xmlns:p14="http://schemas.microsoft.com/office/powerpoint/2010/main" val="1525323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B7DEE8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Classic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LHC Dark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Matter Signature</a:t>
            </a:r>
          </a:p>
        </p:txBody>
      </p:sp>
      <p:pic>
        <p:nvPicPr>
          <p:cNvPr id="53250" name="Picture 3" descr="jetm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981200"/>
            <a:ext cx="8648700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1696276" y="5486400"/>
            <a:ext cx="6280085" cy="1175706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spcBef>
                <a:spcPct val="20000"/>
              </a:spcBef>
              <a:buNone/>
            </a:pPr>
            <a:r>
              <a:rPr lang="en-US" sz="3200" b="0" dirty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Missing transverse energy </a:t>
            </a:r>
          </a:p>
          <a:p>
            <a:pPr marL="0" indent="0" algn="ctr" eaLnBrk="1" hangingPunct="1">
              <a:spcBef>
                <a:spcPct val="20000"/>
              </a:spcBef>
              <a:buNone/>
            </a:pPr>
            <a:r>
              <a:rPr lang="en-US" sz="3200" b="0" dirty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carried away by dark matter particles</a:t>
            </a:r>
          </a:p>
        </p:txBody>
      </p:sp>
    </p:spTree>
    <p:extLst>
      <p:ext uri="{BB962C8B-B14F-4D97-AF65-F5344CB8AC3E}">
        <p14:creationId xmlns:p14="http://schemas.microsoft.com/office/powerpoint/2010/main" val="1194560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144016" y="188640"/>
            <a:ext cx="8820472" cy="1007963"/>
          </a:xfrm>
          <a:solidFill>
            <a:srgbClr val="BBE0E3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54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rPr>
              <a:t>Nothing (yet) at the LHC</a:t>
            </a:r>
            <a:endParaRPr lang="en-US" sz="5400" b="1" dirty="0">
              <a:solidFill>
                <a:srgbClr val="FF0000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3" name="Picture 2" descr="NoNoth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6" y="1844824"/>
            <a:ext cx="8822952" cy="45724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32040" y="1340768"/>
            <a:ext cx="3429144" cy="58477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32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Nothing else, either</a:t>
            </a:r>
            <a:endParaRPr lang="en-US" sz="32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76802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3312368" cy="648072"/>
          </a:xfrm>
          <a:solidFill>
            <a:schemeClr val="tx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 charset="0"/>
                <a:ea typeface="ＭＳ Ｐゴシック" charset="0"/>
                <a:cs typeface="Times New Roman" charset="0"/>
              </a:rPr>
              <a:t>No </a:t>
            </a:r>
            <a:r>
              <a:rPr lang="en-US" dirty="0" err="1" smtClean="0">
                <a:solidFill>
                  <a:srgbClr val="FFFF00"/>
                </a:solidFill>
                <a:latin typeface="Times New Roman" charset="0"/>
                <a:ea typeface="ＭＳ Ｐゴシック" charset="0"/>
                <a:cs typeface="Times New Roman" charset="0"/>
              </a:rPr>
              <a:t>supersymmetry</a:t>
            </a:r>
            <a:endParaRPr lang="en-US" dirty="0">
              <a:solidFill>
                <a:srgbClr val="FFFF00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3557" y="5171708"/>
            <a:ext cx="2986765" cy="1557349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More </a:t>
            </a:r>
            <a:r>
              <a:rPr lang="en-US" sz="2800" b="0" smtClean="0">
                <a:solidFill>
                  <a:srgbClr val="FFFF00"/>
                </a:solidFill>
                <a:latin typeface="Times New Roman"/>
                <a:cs typeface="Times New Roman"/>
              </a:rPr>
              <a:t>of same?</a:t>
            </a:r>
            <a:endParaRPr lang="en-US" sz="2800" b="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ctr">
              <a:buNone/>
            </a:pPr>
            <a:r>
              <a:rPr lang="en-US" sz="28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Unexplored nooks?</a:t>
            </a:r>
          </a:p>
          <a:p>
            <a:pPr algn="ctr">
              <a:buNone/>
            </a:pPr>
            <a:r>
              <a:rPr lang="en-US" sz="28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Novel signatures?</a:t>
            </a:r>
            <a:endParaRPr lang="en-US" sz="28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5278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8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6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6802" grpId="0" build="p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Rick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Blan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5661" y="19472"/>
            <a:ext cx="7559989" cy="768099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Inputs to Global Fits for New Physics</a:t>
            </a:r>
            <a:endParaRPr lang="en-US" sz="4000" dirty="0">
              <a:latin typeface="Times New Roman"/>
              <a:cs typeface="Times New Roman"/>
            </a:endParaRPr>
          </a:p>
        </p:txBody>
      </p:sp>
      <p:pic>
        <p:nvPicPr>
          <p:cNvPr id="4" name="Picture 3" descr="Tab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579" y="1081773"/>
            <a:ext cx="6764421" cy="577622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45" y="2090591"/>
            <a:ext cx="8943476" cy="2346521"/>
          </a:xfrm>
          <a:solidFill>
            <a:srgbClr val="CCFFCC">
              <a:alpha val="25000"/>
            </a:srgbClr>
          </a:solidFill>
          <a:ln w="76200" cmpd="sng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err="1" smtClean="0">
                <a:latin typeface="Times New Roman"/>
                <a:cs typeface="Times New Roman"/>
              </a:rPr>
              <a:t>Flavour</a:t>
            </a:r>
            <a:r>
              <a:rPr lang="en-US" sz="2600" dirty="0" smtClean="0">
                <a:latin typeface="Times New Roman"/>
                <a:cs typeface="Times New Roman"/>
              </a:rPr>
              <a:t> </a:t>
            </a:r>
          </a:p>
          <a:p>
            <a:pPr marL="0" indent="0">
              <a:buNone/>
            </a:pPr>
            <a:r>
              <a:rPr lang="en-US" sz="2600" dirty="0" smtClean="0">
                <a:latin typeface="Times New Roman"/>
                <a:cs typeface="Times New Roman"/>
              </a:rPr>
              <a:t>observables:</a:t>
            </a:r>
          </a:p>
          <a:p>
            <a:pPr marL="0" indent="0">
              <a:buNone/>
            </a:pPr>
            <a:r>
              <a:rPr lang="en-US" sz="2600" dirty="0" smtClean="0">
                <a:latin typeface="Times New Roman"/>
                <a:cs typeface="Times New Roman"/>
              </a:rPr>
              <a:t>Interpretation </a:t>
            </a:r>
          </a:p>
          <a:p>
            <a:pPr marL="0" indent="0">
              <a:buNone/>
            </a:pPr>
            <a:r>
              <a:rPr lang="en-US" sz="2600" dirty="0" smtClean="0">
                <a:latin typeface="Times New Roman"/>
                <a:cs typeface="Times New Roman"/>
              </a:rPr>
              <a:t>requires </a:t>
            </a:r>
          </a:p>
          <a:p>
            <a:pPr marL="0" indent="0">
              <a:buNone/>
            </a:pPr>
            <a:r>
              <a:rPr lang="en-US" sz="2600" dirty="0" smtClean="0">
                <a:latin typeface="Times New Roman"/>
                <a:cs typeface="Times New Roman"/>
              </a:rPr>
              <a:t>lattice inputs</a:t>
            </a:r>
            <a:endParaRPr lang="en-US" sz="2600" dirty="0">
              <a:latin typeface="Times New Roman"/>
              <a:cs typeface="Times New Roman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07504" y="1052737"/>
            <a:ext cx="8943476" cy="1008112"/>
          </a:xfrm>
          <a:prstGeom prst="rect">
            <a:avLst/>
          </a:prstGeom>
          <a:solidFill>
            <a:srgbClr val="FF0000">
              <a:alpha val="25000"/>
            </a:srgbClr>
          </a:solidFill>
          <a:ln w="76200" cmpd="sng">
            <a:solidFill>
              <a:srgbClr val="FF0000"/>
            </a:solidFill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600" b="0" dirty="0" smtClean="0">
                <a:latin typeface="Times New Roman"/>
                <a:cs typeface="Times New Roman"/>
              </a:rPr>
              <a:t>Electroweak</a:t>
            </a:r>
          </a:p>
          <a:p>
            <a:pPr marL="0" indent="0">
              <a:buFontTx/>
              <a:buNone/>
            </a:pPr>
            <a:r>
              <a:rPr lang="en-US" sz="2600" b="0" dirty="0" smtClean="0">
                <a:latin typeface="Times New Roman"/>
                <a:cs typeface="Times New Roman"/>
              </a:rPr>
              <a:t>observables</a:t>
            </a:r>
            <a:endParaRPr lang="en-US" sz="2600" b="0" dirty="0">
              <a:latin typeface="Times New Roman"/>
              <a:cs typeface="Times New Roman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07504" y="4824536"/>
            <a:ext cx="8943476" cy="2060848"/>
          </a:xfrm>
          <a:prstGeom prst="rect">
            <a:avLst/>
          </a:prstGeom>
          <a:solidFill>
            <a:srgbClr val="000090">
              <a:alpha val="25000"/>
            </a:srgbClr>
          </a:solidFill>
          <a:ln w="76200" cmpd="sng">
            <a:solidFill>
              <a:srgbClr val="000090"/>
            </a:solidFill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600" b="0" dirty="0" smtClean="0">
                <a:latin typeface="Times New Roman"/>
                <a:cs typeface="Times New Roman"/>
              </a:rPr>
              <a:t>LHC</a:t>
            </a:r>
          </a:p>
          <a:p>
            <a:pPr marL="0" indent="0">
              <a:buFontTx/>
              <a:buNone/>
            </a:pPr>
            <a:r>
              <a:rPr lang="en-US" sz="2600" b="0" dirty="0" smtClean="0">
                <a:latin typeface="Times New Roman"/>
                <a:cs typeface="Times New Roman"/>
              </a:rPr>
              <a:t>observables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07504" y="4365104"/>
            <a:ext cx="8943476" cy="548680"/>
          </a:xfrm>
          <a:prstGeom prst="rect">
            <a:avLst/>
          </a:prstGeom>
          <a:solidFill>
            <a:schemeClr val="tx1">
              <a:alpha val="25000"/>
            </a:schemeClr>
          </a:solidFill>
          <a:ln w="76200" cmpd="sng">
            <a:solidFill>
              <a:schemeClr val="tx1"/>
            </a:solidFill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600" b="0" dirty="0" smtClean="0">
                <a:latin typeface="Times New Roman"/>
                <a:cs typeface="Times New Roman"/>
              </a:rPr>
              <a:t>Dark Matter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 rot="16200000">
            <a:off x="5487106" y="-912478"/>
            <a:ext cx="474044" cy="5760640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 rot="16200000">
            <a:off x="5487106" y="281647"/>
            <a:ext cx="474044" cy="5760640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</p:spTree>
    <p:extLst>
      <p:ext uri="{BB962C8B-B14F-4D97-AF65-F5344CB8AC3E}">
        <p14:creationId xmlns:p14="http://schemas.microsoft.com/office/powerpoint/2010/main" val="3210867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6" grpId="0" build="p" animBg="1"/>
      <p:bldP spid="7" grpId="0" build="p" animBg="1"/>
      <p:bldP spid="10" grpId="0" build="p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Prehistory of Dark Matter</a:t>
            </a:r>
            <a:endParaRPr lang="en-US" sz="4800" dirty="0">
              <a:solidFill>
                <a:srgbClr val="000000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86992"/>
            <a:ext cx="8568630" cy="4278312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1783: John 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Michell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proposed black holes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1844: Friedrich Bessel suggested gravitational detection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1904: Kelvin proposed ‘dark stars’ in Milky Way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1906: term ‘dark matter’ introduced by Henri 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Poincaré</a:t>
            </a:r>
            <a:endParaRPr lang="en-US" sz="28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1915: Kelvin proposal revived by Ernst 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Opik</a:t>
            </a:r>
            <a:endParaRPr lang="en-US" sz="28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1922: Kelvin proposal re-revived by 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Jacobus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Kapteyn</a:t>
            </a:r>
            <a:endParaRPr lang="en-US" sz="28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1932: First kinematical analysis of stars in solar 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neighbourhood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by Jan 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Oort</a:t>
            </a:r>
            <a:endParaRPr lang="en-US" sz="28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eaLnBrk="1" hangingPunct="1">
              <a:defRPr/>
            </a:pPr>
            <a:endParaRPr lang="en-US" sz="28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14727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76201"/>
            <a:ext cx="8712968" cy="904527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anchor="t"/>
          <a:lstStyle/>
          <a:p>
            <a:pPr eaLnBrk="1" hangingPunct="1">
              <a:defRPr/>
            </a:pPr>
            <a:r>
              <a:rPr lang="en-US" dirty="0" smtClean="0">
                <a:latin typeface="Times" charset="0"/>
                <a:ea typeface="ＭＳ Ｐゴシック" charset="0"/>
                <a:cs typeface="+mj-cs"/>
              </a:rPr>
              <a:t>Standard Model Calculation of </a:t>
            </a:r>
            <a:r>
              <a:rPr lang="en-US" dirty="0" err="1" smtClean="0">
                <a:latin typeface="Times" charset="0"/>
                <a:ea typeface="ＭＳ Ｐゴシック" charset="0"/>
                <a:cs typeface="+mj-cs"/>
              </a:rPr>
              <a:t>g</a:t>
            </a:r>
            <a:r>
              <a:rPr lang="en-US" baseline="-25000" dirty="0" err="1" smtClean="0">
                <a:latin typeface="Times" charset="0"/>
                <a:ea typeface="ＭＳ Ｐゴシック" charset="0"/>
                <a:cs typeface="+mj-cs"/>
                <a:sym typeface="Symbol" charset="0"/>
              </a:rPr>
              <a:t>μ</a:t>
            </a:r>
            <a:r>
              <a:rPr lang="en-US" baseline="-25000" dirty="0" smtClean="0">
                <a:latin typeface="Times" charset="0"/>
                <a:ea typeface="ＭＳ Ｐゴシック" charset="0"/>
                <a:cs typeface="+mj-cs"/>
                <a:sym typeface="Symbol" charset="0"/>
              </a:rPr>
              <a:t> </a:t>
            </a:r>
            <a:r>
              <a:rPr lang="en-US" dirty="0" smtClean="0">
                <a:latin typeface="Times" charset="0"/>
                <a:ea typeface="ＭＳ Ｐゴシック" charset="0"/>
                <a:cs typeface="+mj-cs"/>
                <a:sym typeface="Symbol" charset="0"/>
              </a:rPr>
              <a:t>- 2</a:t>
            </a:r>
            <a:endParaRPr lang="en-US" dirty="0" smtClean="0">
              <a:latin typeface="Times" charset="0"/>
              <a:ea typeface="ＭＳ Ｐゴシック" charset="0"/>
              <a:cs typeface="+mj-cs"/>
            </a:endParaRPr>
          </a:p>
        </p:txBody>
      </p:sp>
      <p:sp>
        <p:nvSpPr>
          <p:cNvPr id="14541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0216" y="1196752"/>
            <a:ext cx="8744272" cy="5544616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Times" charset="0"/>
                <a:ea typeface="ＭＳ Ｐゴシック" charset="0"/>
                <a:cs typeface="+mn-cs"/>
              </a:rPr>
              <a:t>Main contribution from </a:t>
            </a:r>
            <a:r>
              <a:rPr lang="en-US" sz="2400" dirty="0" err="1" smtClean="0">
                <a:latin typeface="Times" charset="0"/>
                <a:ea typeface="ＭＳ Ｐゴシック" charset="0"/>
                <a:cs typeface="+mn-cs"/>
              </a:rPr>
              <a:t>hadronic</a:t>
            </a:r>
            <a:r>
              <a:rPr lang="en-US" sz="2400" dirty="0" smtClean="0">
                <a:latin typeface="Times" charset="0"/>
                <a:ea typeface="ＭＳ Ｐゴシック" charset="0"/>
                <a:cs typeface="+mn-cs"/>
              </a:rPr>
              <a:t> vacuum polarization, estimated from </a:t>
            </a:r>
            <a:r>
              <a:rPr lang="en-US" sz="2400" dirty="0" err="1" smtClean="0">
                <a:latin typeface="Times" charset="0"/>
                <a:ea typeface="ＭＳ Ｐゴシック" charset="0"/>
                <a:cs typeface="+mn-cs"/>
              </a:rPr>
              <a:t>e</a:t>
            </a:r>
            <a:r>
              <a:rPr lang="en-US" sz="2400" baseline="30000" dirty="0" err="1" smtClean="0">
                <a:latin typeface="Times" charset="0"/>
                <a:ea typeface="ＭＳ Ｐゴシック" charset="0"/>
                <a:cs typeface="+mn-cs"/>
              </a:rPr>
              <a:t>+</a:t>
            </a:r>
            <a:r>
              <a:rPr lang="en-US" sz="2400" dirty="0" err="1" smtClean="0">
                <a:latin typeface="Times" charset="0"/>
                <a:ea typeface="ＭＳ Ｐゴシック" charset="0"/>
                <a:cs typeface="+mn-cs"/>
              </a:rPr>
              <a:t>e</a:t>
            </a:r>
            <a:r>
              <a:rPr lang="en-US" sz="2400" baseline="30000" dirty="0" smtClean="0">
                <a:latin typeface="Times" charset="0"/>
                <a:ea typeface="ＭＳ Ｐゴシック" charset="0"/>
                <a:cs typeface="+mn-cs"/>
              </a:rPr>
              <a:t>-</a:t>
            </a:r>
            <a:r>
              <a:rPr lang="en-US" sz="2400" dirty="0" smtClean="0">
                <a:latin typeface="Times" charset="0"/>
                <a:ea typeface="ＭＳ Ｐゴシック" charset="0"/>
                <a:cs typeface="+mn-cs"/>
              </a:rPr>
              <a:t>, </a:t>
            </a:r>
            <a:r>
              <a:rPr lang="en-US" sz="2400" dirty="0" err="1" smtClean="0">
                <a:latin typeface="Times" charset="0"/>
                <a:ea typeface="ＭＳ Ｐゴシック" charset="0"/>
                <a:cs typeface="+mn-cs"/>
              </a:rPr>
              <a:t>τ</a:t>
            </a:r>
            <a:r>
              <a:rPr lang="en-US" sz="2400" dirty="0" smtClean="0">
                <a:latin typeface="Times" charset="0"/>
                <a:ea typeface="ＭＳ Ｐゴシック" charset="0"/>
                <a:cs typeface="+mn-cs"/>
              </a:rPr>
              <a:t> decay (lattice)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  <a:cs typeface="+mn-cs"/>
            </a:endParaRPr>
          </a:p>
          <a:p>
            <a:pPr eaLnBrk="1" hangingPunct="1">
              <a:defRPr/>
            </a:pPr>
            <a:endParaRPr lang="en-US" sz="2400" dirty="0" smtClean="0">
              <a:latin typeface="Times" charset="0"/>
              <a:ea typeface="ＭＳ Ｐゴシック" charset="0"/>
              <a:cs typeface="+mn-cs"/>
            </a:endParaRP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  <a:cs typeface="+mn-cs"/>
            </a:endParaRPr>
          </a:p>
          <a:p>
            <a:pPr eaLnBrk="1" hangingPunct="1">
              <a:defRPr/>
            </a:pPr>
            <a:endParaRPr lang="en-US" sz="2400" dirty="0" smtClean="0">
              <a:latin typeface="Times" charset="0"/>
              <a:ea typeface="ＭＳ Ｐゴシック" charset="0"/>
              <a:cs typeface="+mn-cs"/>
            </a:endParaRP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  <a:cs typeface="+mn-cs"/>
            </a:endParaRPr>
          </a:p>
          <a:p>
            <a:pPr eaLnBrk="1" hangingPunct="1">
              <a:defRPr/>
            </a:pPr>
            <a:endParaRPr lang="en-US" sz="2400" dirty="0" smtClean="0">
              <a:latin typeface="Times" charset="0"/>
              <a:ea typeface="ＭＳ Ｐゴシック" charset="0"/>
              <a:cs typeface="+mn-cs"/>
            </a:endParaRP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  <a:cs typeface="+mn-cs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Times" charset="0"/>
                <a:ea typeface="ＭＳ Ｐゴシック" charset="0"/>
                <a:cs typeface="+mn-cs"/>
              </a:rPr>
              <a:t>Largest contribution and </a:t>
            </a:r>
          </a:p>
          <a:p>
            <a:pPr marL="0" indent="0" eaLnBrk="1" hangingPunct="1"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2400" dirty="0" smtClean="0">
                <a:latin typeface="Times" charset="0"/>
                <a:ea typeface="ＭＳ Ｐゴシック" charset="0"/>
                <a:cs typeface="+mn-cs"/>
              </a:rPr>
              <a:t> uncertainty from low-mass region</a:t>
            </a:r>
          </a:p>
          <a:p>
            <a:pPr marL="0" indent="0" eaLnBrk="1" hangingPunct="1">
              <a:buNone/>
              <a:defRPr/>
            </a:pPr>
            <a:r>
              <a:rPr lang="en-US" sz="2400" dirty="0" smtClean="0">
                <a:latin typeface="Times" charset="0"/>
                <a:ea typeface="ＭＳ Ｐゴシック" charset="0"/>
                <a:cs typeface="+mn-cs"/>
              </a:rPr>
              <a:t>	(light-by-light scattering)</a:t>
            </a:r>
          </a:p>
        </p:txBody>
      </p:sp>
      <p:pic>
        <p:nvPicPr>
          <p:cNvPr id="4" name="Picture 3" descr="RhoReg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2079688"/>
            <a:ext cx="3995936" cy="2737430"/>
          </a:xfrm>
          <a:prstGeom prst="rect">
            <a:avLst/>
          </a:prstGeom>
        </p:spPr>
      </p:pic>
      <p:pic>
        <p:nvPicPr>
          <p:cNvPr id="6" name="Picture 5" descr="g-2contributio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86" y="4725144"/>
            <a:ext cx="4217694" cy="1944216"/>
          </a:xfrm>
          <a:prstGeom prst="rect">
            <a:avLst/>
          </a:prstGeom>
        </p:spPr>
      </p:pic>
      <p:pic>
        <p:nvPicPr>
          <p:cNvPr id="5" name="Picture 4" descr="HighMas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060848"/>
            <a:ext cx="4608512" cy="277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63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54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54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54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35696" y="76201"/>
            <a:ext cx="5328592" cy="1048544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anchor="t"/>
          <a:lstStyle/>
          <a:p>
            <a:pPr eaLnBrk="1" hangingPunct="1">
              <a:defRPr/>
            </a:pPr>
            <a:r>
              <a:rPr lang="en-US" sz="4800" dirty="0" smtClean="0">
                <a:latin typeface="Times" charset="0"/>
                <a:ea typeface="ＭＳ Ｐゴシック" charset="0"/>
                <a:cs typeface="+mj-cs"/>
              </a:rPr>
              <a:t>Quo Vadis </a:t>
            </a:r>
            <a:r>
              <a:rPr lang="en-US" sz="4800" dirty="0" err="1" smtClean="0">
                <a:latin typeface="Times" charset="0"/>
                <a:ea typeface="ＭＳ Ｐゴシック" charset="0"/>
                <a:cs typeface="+mj-cs"/>
              </a:rPr>
              <a:t>g</a:t>
            </a:r>
            <a:r>
              <a:rPr lang="en-US" sz="4800" baseline="-25000" dirty="0" err="1" smtClean="0">
                <a:latin typeface="Times" charset="0"/>
                <a:ea typeface="ＭＳ Ｐゴシック" charset="0"/>
                <a:cs typeface="+mj-cs"/>
                <a:sym typeface="Symbol" charset="0"/>
              </a:rPr>
              <a:t>μ</a:t>
            </a:r>
            <a:r>
              <a:rPr lang="en-US" sz="4800" baseline="-25000" dirty="0" smtClean="0">
                <a:latin typeface="Times" charset="0"/>
                <a:ea typeface="ＭＳ Ｐゴシック" charset="0"/>
                <a:cs typeface="+mj-cs"/>
                <a:sym typeface="Symbol" charset="0"/>
              </a:rPr>
              <a:t> </a:t>
            </a:r>
            <a:r>
              <a:rPr lang="en-US" sz="4800" dirty="0" smtClean="0">
                <a:latin typeface="Times" charset="0"/>
                <a:ea typeface="ＭＳ Ｐゴシック" charset="0"/>
                <a:cs typeface="+mj-cs"/>
                <a:sym typeface="Symbol" charset="0"/>
              </a:rPr>
              <a:t>- 2?</a:t>
            </a:r>
            <a:endParaRPr lang="en-US" sz="4800" dirty="0" smtClean="0">
              <a:latin typeface="Times" charset="0"/>
              <a:ea typeface="ＭＳ Ｐゴシック" charset="0"/>
              <a:cs typeface="+mj-cs"/>
            </a:endParaRPr>
          </a:p>
        </p:txBody>
      </p:sp>
      <p:sp>
        <p:nvSpPr>
          <p:cNvPr id="14541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1196752"/>
            <a:ext cx="8744272" cy="5544616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Times" charset="0"/>
                <a:ea typeface="ＭＳ Ｐゴシック" charset="0"/>
                <a:cs typeface="+mn-cs"/>
              </a:rPr>
              <a:t>Strong discrepancy between BNL experiment and </a:t>
            </a:r>
            <a:r>
              <a:rPr lang="en-US" sz="2400" dirty="0" err="1" smtClean="0">
                <a:latin typeface="Times" charset="0"/>
                <a:ea typeface="ＭＳ Ｐゴシック" charset="0"/>
                <a:cs typeface="+mn-cs"/>
              </a:rPr>
              <a:t>e</a:t>
            </a:r>
            <a:r>
              <a:rPr lang="en-US" sz="2400" baseline="30000" dirty="0" err="1" smtClean="0">
                <a:latin typeface="Times" charset="0"/>
                <a:ea typeface="ＭＳ Ｐゴシック" charset="0"/>
                <a:cs typeface="+mn-cs"/>
              </a:rPr>
              <a:t>+</a:t>
            </a:r>
            <a:r>
              <a:rPr lang="en-US" sz="2400" dirty="0" err="1" smtClean="0">
                <a:latin typeface="Times" charset="0"/>
                <a:ea typeface="ＭＳ Ｐゴシック" charset="0"/>
                <a:cs typeface="+mn-cs"/>
              </a:rPr>
              <a:t>e</a:t>
            </a:r>
            <a:r>
              <a:rPr lang="en-US" sz="2400" baseline="30000" dirty="0" smtClean="0">
                <a:latin typeface="Times" charset="0"/>
                <a:ea typeface="ＭＳ Ｐゴシック" charset="0"/>
                <a:cs typeface="+mn-cs"/>
              </a:rPr>
              <a:t>-</a:t>
            </a:r>
            <a:r>
              <a:rPr lang="en-US" sz="2400" dirty="0" smtClean="0">
                <a:latin typeface="Times" charset="0"/>
                <a:ea typeface="ＭＳ Ｐゴシック" charset="0"/>
                <a:cs typeface="+mn-cs"/>
              </a:rPr>
              <a:t> data </a:t>
            </a:r>
            <a:r>
              <a:rPr lang="en-US" sz="2400" dirty="0" smtClean="0">
                <a:latin typeface="Times" charset="0"/>
                <a:ea typeface="ＭＳ Ｐゴシック" charset="0"/>
              </a:rPr>
              <a:t>now ~ 3.7 </a:t>
            </a:r>
            <a:r>
              <a:rPr lang="en-US" sz="2400" dirty="0" err="1" smtClean="0">
                <a:latin typeface="Times" charset="0"/>
                <a:ea typeface="ＭＳ Ｐゴシック" charset="0"/>
                <a:sym typeface="Symbol" charset="0"/>
              </a:rPr>
              <a:t>σ</a:t>
            </a:r>
            <a:endParaRPr lang="en-US" sz="2400" dirty="0" smtClean="0">
              <a:latin typeface="Times" charset="0"/>
              <a:ea typeface="ＭＳ Ｐゴシック" charset="0"/>
              <a:sym typeface="Symbol" charset="0"/>
            </a:endParaRP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  <a:sym typeface="Symbol" charset="0"/>
            </a:endParaRPr>
          </a:p>
          <a:p>
            <a:pPr eaLnBrk="1" hangingPunct="1">
              <a:defRPr/>
            </a:pPr>
            <a:endParaRPr lang="en-US" sz="2400" dirty="0" smtClean="0">
              <a:latin typeface="Times" charset="0"/>
              <a:ea typeface="ＭＳ Ｐゴシック" charset="0"/>
              <a:sym typeface="Symbol" charset="0"/>
            </a:endParaRP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  <a:sym typeface="Symbol" charset="0"/>
            </a:endParaRPr>
          </a:p>
          <a:p>
            <a:pPr eaLnBrk="1" hangingPunct="1">
              <a:defRPr/>
            </a:pPr>
            <a:endParaRPr lang="en-US" sz="2400" dirty="0" smtClean="0">
              <a:latin typeface="Times" charset="0"/>
              <a:ea typeface="ＭＳ Ｐゴシック" charset="0"/>
              <a:sym typeface="Symbol" charset="0"/>
            </a:endParaRP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  <a:sym typeface="Symbol" charset="0"/>
            </a:endParaRPr>
          </a:p>
          <a:p>
            <a:pPr eaLnBrk="1" hangingPunct="1">
              <a:defRPr/>
            </a:pPr>
            <a:endParaRPr lang="en-US" sz="2400" dirty="0" smtClean="0">
              <a:latin typeface="Times" charset="0"/>
              <a:ea typeface="ＭＳ Ｐゴシック" charset="0"/>
              <a:sym typeface="Symbol" charset="0"/>
            </a:endParaRP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  <a:sym typeface="Symbol" charset="0"/>
            </a:endParaRPr>
          </a:p>
          <a:p>
            <a:pPr eaLnBrk="1" hangingPunct="1">
              <a:defRPr/>
            </a:pPr>
            <a:endParaRPr lang="en-US" sz="2400" dirty="0" smtClean="0">
              <a:latin typeface="Times" charset="0"/>
              <a:ea typeface="ＭＳ Ｐゴシック" charset="0"/>
              <a:sym typeface="Symbol" charset="0"/>
            </a:endParaRPr>
          </a:p>
          <a:p>
            <a:pPr eaLnBrk="1" hangingPunct="1">
              <a:defRPr/>
            </a:pPr>
            <a:endParaRPr lang="en-US" dirty="0">
              <a:latin typeface="Times" charset="0"/>
              <a:ea typeface="ＭＳ Ｐゴシック" charset="0"/>
              <a:sym typeface="Symbol" charset="0"/>
            </a:endParaRPr>
          </a:p>
          <a:p>
            <a:pPr eaLnBrk="1" hangingPunct="1"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" charset="0"/>
                <a:ea typeface="ＭＳ Ｐゴシック" charset="0"/>
                <a:sym typeface="Symbol" charset="0"/>
              </a:rPr>
              <a:t>New experiment at FNAL (JPARC)</a:t>
            </a:r>
          </a:p>
          <a:p>
            <a:pPr lvl="1" eaLnBrk="1" hangingPunct="1">
              <a:defRPr/>
            </a:pPr>
            <a:endParaRPr lang="en-US" sz="2400" dirty="0" smtClean="0">
              <a:latin typeface="Times" charset="0"/>
              <a:ea typeface="ＭＳ Ｐゴシック" charset="0"/>
              <a:sym typeface="Symbol" charset="0"/>
            </a:endParaRPr>
          </a:p>
          <a:p>
            <a:pPr lvl="1" eaLnBrk="1" hangingPunct="1">
              <a:defRPr/>
            </a:pPr>
            <a:endParaRPr lang="en-US" sz="2400" dirty="0" smtClean="0">
              <a:latin typeface="Times" charset="0"/>
              <a:ea typeface="ＭＳ Ｐゴシック" charset="0"/>
              <a:sym typeface="Symbol" charset="0"/>
            </a:endParaRPr>
          </a:p>
        </p:txBody>
      </p:sp>
      <p:pic>
        <p:nvPicPr>
          <p:cNvPr id="2" name="Picture 1" descr="Teubnerg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132856"/>
            <a:ext cx="6523499" cy="3960440"/>
          </a:xfrm>
          <a:prstGeom prst="rect">
            <a:avLst/>
          </a:prstGeom>
        </p:spPr>
      </p:pic>
      <p:pic>
        <p:nvPicPr>
          <p:cNvPr id="3" name="Picture 2" descr="Teubnernumb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184" y="1628800"/>
            <a:ext cx="3556000" cy="44450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524328" y="332656"/>
            <a:ext cx="1415973" cy="584776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0" dirty="0" smtClean="0">
                <a:solidFill>
                  <a:srgbClr val="FFFF00"/>
                </a:solidFill>
              </a:rPr>
              <a:t>SUSY?</a:t>
            </a:r>
            <a:endParaRPr lang="en-US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13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54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00" y="373134"/>
            <a:ext cx="5276088" cy="1363231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Flavour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Anomalies in B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Wingdings"/>
                <a:cs typeface="Times New Roman"/>
                <a:sym typeface="Wingdings"/>
              </a:rPr>
              <a:t>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K</a:t>
            </a:r>
            <a:r>
              <a:rPr lang="en-US" baseline="30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(*)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μ</a:t>
            </a:r>
            <a:r>
              <a:rPr lang="en-US" baseline="30000" dirty="0" err="1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+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μ</a:t>
            </a:r>
            <a:r>
              <a:rPr lang="en-US" baseline="30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-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,</a:t>
            </a:r>
            <a:r>
              <a:rPr lang="en-US" baseline="30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US" baseline="-25000" dirty="0" err="1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Wingdings"/>
                <a:cs typeface="Times New Roman"/>
                <a:sym typeface="Wingdings"/>
              </a:rPr>
              <a:t>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Lucida Grande"/>
                <a:cs typeface="Times New Roman"/>
                <a:sym typeface="Wingdings"/>
              </a:rPr>
              <a:t>ϕ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μ</a:t>
            </a:r>
            <a:r>
              <a:rPr lang="en-US" baseline="30000" dirty="0" err="1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+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μ</a:t>
            </a:r>
            <a:r>
              <a:rPr lang="en-US" baseline="30000" dirty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-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 </a:t>
            </a:r>
            <a:endParaRPr lang="en-US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359" y="1961135"/>
            <a:ext cx="5088730" cy="4161593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Apparent violation of μ-e universality in </a:t>
            </a: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Wingdings"/>
                <a:cs typeface="Times New Roman"/>
                <a:sym typeface="Wingdings"/>
              </a:rPr>
              <a:t></a:t>
            </a: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K</a:t>
            </a:r>
            <a:r>
              <a:rPr lang="en-US" sz="2800" baseline="30000" dirty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(*)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μ</a:t>
            </a:r>
            <a:r>
              <a:rPr lang="en-US" sz="2800" baseline="30000" dirty="0" err="1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+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μ</a:t>
            </a:r>
            <a:r>
              <a:rPr lang="en-US" sz="2800" baseline="30000" dirty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-</a:t>
            </a:r>
            <a:endParaRPr lang="en-US" sz="28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en-US" sz="28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Anomalous angular distribution in </a:t>
            </a: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Wingdings"/>
                <a:cs typeface="Times New Roman"/>
                <a:sym typeface="Wingdings"/>
              </a:rPr>
              <a:t>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K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*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μ</a:t>
            </a:r>
            <a:r>
              <a:rPr lang="en-US" sz="2800" baseline="30000" dirty="0" err="1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+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μ</a:t>
            </a:r>
            <a:r>
              <a:rPr lang="en-US" sz="2800" baseline="30000" dirty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-</a:t>
            </a:r>
            <a:endParaRPr lang="en-US" sz="28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en-US" sz="2800" dirty="0" smtClean="0">
              <a:solidFill>
                <a:srgbClr val="000000"/>
              </a:solidFill>
              <a:latin typeface="Times New Roman"/>
              <a:cs typeface="Times New Roman"/>
              <a:sym typeface="Wingdings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Anomalous q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 distribution in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US" sz="2800" baseline="-25000" dirty="0" err="1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Wingdings"/>
                <a:cs typeface="Times New Roman"/>
                <a:sym typeface="Wingdings"/>
              </a:rPr>
              <a:t>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Lucida Grande"/>
                <a:cs typeface="Times New Roman"/>
                <a:sym typeface="Wingdings"/>
              </a:rPr>
              <a:t>ϕ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μ</a:t>
            </a:r>
            <a:r>
              <a:rPr lang="en-US" sz="2800" baseline="30000" dirty="0" err="1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+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μ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-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 decay</a:t>
            </a:r>
          </a:p>
        </p:txBody>
      </p:sp>
      <p:pic>
        <p:nvPicPr>
          <p:cNvPr id="7" name="Picture 6" descr="P5pri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163" y="2543012"/>
            <a:ext cx="3308665" cy="2331641"/>
          </a:xfrm>
          <a:prstGeom prst="rect">
            <a:avLst/>
          </a:prstGeom>
        </p:spPr>
      </p:pic>
      <p:pic>
        <p:nvPicPr>
          <p:cNvPr id="8" name="Picture 7" descr="Bsph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693" y="4852736"/>
            <a:ext cx="3310930" cy="1951791"/>
          </a:xfrm>
          <a:prstGeom prst="rect">
            <a:avLst/>
          </a:prstGeom>
        </p:spPr>
      </p:pic>
      <p:pic>
        <p:nvPicPr>
          <p:cNvPr id="9" name="Picture 8" descr="RK*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692" y="72100"/>
            <a:ext cx="3310931" cy="2516307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19672" y="6021288"/>
            <a:ext cx="2146942" cy="584776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0" dirty="0" smtClean="0">
                <a:solidFill>
                  <a:srgbClr val="FFFF00"/>
                </a:solidFill>
              </a:rPr>
              <a:t>Not SUSY?</a:t>
            </a:r>
            <a:endParaRPr lang="en-US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379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igSUS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ignpo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68960"/>
            <a:ext cx="1778147" cy="2060848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29314" y="6474822"/>
            <a:ext cx="1346342" cy="338554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0" dirty="0" err="1" smtClean="0">
                <a:solidFill>
                  <a:srgbClr val="FFFF00"/>
                </a:solidFill>
              </a:rPr>
              <a:t>Craig@LHCP</a:t>
            </a:r>
            <a:endParaRPr lang="en-US" sz="16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29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SUSY Dark Matter Mechanisms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BBE0E3"/>
          </a:solidFill>
          <a:ln>
            <a:solidFill>
              <a:srgbClr val="000000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Bringing relic density into cosmological range often requires 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specific relation</a:t>
            </a:r>
            <a:r>
              <a:rPr lang="en-US" dirty="0" smtClean="0">
                <a:latin typeface="Times New Roman"/>
                <a:cs typeface="Times New Roman"/>
              </a:rPr>
              <a:t> between </a:t>
            </a:r>
            <a:r>
              <a:rPr lang="en-US" dirty="0" err="1" smtClean="0">
                <a:latin typeface="Times New Roman"/>
                <a:cs typeface="Times New Roman"/>
              </a:rPr>
              <a:t>sparticle</a:t>
            </a:r>
            <a:r>
              <a:rPr lang="en-US" dirty="0" smtClean="0">
                <a:latin typeface="Times New Roman"/>
                <a:cs typeface="Times New Roman"/>
              </a:rPr>
              <a:t> masses, such as: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Near-degeneracy, e.g..:</a:t>
            </a:r>
          </a:p>
          <a:p>
            <a:pPr lvl="1"/>
            <a:endParaRPr lang="en-US" dirty="0" smtClean="0">
              <a:latin typeface="Times New Roman"/>
              <a:cs typeface="Times New Roman"/>
            </a:endParaRPr>
          </a:p>
          <a:p>
            <a:pPr lvl="1"/>
            <a:endParaRPr lang="en-US" sz="2000" dirty="0" smtClean="0">
              <a:latin typeface="Times New Roman"/>
              <a:cs typeface="Times New Roman"/>
            </a:endParaRP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Direct-channel resonance, e.g.:</a:t>
            </a:r>
          </a:p>
          <a:p>
            <a:pPr marL="0" indent="0">
              <a:buNone/>
            </a:pPr>
            <a:endParaRPr lang="en-US" sz="4000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Indicate by following shadings</a:t>
            </a:r>
          </a:p>
        </p:txBody>
      </p:sp>
      <p:pic>
        <p:nvPicPr>
          <p:cNvPr id="4" name="Picture 3" descr="HAFunn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481" y="4806032"/>
            <a:ext cx="3098800" cy="711200"/>
          </a:xfrm>
          <a:prstGeom prst="rect">
            <a:avLst/>
          </a:prstGeom>
        </p:spPr>
      </p:pic>
      <p:pic>
        <p:nvPicPr>
          <p:cNvPr id="5" name="Picture 4" descr="StauCoan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03" y="3591719"/>
            <a:ext cx="3098800" cy="685800"/>
          </a:xfrm>
          <a:prstGeom prst="rect">
            <a:avLst/>
          </a:prstGeom>
        </p:spPr>
      </p:pic>
      <p:pic>
        <p:nvPicPr>
          <p:cNvPr id="6" name="Picture 5" descr="CharginoCoan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329" y="3579019"/>
            <a:ext cx="3848100" cy="698500"/>
          </a:xfrm>
          <a:prstGeom prst="rect">
            <a:avLst/>
          </a:prstGeom>
        </p:spPr>
      </p:pic>
      <p:pic>
        <p:nvPicPr>
          <p:cNvPr id="8" name="Picture 7" descr="subGUT_dm_legend_4column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5269"/>
            <a:ext cx="9144000" cy="58291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674897" y="2971800"/>
            <a:ext cx="2018501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“Blind spots”</a:t>
            </a:r>
            <a:endParaRPr lang="en-US" sz="24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522868" y="6474822"/>
            <a:ext cx="4174540" cy="338554"/>
          </a:xfrm>
          <a:prstGeom prst="rect">
            <a:avLst/>
          </a:prstGeom>
          <a:solidFill>
            <a:srgbClr val="FF00C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0" dirty="0" err="1" smtClean="0">
                <a:solidFill>
                  <a:srgbClr val="FFFF00"/>
                </a:solidFill>
              </a:rPr>
              <a:t>Bagnaschi</a:t>
            </a:r>
            <a:r>
              <a:rPr lang="en-US" sz="1600" b="0" dirty="0" smtClean="0">
                <a:solidFill>
                  <a:srgbClr val="FFFF00"/>
                </a:solidFill>
              </a:rPr>
              <a:t>, Sakurai, JE et al</a:t>
            </a:r>
            <a:r>
              <a:rPr lang="en-US" sz="1600" b="0" dirty="0">
                <a:solidFill>
                  <a:srgbClr val="FFFF00"/>
                </a:solidFill>
              </a:rPr>
              <a:t>,</a:t>
            </a:r>
            <a:r>
              <a:rPr lang="en-US" sz="1600" b="0" dirty="0" smtClean="0">
                <a:solidFill>
                  <a:srgbClr val="FFFF00"/>
                </a:solidFill>
              </a:rPr>
              <a:t> arXiv:1710.11091</a:t>
            </a:r>
            <a:endParaRPr lang="en-US" sz="16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29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Analysis of pMSSM11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55365"/>
            <a:ext cx="4320480" cy="4525963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Phenomenological MSSM with 11 parameters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Sample parameter space using </a:t>
            </a:r>
            <a:r>
              <a:rPr lang="en-US" sz="2800" dirty="0" err="1" smtClean="0">
                <a:latin typeface="Times New Roman"/>
                <a:cs typeface="Times New Roman"/>
              </a:rPr>
              <a:t>Multinest</a:t>
            </a:r>
            <a:r>
              <a:rPr lang="en-US" sz="2800" dirty="0" smtClean="0">
                <a:latin typeface="Times New Roman"/>
                <a:cs typeface="Times New Roman"/>
              </a:rPr>
              <a:t> technique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Sampling with/without g-2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Dedicated sampling of Dark Matter regions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Sample 2 × 10</a:t>
            </a:r>
            <a:r>
              <a:rPr lang="en-US" sz="2800" baseline="30000" dirty="0" smtClean="0">
                <a:latin typeface="Times New Roman"/>
                <a:cs typeface="Times New Roman"/>
              </a:rPr>
              <a:t>9</a:t>
            </a:r>
            <a:r>
              <a:rPr lang="en-US" sz="2800" dirty="0" smtClean="0">
                <a:latin typeface="Times New Roman"/>
                <a:cs typeface="Times New Roman"/>
              </a:rPr>
              <a:t> points</a:t>
            </a:r>
          </a:p>
        </p:txBody>
      </p:sp>
      <p:pic>
        <p:nvPicPr>
          <p:cNvPr id="9" name="Picture 8" descr="pMSSM11paramete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84784"/>
            <a:ext cx="4464496" cy="2411205"/>
          </a:xfrm>
          <a:prstGeom prst="rect">
            <a:avLst/>
          </a:prstGeom>
        </p:spPr>
      </p:pic>
      <p:pic>
        <p:nvPicPr>
          <p:cNvPr id="10" name="Picture 9" descr="Box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33056"/>
            <a:ext cx="4464496" cy="2808311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1520" y="6237312"/>
            <a:ext cx="4174540" cy="338554"/>
          </a:xfrm>
          <a:prstGeom prst="rect">
            <a:avLst/>
          </a:prstGeom>
          <a:solidFill>
            <a:srgbClr val="FF00C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0" dirty="0" err="1" smtClean="0">
                <a:solidFill>
                  <a:srgbClr val="FFFF00"/>
                </a:solidFill>
              </a:rPr>
              <a:t>Bagnaschi</a:t>
            </a:r>
            <a:r>
              <a:rPr lang="en-US" sz="1600" b="0" dirty="0" smtClean="0">
                <a:solidFill>
                  <a:srgbClr val="FFFF00"/>
                </a:solidFill>
              </a:rPr>
              <a:t>, Sakurai, JE et al</a:t>
            </a:r>
            <a:r>
              <a:rPr lang="en-US" sz="1600" b="0" dirty="0">
                <a:solidFill>
                  <a:srgbClr val="FFFF00"/>
                </a:solidFill>
              </a:rPr>
              <a:t>,</a:t>
            </a:r>
            <a:r>
              <a:rPr lang="en-US" sz="1600" b="0" dirty="0" smtClean="0">
                <a:solidFill>
                  <a:srgbClr val="FFFF00"/>
                </a:solidFill>
              </a:rPr>
              <a:t> arXiv:1710.11091</a:t>
            </a:r>
            <a:endParaRPr lang="en-US" sz="16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241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Rick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3" descr="Blan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0"/>
            <a:ext cx="7524328" cy="769441"/>
          </a:xfrm>
          <a:prstGeom prst="rect">
            <a:avLst/>
          </a:prstGeom>
          <a:solidFill>
            <a:srgbClr val="B7DEE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4400" b="0" dirty="0" err="1" smtClean="0">
                <a:latin typeface="Times New Roman"/>
                <a:cs typeface="Times New Roman"/>
              </a:rPr>
              <a:t>Squark</a:t>
            </a:r>
            <a:r>
              <a:rPr lang="en-US" sz="4400" b="0" dirty="0">
                <a:latin typeface="Times New Roman"/>
                <a:cs typeface="Times New Roman"/>
              </a:rPr>
              <a:t> </a:t>
            </a:r>
            <a:r>
              <a:rPr lang="en-US" sz="4400" b="0" dirty="0" smtClean="0">
                <a:latin typeface="Times New Roman"/>
                <a:cs typeface="Times New Roman"/>
              </a:rPr>
              <a:t>&amp; </a:t>
            </a:r>
            <a:r>
              <a:rPr lang="en-US" sz="4400" b="0" dirty="0" err="1" smtClean="0">
                <a:latin typeface="Times New Roman"/>
                <a:cs typeface="Times New Roman"/>
              </a:rPr>
              <a:t>Gluino</a:t>
            </a:r>
            <a:r>
              <a:rPr lang="en-US" sz="4400" b="0" dirty="0" smtClean="0">
                <a:latin typeface="Times New Roman"/>
                <a:cs typeface="Times New Roman"/>
              </a:rPr>
              <a:t> Mass Planes</a:t>
            </a:r>
            <a:endParaRPr lang="en-US" sz="4400" b="0" dirty="0">
              <a:latin typeface="Times New Roman"/>
              <a:cs typeface="Times New Roman"/>
            </a:endParaRPr>
          </a:p>
        </p:txBody>
      </p:sp>
      <p:sp>
        <p:nvSpPr>
          <p:cNvPr id="46088" name="TextBox 6"/>
          <p:cNvSpPr txBox="1">
            <a:spLocks noChangeArrowheads="1"/>
          </p:cNvSpPr>
          <p:nvPr/>
        </p:nvSpPr>
        <p:spPr bwMode="auto">
          <a:xfrm>
            <a:off x="107504" y="980728"/>
            <a:ext cx="4032448" cy="52322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0" dirty="0" smtClean="0">
                <a:solidFill>
                  <a:srgbClr val="FFFF00"/>
                </a:solidFill>
              </a:rPr>
              <a:t>Phenomenological MSSM</a:t>
            </a:r>
            <a:endParaRPr lang="en-US" sz="2800" b="0" dirty="0">
              <a:solidFill>
                <a:srgbClr val="FFFF00"/>
              </a:solidFill>
            </a:endParaRPr>
          </a:p>
        </p:txBody>
      </p:sp>
      <p:sp>
        <p:nvSpPr>
          <p:cNvPr id="46091" name="Text Box 6"/>
          <p:cNvSpPr txBox="1">
            <a:spLocks noChangeArrowheads="1"/>
          </p:cNvSpPr>
          <p:nvPr/>
        </p:nvSpPr>
        <p:spPr bwMode="auto">
          <a:xfrm>
            <a:off x="4522868" y="6474822"/>
            <a:ext cx="4174540" cy="338554"/>
          </a:xfrm>
          <a:prstGeom prst="rect">
            <a:avLst/>
          </a:prstGeom>
          <a:solidFill>
            <a:srgbClr val="FF00C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0" dirty="0" err="1" smtClean="0">
                <a:solidFill>
                  <a:srgbClr val="FFFF00"/>
                </a:solidFill>
              </a:rPr>
              <a:t>Bagnaschi</a:t>
            </a:r>
            <a:r>
              <a:rPr lang="en-US" sz="1600" b="0" dirty="0" smtClean="0">
                <a:solidFill>
                  <a:srgbClr val="FFFF00"/>
                </a:solidFill>
              </a:rPr>
              <a:t>, Sakurai, JE et al</a:t>
            </a:r>
            <a:r>
              <a:rPr lang="en-US" sz="1600" b="0" dirty="0">
                <a:solidFill>
                  <a:srgbClr val="FFFF00"/>
                </a:solidFill>
              </a:rPr>
              <a:t>,</a:t>
            </a:r>
            <a:r>
              <a:rPr lang="en-US" sz="1600" b="0" dirty="0" smtClean="0">
                <a:solidFill>
                  <a:srgbClr val="FFFF00"/>
                </a:solidFill>
              </a:rPr>
              <a:t> arXiv:1710.11091</a:t>
            </a:r>
            <a:endParaRPr lang="en-US" sz="1600" b="0" dirty="0">
              <a:solidFill>
                <a:srgbClr val="FFFF00"/>
              </a:solidFill>
            </a:endParaRPr>
          </a:p>
        </p:txBody>
      </p:sp>
      <p:pic>
        <p:nvPicPr>
          <p:cNvPr id="3" name="Picture 2" descr="Nos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408"/>
            <a:ext cx="9144000" cy="3414808"/>
          </a:xfrm>
          <a:prstGeom prst="rect">
            <a:avLst/>
          </a:prstGeom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6372200" y="1566084"/>
            <a:ext cx="1863824" cy="369332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800" b="0" dirty="0" smtClean="0">
                <a:solidFill>
                  <a:srgbClr val="FFFF00"/>
                </a:solidFill>
              </a:rPr>
              <a:t>Fit excluding g</a:t>
            </a:r>
            <a:r>
              <a:rPr lang="en-US" sz="1800" b="0" baseline="-25000" dirty="0" smtClean="0">
                <a:solidFill>
                  <a:srgbClr val="FFFF00"/>
                </a:solidFill>
              </a:rPr>
              <a:t>μ</a:t>
            </a:r>
            <a:r>
              <a:rPr lang="en-US" sz="1800" b="0" dirty="0" smtClean="0">
                <a:solidFill>
                  <a:srgbClr val="FFFF00"/>
                </a:solidFill>
              </a:rPr>
              <a:t>-2</a:t>
            </a:r>
            <a:endParaRPr lang="en-US" sz="1800" b="0" dirty="0">
              <a:solidFill>
                <a:srgbClr val="FFFF00"/>
              </a:solidFill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475656" y="1556792"/>
            <a:ext cx="1863824" cy="369332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800" b="0" dirty="0" smtClean="0">
                <a:solidFill>
                  <a:srgbClr val="FFFF00"/>
                </a:solidFill>
              </a:rPr>
              <a:t>Fit including g</a:t>
            </a:r>
            <a:r>
              <a:rPr lang="en-US" sz="1800" b="0" baseline="-25000" dirty="0" smtClean="0">
                <a:solidFill>
                  <a:srgbClr val="FFFF00"/>
                </a:solidFill>
              </a:rPr>
              <a:t>μ</a:t>
            </a:r>
            <a:r>
              <a:rPr lang="en-US" sz="1800" b="0" dirty="0" smtClean="0">
                <a:solidFill>
                  <a:srgbClr val="FFFF00"/>
                </a:solidFill>
              </a:rPr>
              <a:t>-2</a:t>
            </a:r>
            <a:endParaRPr lang="en-US" sz="1800" b="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5341043"/>
            <a:ext cx="6853158" cy="104028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b="0" dirty="0" smtClean="0"/>
              <a:t>‘Nose’ regions where LHC sensitivity reduced</a:t>
            </a:r>
          </a:p>
          <a:p>
            <a:pPr algn="ctr">
              <a:buNone/>
            </a:pPr>
            <a:r>
              <a:rPr lang="en-US" sz="2800" b="0" dirty="0"/>
              <a:t>b</a:t>
            </a:r>
            <a:r>
              <a:rPr lang="en-US" sz="2800" b="0" dirty="0" smtClean="0"/>
              <a:t>ecause of compressed spectrum</a:t>
            </a:r>
            <a:endParaRPr lang="en-US" sz="2800" b="0" dirty="0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1691680" y="3284984"/>
            <a:ext cx="1554163" cy="921359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724128" y="3933056"/>
            <a:ext cx="1080120" cy="7920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</p:spTree>
    <p:extLst>
      <p:ext uri="{BB962C8B-B14F-4D97-AF65-F5344CB8AC3E}">
        <p14:creationId xmlns:p14="http://schemas.microsoft.com/office/powerpoint/2010/main" val="334642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Rick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3" descr="Blan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46365"/>
            <a:ext cx="7596336" cy="646331"/>
          </a:xfrm>
          <a:prstGeom prst="rect">
            <a:avLst/>
          </a:prstGeom>
          <a:solidFill>
            <a:srgbClr val="B7DEE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600" b="0" dirty="0" smtClean="0">
                <a:latin typeface="Times New Roman"/>
                <a:cs typeface="Times New Roman"/>
              </a:rPr>
              <a:t>How Light can </a:t>
            </a:r>
            <a:r>
              <a:rPr lang="en-US" sz="3600" b="0" dirty="0" err="1" smtClean="0">
                <a:latin typeface="Times New Roman"/>
                <a:cs typeface="Times New Roman"/>
              </a:rPr>
              <a:t>Squarks</a:t>
            </a:r>
            <a:r>
              <a:rPr lang="en-US" sz="3600" b="0" dirty="0" smtClean="0">
                <a:latin typeface="Times New Roman"/>
                <a:cs typeface="Times New Roman"/>
              </a:rPr>
              <a:t> &amp; </a:t>
            </a:r>
            <a:r>
              <a:rPr lang="en-US" sz="3600" b="0" dirty="0" err="1" smtClean="0">
                <a:latin typeface="Times New Roman"/>
                <a:cs typeface="Times New Roman"/>
              </a:rPr>
              <a:t>Gluinos</a:t>
            </a:r>
            <a:r>
              <a:rPr lang="en-US" sz="3600" b="0" dirty="0" smtClean="0">
                <a:latin typeface="Times New Roman"/>
                <a:cs typeface="Times New Roman"/>
              </a:rPr>
              <a:t> be?</a:t>
            </a:r>
            <a:endParaRPr lang="en-US" sz="3600" b="0" dirty="0">
              <a:latin typeface="Times New Roman"/>
              <a:cs typeface="Times New Roman"/>
            </a:endParaRPr>
          </a:p>
        </p:txBody>
      </p:sp>
      <p:sp>
        <p:nvSpPr>
          <p:cNvPr id="46088" name="TextBox 6"/>
          <p:cNvSpPr txBox="1">
            <a:spLocks noChangeArrowheads="1"/>
          </p:cNvSpPr>
          <p:nvPr/>
        </p:nvSpPr>
        <p:spPr bwMode="auto">
          <a:xfrm>
            <a:off x="179512" y="961564"/>
            <a:ext cx="4032448" cy="52322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0" dirty="0" smtClean="0">
                <a:solidFill>
                  <a:srgbClr val="FFFF00"/>
                </a:solidFill>
              </a:rPr>
              <a:t>Phenomenological MSSM</a:t>
            </a:r>
            <a:endParaRPr lang="en-US" sz="2800" b="0" dirty="0">
              <a:solidFill>
                <a:srgbClr val="FFFF00"/>
              </a:solidFill>
            </a:endParaRPr>
          </a:p>
        </p:txBody>
      </p:sp>
      <p:pic>
        <p:nvPicPr>
          <p:cNvPr id="3" name="Picture 2" descr="pMSSMsqg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5090"/>
            <a:ext cx="9144000" cy="35901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1520" y="5733256"/>
            <a:ext cx="8538715" cy="58477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Squarks</a:t>
            </a:r>
            <a:r>
              <a:rPr lang="en-US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lang="en-US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gluinos</a:t>
            </a:r>
            <a:r>
              <a:rPr lang="en-US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could weigh ~ 1 </a:t>
            </a:r>
            <a:r>
              <a:rPr lang="en-US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TeV</a:t>
            </a:r>
            <a:r>
              <a:rPr lang="en-US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if drop g</a:t>
            </a:r>
            <a:r>
              <a:rPr lang="en-US" b="0" baseline="-25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μ</a:t>
            </a:r>
            <a:r>
              <a:rPr lang="en-US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-2</a:t>
            </a:r>
            <a:endParaRPr lang="en-US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611560" y="4307841"/>
            <a:ext cx="1554163" cy="921359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5394101" y="4293096"/>
            <a:ext cx="1554163" cy="921359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522868" y="6546830"/>
            <a:ext cx="4174540" cy="338554"/>
          </a:xfrm>
          <a:prstGeom prst="rect">
            <a:avLst/>
          </a:prstGeom>
          <a:solidFill>
            <a:srgbClr val="FF00C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0" dirty="0" err="1" smtClean="0">
                <a:solidFill>
                  <a:srgbClr val="FFFF00"/>
                </a:solidFill>
              </a:rPr>
              <a:t>Bagnaschi</a:t>
            </a:r>
            <a:r>
              <a:rPr lang="en-US" sz="1600" b="0" dirty="0" smtClean="0">
                <a:solidFill>
                  <a:srgbClr val="FFFF00"/>
                </a:solidFill>
              </a:rPr>
              <a:t>, Sakurai, JE et al</a:t>
            </a:r>
            <a:r>
              <a:rPr lang="en-US" sz="1600" b="0" dirty="0">
                <a:solidFill>
                  <a:srgbClr val="FFFF00"/>
                </a:solidFill>
              </a:rPr>
              <a:t>,</a:t>
            </a:r>
            <a:r>
              <a:rPr lang="en-US" sz="1600" b="0" dirty="0" smtClean="0">
                <a:solidFill>
                  <a:srgbClr val="FFFF00"/>
                </a:solidFill>
              </a:rPr>
              <a:t> arXiv:1710.11091</a:t>
            </a:r>
            <a:endParaRPr lang="en-US" sz="16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318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Rick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3" descr="Blan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0"/>
            <a:ext cx="7524328" cy="769441"/>
          </a:xfrm>
          <a:prstGeom prst="rect">
            <a:avLst/>
          </a:prstGeom>
          <a:solidFill>
            <a:srgbClr val="B7DEE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4400" b="0" dirty="0" smtClean="0">
                <a:latin typeface="Times New Roman"/>
                <a:cs typeface="Times New Roman"/>
              </a:rPr>
              <a:t>Likelihood for LSP Mass</a:t>
            </a:r>
            <a:endParaRPr lang="en-US" sz="4400" b="0" dirty="0">
              <a:latin typeface="Times New Roman"/>
              <a:cs typeface="Times New Roman"/>
            </a:endParaRPr>
          </a:p>
        </p:txBody>
      </p:sp>
      <p:pic>
        <p:nvPicPr>
          <p:cNvPr id="3" name="Picture 2" descr="NeutralinoMa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33400"/>
            <a:ext cx="7315200" cy="6096000"/>
          </a:xfrm>
          <a:prstGeom prst="rect">
            <a:avLst/>
          </a:prstGeom>
        </p:spPr>
      </p:pic>
      <p:sp>
        <p:nvSpPr>
          <p:cNvPr id="46091" name="Text Box 6"/>
          <p:cNvSpPr txBox="1">
            <a:spLocks noChangeArrowheads="1"/>
          </p:cNvSpPr>
          <p:nvPr/>
        </p:nvSpPr>
        <p:spPr bwMode="auto">
          <a:xfrm>
            <a:off x="5878841" y="6618838"/>
            <a:ext cx="3031900" cy="338554"/>
          </a:xfrm>
          <a:prstGeom prst="rect">
            <a:avLst/>
          </a:prstGeom>
          <a:solidFill>
            <a:srgbClr val="FF00C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0" dirty="0" err="1" smtClean="0">
                <a:solidFill>
                  <a:srgbClr val="FFFF00"/>
                </a:solidFill>
              </a:rPr>
              <a:t>Bagnaschi</a:t>
            </a:r>
            <a:r>
              <a:rPr lang="en-US" sz="1600" b="0" dirty="0" smtClean="0">
                <a:solidFill>
                  <a:srgbClr val="FFFF00"/>
                </a:solidFill>
              </a:rPr>
              <a:t> et al</a:t>
            </a:r>
            <a:r>
              <a:rPr lang="en-US" sz="1600" b="0" dirty="0">
                <a:solidFill>
                  <a:srgbClr val="FFFF00"/>
                </a:solidFill>
              </a:rPr>
              <a:t>,</a:t>
            </a:r>
            <a:r>
              <a:rPr lang="en-US" sz="1600" b="0" dirty="0" smtClean="0">
                <a:solidFill>
                  <a:srgbClr val="FFFF00"/>
                </a:solidFill>
              </a:rPr>
              <a:t> arXiv:1710.11091</a:t>
            </a:r>
            <a:endParaRPr lang="en-US" sz="1600" b="0" dirty="0">
              <a:solidFill>
                <a:srgbClr val="FFFF00"/>
              </a:solidFill>
            </a:endParaRPr>
          </a:p>
        </p:txBody>
      </p:sp>
      <p:sp>
        <p:nvSpPr>
          <p:cNvPr id="46088" name="TextBox 6"/>
          <p:cNvSpPr txBox="1">
            <a:spLocks noChangeArrowheads="1"/>
          </p:cNvSpPr>
          <p:nvPr/>
        </p:nvSpPr>
        <p:spPr bwMode="auto">
          <a:xfrm>
            <a:off x="91852" y="917660"/>
            <a:ext cx="2751956" cy="179126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Phenomenological</a:t>
            </a:r>
          </a:p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MSSM </a:t>
            </a:r>
          </a:p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(no assumptions </a:t>
            </a:r>
          </a:p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on mass parameters)</a:t>
            </a:r>
            <a:endParaRPr lang="en-US" sz="2400" b="0" dirty="0">
              <a:solidFill>
                <a:srgbClr val="FFFF00"/>
              </a:solidFill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4211960" y="2852936"/>
            <a:ext cx="1447428" cy="461665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With g</a:t>
            </a:r>
            <a:r>
              <a:rPr lang="en-US" sz="2400" b="0" baseline="-25000" dirty="0" smtClean="0">
                <a:solidFill>
                  <a:srgbClr val="FFFF00"/>
                </a:solidFill>
              </a:rPr>
              <a:t>μ</a:t>
            </a:r>
            <a:r>
              <a:rPr lang="en-US" sz="2400" b="0" dirty="0" smtClean="0">
                <a:solidFill>
                  <a:srgbClr val="FFFF00"/>
                </a:solidFill>
              </a:rPr>
              <a:t>-2</a:t>
            </a:r>
            <a:endParaRPr lang="en-US" sz="2400" b="0" dirty="0">
              <a:solidFill>
                <a:srgbClr val="FFFF00"/>
              </a:solidFill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5436096" y="4653136"/>
            <a:ext cx="1800200" cy="46166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Without g</a:t>
            </a:r>
            <a:r>
              <a:rPr lang="en-US" sz="2400" b="0" baseline="-25000" dirty="0" smtClean="0">
                <a:solidFill>
                  <a:srgbClr val="FFFF00"/>
                </a:solidFill>
              </a:rPr>
              <a:t>μ</a:t>
            </a:r>
            <a:r>
              <a:rPr lang="en-US" sz="2400" b="0" dirty="0" smtClean="0">
                <a:solidFill>
                  <a:srgbClr val="FFFF00"/>
                </a:solidFill>
              </a:rPr>
              <a:t>-2</a:t>
            </a:r>
            <a:endParaRPr lang="en-US" sz="24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64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Rick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3" descr="Blan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0"/>
            <a:ext cx="7524328" cy="769441"/>
          </a:xfrm>
          <a:prstGeom prst="rect">
            <a:avLst/>
          </a:prstGeom>
          <a:solidFill>
            <a:srgbClr val="B7DEE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4400" b="0" dirty="0" smtClean="0">
                <a:latin typeface="Times New Roman"/>
                <a:cs typeface="Times New Roman"/>
              </a:rPr>
              <a:t>Dark Matter Composition</a:t>
            </a:r>
            <a:endParaRPr lang="en-US" sz="4400" b="0" dirty="0">
              <a:latin typeface="Times New Roman"/>
              <a:cs typeface="Times New Roman"/>
            </a:endParaRPr>
          </a:p>
        </p:txBody>
      </p:sp>
      <p:pic>
        <p:nvPicPr>
          <p:cNvPr id="2" name="Picture 1" descr="DMcomposi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2856"/>
            <a:ext cx="9144000" cy="3884325"/>
          </a:xfrm>
          <a:prstGeom prst="rect">
            <a:avLst/>
          </a:prstGeom>
        </p:spPr>
      </p:pic>
      <p:sp>
        <p:nvSpPr>
          <p:cNvPr id="46088" name="TextBox 6"/>
          <p:cNvSpPr txBox="1">
            <a:spLocks noChangeArrowheads="1"/>
          </p:cNvSpPr>
          <p:nvPr/>
        </p:nvSpPr>
        <p:spPr bwMode="auto">
          <a:xfrm>
            <a:off x="1691680" y="917660"/>
            <a:ext cx="5544616" cy="904863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Phenomenological MSSM </a:t>
            </a:r>
          </a:p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(minimal assumptions on mass parameters)</a:t>
            </a:r>
            <a:endParaRPr lang="en-US" sz="2400" b="0" dirty="0">
              <a:solidFill>
                <a:srgbClr val="FFFF00"/>
              </a:solidFill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2411760" y="2776821"/>
            <a:ext cx="1447428" cy="461665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With g</a:t>
            </a:r>
            <a:r>
              <a:rPr lang="en-US" sz="2400" b="0" baseline="-25000" dirty="0" smtClean="0">
                <a:solidFill>
                  <a:srgbClr val="FFFF00"/>
                </a:solidFill>
              </a:rPr>
              <a:t>μ</a:t>
            </a:r>
            <a:r>
              <a:rPr lang="en-US" sz="2400" b="0" dirty="0" smtClean="0">
                <a:solidFill>
                  <a:srgbClr val="FFFF00"/>
                </a:solidFill>
              </a:rPr>
              <a:t>-2</a:t>
            </a:r>
            <a:endParaRPr lang="en-US" sz="2400" b="0" dirty="0">
              <a:solidFill>
                <a:srgbClr val="FFFF00"/>
              </a:solidFill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6588224" y="2848829"/>
            <a:ext cx="1800200" cy="46166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Without g</a:t>
            </a:r>
            <a:r>
              <a:rPr lang="en-US" sz="2400" b="0" baseline="-25000" dirty="0" smtClean="0">
                <a:solidFill>
                  <a:srgbClr val="FFFF00"/>
                </a:solidFill>
              </a:rPr>
              <a:t>μ</a:t>
            </a:r>
            <a:r>
              <a:rPr lang="en-US" sz="2400" b="0" dirty="0" smtClean="0">
                <a:solidFill>
                  <a:srgbClr val="FFFF00"/>
                </a:solidFill>
              </a:rPr>
              <a:t>-2</a:t>
            </a:r>
            <a:endParaRPr lang="en-US" sz="2400" b="0" dirty="0">
              <a:solidFill>
                <a:srgbClr val="FFFF00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522868" y="6381328"/>
            <a:ext cx="4174540" cy="338554"/>
          </a:xfrm>
          <a:prstGeom prst="rect">
            <a:avLst/>
          </a:prstGeom>
          <a:solidFill>
            <a:srgbClr val="FF00C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0" dirty="0" err="1" smtClean="0">
                <a:solidFill>
                  <a:srgbClr val="FFFF00"/>
                </a:solidFill>
              </a:rPr>
              <a:t>Bagnaschi</a:t>
            </a:r>
            <a:r>
              <a:rPr lang="en-US" sz="1600" b="0" dirty="0" smtClean="0">
                <a:solidFill>
                  <a:srgbClr val="FFFF00"/>
                </a:solidFill>
              </a:rPr>
              <a:t>, Sakurai, JE et al</a:t>
            </a:r>
            <a:r>
              <a:rPr lang="en-US" sz="1600" b="0" dirty="0">
                <a:solidFill>
                  <a:srgbClr val="FFFF00"/>
                </a:solidFill>
              </a:rPr>
              <a:t>,</a:t>
            </a:r>
            <a:r>
              <a:rPr lang="en-US" sz="1600" b="0" dirty="0" smtClean="0">
                <a:solidFill>
                  <a:srgbClr val="FFFF00"/>
                </a:solidFill>
              </a:rPr>
              <a:t> arXiv:1710.11091</a:t>
            </a:r>
            <a:endParaRPr lang="en-US" sz="1600" b="0" dirty="0">
              <a:solidFill>
                <a:srgbClr val="FFFF00"/>
              </a:solidFill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-36512" y="5229200"/>
            <a:ext cx="720080" cy="792088"/>
          </a:xfrm>
          <a:prstGeom prst="ellips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6300192" y="2420888"/>
            <a:ext cx="1296144" cy="432048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</p:spTree>
    <p:extLst>
      <p:ext uri="{BB962C8B-B14F-4D97-AF65-F5344CB8AC3E}">
        <p14:creationId xmlns:p14="http://schemas.microsoft.com/office/powerpoint/2010/main" val="2277122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48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The Dark Matter Hypothesis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671638"/>
            <a:ext cx="8424863" cy="4278312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Proposed by Fritz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Zwicky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based on observations of the Coma galaxy cluster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The galaxies move too quickly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The observations require a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stronger gravitational field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than provided by the visible matter</a:t>
            </a:r>
          </a:p>
          <a:p>
            <a:pPr eaLnBrk="1" hangingPunct="1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Dark matter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?</a:t>
            </a:r>
          </a:p>
          <a:p>
            <a:pPr eaLnBrk="1" hangingPunct="1">
              <a:defRPr/>
            </a:pPr>
            <a:endParaRPr lang="en-US" dirty="0" smtClean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53251" name="Picture 3" descr="Zwick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3429000"/>
            <a:ext cx="2476500" cy="3148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075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Rick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3" descr="Blan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0"/>
            <a:ext cx="7524328" cy="769441"/>
          </a:xfrm>
          <a:prstGeom prst="rect">
            <a:avLst/>
          </a:prstGeom>
          <a:solidFill>
            <a:srgbClr val="B7DEE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4400" b="0" dirty="0" smtClean="0">
                <a:latin typeface="Times New Roman"/>
                <a:cs typeface="Times New Roman"/>
              </a:rPr>
              <a:t>Best-Fit </a:t>
            </a:r>
            <a:r>
              <a:rPr lang="en-US" sz="4400" b="0" dirty="0" err="1" smtClean="0">
                <a:latin typeface="Times New Roman"/>
                <a:cs typeface="Times New Roman"/>
              </a:rPr>
              <a:t>Sparticle</a:t>
            </a:r>
            <a:r>
              <a:rPr lang="en-US" sz="4400" b="0" dirty="0" smtClean="0">
                <a:latin typeface="Times New Roman"/>
                <a:cs typeface="Times New Roman"/>
              </a:rPr>
              <a:t> Spectrum</a:t>
            </a:r>
            <a:endParaRPr lang="en-US" sz="4400" b="0" dirty="0">
              <a:latin typeface="Times New Roman"/>
              <a:cs typeface="Times New Roman"/>
            </a:endParaRPr>
          </a:p>
        </p:txBody>
      </p:sp>
      <p:pic>
        <p:nvPicPr>
          <p:cNvPr id="2" name="Picture 1" descr="pMSSMbestwg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72" y="1237952"/>
            <a:ext cx="8369300" cy="5359400"/>
          </a:xfrm>
          <a:prstGeom prst="rect">
            <a:avLst/>
          </a:prstGeom>
        </p:spPr>
      </p:pic>
      <p:sp>
        <p:nvSpPr>
          <p:cNvPr id="46088" name="TextBox 6"/>
          <p:cNvSpPr txBox="1">
            <a:spLocks noChangeArrowheads="1"/>
          </p:cNvSpPr>
          <p:nvPr/>
        </p:nvSpPr>
        <p:spPr bwMode="auto">
          <a:xfrm>
            <a:off x="107504" y="980728"/>
            <a:ext cx="4032448" cy="52322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0" dirty="0" smtClean="0">
                <a:solidFill>
                  <a:srgbClr val="FFFF00"/>
                </a:solidFill>
              </a:rPr>
              <a:t>Phenomenological MSSM</a:t>
            </a:r>
            <a:endParaRPr lang="en-US" sz="2800" b="0" dirty="0">
              <a:solidFill>
                <a:srgbClr val="FFFF00"/>
              </a:solidFill>
            </a:endParaRPr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6228184" y="2895327"/>
            <a:ext cx="2676083" cy="46166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Accessible to LHC?</a:t>
            </a:r>
            <a:endParaRPr lang="en-US" sz="2400" b="0" dirty="0">
              <a:solidFill>
                <a:srgbClr val="FFFF00"/>
              </a:solidFill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7092280" y="1115452"/>
            <a:ext cx="1863824" cy="369332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800" b="0" dirty="0" smtClean="0">
                <a:solidFill>
                  <a:srgbClr val="FFFF00"/>
                </a:solidFill>
              </a:rPr>
              <a:t>Fit including g</a:t>
            </a:r>
            <a:r>
              <a:rPr lang="en-US" sz="1800" b="0" baseline="-25000" dirty="0" smtClean="0">
                <a:solidFill>
                  <a:srgbClr val="FFFF00"/>
                </a:solidFill>
              </a:rPr>
              <a:t>μ</a:t>
            </a:r>
            <a:r>
              <a:rPr lang="en-US" sz="1800" b="0" dirty="0" smtClean="0">
                <a:solidFill>
                  <a:srgbClr val="FFFF00"/>
                </a:solidFill>
              </a:rPr>
              <a:t>-2</a:t>
            </a:r>
            <a:endParaRPr lang="en-US" sz="1800" b="0" dirty="0">
              <a:solidFill>
                <a:srgbClr val="FFFF00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522868" y="6546830"/>
            <a:ext cx="4174540" cy="338554"/>
          </a:xfrm>
          <a:prstGeom prst="rect">
            <a:avLst/>
          </a:prstGeom>
          <a:solidFill>
            <a:srgbClr val="FF00C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0" dirty="0" err="1" smtClean="0">
                <a:solidFill>
                  <a:srgbClr val="FFFF00"/>
                </a:solidFill>
              </a:rPr>
              <a:t>Bagnaschi</a:t>
            </a:r>
            <a:r>
              <a:rPr lang="en-US" sz="1600" b="0" dirty="0" smtClean="0">
                <a:solidFill>
                  <a:srgbClr val="FFFF00"/>
                </a:solidFill>
              </a:rPr>
              <a:t>, Sakurai, JE et al</a:t>
            </a:r>
            <a:r>
              <a:rPr lang="en-US" sz="1600" b="0" dirty="0">
                <a:solidFill>
                  <a:srgbClr val="FFFF00"/>
                </a:solidFill>
              </a:rPr>
              <a:t>,</a:t>
            </a:r>
            <a:r>
              <a:rPr lang="en-US" sz="1600" b="0" dirty="0" smtClean="0">
                <a:solidFill>
                  <a:srgbClr val="FFFF00"/>
                </a:solidFill>
              </a:rPr>
              <a:t> arXiv:1710.11091</a:t>
            </a:r>
            <a:endParaRPr lang="en-US" sz="16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769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Rick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3" descr="Blan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0"/>
            <a:ext cx="7524328" cy="769441"/>
          </a:xfrm>
          <a:prstGeom prst="rect">
            <a:avLst/>
          </a:prstGeom>
          <a:solidFill>
            <a:srgbClr val="B7DEE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4400" b="0" dirty="0" smtClean="0">
                <a:latin typeface="Times New Roman"/>
                <a:cs typeface="Times New Roman"/>
              </a:rPr>
              <a:t>Best-Fit </a:t>
            </a:r>
            <a:r>
              <a:rPr lang="en-US" sz="4400" b="0" dirty="0" err="1" smtClean="0">
                <a:latin typeface="Times New Roman"/>
                <a:cs typeface="Times New Roman"/>
              </a:rPr>
              <a:t>Sparticle</a:t>
            </a:r>
            <a:r>
              <a:rPr lang="en-US" sz="4400" b="0" dirty="0" smtClean="0">
                <a:latin typeface="Times New Roman"/>
                <a:cs typeface="Times New Roman"/>
              </a:rPr>
              <a:t> Spectrum</a:t>
            </a:r>
            <a:endParaRPr lang="en-US" sz="4400" b="0" dirty="0">
              <a:latin typeface="Times New Roman"/>
              <a:cs typeface="Times New Roman"/>
            </a:endParaRPr>
          </a:p>
        </p:txBody>
      </p:sp>
      <p:pic>
        <p:nvPicPr>
          <p:cNvPr id="2" name="Picture 1" descr="BestFitwog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75818"/>
            <a:ext cx="8172400" cy="5265550"/>
          </a:xfrm>
          <a:prstGeom prst="rect">
            <a:avLst/>
          </a:prstGeom>
        </p:spPr>
      </p:pic>
      <p:sp>
        <p:nvSpPr>
          <p:cNvPr id="46088" name="TextBox 6"/>
          <p:cNvSpPr txBox="1">
            <a:spLocks noChangeArrowheads="1"/>
          </p:cNvSpPr>
          <p:nvPr/>
        </p:nvSpPr>
        <p:spPr bwMode="auto">
          <a:xfrm>
            <a:off x="107504" y="980728"/>
            <a:ext cx="4032448" cy="52322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0" dirty="0" smtClean="0">
                <a:solidFill>
                  <a:srgbClr val="FFFF00"/>
                </a:solidFill>
              </a:rPr>
              <a:t>Phenomenological MSSM</a:t>
            </a:r>
            <a:endParaRPr lang="en-US" sz="2800" b="0" dirty="0">
              <a:solidFill>
                <a:srgbClr val="FFFF00"/>
              </a:solidFill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7092280" y="1115452"/>
            <a:ext cx="1863824" cy="369332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800" b="0" dirty="0" smtClean="0">
                <a:solidFill>
                  <a:srgbClr val="FFFF00"/>
                </a:solidFill>
              </a:rPr>
              <a:t>Fit excluding g</a:t>
            </a:r>
            <a:r>
              <a:rPr lang="en-US" sz="1800" b="0" baseline="-25000" dirty="0" smtClean="0">
                <a:solidFill>
                  <a:srgbClr val="FFFF00"/>
                </a:solidFill>
              </a:rPr>
              <a:t>μ</a:t>
            </a:r>
            <a:r>
              <a:rPr lang="en-US" sz="1800" b="0" dirty="0" smtClean="0">
                <a:solidFill>
                  <a:srgbClr val="FFFF00"/>
                </a:solidFill>
              </a:rPr>
              <a:t>-2</a:t>
            </a:r>
            <a:endParaRPr lang="en-US" sz="1800" b="0" dirty="0">
              <a:solidFill>
                <a:srgbClr val="FFFF00"/>
              </a:solidFill>
            </a:endParaRPr>
          </a:p>
        </p:txBody>
      </p:sp>
      <p:sp>
        <p:nvSpPr>
          <p:cNvPr id="46091" name="Text Box 6"/>
          <p:cNvSpPr txBox="1">
            <a:spLocks noChangeArrowheads="1"/>
          </p:cNvSpPr>
          <p:nvPr/>
        </p:nvSpPr>
        <p:spPr bwMode="auto">
          <a:xfrm>
            <a:off x="4522868" y="6381328"/>
            <a:ext cx="4174540" cy="338554"/>
          </a:xfrm>
          <a:prstGeom prst="rect">
            <a:avLst/>
          </a:prstGeom>
          <a:solidFill>
            <a:srgbClr val="FF00C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0" dirty="0" err="1" smtClean="0">
                <a:solidFill>
                  <a:srgbClr val="FFFF00"/>
                </a:solidFill>
              </a:rPr>
              <a:t>Bagnaschi</a:t>
            </a:r>
            <a:r>
              <a:rPr lang="en-US" sz="1600" b="0" dirty="0" smtClean="0">
                <a:solidFill>
                  <a:srgbClr val="FFFF00"/>
                </a:solidFill>
              </a:rPr>
              <a:t>, Sakurai, JE et al</a:t>
            </a:r>
            <a:r>
              <a:rPr lang="en-US" sz="1600" b="0" dirty="0">
                <a:solidFill>
                  <a:srgbClr val="FFFF00"/>
                </a:solidFill>
              </a:rPr>
              <a:t>,</a:t>
            </a:r>
            <a:r>
              <a:rPr lang="en-US" sz="1600" b="0" dirty="0" smtClean="0">
                <a:solidFill>
                  <a:srgbClr val="FFFF00"/>
                </a:solidFill>
              </a:rPr>
              <a:t> arXiv:1710.11091</a:t>
            </a:r>
            <a:endParaRPr lang="en-US" sz="1600" b="0" dirty="0">
              <a:solidFill>
                <a:srgbClr val="FFFF00"/>
              </a:solidFill>
            </a:endParaRPr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6344236" y="2607295"/>
            <a:ext cx="2676083" cy="46166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Accessible to LHC?</a:t>
            </a:r>
            <a:endParaRPr lang="en-US" sz="24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868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Rick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3" descr="Blan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0"/>
            <a:ext cx="7524328" cy="769441"/>
          </a:xfrm>
          <a:prstGeom prst="rect">
            <a:avLst/>
          </a:prstGeom>
          <a:solidFill>
            <a:srgbClr val="B7DEE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4400" b="0" dirty="0" smtClean="0">
                <a:latin typeface="Times New Roman"/>
                <a:cs typeface="Times New Roman"/>
              </a:rPr>
              <a:t>Decay Pattern at ‘Nose’ Point</a:t>
            </a:r>
            <a:endParaRPr lang="en-US" sz="4400" b="0" dirty="0">
              <a:latin typeface="Times New Roman"/>
              <a:cs typeface="Times New Roman"/>
            </a:endParaRPr>
          </a:p>
        </p:txBody>
      </p:sp>
      <p:pic>
        <p:nvPicPr>
          <p:cNvPr id="5" name="Picture 4" descr="NoseDecay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8356600" cy="5588000"/>
          </a:xfrm>
          <a:prstGeom prst="rect">
            <a:avLst/>
          </a:prstGeom>
        </p:spPr>
      </p:pic>
      <p:sp>
        <p:nvSpPr>
          <p:cNvPr id="46088" name="TextBox 6"/>
          <p:cNvSpPr txBox="1">
            <a:spLocks noChangeArrowheads="1"/>
          </p:cNvSpPr>
          <p:nvPr/>
        </p:nvSpPr>
        <p:spPr bwMode="auto">
          <a:xfrm>
            <a:off x="107504" y="980728"/>
            <a:ext cx="4032448" cy="52322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0" dirty="0" smtClean="0">
                <a:solidFill>
                  <a:srgbClr val="FFFF00"/>
                </a:solidFill>
              </a:rPr>
              <a:t>Phenomenological MSSM</a:t>
            </a:r>
            <a:endParaRPr lang="en-US" sz="2800" b="0" dirty="0">
              <a:solidFill>
                <a:srgbClr val="FFFF00"/>
              </a:solidFill>
            </a:endParaRPr>
          </a:p>
        </p:txBody>
      </p:sp>
      <p:sp>
        <p:nvSpPr>
          <p:cNvPr id="46091" name="Text Box 6"/>
          <p:cNvSpPr txBox="1">
            <a:spLocks noChangeArrowheads="1"/>
          </p:cNvSpPr>
          <p:nvPr/>
        </p:nvSpPr>
        <p:spPr bwMode="auto">
          <a:xfrm>
            <a:off x="4860032" y="6474822"/>
            <a:ext cx="4174540" cy="338554"/>
          </a:xfrm>
          <a:prstGeom prst="rect">
            <a:avLst/>
          </a:prstGeom>
          <a:solidFill>
            <a:srgbClr val="FF00C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0" dirty="0" err="1" smtClean="0">
                <a:solidFill>
                  <a:srgbClr val="FFFF00"/>
                </a:solidFill>
              </a:rPr>
              <a:t>Bagnaschi</a:t>
            </a:r>
            <a:r>
              <a:rPr lang="en-US" sz="1600" b="0" dirty="0" smtClean="0">
                <a:solidFill>
                  <a:srgbClr val="FFFF00"/>
                </a:solidFill>
              </a:rPr>
              <a:t>, Sakurai, JE et al</a:t>
            </a:r>
            <a:r>
              <a:rPr lang="en-US" sz="1600" b="0" dirty="0">
                <a:solidFill>
                  <a:srgbClr val="FFFF00"/>
                </a:solidFill>
              </a:rPr>
              <a:t>,</a:t>
            </a:r>
            <a:r>
              <a:rPr lang="en-US" sz="1600" b="0" dirty="0" smtClean="0">
                <a:solidFill>
                  <a:srgbClr val="FFFF00"/>
                </a:solidFill>
              </a:rPr>
              <a:t> arXiv:1710.11091</a:t>
            </a:r>
            <a:endParaRPr lang="en-US" sz="1600" b="0" dirty="0">
              <a:solidFill>
                <a:srgbClr val="FFFF00"/>
              </a:solidFill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6660232" y="910461"/>
            <a:ext cx="1863824" cy="646331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800" b="0" dirty="0" smtClean="0">
                <a:solidFill>
                  <a:srgbClr val="FFFF00"/>
                </a:solidFill>
              </a:rPr>
              <a:t>‘Nose’ point excluding g</a:t>
            </a:r>
            <a:r>
              <a:rPr lang="en-US" sz="1800" b="0" baseline="-25000" dirty="0" smtClean="0">
                <a:solidFill>
                  <a:srgbClr val="FFFF00"/>
                </a:solidFill>
              </a:rPr>
              <a:t>μ</a:t>
            </a:r>
            <a:r>
              <a:rPr lang="en-US" sz="1800" b="0" dirty="0" smtClean="0">
                <a:solidFill>
                  <a:srgbClr val="FFFF00"/>
                </a:solidFill>
              </a:rPr>
              <a:t>-2</a:t>
            </a:r>
            <a:endParaRPr lang="en-US" sz="1800" b="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96" y="6093296"/>
            <a:ext cx="4778647" cy="76944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000" b="0" dirty="0" smtClean="0"/>
              <a:t>LHC sensitivity reduced because of</a:t>
            </a:r>
          </a:p>
          <a:p>
            <a:pPr algn="ctr">
              <a:buNone/>
            </a:pPr>
            <a:r>
              <a:rPr lang="en-US" sz="2000" b="0" dirty="0" smtClean="0"/>
              <a:t>compressed spectrum, multiple decay modes</a:t>
            </a:r>
            <a:endParaRPr lang="en-US" sz="2000" b="0" dirty="0"/>
          </a:p>
        </p:txBody>
      </p:sp>
      <p:pic>
        <p:nvPicPr>
          <p:cNvPr id="6" name="Picture 5" descr="NoseBR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348880"/>
            <a:ext cx="4173598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69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Rick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3" descr="Blan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TextBox 6"/>
          <p:cNvSpPr txBox="1">
            <a:spLocks noChangeArrowheads="1"/>
          </p:cNvSpPr>
          <p:nvPr/>
        </p:nvSpPr>
        <p:spPr bwMode="auto">
          <a:xfrm>
            <a:off x="91852" y="917660"/>
            <a:ext cx="2751956" cy="179126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Phenomenological</a:t>
            </a:r>
          </a:p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MSSM </a:t>
            </a:r>
          </a:p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(no assumptions </a:t>
            </a:r>
          </a:p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on mass parameters)</a:t>
            </a:r>
            <a:endParaRPr lang="en-US" sz="2400" b="0" dirty="0">
              <a:solidFill>
                <a:srgbClr val="FFFF00"/>
              </a:solidFill>
            </a:endParaRPr>
          </a:p>
        </p:txBody>
      </p:sp>
      <p:pic>
        <p:nvPicPr>
          <p:cNvPr id="2" name="Picture 1" descr="DMmechanism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85" y="692696"/>
            <a:ext cx="5761115" cy="6264696"/>
          </a:xfrm>
          <a:prstGeom prst="rect">
            <a:avLst/>
          </a:prstGeom>
        </p:spPr>
      </p:pic>
      <p:sp>
        <p:nvSpPr>
          <p:cNvPr id="46091" name="Text Box 6"/>
          <p:cNvSpPr txBox="1">
            <a:spLocks noChangeArrowheads="1"/>
          </p:cNvSpPr>
          <p:nvPr/>
        </p:nvSpPr>
        <p:spPr bwMode="auto">
          <a:xfrm>
            <a:off x="251520" y="6519446"/>
            <a:ext cx="3031900" cy="338554"/>
          </a:xfrm>
          <a:prstGeom prst="rect">
            <a:avLst/>
          </a:prstGeom>
          <a:solidFill>
            <a:srgbClr val="FF00C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0" dirty="0" err="1" smtClean="0">
                <a:solidFill>
                  <a:srgbClr val="FFFF00"/>
                </a:solidFill>
              </a:rPr>
              <a:t>Bagnaschi</a:t>
            </a:r>
            <a:r>
              <a:rPr lang="en-US" sz="1600" b="0" dirty="0" smtClean="0">
                <a:solidFill>
                  <a:srgbClr val="FFFF00"/>
                </a:solidFill>
              </a:rPr>
              <a:t> et al</a:t>
            </a:r>
            <a:r>
              <a:rPr lang="en-US" sz="1600" b="0" dirty="0">
                <a:solidFill>
                  <a:srgbClr val="FFFF00"/>
                </a:solidFill>
              </a:rPr>
              <a:t>,</a:t>
            </a:r>
            <a:r>
              <a:rPr lang="en-US" sz="1600" b="0" dirty="0" smtClean="0">
                <a:solidFill>
                  <a:srgbClr val="FFFF00"/>
                </a:solidFill>
              </a:rPr>
              <a:t> arXiv:1710.11091</a:t>
            </a:r>
            <a:endParaRPr lang="en-US" sz="1600" b="0" dirty="0">
              <a:solidFill>
                <a:srgbClr val="FFFF00"/>
              </a:solidFill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331640" y="3429000"/>
            <a:ext cx="1447428" cy="461665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With g</a:t>
            </a:r>
            <a:r>
              <a:rPr lang="en-US" sz="2400" b="0" baseline="-25000" dirty="0" smtClean="0">
                <a:solidFill>
                  <a:srgbClr val="FFFF00"/>
                </a:solidFill>
              </a:rPr>
              <a:t>μ</a:t>
            </a:r>
            <a:r>
              <a:rPr lang="en-US" sz="2400" b="0" dirty="0" smtClean="0">
                <a:solidFill>
                  <a:srgbClr val="FFFF00"/>
                </a:solidFill>
              </a:rPr>
              <a:t>-2</a:t>
            </a:r>
            <a:endParaRPr lang="en-US" sz="2400" b="0" dirty="0">
              <a:solidFill>
                <a:srgbClr val="FFFF00"/>
              </a:solidFill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187624" y="4725144"/>
            <a:ext cx="1800200" cy="46166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Without g</a:t>
            </a:r>
            <a:r>
              <a:rPr lang="en-US" sz="2400" b="0" baseline="-25000" dirty="0" smtClean="0">
                <a:solidFill>
                  <a:srgbClr val="FFFF00"/>
                </a:solidFill>
              </a:rPr>
              <a:t>μ</a:t>
            </a:r>
            <a:r>
              <a:rPr lang="en-US" sz="2400" b="0" dirty="0" smtClean="0">
                <a:solidFill>
                  <a:srgbClr val="FFFF00"/>
                </a:solidFill>
              </a:rPr>
              <a:t>-2</a:t>
            </a:r>
            <a:endParaRPr lang="en-US" sz="2400" b="0" dirty="0">
              <a:solidFill>
                <a:srgbClr val="FFFF00"/>
              </a:solidFill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4427984" y="1412776"/>
            <a:ext cx="864096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800" b="0" dirty="0" err="1" smtClean="0">
                <a:solidFill>
                  <a:srgbClr val="000000"/>
                </a:solidFill>
              </a:rPr>
              <a:t>Smuon</a:t>
            </a:r>
            <a:endParaRPr lang="en-US" sz="1800" b="0" dirty="0">
              <a:solidFill>
                <a:srgbClr val="000000"/>
              </a:solidFill>
            </a:endParaRP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7596336" y="1412776"/>
            <a:ext cx="648072" cy="369332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800" b="0" dirty="0" err="1" smtClean="0">
                <a:solidFill>
                  <a:srgbClr val="000000"/>
                </a:solidFill>
              </a:rPr>
              <a:t>Stau</a:t>
            </a:r>
            <a:endParaRPr lang="en-US" sz="1800" b="0" dirty="0">
              <a:solidFill>
                <a:srgbClr val="000000"/>
              </a:solidFill>
            </a:endParaRPr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4580384" y="3563724"/>
            <a:ext cx="1071736" cy="369332"/>
          </a:xfrm>
          <a:prstGeom prst="rect">
            <a:avLst/>
          </a:prstGeom>
          <a:solidFill>
            <a:srgbClr val="00B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800" b="0" dirty="0" err="1" smtClean="0">
                <a:solidFill>
                  <a:srgbClr val="000000"/>
                </a:solidFill>
              </a:rPr>
              <a:t>Chargino</a:t>
            </a:r>
            <a:endParaRPr lang="en-US" sz="1800" b="0" dirty="0">
              <a:solidFill>
                <a:srgbClr val="000000"/>
              </a:solidFill>
            </a:endParaRP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8100392" y="3356992"/>
            <a:ext cx="855712" cy="701731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800" b="0" dirty="0" smtClean="0">
                <a:solidFill>
                  <a:srgbClr val="000000"/>
                </a:solidFill>
              </a:rPr>
              <a:t>Heavy</a:t>
            </a:r>
          </a:p>
          <a:p>
            <a:pPr algn="ctr" eaLnBrk="1" hangingPunct="1">
              <a:buFontTx/>
              <a:buNone/>
            </a:pPr>
            <a:r>
              <a:rPr lang="en-US" sz="1800" b="0" dirty="0" smtClean="0">
                <a:solidFill>
                  <a:srgbClr val="000000"/>
                </a:solidFill>
              </a:rPr>
              <a:t>Higgs</a:t>
            </a:r>
            <a:endParaRPr lang="en-US" sz="1800" b="0" dirty="0">
              <a:solidFill>
                <a:srgbClr val="000000"/>
              </a:solidFill>
            </a:endParaRPr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4788024" y="5795972"/>
            <a:ext cx="855712" cy="369332"/>
          </a:xfrm>
          <a:prstGeom prst="rect">
            <a:avLst/>
          </a:prstGeom>
          <a:solidFill>
            <a:srgbClr val="FF00FF">
              <a:alpha val="4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800" b="0" dirty="0" err="1" smtClean="0">
                <a:solidFill>
                  <a:srgbClr val="000000"/>
                </a:solidFill>
              </a:rPr>
              <a:t>Squark</a:t>
            </a:r>
            <a:endParaRPr lang="en-US" sz="1800" b="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-27384"/>
            <a:ext cx="7524328" cy="769441"/>
          </a:xfrm>
          <a:prstGeom prst="rect">
            <a:avLst/>
          </a:prstGeom>
          <a:solidFill>
            <a:srgbClr val="B7DEE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4400" b="0" dirty="0" smtClean="0">
                <a:latin typeface="Times New Roman"/>
                <a:cs typeface="Times New Roman"/>
              </a:rPr>
              <a:t>Dark Matter Mechanisms</a:t>
            </a:r>
            <a:endParaRPr lang="en-US" sz="4400" b="0" dirty="0">
              <a:latin typeface="Times New Roman"/>
              <a:cs typeface="Times New Roman"/>
            </a:endParaRP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7964760" y="5805264"/>
            <a:ext cx="855712" cy="369332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800" b="0" dirty="0" err="1" smtClean="0">
                <a:solidFill>
                  <a:srgbClr val="000000"/>
                </a:solidFill>
              </a:rPr>
              <a:t>Gluino</a:t>
            </a:r>
            <a:endParaRPr lang="en-US" sz="18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22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Rick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3" descr="Blan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07504" y="6519446"/>
            <a:ext cx="4032448" cy="338554"/>
          </a:xfrm>
          <a:prstGeom prst="rect">
            <a:avLst/>
          </a:prstGeom>
          <a:solidFill>
            <a:srgbClr val="FF00CC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0" dirty="0" err="1" smtClean="0">
                <a:solidFill>
                  <a:srgbClr val="FFFF00"/>
                </a:solidFill>
              </a:rPr>
              <a:t>Bagnaschi</a:t>
            </a:r>
            <a:r>
              <a:rPr lang="en-US" sz="1600" b="0" dirty="0" smtClean="0">
                <a:solidFill>
                  <a:srgbClr val="FFFF00"/>
                </a:solidFill>
              </a:rPr>
              <a:t>, Sakurai, JE et al,</a:t>
            </a:r>
            <a:r>
              <a:rPr lang="en-US" sz="1600" b="0" dirty="0">
                <a:solidFill>
                  <a:srgbClr val="FFFF00"/>
                </a:solidFill>
              </a:rPr>
              <a:t> </a:t>
            </a:r>
            <a:r>
              <a:rPr lang="en-US" sz="1600" b="0" dirty="0" smtClean="0">
                <a:solidFill>
                  <a:srgbClr val="FFFF00"/>
                </a:solidFill>
              </a:rPr>
              <a:t>arXiv:1710.11091</a:t>
            </a:r>
            <a:endParaRPr lang="en-US" sz="1600" b="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7452320" cy="769441"/>
          </a:xfrm>
          <a:prstGeom prst="rect">
            <a:avLst/>
          </a:prstGeom>
          <a:solidFill>
            <a:srgbClr val="B7DEE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4400" b="0" dirty="0" err="1" smtClean="0"/>
              <a:t>Sparticle</a:t>
            </a:r>
            <a:r>
              <a:rPr lang="en-US" sz="4400" b="0" dirty="0" smtClean="0"/>
              <a:t> Masses in the </a:t>
            </a:r>
            <a:r>
              <a:rPr lang="en-US" sz="4400" b="0" dirty="0" err="1" smtClean="0"/>
              <a:t>pMSSM</a:t>
            </a:r>
            <a:endParaRPr lang="en-US" sz="4400" b="0" dirty="0"/>
          </a:p>
        </p:txBody>
      </p:sp>
      <p:sp>
        <p:nvSpPr>
          <p:cNvPr id="12" name="TextBox 11"/>
          <p:cNvSpPr txBox="1"/>
          <p:nvPr/>
        </p:nvSpPr>
        <p:spPr>
          <a:xfrm>
            <a:off x="539552" y="5105275"/>
            <a:ext cx="7994496" cy="134806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68 &amp; 95% CL ranges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Best-fit values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Times New Roman"/>
                <a:cs typeface="Times New Roman"/>
              </a:rPr>
              <a:t>Accessible in pair production at </a:t>
            </a: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ILC500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ILC1000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dirty="0" smtClean="0">
                <a:solidFill>
                  <a:srgbClr val="FF00FF"/>
                </a:solidFill>
                <a:latin typeface="Times New Roman"/>
                <a:cs typeface="Times New Roman"/>
              </a:rPr>
              <a:t>CLIC</a:t>
            </a:r>
            <a:endParaRPr lang="en-US" sz="2400" dirty="0">
              <a:solidFill>
                <a:srgbClr val="FF00FF"/>
              </a:solidFill>
              <a:latin typeface="Times New Roman"/>
              <a:cs typeface="Times New Roman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8532440" y="52292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-972616" y="3140968"/>
            <a:ext cx="504056" cy="576064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 descr="OrangeBandswithg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07488" cy="41044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71800" y="908720"/>
            <a:ext cx="3896469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dirty="0" smtClean="0">
                <a:latin typeface="Times New Roman"/>
                <a:cs typeface="Times New Roman"/>
              </a:rPr>
              <a:t>&amp; production at </a:t>
            </a:r>
            <a:r>
              <a:rPr lang="en-US" sz="2400" b="0" dirty="0" err="1" smtClean="0">
                <a:latin typeface="Times New Roman"/>
                <a:cs typeface="Times New Roman"/>
              </a:rPr>
              <a:t>e+e</a:t>
            </a:r>
            <a:r>
              <a:rPr lang="en-US" sz="2400" b="0" dirty="0" smtClean="0">
                <a:latin typeface="Times New Roman"/>
                <a:cs typeface="Times New Roman"/>
              </a:rPr>
              <a:t>- colliders</a:t>
            </a:r>
            <a:endParaRPr lang="en-US" sz="2400" b="0" dirty="0">
              <a:latin typeface="Times New Roman"/>
              <a:cs typeface="Times New Roman"/>
            </a:endParaRP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7668344" y="908720"/>
            <a:ext cx="1215752" cy="369332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800" b="0" dirty="0" smtClean="0">
                <a:solidFill>
                  <a:srgbClr val="FFFF00"/>
                </a:solidFill>
              </a:rPr>
              <a:t>With g</a:t>
            </a:r>
            <a:r>
              <a:rPr lang="en-US" sz="1800" b="0" baseline="-25000" dirty="0" smtClean="0">
                <a:solidFill>
                  <a:srgbClr val="FFFF00"/>
                </a:solidFill>
              </a:rPr>
              <a:t>μ</a:t>
            </a:r>
            <a:r>
              <a:rPr lang="en-US" sz="1800" b="0" dirty="0" smtClean="0">
                <a:solidFill>
                  <a:srgbClr val="FFFF00"/>
                </a:solidFill>
              </a:rPr>
              <a:t>-2</a:t>
            </a:r>
            <a:endParaRPr lang="en-US" sz="1800" b="0" dirty="0">
              <a:solidFill>
                <a:srgbClr val="FFFF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H="1">
            <a:off x="611560" y="4581128"/>
            <a:ext cx="8424936" cy="0"/>
          </a:xfrm>
          <a:prstGeom prst="line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611560" y="4365104"/>
            <a:ext cx="8424936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611560" y="3501008"/>
            <a:ext cx="8424936" cy="0"/>
          </a:xfrm>
          <a:prstGeom prst="line">
            <a:avLst/>
          </a:prstGeom>
          <a:noFill/>
          <a:ln w="2857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29056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Rick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3" descr="Blan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07504" y="6519446"/>
            <a:ext cx="4032448" cy="338554"/>
          </a:xfrm>
          <a:prstGeom prst="rect">
            <a:avLst/>
          </a:prstGeom>
          <a:solidFill>
            <a:srgbClr val="FF00CC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0" dirty="0" err="1" smtClean="0">
                <a:solidFill>
                  <a:srgbClr val="FFFF00"/>
                </a:solidFill>
              </a:rPr>
              <a:t>Bagnaschi</a:t>
            </a:r>
            <a:r>
              <a:rPr lang="en-US" sz="1600" b="0" dirty="0" smtClean="0">
                <a:solidFill>
                  <a:srgbClr val="FFFF00"/>
                </a:solidFill>
              </a:rPr>
              <a:t>, Sakurai, JE et al,</a:t>
            </a:r>
            <a:r>
              <a:rPr lang="en-US" sz="1600" b="0" dirty="0">
                <a:solidFill>
                  <a:srgbClr val="FFFF00"/>
                </a:solidFill>
              </a:rPr>
              <a:t> </a:t>
            </a:r>
            <a:r>
              <a:rPr lang="en-US" sz="1600" b="0" dirty="0" smtClean="0">
                <a:solidFill>
                  <a:srgbClr val="FFFF00"/>
                </a:solidFill>
              </a:rPr>
              <a:t>arXiv:1710.11091</a:t>
            </a:r>
            <a:endParaRPr lang="en-US" sz="1600" b="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7452320" cy="769441"/>
          </a:xfrm>
          <a:prstGeom prst="rect">
            <a:avLst/>
          </a:prstGeom>
          <a:solidFill>
            <a:srgbClr val="B7DEE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4400" b="0" dirty="0" err="1" smtClean="0"/>
              <a:t>Sparticle</a:t>
            </a:r>
            <a:r>
              <a:rPr lang="en-US" sz="4400" b="0" dirty="0" smtClean="0"/>
              <a:t> Masses in the </a:t>
            </a:r>
            <a:r>
              <a:rPr lang="en-US" sz="4400" b="0" dirty="0" err="1" smtClean="0"/>
              <a:t>pMSSM</a:t>
            </a:r>
            <a:endParaRPr lang="en-US" sz="4400" b="0" dirty="0"/>
          </a:p>
        </p:txBody>
      </p:sp>
      <p:sp>
        <p:nvSpPr>
          <p:cNvPr id="12" name="TextBox 11"/>
          <p:cNvSpPr txBox="1"/>
          <p:nvPr/>
        </p:nvSpPr>
        <p:spPr>
          <a:xfrm>
            <a:off x="539552" y="5105275"/>
            <a:ext cx="7994496" cy="134806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68 &amp; 95% CL ranges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Best-fit values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Times New Roman"/>
                <a:cs typeface="Times New Roman"/>
              </a:rPr>
              <a:t>Accessible in pair production at </a:t>
            </a: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ILC500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ILC1000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dirty="0" smtClean="0">
                <a:solidFill>
                  <a:srgbClr val="FF00FF"/>
                </a:solidFill>
                <a:latin typeface="Times New Roman"/>
                <a:cs typeface="Times New Roman"/>
              </a:rPr>
              <a:t>CLIC</a:t>
            </a:r>
            <a:endParaRPr lang="en-US" sz="2400" dirty="0">
              <a:solidFill>
                <a:srgbClr val="FF00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Bandswog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589"/>
            <a:ext cx="9144000" cy="41175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71800" y="908720"/>
            <a:ext cx="3896469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dirty="0" smtClean="0">
                <a:latin typeface="Times New Roman"/>
                <a:cs typeface="Times New Roman"/>
              </a:rPr>
              <a:t>&amp; production at </a:t>
            </a:r>
            <a:r>
              <a:rPr lang="en-US" sz="2400" b="0" dirty="0" err="1" smtClean="0">
                <a:latin typeface="Times New Roman"/>
                <a:cs typeface="Times New Roman"/>
              </a:rPr>
              <a:t>e+e</a:t>
            </a:r>
            <a:r>
              <a:rPr lang="en-US" sz="2400" b="0" dirty="0" smtClean="0">
                <a:latin typeface="Times New Roman"/>
                <a:cs typeface="Times New Roman"/>
              </a:rPr>
              <a:t>- colliders</a:t>
            </a:r>
            <a:endParaRPr lang="en-US" sz="2400" b="0" dirty="0">
              <a:latin typeface="Times New Roman"/>
              <a:cs typeface="Times New Roman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-972616" y="3140968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-972616" y="3140968"/>
            <a:ext cx="504056" cy="576064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611560" y="4581128"/>
            <a:ext cx="8424936" cy="0"/>
          </a:xfrm>
          <a:prstGeom prst="line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611560" y="4365104"/>
            <a:ext cx="8424936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611560" y="3501008"/>
            <a:ext cx="8424936" cy="0"/>
          </a:xfrm>
          <a:prstGeom prst="line">
            <a:avLst/>
          </a:prstGeom>
          <a:noFill/>
          <a:ln w="2857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7020272" y="908720"/>
            <a:ext cx="1863824" cy="369332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800" b="0" dirty="0">
                <a:solidFill>
                  <a:srgbClr val="FFFF00"/>
                </a:solidFill>
              </a:rPr>
              <a:t>E</a:t>
            </a:r>
            <a:r>
              <a:rPr lang="en-US" sz="1800" b="0" dirty="0" smtClean="0">
                <a:solidFill>
                  <a:srgbClr val="FFFF00"/>
                </a:solidFill>
              </a:rPr>
              <a:t>xcluding g</a:t>
            </a:r>
            <a:r>
              <a:rPr lang="en-US" sz="1800" b="0" baseline="-25000" dirty="0" smtClean="0">
                <a:solidFill>
                  <a:srgbClr val="FFFF00"/>
                </a:solidFill>
              </a:rPr>
              <a:t>μ</a:t>
            </a:r>
            <a:r>
              <a:rPr lang="en-US" sz="1800" b="0" dirty="0" smtClean="0">
                <a:solidFill>
                  <a:srgbClr val="FFFF00"/>
                </a:solidFill>
              </a:rPr>
              <a:t>-2</a:t>
            </a:r>
            <a:endParaRPr lang="en-US" sz="18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756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 descr="DDM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51938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4450"/>
            <a:ext cx="8218487" cy="1008063"/>
          </a:xfrm>
          <a:solidFill>
            <a:srgbClr val="B7DEE8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Direct Dark Matter Detection</a:t>
            </a:r>
          </a:p>
        </p:txBody>
      </p:sp>
      <p:sp>
        <p:nvSpPr>
          <p:cNvPr id="94211" name="Text Box 4"/>
          <p:cNvSpPr txBox="1">
            <a:spLocks noChangeArrowheads="1"/>
          </p:cNvSpPr>
          <p:nvPr/>
        </p:nvSpPr>
        <p:spPr bwMode="auto">
          <a:xfrm>
            <a:off x="179749" y="4522788"/>
            <a:ext cx="2780579" cy="2074414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None/>
            </a:pPr>
            <a:r>
              <a:rPr lang="en-US" sz="2800" b="0" dirty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Scattering of dark</a:t>
            </a:r>
          </a:p>
          <a:p>
            <a:pPr algn="ctr" eaLnBrk="1" hangingPunct="1">
              <a:spcBef>
                <a:spcPct val="20000"/>
              </a:spcBef>
              <a:buNone/>
            </a:pPr>
            <a:r>
              <a:rPr lang="en-US" sz="2800" b="0" dirty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matter particle in </a:t>
            </a:r>
          </a:p>
          <a:p>
            <a:pPr algn="ctr" eaLnBrk="1" hangingPunct="1">
              <a:spcBef>
                <a:spcPct val="20000"/>
              </a:spcBef>
              <a:buNone/>
            </a:pPr>
            <a:r>
              <a:rPr lang="en-US" sz="2800" b="0" dirty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deep underground </a:t>
            </a:r>
          </a:p>
          <a:p>
            <a:pPr algn="ctr" eaLnBrk="1" hangingPunct="1">
              <a:spcBef>
                <a:spcPct val="20000"/>
              </a:spcBef>
              <a:buNone/>
            </a:pPr>
            <a:r>
              <a:rPr lang="en-US" sz="2800" b="0" dirty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laboratory</a:t>
            </a:r>
          </a:p>
        </p:txBody>
      </p:sp>
    </p:spTree>
    <p:extLst>
      <p:ext uri="{BB962C8B-B14F-4D97-AF65-F5344CB8AC3E}">
        <p14:creationId xmlns:p14="http://schemas.microsoft.com/office/powerpoint/2010/main" val="1424997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22114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WIMP Dark Matter Scattering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8" y="1196752"/>
            <a:ext cx="8964488" cy="5328592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Effective </a:t>
            </a:r>
            <a:r>
              <a:rPr lang="en-US" dirty="0" err="1" smtClean="0">
                <a:latin typeface="Times New Roman"/>
                <a:cs typeface="Times New Roman"/>
              </a:rPr>
              <a:t>Lagrangian</a:t>
            </a:r>
            <a:r>
              <a:rPr lang="en-US" dirty="0" smtClean="0">
                <a:latin typeface="Times New Roman"/>
                <a:cs typeface="Times New Roman"/>
              </a:rPr>
              <a:t>: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Only α</a:t>
            </a:r>
            <a:r>
              <a:rPr lang="en-US" baseline="-25000" dirty="0" smtClean="0">
                <a:latin typeface="Times New Roman"/>
                <a:cs typeface="Times New Roman"/>
              </a:rPr>
              <a:t>2,3</a:t>
            </a:r>
            <a:r>
              <a:rPr lang="en-US" dirty="0" smtClean="0">
                <a:latin typeface="Times New Roman"/>
                <a:cs typeface="Times New Roman"/>
              </a:rPr>
              <a:t> are velocity-independent, non-negligible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Spin-independent </a:t>
            </a:r>
            <a:r>
              <a:rPr lang="en-US" dirty="0" smtClean="0">
                <a:latin typeface="Times New Roman"/>
                <a:cs typeface="Times New Roman"/>
              </a:rPr>
              <a:t>cross-section related to 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α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lang="en-US" dirty="0" smtClean="0">
                <a:latin typeface="Times New Roman"/>
                <a:cs typeface="Times New Roman"/>
              </a:rPr>
              <a:t>: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dirty="0" smtClean="0">
                <a:latin typeface="Times New Roman"/>
                <a:cs typeface="Times New Roman"/>
              </a:rPr>
              <a:t>   &amp; depends on quark contributions to nucleon mass: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Spin</a:t>
            </a:r>
            <a:r>
              <a:rPr lang="en-US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-dependent </a:t>
            </a:r>
            <a:r>
              <a:rPr lang="en-US" dirty="0">
                <a:latin typeface="Times New Roman"/>
                <a:cs typeface="Times New Roman"/>
              </a:rPr>
              <a:t>cross-section related to </a:t>
            </a:r>
            <a:r>
              <a:rPr lang="en-US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α</a:t>
            </a:r>
            <a:r>
              <a:rPr lang="en-US" b="1" baseline="-25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2</a:t>
            </a:r>
            <a:r>
              <a:rPr lang="en-US" dirty="0" smtClean="0">
                <a:latin typeface="Times New Roman"/>
                <a:cs typeface="Times New Roman"/>
              </a:rPr>
              <a:t>, &amp; depends on axial-current matrix elements</a:t>
            </a:r>
            <a:endParaRPr lang="en-US" dirty="0"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5479073" y="6309320"/>
            <a:ext cx="3125375" cy="338554"/>
          </a:xfrm>
          <a:prstGeom prst="rect">
            <a:avLst/>
          </a:prstGeom>
          <a:solidFill>
            <a:srgbClr val="FF00C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0" dirty="0" smtClean="0">
                <a:solidFill>
                  <a:srgbClr val="FFFF00"/>
                </a:solidFill>
              </a:rPr>
              <a:t>JE, </a:t>
            </a:r>
            <a:r>
              <a:rPr lang="en-US" sz="1600" b="0" dirty="0" err="1" smtClean="0">
                <a:solidFill>
                  <a:srgbClr val="FFFF00"/>
                </a:solidFill>
              </a:rPr>
              <a:t>Ferstl</a:t>
            </a:r>
            <a:r>
              <a:rPr lang="en-US" sz="1600" b="0" dirty="0" smtClean="0">
                <a:solidFill>
                  <a:srgbClr val="FFFF00"/>
                </a:solidFill>
              </a:rPr>
              <a:t> &amp; Olive</a:t>
            </a:r>
            <a:r>
              <a:rPr lang="en-US" sz="1600" b="0" dirty="0">
                <a:solidFill>
                  <a:srgbClr val="FFFF00"/>
                </a:solidFill>
              </a:rPr>
              <a:t>, </a:t>
            </a:r>
            <a:r>
              <a:rPr lang="en-US" sz="1600" b="0" dirty="0" err="1">
                <a:solidFill>
                  <a:srgbClr val="FFFF00"/>
                </a:solidFill>
              </a:rPr>
              <a:t>hep-ph</a:t>
            </a:r>
            <a:r>
              <a:rPr lang="en-US" sz="1600" b="0" dirty="0">
                <a:solidFill>
                  <a:srgbClr val="FFFF00"/>
                </a:solidFill>
              </a:rPr>
              <a:t>/0001005</a:t>
            </a:r>
          </a:p>
        </p:txBody>
      </p:sp>
      <p:pic>
        <p:nvPicPr>
          <p:cNvPr id="6" name="Picture 5" descr="Effectiv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72816"/>
            <a:ext cx="8856984" cy="462987"/>
          </a:xfrm>
          <a:prstGeom prst="rect">
            <a:avLst/>
          </a:prstGeom>
        </p:spPr>
      </p:pic>
      <p:pic>
        <p:nvPicPr>
          <p:cNvPr id="7" name="Picture 6" descr="Spin-Inde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356992"/>
            <a:ext cx="3500512" cy="693888"/>
          </a:xfrm>
          <a:prstGeom prst="rect">
            <a:avLst/>
          </a:prstGeom>
        </p:spPr>
      </p:pic>
      <p:pic>
        <p:nvPicPr>
          <p:cNvPr id="8" name="Picture 7" descr="f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356992"/>
            <a:ext cx="3430612" cy="687800"/>
          </a:xfrm>
          <a:prstGeom prst="rect">
            <a:avLst/>
          </a:prstGeom>
        </p:spPr>
      </p:pic>
      <p:pic>
        <p:nvPicPr>
          <p:cNvPr id="9" name="Picture 8" descr="fTq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09120"/>
            <a:ext cx="4114800" cy="698500"/>
          </a:xfrm>
          <a:prstGeom prst="rect">
            <a:avLst/>
          </a:prstGeom>
        </p:spPr>
      </p:pic>
      <p:pic>
        <p:nvPicPr>
          <p:cNvPr id="10" name="Picture 9" descr="fT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32" y="4581128"/>
            <a:ext cx="33401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7704" y="1772816"/>
            <a:ext cx="576064" cy="461665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499992" y="1772816"/>
            <a:ext cx="4397648" cy="461665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sz="2400" dirty="0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3419872" y="1700808"/>
            <a:ext cx="1080120" cy="64807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2411760" y="1700808"/>
            <a:ext cx="936104" cy="648072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199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3" grpId="0" animBg="1"/>
      <p:bldP spid="1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22114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Scattering Matrix Elements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Spin-independent scattering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Related to &lt;</a:t>
            </a:r>
            <a:r>
              <a:rPr lang="en-US" dirty="0" err="1" smtClean="0">
                <a:latin typeface="Times New Roman"/>
                <a:cs typeface="Times New Roman"/>
              </a:rPr>
              <a:t>N|qq|N</a:t>
            </a:r>
            <a:r>
              <a:rPr lang="en-US" dirty="0" smtClean="0">
                <a:latin typeface="Times New Roman"/>
                <a:cs typeface="Times New Roman"/>
              </a:rPr>
              <a:t>&gt;, obtained from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πN scattering: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Baryon masses: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Principal uncertainty: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Our values: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Spin-dependent scattering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Related to quark contributions to proton spin: </a:t>
            </a:r>
            <a:r>
              <a:rPr lang="en-US" dirty="0" err="1" smtClean="0">
                <a:latin typeface="Times New Roman"/>
                <a:cs typeface="Times New Roman"/>
              </a:rPr>
              <a:t>Δq</a:t>
            </a:r>
            <a:endParaRPr lang="en-US" dirty="0" smtClean="0">
              <a:latin typeface="Times New Roman"/>
              <a:cs typeface="Times New Roman"/>
            </a:endParaRP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Axial-current matrix elements:</a:t>
            </a:r>
          </a:p>
          <a:p>
            <a:pPr lvl="1"/>
            <a:endParaRPr lang="en-US" dirty="0" smtClean="0">
              <a:latin typeface="Times New Roman"/>
              <a:cs typeface="Times New Roman"/>
            </a:endParaRPr>
          </a:p>
          <a:p>
            <a:pPr marL="457200" lvl="1" indent="0">
              <a:buNone/>
            </a:pPr>
            <a:r>
              <a:rPr lang="en-US" dirty="0" smtClean="0">
                <a:latin typeface="Times New Roman"/>
                <a:cs typeface="Times New Roman"/>
              </a:rPr>
              <a:t>&amp; deep-inelastic lepton scattering</a:t>
            </a:r>
          </a:p>
        </p:txBody>
      </p:sp>
      <p:pic>
        <p:nvPicPr>
          <p:cNvPr id="9" name="Picture 8" descr="Deltau+d-2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5661248"/>
            <a:ext cx="2030626" cy="288032"/>
          </a:xfrm>
          <a:prstGeom prst="rect">
            <a:avLst/>
          </a:prstGeom>
        </p:spPr>
      </p:pic>
      <p:pic>
        <p:nvPicPr>
          <p:cNvPr id="10" name="Picture 9" descr="Deltau-Delt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616" y="5661248"/>
            <a:ext cx="1094520" cy="273630"/>
          </a:xfrm>
          <a:prstGeom prst="rect">
            <a:avLst/>
          </a:prstGeom>
        </p:spPr>
      </p:pic>
      <p:pic>
        <p:nvPicPr>
          <p:cNvPr id="11" name="Picture 10" descr="Deltaq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468" y="5157192"/>
            <a:ext cx="2816988" cy="1224136"/>
          </a:xfrm>
          <a:prstGeom prst="rect">
            <a:avLst/>
          </a:prstGeom>
        </p:spPr>
      </p:pic>
      <p:pic>
        <p:nvPicPr>
          <p:cNvPr id="12" name="Picture 11" descr="yval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730124"/>
            <a:ext cx="1099758" cy="288032"/>
          </a:xfrm>
          <a:prstGeom prst="rect">
            <a:avLst/>
          </a:prstGeom>
        </p:spPr>
      </p:pic>
      <p:pic>
        <p:nvPicPr>
          <p:cNvPr id="13" name="Picture 12" descr="Sigmapi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730124"/>
            <a:ext cx="2356628" cy="314217"/>
          </a:xfrm>
          <a:prstGeom prst="rect">
            <a:avLst/>
          </a:prstGeom>
        </p:spPr>
      </p:pic>
      <p:pic>
        <p:nvPicPr>
          <p:cNvPr id="14" name="Picture 13" descr="sigma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560" y="3717032"/>
            <a:ext cx="1898390" cy="301124"/>
          </a:xfrm>
          <a:prstGeom prst="rect">
            <a:avLst/>
          </a:prstGeom>
        </p:spPr>
      </p:pic>
      <p:pic>
        <p:nvPicPr>
          <p:cNvPr id="15" name="Picture 14" descr="y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140968"/>
            <a:ext cx="2592288" cy="521997"/>
          </a:xfrm>
          <a:prstGeom prst="rect">
            <a:avLst/>
          </a:prstGeom>
        </p:spPr>
      </p:pic>
      <p:pic>
        <p:nvPicPr>
          <p:cNvPr id="16" name="Picture 15" descr="SigmapiNsigma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084" y="2204864"/>
            <a:ext cx="3512907" cy="936104"/>
          </a:xfrm>
          <a:prstGeom prst="rect">
            <a:avLst/>
          </a:prstGeom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573924" y="6453336"/>
            <a:ext cx="4174540" cy="338554"/>
          </a:xfrm>
          <a:prstGeom prst="rect">
            <a:avLst/>
          </a:prstGeom>
          <a:solidFill>
            <a:srgbClr val="FF00C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0" dirty="0" err="1" smtClean="0">
                <a:solidFill>
                  <a:srgbClr val="FFFF00"/>
                </a:solidFill>
              </a:rPr>
              <a:t>Bagnaschi</a:t>
            </a:r>
            <a:r>
              <a:rPr lang="en-US" sz="1600" b="0" dirty="0" smtClean="0">
                <a:solidFill>
                  <a:srgbClr val="FFFF00"/>
                </a:solidFill>
              </a:rPr>
              <a:t>, Sakurai, JE et al</a:t>
            </a:r>
            <a:r>
              <a:rPr lang="en-US" sz="1600" b="0" dirty="0">
                <a:solidFill>
                  <a:srgbClr val="FFFF00"/>
                </a:solidFill>
              </a:rPr>
              <a:t>,</a:t>
            </a:r>
            <a:r>
              <a:rPr lang="en-US" sz="1600" b="0" dirty="0" smtClean="0">
                <a:solidFill>
                  <a:srgbClr val="FFFF00"/>
                </a:solidFill>
              </a:rPr>
              <a:t> arXiv:1710.11091</a:t>
            </a:r>
            <a:endParaRPr lang="en-US" sz="16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241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22114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Dark Matter Scattering in SUSY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6584" y="1412776"/>
            <a:ext cx="3851920" cy="4752528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Neutralino</a:t>
            </a:r>
            <a:r>
              <a:rPr lang="en-US" dirty="0" smtClean="0">
                <a:latin typeface="Times New Roman"/>
                <a:cs typeface="Times New Roman"/>
              </a:rPr>
              <a:t> mass</a:t>
            </a:r>
          </a:p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  </a:t>
            </a:r>
            <a:r>
              <a:rPr lang="en-US" dirty="0" err="1" smtClean="0">
                <a:latin typeface="Times New Roman"/>
                <a:cs typeface="Times New Roman"/>
              </a:rPr>
              <a:t>eigenstates</a:t>
            </a:r>
            <a:r>
              <a:rPr lang="en-US" dirty="0" smtClean="0">
                <a:latin typeface="Times New Roman"/>
                <a:cs typeface="Times New Roman"/>
              </a:rPr>
              <a:t>:</a:t>
            </a:r>
          </a:p>
          <a:p>
            <a:endParaRPr lang="en-US" sz="1600" dirty="0">
              <a:latin typeface="Times New Roman"/>
              <a:cs typeface="Times New Roman"/>
            </a:endParaRPr>
          </a:p>
          <a:p>
            <a:r>
              <a:rPr lang="en-US" dirty="0" err="1" smtClean="0">
                <a:latin typeface="Times New Roman"/>
                <a:cs typeface="Times New Roman"/>
              </a:rPr>
              <a:t>Sfermion</a:t>
            </a:r>
            <a:r>
              <a:rPr lang="en-US" dirty="0" smtClean="0">
                <a:latin typeface="Times New Roman"/>
                <a:cs typeface="Times New Roman"/>
              </a:rPr>
              <a:t> mixing: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And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f</a:t>
            </a:r>
            <a:r>
              <a:rPr lang="en-US" dirty="0" smtClean="0">
                <a:latin typeface="Times New Roman"/>
                <a:cs typeface="Times New Roman"/>
              </a:rPr>
              <a:t>or up (down) quarks</a:t>
            </a:r>
          </a:p>
        </p:txBody>
      </p:sp>
      <p:pic>
        <p:nvPicPr>
          <p:cNvPr id="5" name="Picture 4" descr="SfermionMix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429001"/>
            <a:ext cx="3600400" cy="515286"/>
          </a:xfrm>
          <a:prstGeom prst="rect">
            <a:avLst/>
          </a:prstGeom>
        </p:spPr>
      </p:pic>
      <p:pic>
        <p:nvPicPr>
          <p:cNvPr id="4" name="Picture 3" descr="neutralinoMix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564904"/>
            <a:ext cx="3744416" cy="401839"/>
          </a:xfrm>
          <a:prstGeom prst="rect">
            <a:avLst/>
          </a:prstGeom>
        </p:spPr>
      </p:pic>
      <p:pic>
        <p:nvPicPr>
          <p:cNvPr id="18" name="Picture 17" descr="alpha12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4" y="1196752"/>
            <a:ext cx="5162548" cy="5295639"/>
          </a:xfrm>
          <a:prstGeom prst="rect">
            <a:avLst/>
          </a:prstGeom>
        </p:spPr>
      </p:pic>
      <p:pic>
        <p:nvPicPr>
          <p:cNvPr id="19" name="Picture 18" descr="deltaAB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509120"/>
            <a:ext cx="3763803" cy="1080120"/>
          </a:xfrm>
          <a:prstGeom prst="rect">
            <a:avLst/>
          </a:prstGeom>
        </p:spPr>
      </p:pic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5479073" y="6309320"/>
            <a:ext cx="3125375" cy="338554"/>
          </a:xfrm>
          <a:prstGeom prst="rect">
            <a:avLst/>
          </a:prstGeom>
          <a:solidFill>
            <a:srgbClr val="FF00C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0" dirty="0" smtClean="0">
                <a:solidFill>
                  <a:srgbClr val="FFFF00"/>
                </a:solidFill>
              </a:rPr>
              <a:t>JE, </a:t>
            </a:r>
            <a:r>
              <a:rPr lang="en-US" sz="1600" b="0" dirty="0" err="1" smtClean="0">
                <a:solidFill>
                  <a:srgbClr val="FFFF00"/>
                </a:solidFill>
              </a:rPr>
              <a:t>Ferstl</a:t>
            </a:r>
            <a:r>
              <a:rPr lang="en-US" sz="1600" b="0" dirty="0" smtClean="0">
                <a:solidFill>
                  <a:srgbClr val="FFFF00"/>
                </a:solidFill>
              </a:rPr>
              <a:t> &amp; Olive</a:t>
            </a:r>
            <a:r>
              <a:rPr lang="en-US" sz="1600" b="0" dirty="0">
                <a:solidFill>
                  <a:srgbClr val="FFFF00"/>
                </a:solidFill>
              </a:rPr>
              <a:t>, </a:t>
            </a:r>
            <a:r>
              <a:rPr lang="en-US" sz="1600" b="0" dirty="0" err="1">
                <a:solidFill>
                  <a:srgbClr val="FFFF00"/>
                </a:solidFill>
              </a:rPr>
              <a:t>hep-ph</a:t>
            </a:r>
            <a:r>
              <a:rPr lang="en-US" sz="1600" b="0" dirty="0">
                <a:solidFill>
                  <a:srgbClr val="FFFF00"/>
                </a:solidFill>
              </a:rPr>
              <a:t>/0001005</a:t>
            </a:r>
          </a:p>
        </p:txBody>
      </p:sp>
    </p:spTree>
    <p:extLst>
      <p:ext uri="{BB962C8B-B14F-4D97-AF65-F5344CB8AC3E}">
        <p14:creationId xmlns:p14="http://schemas.microsoft.com/office/powerpoint/2010/main" val="312206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206375" y="274638"/>
            <a:ext cx="8686800" cy="1143000"/>
          </a:xfrm>
          <a:solidFill>
            <a:srgbClr val="BBE0E3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Times New Roman" charset="0"/>
              </a:rPr>
              <a:t>The Rotation Curves of Galaxies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710498"/>
            <a:ext cx="8712200" cy="4796744"/>
          </a:xfrm>
          <a:solidFill>
            <a:srgbClr val="BBE0E3"/>
          </a:solidFill>
          <a:ln>
            <a:solidFill>
              <a:srgbClr val="000090"/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latin typeface="Times New Roman"/>
                <a:cs typeface="Times New Roman"/>
              </a:rPr>
              <a:t>Measured by Vera Rubin et al.</a:t>
            </a:r>
          </a:p>
          <a:p>
            <a:pPr eaLnBrk="1" hangingPunct="1">
              <a:defRPr/>
            </a:pPr>
            <a:r>
              <a:rPr lang="en-US" dirty="0" smtClean="0">
                <a:latin typeface="Times New Roman"/>
                <a:cs typeface="Times New Roman"/>
              </a:rPr>
              <a:t>The stars also orbit ‘too quickly’</a:t>
            </a:r>
          </a:p>
          <a:p>
            <a:pPr eaLnBrk="1" hangingPunct="1">
              <a:defRPr/>
            </a:pPr>
            <a:r>
              <a:rPr lang="en-US" dirty="0" smtClean="0">
                <a:latin typeface="Times New Roman"/>
                <a:cs typeface="Times New Roman"/>
              </a:rPr>
              <a:t>Her observations also required a</a:t>
            </a:r>
            <a:endParaRPr lang="en-US" dirty="0">
              <a:latin typeface="Times New Roman"/>
              <a:cs typeface="Times New Roman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dirty="0">
                <a:latin typeface="Times New Roman"/>
                <a:cs typeface="Times New Roman"/>
              </a:rPr>
              <a:t>    stronger gravitational field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dirty="0">
                <a:latin typeface="Times New Roman"/>
                <a:cs typeface="Times New Roman"/>
              </a:rPr>
              <a:t>    than provided by the visible matter</a:t>
            </a:r>
          </a:p>
          <a:p>
            <a:pPr eaLnBrk="1" hangingPunct="1"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Further strong evidence for dark matter</a:t>
            </a:r>
          </a:p>
          <a:p>
            <a:pPr eaLnBrk="1" hangingPunct="1">
              <a:defRPr/>
            </a:pPr>
            <a:r>
              <a:rPr lang="en-US" dirty="0" smtClean="0">
                <a:latin typeface="Times New Roman"/>
                <a:cs typeface="Times New Roman"/>
              </a:rPr>
              <a:t>Also:</a:t>
            </a:r>
          </a:p>
          <a:p>
            <a:pPr lvl="1">
              <a:defRPr/>
            </a:pPr>
            <a:r>
              <a:rPr lang="en-US" dirty="0" smtClean="0">
                <a:latin typeface="Times New Roman"/>
                <a:cs typeface="Times New Roman"/>
              </a:rPr>
              <a:t>Structure formation, CMB, …</a:t>
            </a:r>
          </a:p>
        </p:txBody>
      </p:sp>
      <p:pic>
        <p:nvPicPr>
          <p:cNvPr id="54275" name="Picture 4" descr="VeraRub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2215323"/>
            <a:ext cx="2781300" cy="244792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5151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spscat_8_8.2d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373" y="1066800"/>
            <a:ext cx="5854700" cy="57912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96144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Spin-Independent </a:t>
            </a:r>
            <a:r>
              <a:rPr lang="en-US" dirty="0">
                <a:latin typeface="Times New Roman"/>
                <a:cs typeface="Times New Roman"/>
              </a:rPr>
              <a:t>Scattering:</a:t>
            </a:r>
            <a:br>
              <a:rPr lang="en-US" dirty="0">
                <a:latin typeface="Times New Roman"/>
                <a:cs typeface="Times New Roman"/>
              </a:rPr>
            </a:br>
            <a:r>
              <a:rPr lang="en-US" sz="3200" dirty="0" smtClean="0">
                <a:latin typeface="Times New Roman"/>
                <a:cs typeface="Times New Roman"/>
              </a:rPr>
              <a:t>Sensitivities </a:t>
            </a:r>
            <a:r>
              <a:rPr lang="en-US" sz="3200" dirty="0">
                <a:latin typeface="Times New Roman"/>
                <a:cs typeface="Times New Roman"/>
              </a:rPr>
              <a:t>to </a:t>
            </a:r>
            <a:r>
              <a:rPr lang="en-US" sz="3200" dirty="0" err="1">
                <a:latin typeface="Times New Roman"/>
                <a:cs typeface="Times New Roman"/>
              </a:rPr>
              <a:t>Hadronic</a:t>
            </a:r>
            <a:r>
              <a:rPr lang="en-US" sz="3200" dirty="0">
                <a:latin typeface="Times New Roman"/>
                <a:cs typeface="Times New Roman"/>
              </a:rPr>
              <a:t> Matrix </a:t>
            </a:r>
            <a:r>
              <a:rPr lang="en-US" sz="3200" dirty="0" smtClean="0">
                <a:latin typeface="Times New Roman"/>
                <a:cs typeface="Times New Roman"/>
              </a:rPr>
              <a:t>Elements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90469" y="1484784"/>
            <a:ext cx="4355228" cy="187743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dirty="0" smtClean="0"/>
              <a:t>Sensitive to</a:t>
            </a:r>
            <a:r>
              <a:rPr lang="en-US" sz="2000" b="0" dirty="0"/>
              <a:t> </a:t>
            </a:r>
            <a:r>
              <a:rPr lang="en-US" sz="2000" b="0" dirty="0" smtClean="0"/>
              <a:t>quark contributions to </a:t>
            </a:r>
          </a:p>
          <a:p>
            <a:pPr>
              <a:buNone/>
            </a:pPr>
            <a:r>
              <a:rPr lang="en-US" sz="2000" b="0" dirty="0" smtClean="0"/>
              <a:t>nucleon mass, estimated using </a:t>
            </a:r>
          </a:p>
          <a:p>
            <a:pPr>
              <a:buNone/>
            </a:pPr>
            <a:r>
              <a:rPr lang="en-US" sz="2000" b="0" dirty="0"/>
              <a:t> </a:t>
            </a:r>
            <a:r>
              <a:rPr lang="en-US" sz="2000" b="0" dirty="0" smtClean="0"/>
              <a:t>   octet baryon masses (σ</a:t>
            </a:r>
            <a:r>
              <a:rPr lang="en-US" sz="2000" b="0" baseline="-25000" dirty="0" smtClean="0"/>
              <a:t>0</a:t>
            </a:r>
            <a:r>
              <a:rPr lang="en-US" sz="2000" b="0" dirty="0" smtClean="0"/>
              <a:t>)</a:t>
            </a:r>
          </a:p>
          <a:p>
            <a:pPr>
              <a:buNone/>
            </a:pPr>
            <a:r>
              <a:rPr lang="en-US" sz="2000" b="0" dirty="0"/>
              <a:t> </a:t>
            </a:r>
            <a:r>
              <a:rPr lang="en-US" sz="2000" b="0" dirty="0" smtClean="0"/>
              <a:t>   matrix </a:t>
            </a:r>
            <a:r>
              <a:rPr lang="en-US" sz="2000" b="0" dirty="0"/>
              <a:t>element </a:t>
            </a:r>
            <a:r>
              <a:rPr lang="en-US" sz="2000" b="0" dirty="0" smtClean="0"/>
              <a:t>for πN scattering (</a:t>
            </a:r>
            <a:r>
              <a:rPr lang="en-US" sz="2000" b="0" dirty="0" err="1" smtClean="0"/>
              <a:t>Σ</a:t>
            </a:r>
            <a:r>
              <a:rPr lang="en-US" sz="2000" b="0" baseline="-25000" dirty="0" smtClean="0"/>
              <a:t>πN</a:t>
            </a:r>
            <a:r>
              <a:rPr lang="en-US" sz="2000" b="0" dirty="0" smtClean="0"/>
              <a:t>)</a:t>
            </a:r>
          </a:p>
          <a:p>
            <a:pPr>
              <a:buNone/>
            </a:pPr>
            <a:r>
              <a:rPr lang="en-US" sz="2000" b="0" dirty="0"/>
              <a:t> </a:t>
            </a:r>
            <a:r>
              <a:rPr lang="en-US" sz="2000" b="0" dirty="0" smtClean="0"/>
              <a:t>       (lattice)</a:t>
            </a:r>
            <a:endParaRPr lang="en-US" sz="2000" b="0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3789040"/>
            <a:ext cx="3960440" cy="904863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Central values for different σ</a:t>
            </a:r>
            <a:r>
              <a:rPr lang="en-US" sz="2400" b="0" baseline="-25000" dirty="0" smtClean="0">
                <a:solidFill>
                  <a:srgbClr val="FFFF00"/>
                </a:solidFill>
              </a:rPr>
              <a:t>0</a:t>
            </a:r>
          </a:p>
          <a:p>
            <a:pPr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Bands for ± 8 MeV for σ</a:t>
            </a:r>
            <a:r>
              <a:rPr lang="en-US" sz="2400" b="0" baseline="-25000" dirty="0" smtClean="0">
                <a:solidFill>
                  <a:srgbClr val="FFFF00"/>
                </a:solidFill>
              </a:rPr>
              <a:t>0</a:t>
            </a:r>
            <a:r>
              <a:rPr lang="en-US" sz="2400" b="0" dirty="0" smtClean="0">
                <a:solidFill>
                  <a:srgbClr val="FFFF00"/>
                </a:solidFill>
              </a:rPr>
              <a:t>, </a:t>
            </a:r>
            <a:r>
              <a:rPr lang="en-US" sz="2400" b="0" dirty="0" err="1" smtClean="0">
                <a:solidFill>
                  <a:srgbClr val="FFFF00"/>
                </a:solidFill>
              </a:rPr>
              <a:t>Σ</a:t>
            </a:r>
            <a:r>
              <a:rPr lang="en-US" sz="2400" b="0" baseline="-25000" dirty="0" smtClean="0">
                <a:solidFill>
                  <a:srgbClr val="FFFF00"/>
                </a:solidFill>
              </a:rPr>
              <a:t>πN</a:t>
            </a:r>
            <a:endParaRPr lang="en-US" sz="2400" b="0" baseline="-25000" dirty="0">
              <a:solidFill>
                <a:srgbClr val="FFFF00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444208" y="6474822"/>
            <a:ext cx="2446470" cy="338554"/>
          </a:xfrm>
          <a:prstGeom prst="rect">
            <a:avLst/>
          </a:prstGeom>
          <a:solidFill>
            <a:srgbClr val="FF00C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0" dirty="0" smtClean="0">
                <a:solidFill>
                  <a:srgbClr val="FFFF00"/>
                </a:solidFill>
              </a:rPr>
              <a:t>JE &amp; Olive, </a:t>
            </a:r>
            <a:r>
              <a:rPr lang="en-US" sz="1600" b="0" i="1" dirty="0" smtClean="0">
                <a:solidFill>
                  <a:srgbClr val="FFFF00"/>
                </a:solidFill>
              </a:rPr>
              <a:t>in preparation</a:t>
            </a:r>
            <a:endParaRPr lang="en-US" sz="1600" b="0" i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50709" y="5148480"/>
            <a:ext cx="4938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70989" y="4653136"/>
            <a:ext cx="1577475" cy="904863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Our central</a:t>
            </a:r>
          </a:p>
          <a:p>
            <a:pPr algn="ctr"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values</a:t>
            </a:r>
            <a:endParaRPr lang="en-US" sz="24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65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144016" y="188640"/>
            <a:ext cx="8820472" cy="1007963"/>
          </a:xfrm>
          <a:solidFill>
            <a:srgbClr val="BBE0E3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54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rPr>
              <a:t>Direct Dark Matter Searches</a:t>
            </a:r>
            <a:endParaRPr lang="en-US" sz="5400" b="1" dirty="0">
              <a:solidFill>
                <a:srgbClr val="FF0000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76802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8723312" cy="5256584"/>
          </a:xfrm>
          <a:solidFill>
            <a:srgbClr val="BBE0E3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Times New Roman" charset="0"/>
              </a:rPr>
              <a:t>Compilation of present and future sensitivities</a:t>
            </a:r>
            <a:endParaRPr lang="en-US" dirty="0"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2" name="Picture 1" descr="DirectSear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16832"/>
            <a:ext cx="6480720" cy="46427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09095" y="3717032"/>
            <a:ext cx="1073731" cy="83099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SUSY</a:t>
            </a:r>
          </a:p>
          <a:p>
            <a:pPr algn="ctr"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models</a:t>
            </a:r>
            <a:endParaRPr lang="en-US" sz="2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24308" y="5093568"/>
            <a:ext cx="1291539" cy="830997"/>
          </a:xfrm>
          <a:prstGeom prst="rect">
            <a:avLst/>
          </a:prstGeom>
          <a:solidFill>
            <a:srgbClr val="FF9900"/>
          </a:solidFill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400" b="0" dirty="0" smtClean="0">
                <a:latin typeface="Times New Roman"/>
                <a:cs typeface="Times New Roman"/>
              </a:rPr>
              <a:t>Neutrino</a:t>
            </a:r>
          </a:p>
          <a:p>
            <a:pPr algn="ctr">
              <a:buNone/>
            </a:pPr>
            <a:r>
              <a:rPr lang="en-US" sz="2400" b="0" dirty="0" smtClean="0">
                <a:latin typeface="Times New Roman"/>
                <a:cs typeface="Times New Roman"/>
              </a:rPr>
              <a:t>“floor”</a:t>
            </a:r>
            <a:endParaRPr lang="en-US" sz="2400" b="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5977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Rick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3" descr="Blan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0"/>
            <a:ext cx="7308304" cy="76944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4400" b="0" dirty="0" smtClean="0">
                <a:latin typeface="Times New Roman"/>
                <a:cs typeface="Times New Roman"/>
              </a:rPr>
              <a:t>Direct Dark Matter Searches</a:t>
            </a:r>
            <a:endParaRPr lang="en-US" sz="4400" b="0" dirty="0">
              <a:latin typeface="Times New Roman"/>
              <a:cs typeface="Times New Roman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522868" y="6546830"/>
            <a:ext cx="4174540" cy="338554"/>
          </a:xfrm>
          <a:prstGeom prst="rect">
            <a:avLst/>
          </a:prstGeom>
          <a:solidFill>
            <a:srgbClr val="FF00C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0" dirty="0" err="1" smtClean="0">
                <a:solidFill>
                  <a:srgbClr val="FFFF00"/>
                </a:solidFill>
              </a:rPr>
              <a:t>Bagnaschi</a:t>
            </a:r>
            <a:r>
              <a:rPr lang="en-US" sz="1600" b="0" dirty="0" smtClean="0">
                <a:solidFill>
                  <a:srgbClr val="FFFF00"/>
                </a:solidFill>
              </a:rPr>
              <a:t>, Sakurai, JE et al</a:t>
            </a:r>
            <a:r>
              <a:rPr lang="en-US" sz="1600" b="0" dirty="0">
                <a:solidFill>
                  <a:srgbClr val="FFFF00"/>
                </a:solidFill>
              </a:rPr>
              <a:t>,</a:t>
            </a:r>
            <a:r>
              <a:rPr lang="en-US" sz="1600" b="0" dirty="0" smtClean="0">
                <a:solidFill>
                  <a:srgbClr val="FFFF00"/>
                </a:solidFill>
              </a:rPr>
              <a:t> arXiv:1710.11091</a:t>
            </a:r>
            <a:endParaRPr lang="en-US" sz="1600" b="0" dirty="0">
              <a:solidFill>
                <a:srgbClr val="FFFF00"/>
              </a:solidFill>
            </a:endParaRPr>
          </a:p>
        </p:txBody>
      </p:sp>
      <p:sp>
        <p:nvSpPr>
          <p:cNvPr id="26" name="TextBox 7"/>
          <p:cNvSpPr txBox="1">
            <a:spLocks noChangeArrowheads="1"/>
          </p:cNvSpPr>
          <p:nvPr/>
        </p:nvSpPr>
        <p:spPr bwMode="auto">
          <a:xfrm>
            <a:off x="539552" y="836712"/>
            <a:ext cx="3672408" cy="46166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  <a:sym typeface="Wingdings" charset="0"/>
              </a:rPr>
              <a:t>Phenomenological MSSM</a:t>
            </a:r>
            <a:endParaRPr lang="en-US" sz="2400" b="0" dirty="0">
              <a:solidFill>
                <a:srgbClr val="FFFF00"/>
              </a:solidFill>
              <a:sym typeface="Wingdings" charset="0"/>
            </a:endParaRPr>
          </a:p>
        </p:txBody>
      </p:sp>
      <p:pic>
        <p:nvPicPr>
          <p:cNvPr id="7" name="Picture 6" descr="pMSSM11Direc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2403"/>
            <a:ext cx="9144000" cy="4294909"/>
          </a:xfrm>
          <a:prstGeom prst="rect">
            <a:avLst/>
          </a:prstGeom>
        </p:spPr>
      </p:pic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4932040" y="836712"/>
            <a:ext cx="3672408" cy="461665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000000"/>
                </a:solidFill>
                <a:sym typeface="Wingdings" charset="0"/>
              </a:rPr>
              <a:t>Spin-Independent Scattering</a:t>
            </a:r>
            <a:endParaRPr lang="en-US" sz="2400" b="0" dirty="0">
              <a:solidFill>
                <a:srgbClr val="000000"/>
              </a:solidFill>
              <a:sym typeface="Wingdings" charset="0"/>
            </a:endParaRP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1691680" y="1412776"/>
            <a:ext cx="1447428" cy="461665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With g</a:t>
            </a:r>
            <a:r>
              <a:rPr lang="en-US" sz="2400" b="0" baseline="-25000" dirty="0" smtClean="0">
                <a:solidFill>
                  <a:srgbClr val="FFFF00"/>
                </a:solidFill>
              </a:rPr>
              <a:t>μ</a:t>
            </a:r>
            <a:r>
              <a:rPr lang="en-US" sz="2400" b="0" dirty="0" smtClean="0">
                <a:solidFill>
                  <a:srgbClr val="FFFF00"/>
                </a:solidFill>
              </a:rPr>
              <a:t>-2</a:t>
            </a:r>
            <a:endParaRPr lang="en-US" sz="2400" b="0" dirty="0">
              <a:solidFill>
                <a:srgbClr val="FFFF00"/>
              </a:solidFill>
            </a:endParaRPr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5940152" y="1412776"/>
            <a:ext cx="1800200" cy="46166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Without g</a:t>
            </a:r>
            <a:r>
              <a:rPr lang="en-US" sz="2400" b="0" baseline="-25000" dirty="0" smtClean="0">
                <a:solidFill>
                  <a:srgbClr val="FFFF00"/>
                </a:solidFill>
              </a:rPr>
              <a:t>μ</a:t>
            </a:r>
            <a:r>
              <a:rPr lang="en-US" sz="2400" b="0" dirty="0" smtClean="0">
                <a:solidFill>
                  <a:srgbClr val="FFFF00"/>
                </a:solidFill>
              </a:rPr>
              <a:t>-2</a:t>
            </a:r>
            <a:endParaRPr lang="en-US" sz="24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712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Rick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3" descr="Blan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0"/>
            <a:ext cx="7308304" cy="76944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4400" b="0" dirty="0" smtClean="0">
                <a:latin typeface="Times New Roman"/>
                <a:cs typeface="Times New Roman"/>
              </a:rPr>
              <a:t>Direct Dark Matter Searches</a:t>
            </a:r>
            <a:endParaRPr lang="en-US" sz="4400" b="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47200" y="3332716"/>
            <a:ext cx="3283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522868" y="6546830"/>
            <a:ext cx="4174540" cy="338554"/>
          </a:xfrm>
          <a:prstGeom prst="rect">
            <a:avLst/>
          </a:prstGeom>
          <a:solidFill>
            <a:srgbClr val="FF00C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0" dirty="0" err="1" smtClean="0">
                <a:solidFill>
                  <a:srgbClr val="FFFF00"/>
                </a:solidFill>
              </a:rPr>
              <a:t>Bagnaschi</a:t>
            </a:r>
            <a:r>
              <a:rPr lang="en-US" sz="1600" b="0" dirty="0" smtClean="0">
                <a:solidFill>
                  <a:srgbClr val="FFFF00"/>
                </a:solidFill>
              </a:rPr>
              <a:t>, Sakurai, JE et al</a:t>
            </a:r>
            <a:r>
              <a:rPr lang="en-US" sz="1600" b="0" dirty="0">
                <a:solidFill>
                  <a:srgbClr val="FFFF00"/>
                </a:solidFill>
              </a:rPr>
              <a:t>,</a:t>
            </a:r>
            <a:r>
              <a:rPr lang="en-US" sz="1600" b="0" dirty="0" smtClean="0">
                <a:solidFill>
                  <a:srgbClr val="FFFF00"/>
                </a:solidFill>
              </a:rPr>
              <a:t> arXiv:1710.11091</a:t>
            </a:r>
            <a:endParaRPr lang="en-US" sz="1600" b="0" dirty="0">
              <a:solidFill>
                <a:srgbClr val="FFFF00"/>
              </a:solidFill>
            </a:endParaRPr>
          </a:p>
        </p:txBody>
      </p:sp>
      <p:pic>
        <p:nvPicPr>
          <p:cNvPr id="2" name="Picture 1" descr="PICOvsIndirec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1780"/>
            <a:ext cx="9144000" cy="4341556"/>
          </a:xfrm>
          <a:prstGeom prst="rect">
            <a:avLst/>
          </a:prstGeom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39552" y="836712"/>
            <a:ext cx="3672408" cy="46166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  <a:sym typeface="Wingdings" charset="0"/>
              </a:rPr>
              <a:t>Phenomenological MSSM</a:t>
            </a:r>
            <a:endParaRPr lang="en-US" sz="2400" b="0" dirty="0">
              <a:solidFill>
                <a:srgbClr val="FFFF00"/>
              </a:solidFill>
              <a:sym typeface="Wingdings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691680" y="1628800"/>
            <a:ext cx="1447428" cy="461665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With g</a:t>
            </a:r>
            <a:r>
              <a:rPr lang="en-US" sz="2400" b="0" baseline="-25000" dirty="0" smtClean="0">
                <a:solidFill>
                  <a:srgbClr val="FFFF00"/>
                </a:solidFill>
              </a:rPr>
              <a:t>μ</a:t>
            </a:r>
            <a:r>
              <a:rPr lang="en-US" sz="2400" b="0" dirty="0" smtClean="0">
                <a:solidFill>
                  <a:srgbClr val="FFFF00"/>
                </a:solidFill>
              </a:rPr>
              <a:t>-2</a:t>
            </a:r>
            <a:endParaRPr lang="en-US" sz="2400" b="0" dirty="0">
              <a:solidFill>
                <a:srgbClr val="FFFF00"/>
              </a:solidFill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5940152" y="1628800"/>
            <a:ext cx="1800200" cy="46166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Without g</a:t>
            </a:r>
            <a:r>
              <a:rPr lang="en-US" sz="2400" b="0" baseline="-25000" dirty="0" smtClean="0">
                <a:solidFill>
                  <a:srgbClr val="FFFF00"/>
                </a:solidFill>
              </a:rPr>
              <a:t>μ</a:t>
            </a:r>
            <a:r>
              <a:rPr lang="en-US" sz="2400" b="0" dirty="0" smtClean="0">
                <a:solidFill>
                  <a:srgbClr val="FFFF00"/>
                </a:solidFill>
              </a:rPr>
              <a:t>-2</a:t>
            </a:r>
            <a:endParaRPr lang="en-US" sz="2400" b="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78838" y="1268760"/>
            <a:ext cx="4557658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dirty="0" smtClean="0">
                <a:solidFill>
                  <a:srgbClr val="000000"/>
                </a:solidFill>
              </a:rPr>
              <a:t>sensitive to quark contributions to nucleon spin</a:t>
            </a:r>
            <a:endParaRPr lang="en-US" sz="1800" b="0" dirty="0">
              <a:solidFill>
                <a:srgbClr val="000000"/>
              </a:solidFill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4932040" y="836712"/>
            <a:ext cx="3672408" cy="461665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000000"/>
                </a:solidFill>
                <a:sym typeface="Wingdings" charset="0"/>
              </a:rPr>
              <a:t>Spin-</a:t>
            </a:r>
            <a:r>
              <a:rPr lang="en-US" sz="2400" b="0" dirty="0">
                <a:solidFill>
                  <a:srgbClr val="000000"/>
                </a:solidFill>
                <a:sym typeface="Wingdings" charset="0"/>
              </a:rPr>
              <a:t>D</a:t>
            </a:r>
            <a:r>
              <a:rPr lang="en-US" sz="2400" b="0" dirty="0" smtClean="0">
                <a:solidFill>
                  <a:srgbClr val="000000"/>
                </a:solidFill>
                <a:sym typeface="Wingdings" charset="0"/>
              </a:rPr>
              <a:t>ependent Scattering</a:t>
            </a:r>
            <a:endParaRPr lang="en-US" sz="2400" b="0" dirty="0">
              <a:solidFill>
                <a:srgbClr val="000000"/>
              </a:solidFill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619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nalPlot-SD-Prot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675"/>
            <a:ext cx="9144000" cy="6207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376"/>
            <a:ext cx="8229600" cy="921352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PICO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vs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Annihilations in Sun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Wingdings"/>
                <a:cs typeface="Times New Roman"/>
                <a:sym typeface="Wingdings"/>
              </a:rPr>
              <a:t>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ν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65080" y="1082930"/>
            <a:ext cx="2138702" cy="310854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b="0" dirty="0" smtClean="0">
                <a:solidFill>
                  <a:srgbClr val="FFFF00"/>
                </a:solidFill>
                <a:latin typeface="Times New Roman"/>
                <a:ea typeface="Wingdings"/>
                <a:cs typeface="Times New Roman"/>
                <a:sym typeface="Wingdings"/>
              </a:rPr>
              <a:t></a:t>
            </a:r>
          </a:p>
          <a:p>
            <a:pPr algn="ctr">
              <a:buNone/>
            </a:pPr>
            <a:r>
              <a:rPr lang="en-US" sz="28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Interpretation</a:t>
            </a:r>
          </a:p>
          <a:p>
            <a:pPr algn="ctr">
              <a:buNone/>
            </a:pPr>
            <a:r>
              <a:rPr lang="en-US" sz="2800" b="0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lang="en-US" sz="28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ependent on</a:t>
            </a:r>
          </a:p>
          <a:p>
            <a:pPr algn="ctr">
              <a:buNone/>
            </a:pPr>
            <a:r>
              <a:rPr lang="en-US" sz="2800" b="0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lang="en-US" sz="28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nnihilation</a:t>
            </a:r>
          </a:p>
          <a:p>
            <a:pPr algn="ctr">
              <a:buNone/>
            </a:pPr>
            <a:r>
              <a:rPr lang="en-US" sz="2800" b="0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lang="en-US" sz="28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hannel</a:t>
            </a:r>
          </a:p>
          <a:p>
            <a:pPr algn="ctr">
              <a:buNone/>
            </a:pPr>
            <a:r>
              <a:rPr lang="en-US" sz="2800" b="0" dirty="0" smtClean="0">
                <a:solidFill>
                  <a:srgbClr val="FFFF00"/>
                </a:solidFill>
                <a:latin typeface="Times New Roman"/>
                <a:ea typeface="Wingdings"/>
                <a:cs typeface="Times New Roman"/>
                <a:sym typeface="Wingdings"/>
              </a:rPr>
              <a:t></a:t>
            </a:r>
            <a:endParaRPr lang="en-US" sz="2800" b="0" dirty="0">
              <a:solidFill>
                <a:srgbClr val="FFFF00"/>
              </a:solidFill>
              <a:latin typeface="Times New Roman"/>
              <a:ea typeface="Wingdings"/>
              <a:cs typeface="Times New Roman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656191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Text Box 2"/>
          <p:cNvSpPr txBox="1">
            <a:spLocks noChangeArrowheads="1"/>
          </p:cNvSpPr>
          <p:nvPr/>
        </p:nvSpPr>
        <p:spPr bwMode="auto">
          <a:xfrm>
            <a:off x="539552" y="-27384"/>
            <a:ext cx="8064896" cy="94487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  <a:p>
            <a:pPr eaLnBrk="1" hangingPunct="1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</a:p>
        </p:txBody>
      </p:sp>
      <p:grpSp>
        <p:nvGrpSpPr>
          <p:cNvPr id="601091" name="Group 3"/>
          <p:cNvGrpSpPr>
            <a:grpSpLocks/>
          </p:cNvGrpSpPr>
          <p:nvPr/>
        </p:nvGrpSpPr>
        <p:grpSpPr bwMode="auto">
          <a:xfrm>
            <a:off x="972184" y="838200"/>
            <a:ext cx="6356331" cy="5639859"/>
            <a:chOff x="1060" y="576"/>
            <a:chExt cx="3980" cy="3462"/>
          </a:xfrm>
        </p:grpSpPr>
        <p:pic>
          <p:nvPicPr>
            <p:cNvPr id="601093" name="Picture 5" descr="sigma_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9" r="2609" b="3738"/>
            <a:stretch>
              <a:fillRect/>
            </a:stretch>
          </p:blipFill>
          <p:spPr bwMode="auto">
            <a:xfrm>
              <a:off x="1440" y="576"/>
              <a:ext cx="3600" cy="3462"/>
            </a:xfrm>
            <a:prstGeom prst="rect">
              <a:avLst/>
            </a:prstGeom>
            <a:noFill/>
            <a:ln w="9525">
              <a:solidFill>
                <a:srgbClr val="000000">
                  <a:alpha val="2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1094" name="Text Box 6"/>
            <p:cNvSpPr txBox="1">
              <a:spLocks noChangeArrowheads="1"/>
            </p:cNvSpPr>
            <p:nvPr/>
          </p:nvSpPr>
          <p:spPr bwMode="auto">
            <a:xfrm rot="16200000">
              <a:off x="324" y="2088"/>
              <a:ext cx="1799" cy="328"/>
            </a:xfrm>
            <a:prstGeom prst="rect">
              <a:avLst/>
            </a:prstGeom>
            <a:noFill/>
            <a:ln w="9525">
              <a:solidFill>
                <a:schemeClr val="tx1">
                  <a:alpha val="2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800" b="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Log</a:t>
              </a:r>
              <a:r>
                <a:rPr lang="en-US" sz="2800" b="0" baseline="-250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10</a:t>
              </a:r>
              <a:r>
                <a:rPr lang="en-US" sz="2800" b="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(</a:t>
              </a:r>
              <a:r>
                <a:rPr lang="en-US" sz="2800" b="0" dirty="0" err="1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σ</a:t>
              </a:r>
              <a:r>
                <a:rPr lang="en-US" sz="2800" b="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/</a:t>
              </a:r>
              <a:r>
                <a:rPr lang="en-US" sz="2800" b="0" dirty="0" err="1">
                  <a:solidFill>
                    <a:schemeClr val="bg1"/>
                  </a:solidFill>
                  <a:latin typeface="Times New Roman"/>
                  <a:cs typeface="Times New Roman"/>
                </a:rPr>
                <a:t>picobarns</a:t>
              </a:r>
              <a:r>
                <a:rPr lang="en-US" sz="2800" b="0" dirty="0">
                  <a:solidFill>
                    <a:schemeClr val="bg1"/>
                  </a:solidFill>
                  <a:latin typeface="Times New Roman"/>
                  <a:cs typeface="Times New Roman"/>
                </a:rPr>
                <a:t>)</a:t>
              </a:r>
            </a:p>
          </p:txBody>
        </p:sp>
      </p:grpSp>
      <p:sp>
        <p:nvSpPr>
          <p:cNvPr id="601095" name="Rectangle 7"/>
          <p:cNvSpPr>
            <a:spLocks noChangeArrowheads="1"/>
          </p:cNvSpPr>
          <p:nvPr/>
        </p:nvSpPr>
        <p:spPr bwMode="auto">
          <a:xfrm>
            <a:off x="5499715" y="990600"/>
            <a:ext cx="990600" cy="5073650"/>
          </a:xfrm>
          <a:prstGeom prst="rect">
            <a:avLst/>
          </a:prstGeom>
          <a:solidFill>
            <a:srgbClr val="00CC99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Times New Roman"/>
              <a:cs typeface="Times New Roman"/>
            </a:endParaRPr>
          </a:p>
        </p:txBody>
      </p:sp>
      <p:sp>
        <p:nvSpPr>
          <p:cNvPr id="601096" name="Text Box 8"/>
          <p:cNvSpPr txBox="1">
            <a:spLocks noChangeArrowheads="1"/>
          </p:cNvSpPr>
          <p:nvPr/>
        </p:nvSpPr>
        <p:spPr bwMode="auto">
          <a:xfrm>
            <a:off x="797956" y="63650"/>
            <a:ext cx="7446452" cy="769441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4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Particle Dark </a:t>
            </a:r>
            <a:r>
              <a:rPr lang="en-US" sz="4400" b="0" dirty="0">
                <a:solidFill>
                  <a:srgbClr val="000000"/>
                </a:solidFill>
                <a:latin typeface="Times New Roman"/>
                <a:cs typeface="Times New Roman"/>
              </a:rPr>
              <a:t>Matter Candidates</a:t>
            </a:r>
          </a:p>
        </p:txBody>
      </p:sp>
      <p:grpSp>
        <p:nvGrpSpPr>
          <p:cNvPr id="601097" name="Group 9"/>
          <p:cNvGrpSpPr>
            <a:grpSpLocks/>
          </p:cNvGrpSpPr>
          <p:nvPr/>
        </p:nvGrpSpPr>
        <p:grpSpPr bwMode="auto">
          <a:xfrm>
            <a:off x="4280515" y="3543300"/>
            <a:ext cx="742950" cy="1066800"/>
            <a:chOff x="2976" y="2880"/>
            <a:chExt cx="468" cy="672"/>
          </a:xfrm>
        </p:grpSpPr>
        <p:graphicFrame>
          <p:nvGraphicFramePr>
            <p:cNvPr id="601098" name="Object 10"/>
            <p:cNvGraphicFramePr>
              <a:graphicFrameLocks noChangeAspect="1"/>
            </p:cNvGraphicFramePr>
            <p:nvPr/>
          </p:nvGraphicFramePr>
          <p:xfrm>
            <a:off x="2976" y="3072"/>
            <a:ext cx="468" cy="2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86" name="Equation" r:id="rId5" imgW="419497" imgH="228997" progId="Equation.DSMT4">
                    <p:embed/>
                  </p:oleObj>
                </mc:Choice>
                <mc:Fallback>
                  <p:oleObj name="Equation" r:id="rId5" imgW="419497" imgH="228997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3072"/>
                          <a:ext cx="468" cy="25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1099" name="Line 11"/>
            <p:cNvSpPr>
              <a:spLocks noChangeShapeType="1"/>
            </p:cNvSpPr>
            <p:nvPr/>
          </p:nvSpPr>
          <p:spPr bwMode="auto">
            <a:xfrm flipV="1">
              <a:off x="3210" y="2880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Times New Roman"/>
                <a:cs typeface="Times New Roman"/>
              </a:endParaRPr>
            </a:p>
          </p:txBody>
        </p:sp>
        <p:sp>
          <p:nvSpPr>
            <p:cNvPr id="601100" name="Line 12"/>
            <p:cNvSpPr>
              <a:spLocks noChangeShapeType="1"/>
            </p:cNvSpPr>
            <p:nvPr/>
          </p:nvSpPr>
          <p:spPr bwMode="auto">
            <a:xfrm flipH="1">
              <a:off x="3210" y="3312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Times New Roman"/>
                <a:cs typeface="Times New Roman"/>
              </a:endParaRPr>
            </a:p>
          </p:txBody>
        </p:sp>
      </p:grpSp>
      <p:grpSp>
        <p:nvGrpSpPr>
          <p:cNvPr id="601105" name="Group 17"/>
          <p:cNvGrpSpPr>
            <a:grpSpLocks/>
          </p:cNvGrpSpPr>
          <p:nvPr/>
        </p:nvGrpSpPr>
        <p:grpSpPr bwMode="auto">
          <a:xfrm>
            <a:off x="6512540" y="4800600"/>
            <a:ext cx="968375" cy="1066800"/>
            <a:chOff x="4357" y="3024"/>
            <a:chExt cx="610" cy="672"/>
          </a:xfrm>
        </p:grpSpPr>
        <p:graphicFrame>
          <p:nvGraphicFramePr>
            <p:cNvPr id="601106" name="Object 18"/>
            <p:cNvGraphicFramePr>
              <a:graphicFrameLocks noChangeAspect="1"/>
            </p:cNvGraphicFramePr>
            <p:nvPr/>
          </p:nvGraphicFramePr>
          <p:xfrm>
            <a:off x="4357" y="3216"/>
            <a:ext cx="610" cy="2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87" name="Equation" r:id="rId7" imgW="546260" imgH="228898" progId="Equation.DSMT4">
                    <p:embed/>
                  </p:oleObj>
                </mc:Choice>
                <mc:Fallback>
                  <p:oleObj name="Equation" r:id="rId7" imgW="546260" imgH="228898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7" y="3216"/>
                          <a:ext cx="610" cy="25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1107" name="Line 19"/>
            <p:cNvSpPr>
              <a:spLocks noChangeShapeType="1"/>
            </p:cNvSpPr>
            <p:nvPr/>
          </p:nvSpPr>
          <p:spPr bwMode="auto">
            <a:xfrm flipV="1">
              <a:off x="4662" y="3024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Times New Roman"/>
                <a:cs typeface="Times New Roman"/>
              </a:endParaRPr>
            </a:p>
          </p:txBody>
        </p:sp>
        <p:sp>
          <p:nvSpPr>
            <p:cNvPr id="601108" name="Line 20"/>
            <p:cNvSpPr>
              <a:spLocks noChangeShapeType="1"/>
            </p:cNvSpPr>
            <p:nvPr/>
          </p:nvSpPr>
          <p:spPr bwMode="auto">
            <a:xfrm flipH="1">
              <a:off x="4662" y="3456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Times New Roman"/>
                <a:cs typeface="Times New Roman"/>
              </a:endParaRPr>
            </a:p>
          </p:txBody>
        </p:sp>
      </p:grpSp>
      <p:sp>
        <p:nvSpPr>
          <p:cNvPr id="601117" name="Text Box 29"/>
          <p:cNvSpPr txBox="1">
            <a:spLocks noChangeArrowheads="1"/>
          </p:cNvSpPr>
          <p:nvPr/>
        </p:nvSpPr>
        <p:spPr bwMode="auto">
          <a:xfrm>
            <a:off x="3442032" y="1554163"/>
            <a:ext cx="2057684" cy="1446550"/>
          </a:xfrm>
          <a:prstGeom prst="rect">
            <a:avLst/>
          </a:prstGeom>
          <a:solidFill>
            <a:srgbClr val="00336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Weakly-interacting</a:t>
            </a:r>
          </a:p>
          <a:p>
            <a:pPr algn="ctr">
              <a:buNone/>
            </a:pP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Massive Particles</a:t>
            </a:r>
          </a:p>
          <a:p>
            <a:pPr algn="ctr">
              <a:buNone/>
            </a:pP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(</a:t>
            </a:r>
            <a:r>
              <a:rPr lang="en-US" sz="2000" b="0" dirty="0" err="1" smtClean="0">
                <a:solidFill>
                  <a:srgbClr val="FFFF0C"/>
                </a:solidFill>
                <a:latin typeface="Times New Roman"/>
                <a:cs typeface="Times New Roman"/>
              </a:rPr>
              <a:t>supersymmetry</a:t>
            </a: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)</a:t>
            </a:r>
            <a:endParaRPr lang="en-US" sz="2000" b="0" dirty="0">
              <a:solidFill>
                <a:srgbClr val="FFFF0C"/>
              </a:solidFill>
              <a:latin typeface="Times New Roman"/>
              <a:cs typeface="Times New Roman"/>
            </a:endParaRPr>
          </a:p>
        </p:txBody>
      </p:sp>
      <p:sp>
        <p:nvSpPr>
          <p:cNvPr id="601118" name="Text Box 30"/>
          <p:cNvSpPr txBox="1">
            <a:spLocks noChangeArrowheads="1"/>
          </p:cNvSpPr>
          <p:nvPr/>
        </p:nvSpPr>
        <p:spPr bwMode="auto">
          <a:xfrm rot="5400000" flipH="1">
            <a:off x="4690813" y="2248664"/>
            <a:ext cx="26084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0" dirty="0" err="1">
                <a:latin typeface="Times New Roman"/>
                <a:cs typeface="Times New Roman"/>
              </a:rPr>
              <a:t>Superheavy</a:t>
            </a:r>
            <a:r>
              <a:rPr lang="en-US" sz="2000" b="0" dirty="0">
                <a:latin typeface="Times New Roman"/>
                <a:cs typeface="Times New Roman"/>
              </a:rPr>
              <a:t> ‘</a:t>
            </a:r>
            <a:r>
              <a:rPr lang="en-US" sz="2000" b="0" dirty="0" err="1">
                <a:latin typeface="Times New Roman"/>
                <a:cs typeface="Times New Roman"/>
              </a:rPr>
              <a:t>cryptons</a:t>
            </a:r>
            <a:r>
              <a:rPr lang="en-US" sz="2000" b="0" dirty="0">
                <a:latin typeface="Times New Roman"/>
                <a:cs typeface="Times New Roman"/>
              </a:rPr>
              <a:t>’</a:t>
            </a:r>
          </a:p>
        </p:txBody>
      </p:sp>
      <p:sp>
        <p:nvSpPr>
          <p:cNvPr id="601119" name="Text Box 31"/>
          <p:cNvSpPr txBox="1">
            <a:spLocks noChangeArrowheads="1"/>
          </p:cNvSpPr>
          <p:nvPr/>
        </p:nvSpPr>
        <p:spPr bwMode="auto">
          <a:xfrm>
            <a:off x="3723005" y="4591050"/>
            <a:ext cx="1616097" cy="1508105"/>
          </a:xfrm>
          <a:prstGeom prst="rect">
            <a:avLst/>
          </a:prstGeom>
          <a:solidFill>
            <a:srgbClr val="00336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Super-weakly</a:t>
            </a:r>
          </a:p>
          <a:p>
            <a:pPr algn="ctr">
              <a:buNone/>
            </a:pPr>
            <a:r>
              <a:rPr lang="en-US" sz="2000" b="0" dirty="0">
                <a:solidFill>
                  <a:srgbClr val="FFFF0C"/>
                </a:solidFill>
                <a:latin typeface="Times New Roman"/>
                <a:cs typeface="Times New Roman"/>
              </a:rPr>
              <a:t>i</a:t>
            </a: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nteracting</a:t>
            </a:r>
          </a:p>
          <a:p>
            <a:pPr algn="ctr">
              <a:buNone/>
            </a:pPr>
            <a:r>
              <a:rPr lang="en-US" sz="2000" b="0" dirty="0">
                <a:solidFill>
                  <a:srgbClr val="FFFF0C"/>
                </a:solidFill>
                <a:latin typeface="Times New Roman"/>
                <a:cs typeface="Times New Roman"/>
              </a:rPr>
              <a:t>p</a:t>
            </a:r>
            <a:r>
              <a:rPr lang="en-US" sz="2000" b="0" dirty="0" smtClean="0">
                <a:solidFill>
                  <a:srgbClr val="FFFF0C"/>
                </a:solidFill>
                <a:latin typeface="Times New Roman"/>
                <a:cs typeface="Times New Roman"/>
              </a:rPr>
              <a:t>articles, e.g.,</a:t>
            </a:r>
          </a:p>
          <a:p>
            <a:pPr algn="ctr">
              <a:buNone/>
            </a:pPr>
            <a:r>
              <a:rPr lang="en-US" sz="2000" b="0" dirty="0" err="1" smtClean="0">
                <a:solidFill>
                  <a:srgbClr val="FFFF0C"/>
                </a:solidFill>
                <a:latin typeface="Times New Roman"/>
                <a:cs typeface="Times New Roman"/>
              </a:rPr>
              <a:t>gravitino</a:t>
            </a:r>
            <a:endParaRPr lang="en-US" sz="2000" b="0" dirty="0">
              <a:solidFill>
                <a:srgbClr val="FFFF0C"/>
              </a:solidFill>
              <a:latin typeface="Times New Roman"/>
              <a:cs typeface="Times New Roman"/>
            </a:endParaRPr>
          </a:p>
        </p:txBody>
      </p:sp>
      <p:sp>
        <p:nvSpPr>
          <p:cNvPr id="601123" name="Text Box 35"/>
          <p:cNvSpPr txBox="1">
            <a:spLocks noChangeArrowheads="1"/>
          </p:cNvSpPr>
          <p:nvPr/>
        </p:nvSpPr>
        <p:spPr bwMode="auto">
          <a:xfrm>
            <a:off x="2137390" y="3282950"/>
            <a:ext cx="925679" cy="400110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b="0" dirty="0" err="1" smtClean="0">
                <a:solidFill>
                  <a:srgbClr val="FFFF0C"/>
                </a:solidFill>
                <a:latin typeface="Times New Roman"/>
                <a:cs typeface="Times New Roman"/>
              </a:rPr>
              <a:t>Axions</a:t>
            </a:r>
            <a:endParaRPr lang="en-US" sz="2000" b="0" dirty="0">
              <a:solidFill>
                <a:srgbClr val="FFFF0C"/>
              </a:solidFill>
              <a:latin typeface="Times New Roman"/>
              <a:cs typeface="Times New Roman"/>
            </a:endParaRPr>
          </a:p>
        </p:txBody>
      </p:sp>
      <p:grpSp>
        <p:nvGrpSpPr>
          <p:cNvPr id="601124" name="Group 36"/>
          <p:cNvGrpSpPr>
            <a:grpSpLocks/>
          </p:cNvGrpSpPr>
          <p:nvPr/>
        </p:nvGrpSpPr>
        <p:grpSpPr bwMode="auto">
          <a:xfrm>
            <a:off x="3824903" y="3200400"/>
            <a:ext cx="608012" cy="1066800"/>
            <a:chOff x="282" y="2640"/>
            <a:chExt cx="383" cy="672"/>
          </a:xfrm>
        </p:grpSpPr>
        <p:graphicFrame>
          <p:nvGraphicFramePr>
            <p:cNvPr id="601125" name="Object 37"/>
            <p:cNvGraphicFramePr>
              <a:graphicFrameLocks noChangeAspect="1"/>
            </p:cNvGraphicFramePr>
            <p:nvPr/>
          </p:nvGraphicFramePr>
          <p:xfrm>
            <a:off x="282" y="2825"/>
            <a:ext cx="383" cy="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88" name="Equation" r:id="rId9" imgW="343148" imgH="241592" progId="Equation.DSMT4">
                    <p:embed/>
                  </p:oleObj>
                </mc:Choice>
                <mc:Fallback>
                  <p:oleObj name="Equation" r:id="rId9" imgW="343148" imgH="241592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2" y="2825"/>
                          <a:ext cx="383" cy="26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1126" name="Line 38"/>
            <p:cNvSpPr>
              <a:spLocks noChangeShapeType="1"/>
            </p:cNvSpPr>
            <p:nvPr/>
          </p:nvSpPr>
          <p:spPr bwMode="auto">
            <a:xfrm flipV="1">
              <a:off x="474" y="2640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Times New Roman"/>
                <a:cs typeface="Times New Roman"/>
              </a:endParaRPr>
            </a:p>
          </p:txBody>
        </p:sp>
        <p:sp>
          <p:nvSpPr>
            <p:cNvPr id="601127" name="Line 39"/>
            <p:cNvSpPr>
              <a:spLocks noChangeShapeType="1"/>
            </p:cNvSpPr>
            <p:nvPr/>
          </p:nvSpPr>
          <p:spPr bwMode="auto">
            <a:xfrm flipH="1">
              <a:off x="474" y="3072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Times New Roman"/>
                <a:cs typeface="Times New Roman"/>
              </a:endParaRPr>
            </a:p>
          </p:txBody>
        </p:sp>
      </p:grpSp>
      <p:graphicFrame>
        <p:nvGraphicFramePr>
          <p:cNvPr id="601128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520646"/>
              </p:ext>
            </p:extLst>
          </p:nvPr>
        </p:nvGraphicFramePr>
        <p:xfrm>
          <a:off x="7455515" y="1985963"/>
          <a:ext cx="1092200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89" name="Equation" r:id="rId11" imgW="559197" imgH="228997" progId="Equation.DSMT4">
                  <p:embed/>
                </p:oleObj>
              </mc:Choice>
              <mc:Fallback>
                <p:oleObj name="Equation" r:id="rId11" imgW="559197" imgH="22899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5515" y="1985963"/>
                        <a:ext cx="1092200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1129" name="AutoShape 41"/>
          <p:cNvSpPr>
            <a:spLocks/>
          </p:cNvSpPr>
          <p:nvPr/>
        </p:nvSpPr>
        <p:spPr bwMode="auto">
          <a:xfrm>
            <a:off x="7099915" y="1752600"/>
            <a:ext cx="304800" cy="914400"/>
          </a:xfrm>
          <a:prstGeom prst="rightBrace">
            <a:avLst>
              <a:gd name="adj1" fmla="val 25000"/>
              <a:gd name="adj2" fmla="val 51218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Times New Roman"/>
              <a:cs typeface="Times New Roman"/>
            </a:endParaRP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2609748" y="6330749"/>
            <a:ext cx="3804906" cy="523220"/>
          </a:xfrm>
          <a:prstGeom prst="rect">
            <a:avLst/>
          </a:prstGeom>
          <a:noFill/>
          <a:ln w="9525">
            <a:solidFill>
              <a:schemeClr val="tx1">
                <a:alpha val="2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800" b="0" dirty="0" smtClean="0">
                <a:solidFill>
                  <a:schemeClr val="bg1"/>
                </a:solidFill>
                <a:latin typeface="Times New Roman"/>
                <a:cs typeface="Times New Roman"/>
              </a:rPr>
              <a:t>Log</a:t>
            </a:r>
            <a:r>
              <a:rPr lang="en-US" sz="2800" b="0" baseline="-25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10</a:t>
            </a:r>
            <a:r>
              <a:rPr lang="en-US" sz="2800" b="0" dirty="0" smtClean="0">
                <a:solidFill>
                  <a:schemeClr val="bg1"/>
                </a:solidFill>
                <a:latin typeface="Times New Roman"/>
                <a:cs typeface="Times New Roman"/>
              </a:rPr>
              <a:t>(mass/proton mass)</a:t>
            </a:r>
            <a:endParaRPr lang="en-US" sz="2800" b="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5736" y="2100251"/>
            <a:ext cx="1209010" cy="400110"/>
          </a:xfrm>
          <a:prstGeom prst="rect">
            <a:avLst/>
          </a:prstGeom>
          <a:solidFill>
            <a:srgbClr val="000066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Neutrinos</a:t>
            </a:r>
            <a:endParaRPr lang="en-US" sz="20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28" name="Oval 4"/>
          <p:cNvSpPr>
            <a:spLocks noChangeArrowheads="1"/>
          </p:cNvSpPr>
          <p:nvPr/>
        </p:nvSpPr>
        <p:spPr bwMode="auto">
          <a:xfrm>
            <a:off x="3635896" y="4490492"/>
            <a:ext cx="1778372" cy="1674812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800" b="0">
              <a:latin typeface="Times New Roman"/>
              <a:cs typeface="Times New Roman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52320" y="2970193"/>
            <a:ext cx="1022385" cy="17789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b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Black</a:t>
            </a:r>
          </a:p>
          <a:p>
            <a:pPr algn="ctr">
              <a:buNone/>
            </a:pPr>
            <a:r>
              <a:rPr lang="en-US" sz="2800" b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Holes</a:t>
            </a:r>
          </a:p>
          <a:p>
            <a:pPr algn="ctr">
              <a:buNone/>
            </a:pPr>
            <a:r>
              <a:rPr lang="en-US" sz="4000" b="0" dirty="0">
                <a:solidFill>
                  <a:srgbClr val="FFFFFF"/>
                </a:solidFill>
                <a:latin typeface="Times New Roman"/>
                <a:cs typeface="Times New Roman"/>
                <a:sym typeface="Wingdings" charset="0"/>
              </a:rPr>
              <a:t></a:t>
            </a:r>
            <a:endParaRPr lang="en-US" sz="4000" b="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989137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5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Super-WIMP Dark Matter</a:t>
            </a:r>
            <a:endParaRPr lang="en-US" sz="5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44216"/>
            <a:ext cx="8382000" cy="4493096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Only gravitation-strength interactions</a:t>
            </a:r>
          </a:p>
          <a:p>
            <a:pPr marL="457200" lvl="1" indent="0">
              <a:buNone/>
            </a:pPr>
            <a:r>
              <a:rPr lang="en-US" dirty="0" smtClean="0">
                <a:latin typeface="Times New Roman"/>
                <a:cs typeface="Times New Roman"/>
              </a:rPr>
              <a:t>	(gravitational interactions only one known)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Relic density not determined by freeze-out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Production by high-energy/temperature interactions in very early Universe?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Produced in decays of heavier particles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Subsequently out of thermal equilibrium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Prototype: </a:t>
            </a:r>
            <a:r>
              <a:rPr lang="en-US" dirty="0" err="1" smtClean="0">
                <a:latin typeface="Times New Roman"/>
                <a:cs typeface="Times New Roman"/>
              </a:rPr>
              <a:t>gravitino</a:t>
            </a:r>
            <a:r>
              <a:rPr lang="en-US" dirty="0" smtClean="0">
                <a:latin typeface="Times New Roman"/>
                <a:cs typeface="Times New Roman"/>
              </a:rPr>
              <a:t> in </a:t>
            </a:r>
            <a:r>
              <a:rPr lang="en-US" dirty="0" err="1" smtClean="0">
                <a:latin typeface="Times New Roman"/>
                <a:cs typeface="Times New Roman"/>
              </a:rPr>
              <a:t>supersymmetry</a:t>
            </a:r>
            <a:endParaRPr lang="en-US" dirty="0" smtClean="0"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884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extBox 13"/>
          <p:cNvSpPr txBox="1">
            <a:spLocks noChangeArrowheads="1"/>
          </p:cNvSpPr>
          <p:nvPr/>
        </p:nvSpPr>
        <p:spPr bwMode="auto">
          <a:xfrm>
            <a:off x="-127000" y="1109663"/>
            <a:ext cx="9280525" cy="688803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9600" b="0">
              <a:latin typeface="Times New Roman"/>
              <a:cs typeface="Times New Roman"/>
            </a:endParaRPr>
          </a:p>
          <a:p>
            <a:pPr eaLnBrk="1" hangingPunct="1"/>
            <a:endParaRPr lang="en-US" sz="9600" b="0">
              <a:latin typeface="Times New Roman"/>
              <a:cs typeface="Times New Roman"/>
            </a:endParaRPr>
          </a:p>
          <a:p>
            <a:pPr eaLnBrk="1" hangingPunct="1"/>
            <a:endParaRPr lang="en-US" sz="9600" b="0">
              <a:latin typeface="Times New Roman"/>
              <a:cs typeface="Times New Roman"/>
            </a:endParaRPr>
          </a:p>
          <a:p>
            <a:pPr eaLnBrk="1" hangingPunct="1"/>
            <a:endParaRPr lang="en-US" sz="9600" b="0">
              <a:latin typeface="Times New Roman"/>
              <a:cs typeface="Times New Roman"/>
            </a:endParaRPr>
          </a:p>
        </p:txBody>
      </p:sp>
      <p:pic>
        <p:nvPicPr>
          <p:cNvPr id="94210" name="Picture 5" descr="DDMvsID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1325563"/>
            <a:ext cx="6921500" cy="548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Box 8"/>
          <p:cNvSpPr txBox="1">
            <a:spLocks noChangeArrowheads="1"/>
          </p:cNvSpPr>
          <p:nvPr/>
        </p:nvSpPr>
        <p:spPr bwMode="auto">
          <a:xfrm>
            <a:off x="5588000" y="2171700"/>
            <a:ext cx="5969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b="0">
              <a:latin typeface="Times New Roman"/>
              <a:cs typeface="Times New Roman"/>
            </a:endParaRPr>
          </a:p>
        </p:txBody>
      </p:sp>
      <p:sp>
        <p:nvSpPr>
          <p:cNvPr id="94212" name="TextBox 14"/>
          <p:cNvSpPr txBox="1">
            <a:spLocks noChangeArrowheads="1"/>
          </p:cNvSpPr>
          <p:nvPr/>
        </p:nvSpPr>
        <p:spPr bwMode="auto">
          <a:xfrm>
            <a:off x="-1600200" y="2057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4213" name="TextBox 1"/>
          <p:cNvSpPr txBox="1">
            <a:spLocks noChangeArrowheads="1"/>
          </p:cNvSpPr>
          <p:nvPr/>
        </p:nvSpPr>
        <p:spPr bwMode="auto">
          <a:xfrm>
            <a:off x="0" y="2996952"/>
            <a:ext cx="2484315" cy="239450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4400">
              <a:latin typeface="Times New Roman"/>
              <a:cs typeface="Times New Roman"/>
            </a:endParaRPr>
          </a:p>
          <a:p>
            <a:pPr eaLnBrk="1" hangingPunct="1"/>
            <a:endParaRPr lang="en-US" sz="4400">
              <a:latin typeface="Times New Roman"/>
              <a:cs typeface="Times New Roman"/>
            </a:endParaRPr>
          </a:p>
          <a:p>
            <a:pPr eaLnBrk="1" hangingPunct="1"/>
            <a:endParaRPr lang="en-US" sz="440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9388" y="3311811"/>
            <a:ext cx="2631900" cy="155734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2800" b="0" dirty="0" smtClean="0">
                <a:latin typeface="Times New Roman"/>
                <a:cs typeface="Times New Roman"/>
              </a:rPr>
              <a:t>Annihilation</a:t>
            </a:r>
            <a:endParaRPr lang="en-US" sz="2800" b="0" dirty="0">
              <a:latin typeface="Times New Roman"/>
              <a:cs typeface="Times New Roman"/>
            </a:endParaRPr>
          </a:p>
          <a:p>
            <a:pPr eaLnBrk="1" hangingPunct="1">
              <a:buNone/>
            </a:pPr>
            <a:r>
              <a:rPr lang="en-US" sz="2800" b="0" dirty="0">
                <a:latin typeface="Times New Roman"/>
                <a:cs typeface="Times New Roman"/>
              </a:rPr>
              <a:t>in the early   </a:t>
            </a:r>
            <a:r>
              <a:rPr lang="en-US" sz="2800" b="0" dirty="0" smtClean="0">
                <a:latin typeface="Times New Roman"/>
                <a:cs typeface="Times New Roman"/>
              </a:rPr>
              <a:t>  </a:t>
            </a:r>
            <a:r>
              <a:rPr lang="en-US" sz="2800" b="0" dirty="0" smtClean="0">
                <a:solidFill>
                  <a:srgbClr val="FF0000"/>
                </a:solidFill>
                <a:latin typeface="Times New Roman"/>
                <a:cs typeface="Times New Roman"/>
                <a:sym typeface="Wingdings" charset="0"/>
              </a:rPr>
              <a:t></a:t>
            </a:r>
            <a:endParaRPr lang="en-US" sz="2800" b="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eaLnBrk="1" hangingPunct="1">
              <a:buNone/>
            </a:pPr>
            <a:r>
              <a:rPr lang="en-US" sz="2800" b="0" dirty="0" smtClean="0">
                <a:latin typeface="Times New Roman"/>
                <a:cs typeface="Times New Roman"/>
              </a:rPr>
              <a:t>Universe</a:t>
            </a:r>
            <a:endParaRPr lang="en-US" sz="2800" b="0" dirty="0">
              <a:latin typeface="Times New Roman"/>
              <a:cs typeface="Times New Roman"/>
            </a:endParaRPr>
          </a:p>
        </p:txBody>
      </p:sp>
      <p:sp>
        <p:nvSpPr>
          <p:cNvPr id="94215" name="TextBox 15"/>
          <p:cNvSpPr txBox="1">
            <a:spLocks noChangeArrowheads="1"/>
          </p:cNvSpPr>
          <p:nvPr/>
        </p:nvSpPr>
        <p:spPr bwMode="auto">
          <a:xfrm>
            <a:off x="6085210" y="2924944"/>
            <a:ext cx="2735262" cy="239450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4400">
              <a:latin typeface="Times New Roman"/>
              <a:cs typeface="Times New Roman"/>
            </a:endParaRPr>
          </a:p>
          <a:p>
            <a:pPr eaLnBrk="1" hangingPunct="1"/>
            <a:endParaRPr lang="en-US" sz="4400">
              <a:latin typeface="Times New Roman"/>
              <a:cs typeface="Times New Roman"/>
            </a:endParaRPr>
          </a:p>
          <a:p>
            <a:pPr eaLnBrk="1" hangingPunct="1"/>
            <a:endParaRPr lang="en-US" sz="440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940152" y="3311811"/>
            <a:ext cx="2486025" cy="155734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None/>
            </a:pPr>
            <a:r>
              <a:rPr lang="en-US" sz="2800" b="0" dirty="0" smtClean="0">
                <a:latin typeface="Times New Roman"/>
                <a:cs typeface="Times New Roman"/>
              </a:rPr>
              <a:t>Production</a:t>
            </a:r>
            <a:endParaRPr lang="en-US" sz="2800" b="0" dirty="0">
              <a:latin typeface="Times New Roman"/>
              <a:cs typeface="Times New Roman"/>
            </a:endParaRPr>
          </a:p>
          <a:p>
            <a:pPr algn="r" eaLnBrk="1" hangingPunct="1">
              <a:buNone/>
            </a:pPr>
            <a:r>
              <a:rPr lang="en-US" sz="2800" b="0" dirty="0" smtClean="0">
                <a:solidFill>
                  <a:srgbClr val="FF0000"/>
                </a:solidFill>
                <a:latin typeface="Times New Roman"/>
                <a:cs typeface="Times New Roman"/>
                <a:sym typeface="Wingdings" charset="0"/>
              </a:rPr>
              <a:t>   </a:t>
            </a:r>
            <a:r>
              <a:rPr lang="en-US" sz="2800" b="0" dirty="0" smtClean="0">
                <a:latin typeface="Times New Roman"/>
                <a:cs typeface="Times New Roman"/>
                <a:sym typeface="Wingdings" charset="0"/>
              </a:rPr>
              <a:t> </a:t>
            </a:r>
            <a:r>
              <a:rPr lang="en-US" sz="2800" b="0" dirty="0">
                <a:latin typeface="Times New Roman"/>
                <a:cs typeface="Times New Roman"/>
                <a:sym typeface="Wingdings" charset="0"/>
              </a:rPr>
              <a:t>a</a:t>
            </a:r>
            <a:r>
              <a:rPr lang="en-US" sz="2800" b="0" dirty="0">
                <a:latin typeface="Times New Roman"/>
                <a:cs typeface="Times New Roman"/>
              </a:rPr>
              <a:t>t particle</a:t>
            </a:r>
          </a:p>
          <a:p>
            <a:pPr algn="r" eaLnBrk="1" hangingPunct="1">
              <a:buNone/>
            </a:pPr>
            <a:r>
              <a:rPr lang="en-US" sz="2800" b="0" dirty="0" smtClean="0">
                <a:latin typeface="Times New Roman"/>
                <a:cs typeface="Times New Roman"/>
              </a:rPr>
              <a:t>colliders</a:t>
            </a:r>
            <a:endParaRPr lang="en-US" sz="2800" b="0" dirty="0">
              <a:latin typeface="Times New Roman"/>
              <a:cs typeface="Times New Roman"/>
            </a:endParaRPr>
          </a:p>
        </p:txBody>
      </p:sp>
      <p:sp>
        <p:nvSpPr>
          <p:cNvPr id="94217" name="TextBox 16"/>
          <p:cNvSpPr txBox="1">
            <a:spLocks noChangeArrowheads="1"/>
          </p:cNvSpPr>
          <p:nvPr/>
        </p:nvSpPr>
        <p:spPr bwMode="auto">
          <a:xfrm>
            <a:off x="2916238" y="5459413"/>
            <a:ext cx="2735262" cy="1766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3200">
              <a:latin typeface="Times New Roman"/>
              <a:cs typeface="Times New Roman"/>
            </a:endParaRPr>
          </a:p>
          <a:p>
            <a:pPr eaLnBrk="1" hangingPunct="1"/>
            <a:endParaRPr lang="en-US" sz="3200">
              <a:latin typeface="Times New Roman"/>
              <a:cs typeface="Times New Roman"/>
            </a:endParaRPr>
          </a:p>
          <a:p>
            <a:pPr eaLnBrk="1" hangingPunct="1"/>
            <a:endParaRPr lang="en-US" sz="320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771800" y="5301208"/>
            <a:ext cx="3146400" cy="147117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en-US" sz="2800" b="0" dirty="0">
                <a:solidFill>
                  <a:srgbClr val="FF0000"/>
                </a:solidFill>
                <a:latin typeface="Times New Roman"/>
                <a:cs typeface="Times New Roman"/>
                <a:sym typeface="Wingdings" charset="0"/>
              </a:rPr>
              <a:t></a:t>
            </a:r>
            <a:endParaRPr lang="en-US" sz="2800" b="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eaLnBrk="1" hangingPunct="1">
              <a:buNone/>
            </a:pPr>
            <a:r>
              <a:rPr lang="en-US" sz="2800" b="0" dirty="0">
                <a:latin typeface="Times New Roman"/>
                <a:cs typeface="Times New Roman"/>
              </a:rPr>
              <a:t>Direct dark matter detection</a:t>
            </a:r>
          </a:p>
        </p:txBody>
      </p:sp>
      <p:sp>
        <p:nvSpPr>
          <p:cNvPr id="94219" name="TextBox 17"/>
          <p:cNvSpPr txBox="1">
            <a:spLocks noChangeArrowheads="1"/>
          </p:cNvSpPr>
          <p:nvPr/>
        </p:nvSpPr>
        <p:spPr bwMode="auto">
          <a:xfrm>
            <a:off x="2698924" y="548680"/>
            <a:ext cx="3097212" cy="239450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4400">
              <a:latin typeface="Times New Roman"/>
              <a:cs typeface="Times New Roman"/>
            </a:endParaRPr>
          </a:p>
          <a:p>
            <a:pPr eaLnBrk="1" hangingPunct="1"/>
            <a:endParaRPr lang="en-US" sz="4400">
              <a:latin typeface="Times New Roman"/>
              <a:cs typeface="Times New Roman"/>
            </a:endParaRPr>
          </a:p>
          <a:p>
            <a:pPr eaLnBrk="1" hangingPunct="1"/>
            <a:endParaRPr lang="en-US" sz="440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772519" y="1340768"/>
            <a:ext cx="3095625" cy="155734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2800" b="0" dirty="0">
                <a:latin typeface="Times New Roman"/>
                <a:cs typeface="Times New Roman"/>
              </a:rPr>
              <a:t>Annihilation</a:t>
            </a:r>
          </a:p>
          <a:p>
            <a:pPr eaLnBrk="1" hangingPunct="1">
              <a:buNone/>
            </a:pPr>
            <a:r>
              <a:rPr lang="en-US" sz="2800" b="0" dirty="0">
                <a:latin typeface="Times New Roman"/>
                <a:cs typeface="Times New Roman"/>
              </a:rPr>
              <a:t>to particles	       </a:t>
            </a:r>
            <a:r>
              <a:rPr lang="en-US" sz="2800" b="0" dirty="0">
                <a:solidFill>
                  <a:srgbClr val="FF0000"/>
                </a:solidFill>
                <a:latin typeface="Times New Roman"/>
                <a:cs typeface="Times New Roman"/>
                <a:sym typeface="Wingdings" charset="0"/>
              </a:rPr>
              <a:t></a:t>
            </a:r>
            <a:endParaRPr lang="en-US" sz="2800" b="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eaLnBrk="1" hangingPunct="1">
              <a:buNone/>
            </a:pPr>
            <a:r>
              <a:rPr lang="en-US" sz="2800" b="0" dirty="0">
                <a:latin typeface="Times New Roman"/>
                <a:cs typeface="Times New Roman"/>
              </a:rPr>
              <a:t>in cosmic rays</a:t>
            </a:r>
          </a:p>
        </p:txBody>
      </p:sp>
      <p:sp>
        <p:nvSpPr>
          <p:cNvPr id="94222" name="TextBox 3"/>
          <p:cNvSpPr txBox="1">
            <a:spLocks noChangeArrowheads="1"/>
          </p:cNvSpPr>
          <p:nvPr/>
        </p:nvSpPr>
        <p:spPr bwMode="auto">
          <a:xfrm>
            <a:off x="55563" y="1700213"/>
            <a:ext cx="2428870" cy="58477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3200" dirty="0">
                <a:latin typeface="Times New Roman"/>
                <a:cs typeface="Times New Roman"/>
              </a:rPr>
              <a:t>Dark Matter</a:t>
            </a:r>
          </a:p>
        </p:txBody>
      </p:sp>
      <p:sp>
        <p:nvSpPr>
          <p:cNvPr id="94223" name="TextBox 18"/>
          <p:cNvSpPr txBox="1">
            <a:spLocks noChangeArrowheads="1"/>
          </p:cNvSpPr>
          <p:nvPr/>
        </p:nvSpPr>
        <p:spPr bwMode="auto">
          <a:xfrm>
            <a:off x="55563" y="5868988"/>
            <a:ext cx="2428870" cy="58477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3200" dirty="0">
                <a:latin typeface="Times New Roman"/>
                <a:cs typeface="Times New Roman"/>
              </a:rPr>
              <a:t>Dark Matter</a:t>
            </a:r>
          </a:p>
        </p:txBody>
      </p:sp>
      <p:sp>
        <p:nvSpPr>
          <p:cNvPr id="94224" name="TextBox 19"/>
          <p:cNvSpPr txBox="1">
            <a:spLocks noChangeArrowheads="1"/>
          </p:cNvSpPr>
          <p:nvPr/>
        </p:nvSpPr>
        <p:spPr bwMode="auto">
          <a:xfrm>
            <a:off x="5940425" y="1700213"/>
            <a:ext cx="3046227" cy="58477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3200" dirty="0">
                <a:latin typeface="Times New Roman"/>
                <a:cs typeface="Times New Roman"/>
              </a:rPr>
              <a:t>Standard Model</a:t>
            </a:r>
          </a:p>
        </p:txBody>
      </p:sp>
      <p:sp>
        <p:nvSpPr>
          <p:cNvPr id="94225" name="TextBox 20"/>
          <p:cNvSpPr txBox="1">
            <a:spLocks noChangeArrowheads="1"/>
          </p:cNvSpPr>
          <p:nvPr/>
        </p:nvSpPr>
        <p:spPr bwMode="auto">
          <a:xfrm>
            <a:off x="5940425" y="5805488"/>
            <a:ext cx="3046227" cy="58477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3200" dirty="0">
                <a:latin typeface="Times New Roman"/>
                <a:cs typeface="Times New Roman"/>
              </a:rPr>
              <a:t>Standard Model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29283" y="3449091"/>
            <a:ext cx="1962797" cy="134806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Gravitational</a:t>
            </a:r>
          </a:p>
          <a:p>
            <a:pPr algn="ctr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strength</a:t>
            </a:r>
          </a:p>
          <a:p>
            <a:pPr algn="ctr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Interactions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95920" y="3174531"/>
            <a:ext cx="3011736" cy="176663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2843808" y="5445224"/>
            <a:ext cx="3011736" cy="176663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2784400" y="1086299"/>
            <a:ext cx="3011736" cy="176663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87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913"/>
            <a:ext cx="8280920" cy="11430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Searches for Super-WIMP Dark Matter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09208" y="4779149"/>
            <a:ext cx="2534792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b="0" dirty="0" smtClean="0"/>
              <a:t>via decays of heavier particles</a:t>
            </a:r>
          </a:p>
        </p:txBody>
      </p:sp>
    </p:spTree>
    <p:extLst>
      <p:ext uri="{BB962C8B-B14F-4D97-AF65-F5344CB8AC3E}">
        <p14:creationId xmlns:p14="http://schemas.microsoft.com/office/powerpoint/2010/main" val="359455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3" grpId="0" animBg="1"/>
      <p:bldP spid="3" grpId="0" animBg="1"/>
      <p:bldP spid="21" grpId="0" animBg="1"/>
      <p:bldP spid="22" grpId="0" animBg="1"/>
      <p:bldP spid="2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Hidden-Sector Dark Matter?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‘Generic’ string models have ‘many’ hidden sectors with different sets of gauge interactions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Also have heavy scalar ‘moduli’ fields </a:t>
            </a:r>
            <a:r>
              <a:rPr lang="en-US" dirty="0" err="1" smtClean="0">
                <a:latin typeface="Times New Roman"/>
                <a:cs typeface="Times New Roman"/>
              </a:rPr>
              <a:t>Φ</a:t>
            </a:r>
            <a:r>
              <a:rPr lang="en-US" dirty="0" smtClean="0">
                <a:latin typeface="Times New Roman"/>
                <a:cs typeface="Times New Roman"/>
              </a:rPr>
              <a:t> that decay into visible &amp; hidden sectors</a:t>
            </a:r>
          </a:p>
          <a:p>
            <a:pPr lvl="1"/>
            <a:r>
              <a:rPr lang="en-US" sz="3200" dirty="0" smtClean="0">
                <a:latin typeface="Times New Roman"/>
                <a:cs typeface="Times New Roman"/>
              </a:rPr>
              <a:t> 		  reheating:</a:t>
            </a:r>
            <a:endParaRPr lang="en-US" sz="3200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Sample study: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Representative values (fixing dark fraction 0.1)</a:t>
            </a:r>
          </a:p>
          <a:p>
            <a:pPr lvl="1"/>
            <a:endParaRPr lang="en-US" dirty="0">
              <a:latin typeface="Times New Roman"/>
              <a:cs typeface="Times New Roman"/>
            </a:endParaRP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Branching ratio for </a:t>
            </a:r>
            <a:r>
              <a:rPr lang="en-US" dirty="0" err="1" smtClean="0">
                <a:latin typeface="Times New Roman"/>
                <a:cs typeface="Times New Roman"/>
              </a:rPr>
              <a:t>Φ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  <a:sym typeface="Wingdings" charset="0"/>
              </a:rPr>
              <a:t> dark DM particle 10</a:t>
            </a:r>
            <a:r>
              <a:rPr lang="en-US" baseline="30000" dirty="0" smtClean="0">
                <a:latin typeface="Times New Roman"/>
                <a:cs typeface="Times New Roman"/>
                <a:sym typeface="Wingdings" charset="0"/>
              </a:rPr>
              <a:t>-3</a:t>
            </a:r>
            <a:endParaRPr lang="en-US" baseline="30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ModulusDec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717032"/>
            <a:ext cx="1549400" cy="800100"/>
          </a:xfrm>
          <a:prstGeom prst="rect">
            <a:avLst/>
          </a:prstGeom>
        </p:spPr>
      </p:pic>
      <p:pic>
        <p:nvPicPr>
          <p:cNvPr id="5" name="Picture 4" descr="Reheat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132" y="3721720"/>
            <a:ext cx="4178300" cy="787400"/>
          </a:xfrm>
          <a:prstGeom prst="rect">
            <a:avLst/>
          </a:prstGeom>
        </p:spPr>
      </p:pic>
      <p:pic>
        <p:nvPicPr>
          <p:cNvPr id="6" name="Picture 5" descr="HiddenParameter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35" y="5445224"/>
            <a:ext cx="7482081" cy="504056"/>
          </a:xfrm>
          <a:prstGeom prst="rect">
            <a:avLst/>
          </a:prstGeom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42727" y="6453336"/>
            <a:ext cx="4645297" cy="276999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200" b="0" dirty="0" err="1" smtClean="0">
                <a:solidFill>
                  <a:srgbClr val="FFFF00"/>
                </a:solidFill>
                <a:latin typeface="Times" charset="0"/>
              </a:rPr>
              <a:t>Acharya</a:t>
            </a:r>
            <a:r>
              <a:rPr lang="en-US" sz="1200" b="0" dirty="0" smtClean="0">
                <a:solidFill>
                  <a:srgbClr val="FFFF00"/>
                </a:solidFill>
                <a:latin typeface="Times" charset="0"/>
              </a:rPr>
              <a:t>, </a:t>
            </a:r>
            <a:r>
              <a:rPr lang="en-US" sz="1200" b="0" dirty="0" err="1" smtClean="0">
                <a:solidFill>
                  <a:srgbClr val="FFFF00"/>
                </a:solidFill>
                <a:latin typeface="Times" charset="0"/>
              </a:rPr>
              <a:t>S.Ellis</a:t>
            </a:r>
            <a:r>
              <a:rPr lang="en-US" sz="1200" b="0" dirty="0" smtClean="0">
                <a:solidFill>
                  <a:srgbClr val="FFFF00"/>
                </a:solidFill>
                <a:latin typeface="Times" charset="0"/>
              </a:rPr>
              <a:t>, Kane, Nelson &amp; Perry, arXiv:1704.03850, 1707.04530</a:t>
            </a:r>
            <a:endParaRPr lang="en-US" sz="1200" b="0" dirty="0">
              <a:solidFill>
                <a:srgbClr val="FFFF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729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Hidden-Sector Dark Matter?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5257800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Generic string models have (many) dark sector(s)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Lightest </a:t>
            </a:r>
            <a:r>
              <a:rPr lang="en-US" dirty="0" err="1" smtClean="0">
                <a:latin typeface="Times New Roman"/>
                <a:cs typeface="Times New Roman"/>
              </a:rPr>
              <a:t>sparticle</a:t>
            </a:r>
            <a:r>
              <a:rPr lang="en-US" dirty="0" smtClean="0">
                <a:latin typeface="Times New Roman"/>
                <a:cs typeface="Times New Roman"/>
              </a:rPr>
              <a:t> likely (?) to be in one of these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Typical mass ≤ 100 </a:t>
            </a:r>
            <a:r>
              <a:rPr lang="en-US" dirty="0" err="1" smtClean="0">
                <a:latin typeface="Times New Roman"/>
                <a:cs typeface="Times New Roman"/>
              </a:rPr>
              <a:t>GeV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Mixing with visible sector</a:t>
            </a:r>
          </a:p>
          <a:p>
            <a:pPr marL="0" indent="0">
              <a:buNone/>
            </a:pPr>
            <a:r>
              <a:rPr lang="en-US" dirty="0" smtClean="0">
                <a:latin typeface="Times New Roman"/>
                <a:cs typeface="Times New Roman"/>
                <a:sym typeface="Wingdings" charset="0"/>
              </a:rPr>
              <a:t>   super-weakly-interacting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Density of lightest hidden-</a:t>
            </a:r>
          </a:p>
          <a:p>
            <a:pPr marL="0" indent="0">
              <a:buNone/>
            </a:pPr>
            <a:r>
              <a:rPr lang="en-US" dirty="0" smtClean="0">
                <a:latin typeface="Times New Roman"/>
                <a:cs typeface="Times New Roman"/>
              </a:rPr>
              <a:t>sector </a:t>
            </a:r>
            <a:r>
              <a:rPr lang="en-US" dirty="0" err="1" smtClean="0">
                <a:latin typeface="Times New Roman"/>
                <a:cs typeface="Times New Roman"/>
              </a:rPr>
              <a:t>sparticle</a:t>
            </a:r>
            <a:r>
              <a:rPr lang="en-US" dirty="0" smtClean="0">
                <a:latin typeface="Times New Roman"/>
                <a:cs typeface="Times New Roman"/>
              </a:rPr>
              <a:t> (LHSP) fixed</a:t>
            </a:r>
          </a:p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y annihilation</a:t>
            </a:r>
          </a:p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v</a:t>
            </a:r>
            <a:r>
              <a:rPr lang="en-US" dirty="0" smtClean="0">
                <a:latin typeface="Times New Roman"/>
                <a:cs typeface="Times New Roman"/>
              </a:rPr>
              <a:t>ia mediator M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Picture 3" descr="AEKNPBe-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2866172"/>
            <a:ext cx="3995936" cy="3891009"/>
          </a:xfrm>
          <a:prstGeom prst="rect">
            <a:avLst/>
          </a:prstGeom>
        </p:spPr>
      </p:pic>
      <p:pic>
        <p:nvPicPr>
          <p:cNvPr id="5" name="Picture 4" descr="DMdens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244" y="5661248"/>
            <a:ext cx="2628844" cy="1008111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283968" y="116632"/>
            <a:ext cx="4645297" cy="276999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200" b="0" dirty="0" err="1" smtClean="0">
                <a:solidFill>
                  <a:srgbClr val="FFFF00"/>
                </a:solidFill>
                <a:latin typeface="Times" charset="0"/>
              </a:rPr>
              <a:t>Acharya</a:t>
            </a:r>
            <a:r>
              <a:rPr lang="en-US" sz="1200" b="0" dirty="0" smtClean="0">
                <a:solidFill>
                  <a:srgbClr val="FFFF00"/>
                </a:solidFill>
                <a:latin typeface="Times" charset="0"/>
              </a:rPr>
              <a:t>, </a:t>
            </a:r>
            <a:r>
              <a:rPr lang="en-US" sz="1200" b="0" dirty="0" err="1" smtClean="0">
                <a:solidFill>
                  <a:srgbClr val="FFFF00"/>
                </a:solidFill>
                <a:latin typeface="Times" charset="0"/>
              </a:rPr>
              <a:t>S.Ellis</a:t>
            </a:r>
            <a:r>
              <a:rPr lang="en-US" sz="1200" b="0" dirty="0" smtClean="0">
                <a:solidFill>
                  <a:srgbClr val="FFFF00"/>
                </a:solidFill>
                <a:latin typeface="Times" charset="0"/>
              </a:rPr>
              <a:t>, Kane, Nelson &amp; Perry, arXiv:1704.03850, 1707.04530</a:t>
            </a:r>
            <a:endParaRPr lang="en-US" sz="1200" b="0" dirty="0">
              <a:solidFill>
                <a:srgbClr val="FFFF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302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lo+Galax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5253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568952" cy="864096"/>
          </a:xfrm>
          <a:solidFill>
            <a:srgbClr val="BBE0E3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Sample Rotation Curve: NGC 6503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7975" y="6237312"/>
            <a:ext cx="4095993" cy="461665"/>
          </a:xfrm>
          <a:prstGeom prst="rect">
            <a:avLst/>
          </a:prstGeom>
          <a:solidFill>
            <a:srgbClr val="000066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dirty="0" smtClean="0">
                <a:solidFill>
                  <a:srgbClr val="FFFF00"/>
                </a:solidFill>
              </a:rPr>
              <a:t>Much larger than visible galaxy</a:t>
            </a:r>
            <a:endParaRPr lang="en-US" sz="2400" b="0" dirty="0">
              <a:solidFill>
                <a:srgbClr val="FFFF00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640528" y="6381328"/>
            <a:ext cx="2479064" cy="338554"/>
          </a:xfrm>
          <a:prstGeom prst="rect">
            <a:avLst/>
          </a:prstGeom>
          <a:solidFill>
            <a:srgbClr val="FF00C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0" dirty="0" err="1" smtClean="0">
                <a:solidFill>
                  <a:srgbClr val="FFFF00"/>
                </a:solidFill>
              </a:rPr>
              <a:t>Tkachev</a:t>
            </a:r>
            <a:r>
              <a:rPr lang="en-US" sz="1600" b="0" dirty="0" smtClean="0">
                <a:solidFill>
                  <a:srgbClr val="FFFF00"/>
                </a:solidFill>
              </a:rPr>
              <a:t>, arXiv:1802.02414</a:t>
            </a:r>
            <a:endParaRPr lang="en-US" sz="16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884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92480" cy="850106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600" dirty="0" smtClean="0">
                <a:latin typeface="Times New Roman"/>
                <a:cs typeface="Times New Roman"/>
              </a:rPr>
              <a:t>Lightest Visible-Sector Particle Long-Lived?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435280" cy="5184576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Mixing induces decay of lightest visible-sector </a:t>
            </a:r>
            <a:r>
              <a:rPr lang="en-US" dirty="0" err="1" smtClean="0">
                <a:latin typeface="Times New Roman"/>
                <a:cs typeface="Times New Roman"/>
              </a:rPr>
              <a:t>sparticle</a:t>
            </a:r>
            <a:r>
              <a:rPr lang="en-US" dirty="0" smtClean="0">
                <a:latin typeface="Times New Roman"/>
                <a:cs typeface="Times New Roman"/>
              </a:rPr>
              <a:t> (LVSP) into LHSP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Small kinetic mixing </a:t>
            </a:r>
            <a:r>
              <a:rPr lang="en-US" dirty="0" err="1" smtClean="0">
                <a:latin typeface="Times New Roman"/>
                <a:cs typeface="Times New Roman"/>
              </a:rPr>
              <a:t>ε</a:t>
            </a:r>
            <a:endParaRPr lang="en-US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dirty="0" smtClean="0">
                <a:latin typeface="Times New Roman"/>
                <a:cs typeface="Times New Roman"/>
              </a:rPr>
              <a:t> between U(1)</a:t>
            </a:r>
            <a:r>
              <a:rPr lang="en-US" baseline="-25000" dirty="0" smtClean="0">
                <a:latin typeface="Times New Roman"/>
                <a:cs typeface="Times New Roman"/>
              </a:rPr>
              <a:t>SM</a:t>
            </a:r>
            <a:r>
              <a:rPr lang="en-US" dirty="0" smtClean="0">
                <a:latin typeface="Times New Roman"/>
                <a:cs typeface="Times New Roman"/>
              </a:rPr>
              <a:t> &amp; U(1)</a:t>
            </a:r>
            <a:r>
              <a:rPr lang="en-US" baseline="-25000" dirty="0" smtClean="0">
                <a:latin typeface="Times New Roman"/>
                <a:cs typeface="Times New Roman"/>
              </a:rPr>
              <a:t>H</a:t>
            </a:r>
          </a:p>
          <a:p>
            <a:endParaRPr lang="en-US" sz="4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(</a:t>
            </a:r>
            <a:r>
              <a:rPr lang="en-US" sz="2400" dirty="0" err="1" smtClean="0">
                <a:latin typeface="Times New Roman"/>
                <a:cs typeface="Times New Roman"/>
              </a:rPr>
              <a:t>M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ab</a:t>
            </a:r>
            <a:r>
              <a:rPr lang="en-US" sz="2400" dirty="0" smtClean="0">
                <a:latin typeface="Times New Roman"/>
                <a:cs typeface="Times New Roman"/>
              </a:rPr>
              <a:t> mass matrix of particles 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with both charges, M ~ M</a:t>
            </a:r>
            <a:r>
              <a:rPr lang="en-US" sz="2400" baseline="-25000" dirty="0" smtClean="0">
                <a:latin typeface="Times New Roman"/>
                <a:cs typeface="Times New Roman"/>
              </a:rPr>
              <a:t>GUT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  <a:endParaRPr lang="en-US" sz="2400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LVSP may have</a:t>
            </a:r>
          </a:p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  detectable decay length</a:t>
            </a:r>
          </a:p>
          <a:p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Picture 3" descr="AEKNP2tauLVS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68" y="2420889"/>
            <a:ext cx="4370816" cy="4320480"/>
          </a:xfrm>
          <a:prstGeom prst="rect">
            <a:avLst/>
          </a:prstGeom>
        </p:spPr>
      </p:pic>
      <p:pic>
        <p:nvPicPr>
          <p:cNvPr id="5" name="Picture 4" descr="KineticMix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45024"/>
            <a:ext cx="3670300" cy="711200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0" y="6453336"/>
            <a:ext cx="4645297" cy="276999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200" b="0" dirty="0" err="1" smtClean="0">
                <a:solidFill>
                  <a:srgbClr val="FFFF00"/>
                </a:solidFill>
                <a:latin typeface="Times" charset="0"/>
              </a:rPr>
              <a:t>Acharya</a:t>
            </a:r>
            <a:r>
              <a:rPr lang="en-US" sz="1200" b="0" dirty="0" smtClean="0">
                <a:solidFill>
                  <a:srgbClr val="FFFF00"/>
                </a:solidFill>
                <a:latin typeface="Times" charset="0"/>
              </a:rPr>
              <a:t>, </a:t>
            </a:r>
            <a:r>
              <a:rPr lang="en-US" sz="1200" b="0" dirty="0" err="1" smtClean="0">
                <a:solidFill>
                  <a:srgbClr val="FFFF00"/>
                </a:solidFill>
                <a:latin typeface="Times" charset="0"/>
              </a:rPr>
              <a:t>S.Ellis</a:t>
            </a:r>
            <a:r>
              <a:rPr lang="en-US" sz="1200" b="0" dirty="0" smtClean="0">
                <a:solidFill>
                  <a:srgbClr val="FFFF00"/>
                </a:solidFill>
                <a:latin typeface="Times" charset="0"/>
              </a:rPr>
              <a:t>, Kane, Nelson &amp; Perry, arXiv:1704.03850, 1707.04530</a:t>
            </a:r>
            <a:endParaRPr lang="en-US" sz="1200" b="0" dirty="0">
              <a:solidFill>
                <a:srgbClr val="FFFF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163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EKNP2MXMZpri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49" y="1340768"/>
            <a:ext cx="5710979" cy="5400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Constraints on Parameter Space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0192" y="3832448"/>
            <a:ext cx="2314600" cy="1252736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Constraints from direct detection experiments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60040" y="3356992"/>
            <a:ext cx="1475656" cy="864096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400" b="0" dirty="0" smtClean="0">
                <a:latin typeface="Times New Roman"/>
                <a:cs typeface="Times New Roman"/>
              </a:rPr>
              <a:t>Mediator</a:t>
            </a:r>
          </a:p>
          <a:p>
            <a:pPr marL="0" indent="0" algn="ctr">
              <a:buFontTx/>
              <a:buNone/>
            </a:pPr>
            <a:r>
              <a:rPr lang="en-US" sz="2400" b="0" dirty="0" smtClean="0">
                <a:latin typeface="Times New Roman"/>
                <a:cs typeface="Times New Roman"/>
              </a:rPr>
              <a:t>Mass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95672" y="4725144"/>
            <a:ext cx="1700064" cy="864096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2400" b="0" dirty="0" err="1" smtClean="0">
                <a:latin typeface="Times New Roman"/>
                <a:cs typeface="Times New Roman"/>
              </a:rPr>
              <a:t>g</a:t>
            </a:r>
            <a:r>
              <a:rPr lang="en-US" sz="2400" b="0" baseline="-25000" dirty="0" err="1" smtClean="0">
                <a:latin typeface="Times New Roman"/>
                <a:cs typeface="Times New Roman"/>
              </a:rPr>
              <a:t>H</a:t>
            </a:r>
            <a:r>
              <a:rPr lang="en-US" sz="2400" b="0" baseline="-25000" dirty="0" smtClean="0">
                <a:latin typeface="Times New Roman"/>
                <a:cs typeface="Times New Roman"/>
              </a:rPr>
              <a:t> </a:t>
            </a:r>
            <a:r>
              <a:rPr lang="en-US" sz="2400" b="0" dirty="0" smtClean="0">
                <a:latin typeface="Times New Roman"/>
                <a:cs typeface="Times New Roman"/>
              </a:rPr>
              <a:t>= hidden coupling</a:t>
            </a:r>
            <a:endParaRPr lang="en-US" sz="2400" b="0" baseline="-25000" dirty="0" smtClean="0">
              <a:latin typeface="Times New Roman"/>
              <a:cs typeface="Times New Roman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453336"/>
            <a:ext cx="4645297" cy="276999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200" b="0" dirty="0" err="1" smtClean="0">
                <a:solidFill>
                  <a:srgbClr val="FFFF00"/>
                </a:solidFill>
                <a:latin typeface="Times" charset="0"/>
              </a:rPr>
              <a:t>Acharya</a:t>
            </a:r>
            <a:r>
              <a:rPr lang="en-US" sz="1200" b="0" dirty="0" smtClean="0">
                <a:solidFill>
                  <a:srgbClr val="FFFF00"/>
                </a:solidFill>
                <a:latin typeface="Times" charset="0"/>
              </a:rPr>
              <a:t>, </a:t>
            </a:r>
            <a:r>
              <a:rPr lang="en-US" sz="1200" b="0" dirty="0" err="1" smtClean="0">
                <a:solidFill>
                  <a:srgbClr val="FFFF00"/>
                </a:solidFill>
                <a:latin typeface="Times" charset="0"/>
              </a:rPr>
              <a:t>S.Ellis</a:t>
            </a:r>
            <a:r>
              <a:rPr lang="en-US" sz="1200" b="0" dirty="0" smtClean="0">
                <a:solidFill>
                  <a:srgbClr val="FFFF00"/>
                </a:solidFill>
                <a:latin typeface="Times" charset="0"/>
              </a:rPr>
              <a:t>, Kane, Nelson &amp; Perry, arXiv:1704.03850, 1707.04530</a:t>
            </a:r>
            <a:endParaRPr lang="en-US" sz="1200" b="0" dirty="0">
              <a:solidFill>
                <a:srgbClr val="FFFF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825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>
          <a:xfrm>
            <a:off x="144463" y="404441"/>
            <a:ext cx="8820150" cy="864319"/>
          </a:xfrm>
          <a:solidFill>
            <a:srgbClr val="BBE0E3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chemeClr val="tx1"/>
                </a:solidFill>
                <a:latin typeface="Times New Roman"/>
                <a:ea typeface="ＭＳ Ｐゴシック" charset="0"/>
                <a:cs typeface="Times New Roman"/>
              </a:rPr>
              <a:t>Simplified Dark Matter Models</a:t>
            </a:r>
            <a:endParaRPr lang="en-US" sz="4800" b="1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76802" name="Content Placeholder 2"/>
          <p:cNvSpPr>
            <a:spLocks noGrp="1"/>
          </p:cNvSpPr>
          <p:nvPr>
            <p:ph idx="1"/>
          </p:nvPr>
        </p:nvSpPr>
        <p:spPr>
          <a:xfrm>
            <a:off x="323528" y="1341438"/>
            <a:ext cx="8352928" cy="5183906"/>
          </a:xfrm>
          <a:solidFill>
            <a:srgbClr val="BBE0E3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ea typeface="ＭＳ Ｐゴシック" charset="0"/>
                <a:cs typeface="Times New Roman"/>
              </a:rPr>
              <a:t>General formulation using minimal models</a:t>
            </a:r>
          </a:p>
          <a:p>
            <a:pPr eaLnBrk="1" hangingPunct="1"/>
            <a:r>
              <a:rPr lang="en-US" dirty="0" smtClean="0">
                <a:latin typeface="Times New Roman"/>
                <a:ea typeface="ＭＳ Ｐゴシック" charset="0"/>
                <a:cs typeface="Times New Roman"/>
              </a:rPr>
              <a:t>Different mediator particles possible</a:t>
            </a:r>
          </a:p>
          <a:p>
            <a:pPr eaLnBrk="1" hangingPunct="1"/>
            <a:endParaRPr lang="en-US" dirty="0">
              <a:latin typeface="Times New Roman"/>
              <a:ea typeface="ＭＳ Ｐゴシック" charset="0"/>
              <a:cs typeface="Times New Roman"/>
            </a:endParaRPr>
          </a:p>
          <a:p>
            <a:pPr eaLnBrk="1" hangingPunct="1"/>
            <a:endParaRPr lang="en-US" dirty="0" smtClean="0">
              <a:latin typeface="Times New Roman"/>
              <a:ea typeface="ＭＳ Ｐゴシック" charset="0"/>
              <a:cs typeface="Times New Roman"/>
            </a:endParaRPr>
          </a:p>
          <a:p>
            <a:pPr eaLnBrk="1" hangingPunct="1"/>
            <a:endParaRPr lang="en-US" dirty="0">
              <a:latin typeface="Times New Roman"/>
              <a:ea typeface="ＭＳ Ｐゴシック" charset="0"/>
              <a:cs typeface="Times New Roman"/>
            </a:endParaRPr>
          </a:p>
          <a:p>
            <a:pPr eaLnBrk="1" hangingPunct="1"/>
            <a:r>
              <a:rPr lang="en-US" dirty="0" smtClean="0">
                <a:latin typeface="Times New Roman"/>
                <a:ea typeface="ＭＳ Ｐゴシック" charset="0"/>
                <a:cs typeface="Times New Roman"/>
              </a:rPr>
              <a:t>Tag with radiated gluon (photon, W, Z, H)</a:t>
            </a:r>
            <a:endParaRPr lang="en-US" dirty="0">
              <a:latin typeface="Times New Roman"/>
              <a:ea typeface="ＭＳ Ｐゴシック" charset="0"/>
              <a:cs typeface="Times New Roman"/>
            </a:endParaRPr>
          </a:p>
          <a:p>
            <a:pPr eaLnBrk="1" hangingPunct="1"/>
            <a:r>
              <a:rPr lang="en-US" dirty="0" smtClean="0">
                <a:latin typeface="Times New Roman"/>
                <a:ea typeface="ＭＳ Ｐゴシック" charset="0"/>
                <a:cs typeface="Times New Roman"/>
              </a:rPr>
              <a:t>Mono-X</a:t>
            </a:r>
            <a:endParaRPr lang="en-US" dirty="0">
              <a:latin typeface="Times New Roman"/>
              <a:ea typeface="ＭＳ Ｐゴシック" charset="0"/>
              <a:cs typeface="Times New Roman"/>
            </a:endParaRPr>
          </a:p>
          <a:p>
            <a:pPr marL="0" indent="0" eaLnBrk="1" hangingPunct="1">
              <a:buNone/>
            </a:pPr>
            <a:r>
              <a:rPr lang="en-US" dirty="0" smtClean="0">
                <a:latin typeface="Times New Roman"/>
                <a:ea typeface="ＭＳ Ｐゴシック" charset="0"/>
                <a:cs typeface="Times New Roman"/>
              </a:rPr>
              <a:t>    signatures</a:t>
            </a:r>
            <a:endParaRPr lang="en-US" dirty="0"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2" name="Picture 1" descr="ScalarVectorMediato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04" y="2591172"/>
            <a:ext cx="5005424" cy="1527532"/>
          </a:xfrm>
          <a:prstGeom prst="rect">
            <a:avLst/>
          </a:prstGeom>
        </p:spPr>
      </p:pic>
      <p:pic>
        <p:nvPicPr>
          <p:cNvPr id="3" name="Picture 2" descr="t-channelMediat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564904"/>
            <a:ext cx="2160240" cy="1543029"/>
          </a:xfrm>
          <a:prstGeom prst="rect">
            <a:avLst/>
          </a:prstGeom>
        </p:spPr>
      </p:pic>
      <p:pic>
        <p:nvPicPr>
          <p:cNvPr id="4" name="Picture 3" descr="Monoje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887910"/>
            <a:ext cx="2322882" cy="1492682"/>
          </a:xfrm>
          <a:prstGeom prst="rect">
            <a:avLst/>
          </a:prstGeom>
        </p:spPr>
      </p:pic>
      <p:pic>
        <p:nvPicPr>
          <p:cNvPr id="5" name="Picture 4" descr="Monophot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116" y="4922190"/>
            <a:ext cx="2280952" cy="1459138"/>
          </a:xfrm>
          <a:prstGeom prst="rect">
            <a:avLst/>
          </a:prstGeom>
        </p:spPr>
      </p:pic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3923928" y="3068960"/>
            <a:ext cx="1152128" cy="64807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6" name="TextBox 5"/>
          <p:cNvSpPr txBox="1"/>
          <p:nvPr/>
        </p:nvSpPr>
        <p:spPr>
          <a:xfrm>
            <a:off x="1475656" y="2852936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dirty="0" smtClean="0"/>
              <a:t>Scalar</a:t>
            </a:r>
            <a:endParaRPr lang="en-US" sz="1600" b="0" dirty="0"/>
          </a:p>
        </p:txBody>
      </p:sp>
      <p:sp>
        <p:nvSpPr>
          <p:cNvPr id="19" name="TextBox 18"/>
          <p:cNvSpPr txBox="1"/>
          <p:nvPr/>
        </p:nvSpPr>
        <p:spPr>
          <a:xfrm>
            <a:off x="4139952" y="2780928"/>
            <a:ext cx="720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dirty="0" smtClean="0"/>
              <a:t>Vector</a:t>
            </a:r>
            <a:endParaRPr lang="en-US" sz="1600" b="0" dirty="0"/>
          </a:p>
        </p:txBody>
      </p:sp>
      <p:sp>
        <p:nvSpPr>
          <p:cNvPr id="20" name="TextBox 19"/>
          <p:cNvSpPr txBox="1"/>
          <p:nvPr/>
        </p:nvSpPr>
        <p:spPr>
          <a:xfrm>
            <a:off x="4048714" y="486916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dirty="0" smtClean="0"/>
              <a:t>g</a:t>
            </a:r>
            <a:endParaRPr lang="en-US" sz="2000" b="0" dirty="0"/>
          </a:p>
        </p:txBody>
      </p:sp>
      <p:sp>
        <p:nvSpPr>
          <p:cNvPr id="21" name="TextBox 20"/>
          <p:cNvSpPr txBox="1"/>
          <p:nvPr/>
        </p:nvSpPr>
        <p:spPr>
          <a:xfrm>
            <a:off x="7144284" y="4941168"/>
            <a:ext cx="300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dirty="0" err="1" smtClean="0"/>
              <a:t>γ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81597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8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68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68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>
          <a:xfrm>
            <a:off x="144463" y="404441"/>
            <a:ext cx="8820150" cy="864319"/>
          </a:xfrm>
          <a:solidFill>
            <a:srgbClr val="BBE0E3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chemeClr val="tx1"/>
                </a:solidFill>
                <a:latin typeface="Times New Roman"/>
                <a:ea typeface="ＭＳ Ｐゴシック" charset="0"/>
                <a:cs typeface="Times New Roman"/>
              </a:rPr>
              <a:t>Simplified Dark Matter Models</a:t>
            </a:r>
            <a:endParaRPr lang="en-US" sz="4800" b="1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76802" name="Content Placeholder 2"/>
          <p:cNvSpPr>
            <a:spLocks noGrp="1"/>
          </p:cNvSpPr>
          <p:nvPr>
            <p:ph idx="1"/>
          </p:nvPr>
        </p:nvSpPr>
        <p:spPr>
          <a:xfrm>
            <a:off x="-571" y="1341438"/>
            <a:ext cx="9109075" cy="4967287"/>
          </a:xfrm>
          <a:solidFill>
            <a:srgbClr val="BBE0E3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ea typeface="ＭＳ Ｐゴシック" charset="0"/>
                <a:cs typeface="Times New Roman"/>
              </a:rPr>
              <a:t>P</a:t>
            </a:r>
            <a:r>
              <a:rPr lang="en-US" dirty="0" smtClean="0">
                <a:latin typeface="Times New Roman"/>
                <a:ea typeface="ＭＳ Ｐゴシック" charset="0"/>
                <a:cs typeface="Times New Roman"/>
              </a:rPr>
              <a:t>resent sensitivities for different Z’ mediator bosons</a:t>
            </a:r>
            <a:endParaRPr lang="en-US" dirty="0">
              <a:latin typeface="Times New Roman"/>
              <a:ea typeface="ＭＳ Ｐゴシック" charset="0"/>
              <a:cs typeface="Times New Roman"/>
            </a:endParaRPr>
          </a:p>
          <a:p>
            <a:pPr eaLnBrk="1" hangingPunct="1"/>
            <a:endParaRPr lang="en-US" dirty="0">
              <a:latin typeface="Times New Roman"/>
              <a:ea typeface="ＭＳ Ｐゴシック" charset="0"/>
              <a:cs typeface="Times New Roman"/>
            </a:endParaRPr>
          </a:p>
          <a:p>
            <a:pPr eaLnBrk="1" hangingPunct="1"/>
            <a:endParaRPr lang="en-US" dirty="0">
              <a:latin typeface="Times New Roman"/>
              <a:ea typeface="ＭＳ Ｐゴシック" charset="0"/>
              <a:cs typeface="Times New Roman"/>
            </a:endParaRPr>
          </a:p>
          <a:p>
            <a:pPr eaLnBrk="1" hangingPunct="1"/>
            <a:endParaRPr lang="en-US" dirty="0">
              <a:latin typeface="Times New Roman"/>
              <a:ea typeface="ＭＳ Ｐゴシック" charset="0"/>
              <a:cs typeface="Times New Roman"/>
            </a:endParaRPr>
          </a:p>
          <a:p>
            <a:pPr eaLnBrk="1" hangingPunct="1"/>
            <a:endParaRPr lang="en-US" dirty="0">
              <a:latin typeface="Times New Roman"/>
              <a:ea typeface="ＭＳ Ｐゴシック" charset="0"/>
              <a:cs typeface="Times New Roman"/>
            </a:endParaRPr>
          </a:p>
          <a:p>
            <a:pPr eaLnBrk="1" hangingPunct="1"/>
            <a:endParaRPr lang="en-US" dirty="0">
              <a:latin typeface="Times New Roman"/>
              <a:ea typeface="ＭＳ Ｐゴシック" charset="0"/>
              <a:cs typeface="Times New Roman"/>
            </a:endParaRPr>
          </a:p>
          <a:p>
            <a:pPr eaLnBrk="1" hangingPunct="1"/>
            <a:endParaRPr lang="en-US" dirty="0">
              <a:latin typeface="Times New Roman"/>
              <a:ea typeface="ＭＳ Ｐゴシック" charset="0"/>
              <a:cs typeface="Times New Roman"/>
            </a:endParaRPr>
          </a:p>
          <a:p>
            <a:pPr eaLnBrk="1" hangingPunct="1"/>
            <a:endParaRPr lang="en-US" sz="1400" dirty="0">
              <a:latin typeface="Times New Roman"/>
              <a:ea typeface="ＭＳ Ｐゴシック" charset="0"/>
              <a:cs typeface="Times New Roman"/>
            </a:endParaRPr>
          </a:p>
          <a:p>
            <a:pPr eaLnBrk="1" hangingPunct="1"/>
            <a:r>
              <a:rPr lang="en-US" dirty="0">
                <a:latin typeface="Times New Roman"/>
                <a:ea typeface="ＭＳ Ｐゴシック" charset="0"/>
                <a:cs typeface="Times New Roman"/>
              </a:rPr>
              <a:t>Complementarity between LHC and direct searches</a:t>
            </a:r>
            <a:endParaRPr lang="en-US" baseline="-25000" dirty="0"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79875" name="Picture 5" descr="CMSSDMM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892300"/>
            <a:ext cx="8229600" cy="391318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sp>
        <p:nvSpPr>
          <p:cNvPr id="79876" name="TextBox 6"/>
          <p:cNvSpPr txBox="1">
            <a:spLocks noChangeArrowheads="1"/>
          </p:cNvSpPr>
          <p:nvPr/>
        </p:nvSpPr>
        <p:spPr bwMode="auto">
          <a:xfrm>
            <a:off x="2411413" y="3563938"/>
            <a:ext cx="962774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LHC</a:t>
            </a:r>
          </a:p>
        </p:txBody>
      </p:sp>
      <p:sp>
        <p:nvSpPr>
          <p:cNvPr id="79877" name="TextBox 8"/>
          <p:cNvSpPr txBox="1">
            <a:spLocks noChangeArrowheads="1"/>
          </p:cNvSpPr>
          <p:nvPr/>
        </p:nvSpPr>
        <p:spPr bwMode="auto">
          <a:xfrm>
            <a:off x="5297488" y="4356100"/>
            <a:ext cx="962774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LHC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195513" y="4284384"/>
            <a:ext cx="1876084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DM search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440332" y="3697868"/>
            <a:ext cx="1876084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DM search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02734" y="6310890"/>
            <a:ext cx="2616371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Model dependence</a:t>
            </a:r>
            <a:endParaRPr lang="en-US" sz="2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22673" y="24790"/>
            <a:ext cx="3181175" cy="59589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US" sz="28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Z’ mediator models</a:t>
            </a:r>
            <a:endParaRPr lang="en-US" sz="28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1259632" y="2420888"/>
            <a:ext cx="576063" cy="34529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394101" y="2420888"/>
            <a:ext cx="546051" cy="36004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</p:spTree>
    <p:extLst>
      <p:ext uri="{BB962C8B-B14F-4D97-AF65-F5344CB8AC3E}">
        <p14:creationId xmlns:p14="http://schemas.microsoft.com/office/powerpoint/2010/main" val="70266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68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 animBg="1"/>
      <p:bldP spid="13" grpId="0" animBg="1"/>
      <p:bldP spid="1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Simplified Dark Matter Models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967" y="1600200"/>
            <a:ext cx="8487965" cy="5099065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Involve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bosonic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mediator particles of spin 0 or 1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The latter are gauge bosons of some U(1)’ with vector and/or axial-vector couplings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Consistency of theory requires cancellation of anomalous triangle diagrams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Standard Model has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	quark-lepton cancellation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Should be re-examined in models with extra fermions and/or gauge bosons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Triang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66072" y="3412608"/>
            <a:ext cx="1796403" cy="2611792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727255" y="6489706"/>
            <a:ext cx="3314980" cy="307777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chemeClr val="bg1"/>
                </a:solidFill>
                <a:latin typeface="Times" charset="0"/>
              </a:rPr>
              <a:t>JE, Fairbairn &amp; Tunney, arXiv:1704.03850 </a:t>
            </a:r>
            <a:endParaRPr lang="en-US" sz="1400" b="0" dirty="0">
              <a:solidFill>
                <a:schemeClr val="bg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19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Anomaly Cancellation Conditions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751" y="1874144"/>
            <a:ext cx="8865163" cy="4252292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Colour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/U(1)’: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SU(2)</a:t>
            </a:r>
            <a:r>
              <a:rPr lang="en-US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W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/U(1)’: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U(1)</a:t>
            </a:r>
            <a:r>
              <a:rPr lang="en-US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Y</a:t>
            </a:r>
            <a:r>
              <a:rPr lang="en-US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/U(1)’:</a:t>
            </a:r>
          </a:p>
          <a:p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U(1)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  <a:cs typeface="Times New Roman"/>
              </a:rPr>
              <a:t>Y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/U(1)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’</a:t>
            </a:r>
            <a:r>
              <a:rPr lang="en-US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: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U(1)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’</a:t>
            </a:r>
            <a:r>
              <a:rPr lang="en-US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3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: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Gravity/U(1)’::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Non-trivial set of constraints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Anomali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602" y="1961418"/>
            <a:ext cx="6059152" cy="3467699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245538" y="6303608"/>
            <a:ext cx="4257546" cy="307777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b="0" dirty="0" smtClean="0">
                <a:solidFill>
                  <a:schemeClr val="bg1"/>
                </a:solidFill>
                <a:latin typeface="Times" charset="0"/>
              </a:rPr>
              <a:t>JE, Fairbairn &amp; Tunney, arXiv:1704.03850, 1705.03447</a:t>
            </a:r>
            <a:endParaRPr lang="en-US" sz="1400" b="0" dirty="0">
              <a:solidFill>
                <a:schemeClr val="bg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016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182" y="274638"/>
            <a:ext cx="8467130" cy="891578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Simplified Dark Matter Models</a:t>
            </a:r>
            <a:endParaRPr lang="en-US" sz="4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02" y="1516082"/>
            <a:ext cx="6341552" cy="4960918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Mass of Z’ boson &gt; about 3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TeV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if produced by 1</a:t>
            </a:r>
            <a:r>
              <a:rPr lang="en-US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st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generation quarks and decays to leptons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Impact reduced if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leptophobic</a:t>
            </a:r>
            <a:endParaRPr lang="en-US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Impact of direct DM searches reduced if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DM particle has axial Z’ coupling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DM particle has axial nuclear coupling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DM particle decouples from 1</a:t>
            </a:r>
            <a:r>
              <a:rPr lang="en-US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st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/2</a:t>
            </a:r>
            <a:r>
              <a:rPr lang="en-US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nd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generation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What anomaly-free U(1)’ models compatible with these desiderata?</a:t>
            </a:r>
          </a:p>
        </p:txBody>
      </p:sp>
      <p:pic>
        <p:nvPicPr>
          <p:cNvPr id="5" name="Picture 4" descr="ATLASZpri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900" y="1293817"/>
            <a:ext cx="2833100" cy="210116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AxialD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53" y="3435630"/>
            <a:ext cx="3529263" cy="236621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20806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8730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Benchmark Anomaly-Free DM Models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967" y="1647523"/>
            <a:ext cx="8487965" cy="4679490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Single DM particle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χ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,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free parameters: 			</a:t>
            </a:r>
            <a:r>
              <a:rPr lang="en-US" dirty="0" smtClean="0">
                <a:solidFill>
                  <a:schemeClr val="accent1"/>
                </a:solidFill>
                <a:latin typeface="Times New Roman"/>
                <a:cs typeface="Times New Roman"/>
              </a:rPr>
              <a:t>  ,</a:t>
            </a:r>
            <a:endParaRPr lang="en-US" sz="2800" dirty="0">
              <a:solidFill>
                <a:schemeClr val="accent1"/>
              </a:solidFill>
              <a:latin typeface="Times New Roman"/>
              <a:cs typeface="Times New Roman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Axial coupling for DM particle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χ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:</a:t>
            </a:r>
          </a:p>
          <a:p>
            <a:endParaRPr lang="en-US" sz="36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en-US" sz="36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Leptophobic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model + SM doublet A,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singlets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B,C</a:t>
            </a:r>
          </a:p>
        </p:txBody>
      </p:sp>
      <p:pic>
        <p:nvPicPr>
          <p:cNvPr id="4" name="Picture 3" descr="Ych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12" y="1828406"/>
            <a:ext cx="1333500" cy="419100"/>
          </a:xfrm>
          <a:prstGeom prst="rect">
            <a:avLst/>
          </a:prstGeom>
        </p:spPr>
      </p:pic>
      <p:pic>
        <p:nvPicPr>
          <p:cNvPr id="5" name="Picture 4" descr="Yq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884" y="1878948"/>
            <a:ext cx="292100" cy="355600"/>
          </a:xfrm>
          <a:prstGeom prst="rect">
            <a:avLst/>
          </a:prstGeom>
        </p:spPr>
      </p:pic>
      <p:pic>
        <p:nvPicPr>
          <p:cNvPr id="6" name="Picture 5" descr="Ycharg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64" y="2301833"/>
            <a:ext cx="8354732" cy="462762"/>
          </a:xfrm>
          <a:prstGeom prst="rect">
            <a:avLst/>
          </a:prstGeom>
          <a:solidFill>
            <a:srgbClr val="000066"/>
          </a:solidFill>
          <a:ln>
            <a:noFill/>
          </a:ln>
        </p:spPr>
      </p:pic>
      <p:pic>
        <p:nvPicPr>
          <p:cNvPr id="9" name="Picture 8" descr="YchiL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95" y="2919186"/>
            <a:ext cx="2227653" cy="428927"/>
          </a:xfrm>
          <a:prstGeom prst="rect">
            <a:avLst/>
          </a:prstGeom>
          <a:solidFill>
            <a:srgbClr val="000066"/>
          </a:solidFill>
          <a:ln>
            <a:noFill/>
          </a:ln>
        </p:spPr>
      </p:pic>
      <p:pic>
        <p:nvPicPr>
          <p:cNvPr id="10" name="Picture 9" descr="Y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765" y="3401721"/>
            <a:ext cx="5507912" cy="339128"/>
          </a:xfrm>
          <a:prstGeom prst="rect">
            <a:avLst/>
          </a:prstGeom>
          <a:solidFill>
            <a:srgbClr val="000066"/>
          </a:solidFill>
          <a:ln>
            <a:noFill/>
          </a:ln>
        </p:spPr>
      </p:pic>
      <p:pic>
        <p:nvPicPr>
          <p:cNvPr id="11" name="Picture 10" descr="YAL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0" y="3346594"/>
            <a:ext cx="2561006" cy="409293"/>
          </a:xfrm>
          <a:prstGeom prst="rect">
            <a:avLst/>
          </a:prstGeom>
          <a:solidFill>
            <a:srgbClr val="000066"/>
          </a:solidFill>
          <a:ln>
            <a:noFill/>
          </a:ln>
        </p:spPr>
      </p:pic>
      <p:pic>
        <p:nvPicPr>
          <p:cNvPr id="12" name="Picture 11" descr="2ndY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6" y="3751821"/>
            <a:ext cx="8069641" cy="952917"/>
          </a:xfrm>
          <a:prstGeom prst="rect">
            <a:avLst/>
          </a:prstGeom>
          <a:solidFill>
            <a:srgbClr val="000066"/>
          </a:solidFill>
          <a:ln>
            <a:noFill/>
          </a:ln>
        </p:spPr>
      </p:pic>
      <p:pic>
        <p:nvPicPr>
          <p:cNvPr id="17" name="Picture 16" descr="Yl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366" y="5254726"/>
            <a:ext cx="1577184" cy="417886"/>
          </a:xfrm>
          <a:prstGeom prst="rect">
            <a:avLst/>
          </a:prstGeom>
          <a:solidFill>
            <a:srgbClr val="000066"/>
          </a:solidFill>
          <a:ln>
            <a:noFill/>
          </a:ln>
        </p:spPr>
      </p:pic>
      <p:pic>
        <p:nvPicPr>
          <p:cNvPr id="18" name="Picture 17" descr="YYprim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264" y="5779134"/>
            <a:ext cx="3210564" cy="547878"/>
          </a:xfrm>
          <a:prstGeom prst="rect">
            <a:avLst/>
          </a:prstGeom>
          <a:solidFill>
            <a:srgbClr val="000066"/>
          </a:solidFill>
          <a:ln>
            <a:noFill/>
          </a:ln>
        </p:spPr>
      </p:pic>
      <p:pic>
        <p:nvPicPr>
          <p:cNvPr id="15" name="Picture 14" descr="moreYs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32" y="5746498"/>
            <a:ext cx="5082048" cy="580514"/>
          </a:xfrm>
          <a:prstGeom prst="rect">
            <a:avLst/>
          </a:prstGeom>
          <a:solidFill>
            <a:srgbClr val="000066"/>
          </a:solidFill>
          <a:ln>
            <a:noFill/>
          </a:ln>
        </p:spPr>
      </p:pic>
      <p:pic>
        <p:nvPicPr>
          <p:cNvPr id="16" name="Picture 15" descr="otherY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98" y="5234124"/>
            <a:ext cx="3215570" cy="438487"/>
          </a:xfrm>
          <a:prstGeom prst="rect">
            <a:avLst/>
          </a:prstGeom>
          <a:solidFill>
            <a:srgbClr val="000066"/>
          </a:solidFill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46979" y="2405553"/>
            <a:ext cx="7972956" cy="430887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2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Strong LHC, DM scattering constraints, specific pattern of couplings</a:t>
            </a:r>
            <a:endParaRPr lang="en-US" sz="22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7527" y="4325282"/>
            <a:ext cx="8555029" cy="430887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2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Strong LHC constraints, restricted pattern of couplings, 2</a:t>
            </a:r>
            <a:r>
              <a:rPr lang="en-US" sz="2200" b="0" baseline="30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nd</a:t>
            </a:r>
            <a:r>
              <a:rPr lang="en-US" sz="22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‘dark’ fermion</a:t>
            </a:r>
            <a:endParaRPr lang="en-US" sz="22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57" y="5837450"/>
            <a:ext cx="8960005" cy="430887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2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Weaker LHC constraints, restricted couplings, new doublet, 2 ‘dark’ fermions</a:t>
            </a:r>
            <a:endParaRPr lang="en-US" sz="22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29449" y="1552150"/>
            <a:ext cx="3283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5640095" y="6499317"/>
            <a:ext cx="3314980" cy="307777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JE, Fairbairn &amp; Tunney, arXiv:1704.03850 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3094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8016"/>
            <a:ext cx="8229600" cy="1325562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Experimental Constraints on </a:t>
            </a:r>
            <a:b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Anomaly-Free Dark Matter Models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967" y="1600201"/>
            <a:ext cx="8487965" cy="4853136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>
            <a:normAutofit lnSpcReduction="10000"/>
          </a:bodyPr>
          <a:lstStyle/>
          <a:p>
            <a:endParaRPr lang="en-US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en-US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en-US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en-US" sz="24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Excluded by LHC </a:t>
            </a:r>
            <a:r>
              <a:rPr lang="en-US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dilepton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searches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b="1" dirty="0" smtClean="0">
                <a:solidFill>
                  <a:srgbClr val="FF6600"/>
                </a:solidFill>
                <a:latin typeface="Times New Roman"/>
                <a:cs typeface="Times New Roman"/>
              </a:rPr>
              <a:t>Excl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uded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by direct dark matter </a:t>
            </a:r>
            <a:r>
              <a:rPr lang="en-US" dirty="0" smtClean="0">
                <a:latin typeface="Times New Roman"/>
                <a:cs typeface="Times New Roman"/>
              </a:rPr>
              <a:t>searches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5652120" y="6309320"/>
            <a:ext cx="3043866" cy="307777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chemeClr val="bg1"/>
                </a:solidFill>
                <a:latin typeface="Times" charset="0"/>
              </a:rPr>
              <a:t>JE, Fairbairn &amp; Tunney</a:t>
            </a:r>
            <a:r>
              <a:rPr lang="en-US" sz="1400" b="0" i="1" dirty="0" smtClean="0">
                <a:solidFill>
                  <a:schemeClr val="bg1"/>
                </a:solidFill>
                <a:latin typeface="Times" charset="0"/>
              </a:rPr>
              <a:t>, in preparation</a:t>
            </a:r>
            <a:endParaRPr lang="en-US" sz="1400" b="0" i="1" dirty="0">
              <a:solidFill>
                <a:schemeClr val="bg1"/>
              </a:solidFill>
              <a:latin typeface="Times" charset="0"/>
            </a:endParaRPr>
          </a:p>
        </p:txBody>
      </p:sp>
      <p:pic>
        <p:nvPicPr>
          <p:cNvPr id="6" name="Picture 5" descr="ZprimePlo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36" y="1642565"/>
            <a:ext cx="8394328" cy="34426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63688" y="1556792"/>
            <a:ext cx="834220" cy="369332"/>
          </a:xfrm>
          <a:prstGeom prst="rect">
            <a:avLst/>
          </a:prstGeom>
          <a:solidFill>
            <a:srgbClr val="000066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dirty="0">
                <a:solidFill>
                  <a:srgbClr val="FFFF00"/>
                </a:solidFill>
              </a:rPr>
              <a:t>g</a:t>
            </a:r>
            <a:r>
              <a:rPr lang="en-US" sz="1800" b="0" dirty="0" smtClean="0">
                <a:solidFill>
                  <a:srgbClr val="FFFF00"/>
                </a:solidFill>
              </a:rPr>
              <a:t> = 0.1</a:t>
            </a:r>
            <a:endParaRPr lang="en-US" sz="1800" b="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8020" y="1547500"/>
            <a:ext cx="949636" cy="369332"/>
          </a:xfrm>
          <a:prstGeom prst="rect">
            <a:avLst/>
          </a:prstGeom>
          <a:solidFill>
            <a:srgbClr val="000066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dirty="0">
                <a:solidFill>
                  <a:srgbClr val="FFFF00"/>
                </a:solidFill>
              </a:rPr>
              <a:t>g</a:t>
            </a:r>
            <a:r>
              <a:rPr lang="en-US" sz="1800" b="0" dirty="0" smtClean="0">
                <a:solidFill>
                  <a:srgbClr val="FFFF00"/>
                </a:solidFill>
              </a:rPr>
              <a:t> = 0.01</a:t>
            </a:r>
            <a:endParaRPr lang="en-US" sz="18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497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00" y="116632"/>
            <a:ext cx="5276088" cy="1363231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Flavour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Anomalies in B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Wingdings"/>
                <a:cs typeface="Times New Roman"/>
                <a:sym typeface="Wingdings"/>
              </a:rPr>
              <a:t>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K</a:t>
            </a:r>
            <a:r>
              <a:rPr lang="en-US" baseline="30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(*)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μ</a:t>
            </a:r>
            <a:r>
              <a:rPr lang="en-US" baseline="30000" dirty="0" err="1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+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μ</a:t>
            </a:r>
            <a:r>
              <a:rPr lang="en-US" baseline="30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-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,</a:t>
            </a:r>
            <a:r>
              <a:rPr lang="en-US" baseline="30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US" baseline="-25000" dirty="0" err="1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Wingdings"/>
                <a:cs typeface="Times New Roman"/>
                <a:sym typeface="Wingdings"/>
              </a:rPr>
              <a:t>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Lucida Grande"/>
                <a:cs typeface="Times New Roman"/>
                <a:sym typeface="Wingdings"/>
              </a:rPr>
              <a:t>ϕ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μ</a:t>
            </a:r>
            <a:r>
              <a:rPr lang="en-US" baseline="30000" dirty="0" err="1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+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μ</a:t>
            </a:r>
            <a:r>
              <a:rPr lang="en-US" baseline="30000" dirty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-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 </a:t>
            </a:r>
            <a:endParaRPr lang="en-US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359" y="1700809"/>
            <a:ext cx="5088730" cy="5040560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Apparent violation of μ-e universality in </a:t>
            </a: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Wingdings"/>
                <a:cs typeface="Times New Roman"/>
                <a:sym typeface="Wingdings"/>
              </a:rPr>
              <a:t></a:t>
            </a: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K</a:t>
            </a:r>
            <a:r>
              <a:rPr lang="en-US" sz="2800" baseline="30000" dirty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(*)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μ</a:t>
            </a:r>
            <a:r>
              <a:rPr lang="en-US" sz="2800" baseline="30000" dirty="0" err="1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+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μ</a:t>
            </a:r>
            <a:r>
              <a:rPr lang="en-US" sz="2800" baseline="30000" dirty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-</a:t>
            </a:r>
            <a:endParaRPr lang="en-US" sz="28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en-US" sz="28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Anomalous angular distribution in </a:t>
            </a: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Wingdings"/>
                <a:cs typeface="Times New Roman"/>
                <a:sym typeface="Wingdings"/>
              </a:rPr>
              <a:t>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K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*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μ</a:t>
            </a:r>
            <a:r>
              <a:rPr lang="en-US" sz="2800" baseline="30000" dirty="0" err="1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+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μ</a:t>
            </a:r>
            <a:r>
              <a:rPr lang="en-US" sz="2800" baseline="30000" dirty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-</a:t>
            </a:r>
            <a:endParaRPr lang="en-US" sz="28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en-US" sz="2800" dirty="0" smtClean="0">
              <a:solidFill>
                <a:srgbClr val="000000"/>
              </a:solidFill>
              <a:latin typeface="Times New Roman"/>
              <a:cs typeface="Times New Roman"/>
              <a:sym typeface="Wingdings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Anomalous q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 distribution in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US" sz="2800" baseline="-25000" dirty="0" err="1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Wingdings"/>
                <a:cs typeface="Times New Roman"/>
                <a:sym typeface="Wingdings"/>
              </a:rPr>
              <a:t>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Lucida Grande"/>
                <a:cs typeface="Times New Roman"/>
                <a:sym typeface="Wingdings"/>
              </a:rPr>
              <a:t>ϕ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μ</a:t>
            </a:r>
            <a:r>
              <a:rPr lang="en-US" sz="2800" baseline="30000" dirty="0" err="1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+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μ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-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 decay</a:t>
            </a:r>
          </a:p>
          <a:p>
            <a:endParaRPr lang="en-US" sz="2800" dirty="0">
              <a:solidFill>
                <a:srgbClr val="000000"/>
              </a:solidFill>
              <a:latin typeface="Times New Roman"/>
              <a:cs typeface="Times New Roman"/>
              <a:sym typeface="Wingdings"/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 (Also anomalies in B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Wingdings"/>
                <a:cs typeface="Times New Roman"/>
                <a:sym typeface="Wingdings"/>
              </a:rPr>
              <a:t>D 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ea typeface="Wingdings"/>
                <a:cs typeface="Times New Roman"/>
                <a:sym typeface="Wingdings"/>
              </a:rPr>
              <a:t>τν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Wingdings"/>
                <a:cs typeface="Times New Roman"/>
                <a:sym typeface="Wingdings"/>
              </a:rPr>
              <a:t>, …)</a:t>
            </a:r>
            <a:endParaRPr lang="en-US" sz="2800" dirty="0" smtClean="0">
              <a:solidFill>
                <a:srgbClr val="000000"/>
              </a:solidFill>
              <a:latin typeface="Times New Roman"/>
              <a:cs typeface="Times New Roman"/>
              <a:sym typeface="Wingdings"/>
            </a:endParaRPr>
          </a:p>
        </p:txBody>
      </p:sp>
      <p:pic>
        <p:nvPicPr>
          <p:cNvPr id="7" name="Picture 6" descr="P5pri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163" y="2543012"/>
            <a:ext cx="3308665" cy="2331641"/>
          </a:xfrm>
          <a:prstGeom prst="rect">
            <a:avLst/>
          </a:prstGeom>
        </p:spPr>
      </p:pic>
      <p:pic>
        <p:nvPicPr>
          <p:cNvPr id="8" name="Picture 7" descr="Bsph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693" y="4852736"/>
            <a:ext cx="3310930" cy="1951791"/>
          </a:xfrm>
          <a:prstGeom prst="rect">
            <a:avLst/>
          </a:prstGeom>
        </p:spPr>
      </p:pic>
      <p:pic>
        <p:nvPicPr>
          <p:cNvPr id="9" name="Picture 8" descr="RK*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692" y="72100"/>
            <a:ext cx="3310931" cy="25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58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More E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vidence </a:t>
            </a:r>
            <a:r>
              <a:rPr lang="en-US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for Dark Matter</a:t>
            </a:r>
          </a:p>
        </p:txBody>
      </p:sp>
      <p:pic>
        <p:nvPicPr>
          <p:cNvPr id="874501" name="Picture 5" descr="ros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40" y="2996952"/>
            <a:ext cx="4378424" cy="371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4502" name="Text Box 6"/>
          <p:cNvSpPr txBox="1">
            <a:spLocks noChangeArrowheads="1"/>
          </p:cNvSpPr>
          <p:nvPr/>
        </p:nvSpPr>
        <p:spPr bwMode="auto">
          <a:xfrm>
            <a:off x="1259632" y="1556792"/>
            <a:ext cx="3099226" cy="1348061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buNone/>
              <a:defRPr/>
            </a:pPr>
            <a:r>
              <a:rPr lang="en-US" sz="2400" b="0" dirty="0">
                <a:solidFill>
                  <a:srgbClr val="FFFF00"/>
                </a:solidFill>
                <a:latin typeface="Times" charset="0"/>
              </a:rPr>
              <a:t>X-ray emitting gas held</a:t>
            </a:r>
          </a:p>
          <a:p>
            <a:pPr algn="ctr" eaLnBrk="0" hangingPunct="0">
              <a:buNone/>
              <a:defRPr/>
            </a:pPr>
            <a:r>
              <a:rPr lang="en-US" sz="2400" b="0" dirty="0">
                <a:solidFill>
                  <a:srgbClr val="FFFF00"/>
                </a:solidFill>
                <a:latin typeface="Times" charset="0"/>
              </a:rPr>
              <a:t>in place by extra</a:t>
            </a:r>
          </a:p>
          <a:p>
            <a:pPr algn="ctr" eaLnBrk="0" hangingPunct="0">
              <a:buNone/>
              <a:defRPr/>
            </a:pPr>
            <a:r>
              <a:rPr lang="en-US" sz="2400" b="0" dirty="0">
                <a:solidFill>
                  <a:srgbClr val="FFFF00"/>
                </a:solidFill>
                <a:latin typeface="Times" charset="0"/>
              </a:rPr>
              <a:t>dark matter</a:t>
            </a:r>
          </a:p>
        </p:txBody>
      </p:sp>
      <p:pic>
        <p:nvPicPr>
          <p:cNvPr id="874503" name="Picture 7" descr="starl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004962"/>
            <a:ext cx="2479576" cy="366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4504" name="Text Box 8"/>
          <p:cNvSpPr txBox="1">
            <a:spLocks noChangeArrowheads="1"/>
          </p:cNvSpPr>
          <p:nvPr/>
        </p:nvSpPr>
        <p:spPr bwMode="auto">
          <a:xfrm>
            <a:off x="5759718" y="1556792"/>
            <a:ext cx="2124650" cy="1348061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buNone/>
              <a:defRPr/>
            </a:pPr>
            <a:r>
              <a:rPr lang="en-US" sz="2400" b="0" dirty="0" smtClean="0">
                <a:solidFill>
                  <a:srgbClr val="FFFF00"/>
                </a:solidFill>
                <a:latin typeface="Times" charset="0"/>
              </a:rPr>
              <a:t>Even </a:t>
            </a:r>
            <a:endParaRPr lang="en-US" sz="2400" b="0" dirty="0">
              <a:solidFill>
                <a:srgbClr val="FFFF00"/>
              </a:solidFill>
              <a:latin typeface="Times" charset="0"/>
            </a:endParaRPr>
          </a:p>
          <a:p>
            <a:pPr algn="ctr" eaLnBrk="0" hangingPunct="0">
              <a:buNone/>
              <a:defRPr/>
            </a:pPr>
            <a:r>
              <a:rPr lang="ja-JP" altLang="en-US" sz="2400" b="0" dirty="0">
                <a:solidFill>
                  <a:srgbClr val="FFFF00"/>
                </a:solidFill>
                <a:latin typeface="Arial"/>
              </a:rPr>
              <a:t>‘</a:t>
            </a:r>
            <a:r>
              <a:rPr lang="en-US" sz="2400" b="0" dirty="0">
                <a:solidFill>
                  <a:srgbClr val="FFFF00"/>
                </a:solidFill>
                <a:latin typeface="Times" charset="0"/>
              </a:rPr>
              <a:t>dark </a:t>
            </a:r>
            <a:r>
              <a:rPr lang="en-US" sz="2400" b="0" dirty="0" smtClean="0">
                <a:solidFill>
                  <a:srgbClr val="FFFF00"/>
                </a:solidFill>
                <a:latin typeface="Times" charset="0"/>
              </a:rPr>
              <a:t>galaxies</a:t>
            </a:r>
            <a:r>
              <a:rPr lang="ja-JP" altLang="en-US" sz="2400" b="0" dirty="0" smtClean="0">
                <a:solidFill>
                  <a:srgbClr val="FFFF00"/>
                </a:solidFill>
                <a:latin typeface="Arial"/>
              </a:rPr>
              <a:t>’</a:t>
            </a:r>
            <a:endParaRPr lang="en-US" sz="2400" b="0" dirty="0">
              <a:solidFill>
                <a:srgbClr val="FFFF00"/>
              </a:solidFill>
              <a:latin typeface="Times" charset="0"/>
            </a:endParaRPr>
          </a:p>
          <a:p>
            <a:pPr algn="ctr" eaLnBrk="0" hangingPunct="0">
              <a:buNone/>
              <a:defRPr/>
            </a:pPr>
            <a:r>
              <a:rPr lang="en-US" sz="2400" b="0" dirty="0">
                <a:solidFill>
                  <a:srgbClr val="FFFF00"/>
                </a:solidFill>
                <a:latin typeface="Times" charset="0"/>
              </a:rPr>
              <a:t>without stars</a:t>
            </a:r>
          </a:p>
        </p:txBody>
      </p:sp>
    </p:spTree>
    <p:extLst>
      <p:ext uri="{BB962C8B-B14F-4D97-AF65-F5344CB8AC3E}">
        <p14:creationId xmlns:p14="http://schemas.microsoft.com/office/powerpoint/2010/main" val="748904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4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4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4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4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450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1888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Flavour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Anomalies in B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Wingdings"/>
                <a:cs typeface="Times New Roman"/>
                <a:sym typeface="Wingdings"/>
              </a:rPr>
              <a:t>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K</a:t>
            </a:r>
            <a:r>
              <a:rPr lang="en-US" baseline="30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(*)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μ</a:t>
            </a:r>
            <a:r>
              <a:rPr lang="en-US" baseline="30000" dirty="0" err="1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+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μ</a:t>
            </a:r>
            <a:r>
              <a:rPr lang="en-US" baseline="30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-</a:t>
            </a:r>
            <a:endParaRPr lang="en-US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967" y="1391808"/>
            <a:ext cx="8487965" cy="5257800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Extra contribution to coefficient of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No evidence for extra contribution to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  or operators with electrons</a:t>
            </a:r>
            <a:endParaRPr lang="en-US" sz="2800" dirty="0">
              <a:solidFill>
                <a:srgbClr val="000000"/>
              </a:solidFill>
              <a:latin typeface="Times New Roman"/>
              <a:cs typeface="Times New Roman"/>
              <a:sym typeface="Wingdings"/>
            </a:endParaRPr>
          </a:p>
        </p:txBody>
      </p:sp>
      <p:pic>
        <p:nvPicPr>
          <p:cNvPr id="5" name="Picture 4" descr="O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826" y="1489338"/>
            <a:ext cx="2789322" cy="464887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6" name="Picture 5" descr="O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048" y="2053151"/>
            <a:ext cx="2451100" cy="3429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4" name="Picture 3" descr="Matia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19" y="2928040"/>
            <a:ext cx="3687011" cy="3641351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" name="Picture 9" descr="9emu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94" y="2933181"/>
            <a:ext cx="3670405" cy="3636209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7" name="Rectangle 6"/>
          <p:cNvSpPr/>
          <p:nvPr/>
        </p:nvSpPr>
        <p:spPr>
          <a:xfrm>
            <a:off x="25369" y="6504169"/>
            <a:ext cx="6562855" cy="307777"/>
          </a:xfrm>
          <a:prstGeom prst="rect">
            <a:avLst/>
          </a:prstGeom>
          <a:solidFill>
            <a:srgbClr val="FF00FF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400" b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lang="en-US" sz="1400" b="0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lang="en-US" sz="1400" b="0" dirty="0" err="1">
                <a:solidFill>
                  <a:srgbClr val="FFFFFF"/>
                </a:solidFill>
                <a:latin typeface="Times New Roman"/>
                <a:cs typeface="Times New Roman"/>
              </a:rPr>
              <a:t>Capdevila</a:t>
            </a:r>
            <a:r>
              <a:rPr lang="en-US" sz="1400" b="0" dirty="0">
                <a:solidFill>
                  <a:srgbClr val="FFFFFF"/>
                </a:solidFill>
                <a:latin typeface="Times New Roman"/>
                <a:cs typeface="Times New Roman"/>
              </a:rPr>
              <a:t>, A. </a:t>
            </a:r>
            <a:r>
              <a:rPr lang="en-US" sz="1400" b="0" dirty="0" err="1">
                <a:solidFill>
                  <a:srgbClr val="FFFFFF"/>
                </a:solidFill>
                <a:latin typeface="Times New Roman"/>
                <a:cs typeface="Times New Roman"/>
              </a:rPr>
              <a:t>Crivellin</a:t>
            </a:r>
            <a:r>
              <a:rPr lang="en-US" sz="1400" b="0" dirty="0">
                <a:solidFill>
                  <a:srgbClr val="FFFFFF"/>
                </a:solidFill>
                <a:latin typeface="Times New Roman"/>
                <a:cs typeface="Times New Roman"/>
              </a:rPr>
              <a:t>, S. </a:t>
            </a:r>
            <a:r>
              <a:rPr lang="en-US" sz="1400" b="0" dirty="0" err="1">
                <a:solidFill>
                  <a:srgbClr val="FFFFFF"/>
                </a:solidFill>
                <a:latin typeface="Times New Roman"/>
                <a:cs typeface="Times New Roman"/>
              </a:rPr>
              <a:t>Descotes-Genon</a:t>
            </a:r>
            <a:r>
              <a:rPr lang="en-US" sz="1400" b="0" dirty="0">
                <a:solidFill>
                  <a:srgbClr val="FFFFFF"/>
                </a:solidFill>
                <a:latin typeface="Times New Roman"/>
                <a:cs typeface="Times New Roman"/>
              </a:rPr>
              <a:t>, J. </a:t>
            </a:r>
            <a:r>
              <a:rPr lang="en-US" sz="1400" b="0" dirty="0" err="1">
                <a:solidFill>
                  <a:srgbClr val="FFFFFF"/>
                </a:solidFill>
                <a:latin typeface="Times New Roman"/>
                <a:cs typeface="Times New Roman"/>
              </a:rPr>
              <a:t>Matias</a:t>
            </a:r>
            <a:r>
              <a:rPr lang="en-US" sz="1400" b="0" dirty="0">
                <a:solidFill>
                  <a:srgbClr val="FFFFFF"/>
                </a:solidFill>
                <a:latin typeface="Times New Roman"/>
                <a:cs typeface="Times New Roman"/>
              </a:rPr>
              <a:t> and J. </a:t>
            </a:r>
            <a:r>
              <a:rPr lang="en-US" sz="1400" b="0" dirty="0" err="1">
                <a:solidFill>
                  <a:srgbClr val="FFFFFF"/>
                </a:solidFill>
                <a:latin typeface="Times New Roman"/>
                <a:cs typeface="Times New Roman"/>
              </a:rPr>
              <a:t>Virto</a:t>
            </a:r>
            <a:r>
              <a:rPr lang="en-US" sz="1400" b="0" dirty="0">
                <a:solidFill>
                  <a:srgbClr val="FFFFFF"/>
                </a:solidFill>
                <a:latin typeface="Times New Roman"/>
                <a:cs typeface="Times New Roman"/>
              </a:rPr>
              <a:t>, arXiv:1704.05340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32040" y="2420888"/>
            <a:ext cx="4032448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Difficult to explain with SUSY</a:t>
            </a:r>
            <a:endParaRPr lang="en-US" sz="2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3908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1888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Possible Z’ Interpretations</a:t>
            </a:r>
            <a:endParaRPr lang="en-US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967" y="1667040"/>
            <a:ext cx="8487965" cy="4963697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Coupling to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muons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, not electrons (LEP), tau?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Prefer vector-like coupling to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muons</a:t>
            </a:r>
            <a:endParaRPr lang="en-US" dirty="0" smtClean="0">
              <a:solidFill>
                <a:srgbClr val="000000"/>
              </a:solidFill>
              <a:latin typeface="Times New Roman"/>
              <a:cs typeface="Times New Roman"/>
              <a:sym typeface="Wingdings"/>
            </a:endParaRPr>
          </a:p>
          <a:p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Coupling to LH charge – 1/3 quarks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Prefer universal couplings to 1</a:t>
            </a:r>
            <a:r>
              <a:rPr lang="en-US" baseline="30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st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/2</a:t>
            </a:r>
            <a:r>
              <a:rPr lang="en-US" baseline="30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nd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 generation quarks (FCNC)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Different coupling to 3</a:t>
            </a:r>
            <a:r>
              <a:rPr lang="en-US" baseline="30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rd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 generation quarks to get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bs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flavour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 change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Non-zero couplings of RH charge 2/3 quarks?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  <a:sym typeface="Wingdings"/>
              </a:rPr>
              <a:t>Additional ‘dark’ sector or heavy vector-like lepton?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  <a:sym typeface="Wingdings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5640095" y="6499317"/>
            <a:ext cx="3314980" cy="307777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JE, Fairbairn &amp; Tunney, arXiv:1705.03447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21998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58016"/>
            <a:ext cx="8507288" cy="863057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Flavourful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Z’ Models are not so Simple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294" y="1119766"/>
            <a:ext cx="8721223" cy="5515904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If only SM particles, all quark U(1)’ charges zero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Same if only one DM particle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If 2 ‘dark’ fermions, models with				     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OK?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No DM candidate with axial coupling</a:t>
            </a:r>
          </a:p>
          <a:p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If RH quark charges and one DM fermion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Solutions [A, B, C] with vector-like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muon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coupling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[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A] also axial DM fermion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Also models [D] without 1</a:t>
            </a:r>
            <a:r>
              <a:rPr lang="en-US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st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/2</a:t>
            </a:r>
            <a:r>
              <a:rPr lang="en-US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nd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generation couplings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These have				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Also OK?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Models with extra leptons, no DM</a:t>
            </a:r>
          </a:p>
        </p:txBody>
      </p:sp>
      <p:pic>
        <p:nvPicPr>
          <p:cNvPr id="4" name="Picture 3" descr="Ratio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177067"/>
            <a:ext cx="1854187" cy="459845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</p:pic>
      <p:pic>
        <p:nvPicPr>
          <p:cNvPr id="5" name="Picture 4" descr="ratio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010" y="5301208"/>
            <a:ext cx="1497263" cy="442049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739707" y="6499317"/>
            <a:ext cx="3314980" cy="307777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JE, Fairbairn &amp; Tunney, arXiv:1705.03447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7370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5"/>
            <a:ext cx="9144000" cy="6890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47055"/>
            <a:ext cx="8136904" cy="1269998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000" b="0" dirty="0" smtClean="0">
                <a:latin typeface="Times New Roman"/>
                <a:cs typeface="Times New Roman"/>
              </a:rPr>
              <a:t>Comparison of Models to </a:t>
            </a:r>
            <a:br>
              <a:rPr lang="en-US" sz="4000" b="0" dirty="0" smtClean="0">
                <a:latin typeface="Times New Roman"/>
                <a:cs typeface="Times New Roman"/>
              </a:rPr>
            </a:br>
            <a:r>
              <a:rPr lang="en-US" sz="4000" b="0" dirty="0" smtClean="0">
                <a:latin typeface="Times New Roman"/>
                <a:cs typeface="Times New Roman"/>
              </a:rPr>
              <a:t>Global Analysis of </a:t>
            </a:r>
            <a:r>
              <a:rPr lang="en-US" sz="4000" b="0" dirty="0" err="1" smtClean="0">
                <a:latin typeface="Times New Roman"/>
                <a:cs typeface="Times New Roman"/>
              </a:rPr>
              <a:t>Flavour</a:t>
            </a:r>
            <a:r>
              <a:rPr lang="en-US" sz="4000" b="0" dirty="0" smtClean="0">
                <a:latin typeface="Times New Roman"/>
                <a:cs typeface="Times New Roman"/>
              </a:rPr>
              <a:t> Anomalies</a:t>
            </a:r>
            <a:endParaRPr lang="en-US" sz="4000" b="0" dirty="0">
              <a:latin typeface="Times New Roman"/>
              <a:cs typeface="Times New Roman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5854" y="4953718"/>
            <a:ext cx="1978522" cy="1710962"/>
          </a:xfrm>
          <a:solidFill>
            <a:srgbClr val="000066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Dot-dashed line:</a:t>
            </a:r>
          </a:p>
          <a:p>
            <a:endParaRPr lang="en-US" sz="18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r>
              <a:rPr lang="en-US" sz="1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Dashed line:</a:t>
            </a:r>
          </a:p>
          <a:p>
            <a:endParaRPr lang="en-US" sz="18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r>
              <a:rPr lang="en-US" sz="1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OK with data?</a:t>
            </a:r>
            <a:endParaRPr lang="en-US" sz="18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15" name="Picture 14" descr="ratio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668" y="5944218"/>
            <a:ext cx="1378286" cy="406923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16" name="Picture 15" descr="Ratio-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668" y="5322458"/>
            <a:ext cx="1378286" cy="328163"/>
          </a:xfrm>
          <a:prstGeom prst="rect">
            <a:avLst/>
          </a:prstGeom>
          <a:solidFill>
            <a:srgbClr val="000066"/>
          </a:solidFill>
        </p:spPr>
      </p:pic>
      <p:sp>
        <p:nvSpPr>
          <p:cNvPr id="18" name="TextBox 17"/>
          <p:cNvSpPr txBox="1"/>
          <p:nvPr/>
        </p:nvSpPr>
        <p:spPr>
          <a:xfrm>
            <a:off x="7239038" y="4256830"/>
            <a:ext cx="1483800" cy="63402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16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LH quarks only</a:t>
            </a:r>
          </a:p>
          <a:p>
            <a:pPr algn="ctr">
              <a:buNone/>
            </a:pPr>
            <a:r>
              <a:rPr lang="en-US" sz="16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2 dark fermions</a:t>
            </a:r>
            <a:endParaRPr lang="en-US" sz="16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44950" y="2711467"/>
            <a:ext cx="1791777" cy="929485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1600" b="0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lang="en-US" sz="16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H 2/3 quarks</a:t>
            </a:r>
          </a:p>
          <a:p>
            <a:pPr algn="ctr">
              <a:buNone/>
            </a:pPr>
            <a:r>
              <a:rPr lang="en-US" sz="16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Single DM fermion</a:t>
            </a:r>
          </a:p>
          <a:p>
            <a:pPr algn="ctr">
              <a:buNone/>
            </a:pPr>
            <a:r>
              <a:rPr lang="en-US" sz="16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Model [D</a:t>
            </a:r>
            <a:r>
              <a:rPr lang="en-US" sz="1600" b="0" dirty="0">
                <a:solidFill>
                  <a:srgbClr val="FFFF00"/>
                </a:solidFill>
                <a:latin typeface="Times New Roman"/>
                <a:cs typeface="Times New Roman"/>
              </a:rPr>
              <a:t>]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35561" y="3199868"/>
            <a:ext cx="1791777" cy="929485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1600" b="0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lang="en-US" sz="16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H 2/3 quarks</a:t>
            </a:r>
          </a:p>
          <a:p>
            <a:pPr algn="ctr">
              <a:buNone/>
            </a:pPr>
            <a:r>
              <a:rPr lang="en-US" sz="16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Single DM fermion</a:t>
            </a:r>
          </a:p>
          <a:p>
            <a:pPr algn="ctr">
              <a:buNone/>
            </a:pPr>
            <a:r>
              <a:rPr lang="en-US" sz="16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Models [A, B, C]</a:t>
            </a:r>
            <a:endParaRPr lang="en-US" sz="16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762237" y="6499317"/>
            <a:ext cx="3269920" cy="307777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JE, Fairbairn &amp; Tunney, arXiv:1705.03447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7742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8016"/>
            <a:ext cx="8229600" cy="964931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Possible Experimental Signatures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294" y="1372944"/>
            <a:ext cx="8721223" cy="5092208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2 ‘dark’ SM-singlet fermions?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Decays of heavier mass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eigenstate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Z’ coupling to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muons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not vector-like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Strong LHC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dilepton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constraint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No DM candidate with axial coupling</a:t>
            </a:r>
          </a:p>
          <a:p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If RH quark charges and one DM fermion?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Models with vector-like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muon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, axial Z’ DM couplings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Models without 1</a:t>
            </a:r>
            <a:r>
              <a:rPr lang="en-US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st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/2</a:t>
            </a:r>
            <a:r>
              <a:rPr lang="en-US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nd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generation couplings have weaker LHC constraint,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Models with extra leptons, no DM?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LHC constraint weakened by small branching ratio?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May not have vector-like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muon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coupling</a:t>
            </a:r>
          </a:p>
        </p:txBody>
      </p:sp>
      <p:pic>
        <p:nvPicPr>
          <p:cNvPr id="4" name="Picture 3" descr="Ratio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492" y="2198095"/>
            <a:ext cx="1854187" cy="459845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</p:pic>
      <p:pic>
        <p:nvPicPr>
          <p:cNvPr id="5" name="Picture 4" descr="ratio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0" y="4620431"/>
            <a:ext cx="1497263" cy="442049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739707" y="6387249"/>
            <a:ext cx="3314980" cy="307777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JE, Fairbairn &amp; Tunney, arXiv:1705.03447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802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0979"/>
            <a:ext cx="7772400" cy="1470025"/>
          </a:xfrm>
          <a:solidFill>
            <a:srgbClr val="B7DEE8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H- and Z-Portal Models 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dirty="0" smtClean="0">
                <a:latin typeface="Times New Roman"/>
                <a:cs typeface="Times New Roman"/>
              </a:rPr>
              <a:t>are not dead yet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4245538" y="6191540"/>
            <a:ext cx="3852975" cy="307777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JE,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Fowlie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Marzola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&amp;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Raidal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arXiv:1711.09912 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827584" y="3886200"/>
            <a:ext cx="7416824" cy="1991072"/>
          </a:xfrm>
          <a:solidFill>
            <a:srgbClr val="B7DEE8"/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Consider spin-0, -1/2, -1 DM coupled to Standard Model via Higgs or Z boson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All available collider, DM search constraints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Bayesian &amp;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frequentist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statistical analyses</a:t>
            </a:r>
            <a:endParaRPr lang="en-US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51520" y="188640"/>
            <a:ext cx="3325192" cy="73991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US" sz="32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Dropping ideology</a:t>
            </a:r>
            <a:endParaRPr lang="en-US" sz="32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80506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build="p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scal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4016"/>
            <a:ext cx="6363475" cy="6525344"/>
          </a:xfrm>
          <a:prstGeom prst="rect">
            <a:avLst/>
          </a:prstGeom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39017" y="6165304"/>
            <a:ext cx="2074444" cy="566309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JE,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Fowlie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Marzola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&amp; </a:t>
            </a:r>
          </a:p>
          <a:p>
            <a:pPr algn="ctr" eaLnBrk="1" hangingPunct="1">
              <a:buFontTx/>
              <a:buNone/>
            </a:pP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Raidal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arXiv:1711.09912 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2736304" cy="2160240"/>
          </a:xfrm>
          <a:solidFill>
            <a:srgbClr val="B7DEE8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Higgs </a:t>
            </a:r>
            <a:b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coupled to </a:t>
            </a:r>
            <a:b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Spin-0 DM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5" y="2348881"/>
            <a:ext cx="2736304" cy="3744416"/>
          </a:xfrm>
          <a:solidFill>
            <a:srgbClr val="B7DEE8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Red = 1-, 2-σ regions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Grey = relic density</a:t>
            </a:r>
          </a:p>
          <a:p>
            <a:r>
              <a:rPr lang="en-US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On-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and off-shell cases both allowed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021008" y="1412776"/>
            <a:ext cx="1127056" cy="566309"/>
          </a:xfrm>
          <a:prstGeom prst="rect">
            <a:avLst/>
          </a:prstGeom>
          <a:solidFill>
            <a:srgbClr val="000066"/>
          </a:solidFill>
          <a:ln>
            <a:solidFill>
              <a:srgbClr val="000000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Relic density</a:t>
            </a:r>
          </a:p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+</a:t>
            </a:r>
            <a:r>
              <a:rPr lang="en-US" sz="1400" b="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collider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088988" y="1412776"/>
            <a:ext cx="1133644" cy="566309"/>
          </a:xfrm>
          <a:prstGeom prst="rect">
            <a:avLst/>
          </a:prstGeom>
          <a:solidFill>
            <a:srgbClr val="000066"/>
          </a:solidFill>
          <a:ln>
            <a:solidFill>
              <a:srgbClr val="000000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Also indirect</a:t>
            </a:r>
          </a:p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DM search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066468" y="4734899"/>
            <a:ext cx="992579" cy="566309"/>
          </a:xfrm>
          <a:prstGeom prst="rect">
            <a:avLst/>
          </a:prstGeom>
          <a:solidFill>
            <a:srgbClr val="000066"/>
          </a:solidFill>
          <a:ln>
            <a:solidFill>
              <a:srgbClr val="000000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Also direct</a:t>
            </a:r>
          </a:p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DM search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032180" y="4725144"/>
            <a:ext cx="1256799" cy="824841"/>
          </a:xfrm>
          <a:prstGeom prst="rect">
            <a:avLst/>
          </a:prstGeom>
          <a:solidFill>
            <a:srgbClr val="000066"/>
          </a:solidFill>
          <a:ln>
            <a:solidFill>
              <a:srgbClr val="000000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Possible future</a:t>
            </a:r>
          </a:p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direct</a:t>
            </a:r>
          </a:p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DM search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491881" y="908720"/>
            <a:ext cx="504056" cy="1425415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588224" y="893975"/>
            <a:ext cx="504056" cy="1425415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3491880" y="4235833"/>
            <a:ext cx="504056" cy="1425415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588223" y="4221088"/>
            <a:ext cx="504056" cy="1425415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</p:spTree>
    <p:extLst>
      <p:ext uri="{BB962C8B-B14F-4D97-AF65-F5344CB8AC3E}">
        <p14:creationId xmlns:p14="http://schemas.microsoft.com/office/powerpoint/2010/main" val="2050620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ferm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00418"/>
            <a:ext cx="6264696" cy="6640950"/>
          </a:xfrm>
          <a:prstGeom prst="rect">
            <a:avLst/>
          </a:prstGeom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39017" y="6165304"/>
            <a:ext cx="2074444" cy="566309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JE,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Fowlie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Marzola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&amp; </a:t>
            </a:r>
          </a:p>
          <a:p>
            <a:pPr algn="ctr" eaLnBrk="1" hangingPunct="1">
              <a:buFontTx/>
              <a:buNone/>
            </a:pP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Raidal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arXiv:1711.09912 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116632"/>
            <a:ext cx="2915816" cy="2160240"/>
          </a:xfrm>
          <a:solidFill>
            <a:srgbClr val="B7DEE8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Higgs </a:t>
            </a:r>
            <a:b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coupled to </a:t>
            </a:r>
            <a:b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Spin-½ DM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5" y="2348881"/>
            <a:ext cx="2736304" cy="3744416"/>
          </a:xfrm>
          <a:solidFill>
            <a:srgbClr val="B7DEE8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Red = 1-, 2-σ regions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Grey = relic density</a:t>
            </a:r>
          </a:p>
          <a:p>
            <a:r>
              <a:rPr lang="en-US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On-</a:t>
            </a:r>
            <a:r>
              <a:rPr lang="en-US" dirty="0" smtClean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and off-shell cases both allowed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931330" y="1412776"/>
            <a:ext cx="1306417" cy="566309"/>
          </a:xfrm>
          <a:prstGeom prst="rect">
            <a:avLst/>
          </a:prstGeom>
          <a:solidFill>
            <a:srgbClr val="000066"/>
          </a:solidFill>
          <a:ln>
            <a:solidFill>
              <a:srgbClr val="000000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Dirac fermion</a:t>
            </a:r>
          </a:p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Scalar coupling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056930" y="1412776"/>
            <a:ext cx="1197764" cy="566309"/>
          </a:xfrm>
          <a:prstGeom prst="rect">
            <a:avLst/>
          </a:prstGeom>
          <a:solidFill>
            <a:srgbClr val="000066"/>
          </a:solidFill>
          <a:ln>
            <a:solidFill>
              <a:srgbClr val="000000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Dirac fermion</a:t>
            </a:r>
          </a:p>
          <a:p>
            <a:pPr algn="ctr" eaLnBrk="1" hangingPunct="1">
              <a:buFontTx/>
              <a:buNone/>
            </a:pPr>
            <a:r>
              <a:rPr lang="en-US" sz="1400" b="0" dirty="0" err="1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seudoscalar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819871" y="4734899"/>
            <a:ext cx="1485778" cy="566309"/>
          </a:xfrm>
          <a:prstGeom prst="rect">
            <a:avLst/>
          </a:prstGeom>
          <a:solidFill>
            <a:srgbClr val="000066"/>
          </a:solidFill>
          <a:ln>
            <a:solidFill>
              <a:srgbClr val="000000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Majorana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fermion</a:t>
            </a:r>
          </a:p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Scalar coupling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917693" y="4725144"/>
            <a:ext cx="1485778" cy="566309"/>
          </a:xfrm>
          <a:prstGeom prst="rect">
            <a:avLst/>
          </a:prstGeom>
          <a:solidFill>
            <a:srgbClr val="000066"/>
          </a:solidFill>
          <a:ln>
            <a:solidFill>
              <a:srgbClr val="000000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Majorana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fermion</a:t>
            </a:r>
          </a:p>
          <a:p>
            <a:pPr algn="ctr" eaLnBrk="1" hangingPunct="1">
              <a:buFontTx/>
              <a:buNone/>
            </a:pPr>
            <a:r>
              <a:rPr lang="en-US" sz="1400" b="0" dirty="0" err="1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seudoscalar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419872" y="1283505"/>
            <a:ext cx="504056" cy="1569431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588224" y="893975"/>
            <a:ext cx="504056" cy="1958961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3347864" y="4235833"/>
            <a:ext cx="504056" cy="1929471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588223" y="4221088"/>
            <a:ext cx="504056" cy="1944216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</p:spTree>
    <p:extLst>
      <p:ext uri="{BB962C8B-B14F-4D97-AF65-F5344CB8AC3E}">
        <p14:creationId xmlns:p14="http://schemas.microsoft.com/office/powerpoint/2010/main" val="3021471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ferm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6632"/>
            <a:ext cx="6289296" cy="6643960"/>
          </a:xfrm>
          <a:prstGeom prst="rect">
            <a:avLst/>
          </a:prstGeom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39017" y="6165304"/>
            <a:ext cx="2074444" cy="566309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JE,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Fowlie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Marzola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&amp; </a:t>
            </a:r>
          </a:p>
          <a:p>
            <a:pPr algn="ctr" eaLnBrk="1" hangingPunct="1">
              <a:buFontTx/>
              <a:buNone/>
            </a:pP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Raidal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arXiv:1711.09912 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116632"/>
            <a:ext cx="2915816" cy="2160240"/>
          </a:xfrm>
          <a:solidFill>
            <a:srgbClr val="B7DEE8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Z Boson</a:t>
            </a:r>
            <a:b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coupled to </a:t>
            </a:r>
            <a:b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Spin-½ DM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5" y="2348881"/>
            <a:ext cx="2736304" cy="3744416"/>
          </a:xfrm>
          <a:solidFill>
            <a:srgbClr val="B7DEE8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Red = 1-, 2-σ regions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Grey = relic density</a:t>
            </a:r>
          </a:p>
          <a:p>
            <a:r>
              <a:rPr lang="en-US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On-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and off-shell cases both allowed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914924" y="1412776"/>
            <a:ext cx="1339229" cy="566309"/>
          </a:xfrm>
          <a:prstGeom prst="rect">
            <a:avLst/>
          </a:prstGeom>
          <a:solidFill>
            <a:srgbClr val="000066"/>
          </a:solidFill>
          <a:ln>
            <a:solidFill>
              <a:srgbClr val="000000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Dirac fermion</a:t>
            </a:r>
          </a:p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Vector coupling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018458" y="1412776"/>
            <a:ext cx="1274708" cy="566309"/>
          </a:xfrm>
          <a:prstGeom prst="rect">
            <a:avLst/>
          </a:prstGeom>
          <a:solidFill>
            <a:srgbClr val="000066"/>
          </a:solidFill>
          <a:ln>
            <a:solidFill>
              <a:srgbClr val="000000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Dirac fermion</a:t>
            </a:r>
          </a:p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Axial coupling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917693" y="4725144"/>
            <a:ext cx="1485778" cy="566309"/>
          </a:xfrm>
          <a:prstGeom prst="rect">
            <a:avLst/>
          </a:prstGeom>
          <a:solidFill>
            <a:srgbClr val="000066"/>
          </a:solidFill>
          <a:ln>
            <a:solidFill>
              <a:srgbClr val="000000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Majorana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fermion</a:t>
            </a:r>
          </a:p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Axial coupling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6516216" y="2204864"/>
            <a:ext cx="504056" cy="633327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5004048" y="4293096"/>
            <a:ext cx="504056" cy="1425415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</p:spTree>
    <p:extLst>
      <p:ext uri="{BB962C8B-B14F-4D97-AF65-F5344CB8AC3E}">
        <p14:creationId xmlns:p14="http://schemas.microsoft.com/office/powerpoint/2010/main" val="1129649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4" grpId="0" animBg="1"/>
      <p:bldP spid="15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116632"/>
            <a:ext cx="8892480" cy="1080120"/>
          </a:xfrm>
          <a:solidFill>
            <a:srgbClr val="B7DEE8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6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Summary of Results</a:t>
            </a:r>
            <a:endParaRPr lang="en-US" sz="6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 descr="ResultTab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8064896" cy="5309519"/>
          </a:xfrm>
          <a:prstGeom prst="rect">
            <a:avLst/>
          </a:prstGeom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398441" y="1988840"/>
            <a:ext cx="629199" cy="461665"/>
          </a:xfrm>
          <a:prstGeom prst="rect">
            <a:avLst/>
          </a:prstGeom>
          <a:solidFill>
            <a:srgbClr val="0080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OK</a:t>
            </a:r>
            <a:endParaRPr lang="en-US" sz="2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411760" y="4684377"/>
            <a:ext cx="1637588" cy="904863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Strongly</a:t>
            </a:r>
          </a:p>
          <a:p>
            <a:pPr algn="ctr" eaLnBrk="1" hangingPunct="1">
              <a:buFontTx/>
              <a:buNone/>
            </a:pPr>
            <a:r>
              <a:rPr lang="en-US" sz="2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disfavoured</a:t>
            </a:r>
            <a:endParaRPr lang="en-US" sz="2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371229" y="5733256"/>
            <a:ext cx="629199" cy="461665"/>
          </a:xfrm>
          <a:prstGeom prst="rect">
            <a:avLst/>
          </a:prstGeom>
          <a:solidFill>
            <a:srgbClr val="0080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OK</a:t>
            </a:r>
            <a:endParaRPr lang="en-US" sz="2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79512" y="6433591"/>
            <a:ext cx="3744416" cy="307777"/>
          </a:xfrm>
          <a:prstGeom prst="rect">
            <a:avLst/>
          </a:prstGeom>
          <a:solidFill>
            <a:srgbClr val="FF00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JE,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Fowlie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Marzola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&amp; </a:t>
            </a:r>
            <a:r>
              <a:rPr lang="en-US" sz="1400" b="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Raidal</a:t>
            </a:r>
            <a:r>
              <a:rPr lang="en-US" sz="1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arXiv:1711.09912 </a:t>
            </a:r>
            <a:endParaRPr lang="en-US" sz="1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1960" y="1988840"/>
            <a:ext cx="3888432" cy="2591479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211960" y="5548473"/>
            <a:ext cx="3888432" cy="904863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3995936" y="4612369"/>
            <a:ext cx="4320480" cy="90486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66093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74311</TotalTime>
  <Words>5233</Words>
  <Application>Microsoft Macintosh PowerPoint</Application>
  <PresentationFormat>On-screen Show (4:3)</PresentationFormat>
  <Paragraphs>1387</Paragraphs>
  <Slides>149</Slides>
  <Notes>38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149</vt:i4>
      </vt:variant>
    </vt:vector>
  </HeadingPairs>
  <TitlesOfParts>
    <vt:vector size="151" baseType="lpstr">
      <vt:lpstr>Default Design</vt:lpstr>
      <vt:lpstr>Equation</vt:lpstr>
      <vt:lpstr>Particle Candidates for Dark Matter</vt:lpstr>
      <vt:lpstr>Summary of the Standard Model</vt:lpstr>
      <vt:lpstr>PowerPoint Presentation</vt:lpstr>
      <vt:lpstr>PowerPoint Presentation</vt:lpstr>
      <vt:lpstr>Prehistory of Dark Matter</vt:lpstr>
      <vt:lpstr>The Dark Matter Hypothesis</vt:lpstr>
      <vt:lpstr>The Rotation Curves of Galaxies</vt:lpstr>
      <vt:lpstr>Sample Rotation Curve: NGC 6503 </vt:lpstr>
      <vt:lpstr>More Evidence for Dark Matter</vt:lpstr>
      <vt:lpstr>X-Rays from Galaxy Clusters</vt:lpstr>
      <vt:lpstr>Gravitational Lensing</vt:lpstr>
      <vt:lpstr>More Evidence for Dark Matter</vt:lpstr>
      <vt:lpstr>Cosmic Microwave Background</vt:lpstr>
      <vt:lpstr>What is the Cosmic Microwave Background telling us?</vt:lpstr>
      <vt:lpstr>The Spectrum of Fluctuations in the Cosmic Microwave Background</vt:lpstr>
      <vt:lpstr>The Content of the Universe</vt:lpstr>
      <vt:lpstr>Perturbations Generate Structures</vt:lpstr>
      <vt:lpstr>The Origin of Structures in the Universe</vt:lpstr>
      <vt:lpstr>A Successful Theory of the Formation of Structures in the Universe</vt:lpstr>
      <vt:lpstr>Problems for Cold Dark Matter?</vt:lpstr>
      <vt:lpstr>PowerPoint Presentation</vt:lpstr>
      <vt:lpstr>Strange Recipe for a Universe</vt:lpstr>
      <vt:lpstr>Properties of Dark Matter</vt:lpstr>
      <vt:lpstr>What is the Dark Matter?</vt:lpstr>
      <vt:lpstr>PowerPoint Presentation</vt:lpstr>
      <vt:lpstr>PowerPoint Presentation</vt:lpstr>
      <vt:lpstr>PowerPoint Presentation</vt:lpstr>
      <vt:lpstr>Neutrinos</vt:lpstr>
      <vt:lpstr>Sterile Neutrino?</vt:lpstr>
      <vt:lpstr>PowerPoint Presentation</vt:lpstr>
      <vt:lpstr>Weakly-Interacting Massive Particles (WIMPs)</vt:lpstr>
      <vt:lpstr>‘Standard’ Thermal History of Early Universe</vt:lpstr>
      <vt:lpstr>The WIMP ‘Miracle’</vt:lpstr>
      <vt:lpstr>WIMP Candidates</vt:lpstr>
      <vt:lpstr>What lies beyond the Standard Model?</vt:lpstr>
      <vt:lpstr>Supersymmetry?</vt:lpstr>
      <vt:lpstr>PowerPoint Presentation</vt:lpstr>
      <vt:lpstr>Why Supersymmetry (Susy)?</vt:lpstr>
      <vt:lpstr>Loop Corrections to Higgs Mass2</vt:lpstr>
      <vt:lpstr>PowerPoint Presentation</vt:lpstr>
      <vt:lpstr>Minimal Supersymmetric Extension of Standard Model (MSSM)</vt:lpstr>
      <vt:lpstr>Lightest Supersymmetric Particle</vt:lpstr>
      <vt:lpstr>Lightest Sparticle as Dark Matter?</vt:lpstr>
      <vt:lpstr>Personal Bias</vt:lpstr>
      <vt:lpstr>Neutralino Dark Matter?</vt:lpstr>
      <vt:lpstr>Searches for WIMP Dark Matter </vt:lpstr>
      <vt:lpstr>Classic LHC Dark Matter Signature</vt:lpstr>
      <vt:lpstr>Nothing (yet) at the LHC</vt:lpstr>
      <vt:lpstr>Inputs to Global Fits for New Physics</vt:lpstr>
      <vt:lpstr>Standard Model Calculation of gμ - 2</vt:lpstr>
      <vt:lpstr>Quo Vadis gμ - 2?</vt:lpstr>
      <vt:lpstr>Flavour Anomalies in BK(*)μ+μ-, Bsϕμ+μ- </vt:lpstr>
      <vt:lpstr>PowerPoint Presentation</vt:lpstr>
      <vt:lpstr>SUSY Dark Matter Mechanisms</vt:lpstr>
      <vt:lpstr>Analysis of pMSSM11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Direct Dark Matter Detection</vt:lpstr>
      <vt:lpstr>WIMP Dark Matter Scattering</vt:lpstr>
      <vt:lpstr>Scattering Matrix Elements</vt:lpstr>
      <vt:lpstr>Dark Matter Scattering in SUSY</vt:lpstr>
      <vt:lpstr>Spin-Independent Scattering: Sensitivities to Hadronic Matrix Elements</vt:lpstr>
      <vt:lpstr>Direct Dark Matter Searches</vt:lpstr>
      <vt:lpstr>PowerPoint Presentation</vt:lpstr>
      <vt:lpstr>PowerPoint Presentation</vt:lpstr>
      <vt:lpstr>PICO vs Annihilations in Sun  ν</vt:lpstr>
      <vt:lpstr>PowerPoint Presentation</vt:lpstr>
      <vt:lpstr>Super-WIMP Dark Matter</vt:lpstr>
      <vt:lpstr>Searches for Super-WIMP Dark Matter </vt:lpstr>
      <vt:lpstr>Hidden-Sector Dark Matter?</vt:lpstr>
      <vt:lpstr>Hidden-Sector Dark Matter?</vt:lpstr>
      <vt:lpstr>Lightest Visible-Sector Particle Long-Lived?</vt:lpstr>
      <vt:lpstr>Constraints on Parameter Space</vt:lpstr>
      <vt:lpstr>Simplified Dark Matter Models</vt:lpstr>
      <vt:lpstr>Simplified Dark Matter Models</vt:lpstr>
      <vt:lpstr>Simplified Dark Matter Models</vt:lpstr>
      <vt:lpstr>Anomaly Cancellation Conditions</vt:lpstr>
      <vt:lpstr>Simplified Dark Matter Models</vt:lpstr>
      <vt:lpstr>Benchmark Anomaly-Free DM Models</vt:lpstr>
      <vt:lpstr>Experimental Constraints on  Anomaly-Free Dark Matter Models</vt:lpstr>
      <vt:lpstr>Flavour Anomalies in BK(*)μ+μ-, Bsϕμ+μ- </vt:lpstr>
      <vt:lpstr>Flavour Anomalies in BK(*)μ+μ-</vt:lpstr>
      <vt:lpstr>Possible Z’ Interpretations</vt:lpstr>
      <vt:lpstr>Flavourful Z’ Models are not so Simple</vt:lpstr>
      <vt:lpstr>Comparison of Models to  Global Analysis of Flavour Anomalies</vt:lpstr>
      <vt:lpstr>Possible Experimental Signatures</vt:lpstr>
      <vt:lpstr>H- and Z-Portal Models  are not dead yet</vt:lpstr>
      <vt:lpstr>Higgs  coupled to  Spin-0 DM</vt:lpstr>
      <vt:lpstr>Higgs  coupled to  Spin-½ DM</vt:lpstr>
      <vt:lpstr>Z Boson coupled to  Spin-½ DM</vt:lpstr>
      <vt:lpstr>Summary of Results</vt:lpstr>
      <vt:lpstr>Invisible H or Z decays to DM </vt:lpstr>
      <vt:lpstr>The LHC in Future Years</vt:lpstr>
      <vt:lpstr>     Squark-Gluino Plane</vt:lpstr>
      <vt:lpstr>PowerPoint Presentation</vt:lpstr>
      <vt:lpstr>Light Dark Matter Searches</vt:lpstr>
      <vt:lpstr>Light Dark Matter Searches</vt:lpstr>
      <vt:lpstr>Constraints on Light DM + Scalar Mediator</vt:lpstr>
      <vt:lpstr>Direct Detection of Light Scalar DM?</vt:lpstr>
      <vt:lpstr>Direct Detection of Light Scalar DM?</vt:lpstr>
      <vt:lpstr>Constraints on Leptophilic Mediator</vt:lpstr>
      <vt:lpstr>Constraints on Leptophilic Mediator</vt:lpstr>
      <vt:lpstr>Fermionic DM Coupled via Dark Photon</vt:lpstr>
      <vt:lpstr>Fermionic DM Coupled via U(1)B-L</vt:lpstr>
      <vt:lpstr>Fermionic DM Coupled via U(1)B-L</vt:lpstr>
      <vt:lpstr>PowerPoint Presentation</vt:lpstr>
      <vt:lpstr>Axion(-like Particle)s</vt:lpstr>
      <vt:lpstr>The Strong CP Problem</vt:lpstr>
      <vt:lpstr>The Axion</vt:lpstr>
      <vt:lpstr>Survey of Axiology</vt:lpstr>
      <vt:lpstr>Searches for Axion-Like Particles</vt:lpstr>
      <vt:lpstr>Constraints on Axion(-Like) Particle-Nucleon Scattering</vt:lpstr>
      <vt:lpstr>Present &amp; Future Helioscopes</vt:lpstr>
      <vt:lpstr>Axion Miniclusters</vt:lpstr>
      <vt:lpstr>Axion Miniclusters</vt:lpstr>
      <vt:lpstr>Microlensing by Axion Miniclusters</vt:lpstr>
      <vt:lpstr>Expected MACHO Event Numbers</vt:lpstr>
      <vt:lpstr>Constraints from MACHO Searches</vt:lpstr>
      <vt:lpstr>Constraint on Axions</vt:lpstr>
      <vt:lpstr>PowerPoint Presentation</vt:lpstr>
      <vt:lpstr>Black Holes</vt:lpstr>
      <vt:lpstr>Gravitational Waves</vt:lpstr>
      <vt:lpstr>Discovery of Gravitational Waves</vt:lpstr>
      <vt:lpstr>Fusion of two massive black holes</vt:lpstr>
      <vt:lpstr>What was observed</vt:lpstr>
      <vt:lpstr>Fusion of two massive black holes</vt:lpstr>
      <vt:lpstr>PowerPoint Presentation</vt:lpstr>
      <vt:lpstr>Could Black Holes be the DM?</vt:lpstr>
      <vt:lpstr>Neutron Star Merger GW170817</vt:lpstr>
      <vt:lpstr>Localization of NS-NS Merger</vt:lpstr>
      <vt:lpstr>Compilation of Observations</vt:lpstr>
      <vt:lpstr>Compilation of Light Curves</vt:lpstr>
      <vt:lpstr>Signatures of Dark Matter in NS-NS Mergers?</vt:lpstr>
      <vt:lpstr>What Happens before the Merger?</vt:lpstr>
      <vt:lpstr>What Happens after the Merger?</vt:lpstr>
      <vt:lpstr>Toy Mechanical Model</vt:lpstr>
      <vt:lpstr>Including Dark Matter</vt:lpstr>
      <vt:lpstr>Possible Strength of DM Signal</vt:lpstr>
      <vt:lpstr>Microlensing of Quasar Horizon?</vt:lpstr>
      <vt:lpstr>Enhanced Probability of Microlensing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Phenomenology Beyond the Standard Model</dc:title>
  <cp:lastModifiedBy>CERN User</cp:lastModifiedBy>
  <cp:revision>461</cp:revision>
  <dcterms:modified xsi:type="dcterms:W3CDTF">2018-03-01T01:50:45Z</dcterms:modified>
</cp:coreProperties>
</file>