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45"/>
  </p:notesMasterIdLst>
  <p:sldIdLst>
    <p:sldId id="304" r:id="rId5"/>
    <p:sldId id="297" r:id="rId6"/>
    <p:sldId id="305" r:id="rId7"/>
    <p:sldId id="258" r:id="rId8"/>
    <p:sldId id="257" r:id="rId9"/>
    <p:sldId id="262" r:id="rId10"/>
    <p:sldId id="260" r:id="rId11"/>
    <p:sldId id="264" r:id="rId12"/>
    <p:sldId id="274" r:id="rId13"/>
    <p:sldId id="273" r:id="rId14"/>
    <p:sldId id="270" r:id="rId15"/>
    <p:sldId id="282" r:id="rId16"/>
    <p:sldId id="306" r:id="rId17"/>
    <p:sldId id="272" r:id="rId18"/>
    <p:sldId id="268" r:id="rId19"/>
    <p:sldId id="293" r:id="rId20"/>
    <p:sldId id="290" r:id="rId21"/>
    <p:sldId id="302" r:id="rId22"/>
    <p:sldId id="275" r:id="rId23"/>
    <p:sldId id="292" r:id="rId24"/>
    <p:sldId id="289" r:id="rId25"/>
    <p:sldId id="277" r:id="rId26"/>
    <p:sldId id="294" r:id="rId27"/>
    <p:sldId id="291" r:id="rId28"/>
    <p:sldId id="271" r:id="rId29"/>
    <p:sldId id="295" r:id="rId30"/>
    <p:sldId id="296" r:id="rId31"/>
    <p:sldId id="287" r:id="rId32"/>
    <p:sldId id="281" r:id="rId33"/>
    <p:sldId id="309" r:id="rId34"/>
    <p:sldId id="307" r:id="rId35"/>
    <p:sldId id="308" r:id="rId36"/>
    <p:sldId id="298" r:id="rId37"/>
    <p:sldId id="312" r:id="rId38"/>
    <p:sldId id="310" r:id="rId39"/>
    <p:sldId id="311" r:id="rId40"/>
    <p:sldId id="300" r:id="rId41"/>
    <p:sldId id="303" r:id="rId42"/>
    <p:sldId id="284" r:id="rId43"/>
    <p:sldId id="285" r:id="rId4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AF"/>
    <a:srgbClr val="FFC000"/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F6B34-CF40-4307-8026-E21A99201579}" type="datetimeFigureOut">
              <a:rPr kumimoji="1" lang="ja-JP" altLang="en-US" smtClean="0"/>
              <a:t>2011/10/26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BC054-131C-413D-8627-A83EF1BF09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70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>
              <a:latin typeface="Times New Roman" pitchFamily="18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7A0FF1-2C9A-4469-8274-F77397E92451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9116" indent="-288122"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52487" indent="-230497"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13482" indent="-230497"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74476" indent="-230497"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35471" indent="-230497" defTabSz="918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96466" indent="-230497" defTabSz="918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57461" indent="-230497" defTabSz="918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918455" indent="-230497" defTabSz="918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fld id="{9F4F9EEA-5DC2-4C04-9291-0CDCCBA3C532}" type="slidenum">
              <a:rPr lang="en-US" altLang="ja-JP" sz="1300">
                <a:latin typeface="Times New Roman" pitchFamily="18" charset="0"/>
              </a:rPr>
              <a:pPr/>
              <a:t>14</a:t>
            </a:fld>
            <a:endParaRPr lang="en-US" altLang="ja-JP" sz="1300">
              <a:latin typeface="Times New Roman" pitchFamily="18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9116" indent="-288122"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52487" indent="-230497"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13482" indent="-230497"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74476" indent="-230497" defTabSz="918788"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35471" indent="-230497" defTabSz="918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96466" indent="-230497" defTabSz="918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57461" indent="-230497" defTabSz="918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918455" indent="-230497" defTabSz="918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fld id="{9F4F9EEA-5DC2-4C04-9291-0CDCCBA3C532}" type="slidenum">
              <a:rPr lang="en-US" altLang="ja-JP" sz="1300">
                <a:solidFill>
                  <a:prstClr val="black"/>
                </a:solidFill>
                <a:latin typeface="Times New Roman" pitchFamily="18" charset="0"/>
              </a:rPr>
              <a:pPr/>
              <a:t>16</a:t>
            </a:fld>
            <a:endParaRPr lang="en-US" altLang="ja-JP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E7421-4FC3-4AC9-BD7A-FBEBBF4FFAEA}" type="slidenum">
              <a:rPr lang="ja-JP" altLang="en-US" smtClean="0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4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E7421-4FC3-4AC9-BD7A-FBEBBF4FFAEA}" type="slidenum">
              <a:rPr lang="ja-JP" altLang="en-US" smtClean="0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47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E7421-4FC3-4AC9-BD7A-FBEBBF4FFAEA}" type="slidenum">
              <a:rPr lang="ja-JP" altLang="en-US" smtClean="0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4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E7421-4FC3-4AC9-BD7A-FBEBBF4FFAEA}" type="slidenum">
              <a:rPr lang="ja-JP" altLang="en-US" smtClean="0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4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54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23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71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0AB43-C92A-4B62-9B9B-2EA12CC4337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7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E8E19-042C-4A02-B20E-F806154DA8B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53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97240-A3DD-4057-95AF-A3EB4320025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39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F7F30-1281-458D-95F8-48C53A52CA7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70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632C2-99A9-415A-A0CC-F13CD0FA82C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32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3D51D-97AD-454D-8FBC-0D60BBD6FBD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81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A18CC-2F63-45F1-B29A-B3780DB29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65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FCCB8-D674-48AF-894C-3FD2C5488C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3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552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23CCE-04E0-4539-9D23-FA14D8AD51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52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3A1F9-DB6E-4D7F-9B19-1817E7D0C3A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69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E2669-1BAF-4527-9EA8-073F2079488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39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8829" y="275012"/>
            <a:ext cx="8226342" cy="585010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280988" y="6519863"/>
            <a:ext cx="10541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09675" y="6519863"/>
            <a:ext cx="1557338" cy="192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870700" y="6532563"/>
            <a:ext cx="2132013" cy="404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F44F5-B258-4E4C-A89D-AB99768ED72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ja-JP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64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10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79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8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06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2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5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093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77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21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4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E1FC-CAE1-F24D-924C-F640B7777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40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60AB-C6CC-D648-B1DF-A4058410C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38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13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05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82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4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489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5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61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68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78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43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44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67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32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99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59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39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91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42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E7747-95CE-47ED-98C3-4813A5A91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507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11448-D5E9-45BC-9526-E667F801CE9A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B1099E-627F-6F44-8F3D-F0C10159656A}" type="slidenum">
              <a:rPr kumimoji="0"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179512" y="6525344"/>
            <a:ext cx="84249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6" descr="mighty_Atlas.gif"/>
          <p:cNvPicPr preferRelativeResize="0"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76200"/>
            <a:ext cx="698500" cy="7683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251520" y="6519863"/>
            <a:ext cx="217041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200" dirty="0" err="1" smtClean="0">
                <a:solidFill>
                  <a:prstClr val="black"/>
                </a:solidFill>
              </a:rPr>
              <a:t>F.Gianotti</a:t>
            </a:r>
            <a:r>
              <a:rPr kumimoji="0" lang="en-US" sz="1200" dirty="0" smtClean="0">
                <a:solidFill>
                  <a:prstClr val="black"/>
                </a:solidFill>
              </a:rPr>
              <a:t>, RRB, 17/10/2011</a:t>
            </a:r>
          </a:p>
        </p:txBody>
      </p:sp>
    </p:spTree>
    <p:extLst>
      <p:ext uri="{BB962C8B-B14F-4D97-AF65-F5344CB8AC3E}">
        <p14:creationId xmlns:p14="http://schemas.microsoft.com/office/powerpoint/2010/main" val="5948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4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2" name="グループ化 4"/>
          <p:cNvGrpSpPr>
            <a:grpSpLocks/>
          </p:cNvGrpSpPr>
          <p:nvPr/>
        </p:nvGrpSpPr>
        <p:grpSpPr bwMode="auto">
          <a:xfrm>
            <a:off x="2571750" y="214313"/>
            <a:ext cx="6429375" cy="6429375"/>
            <a:chOff x="1143000" y="0"/>
            <a:chExt cx="6429375" cy="6429375"/>
          </a:xfrm>
        </p:grpSpPr>
        <p:pic>
          <p:nvPicPr>
            <p:cNvPr id="11282" name="図 3" descr="cern-montblanc.t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0"/>
              <a:ext cx="6429375" cy="64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円/楕円 3"/>
            <p:cNvSpPr/>
            <p:nvPr/>
          </p:nvSpPr>
          <p:spPr>
            <a:xfrm>
              <a:off x="1785938" y="2214562"/>
              <a:ext cx="5429250" cy="271462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6" name="円/楕円 5"/>
          <p:cNvSpPr/>
          <p:nvPr/>
        </p:nvSpPr>
        <p:spPr bwMode="auto">
          <a:xfrm>
            <a:off x="7715250" y="2714625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071813" y="3714750"/>
            <a:ext cx="214312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円/楕円 7"/>
          <p:cNvSpPr/>
          <p:nvPr/>
        </p:nvSpPr>
        <p:spPr bwMode="auto">
          <a:xfrm>
            <a:off x="6357938" y="2357438"/>
            <a:ext cx="214312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円/楕円 8"/>
          <p:cNvSpPr/>
          <p:nvPr/>
        </p:nvSpPr>
        <p:spPr bwMode="auto">
          <a:xfrm>
            <a:off x="8501063" y="3571875"/>
            <a:ext cx="214312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78" name="テキスト ボックス 12"/>
          <p:cNvSpPr txBox="1">
            <a:spLocks noChangeArrowheads="1"/>
          </p:cNvSpPr>
          <p:nvPr/>
        </p:nvSpPr>
        <p:spPr bwMode="auto">
          <a:xfrm>
            <a:off x="7000875" y="3000375"/>
            <a:ext cx="748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ATLAS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79" name="テキスト ボックス 13"/>
          <p:cNvSpPr txBox="1">
            <a:spLocks noChangeArrowheads="1"/>
          </p:cNvSpPr>
          <p:nvPr/>
        </p:nvSpPr>
        <p:spPr bwMode="auto">
          <a:xfrm>
            <a:off x="5643563" y="2643188"/>
            <a:ext cx="689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LHC</a:t>
            </a:r>
            <a:r>
              <a:rPr lang="ja-JP" altLang="en-US" dirty="0">
                <a:solidFill>
                  <a:srgbClr val="FFFF00"/>
                </a:solidFill>
              </a:rPr>
              <a:t>ｂ</a:t>
            </a:r>
          </a:p>
        </p:txBody>
      </p:sp>
      <p:sp>
        <p:nvSpPr>
          <p:cNvPr id="11280" name="テキスト ボックス 14"/>
          <p:cNvSpPr txBox="1">
            <a:spLocks noChangeArrowheads="1"/>
          </p:cNvSpPr>
          <p:nvPr/>
        </p:nvSpPr>
        <p:spPr bwMode="auto">
          <a:xfrm>
            <a:off x="3357563" y="3571875"/>
            <a:ext cx="611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CMS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81" name="テキスト ボックス 15"/>
          <p:cNvSpPr txBox="1">
            <a:spLocks noChangeArrowheads="1"/>
          </p:cNvSpPr>
          <p:nvPr/>
        </p:nvSpPr>
        <p:spPr bwMode="auto">
          <a:xfrm>
            <a:off x="7807023" y="3861664"/>
            <a:ext cx="708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ALICE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7187" y="214313"/>
            <a:ext cx="828675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LHC </a:t>
            </a:r>
            <a:r>
              <a:rPr lang="en-US" altLang="ja-JP" sz="40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now and its future </a:t>
            </a:r>
            <a:r>
              <a:rPr lang="en-US" altLang="ja-JP" sz="4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prospect</a:t>
            </a:r>
            <a:endParaRPr lang="en-US" altLang="ja-JP" sz="4000" dirty="0">
              <a:solidFill>
                <a:srgbClr val="000099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843807" y="5575548"/>
            <a:ext cx="6000155" cy="1282452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dirty="0" smtClean="0">
                <a:latin typeface="Comic Sans MS" pitchFamily="66" charset="0"/>
              </a:rPr>
              <a:t>KMI Inauguration Conference</a:t>
            </a:r>
          </a:p>
          <a:p>
            <a:pPr marL="0" indent="0" algn="r">
              <a:buNone/>
            </a:pPr>
            <a:r>
              <a:rPr lang="en-US" altLang="ja-JP" dirty="0" smtClean="0">
                <a:latin typeface="Comic Sans MS" pitchFamily="66" charset="0"/>
              </a:rPr>
              <a:t>Katsuo Tokushuku  (KEK)</a:t>
            </a:r>
            <a:endParaRPr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24"/>
          <p:cNvSpPr>
            <a:spLocks noChangeArrowheads="1"/>
          </p:cNvSpPr>
          <p:nvPr/>
        </p:nvSpPr>
        <p:spPr bwMode="auto">
          <a:xfrm>
            <a:off x="179388" y="188913"/>
            <a:ext cx="8785100" cy="13112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ja-JP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2" name="Line 67"/>
          <p:cNvSpPr>
            <a:spLocks noChangeShapeType="1"/>
          </p:cNvSpPr>
          <p:nvPr/>
        </p:nvSpPr>
        <p:spPr bwMode="auto">
          <a:xfrm>
            <a:off x="609600" y="2565400"/>
            <a:ext cx="655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3" name="Line 68"/>
          <p:cNvSpPr>
            <a:spLocks noChangeShapeType="1"/>
          </p:cNvSpPr>
          <p:nvPr/>
        </p:nvSpPr>
        <p:spPr bwMode="auto">
          <a:xfrm>
            <a:off x="609600" y="2184400"/>
            <a:ext cx="655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4" name="Line 69"/>
          <p:cNvSpPr>
            <a:spLocks noChangeShapeType="1"/>
          </p:cNvSpPr>
          <p:nvPr/>
        </p:nvSpPr>
        <p:spPr bwMode="auto">
          <a:xfrm flipH="1">
            <a:off x="3816350" y="2925763"/>
            <a:ext cx="198120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5" name="Line 88"/>
          <p:cNvSpPr>
            <a:spLocks noChangeShapeType="1"/>
          </p:cNvSpPr>
          <p:nvPr/>
        </p:nvSpPr>
        <p:spPr bwMode="auto">
          <a:xfrm>
            <a:off x="5759450" y="2925763"/>
            <a:ext cx="1327150" cy="206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6" name="Oval 89"/>
          <p:cNvSpPr>
            <a:spLocks noChangeArrowheads="1"/>
          </p:cNvSpPr>
          <p:nvPr/>
        </p:nvSpPr>
        <p:spPr bwMode="auto">
          <a:xfrm>
            <a:off x="6883400" y="1676400"/>
            <a:ext cx="711200" cy="17018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ja-JP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7" name="Line 90"/>
          <p:cNvSpPr>
            <a:spLocks noChangeShapeType="1"/>
          </p:cNvSpPr>
          <p:nvPr/>
        </p:nvSpPr>
        <p:spPr bwMode="auto">
          <a:xfrm>
            <a:off x="7620000" y="2565400"/>
            <a:ext cx="10668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8" name="Rectangle 91"/>
          <p:cNvSpPr>
            <a:spLocks noChangeArrowheads="1"/>
          </p:cNvSpPr>
          <p:nvPr/>
        </p:nvSpPr>
        <p:spPr bwMode="auto">
          <a:xfrm>
            <a:off x="7526338" y="2998788"/>
            <a:ext cx="1128514" cy="7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00"/>
                </a:solidFill>
                <a:latin typeface="Comic Sans MS" pitchFamily="66" charset="0"/>
              </a:rPr>
              <a:t>proton</a:t>
            </a:r>
            <a:endParaRPr lang="ja-JP" alt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defTabSz="7620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GeV</a:t>
            </a:r>
            <a:endParaRPr lang="en-US" altLang="ja-JP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79" name="Rectangle 92"/>
          <p:cNvSpPr>
            <a:spLocks noChangeArrowheads="1"/>
          </p:cNvSpPr>
          <p:nvPr/>
        </p:nvSpPr>
        <p:spPr bwMode="auto">
          <a:xfrm>
            <a:off x="5759450" y="3286125"/>
            <a:ext cx="1354538" cy="708528"/>
          </a:xfrm>
          <a:prstGeom prst="rect">
            <a:avLst/>
          </a:prstGeom>
          <a:solidFill>
            <a:srgbClr val="66FFCC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quark </a:t>
            </a:r>
          </a:p>
          <a:p>
            <a:pPr defTabSz="7620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x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Comic Sans MS" pitchFamily="66" charset="0"/>
              </a:rPr>
              <a:t>b</a:t>
            </a: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ja-JP" altLang="en-US" sz="2000" dirty="0">
                <a:solidFill>
                  <a:srgbClr val="000000"/>
                </a:solidFill>
                <a:latin typeface="Comic Sans MS" pitchFamily="66" charset="0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Comic Sans MS" pitchFamily="66" charset="0"/>
              </a:rPr>
              <a:t>GeV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6877050" y="1557338"/>
            <a:ext cx="808038" cy="2006600"/>
            <a:chOff x="1645" y="2621"/>
            <a:chExt cx="1312" cy="1264"/>
          </a:xfrm>
        </p:grpSpPr>
        <p:sp>
          <p:nvSpPr>
            <p:cNvPr id="7213" name="Oval 94" descr="20%"/>
            <p:cNvSpPr>
              <a:spLocks noChangeArrowheads="1"/>
            </p:cNvSpPr>
            <p:nvPr/>
          </p:nvSpPr>
          <p:spPr bwMode="auto">
            <a:xfrm>
              <a:off x="1645" y="2621"/>
              <a:ext cx="1312" cy="1264"/>
            </a:xfrm>
            <a:prstGeom prst="ellipse">
              <a:avLst/>
            </a:prstGeom>
            <a:pattFill prst="pct20">
              <a:fgClr>
                <a:srgbClr val="99FF33"/>
              </a:fgClr>
              <a:bgClr>
                <a:schemeClr val="bg1"/>
              </a:bgClr>
            </a:patt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4" name="AutoShape 95"/>
            <p:cNvSpPr>
              <a:spLocks noChangeArrowheads="1"/>
            </p:cNvSpPr>
            <p:nvPr/>
          </p:nvSpPr>
          <p:spPr bwMode="auto">
            <a:xfrm>
              <a:off x="2126" y="2886"/>
              <a:ext cx="691" cy="803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5" name="AutoShape 96"/>
            <p:cNvSpPr>
              <a:spLocks noChangeArrowheads="1"/>
            </p:cNvSpPr>
            <p:nvPr/>
          </p:nvSpPr>
          <p:spPr bwMode="auto">
            <a:xfrm>
              <a:off x="1921" y="2743"/>
              <a:ext cx="692" cy="666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6" name="AutoShape 97"/>
            <p:cNvSpPr>
              <a:spLocks noChangeArrowheads="1"/>
            </p:cNvSpPr>
            <p:nvPr/>
          </p:nvSpPr>
          <p:spPr bwMode="auto">
            <a:xfrm>
              <a:off x="1785" y="3024"/>
              <a:ext cx="691" cy="667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7" name="Oval 98"/>
            <p:cNvSpPr>
              <a:spLocks noChangeArrowheads="1"/>
            </p:cNvSpPr>
            <p:nvPr/>
          </p:nvSpPr>
          <p:spPr bwMode="auto">
            <a:xfrm>
              <a:off x="1824" y="2943"/>
              <a:ext cx="204" cy="196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8" name="Oval 99"/>
            <p:cNvSpPr>
              <a:spLocks noChangeArrowheads="1"/>
            </p:cNvSpPr>
            <p:nvPr/>
          </p:nvSpPr>
          <p:spPr bwMode="auto">
            <a:xfrm>
              <a:off x="2295" y="3230"/>
              <a:ext cx="204" cy="198"/>
            </a:xfrm>
            <a:prstGeom prst="ellipse">
              <a:avLst/>
            </a:prstGeom>
            <a:solidFill>
              <a:srgbClr val="0066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9" name="Oval 100"/>
            <p:cNvSpPr>
              <a:spLocks noChangeArrowheads="1"/>
            </p:cNvSpPr>
            <p:nvPr/>
          </p:nvSpPr>
          <p:spPr bwMode="auto">
            <a:xfrm>
              <a:off x="1756" y="3367"/>
              <a:ext cx="204" cy="196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20" name="Oval 101"/>
            <p:cNvSpPr>
              <a:spLocks noChangeArrowheads="1"/>
            </p:cNvSpPr>
            <p:nvPr/>
          </p:nvSpPr>
          <p:spPr bwMode="auto">
            <a:xfrm>
              <a:off x="2267" y="3507"/>
              <a:ext cx="203" cy="198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21" name="Oval 102"/>
            <p:cNvSpPr>
              <a:spLocks noChangeArrowheads="1"/>
            </p:cNvSpPr>
            <p:nvPr/>
          </p:nvSpPr>
          <p:spPr bwMode="auto">
            <a:xfrm>
              <a:off x="2166" y="2659"/>
              <a:ext cx="204" cy="197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22" name="Oval 103"/>
            <p:cNvSpPr>
              <a:spLocks noChangeArrowheads="1"/>
            </p:cNvSpPr>
            <p:nvPr/>
          </p:nvSpPr>
          <p:spPr bwMode="auto">
            <a:xfrm>
              <a:off x="2029" y="3296"/>
              <a:ext cx="204" cy="197"/>
            </a:xfrm>
            <a:prstGeom prst="ellipse">
              <a:avLst/>
            </a:prstGeom>
            <a:solidFill>
              <a:srgbClr val="FF33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23" name="Oval 104"/>
            <p:cNvSpPr>
              <a:spLocks noChangeArrowheads="1"/>
            </p:cNvSpPr>
            <p:nvPr/>
          </p:nvSpPr>
          <p:spPr bwMode="auto">
            <a:xfrm>
              <a:off x="2677" y="3012"/>
              <a:ext cx="204" cy="19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24" name="Oval 105"/>
            <p:cNvSpPr>
              <a:spLocks noChangeArrowheads="1"/>
            </p:cNvSpPr>
            <p:nvPr/>
          </p:nvSpPr>
          <p:spPr bwMode="auto">
            <a:xfrm>
              <a:off x="2541" y="3366"/>
              <a:ext cx="204" cy="197"/>
            </a:xfrm>
            <a:prstGeom prst="ellipse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25" name="Oval 106"/>
            <p:cNvSpPr>
              <a:spLocks noChangeArrowheads="1"/>
            </p:cNvSpPr>
            <p:nvPr/>
          </p:nvSpPr>
          <p:spPr bwMode="auto">
            <a:xfrm>
              <a:off x="2404" y="2943"/>
              <a:ext cx="204" cy="19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7181" name="Line 107"/>
          <p:cNvSpPr>
            <a:spLocks noChangeShapeType="1"/>
          </p:cNvSpPr>
          <p:nvPr/>
        </p:nvSpPr>
        <p:spPr bwMode="auto">
          <a:xfrm flipH="1" flipV="1">
            <a:off x="1660525" y="3821113"/>
            <a:ext cx="2362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2" name="Oval 108"/>
          <p:cNvSpPr>
            <a:spLocks noChangeArrowheads="1"/>
          </p:cNvSpPr>
          <p:nvPr/>
        </p:nvSpPr>
        <p:spPr bwMode="auto">
          <a:xfrm flipH="1" flipV="1">
            <a:off x="1152525" y="3389313"/>
            <a:ext cx="711200" cy="17018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ja-JP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3" name="Line 109"/>
          <p:cNvSpPr>
            <a:spLocks noChangeShapeType="1"/>
          </p:cNvSpPr>
          <p:nvPr/>
        </p:nvSpPr>
        <p:spPr bwMode="auto">
          <a:xfrm flipH="1" flipV="1">
            <a:off x="60325" y="4202113"/>
            <a:ext cx="10668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4" name="Rectangle 110"/>
          <p:cNvSpPr>
            <a:spLocks noChangeArrowheads="1"/>
          </p:cNvSpPr>
          <p:nvPr/>
        </p:nvSpPr>
        <p:spPr bwMode="auto">
          <a:xfrm flipH="1" flipV="1">
            <a:off x="-66476" y="3291742"/>
            <a:ext cx="1128514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0000"/>
                </a:solidFill>
                <a:latin typeface="Comic Sans MS" pitchFamily="66" charset="0"/>
              </a:rPr>
              <a:t>proton</a:t>
            </a:r>
            <a:endParaRPr lang="ja-JP" alt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5" name="Rectangle 111"/>
          <p:cNvSpPr>
            <a:spLocks noChangeArrowheads="1"/>
          </p:cNvSpPr>
          <p:nvPr/>
        </p:nvSpPr>
        <p:spPr bwMode="auto">
          <a:xfrm rot="10800000" flipH="1" flipV="1">
            <a:off x="1890926" y="2963968"/>
            <a:ext cx="1433085" cy="83163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0000"/>
                </a:solidFill>
                <a:latin typeface="Comic Sans MS" pitchFamily="66" charset="0"/>
              </a:rPr>
              <a:t>Quark</a:t>
            </a:r>
          </a:p>
          <a:p>
            <a:pPr defTabSz="7620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x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Comic Sans MS" pitchFamily="66" charset="0"/>
              </a:rPr>
              <a:t>a</a:t>
            </a: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ja-JP" altLang="en-US" sz="2000" dirty="0">
                <a:solidFill>
                  <a:srgbClr val="000000"/>
                </a:solidFill>
                <a:latin typeface="Comic Sans MS" pitchFamily="66" charset="0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Comic Sans MS" pitchFamily="66" charset="0"/>
              </a:rPr>
              <a:t>GeV</a:t>
            </a:r>
          </a:p>
        </p:txBody>
      </p:sp>
      <p:grpSp>
        <p:nvGrpSpPr>
          <p:cNvPr id="3" name="Group 112"/>
          <p:cNvGrpSpPr>
            <a:grpSpLocks/>
          </p:cNvGrpSpPr>
          <p:nvPr/>
        </p:nvGrpSpPr>
        <p:grpSpPr bwMode="auto">
          <a:xfrm flipH="1" flipV="1">
            <a:off x="1062038" y="3203575"/>
            <a:ext cx="808037" cy="2006600"/>
            <a:chOff x="1645" y="2621"/>
            <a:chExt cx="1312" cy="1264"/>
          </a:xfrm>
        </p:grpSpPr>
        <p:sp>
          <p:nvSpPr>
            <p:cNvPr id="7200" name="Oval 113" descr="20%"/>
            <p:cNvSpPr>
              <a:spLocks noChangeArrowheads="1"/>
            </p:cNvSpPr>
            <p:nvPr/>
          </p:nvSpPr>
          <p:spPr bwMode="auto">
            <a:xfrm>
              <a:off x="1645" y="2621"/>
              <a:ext cx="1312" cy="1264"/>
            </a:xfrm>
            <a:prstGeom prst="ellipse">
              <a:avLst/>
            </a:prstGeom>
            <a:pattFill prst="pct20">
              <a:fgClr>
                <a:srgbClr val="99FF33"/>
              </a:fgClr>
              <a:bgClr>
                <a:schemeClr val="bg1"/>
              </a:bgClr>
            </a:patt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1" name="AutoShape 114"/>
            <p:cNvSpPr>
              <a:spLocks noChangeArrowheads="1"/>
            </p:cNvSpPr>
            <p:nvPr/>
          </p:nvSpPr>
          <p:spPr bwMode="auto">
            <a:xfrm>
              <a:off x="2126" y="2886"/>
              <a:ext cx="691" cy="803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2" name="AutoShape 115"/>
            <p:cNvSpPr>
              <a:spLocks noChangeArrowheads="1"/>
            </p:cNvSpPr>
            <p:nvPr/>
          </p:nvSpPr>
          <p:spPr bwMode="auto">
            <a:xfrm>
              <a:off x="1921" y="2743"/>
              <a:ext cx="692" cy="666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3" name="AutoShape 116"/>
            <p:cNvSpPr>
              <a:spLocks noChangeArrowheads="1"/>
            </p:cNvSpPr>
            <p:nvPr/>
          </p:nvSpPr>
          <p:spPr bwMode="auto">
            <a:xfrm>
              <a:off x="1785" y="3024"/>
              <a:ext cx="691" cy="667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4" name="Oval 117"/>
            <p:cNvSpPr>
              <a:spLocks noChangeArrowheads="1"/>
            </p:cNvSpPr>
            <p:nvPr/>
          </p:nvSpPr>
          <p:spPr bwMode="auto">
            <a:xfrm>
              <a:off x="1824" y="2943"/>
              <a:ext cx="204" cy="196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5" name="Oval 118"/>
            <p:cNvSpPr>
              <a:spLocks noChangeArrowheads="1"/>
            </p:cNvSpPr>
            <p:nvPr/>
          </p:nvSpPr>
          <p:spPr bwMode="auto">
            <a:xfrm>
              <a:off x="2295" y="3230"/>
              <a:ext cx="204" cy="198"/>
            </a:xfrm>
            <a:prstGeom prst="ellipse">
              <a:avLst/>
            </a:prstGeom>
            <a:solidFill>
              <a:srgbClr val="0066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6" name="Oval 119"/>
            <p:cNvSpPr>
              <a:spLocks noChangeArrowheads="1"/>
            </p:cNvSpPr>
            <p:nvPr/>
          </p:nvSpPr>
          <p:spPr bwMode="auto">
            <a:xfrm>
              <a:off x="1756" y="3367"/>
              <a:ext cx="204" cy="196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7" name="Oval 120"/>
            <p:cNvSpPr>
              <a:spLocks noChangeArrowheads="1"/>
            </p:cNvSpPr>
            <p:nvPr/>
          </p:nvSpPr>
          <p:spPr bwMode="auto">
            <a:xfrm>
              <a:off x="2267" y="3507"/>
              <a:ext cx="203" cy="198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8" name="Oval 121"/>
            <p:cNvSpPr>
              <a:spLocks noChangeArrowheads="1"/>
            </p:cNvSpPr>
            <p:nvPr/>
          </p:nvSpPr>
          <p:spPr bwMode="auto">
            <a:xfrm>
              <a:off x="2166" y="2659"/>
              <a:ext cx="204" cy="197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09" name="Oval 122"/>
            <p:cNvSpPr>
              <a:spLocks noChangeArrowheads="1"/>
            </p:cNvSpPr>
            <p:nvPr/>
          </p:nvSpPr>
          <p:spPr bwMode="auto">
            <a:xfrm>
              <a:off x="2029" y="3296"/>
              <a:ext cx="204" cy="197"/>
            </a:xfrm>
            <a:prstGeom prst="ellipse">
              <a:avLst/>
            </a:prstGeom>
            <a:solidFill>
              <a:srgbClr val="FF33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0" name="Oval 123"/>
            <p:cNvSpPr>
              <a:spLocks noChangeArrowheads="1"/>
            </p:cNvSpPr>
            <p:nvPr/>
          </p:nvSpPr>
          <p:spPr bwMode="auto">
            <a:xfrm>
              <a:off x="2677" y="3012"/>
              <a:ext cx="204" cy="19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1" name="Oval 124"/>
            <p:cNvSpPr>
              <a:spLocks noChangeArrowheads="1"/>
            </p:cNvSpPr>
            <p:nvPr/>
          </p:nvSpPr>
          <p:spPr bwMode="auto">
            <a:xfrm>
              <a:off x="2541" y="3366"/>
              <a:ext cx="204" cy="197"/>
            </a:xfrm>
            <a:prstGeom prst="ellipse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212" name="Oval 125"/>
            <p:cNvSpPr>
              <a:spLocks noChangeArrowheads="1"/>
            </p:cNvSpPr>
            <p:nvPr/>
          </p:nvSpPr>
          <p:spPr bwMode="auto">
            <a:xfrm>
              <a:off x="2404" y="2943"/>
              <a:ext cx="204" cy="19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altLang="ja-JP" sz="24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7187" name="Line 126"/>
          <p:cNvSpPr>
            <a:spLocks noChangeShapeType="1"/>
          </p:cNvSpPr>
          <p:nvPr/>
        </p:nvSpPr>
        <p:spPr bwMode="auto">
          <a:xfrm flipH="1">
            <a:off x="1727200" y="4222750"/>
            <a:ext cx="655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8" name="Line 127"/>
          <p:cNvSpPr>
            <a:spLocks noChangeShapeType="1"/>
          </p:cNvSpPr>
          <p:nvPr/>
        </p:nvSpPr>
        <p:spPr bwMode="auto">
          <a:xfrm flipH="1">
            <a:off x="1655763" y="4654550"/>
            <a:ext cx="655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89" name="Line 128"/>
          <p:cNvSpPr>
            <a:spLocks noChangeShapeType="1"/>
          </p:cNvSpPr>
          <p:nvPr/>
        </p:nvSpPr>
        <p:spPr bwMode="auto">
          <a:xfrm flipV="1">
            <a:off x="3995737" y="1628800"/>
            <a:ext cx="1872406" cy="20875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190" name="Text Box 130"/>
          <p:cNvSpPr txBox="1">
            <a:spLocks noChangeArrowheads="1"/>
          </p:cNvSpPr>
          <p:nvPr/>
        </p:nvSpPr>
        <p:spPr bwMode="auto">
          <a:xfrm>
            <a:off x="4068763" y="6308725"/>
            <a:ext cx="868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000000"/>
                </a:solidFill>
                <a:latin typeface="Comic Sans MS" pitchFamily="66" charset="0"/>
              </a:rPr>
              <a:t>Jet</a:t>
            </a:r>
          </a:p>
        </p:txBody>
      </p:sp>
      <p:sp>
        <p:nvSpPr>
          <p:cNvPr id="7191" name="Text Box 131"/>
          <p:cNvSpPr txBox="1">
            <a:spLocks noChangeArrowheads="1"/>
          </p:cNvSpPr>
          <p:nvPr/>
        </p:nvSpPr>
        <p:spPr bwMode="auto">
          <a:xfrm>
            <a:off x="5940152" y="1484784"/>
            <a:ext cx="868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>
                <a:solidFill>
                  <a:srgbClr val="000000"/>
                </a:solidFill>
                <a:latin typeface="Comic Sans MS" pitchFamily="66" charset="0"/>
              </a:rPr>
              <a:t>Jet</a:t>
            </a:r>
          </a:p>
        </p:txBody>
      </p:sp>
      <p:grpSp>
        <p:nvGrpSpPr>
          <p:cNvPr id="4" name="Group 139"/>
          <p:cNvGrpSpPr>
            <a:grpSpLocks/>
          </p:cNvGrpSpPr>
          <p:nvPr/>
        </p:nvGrpSpPr>
        <p:grpSpPr bwMode="auto">
          <a:xfrm rot="-1560036">
            <a:off x="3995738" y="3213100"/>
            <a:ext cx="2016125" cy="576263"/>
            <a:chOff x="657" y="3521"/>
            <a:chExt cx="1680" cy="408"/>
          </a:xfrm>
        </p:grpSpPr>
        <p:grpSp>
          <p:nvGrpSpPr>
            <p:cNvPr id="5" name="Group 135"/>
            <p:cNvGrpSpPr>
              <a:grpSpLocks/>
            </p:cNvGrpSpPr>
            <p:nvPr/>
          </p:nvGrpSpPr>
          <p:grpSpPr bwMode="auto">
            <a:xfrm>
              <a:off x="657" y="3521"/>
              <a:ext cx="863" cy="408"/>
              <a:chOff x="657" y="3521"/>
              <a:chExt cx="863" cy="408"/>
            </a:xfrm>
          </p:grpSpPr>
          <p:sp>
            <p:nvSpPr>
              <p:cNvPr id="7198" name="Freeform 133"/>
              <p:cNvSpPr>
                <a:spLocks/>
              </p:cNvSpPr>
              <p:nvPr/>
            </p:nvSpPr>
            <p:spPr bwMode="auto">
              <a:xfrm>
                <a:off x="657" y="3521"/>
                <a:ext cx="454" cy="408"/>
              </a:xfrm>
              <a:custGeom>
                <a:avLst/>
                <a:gdLst>
                  <a:gd name="T0" fmla="*/ 0 w 454"/>
                  <a:gd name="T1" fmla="*/ 45 h 408"/>
                  <a:gd name="T2" fmla="*/ 136 w 454"/>
                  <a:gd name="T3" fmla="*/ 45 h 408"/>
                  <a:gd name="T4" fmla="*/ 227 w 454"/>
                  <a:gd name="T5" fmla="*/ 91 h 408"/>
                  <a:gd name="T6" fmla="*/ 363 w 454"/>
                  <a:gd name="T7" fmla="*/ 317 h 408"/>
                  <a:gd name="T8" fmla="*/ 227 w 454"/>
                  <a:gd name="T9" fmla="*/ 408 h 408"/>
                  <a:gd name="T10" fmla="*/ 136 w 454"/>
                  <a:gd name="T11" fmla="*/ 317 h 408"/>
                  <a:gd name="T12" fmla="*/ 363 w 454"/>
                  <a:gd name="T13" fmla="*/ 45 h 408"/>
                  <a:gd name="T14" fmla="*/ 454 w 454"/>
                  <a:gd name="T15" fmla="*/ 45 h 4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54"/>
                  <a:gd name="T25" fmla="*/ 0 h 408"/>
                  <a:gd name="T26" fmla="*/ 454 w 454"/>
                  <a:gd name="T27" fmla="*/ 408 h 4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54" h="408">
                    <a:moveTo>
                      <a:pt x="0" y="45"/>
                    </a:moveTo>
                    <a:cubicBezTo>
                      <a:pt x="49" y="41"/>
                      <a:pt x="98" y="37"/>
                      <a:pt x="136" y="45"/>
                    </a:cubicBezTo>
                    <a:cubicBezTo>
                      <a:pt x="174" y="53"/>
                      <a:pt x="189" y="46"/>
                      <a:pt x="227" y="91"/>
                    </a:cubicBezTo>
                    <a:cubicBezTo>
                      <a:pt x="265" y="136"/>
                      <a:pt x="363" y="264"/>
                      <a:pt x="363" y="317"/>
                    </a:cubicBezTo>
                    <a:cubicBezTo>
                      <a:pt x="363" y="370"/>
                      <a:pt x="265" y="408"/>
                      <a:pt x="227" y="408"/>
                    </a:cubicBezTo>
                    <a:cubicBezTo>
                      <a:pt x="189" y="408"/>
                      <a:pt x="113" y="377"/>
                      <a:pt x="136" y="317"/>
                    </a:cubicBezTo>
                    <a:cubicBezTo>
                      <a:pt x="159" y="257"/>
                      <a:pt x="310" y="90"/>
                      <a:pt x="363" y="45"/>
                    </a:cubicBezTo>
                    <a:cubicBezTo>
                      <a:pt x="416" y="0"/>
                      <a:pt x="435" y="22"/>
                      <a:pt x="454" y="45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199" name="Freeform 134"/>
              <p:cNvSpPr>
                <a:spLocks/>
              </p:cNvSpPr>
              <p:nvPr/>
            </p:nvSpPr>
            <p:spPr bwMode="auto">
              <a:xfrm>
                <a:off x="1066" y="3521"/>
                <a:ext cx="454" cy="408"/>
              </a:xfrm>
              <a:custGeom>
                <a:avLst/>
                <a:gdLst>
                  <a:gd name="T0" fmla="*/ 0 w 454"/>
                  <a:gd name="T1" fmla="*/ 45 h 408"/>
                  <a:gd name="T2" fmla="*/ 136 w 454"/>
                  <a:gd name="T3" fmla="*/ 45 h 408"/>
                  <a:gd name="T4" fmla="*/ 227 w 454"/>
                  <a:gd name="T5" fmla="*/ 91 h 408"/>
                  <a:gd name="T6" fmla="*/ 363 w 454"/>
                  <a:gd name="T7" fmla="*/ 317 h 408"/>
                  <a:gd name="T8" fmla="*/ 227 w 454"/>
                  <a:gd name="T9" fmla="*/ 408 h 408"/>
                  <a:gd name="T10" fmla="*/ 136 w 454"/>
                  <a:gd name="T11" fmla="*/ 317 h 408"/>
                  <a:gd name="T12" fmla="*/ 363 w 454"/>
                  <a:gd name="T13" fmla="*/ 45 h 408"/>
                  <a:gd name="T14" fmla="*/ 454 w 454"/>
                  <a:gd name="T15" fmla="*/ 45 h 4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54"/>
                  <a:gd name="T25" fmla="*/ 0 h 408"/>
                  <a:gd name="T26" fmla="*/ 454 w 454"/>
                  <a:gd name="T27" fmla="*/ 408 h 4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54" h="408">
                    <a:moveTo>
                      <a:pt x="0" y="45"/>
                    </a:moveTo>
                    <a:cubicBezTo>
                      <a:pt x="49" y="41"/>
                      <a:pt x="98" y="37"/>
                      <a:pt x="136" y="45"/>
                    </a:cubicBezTo>
                    <a:cubicBezTo>
                      <a:pt x="174" y="53"/>
                      <a:pt x="189" y="46"/>
                      <a:pt x="227" y="91"/>
                    </a:cubicBezTo>
                    <a:cubicBezTo>
                      <a:pt x="265" y="136"/>
                      <a:pt x="363" y="264"/>
                      <a:pt x="363" y="317"/>
                    </a:cubicBezTo>
                    <a:cubicBezTo>
                      <a:pt x="363" y="370"/>
                      <a:pt x="265" y="408"/>
                      <a:pt x="227" y="408"/>
                    </a:cubicBezTo>
                    <a:cubicBezTo>
                      <a:pt x="189" y="408"/>
                      <a:pt x="113" y="377"/>
                      <a:pt x="136" y="317"/>
                    </a:cubicBezTo>
                    <a:cubicBezTo>
                      <a:pt x="159" y="257"/>
                      <a:pt x="310" y="90"/>
                      <a:pt x="363" y="45"/>
                    </a:cubicBezTo>
                    <a:cubicBezTo>
                      <a:pt x="416" y="0"/>
                      <a:pt x="435" y="22"/>
                      <a:pt x="454" y="45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6" name="Group 136"/>
            <p:cNvGrpSpPr>
              <a:grpSpLocks/>
            </p:cNvGrpSpPr>
            <p:nvPr/>
          </p:nvGrpSpPr>
          <p:grpSpPr bwMode="auto">
            <a:xfrm>
              <a:off x="1474" y="3521"/>
              <a:ext cx="863" cy="408"/>
              <a:chOff x="657" y="3521"/>
              <a:chExt cx="863" cy="408"/>
            </a:xfrm>
          </p:grpSpPr>
          <p:sp>
            <p:nvSpPr>
              <p:cNvPr id="7196" name="Freeform 137"/>
              <p:cNvSpPr>
                <a:spLocks/>
              </p:cNvSpPr>
              <p:nvPr/>
            </p:nvSpPr>
            <p:spPr bwMode="auto">
              <a:xfrm>
                <a:off x="657" y="3521"/>
                <a:ext cx="454" cy="408"/>
              </a:xfrm>
              <a:custGeom>
                <a:avLst/>
                <a:gdLst>
                  <a:gd name="T0" fmla="*/ 0 w 454"/>
                  <a:gd name="T1" fmla="*/ 45 h 408"/>
                  <a:gd name="T2" fmla="*/ 136 w 454"/>
                  <a:gd name="T3" fmla="*/ 45 h 408"/>
                  <a:gd name="T4" fmla="*/ 227 w 454"/>
                  <a:gd name="T5" fmla="*/ 91 h 408"/>
                  <a:gd name="T6" fmla="*/ 363 w 454"/>
                  <a:gd name="T7" fmla="*/ 317 h 408"/>
                  <a:gd name="T8" fmla="*/ 227 w 454"/>
                  <a:gd name="T9" fmla="*/ 408 h 408"/>
                  <a:gd name="T10" fmla="*/ 136 w 454"/>
                  <a:gd name="T11" fmla="*/ 317 h 408"/>
                  <a:gd name="T12" fmla="*/ 363 w 454"/>
                  <a:gd name="T13" fmla="*/ 45 h 408"/>
                  <a:gd name="T14" fmla="*/ 454 w 454"/>
                  <a:gd name="T15" fmla="*/ 45 h 4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54"/>
                  <a:gd name="T25" fmla="*/ 0 h 408"/>
                  <a:gd name="T26" fmla="*/ 454 w 454"/>
                  <a:gd name="T27" fmla="*/ 408 h 4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54" h="408">
                    <a:moveTo>
                      <a:pt x="0" y="45"/>
                    </a:moveTo>
                    <a:cubicBezTo>
                      <a:pt x="49" y="41"/>
                      <a:pt x="98" y="37"/>
                      <a:pt x="136" y="45"/>
                    </a:cubicBezTo>
                    <a:cubicBezTo>
                      <a:pt x="174" y="53"/>
                      <a:pt x="189" y="46"/>
                      <a:pt x="227" y="91"/>
                    </a:cubicBezTo>
                    <a:cubicBezTo>
                      <a:pt x="265" y="136"/>
                      <a:pt x="363" y="264"/>
                      <a:pt x="363" y="317"/>
                    </a:cubicBezTo>
                    <a:cubicBezTo>
                      <a:pt x="363" y="370"/>
                      <a:pt x="265" y="408"/>
                      <a:pt x="227" y="408"/>
                    </a:cubicBezTo>
                    <a:cubicBezTo>
                      <a:pt x="189" y="408"/>
                      <a:pt x="113" y="377"/>
                      <a:pt x="136" y="317"/>
                    </a:cubicBezTo>
                    <a:cubicBezTo>
                      <a:pt x="159" y="257"/>
                      <a:pt x="310" y="90"/>
                      <a:pt x="363" y="45"/>
                    </a:cubicBezTo>
                    <a:cubicBezTo>
                      <a:pt x="416" y="0"/>
                      <a:pt x="435" y="22"/>
                      <a:pt x="454" y="45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197" name="Freeform 138"/>
              <p:cNvSpPr>
                <a:spLocks/>
              </p:cNvSpPr>
              <p:nvPr/>
            </p:nvSpPr>
            <p:spPr bwMode="auto">
              <a:xfrm>
                <a:off x="1066" y="3521"/>
                <a:ext cx="454" cy="408"/>
              </a:xfrm>
              <a:custGeom>
                <a:avLst/>
                <a:gdLst>
                  <a:gd name="T0" fmla="*/ 0 w 454"/>
                  <a:gd name="T1" fmla="*/ 45 h 408"/>
                  <a:gd name="T2" fmla="*/ 136 w 454"/>
                  <a:gd name="T3" fmla="*/ 45 h 408"/>
                  <a:gd name="T4" fmla="*/ 227 w 454"/>
                  <a:gd name="T5" fmla="*/ 91 h 408"/>
                  <a:gd name="T6" fmla="*/ 363 w 454"/>
                  <a:gd name="T7" fmla="*/ 317 h 408"/>
                  <a:gd name="T8" fmla="*/ 227 w 454"/>
                  <a:gd name="T9" fmla="*/ 408 h 408"/>
                  <a:gd name="T10" fmla="*/ 136 w 454"/>
                  <a:gd name="T11" fmla="*/ 317 h 408"/>
                  <a:gd name="T12" fmla="*/ 363 w 454"/>
                  <a:gd name="T13" fmla="*/ 45 h 408"/>
                  <a:gd name="T14" fmla="*/ 454 w 454"/>
                  <a:gd name="T15" fmla="*/ 45 h 4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54"/>
                  <a:gd name="T25" fmla="*/ 0 h 408"/>
                  <a:gd name="T26" fmla="*/ 454 w 454"/>
                  <a:gd name="T27" fmla="*/ 408 h 4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54" h="408">
                    <a:moveTo>
                      <a:pt x="0" y="45"/>
                    </a:moveTo>
                    <a:cubicBezTo>
                      <a:pt x="49" y="41"/>
                      <a:pt x="98" y="37"/>
                      <a:pt x="136" y="45"/>
                    </a:cubicBezTo>
                    <a:cubicBezTo>
                      <a:pt x="174" y="53"/>
                      <a:pt x="189" y="46"/>
                      <a:pt x="227" y="91"/>
                    </a:cubicBezTo>
                    <a:cubicBezTo>
                      <a:pt x="265" y="136"/>
                      <a:pt x="363" y="264"/>
                      <a:pt x="363" y="317"/>
                    </a:cubicBezTo>
                    <a:cubicBezTo>
                      <a:pt x="363" y="370"/>
                      <a:pt x="265" y="408"/>
                      <a:pt x="227" y="408"/>
                    </a:cubicBezTo>
                    <a:cubicBezTo>
                      <a:pt x="189" y="408"/>
                      <a:pt x="113" y="377"/>
                      <a:pt x="136" y="317"/>
                    </a:cubicBezTo>
                    <a:cubicBezTo>
                      <a:pt x="159" y="257"/>
                      <a:pt x="310" y="90"/>
                      <a:pt x="363" y="45"/>
                    </a:cubicBezTo>
                    <a:cubicBezTo>
                      <a:pt x="416" y="0"/>
                      <a:pt x="435" y="22"/>
                      <a:pt x="454" y="45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</p:grp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167279"/>
              </p:ext>
            </p:extLst>
          </p:nvPr>
        </p:nvGraphicFramePr>
        <p:xfrm>
          <a:off x="337037" y="271464"/>
          <a:ext cx="8555443" cy="1218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数式" r:id="rId3" imgW="3429000" imgH="482400" progId="Equation.3">
                  <p:embed/>
                </p:oleObj>
              </mc:Choice>
              <mc:Fallback>
                <p:oleObj name="数式" r:id="rId3" imgW="3429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37" y="271464"/>
                        <a:ext cx="8555443" cy="1218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4058" y="1421606"/>
            <a:ext cx="5246687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A18CC-2F63-45F1-B29A-B3780DB29B26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24142" t="3149" r="24142" b="787"/>
          <a:stretch>
            <a:fillRect/>
          </a:stretch>
        </p:blipFill>
        <p:spPr bwMode="auto">
          <a:xfrm>
            <a:off x="0" y="536575"/>
            <a:ext cx="572452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下矢印 8"/>
          <p:cNvSpPr/>
          <p:nvPr/>
        </p:nvSpPr>
        <p:spPr bwMode="auto">
          <a:xfrm>
            <a:off x="3629025" y="1322388"/>
            <a:ext cx="166688" cy="4643437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" name="下矢印 4"/>
          <p:cNvSpPr/>
          <p:nvPr/>
        </p:nvSpPr>
        <p:spPr bwMode="auto">
          <a:xfrm>
            <a:off x="2400300" y="1322388"/>
            <a:ext cx="111125" cy="19288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テキスト ボックス 12"/>
          <p:cNvSpPr txBox="1">
            <a:spLocks noChangeArrowheads="1"/>
          </p:cNvSpPr>
          <p:nvPr/>
        </p:nvSpPr>
        <p:spPr bwMode="auto">
          <a:xfrm>
            <a:off x="1563688" y="1822450"/>
            <a:ext cx="760412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2009</a:t>
            </a:r>
          </a:p>
          <a:p>
            <a:r>
              <a:rPr lang="en-US" altLang="ja-JP" dirty="0">
                <a:latin typeface="Calibri" pitchFamily="34" charset="0"/>
              </a:rPr>
              <a:t>~10</a:t>
            </a:r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dirty="0">
                <a:latin typeface="Calibri" pitchFamily="34" charset="0"/>
              </a:rPr>
              <a:t>b</a:t>
            </a:r>
            <a:r>
              <a:rPr lang="en-US" altLang="ja-JP" baseline="30000" dirty="0">
                <a:latin typeface="Calibri" pitchFamily="34" charset="0"/>
              </a:rPr>
              <a:t>-1</a:t>
            </a:r>
            <a:endParaRPr lang="ja-JP" altLang="en-US" baseline="30000" dirty="0">
              <a:latin typeface="Calibri" pitchFamily="34" charset="0"/>
            </a:endParaRPr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2843808" y="5013176"/>
            <a:ext cx="720725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latin typeface="+mn-lt"/>
                <a:ea typeface="+mn-ea"/>
              </a:rPr>
              <a:t>2011 June</a:t>
            </a:r>
            <a:endParaRPr lang="en-US" altLang="ja-JP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1fb</a:t>
            </a:r>
            <a:r>
              <a:rPr lang="en-US" altLang="ja-JP" baseline="30000" dirty="0">
                <a:latin typeface="+mn-lt"/>
                <a:ea typeface="+mn-ea"/>
              </a:rPr>
              <a:t>-1</a:t>
            </a:r>
            <a:endParaRPr lang="ja-JP" altLang="en-US" baseline="30000" dirty="0">
              <a:latin typeface="+mn-lt"/>
              <a:ea typeface="+mn-ea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67763"/>
            <a:ext cx="2733316" cy="315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グループ化 14"/>
          <p:cNvGrpSpPr/>
          <p:nvPr/>
        </p:nvGrpSpPr>
        <p:grpSpPr>
          <a:xfrm>
            <a:off x="5940646" y="2636912"/>
            <a:ext cx="2733316" cy="3526906"/>
            <a:chOff x="5940646" y="2636912"/>
            <a:chExt cx="2733316" cy="352690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5940646" y="2636912"/>
              <a:ext cx="2733316" cy="3155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直線矢印コネクタ 9"/>
            <p:cNvCxnSpPr/>
            <p:nvPr/>
          </p:nvCxnSpPr>
          <p:spPr>
            <a:xfrm>
              <a:off x="7307304" y="5800986"/>
              <a:ext cx="122563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7635949" y="5794486"/>
              <a:ext cx="1005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Comic Sans MS" pitchFamily="66" charset="0"/>
                </a:rPr>
                <a:t>Energy</a:t>
              </a:r>
              <a:endParaRPr kumimoji="1" lang="ja-JP" altLang="en-US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2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41112" y="188640"/>
            <a:ext cx="4968552" cy="92333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LHC first-year achievement 1:</a:t>
            </a:r>
          </a:p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Proton-proton cross section become large (as expected from various models</a:t>
            </a:r>
            <a:r>
              <a:rPr lang="ja-JP" altLang="en-US" dirty="0" smtClean="0">
                <a:latin typeface="Comic Sans MS" pitchFamily="66" charset="0"/>
                <a:ea typeface="HGP創英角ﾎﾟｯﾌﾟ体" pitchFamily="50" charset="-128"/>
              </a:rPr>
              <a:t>）</a:t>
            </a:r>
            <a:endParaRPr lang="en-US" altLang="ja-JP" dirty="0" smtClean="0">
              <a:latin typeface="Comic Sans MS" pitchFamily="66" charset="0"/>
              <a:ea typeface="HGP創英角ﾎﾟｯﾌﾟ体" pitchFamily="50" charset="-128"/>
            </a:endParaRPr>
          </a:p>
        </p:txBody>
      </p:sp>
      <p:pic>
        <p:nvPicPr>
          <p:cNvPr id="8" name="Picture 1" descr="sigma_tot_el_inel_c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1970"/>
            <a:ext cx="7929741" cy="497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4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41112" y="188640"/>
            <a:ext cx="4968552" cy="92333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LHC first-year achievement 1:</a:t>
            </a:r>
          </a:p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Proton-proton cross section become large (as expected from various models</a:t>
            </a:r>
            <a:r>
              <a:rPr lang="ja-JP" altLang="en-US" dirty="0" smtClean="0">
                <a:latin typeface="Comic Sans MS" pitchFamily="66" charset="0"/>
                <a:ea typeface="HGP創英角ﾎﾟｯﾌﾟ体" pitchFamily="50" charset="-128"/>
              </a:rPr>
              <a:t>）</a:t>
            </a:r>
            <a:endParaRPr lang="en-US" altLang="ja-JP" dirty="0" smtClean="0">
              <a:latin typeface="Comic Sans MS" pitchFamily="66" charset="0"/>
              <a:ea typeface="HGP創英角ﾎﾟｯﾌﾟ体" pitchFamily="50" charset="-128"/>
            </a:endParaRPr>
          </a:p>
        </p:txBody>
      </p:sp>
      <p:pic>
        <p:nvPicPr>
          <p:cNvPr id="8" name="Picture 1" descr="sigma_tot_el_inel_c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1970"/>
            <a:ext cx="7929741" cy="497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1723372" y="3600330"/>
            <a:ext cx="7272808" cy="3528392"/>
            <a:chOff x="899592" y="1556792"/>
            <a:chExt cx="7272808" cy="3528392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899592" y="1556792"/>
              <a:ext cx="7272808" cy="3528392"/>
              <a:chOff x="899592" y="1556792"/>
              <a:chExt cx="7272808" cy="3528392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899592" y="1556792"/>
                <a:ext cx="7272808" cy="35283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pic>
            <p:nvPicPr>
              <p:cNvPr id="13" name="図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474" y="1916832"/>
                <a:ext cx="6376987" cy="88106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図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9455" y="3140968"/>
                <a:ext cx="5257800" cy="45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1"/>
              <p:cNvSpPr txBox="1">
                <a:spLocks noChangeArrowheads="1"/>
              </p:cNvSpPr>
              <p:nvPr/>
            </p:nvSpPr>
            <p:spPr bwMode="auto">
              <a:xfrm>
                <a:off x="1278474" y="3717032"/>
                <a:ext cx="5853112" cy="120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ja-JP" sz="1800" dirty="0" err="1">
                    <a:latin typeface="Symbol" pitchFamily="18" charset="2"/>
                  </a:rPr>
                  <a:t>s</a:t>
                </a:r>
                <a:r>
                  <a:rPr lang="en-US" altLang="ja-JP" sz="1800" baseline="-25000" dirty="0" err="1">
                    <a:latin typeface="Calibri" pitchFamily="34" charset="0"/>
                  </a:rPr>
                  <a:t>inel</a:t>
                </a:r>
                <a:r>
                  <a:rPr lang="en-US" altLang="ja-JP" sz="1800" dirty="0">
                    <a:latin typeface="Calibri" pitchFamily="34" charset="0"/>
                  </a:rPr>
                  <a:t> (CMS)    </a:t>
                </a:r>
                <a:r>
                  <a:rPr lang="pl-PL" sz="1800" dirty="0">
                    <a:latin typeface="Calibri" pitchFamily="34" charset="0"/>
                  </a:rPr>
                  <a:t>= </a:t>
                </a:r>
                <a:r>
                  <a:rPr lang="en-US" altLang="ja-JP" sz="1800" dirty="0">
                    <a:latin typeface="Calibri" pitchFamily="34" charset="0"/>
                  </a:rPr>
                  <a:t>(68.0 </a:t>
                </a:r>
                <a:r>
                  <a:rPr lang="pl-PL" sz="1800" dirty="0">
                    <a:latin typeface="Calibri" pitchFamily="34" charset="0"/>
                    <a:sym typeface="Symbol" pitchFamily="18" charset="2"/>
                  </a:rPr>
                  <a:t></a:t>
                </a:r>
                <a:r>
                  <a:rPr lang="en-US" altLang="ja-JP" sz="1800" dirty="0">
                    <a:latin typeface="Calibri" pitchFamily="34" charset="0"/>
                  </a:rPr>
                  <a:t> 2.0</a:t>
                </a:r>
                <a:r>
                  <a:rPr lang="en-US" altLang="ja-JP" sz="1800" baseline="30000" dirty="0">
                    <a:latin typeface="Calibri" pitchFamily="34" charset="0"/>
                    <a:sym typeface="Symbol" pitchFamily="18" charset="2"/>
                  </a:rPr>
                  <a:t>(s</a:t>
                </a:r>
                <a:r>
                  <a:rPr lang="pl-PL" sz="1800" baseline="30000" dirty="0">
                    <a:latin typeface="Calibri" pitchFamily="34" charset="0"/>
                    <a:sym typeface="Symbol" pitchFamily="18" charset="2"/>
                  </a:rPr>
                  <a:t>yst</a:t>
                </a:r>
                <a:r>
                  <a:rPr lang="en-US" altLang="ja-JP" sz="1800" baseline="30000" dirty="0">
                    <a:latin typeface="Calibri" pitchFamily="34" charset="0"/>
                    <a:sym typeface="Symbol" pitchFamily="18" charset="2"/>
                  </a:rPr>
                  <a:t>)</a:t>
                </a:r>
                <a:r>
                  <a:rPr lang="pl-PL" sz="1800" dirty="0">
                    <a:latin typeface="Calibri" pitchFamily="34" charset="0"/>
                    <a:sym typeface="Symbol" pitchFamily="18" charset="2"/>
                  </a:rPr>
                  <a:t>   </a:t>
                </a:r>
                <a:r>
                  <a:rPr lang="en-US" altLang="ja-JP" sz="1800" dirty="0">
                    <a:latin typeface="Calibri" pitchFamily="34" charset="0"/>
                    <a:sym typeface="Symbol" pitchFamily="18" charset="2"/>
                  </a:rPr>
                  <a:t>2.4</a:t>
                </a:r>
                <a:r>
                  <a:rPr lang="en-US" altLang="ja-JP" sz="1800" baseline="30000" dirty="0">
                    <a:latin typeface="Calibri" pitchFamily="34" charset="0"/>
                  </a:rPr>
                  <a:t>(</a:t>
                </a:r>
                <a:r>
                  <a:rPr lang="en-US" altLang="ja-JP" sz="1800" baseline="30000" dirty="0" err="1">
                    <a:latin typeface="Calibri" pitchFamily="34" charset="0"/>
                  </a:rPr>
                  <a:t>lumi</a:t>
                </a:r>
                <a:r>
                  <a:rPr lang="en-US" altLang="ja-JP" sz="1800" baseline="30000" dirty="0">
                    <a:latin typeface="Calibri" pitchFamily="34" charset="0"/>
                  </a:rPr>
                  <a:t>) </a:t>
                </a:r>
                <a:r>
                  <a:rPr lang="pl-PL" sz="1800" dirty="0">
                    <a:latin typeface="Calibri" pitchFamily="34" charset="0"/>
                    <a:sym typeface="Symbol" pitchFamily="18" charset="2"/>
                  </a:rPr>
                  <a:t></a:t>
                </a:r>
                <a:r>
                  <a:rPr lang="en-US" altLang="ja-JP" sz="1800" dirty="0">
                    <a:latin typeface="Calibri" pitchFamily="34" charset="0"/>
                    <a:sym typeface="Symbol" pitchFamily="18" charset="2"/>
                  </a:rPr>
                  <a:t> 4.0 </a:t>
                </a:r>
                <a:r>
                  <a:rPr lang="en-US" altLang="ja-JP" sz="1800" baseline="30000" dirty="0">
                    <a:latin typeface="Calibri" pitchFamily="34" charset="0"/>
                  </a:rPr>
                  <a:t>(</a:t>
                </a:r>
                <a:r>
                  <a:rPr lang="en-US" altLang="ja-JP" sz="1800" baseline="30000" dirty="0" err="1">
                    <a:latin typeface="Calibri" pitchFamily="34" charset="0"/>
                  </a:rPr>
                  <a:t>extrap</a:t>
                </a:r>
                <a:r>
                  <a:rPr lang="en-US" altLang="ja-JP" sz="1800" baseline="30000" dirty="0">
                    <a:latin typeface="Calibri" pitchFamily="34" charset="0"/>
                  </a:rPr>
                  <a:t>)</a:t>
                </a:r>
                <a:r>
                  <a:rPr lang="en-US" altLang="ja-JP" sz="1800" dirty="0">
                    <a:latin typeface="Calibri" pitchFamily="34" charset="0"/>
                  </a:rPr>
                  <a:t>) </a:t>
                </a:r>
                <a:r>
                  <a:rPr lang="en-US" altLang="ja-JP" sz="1800" dirty="0" err="1">
                    <a:latin typeface="Calibri" pitchFamily="34" charset="0"/>
                  </a:rPr>
                  <a:t>mb</a:t>
                </a:r>
                <a:endParaRPr lang="en-US" altLang="ja-JP" sz="1800" dirty="0">
                  <a:latin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</a:pPr>
                <a:r>
                  <a:rPr lang="en-US" altLang="ja-JP" sz="1800" dirty="0" err="1">
                    <a:latin typeface="Symbol" pitchFamily="18" charset="2"/>
                  </a:rPr>
                  <a:t>s</a:t>
                </a:r>
                <a:r>
                  <a:rPr lang="en-US" altLang="ja-JP" sz="1800" baseline="-25000" dirty="0" err="1">
                    <a:latin typeface="Calibri" pitchFamily="34" charset="0"/>
                  </a:rPr>
                  <a:t>inel</a:t>
                </a:r>
                <a:r>
                  <a:rPr lang="en-US" altLang="ja-JP" sz="1800" dirty="0">
                    <a:latin typeface="Calibri" pitchFamily="34" charset="0"/>
                  </a:rPr>
                  <a:t> (ATLAS) </a:t>
                </a:r>
                <a:r>
                  <a:rPr lang="pl-PL" sz="1800" dirty="0">
                    <a:latin typeface="Calibri" pitchFamily="34" charset="0"/>
                  </a:rPr>
                  <a:t>= </a:t>
                </a:r>
                <a:r>
                  <a:rPr lang="en-US" altLang="ja-JP" sz="1800" dirty="0">
                    <a:latin typeface="Calibri" pitchFamily="34" charset="0"/>
                  </a:rPr>
                  <a:t>(69.4 </a:t>
                </a:r>
                <a:r>
                  <a:rPr lang="pl-PL" sz="1800" dirty="0">
                    <a:latin typeface="Calibri" pitchFamily="34" charset="0"/>
                    <a:sym typeface="Symbol" pitchFamily="18" charset="2"/>
                  </a:rPr>
                  <a:t></a:t>
                </a:r>
                <a:r>
                  <a:rPr lang="en-US" altLang="ja-JP" sz="1800" dirty="0">
                    <a:latin typeface="Calibri" pitchFamily="34" charset="0"/>
                  </a:rPr>
                  <a:t> 2.4</a:t>
                </a:r>
                <a:r>
                  <a:rPr lang="en-US" altLang="ja-JP" sz="1800" baseline="30000" dirty="0">
                    <a:latin typeface="Calibri" pitchFamily="34" charset="0"/>
                    <a:sym typeface="Symbol" pitchFamily="18" charset="2"/>
                  </a:rPr>
                  <a:t>(</a:t>
                </a:r>
                <a:r>
                  <a:rPr lang="en-US" altLang="ja-JP" sz="1800" baseline="30000" dirty="0" err="1">
                    <a:latin typeface="Calibri" pitchFamily="34" charset="0"/>
                    <a:sym typeface="Symbol" pitchFamily="18" charset="2"/>
                  </a:rPr>
                  <a:t>exp</a:t>
                </a:r>
                <a:r>
                  <a:rPr lang="en-US" altLang="ja-JP" sz="1800" baseline="30000" dirty="0">
                    <a:latin typeface="Calibri" pitchFamily="34" charset="0"/>
                    <a:sym typeface="Symbol" pitchFamily="18" charset="2"/>
                  </a:rPr>
                  <a:t>)</a:t>
                </a:r>
                <a:r>
                  <a:rPr lang="pl-PL" sz="1800" dirty="0">
                    <a:latin typeface="Calibri" pitchFamily="34" charset="0"/>
                    <a:sym typeface="Symbol" pitchFamily="18" charset="2"/>
                  </a:rPr>
                  <a:t>  </a:t>
                </a:r>
                <a:r>
                  <a:rPr lang="en-US" altLang="ja-JP" sz="1800" dirty="0">
                    <a:latin typeface="Calibri" pitchFamily="34" charset="0"/>
                    <a:sym typeface="Symbol" pitchFamily="18" charset="2"/>
                  </a:rPr>
                  <a:t> 6.9 </a:t>
                </a:r>
                <a:r>
                  <a:rPr lang="en-US" altLang="ja-JP" sz="1800" baseline="30000" dirty="0">
                    <a:latin typeface="Calibri" pitchFamily="34" charset="0"/>
                  </a:rPr>
                  <a:t>(</a:t>
                </a:r>
                <a:r>
                  <a:rPr lang="en-US" altLang="ja-JP" sz="1800" baseline="30000" dirty="0" err="1">
                    <a:latin typeface="Calibri" pitchFamily="34" charset="0"/>
                  </a:rPr>
                  <a:t>extrap</a:t>
                </a:r>
                <a:r>
                  <a:rPr lang="en-US" altLang="ja-JP" sz="1800" baseline="30000" dirty="0">
                    <a:latin typeface="Calibri" pitchFamily="34" charset="0"/>
                  </a:rPr>
                  <a:t>)</a:t>
                </a:r>
                <a:r>
                  <a:rPr lang="en-US" altLang="ja-JP" sz="1800" dirty="0">
                    <a:latin typeface="Calibri" pitchFamily="34" charset="0"/>
                  </a:rPr>
                  <a:t>) </a:t>
                </a:r>
                <a:r>
                  <a:rPr lang="en-US" altLang="ja-JP" sz="1800" dirty="0" err="1">
                    <a:latin typeface="Calibri" pitchFamily="34" charset="0"/>
                  </a:rPr>
                  <a:t>mb</a:t>
                </a:r>
                <a:endParaRPr lang="en-US" altLang="ja-JP" sz="1800" dirty="0">
                  <a:latin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</a:pPr>
                <a:r>
                  <a:rPr lang="en-US" altLang="ja-JP" sz="1800" dirty="0" err="1">
                    <a:latin typeface="Symbol" pitchFamily="18" charset="2"/>
                  </a:rPr>
                  <a:t>S</a:t>
                </a:r>
                <a:r>
                  <a:rPr lang="en-US" altLang="ja-JP" sz="1800" baseline="-25000" dirty="0" err="1">
                    <a:latin typeface="Calibri" pitchFamily="34" charset="0"/>
                  </a:rPr>
                  <a:t>inel</a:t>
                </a:r>
                <a:r>
                  <a:rPr lang="en-US" altLang="ja-JP" sz="1800" baseline="-25000" dirty="0">
                    <a:latin typeface="Calibri" pitchFamily="34" charset="0"/>
                  </a:rPr>
                  <a:t>  </a:t>
                </a:r>
                <a:r>
                  <a:rPr lang="en-US" altLang="ja-JP" sz="1800" dirty="0">
                    <a:latin typeface="Calibri" pitchFamily="34" charset="0"/>
                  </a:rPr>
                  <a:t>(ALICE)  = (72.7 </a:t>
                </a:r>
                <a:r>
                  <a:rPr lang="pl-PL" sz="1800" dirty="0">
                    <a:latin typeface="Calibri" pitchFamily="34" charset="0"/>
                    <a:sym typeface="Symbol" pitchFamily="18" charset="2"/>
                  </a:rPr>
                  <a:t></a:t>
                </a:r>
                <a:r>
                  <a:rPr lang="en-US" altLang="ja-JP" sz="1800" dirty="0">
                    <a:latin typeface="Calibri" pitchFamily="34" charset="0"/>
                  </a:rPr>
                  <a:t> 1.1</a:t>
                </a:r>
                <a:r>
                  <a:rPr lang="en-US" altLang="ja-JP" sz="1800" baseline="30000" dirty="0">
                    <a:latin typeface="Calibri" pitchFamily="34" charset="0"/>
                    <a:sym typeface="Symbol" pitchFamily="18" charset="2"/>
                  </a:rPr>
                  <a:t>(mod)</a:t>
                </a:r>
                <a:r>
                  <a:rPr lang="pl-PL" sz="1800" dirty="0">
                    <a:latin typeface="Calibri" pitchFamily="34" charset="0"/>
                    <a:sym typeface="Symbol" pitchFamily="18" charset="2"/>
                  </a:rPr>
                  <a:t> </a:t>
                </a:r>
                <a:r>
                  <a:rPr lang="en-US" altLang="ja-JP" sz="1800" dirty="0">
                    <a:latin typeface="Calibri" pitchFamily="34" charset="0"/>
                    <a:sym typeface="Symbol" pitchFamily="18" charset="2"/>
                  </a:rPr>
                  <a:t> 5.1 </a:t>
                </a:r>
                <a:r>
                  <a:rPr lang="en-US" altLang="ja-JP" sz="1800" baseline="30000" dirty="0">
                    <a:latin typeface="Calibri" pitchFamily="34" charset="0"/>
                  </a:rPr>
                  <a:t>(</a:t>
                </a:r>
                <a:r>
                  <a:rPr lang="en-US" altLang="ja-JP" sz="1800" baseline="30000" dirty="0" err="1">
                    <a:latin typeface="Calibri" pitchFamily="34" charset="0"/>
                  </a:rPr>
                  <a:t>lumi</a:t>
                </a:r>
                <a:r>
                  <a:rPr lang="en-US" altLang="ja-JP" sz="1800" baseline="30000" dirty="0">
                    <a:latin typeface="Calibri" pitchFamily="34" charset="0"/>
                  </a:rPr>
                  <a:t>)</a:t>
                </a:r>
                <a:r>
                  <a:rPr lang="en-US" altLang="ja-JP" sz="1800" dirty="0">
                    <a:latin typeface="Calibri" pitchFamily="34" charset="0"/>
                  </a:rPr>
                  <a:t>) </a:t>
                </a:r>
                <a:r>
                  <a:rPr lang="en-US" altLang="ja-JP" sz="1800" dirty="0" err="1">
                    <a:latin typeface="Calibri" pitchFamily="34" charset="0"/>
                  </a:rPr>
                  <a:t>mb</a:t>
                </a:r>
                <a:endParaRPr lang="en-US" altLang="ja-JP" sz="1800" dirty="0">
                  <a:latin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</a:pPr>
                <a:endParaRPr lang="en-US" altLang="ja-JP" sz="1800" dirty="0">
                  <a:latin typeface="Calibri" pitchFamily="34" charset="0"/>
                </a:endParaRPr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1278474" y="1556792"/>
              <a:ext cx="4509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Comic Sans MS" pitchFamily="66" charset="0"/>
                </a:rPr>
                <a:t>√</a:t>
              </a:r>
              <a:r>
                <a:rPr kumimoji="1" lang="en-US" altLang="ja-JP" dirty="0" smtClean="0">
                  <a:latin typeface="Comic Sans MS" pitchFamily="66" charset="0"/>
                </a:rPr>
                <a:t>s=7TeV   Totem : </a:t>
              </a:r>
              <a:r>
                <a:rPr lang="en-US" altLang="ja-JP" dirty="0">
                  <a:latin typeface="Comic Sans MS" pitchFamily="66" charset="0"/>
                  <a:ea typeface="ＭＳ Ｐゴシック" pitchFamily="50" charset="-128"/>
                </a:rPr>
                <a:t>EPL, 96 (2011) 21002</a:t>
              </a:r>
              <a:endParaRPr kumimoji="1" lang="ja-JP" altLang="en-US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418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3" descr="lumi2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7" y="792162"/>
            <a:ext cx="6848475" cy="4922838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71627" y="4921154"/>
            <a:ext cx="1752600" cy="1890808"/>
            <a:chOff x="152400" y="4433792"/>
            <a:chExt cx="1752600" cy="1890808"/>
          </a:xfrm>
        </p:grpSpPr>
        <p:cxnSp>
          <p:nvCxnSpPr>
            <p:cNvPr id="34866" name="Straight Arrow Connector 40"/>
            <p:cNvCxnSpPr>
              <a:cxnSpLocks noChangeShapeType="1"/>
            </p:cNvCxnSpPr>
            <p:nvPr/>
          </p:nvCxnSpPr>
          <p:spPr bwMode="auto">
            <a:xfrm rot="5400000" flipH="1" flipV="1">
              <a:off x="1333500" y="4548092"/>
              <a:ext cx="685800" cy="4572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67" name="Group 49"/>
            <p:cNvGrpSpPr>
              <a:grpSpLocks/>
            </p:cNvGrpSpPr>
            <p:nvPr/>
          </p:nvGrpSpPr>
          <p:grpSpPr bwMode="auto">
            <a:xfrm>
              <a:off x="152400" y="4876800"/>
              <a:ext cx="1600200" cy="1447800"/>
              <a:chOff x="685800" y="5410200"/>
              <a:chExt cx="1600200" cy="1447800"/>
            </a:xfrm>
          </p:grpSpPr>
          <p:sp>
            <p:nvSpPr>
              <p:cNvPr id="34868" name="Rectangle 46"/>
              <p:cNvSpPr>
                <a:spLocks noChangeArrowheads="1"/>
              </p:cNvSpPr>
              <p:nvPr/>
            </p:nvSpPr>
            <p:spPr bwMode="auto">
              <a:xfrm>
                <a:off x="685800" y="5410200"/>
                <a:ext cx="1600200" cy="14478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/>
              </a:p>
            </p:txBody>
          </p:sp>
          <p:pic>
            <p:nvPicPr>
              <p:cNvPr id="34869" name="Picture 6" descr="wmunu.png"/>
              <p:cNvPicPr preferRelativeResize="0"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225" y="5859104"/>
                <a:ext cx="1146175" cy="846496"/>
              </a:xfrm>
              <a:prstGeom prst="rect">
                <a:avLst/>
              </a:prstGeom>
              <a:noFill/>
              <a:ln w="1905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870" name="TextBox 11"/>
              <p:cNvSpPr txBox="1">
                <a:spLocks noChangeArrowheads="1"/>
              </p:cNvSpPr>
              <p:nvPr/>
            </p:nvSpPr>
            <p:spPr bwMode="auto">
              <a:xfrm>
                <a:off x="838200" y="5452646"/>
                <a:ext cx="122341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9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>
                    <a:solidFill>
                      <a:srgbClr val="CC0000"/>
                    </a:solidFill>
                  </a:rPr>
                  <a:t>April:1</a:t>
                </a:r>
                <a:r>
                  <a:rPr lang="en-US" altLang="ja-JP" baseline="30000">
                    <a:solidFill>
                      <a:srgbClr val="CC0000"/>
                    </a:solidFill>
                  </a:rPr>
                  <a:t>st</a:t>
                </a:r>
                <a:r>
                  <a:rPr lang="en-US" altLang="ja-JP">
                    <a:solidFill>
                      <a:srgbClr val="CC0000"/>
                    </a:solidFill>
                  </a:rPr>
                  <a:t> W</a:t>
                </a:r>
                <a:r>
                  <a:rPr lang="en-US" altLang="ja-JP"/>
                  <a:t> </a:t>
                </a:r>
              </a:p>
            </p:txBody>
          </p:sp>
        </p:grp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519427" y="2849562"/>
            <a:ext cx="1447800" cy="2057400"/>
            <a:chOff x="1600200" y="2209800"/>
            <a:chExt cx="1447800" cy="2057400"/>
          </a:xfrm>
        </p:grpSpPr>
        <p:grpSp>
          <p:nvGrpSpPr>
            <p:cNvPr id="34860" name="Group 51"/>
            <p:cNvGrpSpPr>
              <a:grpSpLocks/>
            </p:cNvGrpSpPr>
            <p:nvPr/>
          </p:nvGrpSpPr>
          <p:grpSpPr bwMode="auto">
            <a:xfrm>
              <a:off x="1600200" y="2209800"/>
              <a:ext cx="1447800" cy="1371600"/>
              <a:chOff x="1676400" y="2971800"/>
              <a:chExt cx="1447800" cy="1371600"/>
            </a:xfrm>
          </p:grpSpPr>
          <p:sp>
            <p:nvSpPr>
              <p:cNvPr id="34862" name="Rectangle 50"/>
              <p:cNvSpPr>
                <a:spLocks noChangeArrowheads="1"/>
              </p:cNvSpPr>
              <p:nvPr/>
            </p:nvSpPr>
            <p:spPr bwMode="auto">
              <a:xfrm>
                <a:off x="1676400" y="2971800"/>
                <a:ext cx="1447800" cy="1371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/>
              </a:p>
            </p:txBody>
          </p:sp>
          <p:grpSp>
            <p:nvGrpSpPr>
              <p:cNvPr id="34863" name="Group 25"/>
              <p:cNvGrpSpPr>
                <a:grpSpLocks/>
              </p:cNvGrpSpPr>
              <p:nvPr/>
            </p:nvGrpSpPr>
            <p:grpSpPr bwMode="auto">
              <a:xfrm>
                <a:off x="1819275" y="3132401"/>
                <a:ext cx="1152525" cy="1087598"/>
                <a:chOff x="2962275" y="5486400"/>
                <a:chExt cx="1152525" cy="1087598"/>
              </a:xfrm>
            </p:grpSpPr>
            <p:pic>
              <p:nvPicPr>
                <p:cNvPr id="34864" name="Picture 5" descr="zee.png"/>
                <p:cNvPicPr preferRelativeResize="0"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2275" y="5896399"/>
                  <a:ext cx="1152525" cy="677599"/>
                </a:xfrm>
                <a:prstGeom prst="rect">
                  <a:avLst/>
                </a:prstGeom>
                <a:noFill/>
                <a:ln w="19050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865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2971800" y="5486400"/>
                  <a:ext cx="1127231" cy="3385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9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9pPr>
                </a:lstStyle>
                <a:p>
                  <a:r>
                    <a:rPr lang="en-US" altLang="ja-JP">
                      <a:solidFill>
                        <a:srgbClr val="CC0000"/>
                      </a:solidFill>
                    </a:rPr>
                    <a:t>May: 1</a:t>
                  </a:r>
                  <a:r>
                    <a:rPr lang="en-US" altLang="ja-JP" baseline="30000">
                      <a:solidFill>
                        <a:srgbClr val="CC0000"/>
                      </a:solidFill>
                    </a:rPr>
                    <a:t>st</a:t>
                  </a:r>
                  <a:r>
                    <a:rPr lang="en-US" altLang="ja-JP">
                      <a:solidFill>
                        <a:srgbClr val="CC0000"/>
                      </a:solidFill>
                    </a:rPr>
                    <a:t> Z </a:t>
                  </a:r>
                </a:p>
              </p:txBody>
            </p:sp>
          </p:grpSp>
        </p:grpSp>
        <p:cxnSp>
          <p:nvCxnSpPr>
            <p:cNvPr id="34861" name="Straight Arrow Connector 43"/>
            <p:cNvCxnSpPr>
              <a:cxnSpLocks noChangeShapeType="1"/>
              <a:stCxn id="34862" idx="2"/>
            </p:cNvCxnSpPr>
            <p:nvPr/>
          </p:nvCxnSpPr>
          <p:spPr bwMode="auto">
            <a:xfrm rot="16200000" flipH="1">
              <a:off x="2038350" y="3867150"/>
              <a:ext cx="685800" cy="1143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1900427" y="4983162"/>
            <a:ext cx="1752600" cy="1972904"/>
            <a:chOff x="1981200" y="4580296"/>
            <a:chExt cx="1752600" cy="1972904"/>
          </a:xfrm>
        </p:grpSpPr>
        <p:cxnSp>
          <p:nvCxnSpPr>
            <p:cNvPr id="34855" name="Straight Arrow Connector 46"/>
            <p:cNvCxnSpPr>
              <a:cxnSpLocks noChangeShapeType="1"/>
            </p:cNvCxnSpPr>
            <p:nvPr/>
          </p:nvCxnSpPr>
          <p:spPr bwMode="auto">
            <a:xfrm flipV="1">
              <a:off x="2819400" y="4580296"/>
              <a:ext cx="550780" cy="60130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56" name="Group 48"/>
            <p:cNvGrpSpPr>
              <a:grpSpLocks/>
            </p:cNvGrpSpPr>
            <p:nvPr/>
          </p:nvGrpSpPr>
          <p:grpSpPr bwMode="auto">
            <a:xfrm>
              <a:off x="1981200" y="4953000"/>
              <a:ext cx="1752600" cy="1600200"/>
              <a:chOff x="2743200" y="5257800"/>
              <a:chExt cx="1752600" cy="1600200"/>
            </a:xfrm>
          </p:grpSpPr>
          <p:sp>
            <p:nvSpPr>
              <p:cNvPr id="34857" name="Rectangle 47"/>
              <p:cNvSpPr>
                <a:spLocks noChangeArrowheads="1"/>
              </p:cNvSpPr>
              <p:nvPr/>
            </p:nvSpPr>
            <p:spPr bwMode="auto">
              <a:xfrm>
                <a:off x="2743200" y="5257800"/>
                <a:ext cx="1752600" cy="1600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/>
              </a:p>
            </p:txBody>
          </p:sp>
          <p:pic>
            <p:nvPicPr>
              <p:cNvPr id="34858" name="Picture 44" descr="top.png"/>
              <p:cNvPicPr preferRelativeResize="0"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8772" y="5943600"/>
                <a:ext cx="1133408" cy="756289"/>
              </a:xfrm>
              <a:prstGeom prst="rect">
                <a:avLst/>
              </a:prstGeom>
              <a:noFill/>
              <a:ln w="1905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859" name="TextBox 19"/>
              <p:cNvSpPr txBox="1">
                <a:spLocks noChangeArrowheads="1"/>
              </p:cNvSpPr>
              <p:nvPr/>
            </p:nvSpPr>
            <p:spPr bwMode="auto">
              <a:xfrm>
                <a:off x="2895600" y="5334000"/>
                <a:ext cx="1425553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9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ea typeface="ＭＳ Ｐゴシック" pitchFamily="50" charset="-128"/>
                  </a:defRPr>
                </a:lvl9pPr>
              </a:lstStyle>
              <a:p>
                <a:r>
                  <a:rPr lang="en-US" altLang="ja-JP" sz="1400" dirty="0">
                    <a:solidFill>
                      <a:srgbClr val="CC0000"/>
                    </a:solidFill>
                  </a:rPr>
                  <a:t>June: first top</a:t>
                </a:r>
              </a:p>
              <a:p>
                <a:r>
                  <a:rPr lang="en-US" altLang="ja-JP" sz="1400" dirty="0">
                    <a:solidFill>
                      <a:srgbClr val="CC0000"/>
                    </a:solidFill>
                  </a:rPr>
                  <a:t>candidates  </a:t>
                </a:r>
              </a:p>
            </p:txBody>
          </p:sp>
        </p:grp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3119627" y="2849562"/>
            <a:ext cx="1981200" cy="2133600"/>
            <a:chOff x="3200400" y="2209800"/>
            <a:chExt cx="1981200" cy="2133600"/>
          </a:xfrm>
        </p:grpSpPr>
        <p:cxnSp>
          <p:nvCxnSpPr>
            <p:cNvPr id="34849" name="Straight Arrow Connector 49"/>
            <p:cNvCxnSpPr>
              <a:cxnSpLocks noChangeShapeType="1"/>
            </p:cNvCxnSpPr>
            <p:nvPr/>
          </p:nvCxnSpPr>
          <p:spPr bwMode="auto">
            <a:xfrm rot="16200000" flipH="1">
              <a:off x="3962400" y="4038600"/>
              <a:ext cx="533400" cy="762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50" name="Group 53"/>
            <p:cNvGrpSpPr>
              <a:grpSpLocks/>
            </p:cNvGrpSpPr>
            <p:nvPr/>
          </p:nvGrpSpPr>
          <p:grpSpPr bwMode="auto">
            <a:xfrm>
              <a:off x="3200400" y="2209800"/>
              <a:ext cx="1981200" cy="1676400"/>
              <a:chOff x="3276600" y="2286000"/>
              <a:chExt cx="1981200" cy="1676400"/>
            </a:xfrm>
          </p:grpSpPr>
          <p:sp>
            <p:nvSpPr>
              <p:cNvPr id="34851" name="Rectangle 52"/>
              <p:cNvSpPr>
                <a:spLocks noChangeArrowheads="1"/>
              </p:cNvSpPr>
              <p:nvPr/>
            </p:nvSpPr>
            <p:spPr bwMode="auto">
              <a:xfrm>
                <a:off x="3276600" y="2286000"/>
                <a:ext cx="1981200" cy="16764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/>
              </a:p>
            </p:txBody>
          </p:sp>
          <p:grpSp>
            <p:nvGrpSpPr>
              <p:cNvPr id="34852" name="Group 40"/>
              <p:cNvGrpSpPr>
                <a:grpSpLocks/>
              </p:cNvGrpSpPr>
              <p:nvPr/>
            </p:nvGrpSpPr>
            <p:grpSpPr bwMode="auto">
              <a:xfrm>
                <a:off x="3335171" y="2362200"/>
                <a:ext cx="1846429" cy="1524000"/>
                <a:chOff x="4554371" y="5257800"/>
                <a:chExt cx="1846429" cy="1524000"/>
              </a:xfrm>
            </p:grpSpPr>
            <p:pic>
              <p:nvPicPr>
                <p:cNvPr id="34853" name="Picture 8" descr="massrec.png"/>
                <p:cNvPicPr preferRelativeResize="0"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3000" y="5827158"/>
                  <a:ext cx="994877" cy="954642"/>
                </a:xfrm>
                <a:prstGeom prst="rect">
                  <a:avLst/>
                </a:prstGeom>
                <a:noFill/>
                <a:ln w="9525">
                  <a:solidFill>
                    <a:srgbClr val="00009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854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4554371" y="5257800"/>
                  <a:ext cx="1846429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9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9pPr>
                </a:lstStyle>
                <a:p>
                  <a:r>
                    <a:rPr lang="en-US" altLang="ja-JP" sz="1400">
                      <a:solidFill>
                        <a:srgbClr val="CC0000"/>
                      </a:solidFill>
                    </a:rPr>
                    <a:t>July: first searches</a:t>
                  </a:r>
                </a:p>
                <a:p>
                  <a:r>
                    <a:rPr lang="en-US" altLang="ja-JP" sz="1400">
                      <a:solidFill>
                        <a:srgbClr val="CC0000"/>
                      </a:solidFill>
                    </a:rPr>
                    <a:t>beyond Tevatron  </a:t>
                  </a:r>
                </a:p>
              </p:txBody>
            </p:sp>
          </p:grpSp>
        </p:grpSp>
      </p:grpSp>
      <p:grpSp>
        <p:nvGrpSpPr>
          <p:cNvPr id="12" name="Group 63"/>
          <p:cNvGrpSpPr>
            <a:grpSpLocks/>
          </p:cNvGrpSpPr>
          <p:nvPr/>
        </p:nvGrpSpPr>
        <p:grpSpPr bwMode="auto">
          <a:xfrm>
            <a:off x="3862349" y="4901955"/>
            <a:ext cx="2438400" cy="2233708"/>
            <a:chOff x="3962400" y="4548092"/>
            <a:chExt cx="2438400" cy="2233708"/>
          </a:xfrm>
        </p:grpSpPr>
        <p:cxnSp>
          <p:nvCxnSpPr>
            <p:cNvPr id="34843" name="Straight Arrow Connector 52"/>
            <p:cNvCxnSpPr>
              <a:cxnSpLocks noChangeShapeType="1"/>
            </p:cNvCxnSpPr>
            <p:nvPr/>
          </p:nvCxnSpPr>
          <p:spPr bwMode="auto">
            <a:xfrm rot="16200000" flipV="1">
              <a:off x="4436715" y="4776692"/>
              <a:ext cx="838200" cy="3810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44" name="Group 57"/>
            <p:cNvGrpSpPr>
              <a:grpSpLocks/>
            </p:cNvGrpSpPr>
            <p:nvPr/>
          </p:nvGrpSpPr>
          <p:grpSpPr bwMode="auto">
            <a:xfrm>
              <a:off x="3962400" y="5029200"/>
              <a:ext cx="2438400" cy="1752600"/>
              <a:chOff x="6477000" y="3200400"/>
              <a:chExt cx="2438400" cy="1752600"/>
            </a:xfrm>
          </p:grpSpPr>
          <p:sp>
            <p:nvSpPr>
              <p:cNvPr id="34845" name="Rectangle 56"/>
              <p:cNvSpPr>
                <a:spLocks noChangeArrowheads="1"/>
              </p:cNvSpPr>
              <p:nvPr/>
            </p:nvSpPr>
            <p:spPr bwMode="auto">
              <a:xfrm>
                <a:off x="6477000" y="3200400"/>
                <a:ext cx="2438400" cy="1752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/>
              </a:p>
            </p:txBody>
          </p:sp>
          <p:grpSp>
            <p:nvGrpSpPr>
              <p:cNvPr id="34846" name="Group 45"/>
              <p:cNvGrpSpPr>
                <a:grpSpLocks/>
              </p:cNvGrpSpPr>
              <p:nvPr/>
            </p:nvGrpSpPr>
            <p:grpSpPr bwMode="auto">
              <a:xfrm>
                <a:off x="6629400" y="3352800"/>
                <a:ext cx="2095045" cy="1524000"/>
                <a:chOff x="6629400" y="3352800"/>
                <a:chExt cx="2095045" cy="1524000"/>
              </a:xfrm>
            </p:grpSpPr>
            <p:sp>
              <p:nvSpPr>
                <p:cNvPr id="34847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6629400" y="3352800"/>
                  <a:ext cx="2095045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9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9pPr>
                </a:lstStyle>
                <a:p>
                  <a:r>
                    <a:rPr lang="en-US" altLang="ja-JP" sz="1400">
                      <a:solidFill>
                        <a:srgbClr val="CC0000"/>
                      </a:solidFill>
                    </a:rPr>
                    <a:t>August: more searches</a:t>
                  </a:r>
                </a:p>
                <a:p>
                  <a:r>
                    <a:rPr lang="en-US" altLang="ja-JP" sz="1400">
                      <a:solidFill>
                        <a:srgbClr val="CC0000"/>
                      </a:solidFill>
                    </a:rPr>
                    <a:t>beyond Tevatron  </a:t>
                  </a:r>
                </a:p>
              </p:txBody>
            </p:sp>
            <p:pic>
              <p:nvPicPr>
                <p:cNvPr id="34848" name="Picture 44" descr="lambda.png"/>
                <p:cNvPicPr preferRelativeResize="0"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9000" y="3916680"/>
                  <a:ext cx="1004570" cy="960120"/>
                </a:xfrm>
                <a:prstGeom prst="rect">
                  <a:avLst/>
                </a:prstGeom>
                <a:noFill/>
                <a:ln w="9525">
                  <a:solidFill>
                    <a:srgbClr val="00009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7" name="Group 59"/>
          <p:cNvGrpSpPr>
            <a:grpSpLocks/>
          </p:cNvGrpSpPr>
          <p:nvPr/>
        </p:nvGrpSpPr>
        <p:grpSpPr bwMode="auto">
          <a:xfrm>
            <a:off x="5862827" y="4830762"/>
            <a:ext cx="2971800" cy="2133600"/>
            <a:chOff x="5943600" y="4191000"/>
            <a:chExt cx="2971800" cy="2133600"/>
          </a:xfrm>
        </p:grpSpPr>
        <p:cxnSp>
          <p:nvCxnSpPr>
            <p:cNvPr id="34832" name="Straight Arrow Connector 58"/>
            <p:cNvCxnSpPr>
              <a:cxnSpLocks noChangeShapeType="1"/>
            </p:cNvCxnSpPr>
            <p:nvPr/>
          </p:nvCxnSpPr>
          <p:spPr bwMode="auto">
            <a:xfrm rot="10800000">
              <a:off x="5943600" y="4191000"/>
              <a:ext cx="838200" cy="6858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833" name="Group 55"/>
            <p:cNvGrpSpPr>
              <a:grpSpLocks/>
            </p:cNvGrpSpPr>
            <p:nvPr/>
          </p:nvGrpSpPr>
          <p:grpSpPr bwMode="auto">
            <a:xfrm>
              <a:off x="6629400" y="4800600"/>
              <a:ext cx="2286000" cy="1524000"/>
              <a:chOff x="5410200" y="990600"/>
              <a:chExt cx="2286000" cy="1524000"/>
            </a:xfrm>
          </p:grpSpPr>
          <p:sp>
            <p:nvSpPr>
              <p:cNvPr id="34834" name="Rectangle 54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2286000" cy="15240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ja-JP"/>
              </a:p>
            </p:txBody>
          </p:sp>
          <p:grpSp>
            <p:nvGrpSpPr>
              <p:cNvPr id="34835" name="Group 30"/>
              <p:cNvGrpSpPr>
                <a:grpSpLocks/>
              </p:cNvGrpSpPr>
              <p:nvPr/>
            </p:nvGrpSpPr>
            <p:grpSpPr bwMode="auto">
              <a:xfrm>
                <a:off x="5539157" y="1076980"/>
                <a:ext cx="2119065" cy="1362373"/>
                <a:chOff x="5486400" y="3591580"/>
                <a:chExt cx="2119065" cy="1362373"/>
              </a:xfrm>
            </p:grpSpPr>
            <p:pic>
              <p:nvPicPr>
                <p:cNvPr id="34836" name="Picture 10" descr="JiveXML_166466_78756195-YX-RZ-LegoPlot-2010-11-16-13-45-36"/>
                <p:cNvPicPr preferRelativeResize="0"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1316" y="4191000"/>
                  <a:ext cx="1302527" cy="762953"/>
                </a:xfrm>
                <a:prstGeom prst="rect">
                  <a:avLst/>
                </a:prstGeom>
                <a:noFill/>
                <a:ln w="12700">
                  <a:solidFill>
                    <a:srgbClr val="00009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837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5486400" y="3591580"/>
                  <a:ext cx="2119065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9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pitchFamily="66" charset="0"/>
                      <a:ea typeface="ＭＳ Ｐゴシック" pitchFamily="50" charset="-128"/>
                    </a:defRPr>
                  </a:lvl9pPr>
                </a:lstStyle>
                <a:p>
                  <a:r>
                    <a:rPr lang="en-US" altLang="ja-JP" sz="1400">
                      <a:solidFill>
                        <a:srgbClr val="CC0000"/>
                      </a:solidFill>
                    </a:rPr>
                    <a:t>October: highest mass   </a:t>
                  </a:r>
                </a:p>
                <a:p>
                  <a:r>
                    <a:rPr lang="en-US" altLang="ja-JP" sz="1400">
                      <a:solidFill>
                        <a:srgbClr val="CC0000"/>
                      </a:solidFill>
                    </a:rPr>
                    <a:t>di-jet event (4 TeV)</a:t>
                  </a:r>
                </a:p>
              </p:txBody>
            </p:sp>
          </p:grpSp>
        </p:grpSp>
      </p:grpSp>
      <p:sp>
        <p:nvSpPr>
          <p:cNvPr id="44" name="テキスト ボックス 43"/>
          <p:cNvSpPr txBox="1">
            <a:spLocks noChangeArrowheads="1"/>
          </p:cNvSpPr>
          <p:nvPr/>
        </p:nvSpPr>
        <p:spPr bwMode="auto">
          <a:xfrm>
            <a:off x="179512" y="57398"/>
            <a:ext cx="4968552" cy="92333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LHC first-year achievement 2:</a:t>
            </a:r>
          </a:p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Re-discovery of the various standard model particles.</a:t>
            </a:r>
          </a:p>
        </p:txBody>
      </p:sp>
    </p:spTree>
    <p:extLst>
      <p:ext uri="{BB962C8B-B14F-4D97-AF65-F5344CB8AC3E}">
        <p14:creationId xmlns:p14="http://schemas.microsoft.com/office/powerpoint/2010/main" val="17552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79512" y="188640"/>
            <a:ext cx="4968552" cy="92333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LHC first-year achievement 2:</a:t>
            </a:r>
          </a:p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Re-discovery of the various standard model particles.</a:t>
            </a:r>
          </a:p>
        </p:txBody>
      </p:sp>
      <p:pic>
        <p:nvPicPr>
          <p:cNvPr id="13" name="Picture 10" descr="dimu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49969"/>
            <a:ext cx="7776864" cy="5608032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5796136" y="5085184"/>
            <a:ext cx="1066318" cy="461665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HGP創英角ﾎﾟｯﾌﾟ体" pitchFamily="50" charset="-128"/>
                <a:ea typeface="HGP創英角ﾎﾟｯﾌﾟ体" pitchFamily="50" charset="-128"/>
              </a:rPr>
              <a:t>μ</a:t>
            </a:r>
            <a:r>
              <a:rPr kumimoji="1" lang="en-US" altLang="ja-JP" sz="2400" baseline="30000" dirty="0" err="1" smtClean="0">
                <a:latin typeface="HGP創英角ﾎﾟｯﾌﾟ体" pitchFamily="50" charset="-128"/>
                <a:ea typeface="HGP創英角ﾎﾟｯﾌﾟ体" pitchFamily="50" charset="-128"/>
              </a:rPr>
              <a:t>+</a:t>
            </a:r>
            <a:r>
              <a:rPr lang="en-US" altLang="ja-JP" sz="2400" dirty="0" err="1">
                <a:latin typeface="HGP創英角ﾎﾟｯﾌﾟ体" pitchFamily="50" charset="-128"/>
                <a:ea typeface="HGP創英角ﾎﾟｯﾌﾟ体" pitchFamily="50" charset="-128"/>
              </a:rPr>
              <a:t>μ</a:t>
            </a:r>
            <a:r>
              <a:rPr kumimoji="1" lang="en-US" altLang="ja-JP" sz="2400" baseline="30000" dirty="0" smtClean="0">
                <a:latin typeface="HGP創英角ﾎﾟｯﾌﾟ体" pitchFamily="50" charset="-128"/>
                <a:ea typeface="HGP創英角ﾎﾟｯﾌﾟ体" pitchFamily="50" charset="-128"/>
              </a:rPr>
              <a:t>-</a:t>
            </a:r>
            <a:endParaRPr kumimoji="1" lang="ja-JP" altLang="en-US" sz="2400" baseline="30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652120" y="121451"/>
            <a:ext cx="3240360" cy="2232248"/>
            <a:chOff x="5652120" y="121451"/>
            <a:chExt cx="3240360" cy="2232248"/>
          </a:xfrm>
        </p:grpSpPr>
        <p:sp>
          <p:nvSpPr>
            <p:cNvPr id="2" name="正方形/長方形 1"/>
            <p:cNvSpPr/>
            <p:nvPr/>
          </p:nvSpPr>
          <p:spPr>
            <a:xfrm>
              <a:off x="5652120" y="121451"/>
              <a:ext cx="3240360" cy="2232248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5652121" y="188640"/>
              <a:ext cx="2852022" cy="2036167"/>
              <a:chOff x="-242479" y="2100263"/>
              <a:chExt cx="6592880" cy="4714875"/>
            </a:xfrm>
          </p:grpSpPr>
          <p:sp>
            <p:nvSpPr>
              <p:cNvPr id="6" name="円/楕円 5"/>
              <p:cNvSpPr/>
              <p:nvPr/>
            </p:nvSpPr>
            <p:spPr>
              <a:xfrm>
                <a:off x="3829670" y="4529138"/>
                <a:ext cx="1143000" cy="107156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solidFill>
                      <a:schemeClr val="tx1"/>
                    </a:solidFill>
                    <a:latin typeface="Symbol" pitchFamily="18" charset="2"/>
                    <a:ea typeface="HGS創英角ﾎﾟｯﾌﾟ体" pitchFamily="50" charset="-128"/>
                  </a:rPr>
                  <a:t>n</a:t>
                </a:r>
                <a:r>
                  <a:rPr lang="en-US" altLang="ja-JP" sz="1400" baseline="-25000" dirty="0">
                    <a:solidFill>
                      <a:schemeClr val="tx1"/>
                    </a:solidFill>
                    <a:latin typeface="Symbol" pitchFamily="18" charset="2"/>
                    <a:ea typeface="HGS創英角ﾎﾟｯﾌﾟ体" pitchFamily="50" charset="-128"/>
                  </a:rPr>
                  <a:t>m</a:t>
                </a:r>
                <a:endParaRPr lang="ja-JP" altLang="en-US" sz="1400" baseline="-25000" dirty="0">
                  <a:solidFill>
                    <a:schemeClr val="tx1"/>
                  </a:solidFill>
                  <a:latin typeface="Symbol" pitchFamily="18" charset="2"/>
                  <a:ea typeface="HGS創英角ﾎﾟｯﾌﾟ体" pitchFamily="50" charset="-128"/>
                </a:endParaRPr>
              </a:p>
            </p:txBody>
          </p:sp>
          <p:sp>
            <p:nvSpPr>
              <p:cNvPr id="8" name="円/楕円 7"/>
              <p:cNvSpPr/>
              <p:nvPr/>
            </p:nvSpPr>
            <p:spPr>
              <a:xfrm>
                <a:off x="2472358" y="2100263"/>
                <a:ext cx="1143000" cy="107156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latin typeface="HGS創英角ﾎﾟｯﾌﾟ体" pitchFamily="50" charset="-128"/>
                    <a:ea typeface="HGS創英角ﾎﾟｯﾌﾟ体" pitchFamily="50" charset="-128"/>
                  </a:rPr>
                  <a:t>u</a:t>
                </a:r>
                <a:endParaRPr lang="ja-JP" altLang="en-US" sz="1400" dirty="0"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2472358" y="3314700"/>
                <a:ext cx="1143000" cy="1071563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latin typeface="HGS創英角ﾎﾟｯﾌﾟ体" pitchFamily="50" charset="-128"/>
                    <a:ea typeface="HGS創英角ﾎﾟｯﾌﾟ体" pitchFamily="50" charset="-128"/>
                  </a:rPr>
                  <a:t>d</a:t>
                </a:r>
                <a:endParaRPr lang="ja-JP" altLang="en-US" sz="1400" dirty="0"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1" name="テキスト ボックス 23"/>
              <p:cNvSpPr txBox="1">
                <a:spLocks noChangeArrowheads="1"/>
              </p:cNvSpPr>
              <p:nvPr/>
            </p:nvSpPr>
            <p:spPr bwMode="auto">
              <a:xfrm rot="16200000">
                <a:off x="-770501" y="2847868"/>
                <a:ext cx="1767456" cy="711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2" tIns="45707" rIns="91412" bIns="45707">
                <a:spAutoFit/>
              </a:bodyPr>
              <a:lstStyle/>
              <a:p>
                <a:r>
                  <a:rPr lang="en-US" altLang="ja-JP" sz="1400" dirty="0" smtClean="0">
                    <a:latin typeface="HGS創英角ﾎﾟｯﾌﾟ体" pitchFamily="50" charset="-128"/>
                    <a:ea typeface="HGS創英角ﾎﾟｯﾌﾟ体" pitchFamily="50" charset="-128"/>
                  </a:rPr>
                  <a:t>quarks</a:t>
                </a:r>
                <a:endParaRPr lang="ja-JP" altLang="en-US" sz="1400" dirty="0"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2" name="テキスト ボックス 24"/>
              <p:cNvSpPr txBox="1">
                <a:spLocks noChangeArrowheads="1"/>
              </p:cNvSpPr>
              <p:nvPr/>
            </p:nvSpPr>
            <p:spPr bwMode="auto">
              <a:xfrm rot="16200000">
                <a:off x="-756599" y="5384694"/>
                <a:ext cx="1882523" cy="711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2" tIns="45707" rIns="91412" bIns="45707">
                <a:spAutoFit/>
              </a:bodyPr>
              <a:lstStyle/>
              <a:p>
                <a:r>
                  <a:rPr lang="en-US" altLang="ja-JP" sz="1400" dirty="0" smtClean="0">
                    <a:latin typeface="HGS創英角ﾎﾟｯﾌﾟ体" pitchFamily="50" charset="-128"/>
                    <a:ea typeface="HGS創英角ﾎﾟｯﾌﾟ体" pitchFamily="50" charset="-128"/>
                  </a:rPr>
                  <a:t>leptons</a:t>
                </a:r>
                <a:endParaRPr lang="ja-JP" altLang="en-US" sz="1400" dirty="0"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759332" y="2266331"/>
                <a:ext cx="1428750" cy="6911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100" dirty="0">
                    <a:solidFill>
                      <a:srgbClr val="002060"/>
                    </a:solidFill>
                    <a:latin typeface="HGS創英角ﾎﾟｯﾌﾟ体" pitchFamily="50" charset="-128"/>
                    <a:ea typeface="HGS創英角ﾎﾟｯﾌﾟ体" pitchFamily="50" charset="-128"/>
                  </a:rPr>
                  <a:t>+2/3</a:t>
                </a:r>
                <a:endParaRPr lang="ja-JP" altLang="en-US" sz="1100" dirty="0">
                  <a:solidFill>
                    <a:srgbClr val="002060"/>
                  </a:solidFill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759332" y="3480768"/>
                <a:ext cx="1428750" cy="6911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200" dirty="0">
                    <a:solidFill>
                      <a:srgbClr val="002060"/>
                    </a:solidFill>
                    <a:latin typeface="HGS創英角ﾎﾟｯﾌﾟ体" pitchFamily="50" charset="-128"/>
                    <a:ea typeface="HGS創英角ﾎﾟｯﾌﾟ体" pitchFamily="50" charset="-128"/>
                  </a:rPr>
                  <a:t>-1/3</a:t>
                </a:r>
                <a:endParaRPr lang="ja-JP" altLang="en-US" sz="1200" dirty="0">
                  <a:solidFill>
                    <a:srgbClr val="002060"/>
                  </a:solidFill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759332" y="4695204"/>
                <a:ext cx="1428750" cy="6911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solidFill>
                      <a:srgbClr val="002060"/>
                    </a:solidFill>
                    <a:latin typeface="HGS創英角ﾎﾟｯﾌﾟ体" pitchFamily="50" charset="-128"/>
                    <a:ea typeface="HGS創英角ﾎﾟｯﾌﾟ体" pitchFamily="50" charset="-128"/>
                  </a:rPr>
                  <a:t>0</a:t>
                </a:r>
                <a:endParaRPr lang="ja-JP" altLang="en-US" sz="1400" dirty="0">
                  <a:solidFill>
                    <a:srgbClr val="002060"/>
                  </a:solidFill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759332" y="5909644"/>
                <a:ext cx="1428750" cy="6911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solidFill>
                      <a:srgbClr val="002060"/>
                    </a:solidFill>
                    <a:latin typeface="HGS創英角ﾎﾟｯﾌﾟ体" pitchFamily="50" charset="-128"/>
                    <a:ea typeface="HGS創英角ﾎﾟｯﾌﾟ体" pitchFamily="50" charset="-128"/>
                  </a:rPr>
                  <a:t>-1</a:t>
                </a:r>
                <a:endParaRPr lang="ja-JP" altLang="en-US" sz="1400" dirty="0">
                  <a:solidFill>
                    <a:srgbClr val="002060"/>
                  </a:solidFill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2472358" y="5743575"/>
                <a:ext cx="1143000" cy="107156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solidFill>
                      <a:srgbClr val="FF0000"/>
                    </a:solidFill>
                    <a:latin typeface="HGS創英角ﾎﾟｯﾌﾟ体" pitchFamily="50" charset="-128"/>
                    <a:ea typeface="HGS創英角ﾎﾟｯﾌﾟ体" pitchFamily="50" charset="-128"/>
                  </a:rPr>
                  <a:t>e</a:t>
                </a:r>
                <a:endParaRPr lang="ja-JP" altLang="en-US" sz="1400" dirty="0">
                  <a:solidFill>
                    <a:srgbClr val="FF0000"/>
                  </a:solidFill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2472358" y="4529138"/>
                <a:ext cx="1143000" cy="107156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solidFill>
                      <a:schemeClr val="tx1"/>
                    </a:solidFill>
                    <a:latin typeface="Symbol" pitchFamily="18" charset="2"/>
                    <a:ea typeface="HGS創英角ﾎﾟｯﾌﾟ体" pitchFamily="50" charset="-128"/>
                  </a:rPr>
                  <a:t>n</a:t>
                </a:r>
                <a:r>
                  <a:rPr lang="en-US" altLang="ja-JP" sz="1400" baseline="-25000" dirty="0">
                    <a:solidFill>
                      <a:schemeClr val="tx1"/>
                    </a:solidFill>
                    <a:latin typeface="HGS創英角ﾎﾟｯﾌﾟ体" pitchFamily="50" charset="-128"/>
                    <a:ea typeface="HGS創英角ﾎﾟｯﾌﾟ体" pitchFamily="50" charset="-128"/>
                  </a:rPr>
                  <a:t>e</a:t>
                </a:r>
                <a:endParaRPr lang="ja-JP" altLang="en-US" sz="1400" baseline="-25000" dirty="0">
                  <a:solidFill>
                    <a:schemeClr val="tx1"/>
                  </a:solidFill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3823784" y="3314700"/>
                <a:ext cx="1143000" cy="1071563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latin typeface="HGS創英角ﾎﾟｯﾌﾟ体" pitchFamily="50" charset="-128"/>
                    <a:ea typeface="HGS創英角ﾎﾟｯﾌﾟ体" pitchFamily="50" charset="-128"/>
                  </a:rPr>
                  <a:t>s</a:t>
                </a:r>
                <a:endParaRPr lang="ja-JP" altLang="en-US" sz="1400" dirty="0"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3829670" y="5743575"/>
                <a:ext cx="1143000" cy="107156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solidFill>
                      <a:srgbClr val="FF0000"/>
                    </a:solidFill>
                    <a:latin typeface="Symbol" pitchFamily="18" charset="2"/>
                    <a:ea typeface="HGS創英角ﾎﾟｯﾌﾟ体" pitchFamily="50" charset="-128"/>
                  </a:rPr>
                  <a:t>m</a:t>
                </a:r>
                <a:endParaRPr lang="ja-JP" altLang="en-US" sz="1400" dirty="0">
                  <a:solidFill>
                    <a:srgbClr val="FF0000"/>
                  </a:solidFill>
                  <a:latin typeface="Symbol" pitchFamily="18" charset="2"/>
                  <a:ea typeface="HGS創英角ﾎﾟｯﾌﾟ体" pitchFamily="50" charset="-128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3829670" y="2100263"/>
                <a:ext cx="1143000" cy="107156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latin typeface="HGS創英角ﾎﾟｯﾌﾟ体" pitchFamily="50" charset="-128"/>
                    <a:ea typeface="HGS創英角ﾎﾟｯﾌﾟ体" pitchFamily="50" charset="-128"/>
                  </a:rPr>
                  <a:t>c</a:t>
                </a:r>
                <a:endParaRPr lang="ja-JP" altLang="en-US" sz="1400" dirty="0"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5186983" y="5743575"/>
                <a:ext cx="1143000" cy="107156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solidFill>
                      <a:srgbClr val="FF0000"/>
                    </a:solidFill>
                    <a:latin typeface="Symbol" pitchFamily="18" charset="2"/>
                    <a:ea typeface="HGS創英角ﾎﾟｯﾌﾟ体" pitchFamily="50" charset="-128"/>
                  </a:rPr>
                  <a:t>t</a:t>
                </a:r>
                <a:endParaRPr lang="ja-JP" altLang="en-US" sz="1400" dirty="0">
                  <a:solidFill>
                    <a:srgbClr val="FF0000"/>
                  </a:solidFill>
                  <a:latin typeface="Symbol" pitchFamily="18" charset="2"/>
                  <a:ea typeface="HGS創英角ﾎﾟｯﾌﾟ体" pitchFamily="50" charset="-128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5207401" y="2100263"/>
                <a:ext cx="1143000" cy="107156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latin typeface="HGS創英角ﾎﾟｯﾌﾟ体" pitchFamily="50" charset="-128"/>
                    <a:ea typeface="HGS創英角ﾎﾟｯﾌﾟ体" pitchFamily="50" charset="-128"/>
                  </a:rPr>
                  <a:t>t</a:t>
                </a:r>
                <a:endParaRPr lang="ja-JP" altLang="en-US" sz="1400" dirty="0"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5194249" y="3314699"/>
                <a:ext cx="1143000" cy="1071563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>
                    <a:latin typeface="HGS創英角ﾎﾟｯﾌﾟ体" pitchFamily="50" charset="-128"/>
                    <a:ea typeface="HGS創英角ﾎﾟｯﾌﾟ体" pitchFamily="50" charset="-128"/>
                  </a:rPr>
                  <a:t>b</a:t>
                </a:r>
                <a:endParaRPr lang="ja-JP" altLang="en-US" sz="1400" dirty="0">
                  <a:latin typeface="HGS創英角ﾎﾟｯﾌﾟ体" pitchFamily="50" charset="-128"/>
                  <a:ea typeface="HGS創英角ﾎﾟｯﾌﾟ体" pitchFamily="50" charset="-128"/>
                </a:endParaRPr>
              </a:p>
            </p:txBody>
          </p:sp>
          <p:sp>
            <p:nvSpPr>
              <p:cNvPr id="26" name="円/楕円 25"/>
              <p:cNvSpPr/>
              <p:nvPr/>
            </p:nvSpPr>
            <p:spPr>
              <a:xfrm>
                <a:off x="5194249" y="4529138"/>
                <a:ext cx="1143000" cy="107156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2" tIns="45707" rIns="91412" bIns="45707" anchor="ctr"/>
              <a:lstStyle/>
              <a:p>
                <a:pPr algn="ctr">
                  <a:defRPr/>
                </a:pPr>
                <a:r>
                  <a:rPr lang="en-US" altLang="ja-JP" sz="1400" dirty="0" err="1">
                    <a:solidFill>
                      <a:schemeClr val="tx1"/>
                    </a:solidFill>
                    <a:latin typeface="Symbol" pitchFamily="18" charset="2"/>
                    <a:ea typeface="HGS創英角ﾎﾟｯﾌﾟ体" pitchFamily="50" charset="-128"/>
                  </a:rPr>
                  <a:t>n</a:t>
                </a:r>
                <a:r>
                  <a:rPr lang="en-US" altLang="ja-JP" sz="1400" baseline="-25000" dirty="0" err="1">
                    <a:solidFill>
                      <a:schemeClr val="tx1"/>
                    </a:solidFill>
                    <a:latin typeface="Symbol" pitchFamily="18" charset="2"/>
                    <a:ea typeface="HGS創英角ﾎﾟｯﾌﾟ体" pitchFamily="50" charset="-128"/>
                  </a:rPr>
                  <a:t>t</a:t>
                </a:r>
                <a:endParaRPr lang="ja-JP" altLang="en-US" sz="1400" baseline="-25000" dirty="0">
                  <a:solidFill>
                    <a:schemeClr val="tx1"/>
                  </a:solidFill>
                  <a:latin typeface="Symbol" pitchFamily="18" charset="2"/>
                  <a:ea typeface="HGS創英角ﾎﾟｯﾌﾟ体" pitchFamily="50" charset="-128"/>
                </a:endParaRPr>
              </a:p>
            </p:txBody>
          </p:sp>
        </p:grpSp>
      </p:grpSp>
      <p:cxnSp>
        <p:nvCxnSpPr>
          <p:cNvPr id="27" name="直線矢印コネクタ 26"/>
          <p:cNvCxnSpPr>
            <a:stCxn id="22" idx="3"/>
          </p:cNvCxnSpPr>
          <p:nvPr/>
        </p:nvCxnSpPr>
        <p:spPr>
          <a:xfrm flipH="1">
            <a:off x="4067944" y="583635"/>
            <a:ext cx="3418164" cy="10365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25" idx="4"/>
          </p:cNvCxnSpPr>
          <p:nvPr/>
        </p:nvCxnSpPr>
        <p:spPr>
          <a:xfrm flipH="1">
            <a:off x="5148064" y="1175872"/>
            <a:ext cx="3103164" cy="1461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2272495" y="4053985"/>
            <a:ext cx="4431066" cy="83097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 lIns="91412" tIns="45707" rIns="91412" bIns="45707">
            <a:spAutoFit/>
          </a:bodyPr>
          <a:lstStyle/>
          <a:p>
            <a:r>
              <a:rPr lang="en-US" altLang="ja-JP" sz="2400" dirty="0" smtClean="0">
                <a:latin typeface="HGP創英角ﾎﾟｯﾌﾟ体" pitchFamily="50" charset="-128"/>
                <a:ea typeface="HGP創英角ﾎﾟｯﾌﾟ体" pitchFamily="50" charset="-128"/>
              </a:rPr>
              <a:t>Top?  Higgs?   -&gt; </a:t>
            </a:r>
            <a:r>
              <a:rPr lang="en-US" altLang="ja-JP" sz="2400" dirty="0"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</a:p>
          <a:p>
            <a:r>
              <a:rPr lang="en-US" altLang="ja-JP" sz="2400" dirty="0" smtClean="0">
                <a:latin typeface="HGP創英角ﾎﾟｯﾌﾟ体" pitchFamily="50" charset="-128"/>
                <a:ea typeface="HGP創英角ﾎﾟｯﾌﾟ体" pitchFamily="50" charset="-128"/>
              </a:rPr>
              <a:t>              </a:t>
            </a:r>
            <a:r>
              <a:rPr lang="en-US" altLang="ja-JP" sz="2400" dirty="0" err="1" smtClean="0">
                <a:latin typeface="HGP創英角ﾎﾟｯﾌﾟ体" pitchFamily="50" charset="-128"/>
                <a:ea typeface="HGP創英角ﾎﾟｯﾌﾟ体" pitchFamily="50" charset="-128"/>
              </a:rPr>
              <a:t>Tomoto</a:t>
            </a:r>
            <a:r>
              <a:rPr lang="en-US" altLang="ja-JP" sz="2400" dirty="0" smtClean="0">
                <a:latin typeface="HGP創英角ﾎﾟｯﾌﾟ体" pitchFamily="50" charset="-128"/>
                <a:ea typeface="HGP創英角ﾎﾟｯﾌﾟ体" pitchFamily="50" charset="-128"/>
              </a:rPr>
              <a:t>-san’s talk</a:t>
            </a:r>
          </a:p>
        </p:txBody>
      </p:sp>
      <p:cxnSp>
        <p:nvCxnSpPr>
          <p:cNvPr id="29" name="直線矢印コネクタ 28"/>
          <p:cNvCxnSpPr>
            <a:stCxn id="20" idx="3"/>
          </p:cNvCxnSpPr>
          <p:nvPr/>
        </p:nvCxnSpPr>
        <p:spPr>
          <a:xfrm flipH="1">
            <a:off x="3043368" y="1108102"/>
            <a:ext cx="4440193" cy="1024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18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9" descr="daytotal_ilum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31" y="1432568"/>
            <a:ext cx="5485721" cy="39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9" name="Straight Arrow Connector 10"/>
          <p:cNvCxnSpPr/>
          <p:nvPr/>
        </p:nvCxnSpPr>
        <p:spPr bwMode="auto">
          <a:xfrm>
            <a:off x="4882480" y="3718384"/>
            <a:ext cx="0" cy="5040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7"/>
          <p:cNvSpPr txBox="1"/>
          <p:nvPr/>
        </p:nvSpPr>
        <p:spPr>
          <a:xfrm>
            <a:off x="4378424" y="3205616"/>
            <a:ext cx="1095172" cy="584776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effectLst/>
              </a:rPr>
              <a:t>EPS, July</a:t>
            </a:r>
          </a:p>
          <a:p>
            <a:r>
              <a:rPr lang="en-US" dirty="0" smtClean="0">
                <a:effectLst/>
              </a:rPr>
              <a:t>~ 1.2 fb</a:t>
            </a:r>
            <a:r>
              <a:rPr lang="en-US" baseline="30000" dirty="0" smtClean="0">
                <a:effectLst/>
              </a:rPr>
              <a:t>-1</a:t>
            </a:r>
            <a:endParaRPr lang="en-US" baseline="30000" dirty="0">
              <a:effectLst/>
            </a:endParaRPr>
          </a:p>
        </p:txBody>
      </p:sp>
      <p:sp>
        <p:nvSpPr>
          <p:cNvPr id="53" name="TextBox 12"/>
          <p:cNvSpPr txBox="1"/>
          <p:nvPr/>
        </p:nvSpPr>
        <p:spPr>
          <a:xfrm>
            <a:off x="6178624" y="1990192"/>
            <a:ext cx="817101" cy="32316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effectLst/>
              </a:rPr>
              <a:t>5.1 fb</a:t>
            </a:r>
            <a:r>
              <a:rPr lang="en-US" sz="1500" baseline="30000" dirty="0" smtClean="0">
                <a:effectLst/>
              </a:rPr>
              <a:t>-1</a:t>
            </a:r>
            <a:endParaRPr lang="en-US" sz="1500" baseline="30000" dirty="0">
              <a:effectLst/>
            </a:endParaRPr>
          </a:p>
        </p:txBody>
      </p:sp>
      <p:sp>
        <p:nvSpPr>
          <p:cNvPr id="54" name="TextBox 30"/>
          <p:cNvSpPr txBox="1"/>
          <p:nvPr/>
        </p:nvSpPr>
        <p:spPr>
          <a:xfrm>
            <a:off x="6178624" y="2350232"/>
            <a:ext cx="847908" cy="3231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effectLst/>
              </a:rPr>
              <a:t>4.8 fb</a:t>
            </a:r>
            <a:r>
              <a:rPr lang="en-US" sz="1500" baseline="30000" dirty="0" smtClean="0">
                <a:solidFill>
                  <a:schemeClr val="bg1"/>
                </a:solidFill>
                <a:effectLst/>
              </a:rPr>
              <a:t>-1</a:t>
            </a:r>
            <a:endParaRPr lang="en-US" sz="1500" baseline="300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55" name="Straight Arrow Connector 6"/>
          <p:cNvCxnSpPr/>
          <p:nvPr/>
        </p:nvCxnSpPr>
        <p:spPr bwMode="auto">
          <a:xfrm flipV="1">
            <a:off x="5746576" y="3862400"/>
            <a:ext cx="0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TextBox 16"/>
          <p:cNvSpPr txBox="1"/>
          <p:nvPr/>
        </p:nvSpPr>
        <p:spPr>
          <a:xfrm>
            <a:off x="5194771" y="4150432"/>
            <a:ext cx="2207989" cy="584776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effectLst/>
              </a:rPr>
              <a:t>Lepton-Photon,</a:t>
            </a:r>
          </a:p>
          <a:p>
            <a:r>
              <a:rPr lang="en-US" dirty="0" smtClean="0">
                <a:effectLst/>
              </a:rPr>
              <a:t>end August ~ 2.5 fb</a:t>
            </a:r>
            <a:r>
              <a:rPr lang="en-US" baseline="30000" dirty="0" smtClean="0">
                <a:effectLst/>
              </a:rPr>
              <a:t>-1</a:t>
            </a:r>
            <a:endParaRPr lang="en-US" baseline="30000" dirty="0">
              <a:effectLst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86646" y="260474"/>
            <a:ext cx="6896150" cy="75748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latin typeface="Comic Sans MS" pitchFamily="66" charset="0"/>
              </a:rPr>
              <a:t>Now we have 5fb</a:t>
            </a:r>
            <a:r>
              <a:rPr lang="en-US" altLang="ja-JP" sz="3600" baseline="30000" dirty="0" smtClean="0">
                <a:latin typeface="Comic Sans MS" pitchFamily="66" charset="0"/>
              </a:rPr>
              <a:t>-1</a:t>
            </a:r>
            <a:r>
              <a:rPr lang="en-US" altLang="ja-JP" sz="3600" dirty="0" smtClean="0">
                <a:latin typeface="Comic Sans MS" pitchFamily="66" charset="0"/>
              </a:rPr>
              <a:t> data !</a:t>
            </a:r>
            <a:endParaRPr lang="ja-JP" altLang="en-US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892" y="76562"/>
            <a:ext cx="5551520" cy="400110"/>
          </a:xfrm>
          <a:prstGeom prst="rect">
            <a:avLst/>
          </a:prstGeom>
          <a:solidFill>
            <a:srgbClr val="FFC000"/>
          </a:solidFill>
          <a:ln w="6350" cmpd="sng">
            <a:noFill/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0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Summary of main electroweak measurements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7544" y="620688"/>
            <a:ext cx="7272808" cy="4968552"/>
            <a:chOff x="467544" y="692696"/>
            <a:chExt cx="7272808" cy="4968552"/>
          </a:xfrm>
        </p:grpSpPr>
        <p:sp>
          <p:nvSpPr>
            <p:cNvPr id="5" name="Rectangle 4"/>
            <p:cNvSpPr/>
            <p:nvPr/>
          </p:nvSpPr>
          <p:spPr bwMode="auto">
            <a:xfrm>
              <a:off x="467544" y="692696"/>
              <a:ext cx="7272808" cy="4968552"/>
            </a:xfrm>
            <a:prstGeom prst="rect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1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ＭＳ Ｐゴシック" charset="0"/>
              </a:endParaRPr>
            </a:p>
          </p:txBody>
        </p:sp>
        <p:pic>
          <p:nvPicPr>
            <p:cNvPr id="9" name="Picture 8" descr="SM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836712"/>
              <a:ext cx="6728336" cy="4539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3347864" y="1052736"/>
            <a:ext cx="170703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1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Inner error: statistical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1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Outer error: total</a:t>
            </a:r>
            <a:endParaRPr kumimoji="0" lang="en-US" sz="1100" dirty="0">
              <a:solidFill>
                <a:prstClr val="black"/>
              </a:solidFill>
              <a:latin typeface="Comic Sans MS" charset="0"/>
              <a:ea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59632" y="4386590"/>
            <a:ext cx="5904656" cy="338554"/>
            <a:chOff x="1259632" y="4386590"/>
            <a:chExt cx="5904656" cy="338554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59632" y="4536000"/>
              <a:ext cx="590465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907704" y="4386590"/>
              <a:ext cx="2393671" cy="33855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dirty="0" err="1" smtClean="0">
                  <a:solidFill>
                    <a:prstClr val="white"/>
                  </a:solidFill>
                  <a:latin typeface="Lucida Grande"/>
                  <a:ea typeface="Lucida Grande"/>
                  <a:cs typeface="Lucida Grande"/>
                </a:rPr>
                <a:t>σ</a:t>
              </a:r>
              <a:r>
                <a:rPr kumimoji="0" lang="en-US" sz="1600" dirty="0" smtClean="0">
                  <a:solidFill>
                    <a:prstClr val="white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kumimoji="0" lang="en-US" sz="1600" dirty="0" smtClean="0">
                  <a:solidFill>
                    <a:prstClr val="white"/>
                  </a:solidFill>
                  <a:latin typeface="Comic Sans MS"/>
                  <a:ea typeface="Lucida Grande"/>
                  <a:cs typeface="Lucida Grande"/>
                </a:rPr>
                <a:t>(</a:t>
              </a:r>
              <a:r>
                <a:rPr kumimoji="0" lang="en-US" sz="1600" dirty="0" err="1" smtClean="0">
                  <a:solidFill>
                    <a:prstClr val="white"/>
                  </a:solidFill>
                  <a:latin typeface="Comic Sans MS"/>
                  <a:ea typeface="Lucida Grande"/>
                  <a:cs typeface="Lucida Grande"/>
                </a:rPr>
                <a:t>pp</a:t>
              </a:r>
              <a:r>
                <a:rPr kumimoji="0" lang="en-US" sz="1600" dirty="0" smtClean="0">
                  <a:solidFill>
                    <a:prstClr val="white"/>
                  </a:solidFill>
                  <a:latin typeface="Comic Sans MS"/>
                  <a:ea typeface="Lucida Grande"/>
                  <a:cs typeface="Lucida Grande"/>
                  <a:sym typeface="Wingdings"/>
                </a:rPr>
                <a:t> H</a:t>
              </a:r>
              <a:r>
                <a:rPr kumimoji="0" lang="en-US" sz="1600" dirty="0" smtClean="0">
                  <a:solidFill>
                    <a:prstClr val="white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) </a:t>
              </a:r>
              <a:r>
                <a:rPr kumimoji="0" lang="en-US" sz="1600" dirty="0" err="1" smtClean="0">
                  <a:solidFill>
                    <a:prstClr val="white"/>
                  </a:solidFill>
                  <a:latin typeface="Comic Sans MS" charset="0"/>
                  <a:ea typeface="ＭＳ Ｐゴシック" charset="0"/>
                </a:rPr>
                <a:t>m</a:t>
              </a:r>
              <a:r>
                <a:rPr kumimoji="0" lang="en-US" sz="1600" baseline="-25000" dirty="0" err="1" smtClean="0">
                  <a:solidFill>
                    <a:prstClr val="white"/>
                  </a:solidFill>
                  <a:latin typeface="Comic Sans MS" charset="0"/>
                  <a:ea typeface="ＭＳ Ｐゴシック" charset="0"/>
                </a:rPr>
                <a:t>H</a:t>
              </a:r>
              <a:r>
                <a:rPr kumimoji="0" lang="en-US" sz="1600" dirty="0" smtClean="0">
                  <a:solidFill>
                    <a:prstClr val="white"/>
                  </a:solidFill>
                  <a:latin typeface="Comic Sans MS" charset="0"/>
                  <a:ea typeface="ＭＳ Ｐゴシック" charset="0"/>
                </a:rPr>
                <a:t>=130 </a:t>
              </a:r>
              <a:r>
                <a:rPr kumimoji="0" lang="en-US" sz="1600" dirty="0" err="1" smtClean="0">
                  <a:solidFill>
                    <a:prstClr val="white"/>
                  </a:solidFill>
                  <a:latin typeface="Comic Sans MS" charset="0"/>
                  <a:ea typeface="ＭＳ Ｐゴシック" charset="0"/>
                </a:rPr>
                <a:t>GeV</a:t>
              </a:r>
              <a:endParaRPr kumimoji="0" lang="en-US" sz="1600" dirty="0">
                <a:solidFill>
                  <a:prstClr val="white"/>
                </a:solidFill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36512" y="6042774"/>
            <a:ext cx="9180512" cy="338554"/>
          </a:xfrm>
          <a:prstGeom prst="rect">
            <a:avLst/>
          </a:prstGeom>
          <a:solidFill>
            <a:srgbClr val="6633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 smtClean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Experimental </a:t>
            </a:r>
            <a:r>
              <a:rPr kumimoji="0" lang="en-US" sz="1600" dirty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precision starts to challenge theory for </a:t>
            </a:r>
            <a:r>
              <a:rPr kumimoji="0" lang="en-US" sz="1600" dirty="0" smtClean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e.g. </a:t>
            </a:r>
            <a:r>
              <a:rPr kumimoji="0" lang="en-US" sz="1600" dirty="0" err="1" smtClean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tt</a:t>
            </a:r>
            <a:r>
              <a:rPr kumimoji="0" lang="en-US" sz="1600" dirty="0" smtClean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 (background to most searches)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961" y="5661248"/>
            <a:ext cx="6800359" cy="338554"/>
          </a:xfrm>
          <a:prstGeom prst="rect">
            <a:avLst/>
          </a:prstGeom>
          <a:solidFill>
            <a:srgbClr val="FF99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Good agreement with SM expectations (within present uncertainties</a:t>
            </a:r>
            <a:r>
              <a:rPr kumimoji="0"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)</a:t>
            </a:r>
            <a:endParaRPr kumimoji="0" lang="en-US" sz="1600" dirty="0">
              <a:solidFill>
                <a:prstClr val="black"/>
              </a:solidFill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6646" y="260474"/>
            <a:ext cx="6896150" cy="75748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altLang="ja-JP" sz="3600" dirty="0" smtClean="0">
                <a:latin typeface="Comic Sans MS" pitchFamily="66" charset="0"/>
              </a:rPr>
              <a:t>W, Z precision measurements </a:t>
            </a:r>
            <a:r>
              <a:rPr kumimoji="1" lang="en-US" altLang="ja-JP" sz="3600" dirty="0" smtClean="0">
                <a:latin typeface="Comic Sans MS" pitchFamily="66" charset="0"/>
              </a:rPr>
              <a:t>: </a:t>
            </a:r>
            <a:endParaRPr kumimoji="1" lang="ja-JP" altLang="en-US" sz="3600" dirty="0">
              <a:latin typeface="Comic Sans MS" pitchFamily="66" charset="0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52736"/>
            <a:ext cx="4894858" cy="4653136"/>
          </a:xfrm>
          <a:prstGeom prst="rect">
            <a:avLst/>
          </a:prstGeom>
        </p:spPr>
      </p:pic>
      <p:pic>
        <p:nvPicPr>
          <p:cNvPr id="12" name="Picture 2" descr="fig_17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79" y="1069007"/>
            <a:ext cx="3788091" cy="36344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475656" y="5836622"/>
            <a:ext cx="35461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 pitchFamily="66" charset="0"/>
              </a:rPr>
              <a:t>Sensitive to constrain the </a:t>
            </a:r>
            <a:r>
              <a:rPr lang="en-US" altLang="ja-JP" dirty="0" err="1" smtClean="0">
                <a:latin typeface="Comic Sans MS" pitchFamily="66" charset="0"/>
              </a:rPr>
              <a:t>pdfs</a:t>
            </a:r>
            <a:endParaRPr kumimoji="1" lang="ja-JP" altLang="en-US" dirty="0">
              <a:latin typeface="Comic Sans MS" pitchFamily="66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03309" y="4782542"/>
            <a:ext cx="321716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 pitchFamily="66" charset="0"/>
              </a:rPr>
              <a:t>Lepton universality:</a:t>
            </a:r>
          </a:p>
          <a:p>
            <a:r>
              <a:rPr lang="en-US" altLang="ja-JP" dirty="0">
                <a:latin typeface="Comic Sans MS" pitchFamily="66" charset="0"/>
              </a:rPr>
              <a:t> </a:t>
            </a:r>
            <a:r>
              <a:rPr lang="en-US" altLang="ja-JP" dirty="0" smtClean="0">
                <a:latin typeface="Comic Sans MS" pitchFamily="66" charset="0"/>
              </a:rPr>
              <a:t> The precision is  already closed to the PDG average</a:t>
            </a:r>
            <a:endParaRPr kumimoji="1"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19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678363" y="63362"/>
            <a:ext cx="8289401" cy="3137396"/>
            <a:chOff x="1042970" y="3734879"/>
            <a:chExt cx="8289401" cy="3137396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5872" y="3734879"/>
              <a:ext cx="5766499" cy="3137396"/>
            </a:xfrm>
            <a:prstGeom prst="rect">
              <a:avLst/>
            </a:prstGeom>
          </p:spPr>
        </p:pic>
        <p:sp>
          <p:nvSpPr>
            <p:cNvPr id="14" name="コンテンツ プレースホルダー 2"/>
            <p:cNvSpPr txBox="1">
              <a:spLocks/>
            </p:cNvSpPr>
            <p:nvPr/>
          </p:nvSpPr>
          <p:spPr>
            <a:xfrm>
              <a:off x="1042970" y="5084293"/>
              <a:ext cx="2280986" cy="7157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3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kumimoji="1"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kumimoji="1"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ja-JP" sz="3600" smtClean="0"/>
                <a:t>JETS</a:t>
              </a:r>
              <a:endParaRPr lang="ja-JP" altLang="en-US" sz="36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584681" y="4355897"/>
              <a:ext cx="301563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High-</a:t>
              </a:r>
              <a:r>
                <a:rPr kumimoji="1" lang="en-US" altLang="ja-JP" dirty="0" err="1" smtClean="0"/>
                <a:t>pT</a:t>
              </a:r>
              <a:r>
                <a:rPr kumimoji="1" lang="en-US" altLang="ja-JP" dirty="0" smtClean="0"/>
                <a:t> di-jet event in CMS</a:t>
              </a:r>
              <a:endParaRPr kumimoji="1" lang="ja-JP" altLang="en-US" dirty="0"/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31474" y="3201859"/>
            <a:ext cx="8936290" cy="3248532"/>
            <a:chOff x="0" y="769217"/>
            <a:chExt cx="8936290" cy="324853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769217"/>
              <a:ext cx="5544616" cy="3248532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683568" y="3291807"/>
              <a:ext cx="2259115" cy="369332"/>
            </a:xfrm>
            <a:prstGeom prst="rect">
              <a:avLst/>
            </a:prstGeom>
            <a:solidFill>
              <a:srgbClr val="F2F2F2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8 jet </a:t>
              </a:r>
              <a:r>
                <a:rPr lang="en-US" altLang="ja-JP" dirty="0" smtClean="0"/>
                <a:t>event in ATLAS</a:t>
              </a:r>
              <a:endParaRPr kumimoji="1" lang="ja-JP" altLang="en-US" dirty="0"/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1556" y="873932"/>
              <a:ext cx="3364734" cy="3143817"/>
            </a:xfrm>
            <a:prstGeom prst="rect">
              <a:avLst/>
            </a:prstGeom>
          </p:spPr>
        </p:pic>
      </p:grp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179512" y="188640"/>
            <a:ext cx="4968552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LHC first-year achievement 3:</a:t>
            </a:r>
          </a:p>
          <a:p>
            <a:pPr algn="ctr"/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The </a:t>
            </a:r>
            <a:r>
              <a:rPr lang="en-US" altLang="ja-JP" dirty="0" err="1" smtClean="0">
                <a:latin typeface="Comic Sans MS" pitchFamily="66" charset="0"/>
                <a:ea typeface="HGP創英角ﾎﾟｯﾌﾟ体" pitchFamily="50" charset="-128"/>
              </a:rPr>
              <a:t>parton-parton</a:t>
            </a:r>
            <a:r>
              <a:rPr lang="en-US" altLang="ja-JP" dirty="0" smtClean="0">
                <a:latin typeface="Comic Sans MS" pitchFamily="66" charset="0"/>
                <a:ea typeface="HGP創英角ﾎﾟｯﾌﾟ体" pitchFamily="50" charset="-128"/>
              </a:rPr>
              <a:t> scattering model works</a:t>
            </a:r>
          </a:p>
        </p:txBody>
      </p:sp>
    </p:spTree>
    <p:extLst>
      <p:ext uri="{BB962C8B-B14F-4D97-AF65-F5344CB8AC3E}">
        <p14:creationId xmlns:p14="http://schemas.microsoft.com/office/powerpoint/2010/main" val="32077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2" name="グループ化 4"/>
          <p:cNvGrpSpPr>
            <a:grpSpLocks/>
          </p:cNvGrpSpPr>
          <p:nvPr/>
        </p:nvGrpSpPr>
        <p:grpSpPr bwMode="auto">
          <a:xfrm>
            <a:off x="2571750" y="214313"/>
            <a:ext cx="6429375" cy="6429375"/>
            <a:chOff x="1143000" y="0"/>
            <a:chExt cx="6429375" cy="6429375"/>
          </a:xfrm>
        </p:grpSpPr>
        <p:pic>
          <p:nvPicPr>
            <p:cNvPr id="11282" name="図 3" descr="cern-montblanc.t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0"/>
              <a:ext cx="6429375" cy="64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円/楕円 3"/>
            <p:cNvSpPr/>
            <p:nvPr/>
          </p:nvSpPr>
          <p:spPr>
            <a:xfrm>
              <a:off x="1785938" y="2214562"/>
              <a:ext cx="5429250" cy="271462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6" name="円/楕円 5"/>
          <p:cNvSpPr/>
          <p:nvPr/>
        </p:nvSpPr>
        <p:spPr bwMode="auto">
          <a:xfrm>
            <a:off x="7715250" y="2714625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071813" y="3714750"/>
            <a:ext cx="214312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円/楕円 7"/>
          <p:cNvSpPr/>
          <p:nvPr/>
        </p:nvSpPr>
        <p:spPr bwMode="auto">
          <a:xfrm>
            <a:off x="6357938" y="2357438"/>
            <a:ext cx="214312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円/楕円 8"/>
          <p:cNvSpPr/>
          <p:nvPr/>
        </p:nvSpPr>
        <p:spPr bwMode="auto">
          <a:xfrm>
            <a:off x="8501063" y="3571875"/>
            <a:ext cx="214312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78" name="テキスト ボックス 12"/>
          <p:cNvSpPr txBox="1">
            <a:spLocks noChangeArrowheads="1"/>
          </p:cNvSpPr>
          <p:nvPr/>
        </p:nvSpPr>
        <p:spPr bwMode="auto">
          <a:xfrm>
            <a:off x="7000875" y="3000375"/>
            <a:ext cx="748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ATLAS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79" name="テキスト ボックス 13"/>
          <p:cNvSpPr txBox="1">
            <a:spLocks noChangeArrowheads="1"/>
          </p:cNvSpPr>
          <p:nvPr/>
        </p:nvSpPr>
        <p:spPr bwMode="auto">
          <a:xfrm>
            <a:off x="5643563" y="2643188"/>
            <a:ext cx="689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LHC</a:t>
            </a:r>
            <a:r>
              <a:rPr lang="ja-JP" altLang="en-US" dirty="0">
                <a:solidFill>
                  <a:srgbClr val="FFFF00"/>
                </a:solidFill>
              </a:rPr>
              <a:t>ｂ</a:t>
            </a:r>
          </a:p>
        </p:txBody>
      </p:sp>
      <p:sp>
        <p:nvSpPr>
          <p:cNvPr id="11280" name="テキスト ボックス 14"/>
          <p:cNvSpPr txBox="1">
            <a:spLocks noChangeArrowheads="1"/>
          </p:cNvSpPr>
          <p:nvPr/>
        </p:nvSpPr>
        <p:spPr bwMode="auto">
          <a:xfrm>
            <a:off x="3357563" y="3571875"/>
            <a:ext cx="611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CMS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81" name="テキスト ボックス 15"/>
          <p:cNvSpPr txBox="1">
            <a:spLocks noChangeArrowheads="1"/>
          </p:cNvSpPr>
          <p:nvPr/>
        </p:nvSpPr>
        <p:spPr bwMode="auto">
          <a:xfrm>
            <a:off x="7807023" y="3861664"/>
            <a:ext cx="708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ALICE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2"/>
          <p:cNvSpPr txBox="1">
            <a:spLocks noChangeArrowheads="1"/>
          </p:cNvSpPr>
          <p:nvPr/>
        </p:nvSpPr>
        <p:spPr bwMode="auto">
          <a:xfrm>
            <a:off x="7412909" y="3244334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LHCf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テキスト ボックス 14"/>
          <p:cNvSpPr txBox="1">
            <a:spLocks noChangeArrowheads="1"/>
          </p:cNvSpPr>
          <p:nvPr/>
        </p:nvSpPr>
        <p:spPr bwMode="auto">
          <a:xfrm>
            <a:off x="3659756" y="3861664"/>
            <a:ext cx="857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TOTEM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13"/>
          <p:cNvSpPr txBox="1">
            <a:spLocks noChangeArrowheads="1"/>
          </p:cNvSpPr>
          <p:nvPr/>
        </p:nvSpPr>
        <p:spPr bwMode="auto">
          <a:xfrm>
            <a:off x="6002365" y="2874691"/>
            <a:ext cx="985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MoEDAL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7187" y="214313"/>
            <a:ext cx="828675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LHC </a:t>
            </a:r>
            <a:r>
              <a:rPr lang="en-US" altLang="ja-JP" sz="40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now and its future </a:t>
            </a:r>
            <a:r>
              <a:rPr lang="en-US" altLang="ja-JP" sz="4000" dirty="0" smtClean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prospect</a:t>
            </a:r>
            <a:endParaRPr lang="en-US" altLang="ja-JP" sz="4000" dirty="0">
              <a:solidFill>
                <a:srgbClr val="000099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2326" y="1494953"/>
            <a:ext cx="3616696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 pitchFamily="66" charset="0"/>
              </a:rPr>
              <a:t>Four large experiments </a:t>
            </a:r>
          </a:p>
          <a:p>
            <a:r>
              <a:rPr lang="en-US" altLang="ja-JP" sz="2400" dirty="0" smtClean="0">
                <a:latin typeface="Comic Sans MS" pitchFamily="66" charset="0"/>
              </a:rPr>
              <a:t>            +</a:t>
            </a:r>
          </a:p>
          <a:p>
            <a:r>
              <a:rPr lang="en-US" altLang="ja-JP" sz="2400" dirty="0" smtClean="0">
                <a:latin typeface="Comic Sans MS" pitchFamily="66" charset="0"/>
              </a:rPr>
              <a:t>Three small ones</a:t>
            </a:r>
            <a:endParaRPr lang="en-US" altLang="ja-JP" sz="2400" dirty="0">
              <a:latin typeface="Comic Sans MS" pitchFamily="66" charset="0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843807" y="5575548"/>
            <a:ext cx="6000155" cy="1282452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dirty="0" smtClean="0">
                <a:latin typeface="Comic Sans MS" pitchFamily="66" charset="0"/>
              </a:rPr>
              <a:t>KMI Inauguration Conference</a:t>
            </a:r>
          </a:p>
          <a:p>
            <a:pPr marL="0" indent="0" algn="r">
              <a:buNone/>
            </a:pPr>
            <a:r>
              <a:rPr lang="en-US" altLang="ja-JP" dirty="0" smtClean="0">
                <a:latin typeface="Comic Sans MS" pitchFamily="66" charset="0"/>
              </a:rPr>
              <a:t>Katsuo Tokushuku  (KEK)</a:t>
            </a:r>
            <a:endParaRPr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84215" cy="8501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 pitchFamily="66" charset="0"/>
              </a:rPr>
              <a:t>Jet cross section: </a:t>
            </a:r>
            <a:endParaRPr kumimoji="1" lang="ja-JP" altLang="en-US" dirty="0">
              <a:latin typeface="Comic Sans MS" pitchFamily="66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46587" y="1145354"/>
            <a:ext cx="5633208" cy="5688631"/>
            <a:chOff x="266" y="1708"/>
            <a:chExt cx="2718" cy="2608"/>
          </a:xfrm>
        </p:grpSpPr>
        <p:pic>
          <p:nvPicPr>
            <p:cNvPr id="4" name="Picture 4" descr="lamps_fig_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1708"/>
              <a:ext cx="2718" cy="2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780" y="2590"/>
              <a:ext cx="169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984" y="2599"/>
              <a:ext cx="94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ja-JP" sz="1600"/>
                <a:t>2010 measurement</a:t>
              </a:r>
            </a:p>
          </p:txBody>
        </p:sp>
        <p:sp>
          <p:nvSpPr>
            <p:cNvPr id="7" name="AutoShape 15"/>
            <p:cNvSpPr>
              <a:spLocks/>
            </p:cNvSpPr>
            <p:nvPr/>
          </p:nvSpPr>
          <p:spPr bwMode="auto">
            <a:xfrm rot="16200000">
              <a:off x="2529" y="3137"/>
              <a:ext cx="154" cy="187"/>
            </a:xfrm>
            <a:prstGeom prst="rightBrace">
              <a:avLst>
                <a:gd name="adj1" fmla="val 10119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 rot="16200000">
              <a:off x="2229" y="2708"/>
              <a:ext cx="7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ja-JP" sz="1600">
                  <a:solidFill>
                    <a:srgbClr val="FF0000"/>
                  </a:solidFill>
                </a:rPr>
                <a:t>New points</a:t>
              </a:r>
            </a:p>
          </p:txBody>
        </p:sp>
      </p:grp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6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-18365" y="791884"/>
            <a:ext cx="8856984" cy="4633531"/>
            <a:chOff x="539552" y="1196751"/>
            <a:chExt cx="8856984" cy="463353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96751"/>
              <a:ext cx="8856984" cy="4370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7135" y="1196751"/>
              <a:ext cx="4589401" cy="4633531"/>
            </a:xfrm>
            <a:prstGeom prst="rect">
              <a:avLst/>
            </a:prstGeom>
          </p:spPr>
        </p:pic>
      </p:grpSp>
      <p:grpSp>
        <p:nvGrpSpPr>
          <p:cNvPr id="5" name="Group 22"/>
          <p:cNvGrpSpPr/>
          <p:nvPr/>
        </p:nvGrpSpPr>
        <p:grpSpPr>
          <a:xfrm>
            <a:off x="766199" y="5337453"/>
            <a:ext cx="7323164" cy="1811002"/>
            <a:chOff x="-3535826" y="1679765"/>
            <a:chExt cx="7891802" cy="1821243"/>
          </a:xfrm>
        </p:grpSpPr>
        <p:sp>
          <p:nvSpPr>
            <p:cNvPr id="6" name="Rectangle 20"/>
            <p:cNvSpPr/>
            <p:nvPr/>
          </p:nvSpPr>
          <p:spPr bwMode="auto">
            <a:xfrm>
              <a:off x="323528" y="1679765"/>
              <a:ext cx="4032448" cy="1821243"/>
            </a:xfrm>
            <a:prstGeom prst="rect">
              <a:avLst/>
            </a:prstGeom>
            <a:solidFill>
              <a:srgbClr val="FF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7" name="TextBox 9"/>
            <p:cNvSpPr txBox="1"/>
            <p:nvPr/>
          </p:nvSpPr>
          <p:spPr>
            <a:xfrm>
              <a:off x="-3535826" y="2114475"/>
              <a:ext cx="3117294" cy="58477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dirty="0">
                  <a:effectLst/>
                </a:rPr>
                <a:t>S</a:t>
              </a:r>
              <a:r>
                <a:rPr lang="en-US" dirty="0" smtClean="0">
                  <a:effectLst/>
                </a:rPr>
                <a:t>earches for New Physics in</a:t>
              </a:r>
            </a:p>
            <a:p>
              <a:r>
                <a:rPr lang="en-US" dirty="0" smtClean="0">
                  <a:effectLst/>
                </a:rPr>
                <a:t>di-jet final states (1 fb</a:t>
              </a:r>
              <a:r>
                <a:rPr lang="en-US" baseline="30000" dirty="0" smtClean="0">
                  <a:effectLst/>
                </a:rPr>
                <a:t>-1</a:t>
              </a:r>
              <a:r>
                <a:rPr lang="en-US" dirty="0" smtClean="0">
                  <a:effectLst/>
                </a:rPr>
                <a:t>)</a:t>
              </a:r>
              <a:endParaRPr lang="en-US" dirty="0">
                <a:effectLst/>
              </a:endParaRPr>
            </a:p>
          </p:txBody>
        </p:sp>
        <p:pic>
          <p:nvPicPr>
            <p:cNvPr id="8" name="Picture 19" descr="limit.pn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988840"/>
              <a:ext cx="3504114" cy="142082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10844" cy="70609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>
                <a:latin typeface="Comic Sans MS" pitchFamily="66" charset="0"/>
              </a:rPr>
              <a:t>High mass </a:t>
            </a:r>
            <a:r>
              <a:rPr kumimoji="1" lang="en-US" altLang="ja-JP" dirty="0" err="1" smtClean="0">
                <a:latin typeface="Comic Sans MS" pitchFamily="66" charset="0"/>
              </a:rPr>
              <a:t>dijet</a:t>
            </a:r>
            <a:r>
              <a:rPr kumimoji="1" lang="en-US" altLang="ja-JP" dirty="0" smtClean="0">
                <a:latin typeface="Comic Sans MS" pitchFamily="66" charset="0"/>
              </a:rPr>
              <a:t> :</a:t>
            </a:r>
            <a:endParaRPr kumimoji="1"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33911" cy="63408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GB" altLang="ja-JP" sz="3600" dirty="0" smtClean="0">
                <a:latin typeface="Comic Sans MS" pitchFamily="66" charset="0"/>
              </a:rPr>
              <a:t>Dijet angular distribution</a:t>
            </a:r>
            <a:endParaRPr kumimoji="1" lang="ja-JP" altLang="en-US" sz="3600" dirty="0">
              <a:latin typeface="Comic Sans MS" pitchFamily="66" charset="0"/>
            </a:endParaRPr>
          </a:p>
        </p:txBody>
      </p:sp>
      <p:pic>
        <p:nvPicPr>
          <p:cNvPr id="5" name="図 4" descr="Mjj-eta-corr-fig_0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40" y="1147730"/>
            <a:ext cx="3013114" cy="2864318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317380" y="1373405"/>
            <a:ext cx="1080120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 smtClean="0">
                <a:latin typeface="HGP創英角ﾎﾟｯﾌﾟ体" pitchFamily="50" charset="-128"/>
                <a:ea typeface="HGP創英角ﾎﾟｯﾌﾟ体" pitchFamily="50" charset="-128"/>
              </a:rPr>
              <a:t>QCD</a:t>
            </a:r>
            <a:endParaRPr lang="en-US" altLang="ja-JP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175963"/>
              </p:ext>
            </p:extLst>
          </p:nvPr>
        </p:nvGraphicFramePr>
        <p:xfrm>
          <a:off x="3292237" y="963515"/>
          <a:ext cx="5197748" cy="118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数式" r:id="rId4" imgW="2197080" imgH="482400" progId="Equation.3">
                  <p:embed/>
                </p:oleObj>
              </mc:Choice>
              <mc:Fallback>
                <p:oleObj name="数式" r:id="rId4" imgW="219708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237" y="963515"/>
                        <a:ext cx="5197748" cy="118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5130" name="Picture 10" descr="https://atlas.web.cern.ch/Atlas/GROUPS/PHYSICS/PAPERS/EXOT-2010-07/figaux_28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62825"/>
            <a:ext cx="3532479" cy="33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Mjj-eta-corr-fig_0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7104" y="3624539"/>
            <a:ext cx="3013114" cy="2864318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157104" y="3696547"/>
            <a:ext cx="1080120" cy="646331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New particle</a:t>
            </a:r>
            <a:endParaRPr lang="en-US" altLang="ja-JP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pSp>
        <p:nvGrpSpPr>
          <p:cNvPr id="12" name="図形グループ 6"/>
          <p:cNvGrpSpPr/>
          <p:nvPr/>
        </p:nvGrpSpPr>
        <p:grpSpPr>
          <a:xfrm>
            <a:off x="3763637" y="2546341"/>
            <a:ext cx="4445000" cy="3878758"/>
            <a:chOff x="4241800" y="2150060"/>
            <a:chExt cx="4445000" cy="3878758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1800" y="2150060"/>
              <a:ext cx="4445000" cy="3878758"/>
            </a:xfrm>
            <a:prstGeom prst="rect">
              <a:avLst/>
            </a:prstGeom>
          </p:spPr>
        </p:pic>
        <p:sp>
          <p:nvSpPr>
            <p:cNvPr id="15" name="テキスト ボックス 11"/>
            <p:cNvSpPr txBox="1"/>
            <p:nvPr/>
          </p:nvSpPr>
          <p:spPr>
            <a:xfrm>
              <a:off x="5364088" y="5445224"/>
              <a:ext cx="1593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kumimoji="1" lang="en-US" altLang="ja-JP" sz="1200" dirty="0" smtClean="0"/>
                <a:t>NJP13(2011)053044</a:t>
              </a:r>
              <a:endParaRPr kumimoji="1" lang="ja-JP" altLang="en-US" sz="1200" dirty="0"/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5663068" y="2503845"/>
              <a:ext cx="3676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テキスト ボックス 7"/>
          <p:cNvSpPr txBox="1"/>
          <p:nvPr/>
        </p:nvSpPr>
        <p:spPr>
          <a:xfrm>
            <a:off x="4421506" y="6240433"/>
            <a:ext cx="23246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Well described by QCD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33075" y="2203050"/>
            <a:ext cx="442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>
                <a:latin typeface="Comic Sans MS" pitchFamily="66" charset="0"/>
              </a:rPr>
              <a:t>Θ</a:t>
            </a:r>
            <a:r>
              <a:rPr kumimoji="1" lang="en-US" altLang="ja-JP" dirty="0" smtClean="0">
                <a:latin typeface="Comic Sans MS" pitchFamily="66" charset="0"/>
              </a:rPr>
              <a:t>*: angle in 2jet center-of-mass frame</a:t>
            </a:r>
            <a:endParaRPr kumimoji="1"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88640"/>
            <a:ext cx="7787208" cy="99412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kumimoji="1" lang="en-US" altLang="ja-JP" sz="3600" dirty="0" smtClean="0">
                <a:latin typeface="Comic Sans MS" pitchFamily="66" charset="0"/>
              </a:rPr>
              <a:t>No extra di-lepton resonance (yet)</a:t>
            </a:r>
            <a:endParaRPr kumimoji="1" lang="ja-JP" altLang="en-US" sz="3600" dirty="0">
              <a:latin typeface="Comic Sans MS" pitchFamily="66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90" y="1356327"/>
            <a:ext cx="4714842" cy="338437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26" y="1340768"/>
            <a:ext cx="4714842" cy="3384375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23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835696" y="4941168"/>
                <a:ext cx="5616624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 smtClean="0">
                    <a:latin typeface="Comic Sans MS" pitchFamily="66" charset="0"/>
                  </a:rPr>
                  <a:t>Limit on  </a:t>
                </a:r>
                <a:r>
                  <a:rPr lang="en-US" altLang="ja-JP" sz="2400" dirty="0">
                    <a:latin typeface="Comic Sans MS" pitchFamily="66" charset="0"/>
                  </a:rPr>
                  <a:t>Z’,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𝐾𝐾</m:t>
                        </m:r>
                      </m:sub>
                    </m:sSub>
                  </m:oMath>
                </a14:m>
                <a:r>
                  <a:rPr lang="ja-JP" altLang="en-US" sz="2400" dirty="0">
                    <a:latin typeface="Comic Sans MS" pitchFamily="66" charset="0"/>
                  </a:rPr>
                  <a:t> </a:t>
                </a:r>
                <a:r>
                  <a:rPr lang="en-US" altLang="ja-JP" sz="2400" dirty="0" smtClean="0">
                    <a:latin typeface="Comic Sans MS" pitchFamily="66" charset="0"/>
                  </a:rPr>
                  <a:t>etc.  up </a:t>
                </a:r>
                <a:r>
                  <a:rPr lang="en-US" altLang="ja-JP" sz="2400" dirty="0">
                    <a:latin typeface="Comic Sans MS" pitchFamily="66" charset="0"/>
                  </a:rPr>
                  <a:t>to 1-1.5 </a:t>
                </a:r>
                <a:r>
                  <a:rPr lang="en-US" altLang="ja-JP" sz="2400" dirty="0" err="1">
                    <a:latin typeface="Comic Sans MS" pitchFamily="66" charset="0"/>
                  </a:rPr>
                  <a:t>TeV</a:t>
                </a:r>
                <a:endParaRPr lang="ja-JP" altLang="en-US" sz="24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941168"/>
                <a:ext cx="5616624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629" t="-10667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85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 5" descr="gal-coll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27687" y="980728"/>
            <a:ext cx="7488832" cy="54094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29167" cy="121014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 pitchFamily="66" charset="0"/>
              </a:rPr>
              <a:t>But we should have something beyond the SM</a:t>
            </a:r>
            <a:endParaRPr kumimoji="1" lang="ja-JP" altLang="en-US" dirty="0">
              <a:latin typeface="Comic Sans MS" pitchFamily="66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7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28625" y="214313"/>
            <a:ext cx="8229600" cy="714375"/>
          </a:xfrm>
          <a:prstGeom prst="rect">
            <a:avLst/>
          </a:prstGeom>
          <a:solidFill>
            <a:srgbClr val="FFC000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4400" kern="0" dirty="0" smtClean="0">
                <a:latin typeface="Comic Sans MS" pitchFamily="66" charset="0"/>
                <a:ea typeface="HGP創英角ﾎﾟｯﾌﾟ体" pitchFamily="50" charset="-128"/>
                <a:cs typeface="+mj-cs"/>
              </a:rPr>
              <a:t>Various approaches to find DM</a:t>
            </a:r>
            <a:endParaRPr lang="ja-JP" altLang="en-US" sz="4400" kern="0" dirty="0">
              <a:latin typeface="Comic Sans MS" pitchFamily="66" charset="0"/>
              <a:ea typeface="HGP創英角ﾎﾟｯﾌﾟ体" pitchFamily="50" charset="-128"/>
              <a:cs typeface="+mj-cs"/>
            </a:endParaRPr>
          </a:p>
        </p:txBody>
      </p:sp>
      <p:pic>
        <p:nvPicPr>
          <p:cNvPr id="6" name="図 5" descr="summit1_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88"/>
            <a:ext cx="3881438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19" y="3356992"/>
            <a:ext cx="3883715" cy="2599842"/>
          </a:xfrm>
          <a:prstGeom prst="rect">
            <a:avLst/>
          </a:prstGeom>
        </p:spPr>
      </p:pic>
      <p:sp>
        <p:nvSpPr>
          <p:cNvPr id="23555" name="正方形/長方形 4"/>
          <p:cNvSpPr>
            <a:spLocks noChangeArrowheads="1"/>
          </p:cNvSpPr>
          <p:nvPr/>
        </p:nvSpPr>
        <p:spPr bwMode="auto">
          <a:xfrm>
            <a:off x="142875" y="3214688"/>
            <a:ext cx="3000375" cy="40008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Watch galaxies</a:t>
            </a:r>
            <a:endParaRPr lang="en-US" altLang="ja-JP" sz="2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3556" name="正方形/長方形 4"/>
          <p:cNvSpPr>
            <a:spLocks noChangeArrowheads="1"/>
          </p:cNvSpPr>
          <p:nvPr/>
        </p:nvSpPr>
        <p:spPr bwMode="auto">
          <a:xfrm>
            <a:off x="1214438" y="5143500"/>
            <a:ext cx="3000375" cy="40008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Catch it under ground</a:t>
            </a:r>
            <a:endParaRPr lang="en-US" altLang="ja-JP" sz="2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" name="Picture 16" descr="BarrelNov05"/>
          <p:cNvPicPr>
            <a:picLocks noChangeAspect="1" noChangeArrowheads="1"/>
          </p:cNvPicPr>
          <p:nvPr/>
        </p:nvPicPr>
        <p:blipFill>
          <a:blip r:embed="rId4" cstate="print"/>
          <a:srcRect r="4651"/>
          <a:stretch>
            <a:fillRect/>
          </a:stretch>
        </p:blipFill>
        <p:spPr bwMode="auto">
          <a:xfrm>
            <a:off x="5857875" y="4357688"/>
            <a:ext cx="31242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2000250"/>
            <a:ext cx="30988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正方形/長方形 5"/>
          <p:cNvSpPr>
            <a:spLocks noChangeArrowheads="1"/>
          </p:cNvSpPr>
          <p:nvPr/>
        </p:nvSpPr>
        <p:spPr bwMode="auto">
          <a:xfrm>
            <a:off x="5000625" y="1643063"/>
            <a:ext cx="3929063" cy="4000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Create it! </a:t>
            </a:r>
            <a:r>
              <a:rPr lang="ja-JP" altLang="en-US" sz="2000" dirty="0"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r>
              <a:rPr lang="en-US" altLang="ja-JP" sz="2000" dirty="0" smtClean="0">
                <a:latin typeface="HGP創英角ﾎﾟｯﾌﾟ体" pitchFamily="50" charset="-128"/>
                <a:ea typeface="HGP創英角ﾎﾟｯﾌﾟ体" pitchFamily="50" charset="-128"/>
              </a:rPr>
              <a:t>LHC</a:t>
            </a:r>
            <a:endParaRPr lang="ja-JP" altLang="en-US" sz="2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1" name="テキスト ボックス 13"/>
          <p:cNvSpPr txBox="1">
            <a:spLocks noChangeArrowheads="1"/>
          </p:cNvSpPr>
          <p:nvPr/>
        </p:nvSpPr>
        <p:spPr bwMode="auto">
          <a:xfrm>
            <a:off x="857250" y="6211888"/>
            <a:ext cx="5655659" cy="369306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lIns="91412" tIns="45707" rIns="91412" bIns="45707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HGP創英角ﾎﾟｯﾌﾟ体" pitchFamily="50" charset="-128"/>
                <a:ea typeface="HGP創英角ﾎﾟｯﾌﾟ体" pitchFamily="50" charset="-128"/>
              </a:rPr>
              <a:t>If all results are consistent, -&gt; victory of science:</a:t>
            </a:r>
            <a:endParaRPr lang="en-US" altLang="ja-JP" dirty="0">
              <a:solidFill>
                <a:srgbClr val="0000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500813" y="4429125"/>
            <a:ext cx="1893887" cy="1893888"/>
            <a:chOff x="6500813" y="4429125"/>
            <a:chExt cx="1893887" cy="1893888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00813" y="4429125"/>
              <a:ext cx="1893887" cy="189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7407274" y="6011929"/>
              <a:ext cx="837133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/>
                <a:t>simulation</a:t>
              </a:r>
              <a:endParaRPr kumimoji="1" lang="ja-JP" altLang="en-US" sz="1200" dirty="0"/>
            </a:p>
          </p:txBody>
        </p:sp>
      </p:grp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74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 animBg="1"/>
      <p:bldP spid="23557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26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5"/>
              <p:cNvSpPr>
                <a:spLocks noGrp="1"/>
              </p:cNvSpPr>
              <p:nvPr/>
            </p:nvSpPr>
            <p:spPr>
              <a:xfrm>
                <a:off x="203684" y="1403041"/>
                <a:ext cx="8640960" cy="4772000"/>
              </a:xfrm>
              <a:prstGeom prst="rect">
                <a:avLst/>
              </a:prstGeom>
            </p:spPr>
            <p:txBody>
              <a:bodyPr vert="horz" lIns="54864" tIns="91440" rtlCol="0">
                <a:normAutofit/>
              </a:bodyPr>
              <a:lstStyle>
                <a:lvl1pPr marL="438912" indent="-320040" algn="l" rtl="0" eaLnBrk="1" latinLnBrk="0" hangingPunct="1">
                  <a:lnSpc>
                    <a:spcPct val="105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/>
                  <a:buChar char=""/>
                  <a:defRPr kumimoji="1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31520" indent="-274320" algn="l" rtl="0" eaLnBrk="1" latinLnBrk="0" hangingPunct="1">
                  <a:lnSpc>
                    <a:spcPct val="105000"/>
                  </a:lnSpc>
                  <a:spcBef>
                    <a:spcPts val="600"/>
                  </a:spcBef>
                  <a:buClr>
                    <a:schemeClr val="accent2"/>
                  </a:buClr>
                  <a:buSzPct val="90000"/>
                  <a:buFont typeface="Wingdings"/>
                  <a:buChar char="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6696" indent="-228600" algn="l" rtl="0" eaLnBrk="1" latinLnBrk="0" hangingPunct="1">
                  <a:lnSpc>
                    <a:spcPct val="105000"/>
                  </a:lnSpc>
                  <a:spcBef>
                    <a:spcPts val="600"/>
                  </a:spcBef>
                  <a:buClr>
                    <a:schemeClr val="accent3"/>
                  </a:buClr>
                  <a:buFont typeface="Arial"/>
                  <a:buChar char="▪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16152" indent="-182880" algn="l" rtl="0" eaLnBrk="1" latinLnBrk="0" hangingPunct="1">
                  <a:lnSpc>
                    <a:spcPct val="105000"/>
                  </a:lnSpc>
                  <a:spcBef>
                    <a:spcPts val="600"/>
                  </a:spcBef>
                  <a:buClr>
                    <a:schemeClr val="accent4"/>
                  </a:buClr>
                  <a:buFont typeface="Arial"/>
                  <a:buChar char="▪"/>
                  <a:defRPr kumimoji="1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indent="-182880" algn="l" rtl="0" eaLnBrk="1" latinLnBrk="0" hangingPunct="1">
                  <a:lnSpc>
                    <a:spcPct val="105000"/>
                  </a:lnSpc>
                  <a:spcBef>
                    <a:spcPts val="600"/>
                  </a:spcBef>
                  <a:buClr>
                    <a:schemeClr val="accent5"/>
                  </a:buClr>
                  <a:buFont typeface="Wingdings 3"/>
                  <a:buChar char=""/>
                  <a:defRPr kumimoji="1" lang="en-US" sz="1800" kern="1200" baseline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27632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Wingdings 2"/>
                  <a:buChar char="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Wingdings 2"/>
                  <a:buChar char="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31136" indent="-18288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 2" pitchFamily="18" charset="2"/>
                  <a:buChar char=""/>
                  <a:defRPr kumimoji="1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r>
                  <a:rPr kumimoji="1" lang="en-US" altLang="ja-JP" dirty="0" smtClean="0">
                    <a:latin typeface="Comic Sans MS" pitchFamily="66" charset="0"/>
                  </a:rPr>
                  <a:t>Detailed mass spectrum depends </a:t>
                </a:r>
              </a:p>
              <a:p>
                <a:pPr marL="118872" indent="0">
                  <a:buNone/>
                </a:pPr>
                <a:r>
                  <a:rPr kumimoji="1" lang="en-US" altLang="ja-JP" dirty="0" smtClean="0">
                    <a:latin typeface="Comic Sans MS" pitchFamily="66" charset="0"/>
                  </a:rPr>
                  <a:t>on models</a:t>
                </a:r>
              </a:p>
              <a:p>
                <a:pPr marL="118872" indent="0">
                  <a:buNone/>
                </a:pPr>
                <a:endParaRPr kumimoji="1" lang="en-US" altLang="ja-JP" dirty="0" smtClean="0">
                  <a:latin typeface="Comic Sans MS" pitchFamily="66" charset="0"/>
                </a:endParaRPr>
              </a:p>
              <a:p>
                <a:r>
                  <a:rPr lang="en-US" altLang="ja-JP" dirty="0" smtClean="0">
                    <a:latin typeface="Comic Sans MS" pitchFamily="66" charset="0"/>
                  </a:rPr>
                  <a:t>Common strategy:</a:t>
                </a:r>
              </a:p>
              <a:p>
                <a:pPr lvl="1"/>
                <a:r>
                  <a:rPr lang="en-US" altLang="ja-JP" dirty="0" err="1" smtClean="0">
                    <a:latin typeface="Comic Sans MS" pitchFamily="66" charset="0"/>
                  </a:rPr>
                  <a:t>Coloured</a:t>
                </a:r>
                <a:r>
                  <a:rPr lang="en-US" altLang="ja-JP" dirty="0" smtClean="0">
                    <a:latin typeface="Comic Sans MS" pitchFamily="66" charset="0"/>
                  </a:rPr>
                  <a:t> </a:t>
                </a:r>
                <a:r>
                  <a:rPr lang="ja-JP" altLang="en-US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altLang="ja-JP" i="1" dirty="0">
                        <a:latin typeface="Cambria Math"/>
                      </a:rPr>
                      <m:t>, </m:t>
                    </m:r>
                    <m:acc>
                      <m:accPr>
                        <m:chr m:val="̃"/>
                        <m:ctrlPr>
                          <a:rPr lang="en-US" altLang="ja-JP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ja-JP" i="1" dirty="0">
                            <a:latin typeface="Cambria Math"/>
                          </a:rPr>
                          <m:t>𝑔</m:t>
                        </m:r>
                      </m:e>
                    </m:acc>
                  </m:oMath>
                </a14:m>
                <a:r>
                  <a:rPr lang="en-US" altLang="ja-JP" dirty="0" smtClean="0">
                    <a:latin typeface="Comic Sans MS" pitchFamily="66" charset="0"/>
                  </a:rPr>
                  <a:t> produced</a:t>
                </a:r>
                <a:endParaRPr lang="en-US" altLang="ja-JP" dirty="0">
                  <a:latin typeface="Comic Sans MS" pitchFamily="66" charset="0"/>
                </a:endParaRPr>
              </a:p>
              <a:p>
                <a:pPr lvl="1"/>
                <a:r>
                  <a:rPr lang="en-US" altLang="ja-JP" dirty="0" smtClean="0">
                    <a:latin typeface="Comic Sans MS" pitchFamily="66" charset="0"/>
                  </a:rPr>
                  <a:t>Cascade decay:</a:t>
                </a:r>
                <a:r>
                  <a:rPr lang="ja-JP" altLang="en-US" dirty="0" smtClean="0">
                    <a:latin typeface="Comic Sans MS" pitchFamily="66" charset="0"/>
                  </a:rPr>
                  <a:t>  </a:t>
                </a:r>
                <a:r>
                  <a:rPr lang="en-US" altLang="ja-JP" dirty="0" smtClean="0">
                    <a:latin typeface="Comic Sans MS" pitchFamily="66" charset="0"/>
                  </a:rPr>
                  <a:t/>
                </a:r>
                <a:br>
                  <a:rPr lang="en-US" altLang="ja-JP" dirty="0" smtClean="0">
                    <a:latin typeface="Comic Sans MS" pitchFamily="66" charset="0"/>
                  </a:rPr>
                </a:br>
                <a:r>
                  <a:rPr lang="en-US" altLang="ja-JP" dirty="0" smtClean="0">
                    <a:latin typeface="Comic Sans MS" pitchFamily="66" charset="0"/>
                  </a:rPr>
                  <a:t>e.g.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/>
                          </a:rPr>
                          <m:t>𝑔</m:t>
                        </m:r>
                      </m:e>
                    </m:acc>
                    <m:r>
                      <a:rPr lang="en-US" altLang="ja-JP" i="1" dirty="0">
                        <a:latin typeface="Cambria Math"/>
                      </a:rPr>
                      <m:t>→</m:t>
                    </m:r>
                    <m:r>
                      <a:rPr lang="en-US" altLang="ja-JP" i="1" dirty="0">
                        <a:latin typeface="Cambria Math"/>
                      </a:rPr>
                      <m:t>𝑞</m:t>
                    </m:r>
                    <m:sSup>
                      <m:sSupPr>
                        <m:ctrlPr>
                          <a:rPr lang="en-US" altLang="ja-JP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i="1" dirty="0"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altLang="ja-JP" i="1" dirty="0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ja-JP" i="1" dirty="0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b="0" i="1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ja-JP" i="1" dirty="0">
                                <a:latin typeface="Cambria Math"/>
                              </a:rPr>
                              <m:t>𝜒</m:t>
                            </m:r>
                          </m:e>
                        </m:acc>
                      </m:e>
                      <m:sup>
                        <m:r>
                          <a:rPr lang="en-US" altLang="ja-JP" i="1" dirty="0">
                            <a:latin typeface="Cambria Math"/>
                          </a:rPr>
                          <m:t>±</m:t>
                        </m:r>
                      </m:sup>
                    </m:sSup>
                    <m:r>
                      <a:rPr lang="en-US" altLang="ja-JP" i="1" dirty="0">
                        <a:latin typeface="Cambria Math"/>
                      </a:rPr>
                      <m:t>→</m:t>
                    </m:r>
                    <m:r>
                      <a:rPr lang="en-US" altLang="ja-JP" i="1" dirty="0">
                        <a:latin typeface="Cambria Math"/>
                      </a:rPr>
                      <m:t>𝑞</m:t>
                    </m:r>
                    <m:sSup>
                      <m:sSupPr>
                        <m:ctrlPr>
                          <a:rPr lang="en-US" altLang="ja-JP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i="1" dirty="0"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altLang="ja-JP" i="1" dirty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altLang="ja-JP" i="1" dirty="0">
                        <a:latin typeface="Cambria Math"/>
                      </a:rPr>
                      <m:t>𝑙</m:t>
                    </m:r>
                    <m:r>
                      <a:rPr lang="en-US" altLang="ja-JP" i="1" dirty="0">
                        <a:latin typeface="Cambria Math"/>
                      </a:rPr>
                      <m:t>𝜈</m:t>
                    </m:r>
                    <m:sSup>
                      <m:sSupPr>
                        <m:ctrlPr>
                          <a:rPr lang="en-US" altLang="ja-JP" i="1" dirty="0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b="0" i="1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ja-JP" i="1" dirty="0">
                                <a:latin typeface="Cambria Math"/>
                              </a:rPr>
                              <m:t>𝜒</m:t>
                            </m:r>
                          </m:e>
                        </m:acc>
                      </m:e>
                      <m:sup>
                        <m:r>
                          <a:rPr lang="en-US" altLang="ja-JP" i="1" dirty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ja-JP" dirty="0">
                    <a:latin typeface="Comic Sans MS" pitchFamily="66" charset="0"/>
                  </a:rPr>
                  <a:t> </a:t>
                </a:r>
                <a:endParaRPr lang="en-US" altLang="ja-JP" dirty="0" smtClean="0">
                  <a:latin typeface="Comic Sans MS" pitchFamily="66" charset="0"/>
                </a:endParaRPr>
              </a:p>
              <a:p>
                <a:pPr lvl="1"/>
                <a:r>
                  <a:rPr lang="en-US" altLang="ja-JP" dirty="0" smtClean="0">
                    <a:latin typeface="Comic Sans MS" pitchFamily="66" charset="0"/>
                  </a:rPr>
                  <a:t>Many models give leptons</a:t>
                </a:r>
              </a:p>
              <a:p>
                <a:pPr lvl="1"/>
                <a:r>
                  <a:rPr lang="en-US" altLang="ja-JP" dirty="0" smtClean="0">
                    <a:latin typeface="Comic Sans MS" pitchFamily="66" charset="0"/>
                  </a:rPr>
                  <a:t>Most models give many jets</a:t>
                </a:r>
              </a:p>
              <a:p>
                <a:r>
                  <a:rPr lang="en-US" altLang="ja-JP" dirty="0" smtClean="0">
                    <a:solidFill>
                      <a:srgbClr val="FF0000"/>
                    </a:solidFill>
                    <a:latin typeface="Comic Sans MS" pitchFamily="66" charset="0"/>
                  </a:rPr>
                  <a:t>Neutralino is LSP: R-parity conserved</a:t>
                </a:r>
              </a:p>
              <a:p>
                <a:pPr lvl="1"/>
                <a:r>
                  <a:rPr lang="en-US" altLang="ja-JP" dirty="0" smtClean="0">
                    <a:solidFill>
                      <a:srgbClr val="FF0000"/>
                    </a:solidFill>
                    <a:latin typeface="Comic Sans MS" pitchFamily="66" charset="0"/>
                  </a:rPr>
                  <a:t>Missing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en-US" altLang="ja-JP" dirty="0">
                  <a:latin typeface="Comic Sans MS" pitchFamily="66" charset="0"/>
                </a:endParaRPr>
              </a:p>
              <a:p>
                <a:pPr lvl="1"/>
                <a:endParaRPr kumimoji="1" lang="ja-JP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コンテンツ プレースホルダー 5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84" y="1403041"/>
                <a:ext cx="8640960" cy="47720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16" y="682960"/>
            <a:ext cx="30480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95536" y="2348015"/>
            <a:ext cx="51983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Comic Sans MS" pitchFamily="66" charset="0"/>
              </a:rPr>
              <a:t>Experimentaist</a:t>
            </a:r>
            <a:r>
              <a:rPr lang="en-US" altLang="ja-JP" dirty="0" err="1" smtClean="0">
                <a:latin typeface="Comic Sans MS" pitchFamily="66" charset="0"/>
              </a:rPr>
              <a:t>s</a:t>
            </a:r>
            <a:r>
              <a:rPr lang="en-US" altLang="ja-JP" dirty="0" smtClean="0">
                <a:latin typeface="Comic Sans MS" pitchFamily="66" charset="0"/>
              </a:rPr>
              <a:t> try to make generic searches</a:t>
            </a:r>
            <a:endParaRPr kumimoji="1" lang="ja-JP" altLang="en-US" dirty="0">
              <a:latin typeface="Comic Sans MS" pitchFamily="66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778098"/>
          </a:xfrm>
        </p:spPr>
        <p:txBody>
          <a:bodyPr>
            <a:normAutofit fontScale="90000"/>
          </a:bodyPr>
          <a:lstStyle/>
          <a:p>
            <a:r>
              <a:rPr lang="en-GB" altLang="ja-JP" dirty="0" smtClean="0">
                <a:latin typeface="Comic Sans MS" pitchFamily="66" charset="0"/>
              </a:rPr>
              <a:t>SUSY : </a:t>
            </a:r>
            <a:r>
              <a:rPr lang="en-GB" altLang="ja-JP" sz="3600" dirty="0" smtClean="0">
                <a:latin typeface="Comic Sans MS" pitchFamily="66" charset="0"/>
              </a:rPr>
              <a:t>as a model with DM </a:t>
            </a:r>
            <a:endParaRPr kumimoji="1" lang="ja-JP" altLang="en-US" sz="3600" dirty="0">
              <a:latin typeface="Comic Sans MS" pitchFamily="66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4700" y="5990375"/>
            <a:ext cx="77757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omic Sans MS" pitchFamily="66" charset="0"/>
              </a:rPr>
              <a:t>Searches for  </a:t>
            </a:r>
            <a:r>
              <a:rPr lang="en-US" altLang="ja-JP" dirty="0">
                <a:latin typeface="Comic Sans MS" pitchFamily="66" charset="0"/>
              </a:rPr>
              <a:t>events with large missing-Et + (jets + lepton + b-quark ..)</a:t>
            </a:r>
            <a:endParaRPr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" y="125165"/>
            <a:ext cx="4200950" cy="395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22" y="125165"/>
            <a:ext cx="481110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コンテンツ プレースホルダー 2"/>
          <p:cNvSpPr>
            <a:spLocks noGrp="1"/>
          </p:cNvSpPr>
          <p:nvPr/>
        </p:nvSpPr>
        <p:spPr>
          <a:xfrm>
            <a:off x="209990" y="4221088"/>
            <a:ext cx="8640960" cy="2992599"/>
          </a:xfrm>
          <a:prstGeom prst="rect">
            <a:avLst/>
          </a:prstGeom>
          <a:solidFill>
            <a:srgbClr val="FFFF00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3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4"/>
              </a:buClr>
              <a:buFont typeface="Arial"/>
              <a:buChar char="▪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Wingdings 3"/>
              <a:buChar char=""/>
              <a:defRPr kumimoji="1"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lnSpc>
                <a:spcPct val="100000"/>
              </a:lnSpc>
              <a:buNone/>
            </a:pPr>
            <a:r>
              <a:rPr lang="en-US" altLang="ja-JP" sz="1800" dirty="0" smtClean="0">
                <a:latin typeface="Comic Sans MS" pitchFamily="66" charset="0"/>
              </a:rPr>
              <a:t>ATLAS/CMS are excluding a large parameter space in M</a:t>
            </a:r>
            <a:r>
              <a:rPr lang="en-US" altLang="ja-JP" sz="1800" baseline="-25000" dirty="0" smtClean="0">
                <a:latin typeface="Comic Sans MS" pitchFamily="66" charset="0"/>
              </a:rPr>
              <a:t>0</a:t>
            </a:r>
            <a:r>
              <a:rPr lang="en-US" altLang="ja-JP" sz="1800" dirty="0" smtClean="0">
                <a:latin typeface="Comic Sans MS" pitchFamily="66" charset="0"/>
              </a:rPr>
              <a:t>/M</a:t>
            </a:r>
            <a:r>
              <a:rPr lang="en-US" altLang="ja-JP" sz="1800" baseline="-25000" dirty="0" smtClean="0">
                <a:latin typeface="Comic Sans MS" pitchFamily="66" charset="0"/>
              </a:rPr>
              <a:t>1/2</a:t>
            </a:r>
            <a:r>
              <a:rPr lang="en-US" altLang="ja-JP" sz="1800" dirty="0" smtClean="0">
                <a:latin typeface="Comic Sans MS" pitchFamily="66" charset="0"/>
              </a:rPr>
              <a:t>.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en-US" altLang="ja-JP" sz="1800" dirty="0" err="1" smtClean="0">
                <a:latin typeface="Comic Sans MS" pitchFamily="66" charset="0"/>
              </a:rPr>
              <a:t>Squark</a:t>
            </a:r>
            <a:r>
              <a:rPr lang="en-US" altLang="ja-JP" sz="1800" dirty="0" smtClean="0">
                <a:latin typeface="Comic Sans MS" pitchFamily="66" charset="0"/>
              </a:rPr>
              <a:t>, </a:t>
            </a:r>
            <a:r>
              <a:rPr lang="en-US" altLang="ja-JP" sz="1800" dirty="0" err="1" smtClean="0">
                <a:latin typeface="Comic Sans MS" pitchFamily="66" charset="0"/>
              </a:rPr>
              <a:t>gluino</a:t>
            </a:r>
            <a:r>
              <a:rPr lang="en-US" altLang="ja-JP" sz="1800" dirty="0" smtClean="0">
                <a:latin typeface="Comic Sans MS" pitchFamily="66" charset="0"/>
              </a:rPr>
              <a:t> &gt;~ 1TeV  (MSUGRA/CMSSM)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en-US" altLang="ja-JP" sz="1800" dirty="0" smtClean="0">
                <a:latin typeface="Comic Sans MS" pitchFamily="66" charset="0"/>
              </a:rPr>
              <a:t>But still many possibilities:  : </a:t>
            </a:r>
          </a:p>
          <a:p>
            <a:pPr marL="411480" lvl="1" indent="0">
              <a:lnSpc>
                <a:spcPct val="100000"/>
              </a:lnSpc>
              <a:buNone/>
            </a:pPr>
            <a:r>
              <a:rPr lang="en-US" altLang="ja-JP" sz="1800" dirty="0" smtClean="0">
                <a:latin typeface="Comic Sans MS" pitchFamily="66" charset="0"/>
              </a:rPr>
              <a:t> </a:t>
            </a:r>
            <a:r>
              <a:rPr lang="en-US" altLang="ja-JP" sz="1800" dirty="0" err="1" smtClean="0">
                <a:latin typeface="Comic Sans MS" pitchFamily="66" charset="0"/>
              </a:rPr>
              <a:t>Etmiss</a:t>
            </a:r>
            <a:r>
              <a:rPr lang="en-US" altLang="ja-JP" sz="1800" dirty="0" smtClean="0">
                <a:latin typeface="Comic Sans MS" pitchFamily="66" charset="0"/>
              </a:rPr>
              <a:t>  requirement &lt;-  bad if LSP </a:t>
            </a:r>
            <a:r>
              <a:rPr lang="en-US" altLang="ja-JP" sz="1800" dirty="0" err="1" smtClean="0">
                <a:latin typeface="Comic Sans MS" pitchFamily="66" charset="0"/>
              </a:rPr>
              <a:t>pt</a:t>
            </a:r>
            <a:r>
              <a:rPr lang="en-US" altLang="ja-JP" sz="1800" dirty="0" smtClean="0">
                <a:latin typeface="Comic Sans MS" pitchFamily="66" charset="0"/>
              </a:rPr>
              <a:t> is low </a:t>
            </a:r>
          </a:p>
          <a:p>
            <a:pPr marL="411480" lvl="1" indent="0">
              <a:lnSpc>
                <a:spcPct val="100000"/>
              </a:lnSpc>
              <a:buNone/>
            </a:pPr>
            <a:r>
              <a:rPr lang="en-US" altLang="ja-JP" sz="1800" dirty="0" smtClean="0">
                <a:latin typeface="Comic Sans MS" pitchFamily="66" charset="0"/>
              </a:rPr>
              <a:t>not quite sensitive to stop, yet.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en-US" altLang="ja-JP" sz="1800" dirty="0">
                <a:latin typeface="Comic Sans MS" pitchFamily="66" charset="0"/>
              </a:rPr>
              <a:t> </a:t>
            </a:r>
            <a:r>
              <a:rPr lang="en-US" altLang="ja-JP" sz="1800" dirty="0" smtClean="0">
                <a:latin typeface="Comic Sans MS" pitchFamily="66" charset="0"/>
              </a:rPr>
              <a:t>            =&gt; Wider searches are going on.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en-US" altLang="ja-JP" sz="1800" dirty="0">
                <a:latin typeface="Comic Sans MS" pitchFamily="66" charset="0"/>
              </a:rPr>
              <a:t> </a:t>
            </a:r>
            <a:r>
              <a:rPr lang="en-US" altLang="ja-JP" sz="1800" dirty="0" smtClean="0">
                <a:latin typeface="Comic Sans MS" pitchFamily="66" charset="0"/>
              </a:rPr>
              <a:t>            =&gt; Big improvement, if LHC runs with higher energy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77680" y="3563718"/>
            <a:ext cx="4073270" cy="70609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 pitchFamily="66" charset="0"/>
              </a:rPr>
              <a:t>No signal (yet)</a:t>
            </a:r>
            <a:endParaRPr kumimoji="1"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1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70304" y="6553200"/>
            <a:ext cx="838200" cy="304800"/>
          </a:xfrm>
        </p:spPr>
        <p:txBody>
          <a:bodyPr/>
          <a:lstStyle/>
          <a:p>
            <a:pPr>
              <a:defRPr/>
            </a:pPr>
            <a:fld id="{E4C691D3-1268-BC46-A466-4FE7F8FFD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287" y="44624"/>
            <a:ext cx="4666737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Results of main searches for New Physics</a:t>
            </a:r>
            <a:endParaRPr kumimoji="0" lang="en-US" baseline="30000" dirty="0">
              <a:solidFill>
                <a:prstClr val="black"/>
              </a:solidFill>
              <a:latin typeface="Comic Sans MS" charset="0"/>
              <a:ea typeface="ＭＳ Ｐゴシック" charset="0"/>
            </a:endParaRPr>
          </a:p>
        </p:txBody>
      </p:sp>
      <p:pic>
        <p:nvPicPr>
          <p:cNvPr id="2" name="Picture 1" descr="bsm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179844" cy="6172200"/>
          </a:xfrm>
          <a:prstGeom prst="rect">
            <a:avLst/>
          </a:prstGeom>
          <a:ln w="76200" cmpd="sng">
            <a:solidFill>
              <a:srgbClr val="8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59156" y="2454568"/>
            <a:ext cx="2482345" cy="106182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6666CC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 smtClean="0">
                <a:solidFill>
                  <a:srgbClr val="6666CC"/>
                </a:solidFill>
                <a:latin typeface="Comic Sans MS" charset="0"/>
                <a:ea typeface="ＭＳ Ｐゴシック" charset="0"/>
              </a:rPr>
              <a:t>SUSY</a:t>
            </a:r>
            <a:r>
              <a:rPr kumimoji="0"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: mass limits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o</a:t>
            </a:r>
            <a:r>
              <a:rPr kumimoji="0"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n         in the range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 </a:t>
            </a:r>
            <a:r>
              <a:rPr kumimoji="0"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  </a:t>
            </a:r>
            <a:r>
              <a:rPr kumimoji="0" lang="en-US" sz="17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 </a:t>
            </a:r>
            <a:r>
              <a:rPr kumimoji="0" lang="en-US" sz="1700" dirty="0" smtClean="0">
                <a:solidFill>
                  <a:srgbClr val="6666CC"/>
                </a:solidFill>
                <a:latin typeface="Comic Sans MS" charset="0"/>
                <a:ea typeface="ＭＳ Ｐゴシック" charset="0"/>
              </a:rPr>
              <a:t>0.5-1 </a:t>
            </a:r>
            <a:r>
              <a:rPr kumimoji="0" lang="en-US" sz="1700" dirty="0" err="1" smtClean="0">
                <a:solidFill>
                  <a:srgbClr val="6666CC"/>
                </a:solidFill>
                <a:latin typeface="Comic Sans MS" charset="0"/>
                <a:ea typeface="ＭＳ Ｐゴシック" charset="0"/>
              </a:rPr>
              <a:t>TeV</a:t>
            </a:r>
            <a:endParaRPr kumimoji="0" lang="en-US" sz="1700" dirty="0" smtClean="0">
              <a:solidFill>
                <a:srgbClr val="6666CC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</a:rPr>
              <a:t>(within constrained models)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936105"/>
              </p:ext>
            </p:extLst>
          </p:nvPr>
        </p:nvGraphicFramePr>
        <p:xfrm>
          <a:off x="6948264" y="2736000"/>
          <a:ext cx="371881" cy="270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4" imgW="279400" imgH="203200" progId="Equation.3">
                  <p:embed/>
                </p:oleObj>
              </mc:Choice>
              <mc:Fallback>
                <p:oleObj name="Equation" r:id="rId4" imgW="279400" imgH="203200" progId="Equation.3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48264" y="2736000"/>
                        <a:ext cx="371881" cy="270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 bwMode="auto">
          <a:xfrm>
            <a:off x="1590604" y="692696"/>
            <a:ext cx="5040560" cy="2808312"/>
          </a:xfrm>
          <a:prstGeom prst="ellipse">
            <a:avLst/>
          </a:prstGeom>
          <a:noFill/>
          <a:ln w="76200" cap="flat" cmpd="sng" algn="ctr">
            <a:solidFill>
              <a:srgbClr val="6666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3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208937" y="146050"/>
            <a:ext cx="7624764" cy="5334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ja-JP" sz="3200" dirty="0" smtClean="0">
                <a:latin typeface="Comic Sans MS" pitchFamily="66" charset="0"/>
              </a:rPr>
              <a:t>LHC Time Schedule (Not yet official)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0" y="691530"/>
            <a:ext cx="8758237" cy="5799137"/>
            <a:chOff x="227013" y="928688"/>
            <a:chExt cx="8758237" cy="5799137"/>
          </a:xfrm>
        </p:grpSpPr>
        <p:pic>
          <p:nvPicPr>
            <p:cNvPr id="30722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928688"/>
              <a:ext cx="8758237" cy="57816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227013" y="3738166"/>
              <a:ext cx="8550275" cy="2989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 dirty="0"/>
            </a:p>
          </p:txBody>
        </p:sp>
      </p:grpSp>
      <p:cxnSp>
        <p:nvCxnSpPr>
          <p:cNvPr id="6" name="直線矢印コネクタ 5"/>
          <p:cNvCxnSpPr/>
          <p:nvPr/>
        </p:nvCxnSpPr>
        <p:spPr>
          <a:xfrm flipV="1">
            <a:off x="2411760" y="1700808"/>
            <a:ext cx="0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/>
          <p:cNvGrpSpPr/>
          <p:nvPr/>
        </p:nvGrpSpPr>
        <p:grpSpPr>
          <a:xfrm>
            <a:off x="827584" y="2060848"/>
            <a:ext cx="1584176" cy="790347"/>
            <a:chOff x="827584" y="2060848"/>
            <a:chExt cx="1584176" cy="790347"/>
          </a:xfrm>
          <a:solidFill>
            <a:srgbClr val="FFC000"/>
          </a:solidFill>
        </p:grpSpPr>
        <p:cxnSp>
          <p:nvCxnSpPr>
            <p:cNvPr id="8" name="直線矢印コネクタ 7"/>
            <p:cNvCxnSpPr/>
            <p:nvPr/>
          </p:nvCxnSpPr>
          <p:spPr>
            <a:xfrm>
              <a:off x="827584" y="2060848"/>
              <a:ext cx="1584176" cy="0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950364" y="2204864"/>
              <a:ext cx="1437573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Ecm</a:t>
              </a:r>
              <a:r>
                <a:rPr kumimoji="1" lang="en-US" altLang="ja-JP" dirty="0" smtClean="0"/>
                <a:t>= 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7TeV</a:t>
              </a:r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    </a:t>
              </a:r>
              <a:r>
                <a:rPr lang="en-US" altLang="ja-JP" dirty="0" smtClean="0">
                  <a:solidFill>
                    <a:srgbClr val="0070C0"/>
                  </a:solidFill>
                </a:rPr>
                <a:t>5fb</a:t>
              </a:r>
              <a:r>
                <a:rPr lang="en-US" altLang="ja-JP" baseline="30000" dirty="0" smtClean="0">
                  <a:solidFill>
                    <a:srgbClr val="0070C0"/>
                  </a:solidFill>
                </a:rPr>
                <a:t>-1 </a:t>
              </a:r>
              <a:r>
                <a:rPr lang="en-US" altLang="ja-JP" dirty="0" smtClean="0">
                  <a:solidFill>
                    <a:srgbClr val="0070C0"/>
                  </a:solidFill>
                </a:rPr>
                <a:t>taken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2729635" y="2060848"/>
            <a:ext cx="1397418" cy="790347"/>
            <a:chOff x="827584" y="2060848"/>
            <a:chExt cx="2044576" cy="790347"/>
          </a:xfrm>
        </p:grpSpPr>
        <p:cxnSp>
          <p:nvCxnSpPr>
            <p:cNvPr id="19" name="直線矢印コネクタ 18"/>
            <p:cNvCxnSpPr/>
            <p:nvPr/>
          </p:nvCxnSpPr>
          <p:spPr>
            <a:xfrm>
              <a:off x="827584" y="2060848"/>
              <a:ext cx="15841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950364" y="2204864"/>
              <a:ext cx="1921796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7 (or 8?)</a:t>
              </a:r>
              <a:r>
                <a:rPr kumimoji="1" lang="en-US" altLang="ja-JP" dirty="0" err="1" smtClean="0">
                  <a:solidFill>
                    <a:srgbClr val="FF0000"/>
                  </a:solidFill>
                </a:rPr>
                <a:t>TeV</a:t>
              </a:r>
              <a:endParaRPr kumimoji="1" lang="en-US" altLang="ja-JP" dirty="0" smtClean="0">
                <a:solidFill>
                  <a:srgbClr val="FF0000"/>
                </a:solidFill>
              </a:endParaRPr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   ~</a:t>
              </a:r>
              <a:r>
                <a:rPr lang="en-US" altLang="ja-JP" dirty="0" smtClean="0">
                  <a:solidFill>
                    <a:srgbClr val="0070C0"/>
                  </a:solidFill>
                </a:rPr>
                <a:t>5fb</a:t>
              </a:r>
              <a:r>
                <a:rPr lang="en-US" altLang="ja-JP" baseline="30000" dirty="0" smtClean="0">
                  <a:solidFill>
                    <a:srgbClr val="0070C0"/>
                  </a:solidFill>
                </a:rPr>
                <a:t>-1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5813574" y="2031639"/>
            <a:ext cx="2358826" cy="790347"/>
            <a:chOff x="827584" y="2060848"/>
            <a:chExt cx="2358826" cy="790347"/>
          </a:xfrm>
          <a:solidFill>
            <a:srgbClr val="FFC000"/>
          </a:solidFill>
        </p:grpSpPr>
        <p:cxnSp>
          <p:nvCxnSpPr>
            <p:cNvPr id="23" name="直線矢印コネクタ 22"/>
            <p:cNvCxnSpPr/>
            <p:nvPr/>
          </p:nvCxnSpPr>
          <p:spPr>
            <a:xfrm>
              <a:off x="827584" y="2060848"/>
              <a:ext cx="2358826" cy="0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950364" y="2204864"/>
              <a:ext cx="2028569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Ecm</a:t>
              </a:r>
              <a:r>
                <a:rPr lang="en-US" altLang="ja-JP" dirty="0"/>
                <a:t>~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14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TeV</a:t>
              </a:r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    </a:t>
              </a:r>
              <a:r>
                <a:rPr lang="en-US" altLang="ja-JP" dirty="0" smtClean="0">
                  <a:solidFill>
                    <a:srgbClr val="0070C0"/>
                  </a:solidFill>
                </a:rPr>
                <a:t>300 fb</a:t>
              </a:r>
              <a:r>
                <a:rPr lang="en-US" altLang="ja-JP" baseline="30000" dirty="0" smtClean="0">
                  <a:solidFill>
                    <a:srgbClr val="0070C0"/>
                  </a:solidFill>
                </a:rPr>
                <a:t>-1 </a:t>
              </a:r>
              <a:r>
                <a:rPr lang="en-US" altLang="ja-JP" dirty="0" smtClean="0"/>
                <a:t>by 2021</a:t>
              </a:r>
              <a:endParaRPr kumimoji="1" lang="ja-JP" altLang="en-US" dirty="0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817834" y="4005064"/>
            <a:ext cx="2358826" cy="1344345"/>
            <a:chOff x="827584" y="2060848"/>
            <a:chExt cx="2358826" cy="1344345"/>
          </a:xfrm>
          <a:solidFill>
            <a:srgbClr val="FFC000"/>
          </a:solidFill>
        </p:grpSpPr>
        <p:cxnSp>
          <p:nvCxnSpPr>
            <p:cNvPr id="28" name="直線矢印コネクタ 27"/>
            <p:cNvCxnSpPr/>
            <p:nvPr/>
          </p:nvCxnSpPr>
          <p:spPr>
            <a:xfrm>
              <a:off x="827584" y="2060848"/>
              <a:ext cx="2358826" cy="0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950364" y="2204864"/>
              <a:ext cx="1646092" cy="120032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Year 2022-2032</a:t>
              </a:r>
            </a:p>
            <a:p>
              <a:r>
                <a:rPr kumimoji="1" lang="en-US" altLang="ja-JP" dirty="0"/>
                <a:t> </a:t>
              </a:r>
              <a:r>
                <a:rPr kumimoji="1" lang="en-US" altLang="ja-JP" dirty="0" smtClean="0"/>
                <a:t> HL-LHC</a:t>
              </a:r>
            </a:p>
            <a:p>
              <a:r>
                <a:rPr kumimoji="1" lang="en-US" altLang="ja-JP" dirty="0" smtClean="0"/>
                <a:t>Ecm</a:t>
              </a:r>
              <a:r>
                <a:rPr lang="en-US" altLang="ja-JP" dirty="0" smtClean="0"/>
                <a:t>~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14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TeV</a:t>
              </a:r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    </a:t>
              </a:r>
              <a:r>
                <a:rPr lang="en-US" altLang="ja-JP" dirty="0" smtClean="0">
                  <a:solidFill>
                    <a:srgbClr val="0070C0"/>
                  </a:solidFill>
                </a:rPr>
                <a:t>3000 fb</a:t>
              </a:r>
              <a:r>
                <a:rPr lang="en-US" altLang="ja-JP" baseline="30000" dirty="0" smtClean="0">
                  <a:solidFill>
                    <a:srgbClr val="0070C0"/>
                  </a:solidFill>
                </a:rPr>
                <a:t>-1 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965650" y="4005064"/>
            <a:ext cx="2358826" cy="1344345"/>
            <a:chOff x="3965650" y="4005064"/>
            <a:chExt cx="2358826" cy="1344345"/>
          </a:xfrm>
        </p:grpSpPr>
        <p:cxnSp>
          <p:nvCxnSpPr>
            <p:cNvPr id="32" name="直線矢印コネクタ 31"/>
            <p:cNvCxnSpPr/>
            <p:nvPr/>
          </p:nvCxnSpPr>
          <p:spPr>
            <a:xfrm>
              <a:off x="3965650" y="4005064"/>
              <a:ext cx="2358826" cy="0"/>
            </a:xfrm>
            <a:prstGeom prst="straightConnector1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4088430" y="4149080"/>
              <a:ext cx="2118978" cy="120032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Year 2033? ~ 2043??</a:t>
              </a:r>
            </a:p>
            <a:p>
              <a:r>
                <a:rPr kumimoji="1" lang="en-US" altLang="ja-JP" dirty="0"/>
                <a:t> </a:t>
              </a:r>
              <a:r>
                <a:rPr kumimoji="1" lang="en-US" altLang="ja-JP" dirty="0" smtClean="0"/>
                <a:t> HE-LHC</a:t>
              </a:r>
            </a:p>
            <a:p>
              <a:r>
                <a:rPr kumimoji="1" lang="en-US" altLang="ja-JP" dirty="0" smtClean="0"/>
                <a:t>Ecm</a:t>
              </a:r>
              <a:r>
                <a:rPr lang="en-US" altLang="ja-JP" dirty="0" smtClean="0"/>
                <a:t>~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33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TeV!</a:t>
              </a:r>
            </a:p>
            <a:p>
              <a:r>
                <a:rPr lang="en-US" altLang="ja-JP" dirty="0"/>
                <a:t> </a:t>
              </a:r>
              <a:r>
                <a:rPr lang="en-US" altLang="ja-JP" dirty="0" smtClean="0"/>
                <a:t>     </a:t>
              </a:r>
              <a:r>
                <a:rPr lang="en-US" altLang="ja-JP" dirty="0" smtClean="0">
                  <a:solidFill>
                    <a:srgbClr val="0070C0"/>
                  </a:solidFill>
                </a:rPr>
                <a:t>500 </a:t>
              </a:r>
              <a:r>
                <a:rPr lang="en-US" altLang="ja-JP" dirty="0">
                  <a:solidFill>
                    <a:srgbClr val="0070C0"/>
                  </a:solidFill>
                </a:rPr>
                <a:t>fb</a:t>
              </a:r>
              <a:r>
                <a:rPr lang="en-US" altLang="ja-JP" baseline="30000" dirty="0">
                  <a:solidFill>
                    <a:srgbClr val="0070C0"/>
                  </a:solidFill>
                </a:rPr>
                <a:t>-1 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6521102" y="3404899"/>
            <a:ext cx="2622898" cy="1200329"/>
          </a:xfrm>
          <a:prstGeom prst="rect">
            <a:avLst/>
          </a:prstGeom>
          <a:solidFill>
            <a:srgbClr val="FFECA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Year </a:t>
            </a:r>
            <a:r>
              <a:rPr lang="en-US" altLang="ja-JP" dirty="0" smtClean="0"/>
              <a:t>2022 </a:t>
            </a:r>
            <a:r>
              <a:rPr lang="en-US" altLang="ja-JP" dirty="0" smtClean="0"/>
              <a:t>~ 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</a:t>
            </a:r>
            <a:r>
              <a:rPr lang="en-US" altLang="ja-JP" dirty="0" err="1" smtClean="0"/>
              <a:t>LHeC</a:t>
            </a:r>
            <a:r>
              <a:rPr lang="en-US" altLang="ja-JP" dirty="0" smtClean="0"/>
              <a:t>  (</a:t>
            </a:r>
            <a:r>
              <a:rPr lang="en-US" altLang="ja-JP" dirty="0" err="1" smtClean="0"/>
              <a:t>ep</a:t>
            </a:r>
            <a:r>
              <a:rPr lang="en-US" altLang="ja-JP" dirty="0" smtClean="0"/>
              <a:t> collider)?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Draft CDR is ready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see http://</a:t>
            </a:r>
            <a:r>
              <a:rPr lang="en-US" altLang="ja-JP" dirty="0" smtClean="0">
                <a:solidFill>
                  <a:srgbClr val="FF0000"/>
                </a:solidFill>
              </a:rPr>
              <a:t>cern.ch/lhec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763388" y="1700808"/>
            <a:ext cx="233859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1117" y="5349409"/>
            <a:ext cx="8776762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 pitchFamily="66" charset="0"/>
              </a:rPr>
              <a:t>Middle term plan:</a:t>
            </a:r>
          </a:p>
          <a:p>
            <a:r>
              <a:rPr lang="en-US" altLang="ja-JP" dirty="0">
                <a:latin typeface="Comic Sans MS" pitchFamily="66" charset="0"/>
              </a:rPr>
              <a:t> </a:t>
            </a:r>
            <a:r>
              <a:rPr lang="en-US" altLang="ja-JP" dirty="0" smtClean="0">
                <a:latin typeface="Comic Sans MS" pitchFamily="66" charset="0"/>
              </a:rPr>
              <a:t>   If Higgs is found,  precision measurements will start.</a:t>
            </a:r>
          </a:p>
          <a:p>
            <a:r>
              <a:rPr kumimoji="1" lang="en-US" altLang="ja-JP" dirty="0">
                <a:latin typeface="Comic Sans MS" pitchFamily="66" charset="0"/>
              </a:rPr>
              <a:t> </a:t>
            </a:r>
            <a:r>
              <a:rPr kumimoji="1" lang="en-US" altLang="ja-JP" dirty="0" smtClean="0">
                <a:latin typeface="Comic Sans MS" pitchFamily="66" charset="0"/>
              </a:rPr>
              <a:t>   If Higgs is excluded, check W</a:t>
            </a:r>
            <a:r>
              <a:rPr kumimoji="1" lang="en-US" altLang="ja-JP" baseline="-25000" dirty="0" smtClean="0">
                <a:latin typeface="Comic Sans MS" pitchFamily="66" charset="0"/>
              </a:rPr>
              <a:t>L</a:t>
            </a:r>
            <a:r>
              <a:rPr kumimoji="1" lang="en-US" altLang="ja-JP" dirty="0" smtClean="0">
                <a:latin typeface="Comic Sans MS" pitchFamily="66" charset="0"/>
              </a:rPr>
              <a:t>W</a:t>
            </a:r>
            <a:r>
              <a:rPr kumimoji="1" lang="en-US" altLang="ja-JP" baseline="-25000" dirty="0" smtClean="0">
                <a:latin typeface="Comic Sans MS" pitchFamily="66" charset="0"/>
              </a:rPr>
              <a:t>L</a:t>
            </a:r>
            <a:r>
              <a:rPr kumimoji="1" lang="en-US" altLang="ja-JP" dirty="0" smtClean="0">
                <a:latin typeface="Comic Sans MS" pitchFamily="66" charset="0"/>
              </a:rPr>
              <a:t> scattering at high M</a:t>
            </a:r>
            <a:r>
              <a:rPr kumimoji="1" lang="en-US" altLang="ja-JP" baseline="-25000" dirty="0" smtClean="0">
                <a:latin typeface="Comic Sans MS" pitchFamily="66" charset="0"/>
              </a:rPr>
              <a:t>WW</a:t>
            </a:r>
            <a:r>
              <a:rPr kumimoji="1" lang="en-US" altLang="ja-JP" dirty="0" smtClean="0">
                <a:latin typeface="Comic Sans MS" pitchFamily="66" charset="0"/>
              </a:rPr>
              <a:t> energy.</a:t>
            </a:r>
          </a:p>
          <a:p>
            <a:endParaRPr lang="en-US" altLang="ja-JP" dirty="0">
              <a:latin typeface="Comic Sans MS" pitchFamily="66" charset="0"/>
            </a:endParaRPr>
          </a:p>
          <a:p>
            <a:r>
              <a:rPr kumimoji="1" lang="en-US" altLang="ja-JP" dirty="0" smtClean="0">
                <a:latin typeface="Comic Sans MS" pitchFamily="66" charset="0"/>
              </a:rPr>
              <a:t>    Continue new </a:t>
            </a:r>
            <a:r>
              <a:rPr kumimoji="1" lang="en-US" altLang="ja-JP" dirty="0" err="1" smtClean="0">
                <a:latin typeface="Comic Sans MS" pitchFamily="66" charset="0"/>
              </a:rPr>
              <a:t>partcile</a:t>
            </a:r>
            <a:r>
              <a:rPr kumimoji="1" lang="en-US" altLang="ja-JP" dirty="0" smtClean="0">
                <a:latin typeface="Comic Sans MS" pitchFamily="66" charset="0"/>
              </a:rPr>
              <a:t> searches.  (High </a:t>
            </a:r>
            <a:r>
              <a:rPr kumimoji="1" lang="en-US" altLang="ja-JP" dirty="0" err="1" smtClean="0">
                <a:latin typeface="Comic Sans MS" pitchFamily="66" charset="0"/>
              </a:rPr>
              <a:t>lumi</a:t>
            </a:r>
            <a:r>
              <a:rPr kumimoji="1" lang="en-US" altLang="ja-JP" dirty="0" smtClean="0">
                <a:latin typeface="Comic Sans MS" pitchFamily="66" charset="0"/>
              </a:rPr>
              <a:t>  ==  access to high energy </a:t>
            </a:r>
            <a:r>
              <a:rPr kumimoji="1" lang="en-US" altLang="ja-JP" dirty="0" err="1" smtClean="0">
                <a:latin typeface="Comic Sans MS" pitchFamily="66" charset="0"/>
              </a:rPr>
              <a:t>partons</a:t>
            </a:r>
            <a:endParaRPr kumimoji="1"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2" name="グループ化 4"/>
          <p:cNvGrpSpPr>
            <a:grpSpLocks/>
          </p:cNvGrpSpPr>
          <p:nvPr/>
        </p:nvGrpSpPr>
        <p:grpSpPr bwMode="auto">
          <a:xfrm>
            <a:off x="2571750" y="214313"/>
            <a:ext cx="6429375" cy="6429375"/>
            <a:chOff x="1143000" y="0"/>
            <a:chExt cx="6429375" cy="6429375"/>
          </a:xfrm>
        </p:grpSpPr>
        <p:pic>
          <p:nvPicPr>
            <p:cNvPr id="11282" name="図 3" descr="cern-montblanc.t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0"/>
              <a:ext cx="6429375" cy="64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円/楕円 3"/>
            <p:cNvSpPr/>
            <p:nvPr/>
          </p:nvSpPr>
          <p:spPr>
            <a:xfrm>
              <a:off x="1785938" y="2214562"/>
              <a:ext cx="5429250" cy="271462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6" name="円/楕円 5"/>
          <p:cNvSpPr/>
          <p:nvPr/>
        </p:nvSpPr>
        <p:spPr bwMode="auto">
          <a:xfrm>
            <a:off x="7715250" y="2714625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071813" y="3714750"/>
            <a:ext cx="214312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円/楕円 7"/>
          <p:cNvSpPr/>
          <p:nvPr/>
        </p:nvSpPr>
        <p:spPr bwMode="auto">
          <a:xfrm>
            <a:off x="6357938" y="2357438"/>
            <a:ext cx="214312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円/楕円 8"/>
          <p:cNvSpPr/>
          <p:nvPr/>
        </p:nvSpPr>
        <p:spPr bwMode="auto">
          <a:xfrm>
            <a:off x="8501063" y="3571875"/>
            <a:ext cx="214312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78" name="テキスト ボックス 12"/>
          <p:cNvSpPr txBox="1">
            <a:spLocks noChangeArrowheads="1"/>
          </p:cNvSpPr>
          <p:nvPr/>
        </p:nvSpPr>
        <p:spPr bwMode="auto">
          <a:xfrm>
            <a:off x="7000875" y="3000375"/>
            <a:ext cx="748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ATLAS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79" name="テキスト ボックス 13"/>
          <p:cNvSpPr txBox="1">
            <a:spLocks noChangeArrowheads="1"/>
          </p:cNvSpPr>
          <p:nvPr/>
        </p:nvSpPr>
        <p:spPr bwMode="auto">
          <a:xfrm>
            <a:off x="5643563" y="2643188"/>
            <a:ext cx="689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LHC</a:t>
            </a:r>
            <a:r>
              <a:rPr lang="ja-JP" altLang="en-US" dirty="0">
                <a:solidFill>
                  <a:srgbClr val="FFFF00"/>
                </a:solidFill>
              </a:rPr>
              <a:t>ｂ</a:t>
            </a:r>
          </a:p>
        </p:txBody>
      </p:sp>
      <p:sp>
        <p:nvSpPr>
          <p:cNvPr id="11280" name="テキスト ボックス 14"/>
          <p:cNvSpPr txBox="1">
            <a:spLocks noChangeArrowheads="1"/>
          </p:cNvSpPr>
          <p:nvPr/>
        </p:nvSpPr>
        <p:spPr bwMode="auto">
          <a:xfrm>
            <a:off x="3357563" y="3571875"/>
            <a:ext cx="611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CMS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81" name="テキスト ボックス 15"/>
          <p:cNvSpPr txBox="1">
            <a:spLocks noChangeArrowheads="1"/>
          </p:cNvSpPr>
          <p:nvPr/>
        </p:nvSpPr>
        <p:spPr bwMode="auto">
          <a:xfrm>
            <a:off x="7807023" y="3861664"/>
            <a:ext cx="708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ALICE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2"/>
          <p:cNvSpPr txBox="1">
            <a:spLocks noChangeArrowheads="1"/>
          </p:cNvSpPr>
          <p:nvPr/>
        </p:nvSpPr>
        <p:spPr bwMode="auto">
          <a:xfrm>
            <a:off x="7412909" y="3244334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LHCf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テキスト ボックス 14"/>
          <p:cNvSpPr txBox="1">
            <a:spLocks noChangeArrowheads="1"/>
          </p:cNvSpPr>
          <p:nvPr/>
        </p:nvSpPr>
        <p:spPr bwMode="auto">
          <a:xfrm>
            <a:off x="3659756" y="3861664"/>
            <a:ext cx="857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TOTEM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13"/>
          <p:cNvSpPr txBox="1">
            <a:spLocks noChangeArrowheads="1"/>
          </p:cNvSpPr>
          <p:nvPr/>
        </p:nvSpPr>
        <p:spPr bwMode="auto">
          <a:xfrm>
            <a:off x="6002365" y="2874691"/>
            <a:ext cx="985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MoEDAL</a:t>
            </a:r>
            <a:endParaRPr lang="ja-JP" altLang="en-US" dirty="0">
              <a:solidFill>
                <a:srgbClr val="FFFF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774297"/>
            <a:ext cx="5544616" cy="561887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57187" y="214313"/>
            <a:ext cx="3998789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LHC: </a:t>
            </a:r>
            <a:r>
              <a:rPr lang="en-US" altLang="ja-JP" dirty="0" err="1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circumfernce</a:t>
            </a: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: 26.7km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Nagoya subway: </a:t>
            </a:r>
            <a:r>
              <a:rPr lang="en-US" altLang="ja-JP" dirty="0" err="1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meijo</a:t>
            </a: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-line:  26.4km </a:t>
            </a:r>
          </a:p>
          <a:p>
            <a:pPr algn="r"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(completed in 2004)</a:t>
            </a:r>
            <a:endParaRPr lang="en-US" altLang="ja-JP" dirty="0">
              <a:solidFill>
                <a:srgbClr val="000099"/>
              </a:solidFill>
              <a:latin typeface="Comic Sans MS" pitchFamily="66" charset="0"/>
              <a:ea typeface="HGP創英角ﾎﾟｯﾌﾟ体" pitchFamily="50" charset="-128"/>
            </a:endParaRPr>
          </a:p>
        </p:txBody>
      </p:sp>
      <p:sp>
        <p:nvSpPr>
          <p:cNvPr id="11" name="左矢印吹き出し 10"/>
          <p:cNvSpPr/>
          <p:nvPr/>
        </p:nvSpPr>
        <p:spPr>
          <a:xfrm>
            <a:off x="4278673" y="3204576"/>
            <a:ext cx="2054502" cy="61733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We are here!</a:t>
            </a:r>
            <a:endParaRPr kumimoji="1" lang="ja-JP" altLang="en-US" dirty="0"/>
          </a:p>
        </p:txBody>
      </p:sp>
      <p:sp>
        <p:nvSpPr>
          <p:cNvPr id="24" name="左矢印吹き出し 23"/>
          <p:cNvSpPr/>
          <p:nvPr/>
        </p:nvSpPr>
        <p:spPr>
          <a:xfrm>
            <a:off x="1329330" y="3370366"/>
            <a:ext cx="1442470" cy="61733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Your hotel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71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3520" y="1019231"/>
            <a:ext cx="43204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11541" y="260647"/>
            <a:ext cx="7558608" cy="75858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altLang="ja-JP" dirty="0" smtClean="0">
                <a:latin typeface="Comic Sans MS" pitchFamily="66" charset="0"/>
              </a:rPr>
              <a:t> High statistics </a:t>
            </a:r>
            <a:r>
              <a:rPr lang="ja-JP" altLang="en-US" dirty="0" smtClean="0">
                <a:latin typeface="Comic Sans MS" pitchFamily="66" charset="0"/>
              </a:rPr>
              <a:t>→ </a:t>
            </a:r>
            <a:r>
              <a:rPr lang="en-US" altLang="ja-JP" dirty="0" smtClean="0">
                <a:latin typeface="Comic Sans MS" pitchFamily="66" charset="0"/>
              </a:rPr>
              <a:t>High Energy</a:t>
            </a:r>
            <a:endParaRPr kumimoji="1" lang="ja-JP" altLang="en-US" dirty="0">
              <a:latin typeface="Comic Sans MS" pitchFamily="66" charset="0"/>
            </a:endParaRPr>
          </a:p>
        </p:txBody>
      </p:sp>
      <p:grpSp>
        <p:nvGrpSpPr>
          <p:cNvPr id="2" name="グループ化 80"/>
          <p:cNvGrpSpPr/>
          <p:nvPr/>
        </p:nvGrpSpPr>
        <p:grpSpPr>
          <a:xfrm>
            <a:off x="634252" y="1556792"/>
            <a:ext cx="3918133" cy="4143375"/>
            <a:chOff x="3745057" y="428625"/>
            <a:chExt cx="3918133" cy="4143375"/>
          </a:xfrm>
        </p:grpSpPr>
        <p:sp>
          <p:nvSpPr>
            <p:cNvPr id="44" name="Line 4"/>
            <p:cNvSpPr>
              <a:spLocks noChangeShapeType="1"/>
            </p:cNvSpPr>
            <p:nvPr/>
          </p:nvSpPr>
          <p:spPr bwMode="auto">
            <a:xfrm flipV="1">
              <a:off x="5572126" y="2286171"/>
              <a:ext cx="362496" cy="21572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グループ化 35"/>
            <p:cNvGrpSpPr>
              <a:grpSpLocks/>
            </p:cNvGrpSpPr>
            <p:nvPr/>
          </p:nvGrpSpPr>
          <p:grpSpPr bwMode="auto">
            <a:xfrm>
              <a:off x="3745057" y="1500163"/>
              <a:ext cx="2925618" cy="1006499"/>
              <a:chOff x="597000" y="4637087"/>
              <a:chExt cx="2925271" cy="1006826"/>
            </a:xfrm>
          </p:grpSpPr>
          <p:sp>
            <p:nvSpPr>
              <p:cNvPr id="47" name="Freeform 2"/>
              <p:cNvSpPr>
                <a:spLocks/>
              </p:cNvSpPr>
              <p:nvPr/>
            </p:nvSpPr>
            <p:spPr bwMode="auto">
              <a:xfrm>
                <a:off x="1601670" y="5141840"/>
                <a:ext cx="901140" cy="502073"/>
              </a:xfrm>
              <a:custGeom>
                <a:avLst/>
                <a:gdLst>
                  <a:gd name="T0" fmla="*/ 2147483647 w 447"/>
                  <a:gd name="T1" fmla="*/ 2147483647 h 316"/>
                  <a:gd name="T2" fmla="*/ 2147483647 w 447"/>
                  <a:gd name="T3" fmla="*/ 2147483647 h 316"/>
                  <a:gd name="T4" fmla="*/ 2147483647 w 447"/>
                  <a:gd name="T5" fmla="*/ 2147483647 h 316"/>
                  <a:gd name="T6" fmla="*/ 2147483647 w 447"/>
                  <a:gd name="T7" fmla="*/ 0 h 316"/>
                  <a:gd name="T8" fmla="*/ 2147483647 w 447"/>
                  <a:gd name="T9" fmla="*/ 2147483647 h 316"/>
                  <a:gd name="T10" fmla="*/ 2147483647 w 447"/>
                  <a:gd name="T11" fmla="*/ 2147483647 h 316"/>
                  <a:gd name="T12" fmla="*/ 2147483647 w 447"/>
                  <a:gd name="T13" fmla="*/ 2147483647 h 316"/>
                  <a:gd name="T14" fmla="*/ 2147483647 w 447"/>
                  <a:gd name="T15" fmla="*/ 2147483647 h 316"/>
                  <a:gd name="T16" fmla="*/ 2147483647 w 447"/>
                  <a:gd name="T17" fmla="*/ 2147483647 h 316"/>
                  <a:gd name="T18" fmla="*/ 2147483647 w 447"/>
                  <a:gd name="T19" fmla="*/ 2147483647 h 316"/>
                  <a:gd name="T20" fmla="*/ 2147483647 w 447"/>
                  <a:gd name="T21" fmla="*/ 2147483647 h 316"/>
                  <a:gd name="T22" fmla="*/ 2147483647 w 447"/>
                  <a:gd name="T23" fmla="*/ 2147483647 h 316"/>
                  <a:gd name="T24" fmla="*/ 2147483647 w 447"/>
                  <a:gd name="T25" fmla="*/ 2147483647 h 316"/>
                  <a:gd name="T26" fmla="*/ 2147483647 w 447"/>
                  <a:gd name="T27" fmla="*/ 2147483647 h 316"/>
                  <a:gd name="T28" fmla="*/ 2147483647 w 447"/>
                  <a:gd name="T29" fmla="*/ 2147483647 h 316"/>
                  <a:gd name="T30" fmla="*/ 2147483647 w 447"/>
                  <a:gd name="T31" fmla="*/ 2147483647 h 316"/>
                  <a:gd name="T32" fmla="*/ 2147483647 w 447"/>
                  <a:gd name="T33" fmla="*/ 2147483647 h 316"/>
                  <a:gd name="T34" fmla="*/ 2147483647 w 447"/>
                  <a:gd name="T35" fmla="*/ 2147483647 h 316"/>
                  <a:gd name="T36" fmla="*/ 2147483647 w 447"/>
                  <a:gd name="T37" fmla="*/ 2147483647 h 316"/>
                  <a:gd name="T38" fmla="*/ 2147483647 w 447"/>
                  <a:gd name="T39" fmla="*/ 2147483647 h 3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7"/>
                  <a:gd name="T61" fmla="*/ 0 h 316"/>
                  <a:gd name="T62" fmla="*/ 447 w 447"/>
                  <a:gd name="T63" fmla="*/ 316 h 31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7" h="316">
                    <a:moveTo>
                      <a:pt x="6" y="78"/>
                    </a:moveTo>
                    <a:cubicBezTo>
                      <a:pt x="19" y="24"/>
                      <a:pt x="0" y="69"/>
                      <a:pt x="41" y="35"/>
                    </a:cubicBezTo>
                    <a:cubicBezTo>
                      <a:pt x="47" y="30"/>
                      <a:pt x="47" y="18"/>
                      <a:pt x="55" y="14"/>
                    </a:cubicBezTo>
                    <a:cubicBezTo>
                      <a:pt x="72" y="5"/>
                      <a:pt x="111" y="0"/>
                      <a:pt x="111" y="0"/>
                    </a:cubicBezTo>
                    <a:cubicBezTo>
                      <a:pt x="142" y="10"/>
                      <a:pt x="138" y="26"/>
                      <a:pt x="146" y="57"/>
                    </a:cubicBezTo>
                    <a:cubicBezTo>
                      <a:pt x="137" y="94"/>
                      <a:pt x="135" y="104"/>
                      <a:pt x="97" y="113"/>
                    </a:cubicBezTo>
                    <a:cubicBezTo>
                      <a:pt x="118" y="71"/>
                      <a:pt x="135" y="72"/>
                      <a:pt x="181" y="64"/>
                    </a:cubicBezTo>
                    <a:cubicBezTo>
                      <a:pt x="193" y="66"/>
                      <a:pt x="207" y="64"/>
                      <a:pt x="217" y="71"/>
                    </a:cubicBezTo>
                    <a:cubicBezTo>
                      <a:pt x="223" y="75"/>
                      <a:pt x="224" y="85"/>
                      <a:pt x="224" y="92"/>
                    </a:cubicBezTo>
                    <a:cubicBezTo>
                      <a:pt x="224" y="136"/>
                      <a:pt x="233" y="215"/>
                      <a:pt x="181" y="232"/>
                    </a:cubicBezTo>
                    <a:cubicBezTo>
                      <a:pt x="171" y="202"/>
                      <a:pt x="172" y="178"/>
                      <a:pt x="196" y="155"/>
                    </a:cubicBezTo>
                    <a:cubicBezTo>
                      <a:pt x="228" y="91"/>
                      <a:pt x="216" y="105"/>
                      <a:pt x="308" y="113"/>
                    </a:cubicBezTo>
                    <a:cubicBezTo>
                      <a:pt x="317" y="118"/>
                      <a:pt x="329" y="119"/>
                      <a:pt x="336" y="127"/>
                    </a:cubicBezTo>
                    <a:cubicBezTo>
                      <a:pt x="349" y="143"/>
                      <a:pt x="364" y="183"/>
                      <a:pt x="364" y="183"/>
                    </a:cubicBezTo>
                    <a:cubicBezTo>
                      <a:pt x="359" y="211"/>
                      <a:pt x="362" y="241"/>
                      <a:pt x="350" y="267"/>
                    </a:cubicBezTo>
                    <a:cubicBezTo>
                      <a:pt x="342" y="285"/>
                      <a:pt x="274" y="265"/>
                      <a:pt x="259" y="260"/>
                    </a:cubicBezTo>
                    <a:cubicBezTo>
                      <a:pt x="257" y="253"/>
                      <a:pt x="248" y="245"/>
                      <a:pt x="252" y="239"/>
                    </a:cubicBezTo>
                    <a:cubicBezTo>
                      <a:pt x="257" y="230"/>
                      <a:pt x="270" y="229"/>
                      <a:pt x="280" y="225"/>
                    </a:cubicBezTo>
                    <a:cubicBezTo>
                      <a:pt x="307" y="215"/>
                      <a:pt x="336" y="204"/>
                      <a:pt x="364" y="197"/>
                    </a:cubicBezTo>
                    <a:cubicBezTo>
                      <a:pt x="447" y="209"/>
                      <a:pt x="420" y="220"/>
                      <a:pt x="420" y="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7"/>
              <p:cNvSpPr>
                <a:spLocks noChangeShapeType="1"/>
              </p:cNvSpPr>
              <p:nvPr/>
            </p:nvSpPr>
            <p:spPr bwMode="auto">
              <a:xfrm>
                <a:off x="597000" y="4997114"/>
                <a:ext cx="640200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 Box 8"/>
              <p:cNvSpPr txBox="1">
                <a:spLocks noChangeArrowheads="1"/>
              </p:cNvSpPr>
              <p:nvPr/>
            </p:nvSpPr>
            <p:spPr bwMode="auto">
              <a:xfrm>
                <a:off x="2214563" y="5065713"/>
                <a:ext cx="357159" cy="467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altLang="ja-JP">
                    <a:solidFill>
                      <a:srgbClr val="000000"/>
                    </a:solidFill>
                  </a:rPr>
                  <a:t>g</a:t>
                </a:r>
              </a:p>
            </p:txBody>
          </p:sp>
          <p:sp>
            <p:nvSpPr>
              <p:cNvPr id="50" name="Line 10"/>
              <p:cNvSpPr>
                <a:spLocks noChangeShapeType="1"/>
              </p:cNvSpPr>
              <p:nvPr/>
            </p:nvSpPr>
            <p:spPr bwMode="auto">
              <a:xfrm flipV="1">
                <a:off x="1511873" y="4637087"/>
                <a:ext cx="2010398" cy="216195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Line 11"/>
              <p:cNvSpPr>
                <a:spLocks noChangeShapeType="1"/>
              </p:cNvSpPr>
              <p:nvPr/>
            </p:nvSpPr>
            <p:spPr bwMode="auto">
              <a:xfrm flipV="1">
                <a:off x="1511873" y="4853282"/>
                <a:ext cx="1917431" cy="14383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Line 12"/>
              <p:cNvSpPr>
                <a:spLocks noChangeShapeType="1"/>
              </p:cNvSpPr>
              <p:nvPr/>
            </p:nvSpPr>
            <p:spPr bwMode="auto">
              <a:xfrm>
                <a:off x="1511873" y="4997114"/>
                <a:ext cx="1826578" cy="71469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17"/>
              <p:cNvSpPr>
                <a:spLocks noChangeArrowheads="1"/>
              </p:cNvSpPr>
              <p:nvPr/>
            </p:nvSpPr>
            <p:spPr bwMode="auto">
              <a:xfrm>
                <a:off x="1054436" y="4710344"/>
                <a:ext cx="638087" cy="62089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en-GB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55" name="図 4" descr="proton_hr_ger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00125" y="4637088"/>
                <a:ext cx="714375" cy="714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グループ化 32"/>
            <p:cNvGrpSpPr>
              <a:grpSpLocks/>
            </p:cNvGrpSpPr>
            <p:nvPr/>
          </p:nvGrpSpPr>
          <p:grpSpPr bwMode="auto">
            <a:xfrm>
              <a:off x="4648200" y="2428875"/>
              <a:ext cx="3014990" cy="1010157"/>
              <a:chOff x="1511873" y="5572138"/>
              <a:chExt cx="3015069" cy="1009811"/>
            </a:xfrm>
          </p:grpSpPr>
          <p:sp>
            <p:nvSpPr>
              <p:cNvPr id="60" name="Freeform 3"/>
              <p:cNvSpPr>
                <a:spLocks/>
              </p:cNvSpPr>
              <p:nvPr/>
            </p:nvSpPr>
            <p:spPr bwMode="auto">
              <a:xfrm>
                <a:off x="2423577" y="5574230"/>
                <a:ext cx="901140" cy="501180"/>
              </a:xfrm>
              <a:custGeom>
                <a:avLst/>
                <a:gdLst>
                  <a:gd name="T0" fmla="*/ 2147483647 w 447"/>
                  <a:gd name="T1" fmla="*/ 2147483647 h 316"/>
                  <a:gd name="T2" fmla="*/ 2147483647 w 447"/>
                  <a:gd name="T3" fmla="*/ 2147483647 h 316"/>
                  <a:gd name="T4" fmla="*/ 2147483647 w 447"/>
                  <a:gd name="T5" fmla="*/ 2147483647 h 316"/>
                  <a:gd name="T6" fmla="*/ 2147483647 w 447"/>
                  <a:gd name="T7" fmla="*/ 0 h 316"/>
                  <a:gd name="T8" fmla="*/ 2147483647 w 447"/>
                  <a:gd name="T9" fmla="*/ 2147483647 h 316"/>
                  <a:gd name="T10" fmla="*/ 2147483647 w 447"/>
                  <a:gd name="T11" fmla="*/ 2147483647 h 316"/>
                  <a:gd name="T12" fmla="*/ 2147483647 w 447"/>
                  <a:gd name="T13" fmla="*/ 2147483647 h 316"/>
                  <a:gd name="T14" fmla="*/ 2147483647 w 447"/>
                  <a:gd name="T15" fmla="*/ 2147483647 h 316"/>
                  <a:gd name="T16" fmla="*/ 2147483647 w 447"/>
                  <a:gd name="T17" fmla="*/ 2147483647 h 316"/>
                  <a:gd name="T18" fmla="*/ 2147483647 w 447"/>
                  <a:gd name="T19" fmla="*/ 2147483647 h 316"/>
                  <a:gd name="T20" fmla="*/ 2147483647 w 447"/>
                  <a:gd name="T21" fmla="*/ 2147483647 h 316"/>
                  <a:gd name="T22" fmla="*/ 2147483647 w 447"/>
                  <a:gd name="T23" fmla="*/ 2147483647 h 316"/>
                  <a:gd name="T24" fmla="*/ 2147483647 w 447"/>
                  <a:gd name="T25" fmla="*/ 2147483647 h 316"/>
                  <a:gd name="T26" fmla="*/ 2147483647 w 447"/>
                  <a:gd name="T27" fmla="*/ 2147483647 h 316"/>
                  <a:gd name="T28" fmla="*/ 2147483647 w 447"/>
                  <a:gd name="T29" fmla="*/ 2147483647 h 316"/>
                  <a:gd name="T30" fmla="*/ 2147483647 w 447"/>
                  <a:gd name="T31" fmla="*/ 2147483647 h 316"/>
                  <a:gd name="T32" fmla="*/ 2147483647 w 447"/>
                  <a:gd name="T33" fmla="*/ 2147483647 h 316"/>
                  <a:gd name="T34" fmla="*/ 2147483647 w 447"/>
                  <a:gd name="T35" fmla="*/ 2147483647 h 316"/>
                  <a:gd name="T36" fmla="*/ 2147483647 w 447"/>
                  <a:gd name="T37" fmla="*/ 2147483647 h 316"/>
                  <a:gd name="T38" fmla="*/ 2147483647 w 447"/>
                  <a:gd name="T39" fmla="*/ 2147483647 h 3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7"/>
                  <a:gd name="T61" fmla="*/ 0 h 316"/>
                  <a:gd name="T62" fmla="*/ 447 w 447"/>
                  <a:gd name="T63" fmla="*/ 316 h 31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7" h="316">
                    <a:moveTo>
                      <a:pt x="6" y="78"/>
                    </a:moveTo>
                    <a:cubicBezTo>
                      <a:pt x="19" y="24"/>
                      <a:pt x="0" y="69"/>
                      <a:pt x="41" y="35"/>
                    </a:cubicBezTo>
                    <a:cubicBezTo>
                      <a:pt x="47" y="30"/>
                      <a:pt x="47" y="18"/>
                      <a:pt x="55" y="14"/>
                    </a:cubicBezTo>
                    <a:cubicBezTo>
                      <a:pt x="72" y="5"/>
                      <a:pt x="111" y="0"/>
                      <a:pt x="111" y="0"/>
                    </a:cubicBezTo>
                    <a:cubicBezTo>
                      <a:pt x="142" y="10"/>
                      <a:pt x="138" y="26"/>
                      <a:pt x="146" y="57"/>
                    </a:cubicBezTo>
                    <a:cubicBezTo>
                      <a:pt x="137" y="94"/>
                      <a:pt x="135" y="104"/>
                      <a:pt x="97" y="113"/>
                    </a:cubicBezTo>
                    <a:cubicBezTo>
                      <a:pt x="118" y="71"/>
                      <a:pt x="135" y="72"/>
                      <a:pt x="181" y="64"/>
                    </a:cubicBezTo>
                    <a:cubicBezTo>
                      <a:pt x="193" y="66"/>
                      <a:pt x="207" y="64"/>
                      <a:pt x="217" y="71"/>
                    </a:cubicBezTo>
                    <a:cubicBezTo>
                      <a:pt x="223" y="75"/>
                      <a:pt x="224" y="85"/>
                      <a:pt x="224" y="92"/>
                    </a:cubicBezTo>
                    <a:cubicBezTo>
                      <a:pt x="224" y="136"/>
                      <a:pt x="233" y="215"/>
                      <a:pt x="181" y="232"/>
                    </a:cubicBezTo>
                    <a:cubicBezTo>
                      <a:pt x="171" y="202"/>
                      <a:pt x="172" y="178"/>
                      <a:pt x="196" y="155"/>
                    </a:cubicBezTo>
                    <a:cubicBezTo>
                      <a:pt x="228" y="91"/>
                      <a:pt x="216" y="105"/>
                      <a:pt x="308" y="113"/>
                    </a:cubicBezTo>
                    <a:cubicBezTo>
                      <a:pt x="317" y="118"/>
                      <a:pt x="329" y="119"/>
                      <a:pt x="336" y="127"/>
                    </a:cubicBezTo>
                    <a:cubicBezTo>
                      <a:pt x="349" y="143"/>
                      <a:pt x="364" y="183"/>
                      <a:pt x="364" y="183"/>
                    </a:cubicBezTo>
                    <a:cubicBezTo>
                      <a:pt x="359" y="211"/>
                      <a:pt x="362" y="241"/>
                      <a:pt x="350" y="267"/>
                    </a:cubicBezTo>
                    <a:cubicBezTo>
                      <a:pt x="342" y="285"/>
                      <a:pt x="274" y="265"/>
                      <a:pt x="259" y="260"/>
                    </a:cubicBezTo>
                    <a:cubicBezTo>
                      <a:pt x="257" y="253"/>
                      <a:pt x="248" y="245"/>
                      <a:pt x="252" y="239"/>
                    </a:cubicBezTo>
                    <a:cubicBezTo>
                      <a:pt x="257" y="230"/>
                      <a:pt x="270" y="229"/>
                      <a:pt x="280" y="225"/>
                    </a:cubicBezTo>
                    <a:cubicBezTo>
                      <a:pt x="307" y="215"/>
                      <a:pt x="336" y="204"/>
                      <a:pt x="364" y="197"/>
                    </a:cubicBezTo>
                    <a:cubicBezTo>
                      <a:pt x="447" y="209"/>
                      <a:pt x="420" y="220"/>
                      <a:pt x="420" y="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Line 6"/>
              <p:cNvSpPr>
                <a:spLocks noChangeShapeType="1"/>
              </p:cNvSpPr>
              <p:nvPr/>
            </p:nvSpPr>
            <p:spPr bwMode="auto">
              <a:xfrm>
                <a:off x="3886742" y="6005727"/>
                <a:ext cx="640200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Text Box 9"/>
              <p:cNvSpPr txBox="1">
                <a:spLocks noChangeArrowheads="1"/>
              </p:cNvSpPr>
              <p:nvPr/>
            </p:nvSpPr>
            <p:spPr bwMode="auto">
              <a:xfrm>
                <a:off x="2428860" y="5572138"/>
                <a:ext cx="198850" cy="4670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/>
                <a:r>
                  <a:rPr lang="en-US" altLang="ja-JP">
                    <a:solidFill>
                      <a:srgbClr val="000000"/>
                    </a:solidFill>
                  </a:rPr>
                  <a:t>g</a:t>
                </a:r>
              </a:p>
            </p:txBody>
          </p:sp>
          <p:sp>
            <p:nvSpPr>
              <p:cNvPr id="63" name="Line 13"/>
              <p:cNvSpPr>
                <a:spLocks noChangeShapeType="1"/>
              </p:cNvSpPr>
              <p:nvPr/>
            </p:nvSpPr>
            <p:spPr bwMode="auto">
              <a:xfrm flipH="1">
                <a:off x="1601670" y="6005727"/>
                <a:ext cx="1827634" cy="14472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Line 14"/>
              <p:cNvSpPr>
                <a:spLocks noChangeShapeType="1"/>
              </p:cNvSpPr>
              <p:nvPr/>
            </p:nvSpPr>
            <p:spPr bwMode="auto">
              <a:xfrm flipH="1">
                <a:off x="1601670" y="6078983"/>
                <a:ext cx="1920601" cy="28677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15"/>
              <p:cNvSpPr>
                <a:spLocks noChangeShapeType="1"/>
              </p:cNvSpPr>
              <p:nvPr/>
            </p:nvSpPr>
            <p:spPr bwMode="auto">
              <a:xfrm flipH="1">
                <a:off x="1511873" y="6221922"/>
                <a:ext cx="2010398" cy="360027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66" name="図 29" descr="proton_hr_ger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14678" y="5715017"/>
                <a:ext cx="714375" cy="714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67" name="直線矢印コネクタ 66"/>
            <p:cNvCxnSpPr/>
            <p:nvPr/>
          </p:nvCxnSpPr>
          <p:spPr>
            <a:xfrm rot="10800000" flipH="1">
              <a:off x="5934075" y="857250"/>
              <a:ext cx="428625" cy="1398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/>
            <p:nvPr/>
          </p:nvCxnSpPr>
          <p:spPr>
            <a:xfrm rot="10800000" flipH="1" flipV="1">
              <a:off x="5934075" y="2255838"/>
              <a:ext cx="357188" cy="14589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/>
            <p:cNvCxnSpPr/>
            <p:nvPr/>
          </p:nvCxnSpPr>
          <p:spPr>
            <a:xfrm flipV="1">
              <a:off x="6005513" y="1071563"/>
              <a:ext cx="1571625" cy="11842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/>
            <p:cNvCxnSpPr/>
            <p:nvPr/>
          </p:nvCxnSpPr>
          <p:spPr>
            <a:xfrm rot="16200000" flipV="1">
              <a:off x="5145088" y="1538288"/>
              <a:ext cx="876300" cy="558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グループ化 50"/>
            <p:cNvGrpSpPr>
              <a:grpSpLocks/>
            </p:cNvGrpSpPr>
            <p:nvPr/>
          </p:nvGrpSpPr>
          <p:grpSpPr bwMode="auto">
            <a:xfrm flipV="1">
              <a:off x="5303838" y="428625"/>
              <a:ext cx="2273300" cy="2857500"/>
              <a:chOff x="2155267" y="3571876"/>
              <a:chExt cx="2273299" cy="2857496"/>
            </a:xfrm>
          </p:grpSpPr>
          <p:cxnSp>
            <p:nvCxnSpPr>
              <p:cNvPr id="72" name="直線矢印コネクタ 71"/>
              <p:cNvCxnSpPr/>
              <p:nvPr/>
            </p:nvCxnSpPr>
            <p:spPr>
              <a:xfrm rot="10800000" flipH="1">
                <a:off x="2785504" y="3571876"/>
                <a:ext cx="428625" cy="139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矢印コネクタ 72"/>
              <p:cNvCxnSpPr/>
              <p:nvPr/>
            </p:nvCxnSpPr>
            <p:spPr>
              <a:xfrm rot="10800000" flipH="1" flipV="1">
                <a:off x="2785504" y="4970461"/>
                <a:ext cx="357188" cy="145891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矢印コネクタ 73"/>
              <p:cNvCxnSpPr/>
              <p:nvPr/>
            </p:nvCxnSpPr>
            <p:spPr>
              <a:xfrm flipV="1">
                <a:off x="2856942" y="3786188"/>
                <a:ext cx="1571624" cy="11842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矢印コネクタ 74"/>
              <p:cNvCxnSpPr/>
              <p:nvPr/>
            </p:nvCxnSpPr>
            <p:spPr>
              <a:xfrm rot="16200000" flipV="1">
                <a:off x="1996517" y="4252912"/>
                <a:ext cx="876299" cy="558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グループ化 51"/>
            <p:cNvGrpSpPr>
              <a:grpSpLocks/>
            </p:cNvGrpSpPr>
            <p:nvPr/>
          </p:nvGrpSpPr>
          <p:grpSpPr bwMode="auto">
            <a:xfrm>
              <a:off x="4791075" y="1714500"/>
              <a:ext cx="2273300" cy="2857500"/>
              <a:chOff x="2155267" y="3571876"/>
              <a:chExt cx="2273299" cy="2857496"/>
            </a:xfrm>
          </p:grpSpPr>
          <p:cxnSp>
            <p:nvCxnSpPr>
              <p:cNvPr id="77" name="直線矢印コネクタ 76"/>
              <p:cNvCxnSpPr/>
              <p:nvPr/>
            </p:nvCxnSpPr>
            <p:spPr>
              <a:xfrm rot="10800000" flipH="1">
                <a:off x="2785505" y="3571876"/>
                <a:ext cx="428625" cy="13985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矢印コネクタ 77"/>
              <p:cNvCxnSpPr/>
              <p:nvPr/>
            </p:nvCxnSpPr>
            <p:spPr>
              <a:xfrm rot="10800000" flipH="1" flipV="1">
                <a:off x="2785505" y="4970462"/>
                <a:ext cx="357187" cy="14589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矢印コネクタ 78"/>
              <p:cNvCxnSpPr/>
              <p:nvPr/>
            </p:nvCxnSpPr>
            <p:spPr>
              <a:xfrm flipV="1">
                <a:off x="2856942" y="3786189"/>
                <a:ext cx="1571624" cy="11842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矢印コネクタ 79"/>
              <p:cNvCxnSpPr/>
              <p:nvPr/>
            </p:nvCxnSpPr>
            <p:spPr>
              <a:xfrm rot="16200000" flipV="1">
                <a:off x="1996517" y="4252913"/>
                <a:ext cx="876299" cy="558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テキスト ボックス 81"/>
          <p:cNvSpPr txBox="1"/>
          <p:nvPr/>
        </p:nvSpPr>
        <p:spPr>
          <a:xfrm>
            <a:off x="6244046" y="2088449"/>
            <a:ext cx="288032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000000"/>
                </a:solidFill>
              </a:rPr>
              <a:t>SUSY</a:t>
            </a:r>
            <a:r>
              <a:rPr lang="ja-JP" altLang="en-US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searches</a:t>
            </a:r>
            <a:r>
              <a:rPr lang="ja-JP" altLang="en-US" dirty="0" smtClean="0">
                <a:solidFill>
                  <a:srgbClr val="000000"/>
                </a:solidFill>
              </a:rPr>
              <a:t>：</a:t>
            </a:r>
            <a:endParaRPr lang="en-US" altLang="ja-JP" dirty="0">
              <a:solidFill>
                <a:srgbClr val="000000"/>
              </a:solidFill>
            </a:endParaRPr>
          </a:p>
          <a:p>
            <a:pPr defTabSz="914400"/>
            <a:r>
              <a:rPr lang="ja-JP" altLang="en-US" dirty="0">
                <a:solidFill>
                  <a:srgbClr val="000000"/>
                </a:solidFill>
              </a:rPr>
              <a:t>　　　　　</a:t>
            </a:r>
            <a:r>
              <a:rPr lang="en-US" altLang="ja-JP" dirty="0">
                <a:solidFill>
                  <a:srgbClr val="000000"/>
                </a:solidFill>
              </a:rPr>
              <a:t>   2.5 -&gt; 3 </a:t>
            </a:r>
            <a:r>
              <a:rPr lang="en-US" altLang="ja-JP" dirty="0" err="1">
                <a:solidFill>
                  <a:srgbClr val="000000"/>
                </a:solidFill>
              </a:rPr>
              <a:t>TeV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83" name="スライド番号プレースホルダ 3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>
              <a:defRPr/>
            </a:pPr>
            <a:fld id="{3971B87D-7597-464B-AEF7-06EBDC7508D6}" type="slidenum">
              <a:rPr lang="ja-JP" altLang="en-US" sz="2000">
                <a:solidFill>
                  <a:srgbClr val="000000"/>
                </a:solidFill>
              </a:rPr>
              <a:pPr algn="r" defTabSz="914400">
                <a:defRPr/>
              </a:pPr>
              <a:t>30</a:t>
            </a:fld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56" name="日付プレースホルダ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DE3A-6E50-419E-B3CA-ED355C0BEA7A}" type="datetime1">
              <a:rPr kumimoji="1" lang="ja-JP" altLang="en-US" smtClean="0">
                <a:solidFill>
                  <a:srgbClr val="009900"/>
                </a:solidFill>
              </a:rPr>
              <a:t>2011/10/26</a:t>
            </a:fld>
            <a:endParaRPr kumimoji="1" lang="ja-JP" altLang="en-US">
              <a:solidFill>
                <a:srgbClr val="009900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6739-68D7-4F6D-B407-10D3782F0BB3}" type="slidenum">
              <a:rPr lang="en-US" altLang="ja-JP" smtClean="0">
                <a:solidFill>
                  <a:srgbClr val="009900"/>
                </a:solidFill>
              </a:rPr>
              <a:pPr/>
              <a:t>30</a:t>
            </a:fld>
            <a:endParaRPr lang="en-US" altLang="ja-JP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2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2" y="476046"/>
            <a:ext cx="9144000" cy="6628190"/>
          </a:xfrm>
          <a:prstGeom prst="rect">
            <a:avLst/>
          </a:prstGeom>
        </p:spPr>
      </p:pic>
      <p:sp>
        <p:nvSpPr>
          <p:cNvPr id="26" name="フリーフォーム 25"/>
          <p:cNvSpPr/>
          <p:nvPr/>
        </p:nvSpPr>
        <p:spPr>
          <a:xfrm>
            <a:off x="1786494" y="1328467"/>
            <a:ext cx="6898105" cy="4732421"/>
          </a:xfrm>
          <a:custGeom>
            <a:avLst/>
            <a:gdLst>
              <a:gd name="connsiteX0" fmla="*/ 0 w 6898105"/>
              <a:gd name="connsiteY0" fmla="*/ 545432 h 4732421"/>
              <a:gd name="connsiteX1" fmla="*/ 0 w 6898105"/>
              <a:gd name="connsiteY1" fmla="*/ 4700337 h 4732421"/>
              <a:gd name="connsiteX2" fmla="*/ 6898105 w 6898105"/>
              <a:gd name="connsiteY2" fmla="*/ 4732421 h 4732421"/>
              <a:gd name="connsiteX3" fmla="*/ 6882063 w 6898105"/>
              <a:gd name="connsiteY3" fmla="*/ 16042 h 4732421"/>
              <a:gd name="connsiteX4" fmla="*/ 6079958 w 6898105"/>
              <a:gd name="connsiteY4" fmla="*/ 513348 h 4732421"/>
              <a:gd name="connsiteX5" fmla="*/ 5630779 w 6898105"/>
              <a:gd name="connsiteY5" fmla="*/ 994611 h 4732421"/>
              <a:gd name="connsiteX6" fmla="*/ 5422232 w 6898105"/>
              <a:gd name="connsiteY6" fmla="*/ 1042737 h 4732421"/>
              <a:gd name="connsiteX7" fmla="*/ 5117432 w 6898105"/>
              <a:gd name="connsiteY7" fmla="*/ 1058779 h 4732421"/>
              <a:gd name="connsiteX8" fmla="*/ 4860758 w 6898105"/>
              <a:gd name="connsiteY8" fmla="*/ 882316 h 4732421"/>
              <a:gd name="connsiteX9" fmla="*/ 4459705 w 6898105"/>
              <a:gd name="connsiteY9" fmla="*/ 1010653 h 4732421"/>
              <a:gd name="connsiteX10" fmla="*/ 4122821 w 6898105"/>
              <a:gd name="connsiteY10" fmla="*/ 1122948 h 4732421"/>
              <a:gd name="connsiteX11" fmla="*/ 3753853 w 6898105"/>
              <a:gd name="connsiteY11" fmla="*/ 1171074 h 4732421"/>
              <a:gd name="connsiteX12" fmla="*/ 3433011 w 6898105"/>
              <a:gd name="connsiteY12" fmla="*/ 1138990 h 4732421"/>
              <a:gd name="connsiteX13" fmla="*/ 3080084 w 6898105"/>
              <a:gd name="connsiteY13" fmla="*/ 1155032 h 4732421"/>
              <a:gd name="connsiteX14" fmla="*/ 2695074 w 6898105"/>
              <a:gd name="connsiteY14" fmla="*/ 1155032 h 4732421"/>
              <a:gd name="connsiteX15" fmla="*/ 2390274 w 6898105"/>
              <a:gd name="connsiteY15" fmla="*/ 1090863 h 4732421"/>
              <a:gd name="connsiteX16" fmla="*/ 2069432 w 6898105"/>
              <a:gd name="connsiteY16" fmla="*/ 1090863 h 4732421"/>
              <a:gd name="connsiteX17" fmla="*/ 1925053 w 6898105"/>
              <a:gd name="connsiteY17" fmla="*/ 609600 h 4732421"/>
              <a:gd name="connsiteX18" fmla="*/ 1475874 w 6898105"/>
              <a:gd name="connsiteY18" fmla="*/ 1074821 h 4732421"/>
              <a:gd name="connsiteX19" fmla="*/ 1235242 w 6898105"/>
              <a:gd name="connsiteY19" fmla="*/ 1620253 h 4732421"/>
              <a:gd name="connsiteX20" fmla="*/ 914400 w 6898105"/>
              <a:gd name="connsiteY20" fmla="*/ 2053390 h 4732421"/>
              <a:gd name="connsiteX21" fmla="*/ 529390 w 6898105"/>
              <a:gd name="connsiteY21" fmla="*/ 1443790 h 4732421"/>
              <a:gd name="connsiteX22" fmla="*/ 385011 w 6898105"/>
              <a:gd name="connsiteY22" fmla="*/ 1106906 h 4732421"/>
              <a:gd name="connsiteX23" fmla="*/ 256674 w 6898105"/>
              <a:gd name="connsiteY23" fmla="*/ 545432 h 4732421"/>
              <a:gd name="connsiteX24" fmla="*/ 144379 w 6898105"/>
              <a:gd name="connsiteY24" fmla="*/ 0 h 4732421"/>
              <a:gd name="connsiteX25" fmla="*/ 16042 w 6898105"/>
              <a:gd name="connsiteY25" fmla="*/ 272716 h 473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98105" h="4732421">
                <a:moveTo>
                  <a:pt x="0" y="545432"/>
                </a:moveTo>
                <a:lnTo>
                  <a:pt x="0" y="4700337"/>
                </a:lnTo>
                <a:lnTo>
                  <a:pt x="6898105" y="4732421"/>
                </a:lnTo>
                <a:cubicBezTo>
                  <a:pt x="6892758" y="3160295"/>
                  <a:pt x="6887410" y="1588168"/>
                  <a:pt x="6882063" y="16042"/>
                </a:cubicBezTo>
                <a:lnTo>
                  <a:pt x="6079958" y="513348"/>
                </a:lnTo>
                <a:lnTo>
                  <a:pt x="5630779" y="994611"/>
                </a:lnTo>
                <a:lnTo>
                  <a:pt x="5422232" y="1042737"/>
                </a:lnTo>
                <a:lnTo>
                  <a:pt x="5117432" y="1058779"/>
                </a:lnTo>
                <a:lnTo>
                  <a:pt x="4860758" y="882316"/>
                </a:lnTo>
                <a:lnTo>
                  <a:pt x="4459705" y="1010653"/>
                </a:lnTo>
                <a:lnTo>
                  <a:pt x="4122821" y="1122948"/>
                </a:lnTo>
                <a:lnTo>
                  <a:pt x="3753853" y="1171074"/>
                </a:lnTo>
                <a:lnTo>
                  <a:pt x="3433011" y="1138990"/>
                </a:lnTo>
                <a:lnTo>
                  <a:pt x="3080084" y="1155032"/>
                </a:lnTo>
                <a:lnTo>
                  <a:pt x="2695074" y="1155032"/>
                </a:lnTo>
                <a:lnTo>
                  <a:pt x="2390274" y="1090863"/>
                </a:lnTo>
                <a:lnTo>
                  <a:pt x="2069432" y="1090863"/>
                </a:lnTo>
                <a:lnTo>
                  <a:pt x="1925053" y="609600"/>
                </a:lnTo>
                <a:lnTo>
                  <a:pt x="1475874" y="1074821"/>
                </a:lnTo>
                <a:lnTo>
                  <a:pt x="1235242" y="1620253"/>
                </a:lnTo>
                <a:lnTo>
                  <a:pt x="914400" y="2053390"/>
                </a:lnTo>
                <a:lnTo>
                  <a:pt x="529390" y="1443790"/>
                </a:lnTo>
                <a:lnTo>
                  <a:pt x="385011" y="1106906"/>
                </a:lnTo>
                <a:lnTo>
                  <a:pt x="256674" y="545432"/>
                </a:lnTo>
                <a:lnTo>
                  <a:pt x="144379" y="0"/>
                </a:lnTo>
                <a:lnTo>
                  <a:pt x="16042" y="272716"/>
                </a:lnTo>
              </a:path>
            </a:pathLst>
          </a:custGeom>
          <a:blipFill>
            <a:blip r:embed="rId4"/>
            <a:tile tx="0" ty="0" sx="100000" sy="100000" flip="none" algn="tl"/>
          </a:blip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5" name="フリーフォーム 24"/>
          <p:cNvSpPr/>
          <p:nvPr/>
        </p:nvSpPr>
        <p:spPr>
          <a:xfrm>
            <a:off x="1754410" y="2964762"/>
            <a:ext cx="6914147" cy="3080084"/>
          </a:xfrm>
          <a:custGeom>
            <a:avLst/>
            <a:gdLst>
              <a:gd name="connsiteX0" fmla="*/ 64168 w 6914147"/>
              <a:gd name="connsiteY0" fmla="*/ 144379 h 3080084"/>
              <a:gd name="connsiteX1" fmla="*/ 0 w 6914147"/>
              <a:gd name="connsiteY1" fmla="*/ 3080084 h 3080084"/>
              <a:gd name="connsiteX2" fmla="*/ 6914147 w 6914147"/>
              <a:gd name="connsiteY2" fmla="*/ 3080084 h 3080084"/>
              <a:gd name="connsiteX3" fmla="*/ 6882063 w 6914147"/>
              <a:gd name="connsiteY3" fmla="*/ 0 h 3080084"/>
              <a:gd name="connsiteX4" fmla="*/ 6529137 w 6914147"/>
              <a:gd name="connsiteY4" fmla="*/ 32084 h 3080084"/>
              <a:gd name="connsiteX5" fmla="*/ 5727031 w 6914147"/>
              <a:gd name="connsiteY5" fmla="*/ 657726 h 3080084"/>
              <a:gd name="connsiteX6" fmla="*/ 5438274 w 6914147"/>
              <a:gd name="connsiteY6" fmla="*/ 802105 h 3080084"/>
              <a:gd name="connsiteX7" fmla="*/ 4892842 w 6914147"/>
              <a:gd name="connsiteY7" fmla="*/ 1235242 h 3080084"/>
              <a:gd name="connsiteX8" fmla="*/ 4636168 w 6914147"/>
              <a:gd name="connsiteY8" fmla="*/ 1363579 h 3080084"/>
              <a:gd name="connsiteX9" fmla="*/ 4315326 w 6914147"/>
              <a:gd name="connsiteY9" fmla="*/ 1572126 h 3080084"/>
              <a:gd name="connsiteX10" fmla="*/ 4090737 w 6914147"/>
              <a:gd name="connsiteY10" fmla="*/ 1780674 h 3080084"/>
              <a:gd name="connsiteX11" fmla="*/ 3946358 w 6914147"/>
              <a:gd name="connsiteY11" fmla="*/ 1860884 h 3080084"/>
              <a:gd name="connsiteX12" fmla="*/ 3641558 w 6914147"/>
              <a:gd name="connsiteY12" fmla="*/ 1909011 h 3080084"/>
              <a:gd name="connsiteX13" fmla="*/ 3465095 w 6914147"/>
              <a:gd name="connsiteY13" fmla="*/ 1909011 h 3080084"/>
              <a:gd name="connsiteX14" fmla="*/ 2967789 w 6914147"/>
              <a:gd name="connsiteY14" fmla="*/ 1411705 h 3080084"/>
              <a:gd name="connsiteX15" fmla="*/ 2775284 w 6914147"/>
              <a:gd name="connsiteY15" fmla="*/ 1411705 h 3080084"/>
              <a:gd name="connsiteX16" fmla="*/ 2759242 w 6914147"/>
              <a:gd name="connsiteY16" fmla="*/ 1235242 h 3080084"/>
              <a:gd name="connsiteX17" fmla="*/ 2646947 w 6914147"/>
              <a:gd name="connsiteY17" fmla="*/ 1090863 h 3080084"/>
              <a:gd name="connsiteX18" fmla="*/ 2534652 w 6914147"/>
              <a:gd name="connsiteY18" fmla="*/ 1074821 h 3080084"/>
              <a:gd name="connsiteX19" fmla="*/ 2470484 w 6914147"/>
              <a:gd name="connsiteY19" fmla="*/ 1171074 h 3080084"/>
              <a:gd name="connsiteX20" fmla="*/ 2310063 w 6914147"/>
              <a:gd name="connsiteY20" fmla="*/ 1155032 h 3080084"/>
              <a:gd name="connsiteX21" fmla="*/ 2197768 w 6914147"/>
              <a:gd name="connsiteY21" fmla="*/ 1090863 h 3080084"/>
              <a:gd name="connsiteX22" fmla="*/ 2197768 w 6914147"/>
              <a:gd name="connsiteY22" fmla="*/ 866274 h 3080084"/>
              <a:gd name="connsiteX23" fmla="*/ 2117558 w 6914147"/>
              <a:gd name="connsiteY23" fmla="*/ 513347 h 3080084"/>
              <a:gd name="connsiteX24" fmla="*/ 2037347 w 6914147"/>
              <a:gd name="connsiteY24" fmla="*/ 465221 h 3080084"/>
              <a:gd name="connsiteX25" fmla="*/ 1828800 w 6914147"/>
              <a:gd name="connsiteY25" fmla="*/ 834190 h 3080084"/>
              <a:gd name="connsiteX26" fmla="*/ 1716505 w 6914147"/>
              <a:gd name="connsiteY26" fmla="*/ 1074821 h 3080084"/>
              <a:gd name="connsiteX27" fmla="*/ 1716505 w 6914147"/>
              <a:gd name="connsiteY27" fmla="*/ 1171074 h 3080084"/>
              <a:gd name="connsiteX28" fmla="*/ 1524000 w 6914147"/>
              <a:gd name="connsiteY28" fmla="*/ 1042737 h 3080084"/>
              <a:gd name="connsiteX29" fmla="*/ 1363579 w 6914147"/>
              <a:gd name="connsiteY29" fmla="*/ 1251284 h 3080084"/>
              <a:gd name="connsiteX30" fmla="*/ 1299410 w 6914147"/>
              <a:gd name="connsiteY30" fmla="*/ 1171074 h 3080084"/>
              <a:gd name="connsiteX31" fmla="*/ 1235242 w 6914147"/>
              <a:gd name="connsiteY31" fmla="*/ 1299411 h 3080084"/>
              <a:gd name="connsiteX32" fmla="*/ 1187116 w 6914147"/>
              <a:gd name="connsiteY32" fmla="*/ 1379621 h 3080084"/>
              <a:gd name="connsiteX33" fmla="*/ 1106905 w 6914147"/>
              <a:gd name="connsiteY33" fmla="*/ 1443790 h 3080084"/>
              <a:gd name="connsiteX34" fmla="*/ 1042737 w 6914147"/>
              <a:gd name="connsiteY34" fmla="*/ 1459832 h 3080084"/>
              <a:gd name="connsiteX35" fmla="*/ 1010652 w 6914147"/>
              <a:gd name="connsiteY35" fmla="*/ 1459832 h 3080084"/>
              <a:gd name="connsiteX36" fmla="*/ 962526 w 6914147"/>
              <a:gd name="connsiteY36" fmla="*/ 1363579 h 3080084"/>
              <a:gd name="connsiteX37" fmla="*/ 914400 w 6914147"/>
              <a:gd name="connsiteY37" fmla="*/ 1459832 h 3080084"/>
              <a:gd name="connsiteX38" fmla="*/ 850231 w 6914147"/>
              <a:gd name="connsiteY38" fmla="*/ 1556084 h 3080084"/>
              <a:gd name="connsiteX39" fmla="*/ 850231 w 6914147"/>
              <a:gd name="connsiteY39" fmla="*/ 1524000 h 3080084"/>
              <a:gd name="connsiteX40" fmla="*/ 770021 w 6914147"/>
              <a:gd name="connsiteY40" fmla="*/ 1267326 h 3080084"/>
              <a:gd name="connsiteX41" fmla="*/ 737937 w 6914147"/>
              <a:gd name="connsiteY41" fmla="*/ 1042737 h 3080084"/>
              <a:gd name="connsiteX42" fmla="*/ 481263 w 6914147"/>
              <a:gd name="connsiteY42" fmla="*/ 609600 h 3080084"/>
              <a:gd name="connsiteX43" fmla="*/ 433137 w 6914147"/>
              <a:gd name="connsiteY43" fmla="*/ 368968 h 3080084"/>
              <a:gd name="connsiteX44" fmla="*/ 368968 w 6914147"/>
              <a:gd name="connsiteY44" fmla="*/ 352926 h 3080084"/>
              <a:gd name="connsiteX45" fmla="*/ 320842 w 6914147"/>
              <a:gd name="connsiteY45" fmla="*/ 593558 h 3080084"/>
              <a:gd name="connsiteX46" fmla="*/ 320842 w 6914147"/>
              <a:gd name="connsiteY46" fmla="*/ 641684 h 3080084"/>
              <a:gd name="connsiteX47" fmla="*/ 304800 w 6914147"/>
              <a:gd name="connsiteY47" fmla="*/ 336884 h 3080084"/>
              <a:gd name="connsiteX48" fmla="*/ 224589 w 6914147"/>
              <a:gd name="connsiteY48" fmla="*/ 80211 h 3080084"/>
              <a:gd name="connsiteX49" fmla="*/ 144379 w 6914147"/>
              <a:gd name="connsiteY49" fmla="*/ 16042 h 3080084"/>
              <a:gd name="connsiteX50" fmla="*/ 16042 w 6914147"/>
              <a:gd name="connsiteY50" fmla="*/ 16042 h 308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914147" h="3080084">
                <a:moveTo>
                  <a:pt x="64168" y="144379"/>
                </a:moveTo>
                <a:lnTo>
                  <a:pt x="0" y="3080084"/>
                </a:lnTo>
                <a:lnTo>
                  <a:pt x="6914147" y="3080084"/>
                </a:lnTo>
                <a:lnTo>
                  <a:pt x="6882063" y="0"/>
                </a:lnTo>
                <a:lnTo>
                  <a:pt x="6529137" y="32084"/>
                </a:lnTo>
                <a:lnTo>
                  <a:pt x="5727031" y="657726"/>
                </a:lnTo>
                <a:lnTo>
                  <a:pt x="5438274" y="802105"/>
                </a:lnTo>
                <a:lnTo>
                  <a:pt x="4892842" y="1235242"/>
                </a:lnTo>
                <a:lnTo>
                  <a:pt x="4636168" y="1363579"/>
                </a:lnTo>
                <a:lnTo>
                  <a:pt x="4315326" y="1572126"/>
                </a:lnTo>
                <a:lnTo>
                  <a:pt x="4090737" y="1780674"/>
                </a:lnTo>
                <a:lnTo>
                  <a:pt x="3946358" y="1860884"/>
                </a:lnTo>
                <a:lnTo>
                  <a:pt x="3641558" y="1909011"/>
                </a:lnTo>
                <a:lnTo>
                  <a:pt x="3465095" y="1909011"/>
                </a:lnTo>
                <a:lnTo>
                  <a:pt x="2967789" y="1411705"/>
                </a:lnTo>
                <a:lnTo>
                  <a:pt x="2775284" y="1411705"/>
                </a:lnTo>
                <a:lnTo>
                  <a:pt x="2759242" y="1235242"/>
                </a:lnTo>
                <a:lnTo>
                  <a:pt x="2646947" y="1090863"/>
                </a:lnTo>
                <a:lnTo>
                  <a:pt x="2534652" y="1074821"/>
                </a:lnTo>
                <a:lnTo>
                  <a:pt x="2470484" y="1171074"/>
                </a:lnTo>
                <a:lnTo>
                  <a:pt x="2310063" y="1155032"/>
                </a:lnTo>
                <a:lnTo>
                  <a:pt x="2197768" y="1090863"/>
                </a:lnTo>
                <a:lnTo>
                  <a:pt x="2197768" y="866274"/>
                </a:lnTo>
                <a:lnTo>
                  <a:pt x="2117558" y="513347"/>
                </a:lnTo>
                <a:lnTo>
                  <a:pt x="2037347" y="465221"/>
                </a:lnTo>
                <a:lnTo>
                  <a:pt x="1828800" y="834190"/>
                </a:lnTo>
                <a:lnTo>
                  <a:pt x="1716505" y="1074821"/>
                </a:lnTo>
                <a:lnTo>
                  <a:pt x="1716505" y="1171074"/>
                </a:lnTo>
                <a:lnTo>
                  <a:pt x="1524000" y="1042737"/>
                </a:lnTo>
                <a:lnTo>
                  <a:pt x="1363579" y="1251284"/>
                </a:lnTo>
                <a:lnTo>
                  <a:pt x="1299410" y="1171074"/>
                </a:lnTo>
                <a:lnTo>
                  <a:pt x="1235242" y="1299411"/>
                </a:lnTo>
                <a:lnTo>
                  <a:pt x="1187116" y="1379621"/>
                </a:lnTo>
                <a:lnTo>
                  <a:pt x="1106905" y="1443790"/>
                </a:lnTo>
                <a:lnTo>
                  <a:pt x="1042737" y="1459832"/>
                </a:lnTo>
                <a:lnTo>
                  <a:pt x="1010652" y="1459832"/>
                </a:lnTo>
                <a:lnTo>
                  <a:pt x="962526" y="1363579"/>
                </a:lnTo>
                <a:lnTo>
                  <a:pt x="914400" y="1459832"/>
                </a:lnTo>
                <a:lnTo>
                  <a:pt x="850231" y="1556084"/>
                </a:lnTo>
                <a:lnTo>
                  <a:pt x="850231" y="1524000"/>
                </a:lnTo>
                <a:lnTo>
                  <a:pt x="770021" y="1267326"/>
                </a:lnTo>
                <a:lnTo>
                  <a:pt x="737937" y="1042737"/>
                </a:lnTo>
                <a:lnTo>
                  <a:pt x="481263" y="609600"/>
                </a:lnTo>
                <a:lnTo>
                  <a:pt x="433137" y="368968"/>
                </a:lnTo>
                <a:lnTo>
                  <a:pt x="368968" y="352926"/>
                </a:lnTo>
                <a:lnTo>
                  <a:pt x="320842" y="593558"/>
                </a:lnTo>
                <a:lnTo>
                  <a:pt x="320842" y="641684"/>
                </a:lnTo>
                <a:lnTo>
                  <a:pt x="304800" y="336884"/>
                </a:lnTo>
                <a:lnTo>
                  <a:pt x="224589" y="80211"/>
                </a:lnTo>
                <a:lnTo>
                  <a:pt x="144379" y="16042"/>
                </a:lnTo>
                <a:lnTo>
                  <a:pt x="16042" y="16042"/>
                </a:lnTo>
              </a:path>
            </a:pathLst>
          </a:custGeom>
          <a:blipFill>
            <a:blip r:embed="rId4"/>
            <a:tile tx="0" ty="0" sx="100000" sy="100000" flip="none" algn="tl"/>
          </a:blip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3" name="フリーフォーム 22"/>
          <p:cNvSpPr/>
          <p:nvPr/>
        </p:nvSpPr>
        <p:spPr>
          <a:xfrm>
            <a:off x="1770452" y="3109141"/>
            <a:ext cx="6866021" cy="2951747"/>
          </a:xfrm>
          <a:custGeom>
            <a:avLst/>
            <a:gdLst>
              <a:gd name="connsiteX0" fmla="*/ 0 w 6866021"/>
              <a:gd name="connsiteY0" fmla="*/ 272716 h 2951747"/>
              <a:gd name="connsiteX1" fmla="*/ 16042 w 6866021"/>
              <a:gd name="connsiteY1" fmla="*/ 2951747 h 2951747"/>
              <a:gd name="connsiteX2" fmla="*/ 6866021 w 6866021"/>
              <a:gd name="connsiteY2" fmla="*/ 2951747 h 2951747"/>
              <a:gd name="connsiteX3" fmla="*/ 6866021 w 6866021"/>
              <a:gd name="connsiteY3" fmla="*/ 16042 h 2951747"/>
              <a:gd name="connsiteX4" fmla="*/ 6513095 w 6866021"/>
              <a:gd name="connsiteY4" fmla="*/ 80211 h 2951747"/>
              <a:gd name="connsiteX5" fmla="*/ 6288505 w 6866021"/>
              <a:gd name="connsiteY5" fmla="*/ 288758 h 2951747"/>
              <a:gd name="connsiteX6" fmla="*/ 5999747 w 6866021"/>
              <a:gd name="connsiteY6" fmla="*/ 465221 h 2951747"/>
              <a:gd name="connsiteX7" fmla="*/ 5710989 w 6866021"/>
              <a:gd name="connsiteY7" fmla="*/ 641684 h 2951747"/>
              <a:gd name="connsiteX8" fmla="*/ 5438274 w 6866021"/>
              <a:gd name="connsiteY8" fmla="*/ 753979 h 2951747"/>
              <a:gd name="connsiteX9" fmla="*/ 5181600 w 6866021"/>
              <a:gd name="connsiteY9" fmla="*/ 978568 h 2951747"/>
              <a:gd name="connsiteX10" fmla="*/ 5005137 w 6866021"/>
              <a:gd name="connsiteY10" fmla="*/ 1187116 h 2951747"/>
              <a:gd name="connsiteX11" fmla="*/ 4668253 w 6866021"/>
              <a:gd name="connsiteY11" fmla="*/ 1219200 h 2951747"/>
              <a:gd name="connsiteX12" fmla="*/ 4347410 w 6866021"/>
              <a:gd name="connsiteY12" fmla="*/ 1459832 h 2951747"/>
              <a:gd name="connsiteX13" fmla="*/ 4154905 w 6866021"/>
              <a:gd name="connsiteY13" fmla="*/ 1716505 h 2951747"/>
              <a:gd name="connsiteX14" fmla="*/ 3914274 w 6866021"/>
              <a:gd name="connsiteY14" fmla="*/ 1748589 h 2951747"/>
              <a:gd name="connsiteX15" fmla="*/ 3818021 w 6866021"/>
              <a:gd name="connsiteY15" fmla="*/ 1844842 h 2951747"/>
              <a:gd name="connsiteX16" fmla="*/ 3673642 w 6866021"/>
              <a:gd name="connsiteY16" fmla="*/ 1796716 h 2951747"/>
              <a:gd name="connsiteX17" fmla="*/ 3529263 w 6866021"/>
              <a:gd name="connsiteY17" fmla="*/ 1860884 h 2951747"/>
              <a:gd name="connsiteX18" fmla="*/ 3384884 w 6866021"/>
              <a:gd name="connsiteY18" fmla="*/ 1796716 h 2951747"/>
              <a:gd name="connsiteX19" fmla="*/ 3256547 w 6866021"/>
              <a:gd name="connsiteY19" fmla="*/ 1668379 h 2951747"/>
              <a:gd name="connsiteX20" fmla="*/ 3080084 w 6866021"/>
              <a:gd name="connsiteY20" fmla="*/ 1556084 h 2951747"/>
              <a:gd name="connsiteX21" fmla="*/ 2967789 w 6866021"/>
              <a:gd name="connsiteY21" fmla="*/ 1652337 h 2951747"/>
              <a:gd name="connsiteX22" fmla="*/ 2823410 w 6866021"/>
              <a:gd name="connsiteY22" fmla="*/ 1556084 h 2951747"/>
              <a:gd name="connsiteX23" fmla="*/ 2727158 w 6866021"/>
              <a:gd name="connsiteY23" fmla="*/ 1427747 h 2951747"/>
              <a:gd name="connsiteX24" fmla="*/ 2646947 w 6866021"/>
              <a:gd name="connsiteY24" fmla="*/ 1122947 h 2951747"/>
              <a:gd name="connsiteX25" fmla="*/ 2630905 w 6866021"/>
              <a:gd name="connsiteY25" fmla="*/ 1058779 h 2951747"/>
              <a:gd name="connsiteX26" fmla="*/ 2534653 w 6866021"/>
              <a:gd name="connsiteY26" fmla="*/ 1058779 h 2951747"/>
              <a:gd name="connsiteX27" fmla="*/ 2486526 w 6866021"/>
              <a:gd name="connsiteY27" fmla="*/ 1203158 h 2951747"/>
              <a:gd name="connsiteX28" fmla="*/ 2454442 w 6866021"/>
              <a:gd name="connsiteY28" fmla="*/ 1331495 h 2951747"/>
              <a:gd name="connsiteX29" fmla="*/ 2390274 w 6866021"/>
              <a:gd name="connsiteY29" fmla="*/ 1315453 h 2951747"/>
              <a:gd name="connsiteX30" fmla="*/ 2374232 w 6866021"/>
              <a:gd name="connsiteY30" fmla="*/ 1283368 h 2951747"/>
              <a:gd name="connsiteX31" fmla="*/ 2310063 w 6866021"/>
              <a:gd name="connsiteY31" fmla="*/ 1187116 h 2951747"/>
              <a:gd name="connsiteX32" fmla="*/ 2294021 w 6866021"/>
              <a:gd name="connsiteY32" fmla="*/ 1299411 h 2951747"/>
              <a:gd name="connsiteX33" fmla="*/ 2213810 w 6866021"/>
              <a:gd name="connsiteY33" fmla="*/ 1283368 h 2951747"/>
              <a:gd name="connsiteX34" fmla="*/ 2053389 w 6866021"/>
              <a:gd name="connsiteY34" fmla="*/ 914400 h 2951747"/>
              <a:gd name="connsiteX35" fmla="*/ 1957137 w 6866021"/>
              <a:gd name="connsiteY35" fmla="*/ 882316 h 2951747"/>
              <a:gd name="connsiteX36" fmla="*/ 1844842 w 6866021"/>
              <a:gd name="connsiteY36" fmla="*/ 946484 h 2951747"/>
              <a:gd name="connsiteX37" fmla="*/ 1796716 w 6866021"/>
              <a:gd name="connsiteY37" fmla="*/ 1042737 h 2951747"/>
              <a:gd name="connsiteX38" fmla="*/ 1764632 w 6866021"/>
              <a:gd name="connsiteY38" fmla="*/ 1155032 h 2951747"/>
              <a:gd name="connsiteX39" fmla="*/ 1636295 w 6866021"/>
              <a:gd name="connsiteY39" fmla="*/ 1363579 h 2951747"/>
              <a:gd name="connsiteX40" fmla="*/ 1636295 w 6866021"/>
              <a:gd name="connsiteY40" fmla="*/ 1684421 h 2951747"/>
              <a:gd name="connsiteX41" fmla="*/ 1572126 w 6866021"/>
              <a:gd name="connsiteY41" fmla="*/ 1604211 h 2951747"/>
              <a:gd name="connsiteX42" fmla="*/ 1507958 w 6866021"/>
              <a:gd name="connsiteY42" fmla="*/ 1475874 h 2951747"/>
              <a:gd name="connsiteX43" fmla="*/ 1475874 w 6866021"/>
              <a:gd name="connsiteY43" fmla="*/ 1427747 h 2951747"/>
              <a:gd name="connsiteX44" fmla="*/ 1267326 w 6866021"/>
              <a:gd name="connsiteY44" fmla="*/ 1427747 h 2951747"/>
              <a:gd name="connsiteX45" fmla="*/ 1122947 w 6866021"/>
              <a:gd name="connsiteY45" fmla="*/ 1427747 h 2951747"/>
              <a:gd name="connsiteX46" fmla="*/ 1026695 w 6866021"/>
              <a:gd name="connsiteY46" fmla="*/ 1427747 h 2951747"/>
              <a:gd name="connsiteX47" fmla="*/ 1026695 w 6866021"/>
              <a:gd name="connsiteY47" fmla="*/ 1427747 h 2951747"/>
              <a:gd name="connsiteX48" fmla="*/ 962526 w 6866021"/>
              <a:gd name="connsiteY48" fmla="*/ 1267326 h 2951747"/>
              <a:gd name="connsiteX49" fmla="*/ 898358 w 6866021"/>
              <a:gd name="connsiteY49" fmla="*/ 1604211 h 2951747"/>
              <a:gd name="connsiteX50" fmla="*/ 882316 w 6866021"/>
              <a:gd name="connsiteY50" fmla="*/ 1540042 h 2951747"/>
              <a:gd name="connsiteX51" fmla="*/ 818147 w 6866021"/>
              <a:gd name="connsiteY51" fmla="*/ 1443789 h 2951747"/>
              <a:gd name="connsiteX52" fmla="*/ 705853 w 6866021"/>
              <a:gd name="connsiteY52" fmla="*/ 1411705 h 2951747"/>
              <a:gd name="connsiteX53" fmla="*/ 705853 w 6866021"/>
              <a:gd name="connsiteY53" fmla="*/ 1187116 h 2951747"/>
              <a:gd name="connsiteX54" fmla="*/ 529389 w 6866021"/>
              <a:gd name="connsiteY54" fmla="*/ 1058779 h 2951747"/>
              <a:gd name="connsiteX55" fmla="*/ 449179 w 6866021"/>
              <a:gd name="connsiteY55" fmla="*/ 866274 h 2951747"/>
              <a:gd name="connsiteX56" fmla="*/ 449179 w 6866021"/>
              <a:gd name="connsiteY56" fmla="*/ 721895 h 2951747"/>
              <a:gd name="connsiteX57" fmla="*/ 385010 w 6866021"/>
              <a:gd name="connsiteY57" fmla="*/ 529389 h 2951747"/>
              <a:gd name="connsiteX58" fmla="*/ 288758 w 6866021"/>
              <a:gd name="connsiteY58" fmla="*/ 850232 h 2951747"/>
              <a:gd name="connsiteX59" fmla="*/ 288758 w 6866021"/>
              <a:gd name="connsiteY59" fmla="*/ 224589 h 2951747"/>
              <a:gd name="connsiteX60" fmla="*/ 128337 w 6866021"/>
              <a:gd name="connsiteY60" fmla="*/ 0 h 2951747"/>
              <a:gd name="connsiteX61" fmla="*/ 0 w 6866021"/>
              <a:gd name="connsiteY61" fmla="*/ 272716 h 295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866021" h="2951747">
                <a:moveTo>
                  <a:pt x="0" y="272716"/>
                </a:moveTo>
                <a:cubicBezTo>
                  <a:pt x="5347" y="1165726"/>
                  <a:pt x="10695" y="2058737"/>
                  <a:pt x="16042" y="2951747"/>
                </a:cubicBezTo>
                <a:lnTo>
                  <a:pt x="6866021" y="2951747"/>
                </a:lnTo>
                <a:lnTo>
                  <a:pt x="6866021" y="16042"/>
                </a:lnTo>
                <a:lnTo>
                  <a:pt x="6513095" y="80211"/>
                </a:lnTo>
                <a:lnTo>
                  <a:pt x="6288505" y="288758"/>
                </a:lnTo>
                <a:lnTo>
                  <a:pt x="5999747" y="465221"/>
                </a:lnTo>
                <a:lnTo>
                  <a:pt x="5710989" y="641684"/>
                </a:lnTo>
                <a:lnTo>
                  <a:pt x="5438274" y="753979"/>
                </a:lnTo>
                <a:lnTo>
                  <a:pt x="5181600" y="978568"/>
                </a:lnTo>
                <a:lnTo>
                  <a:pt x="5005137" y="1187116"/>
                </a:lnTo>
                <a:lnTo>
                  <a:pt x="4668253" y="1219200"/>
                </a:lnTo>
                <a:lnTo>
                  <a:pt x="4347410" y="1459832"/>
                </a:lnTo>
                <a:lnTo>
                  <a:pt x="4154905" y="1716505"/>
                </a:lnTo>
                <a:lnTo>
                  <a:pt x="3914274" y="1748589"/>
                </a:lnTo>
                <a:lnTo>
                  <a:pt x="3818021" y="1844842"/>
                </a:lnTo>
                <a:lnTo>
                  <a:pt x="3673642" y="1796716"/>
                </a:lnTo>
                <a:lnTo>
                  <a:pt x="3529263" y="1860884"/>
                </a:lnTo>
                <a:lnTo>
                  <a:pt x="3384884" y="1796716"/>
                </a:lnTo>
                <a:lnTo>
                  <a:pt x="3256547" y="1668379"/>
                </a:lnTo>
                <a:lnTo>
                  <a:pt x="3080084" y="1556084"/>
                </a:lnTo>
                <a:lnTo>
                  <a:pt x="2967789" y="1652337"/>
                </a:lnTo>
                <a:lnTo>
                  <a:pt x="2823410" y="1556084"/>
                </a:lnTo>
                <a:lnTo>
                  <a:pt x="2727158" y="1427747"/>
                </a:lnTo>
                <a:lnTo>
                  <a:pt x="2646947" y="1122947"/>
                </a:lnTo>
                <a:lnTo>
                  <a:pt x="2630905" y="1058779"/>
                </a:lnTo>
                <a:lnTo>
                  <a:pt x="2534653" y="1058779"/>
                </a:lnTo>
                <a:lnTo>
                  <a:pt x="2486526" y="1203158"/>
                </a:lnTo>
                <a:lnTo>
                  <a:pt x="2454442" y="1331495"/>
                </a:lnTo>
                <a:lnTo>
                  <a:pt x="2390274" y="1315453"/>
                </a:lnTo>
                <a:lnTo>
                  <a:pt x="2374232" y="1283368"/>
                </a:lnTo>
                <a:lnTo>
                  <a:pt x="2310063" y="1187116"/>
                </a:lnTo>
                <a:lnTo>
                  <a:pt x="2294021" y="1299411"/>
                </a:lnTo>
                <a:lnTo>
                  <a:pt x="2213810" y="1283368"/>
                </a:lnTo>
                <a:lnTo>
                  <a:pt x="2053389" y="914400"/>
                </a:lnTo>
                <a:lnTo>
                  <a:pt x="1957137" y="882316"/>
                </a:lnTo>
                <a:lnTo>
                  <a:pt x="1844842" y="946484"/>
                </a:lnTo>
                <a:lnTo>
                  <a:pt x="1796716" y="1042737"/>
                </a:lnTo>
                <a:lnTo>
                  <a:pt x="1764632" y="1155032"/>
                </a:lnTo>
                <a:lnTo>
                  <a:pt x="1636295" y="1363579"/>
                </a:lnTo>
                <a:lnTo>
                  <a:pt x="1636295" y="1684421"/>
                </a:lnTo>
                <a:lnTo>
                  <a:pt x="1572126" y="1604211"/>
                </a:lnTo>
                <a:lnTo>
                  <a:pt x="1507958" y="1475874"/>
                </a:lnTo>
                <a:lnTo>
                  <a:pt x="1475874" y="1427747"/>
                </a:lnTo>
                <a:lnTo>
                  <a:pt x="1267326" y="1427747"/>
                </a:lnTo>
                <a:lnTo>
                  <a:pt x="1122947" y="1427747"/>
                </a:lnTo>
                <a:lnTo>
                  <a:pt x="1026695" y="1427747"/>
                </a:lnTo>
                <a:lnTo>
                  <a:pt x="1026695" y="1427747"/>
                </a:lnTo>
                <a:lnTo>
                  <a:pt x="962526" y="1267326"/>
                </a:lnTo>
                <a:lnTo>
                  <a:pt x="898358" y="1604211"/>
                </a:lnTo>
                <a:lnTo>
                  <a:pt x="882316" y="1540042"/>
                </a:lnTo>
                <a:lnTo>
                  <a:pt x="818147" y="1443789"/>
                </a:lnTo>
                <a:lnTo>
                  <a:pt x="705853" y="1411705"/>
                </a:lnTo>
                <a:lnTo>
                  <a:pt x="705853" y="1187116"/>
                </a:lnTo>
                <a:lnTo>
                  <a:pt x="529389" y="1058779"/>
                </a:lnTo>
                <a:lnTo>
                  <a:pt x="449179" y="866274"/>
                </a:lnTo>
                <a:lnTo>
                  <a:pt x="449179" y="721895"/>
                </a:lnTo>
                <a:lnTo>
                  <a:pt x="385010" y="529389"/>
                </a:lnTo>
                <a:lnTo>
                  <a:pt x="288758" y="850232"/>
                </a:lnTo>
                <a:lnTo>
                  <a:pt x="288758" y="224589"/>
                </a:lnTo>
                <a:lnTo>
                  <a:pt x="128337" y="0"/>
                </a:lnTo>
                <a:lnTo>
                  <a:pt x="0" y="272716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フリーフォーム 1"/>
          <p:cNvSpPr/>
          <p:nvPr/>
        </p:nvSpPr>
        <p:spPr>
          <a:xfrm>
            <a:off x="1794069" y="4307817"/>
            <a:ext cx="6879772" cy="1756229"/>
          </a:xfrm>
          <a:custGeom>
            <a:avLst/>
            <a:gdLst>
              <a:gd name="connsiteX0" fmla="*/ 14514 w 6879772"/>
              <a:gd name="connsiteY0" fmla="*/ 0 h 1756229"/>
              <a:gd name="connsiteX1" fmla="*/ 0 w 6879772"/>
              <a:gd name="connsiteY1" fmla="*/ 1727200 h 1756229"/>
              <a:gd name="connsiteX2" fmla="*/ 6879772 w 6879772"/>
              <a:gd name="connsiteY2" fmla="*/ 1756229 h 1756229"/>
              <a:gd name="connsiteX3" fmla="*/ 6836229 w 6879772"/>
              <a:gd name="connsiteY3" fmla="*/ 478972 h 1756229"/>
              <a:gd name="connsiteX4" fmla="*/ 5370286 w 6879772"/>
              <a:gd name="connsiteY4" fmla="*/ 827315 h 1756229"/>
              <a:gd name="connsiteX5" fmla="*/ 4034972 w 6879772"/>
              <a:gd name="connsiteY5" fmla="*/ 1117600 h 1756229"/>
              <a:gd name="connsiteX6" fmla="*/ 2627086 w 6879772"/>
              <a:gd name="connsiteY6" fmla="*/ 943429 h 1756229"/>
              <a:gd name="connsiteX7" fmla="*/ 1291772 w 6879772"/>
              <a:gd name="connsiteY7" fmla="*/ 1088572 h 1756229"/>
              <a:gd name="connsiteX8" fmla="*/ 1146629 w 6879772"/>
              <a:gd name="connsiteY8" fmla="*/ 1088572 h 1756229"/>
              <a:gd name="connsiteX9" fmla="*/ 1074057 w 6879772"/>
              <a:gd name="connsiteY9" fmla="*/ 1132115 h 1756229"/>
              <a:gd name="connsiteX10" fmla="*/ 928914 w 6879772"/>
              <a:gd name="connsiteY10" fmla="*/ 1233715 h 1756229"/>
              <a:gd name="connsiteX11" fmla="*/ 783772 w 6879772"/>
              <a:gd name="connsiteY11" fmla="*/ 1407886 h 1756229"/>
              <a:gd name="connsiteX12" fmla="*/ 624114 w 6879772"/>
              <a:gd name="connsiteY12" fmla="*/ 1364343 h 1756229"/>
              <a:gd name="connsiteX13" fmla="*/ 508000 w 6879772"/>
              <a:gd name="connsiteY13" fmla="*/ 1204686 h 1756229"/>
              <a:gd name="connsiteX14" fmla="*/ 319314 w 6879772"/>
              <a:gd name="connsiteY14" fmla="*/ 812800 h 1756229"/>
              <a:gd name="connsiteX15" fmla="*/ 217714 w 6879772"/>
              <a:gd name="connsiteY15" fmla="*/ 420915 h 1756229"/>
              <a:gd name="connsiteX16" fmla="*/ 14514 w 6879772"/>
              <a:gd name="connsiteY16" fmla="*/ 0 h 175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79772" h="1756229">
                <a:moveTo>
                  <a:pt x="14514" y="0"/>
                </a:moveTo>
                <a:lnTo>
                  <a:pt x="0" y="1727200"/>
                </a:lnTo>
                <a:lnTo>
                  <a:pt x="6879772" y="1756229"/>
                </a:lnTo>
                <a:lnTo>
                  <a:pt x="6836229" y="478972"/>
                </a:lnTo>
                <a:lnTo>
                  <a:pt x="5370286" y="827315"/>
                </a:lnTo>
                <a:lnTo>
                  <a:pt x="4034972" y="1117600"/>
                </a:lnTo>
                <a:lnTo>
                  <a:pt x="2627086" y="943429"/>
                </a:lnTo>
                <a:lnTo>
                  <a:pt x="1291772" y="1088572"/>
                </a:lnTo>
                <a:lnTo>
                  <a:pt x="1146629" y="1088572"/>
                </a:lnTo>
                <a:lnTo>
                  <a:pt x="1074057" y="1132115"/>
                </a:lnTo>
                <a:lnTo>
                  <a:pt x="928914" y="1233715"/>
                </a:lnTo>
                <a:lnTo>
                  <a:pt x="783772" y="1407886"/>
                </a:lnTo>
                <a:lnTo>
                  <a:pt x="624114" y="1364343"/>
                </a:lnTo>
                <a:lnTo>
                  <a:pt x="508000" y="1204686"/>
                </a:lnTo>
                <a:lnTo>
                  <a:pt x="319314" y="812800"/>
                </a:lnTo>
                <a:lnTo>
                  <a:pt x="217714" y="420915"/>
                </a:lnTo>
                <a:lnTo>
                  <a:pt x="14514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67884" y="2641595"/>
            <a:ext cx="1984839" cy="646331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2010</a:t>
            </a:r>
            <a:r>
              <a:rPr lang="ja-JP" altLang="en-US" dirty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data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err="1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IntL</a:t>
            </a: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= 0.035 </a:t>
            </a:r>
            <a:r>
              <a:rPr lang="en-US" altLang="ja-JP" dirty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fb</a:t>
            </a:r>
            <a:r>
              <a:rPr lang="en-US" altLang="ja-JP" baseline="30000" dirty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-1</a:t>
            </a:r>
            <a:endParaRPr lang="ja-JP" altLang="en-US" baseline="30000" dirty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667884" y="3466975"/>
            <a:ext cx="1495922" cy="646331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2011</a:t>
            </a:r>
            <a:r>
              <a:rPr lang="ja-JP" altLang="en-US" dirty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July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err="1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IntL</a:t>
            </a: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= 1 fb</a:t>
            </a:r>
            <a:r>
              <a:rPr lang="en-US" altLang="ja-JP" baseline="30000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-1</a:t>
            </a:r>
            <a:endParaRPr lang="ja-JP" altLang="en-US" baseline="30000" dirty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714074" y="4307817"/>
            <a:ext cx="1984839" cy="646331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2011</a:t>
            </a:r>
            <a:r>
              <a:rPr lang="ja-JP" altLang="en-US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Aug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err="1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IntL</a:t>
            </a: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= 1-2.3 fb</a:t>
            </a:r>
            <a:r>
              <a:rPr lang="en-US" altLang="ja-JP" baseline="30000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-1</a:t>
            </a:r>
            <a:endParaRPr lang="ja-JP" altLang="en-US" baseline="30000" dirty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652017" y="5364090"/>
            <a:ext cx="1645002" cy="646331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2012 Dec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err="1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IntL</a:t>
            </a:r>
            <a:r>
              <a:rPr lang="en-US" altLang="ja-JP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= 10 fb</a:t>
            </a:r>
            <a:r>
              <a:rPr lang="en-US" altLang="ja-JP" baseline="30000" dirty="0" smtClean="0">
                <a:solidFill>
                  <a:srgbClr val="0070C0"/>
                </a:solidFill>
                <a:latin typeface="HGP創英角ﾎﾟｯﾌﾟ体" pitchFamily="50" charset="-128"/>
                <a:ea typeface="HGP創英角ﾎﾟｯﾌﾟ体" pitchFamily="50" charset="-128"/>
              </a:rPr>
              <a:t>-1</a:t>
            </a:r>
            <a:endParaRPr lang="ja-JP" altLang="en-US" baseline="30000" dirty="0">
              <a:solidFill>
                <a:srgbClr val="0070C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250298" y="95418"/>
            <a:ext cx="4537725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 smtClean="0">
                <a:latin typeface="Comic Sans MS" pitchFamily="66" charset="0"/>
                <a:ea typeface="HGP創英角ﾎﾟｯﾌﾟ体" pitchFamily="50" charset="-128"/>
              </a:rPr>
              <a:t>Higgs: near future</a:t>
            </a:r>
          </a:p>
        </p:txBody>
      </p:sp>
    </p:spTree>
    <p:extLst>
      <p:ext uri="{BB962C8B-B14F-4D97-AF65-F5344CB8AC3E}">
        <p14:creationId xmlns:p14="http://schemas.microsoft.com/office/powerpoint/2010/main" val="3298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3" grpId="0" animBg="1"/>
      <p:bldP spid="23" grpId="1" animBg="1"/>
      <p:bldP spid="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250298" y="95418"/>
            <a:ext cx="4537725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 smtClean="0">
                <a:latin typeface="Comic Sans MS" pitchFamily="66" charset="0"/>
                <a:ea typeface="HGP創英角ﾎﾟｯﾌﾟ体" pitchFamily="50" charset="-128"/>
              </a:rPr>
              <a:t>Higgs: near future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3" y="767079"/>
            <a:ext cx="8260080" cy="278540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65885" y="1372126"/>
            <a:ext cx="153561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ATLAS  or CMS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7966" y="3601185"/>
            <a:ext cx="365029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Table shown in summer. </a:t>
            </a:r>
            <a:endParaRPr lang="en-US" altLang="ja-JP" dirty="0"/>
          </a:p>
          <a:p>
            <a:r>
              <a:rPr kumimoji="1" lang="en-US" altLang="ja-JP" dirty="0" smtClean="0"/>
              <a:t>More improvements are under ways.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8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251520" y="146050"/>
            <a:ext cx="1997248" cy="5334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ja-JP" sz="3200" dirty="0" smtClean="0">
                <a:latin typeface="Comic Sans MS" pitchFamily="66" charset="0"/>
              </a:rPr>
              <a:t>Summary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12734" y="863501"/>
            <a:ext cx="84969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dirty="0" smtClean="0">
                <a:latin typeface="Comic Sans MS" pitchFamily="66" charset="0"/>
              </a:rPr>
              <a:t>LHC is running very well. ~5fb</a:t>
            </a:r>
            <a:r>
              <a:rPr kumimoji="1" lang="en-US" altLang="ja-JP" sz="2400" baseline="30000" dirty="0" smtClean="0">
                <a:latin typeface="Comic Sans MS" pitchFamily="66" charset="0"/>
              </a:rPr>
              <a:t>-1</a:t>
            </a:r>
            <a:r>
              <a:rPr kumimoji="1" lang="en-US" altLang="ja-JP" sz="2400" dirty="0" smtClean="0">
                <a:latin typeface="Comic Sans MS" pitchFamily="66" charset="0"/>
              </a:rPr>
              <a:t> Int. L is delivered to ATLAS</a:t>
            </a:r>
            <a:r>
              <a:rPr lang="ja-JP" altLang="en-US" sz="2400" dirty="0" smtClean="0">
                <a:latin typeface="Comic Sans MS" pitchFamily="66" charset="0"/>
              </a:rPr>
              <a:t> </a:t>
            </a:r>
            <a:r>
              <a:rPr lang="en-US" altLang="ja-JP" sz="2400" dirty="0" smtClean="0">
                <a:latin typeface="Comic Sans MS" pitchFamily="66" charset="0"/>
              </a:rPr>
              <a:t>(and CMS).  ~ 5 times higher than promised!</a:t>
            </a:r>
          </a:p>
          <a:p>
            <a:pPr marL="342900" indent="-342900">
              <a:buFont typeface="Arial" pitchFamily="34" charset="0"/>
              <a:buChar char="•"/>
            </a:pPr>
            <a:endParaRPr lang="en-US" altLang="ja-JP" sz="2400" dirty="0" smtClean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dirty="0" smtClean="0">
                <a:latin typeface="Comic Sans MS" pitchFamily="66" charset="0"/>
              </a:rPr>
              <a:t>ATLAS and CMS are also working well.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ja-JP" sz="2400" dirty="0" smtClean="0">
                <a:latin typeface="Comic Sans MS" pitchFamily="66" charset="0"/>
              </a:rPr>
              <a:t>Many known particles are re-discovered.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ja-JP" sz="2400" dirty="0" smtClean="0">
                <a:latin typeface="Comic Sans MS" pitchFamily="66" charset="0"/>
              </a:rPr>
              <a:t>Now it’s time for the SM precision measurements.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ja-JP" sz="2400" dirty="0" smtClean="0">
                <a:latin typeface="Comic Sans MS" pitchFamily="66" charset="0"/>
              </a:rPr>
              <a:t>Unfortunately there is no sign of new physics yet (with IntL~1fb</a:t>
            </a:r>
            <a:r>
              <a:rPr lang="en-US" altLang="ja-JP" sz="2400" baseline="30000" dirty="0" smtClean="0">
                <a:latin typeface="Comic Sans MS" pitchFamily="66" charset="0"/>
              </a:rPr>
              <a:t>-1</a:t>
            </a:r>
            <a:r>
              <a:rPr lang="en-US" altLang="ja-JP" sz="2400" dirty="0" smtClean="0">
                <a:latin typeface="Comic Sans MS" pitchFamily="66" charset="0"/>
              </a:rPr>
              <a:t> data).  More data are being analyzed with improved analysis methods.</a:t>
            </a:r>
          </a:p>
          <a:p>
            <a:pPr lvl="1"/>
            <a:endParaRPr lang="en-US" altLang="ja-JP" sz="2400" dirty="0" smtClean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dirty="0" smtClean="0">
                <a:latin typeface="Comic Sans MS" pitchFamily="66" charset="0"/>
              </a:rPr>
              <a:t>We expect ~10fb</a:t>
            </a:r>
            <a:r>
              <a:rPr kumimoji="1" lang="en-US" altLang="ja-JP" sz="2400" baseline="30000" dirty="0" smtClean="0">
                <a:latin typeface="Comic Sans MS" pitchFamily="66" charset="0"/>
              </a:rPr>
              <a:t>-1</a:t>
            </a:r>
            <a:r>
              <a:rPr kumimoji="1" lang="en-US" altLang="ja-JP" sz="2400" dirty="0" smtClean="0">
                <a:latin typeface="Comic Sans MS" pitchFamily="66" charset="0"/>
              </a:rPr>
              <a:t> data by the end of 2012. The data </a:t>
            </a:r>
            <a:r>
              <a:rPr lang="en-US" altLang="ja-JP" sz="2400" dirty="0" smtClean="0">
                <a:latin typeface="Comic Sans MS" pitchFamily="66" charset="0"/>
              </a:rPr>
              <a:t>seems to be </a:t>
            </a:r>
            <a:r>
              <a:rPr kumimoji="1" lang="en-US" altLang="ja-JP" sz="2400" dirty="0" smtClean="0">
                <a:latin typeface="Comic Sans MS" pitchFamily="66" charset="0"/>
              </a:rPr>
              <a:t>sufficient to discover or to exclude the </a:t>
            </a:r>
            <a:r>
              <a:rPr kumimoji="1" lang="en-US" altLang="ja-JP" sz="2400" dirty="0" err="1" smtClean="0">
                <a:latin typeface="Comic Sans MS" pitchFamily="66" charset="0"/>
              </a:rPr>
              <a:t>higgs</a:t>
            </a:r>
            <a:r>
              <a:rPr kumimoji="1" lang="en-US" altLang="ja-JP" sz="2400" dirty="0" smtClean="0">
                <a:latin typeface="Comic Sans MS" pitchFamily="66" charset="0"/>
              </a:rPr>
              <a:t> particle.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altLang="ja-JP" sz="2400" dirty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dirty="0" smtClean="0">
                <a:latin typeface="Comic Sans MS" pitchFamily="66" charset="0"/>
              </a:rPr>
              <a:t>LHC will run till ~2030, collecting 3000 fb</a:t>
            </a:r>
            <a:r>
              <a:rPr kumimoji="1" lang="en-US" altLang="ja-JP" sz="2400" baseline="30000" dirty="0" smtClean="0">
                <a:latin typeface="Comic Sans MS" pitchFamily="66" charset="0"/>
              </a:rPr>
              <a:t>-1</a:t>
            </a:r>
            <a:r>
              <a:rPr kumimoji="1" lang="en-US" altLang="ja-JP" sz="2400" dirty="0" smtClean="0">
                <a:latin typeface="Comic Sans MS" pitchFamily="66" charset="0"/>
              </a:rPr>
              <a:t> data. </a:t>
            </a:r>
            <a:r>
              <a:rPr lang="en-US" altLang="ja-JP" sz="2400" dirty="0" smtClean="0">
                <a:latin typeface="Comic Sans MS" pitchFamily="66" charset="0"/>
              </a:rPr>
              <a:t>R&amp;D for HE-LHC (</a:t>
            </a:r>
            <a:r>
              <a:rPr lang="en-US" altLang="ja-JP" sz="2400" dirty="0" err="1" smtClean="0">
                <a:latin typeface="Comic Sans MS" pitchFamily="66" charset="0"/>
              </a:rPr>
              <a:t>Ecm</a:t>
            </a:r>
            <a:r>
              <a:rPr lang="en-US" altLang="ja-JP" sz="2400" dirty="0" smtClean="0">
                <a:latin typeface="Comic Sans MS" pitchFamily="66" charset="0"/>
              </a:rPr>
              <a:t> 33TeV) is started</a:t>
            </a:r>
            <a:endParaRPr kumimoji="1" lang="en-US" altLang="ja-JP" sz="24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611560" y="2852936"/>
            <a:ext cx="5184576" cy="17707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ja-JP" sz="3200" dirty="0" smtClean="0">
                <a:latin typeface="Comic Sans MS" pitchFamily="66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8239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250298" y="95418"/>
            <a:ext cx="4537725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 smtClean="0">
                <a:latin typeface="Comic Sans MS" pitchFamily="66" charset="0"/>
                <a:ea typeface="HGP創英角ﾎﾟｯﾌﾟ体" pitchFamily="50" charset="-128"/>
              </a:rPr>
              <a:t>Higgs: near future</a:t>
            </a:r>
          </a:p>
        </p:txBody>
      </p:sp>
      <p:pic>
        <p:nvPicPr>
          <p:cNvPr id="15" name="図 6" descr="Higgs199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48" y="913913"/>
            <a:ext cx="6417792" cy="594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コネクタ 4"/>
          <p:cNvCxnSpPr/>
          <p:nvPr/>
        </p:nvCxnSpPr>
        <p:spPr>
          <a:xfrm flipV="1">
            <a:off x="5148064" y="1124744"/>
            <a:ext cx="0" cy="5112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10"/>
          <p:cNvSpPr txBox="1">
            <a:spLocks noChangeArrowheads="1"/>
          </p:cNvSpPr>
          <p:nvPr/>
        </p:nvSpPr>
        <p:spPr bwMode="auto">
          <a:xfrm>
            <a:off x="3517377" y="815181"/>
            <a:ext cx="3208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Yr1999 ATLAS physics TDR</a:t>
            </a:r>
            <a:endParaRPr lang="en-GB" altLang="ja-JP" dirty="0"/>
          </a:p>
        </p:txBody>
      </p:sp>
    </p:spTree>
    <p:extLst>
      <p:ext uri="{BB962C8B-B14F-4D97-AF65-F5344CB8AC3E}">
        <p14:creationId xmlns:p14="http://schemas.microsoft.com/office/powerpoint/2010/main" val="31391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250298" y="95418"/>
            <a:ext cx="8282142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 smtClean="0">
                <a:latin typeface="Comic Sans MS" pitchFamily="66" charset="0"/>
                <a:ea typeface="HGP創英角ﾎﾟｯﾌﾟ体" pitchFamily="50" charset="-128"/>
              </a:rPr>
              <a:t>Higgs: near future:  high mass side  </a:t>
            </a: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4729275" y="1142684"/>
            <a:ext cx="0" cy="5112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789" y="794841"/>
            <a:ext cx="75819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コネクタ 2"/>
          <p:cNvCxnSpPr/>
          <p:nvPr/>
        </p:nvCxnSpPr>
        <p:spPr>
          <a:xfrm>
            <a:off x="6745499" y="3950996"/>
            <a:ext cx="1728192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6745499" y="5175132"/>
            <a:ext cx="1152128" cy="0"/>
          </a:xfrm>
          <a:prstGeom prst="line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816473" y="5175132"/>
            <a:ext cx="1152128" cy="0"/>
          </a:xfrm>
          <a:prstGeom prst="line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593371" y="5175132"/>
            <a:ext cx="1152128" cy="0"/>
          </a:xfrm>
          <a:prstGeom prst="line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877942" y="6240056"/>
            <a:ext cx="458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Other modes such as W-&gt; </a:t>
            </a:r>
            <a:r>
              <a:rPr kumimoji="1" lang="en-US" altLang="ja-JP" dirty="0" err="1" smtClean="0"/>
              <a:t>lν</a:t>
            </a:r>
            <a:r>
              <a:rPr kumimoji="1" lang="ja-JP" altLang="en-US" dirty="0" smtClean="0"/>
              <a:t>ｊｊ </a:t>
            </a:r>
            <a:r>
              <a:rPr kumimoji="1" lang="en-US" altLang="ja-JP" dirty="0" smtClean="0"/>
              <a:t>can also be used.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44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テキスト ボックス 32"/>
          <p:cNvSpPr txBox="1"/>
          <p:nvPr/>
        </p:nvSpPr>
        <p:spPr>
          <a:xfrm>
            <a:off x="0" y="1772816"/>
            <a:ext cx="7629717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 smtClean="0">
                <a:solidFill>
                  <a:prstClr val="black"/>
                </a:solidFill>
              </a:rPr>
              <a:t>Higgs </a:t>
            </a:r>
            <a:r>
              <a:rPr lang="ja-JP" altLang="en-US" sz="2400" dirty="0" smtClean="0">
                <a:solidFill>
                  <a:prstClr val="black"/>
                </a:solidFill>
              </a:rPr>
              <a:t>発見後の</a:t>
            </a:r>
            <a:r>
              <a:rPr lang="en-US" altLang="ja-JP" sz="2400" dirty="0" smtClean="0">
                <a:solidFill>
                  <a:prstClr val="black"/>
                </a:solidFill>
              </a:rPr>
              <a:t>Higgs </a:t>
            </a:r>
            <a:r>
              <a:rPr lang="ja-JP" altLang="en-US" sz="2400" dirty="0" smtClean="0">
                <a:solidFill>
                  <a:prstClr val="black"/>
                </a:solidFill>
              </a:rPr>
              <a:t>精密測定：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defTabSz="914400"/>
            <a:r>
              <a:rPr lang="ja-JP" altLang="en-US" dirty="0" smtClean="0">
                <a:solidFill>
                  <a:prstClr val="black"/>
                </a:solidFill>
              </a:rPr>
              <a:t>　　</a:t>
            </a:r>
            <a:r>
              <a:rPr lang="en-US" altLang="ja-JP" dirty="0" smtClean="0">
                <a:solidFill>
                  <a:prstClr val="black"/>
                </a:solidFill>
              </a:rPr>
              <a:t>Higgs </a:t>
            </a:r>
            <a:r>
              <a:rPr lang="ja-JP" altLang="en-US" dirty="0" smtClean="0">
                <a:solidFill>
                  <a:prstClr val="black"/>
                </a:solidFill>
              </a:rPr>
              <a:t>と他の粒子との結合係数測定　→本当に質量に比例するか？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 defTabSz="914400"/>
            <a:r>
              <a:rPr lang="ja-JP" altLang="en-US" dirty="0" smtClean="0">
                <a:solidFill>
                  <a:prstClr val="black"/>
                </a:solidFill>
              </a:rPr>
              <a:t>　　　</a:t>
            </a:r>
            <a:r>
              <a:rPr lang="en-US" altLang="ja-JP" dirty="0" smtClean="0">
                <a:solidFill>
                  <a:prstClr val="black"/>
                </a:solidFill>
              </a:rPr>
              <a:t>LC (</a:t>
            </a:r>
            <a:r>
              <a:rPr lang="ja-JP" altLang="en-US" dirty="0" smtClean="0">
                <a:solidFill>
                  <a:prstClr val="black"/>
                </a:solidFill>
              </a:rPr>
              <a:t>黒ポイント）の精度にはかなわないが、１０～２０％の精度で探索可能</a:t>
            </a:r>
            <a:endParaRPr lang="en-US" altLang="ja-JP" dirty="0" smtClean="0">
              <a:solidFill>
                <a:prstClr val="black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403648" y="602128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</a:rPr>
              <a:t>μ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29" name="図 28" descr="higgs-mum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2866627" cy="2088232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7164288" y="980728"/>
            <a:ext cx="166584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</a:rPr>
              <a:t>600fb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-1 </a:t>
            </a:r>
            <a:r>
              <a:rPr lang="ja-JP" altLang="en-US" dirty="0" smtClean="0">
                <a:solidFill>
                  <a:prstClr val="black"/>
                </a:solidFill>
              </a:rPr>
              <a:t>→　</a:t>
            </a:r>
            <a:r>
              <a:rPr lang="en-US" altLang="ja-JP" dirty="0" smtClean="0">
                <a:solidFill>
                  <a:prstClr val="black"/>
                </a:solidFill>
              </a:rPr>
              <a:t>3.5σ</a:t>
            </a:r>
          </a:p>
          <a:p>
            <a:pPr defTabSz="914400"/>
            <a:r>
              <a:rPr lang="en-US" altLang="ja-JP" dirty="0" smtClean="0">
                <a:solidFill>
                  <a:prstClr val="black"/>
                </a:solidFill>
              </a:rPr>
              <a:t>6000fb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-1 </a:t>
            </a:r>
            <a:r>
              <a:rPr lang="ja-JP" altLang="en-US" dirty="0" smtClean="0">
                <a:solidFill>
                  <a:prstClr val="black"/>
                </a:solidFill>
              </a:rPr>
              <a:t>→</a:t>
            </a:r>
            <a:r>
              <a:rPr lang="en-US" altLang="ja-JP" dirty="0" smtClean="0">
                <a:solidFill>
                  <a:prstClr val="black"/>
                </a:solidFill>
              </a:rPr>
              <a:t>9.5σ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0" y="188640"/>
            <a:ext cx="187423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4000" dirty="0" smtClean="0">
                <a:solidFill>
                  <a:prstClr val="black"/>
                </a:solidFill>
              </a:rPr>
              <a:t>H</a:t>
            </a:r>
            <a:r>
              <a:rPr lang="ja-JP" altLang="en-US" sz="4000" dirty="0" smtClean="0">
                <a:solidFill>
                  <a:prstClr val="black"/>
                </a:solidFill>
              </a:rPr>
              <a:t>→　</a:t>
            </a:r>
            <a:r>
              <a:rPr lang="en-US" altLang="ja-JP" sz="4000" dirty="0" err="1" smtClean="0">
                <a:solidFill>
                  <a:prstClr val="black"/>
                </a:solidFill>
              </a:rPr>
              <a:t>μμ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82668" y="445314"/>
            <a:ext cx="129394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</a:rPr>
              <a:t>Br </a:t>
            </a:r>
            <a:r>
              <a:rPr lang="ja-JP" altLang="en-US" dirty="0" smtClean="0">
                <a:solidFill>
                  <a:prstClr val="black"/>
                </a:solidFill>
              </a:rPr>
              <a:t>～　</a:t>
            </a:r>
            <a:r>
              <a:rPr lang="en-US" altLang="ja-JP" dirty="0" smtClean="0">
                <a:solidFill>
                  <a:prstClr val="black"/>
                </a:solidFill>
              </a:rPr>
              <a:t>10</a:t>
            </a:r>
            <a:r>
              <a:rPr lang="ja-JP" altLang="en-US" baseline="30000" dirty="0" smtClean="0">
                <a:solidFill>
                  <a:prstClr val="black"/>
                </a:solidFill>
              </a:rPr>
              <a:t>－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4</a:t>
            </a:r>
          </a:p>
        </p:txBody>
      </p:sp>
      <p:grpSp>
        <p:nvGrpSpPr>
          <p:cNvPr id="27" name="グループ化 26"/>
          <p:cNvGrpSpPr/>
          <p:nvPr/>
        </p:nvGrpSpPr>
        <p:grpSpPr>
          <a:xfrm>
            <a:off x="1547664" y="2105472"/>
            <a:ext cx="6804248" cy="4752528"/>
            <a:chOff x="0" y="214313"/>
            <a:chExt cx="9144003" cy="6959103"/>
          </a:xfrm>
        </p:grpSpPr>
        <p:grpSp>
          <p:nvGrpSpPr>
            <p:cNvPr id="1028" name="Group 4"/>
            <p:cNvGrpSpPr>
              <a:grpSpLocks noChangeAspect="1"/>
            </p:cNvGrpSpPr>
            <p:nvPr/>
          </p:nvGrpSpPr>
          <p:grpSpPr bwMode="auto">
            <a:xfrm>
              <a:off x="285750" y="214313"/>
              <a:ext cx="8858253" cy="6643687"/>
              <a:chOff x="180" y="135"/>
              <a:chExt cx="5580" cy="4185"/>
            </a:xfrm>
          </p:grpSpPr>
          <p:sp>
            <p:nvSpPr>
              <p:cNvPr id="102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80" y="135"/>
                <a:ext cx="5580" cy="4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6" y="724"/>
                <a:ext cx="5338" cy="35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1934" y="3157"/>
                <a:ext cx="23" cy="90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4444" y="1533"/>
                <a:ext cx="23" cy="90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4535" y="1480"/>
                <a:ext cx="23" cy="98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4959" y="1200"/>
                <a:ext cx="22" cy="98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2539" y="2787"/>
                <a:ext cx="23" cy="90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2562" y="2960"/>
                <a:ext cx="440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ja-JP" sz="16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For M</a:t>
                </a:r>
                <a:endParaRPr lang="ja-JP" altLang="ja-JP" sz="1600" dirty="0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3030" y="3066"/>
                <a:ext cx="113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ja-JP" sz="1500" smtClean="0">
                    <a:solidFill>
                      <a:srgbClr val="FF0000"/>
                    </a:solidFill>
                    <a:latin typeface="Times New Roman" pitchFamily="18" charset="0"/>
                  </a:rPr>
                  <a:t>h</a:t>
                </a:r>
                <a:endParaRPr lang="ja-JP" altLang="ja-JP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3136" y="2960"/>
                <a:ext cx="772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ja-JP" sz="16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= 120 GeV</a:t>
                </a:r>
                <a:endParaRPr lang="ja-JP" altLang="ja-JP" sz="1600" dirty="0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pic>
            <p:nvPicPr>
              <p:cNvPr id="1039" name="Picture 1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02" y="2182"/>
                <a:ext cx="1278" cy="1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4724" y="1298"/>
                <a:ext cx="23" cy="182"/>
              </a:xfrm>
              <a:prstGeom prst="rect">
                <a:avLst/>
              </a:prstGeom>
              <a:solidFill>
                <a:srgbClr val="99CC00"/>
              </a:solidFill>
              <a:ln w="0">
                <a:solidFill>
                  <a:srgbClr val="99CC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4225" y="1759"/>
                <a:ext cx="1520" cy="28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4278" y="1797"/>
                <a:ext cx="440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ja-JP" sz="1600" dirty="0" smtClean="0">
                    <a:solidFill>
                      <a:srgbClr val="99CC00"/>
                    </a:solidFill>
                    <a:latin typeface="Times New Roman" pitchFamily="18" charset="0"/>
                  </a:rPr>
                  <a:t>For M</a:t>
                </a:r>
                <a:endParaRPr lang="ja-JP" altLang="ja-JP" sz="1600" dirty="0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4747" y="1903"/>
                <a:ext cx="113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ja-JP" sz="1500" dirty="0" err="1" smtClean="0">
                    <a:solidFill>
                      <a:srgbClr val="99CC00"/>
                    </a:solidFill>
                    <a:latin typeface="Times New Roman" pitchFamily="18" charset="0"/>
                  </a:rPr>
                  <a:t>h</a:t>
                </a:r>
                <a:endParaRPr lang="ja-JP" altLang="ja-JP" dirty="0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4860" y="1797"/>
                <a:ext cx="772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ja-JP" altLang="ja-JP" sz="1600" dirty="0" smtClean="0">
                    <a:solidFill>
                      <a:srgbClr val="99CC00"/>
                    </a:solidFill>
                    <a:latin typeface="Times New Roman" pitchFamily="18" charset="0"/>
                  </a:rPr>
                  <a:t>= 140 GeV</a:t>
                </a:r>
                <a:endParaRPr lang="ja-JP" altLang="ja-JP" sz="1600" dirty="0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cxnSp>
          <p:nvCxnSpPr>
            <p:cNvPr id="21" name="直線コネクタ 20"/>
            <p:cNvCxnSpPr/>
            <p:nvPr/>
          </p:nvCxnSpPr>
          <p:spPr>
            <a:xfrm rot="10800000" flipV="1">
              <a:off x="0" y="1988840"/>
              <a:ext cx="7812360" cy="50405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179512" y="5949280"/>
              <a:ext cx="22322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5400000">
              <a:off x="21804" y="7015708"/>
              <a:ext cx="31541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スライド番号プレースホルダ 3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>
              <a:defRPr/>
            </a:pPr>
            <a:fld id="{3971B87D-7597-464B-AEF7-06EBDC7508D6}" type="slidenum">
              <a:rPr lang="ja-JP" altLang="en-US" sz="2000" smtClean="0">
                <a:solidFill>
                  <a:prstClr val="black"/>
                </a:solidFill>
              </a:rPr>
              <a:pPr algn="r" defTabSz="914400">
                <a:defRPr/>
              </a:pPr>
              <a:t>37</a:t>
            </a:fld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3" y="1268760"/>
            <a:ext cx="7025063" cy="504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908720"/>
            <a:ext cx="1962150" cy="13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2011/10/25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41112" y="188640"/>
            <a:ext cx="4968552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omic Sans MS" pitchFamily="66" charset="0"/>
                <a:ea typeface="HGP創英角ﾎﾟｯﾌﾟ体" pitchFamily="50" charset="-128"/>
              </a:rPr>
              <a:t>LHC first-year achievement 1: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omic Sans MS" pitchFamily="66" charset="0"/>
                <a:ea typeface="HGP創英角ﾎﾟｯﾌﾟ体" pitchFamily="50" charset="-128"/>
              </a:rPr>
              <a:t>Proton-proton cross section become large (as expected from various models</a:t>
            </a:r>
            <a:r>
              <a:rPr lang="ja-JP" altLang="en-US" dirty="0" smtClean="0">
                <a:solidFill>
                  <a:prstClr val="black"/>
                </a:solidFill>
                <a:latin typeface="Comic Sans MS" pitchFamily="66" charset="0"/>
                <a:ea typeface="HGP創英角ﾎﾟｯﾌﾟ体" pitchFamily="50" charset="-128"/>
              </a:rPr>
              <a:t>）</a:t>
            </a:r>
            <a:endParaRPr lang="en-US" altLang="ja-JP" dirty="0" smtClean="0">
              <a:solidFill>
                <a:prstClr val="black"/>
              </a:solidFill>
              <a:latin typeface="Comic Sans MS" pitchFamily="66" charset="0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98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57938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Jet reconstruction in LHC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19464" y="854027"/>
            <a:ext cx="4824536" cy="5688632"/>
          </a:xfrm>
        </p:spPr>
        <p:txBody>
          <a:bodyPr>
            <a:normAutofit lnSpcReduction="10000"/>
          </a:bodyPr>
          <a:lstStyle/>
          <a:p>
            <a:r>
              <a:rPr lang="en-US" altLang="ja-JP" sz="1800" dirty="0" smtClean="0">
                <a:solidFill>
                  <a:srgbClr val="0000FF"/>
                </a:solidFill>
              </a:rPr>
              <a:t>Calorimeter Cell clustering</a:t>
            </a:r>
          </a:p>
          <a:p>
            <a:pPr lvl="1"/>
            <a:r>
              <a:rPr lang="en-US" altLang="ja-JP" sz="1800" dirty="0" smtClean="0"/>
              <a:t>3-D topological clusters </a:t>
            </a:r>
          </a:p>
          <a:p>
            <a:pPr lvl="2"/>
            <a:r>
              <a:rPr lang="en-US" altLang="ja-JP" sz="1800" dirty="0" smtClean="0"/>
              <a:t>start with seed (&gt;4</a:t>
            </a:r>
            <a:r>
              <a:rPr lang="en-US" altLang="ja-JP" sz="1800" dirty="0" smtClean="0">
                <a:latin typeface="Symbol" charset="2"/>
                <a:cs typeface="Symbol" charset="2"/>
              </a:rPr>
              <a:t>σ</a:t>
            </a:r>
            <a:r>
              <a:rPr lang="en-US" altLang="ja-JP" sz="1800" dirty="0" smtClean="0"/>
              <a:t>)</a:t>
            </a:r>
            <a:br>
              <a:rPr lang="en-US" altLang="ja-JP" sz="1800" dirty="0" smtClean="0"/>
            </a:br>
            <a:r>
              <a:rPr lang="en-US" altLang="ja-JP" sz="1800" dirty="0" smtClean="0"/>
              <a:t>add neighboring cells (&gt;2σ)</a:t>
            </a:r>
            <a:br>
              <a:rPr lang="en-US" altLang="ja-JP" sz="1800" dirty="0" smtClean="0"/>
            </a:br>
            <a:r>
              <a:rPr lang="en-US" altLang="ja-JP" sz="1800" dirty="0" smtClean="0"/>
              <a:t>add all adjacent cells (&gt;0)</a:t>
            </a:r>
            <a:endParaRPr lang="en-US" altLang="ja-JP" sz="2000" dirty="0" smtClean="0"/>
          </a:p>
          <a:p>
            <a:r>
              <a:rPr lang="en-US" altLang="ja-JP" sz="1800" dirty="0" smtClean="0">
                <a:solidFill>
                  <a:srgbClr val="0000FF"/>
                </a:solidFill>
              </a:rPr>
              <a:t>Jet Reconstruction</a:t>
            </a:r>
          </a:p>
          <a:p>
            <a:pPr lvl="1"/>
            <a:r>
              <a:rPr lang="en-US" altLang="ja-JP" sz="1800" dirty="0"/>
              <a:t>c</a:t>
            </a:r>
            <a:r>
              <a:rPr lang="en-US" altLang="ja-JP" sz="1800" dirty="0" smtClean="0"/>
              <a:t>ombine the clusters using anti-</a:t>
            </a:r>
            <a:r>
              <a:rPr lang="en-US" altLang="ja-JP" sz="1800" dirty="0" err="1" smtClean="0"/>
              <a:t>k</a:t>
            </a:r>
            <a:r>
              <a:rPr lang="en-US" altLang="ja-JP" sz="1800" baseline="-25000" dirty="0" err="1" smtClean="0"/>
              <a:t>T</a:t>
            </a:r>
            <a:r>
              <a:rPr lang="en-US" altLang="ja-JP" sz="1800" dirty="0" smtClean="0"/>
              <a:t> algorithm (infrared &amp; collinear safe)</a:t>
            </a:r>
            <a:br>
              <a:rPr lang="en-US" altLang="ja-JP" sz="1800" dirty="0" smtClean="0"/>
            </a:br>
            <a:r>
              <a:rPr lang="en-US" altLang="ja-JP" sz="1400" dirty="0" smtClean="0"/>
              <a:t>R=0.4, 0.6 (or 1.0)</a:t>
            </a:r>
          </a:p>
          <a:p>
            <a:pPr lvl="1"/>
            <a:r>
              <a:rPr lang="en-US" altLang="ja-JP" sz="1800" dirty="0" smtClean="0"/>
              <a:t>infrared safe : essential for NLO comparison</a:t>
            </a:r>
          </a:p>
          <a:p>
            <a:pPr lvl="1"/>
            <a:r>
              <a:rPr lang="en-US" altLang="ja-JP" sz="1800" dirty="0" smtClean="0"/>
              <a:t>cone shape : pileup subtraction</a:t>
            </a:r>
          </a:p>
          <a:p>
            <a:r>
              <a:rPr lang="en-US" altLang="ja-JP" sz="1800" dirty="0" smtClean="0">
                <a:solidFill>
                  <a:srgbClr val="0000FF"/>
                </a:solidFill>
              </a:rPr>
              <a:t>Calibration</a:t>
            </a:r>
          </a:p>
          <a:p>
            <a:pPr lvl="1"/>
            <a:r>
              <a:rPr lang="en-US" altLang="ja-JP" sz="1800" dirty="0" smtClean="0"/>
              <a:t>response corrections: </a:t>
            </a:r>
            <a:r>
              <a:rPr lang="en-US" altLang="ja-JP" sz="1800" dirty="0" err="1" smtClean="0"/>
              <a:t>hadronic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components (compensation), inactive volume, out of cone leakage, pile-up</a:t>
            </a:r>
          </a:p>
          <a:p>
            <a:pPr lvl="1"/>
            <a:r>
              <a:rPr lang="en-US" altLang="ja-JP" sz="1800" dirty="0" smtClean="0"/>
              <a:t>EM </a:t>
            </a:r>
            <a:r>
              <a:rPr lang="en-US" altLang="ja-JP" sz="1800" dirty="0" err="1" smtClean="0"/>
              <a:t>calib</a:t>
            </a:r>
            <a:r>
              <a:rPr lang="en-US" altLang="ja-JP" sz="1800" dirty="0" smtClean="0"/>
              <a:t> </a:t>
            </a:r>
            <a:r>
              <a:rPr lang="en-US" altLang="ja-JP" sz="1800" dirty="0" smtClean="0">
                <a:sym typeface="Wingdings"/>
              </a:rPr>
              <a:t> </a:t>
            </a:r>
            <a:r>
              <a:rPr lang="en-US" altLang="ja-JP" sz="1800" dirty="0" err="1" smtClean="0">
                <a:sym typeface="Wingdings"/>
              </a:rPr>
              <a:t>JetEnergyScale</a:t>
            </a:r>
            <a:r>
              <a:rPr lang="en-US" altLang="ja-JP" sz="1800" dirty="0" smtClean="0">
                <a:sym typeface="Wingdings"/>
              </a:rPr>
              <a:t> </a:t>
            </a:r>
            <a:r>
              <a:rPr lang="en-US" altLang="ja-JP" sz="1800" dirty="0" err="1" smtClean="0">
                <a:sym typeface="Wingdings"/>
              </a:rPr>
              <a:t>calib</a:t>
            </a:r>
            <a:r>
              <a:rPr lang="en-US" altLang="ja-JP" sz="1800" dirty="0" smtClean="0">
                <a:sym typeface="Wingdings"/>
              </a:rPr>
              <a:t/>
            </a:r>
            <a:br>
              <a:rPr lang="en-US" altLang="ja-JP" sz="1800" dirty="0" smtClean="0">
                <a:sym typeface="Wingdings"/>
              </a:rPr>
            </a:br>
            <a:r>
              <a:rPr lang="en-US" altLang="ja-JP" sz="1800" dirty="0" smtClean="0">
                <a:sym typeface="Wingdings"/>
              </a:rPr>
              <a:t>MC-based correction function in jet E,   𝜼 bins</a:t>
            </a:r>
            <a:endParaRPr lang="en-US" altLang="ja-JP" sz="1800" dirty="0" smtClean="0"/>
          </a:p>
          <a:p>
            <a:endParaRPr lang="en-US" altLang="ja-JP" sz="1800" dirty="0" smtClean="0"/>
          </a:p>
          <a:p>
            <a:endParaRPr lang="en-US" altLang="ja-JP" sz="1800" dirty="0" smtClean="0"/>
          </a:p>
          <a:p>
            <a:endParaRPr kumimoji="1" lang="en-US" altLang="ja-JP" sz="1800" dirty="0"/>
          </a:p>
          <a:p>
            <a:endParaRPr kumimoji="1" lang="ja-JP" altLang="en-US" sz="1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2011/10/25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22EBD5-B9D7-7B47-9323-B0940098036C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72" y="1006427"/>
            <a:ext cx="2331636" cy="212735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07" y="3293198"/>
            <a:ext cx="3595836" cy="28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338" y="692696"/>
            <a:ext cx="7190662" cy="470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9FF31D6A-E8F1-4AF1-8EB4-C349D8626656}" type="slidenum">
              <a:rPr lang="en-US" altLang="ja-JP">
                <a:latin typeface="Comic Sans MS" pitchFamily="66" charset="0"/>
              </a:rPr>
              <a:pPr algn="ctr">
                <a:defRPr/>
              </a:pPr>
              <a:t>4</a:t>
            </a:fld>
            <a:endParaRPr lang="en-US" altLang="ja-JP">
              <a:latin typeface="Comic Sans MS" pitchFamily="66" charset="0"/>
            </a:endParaRPr>
          </a:p>
        </p:txBody>
      </p:sp>
      <p:pic>
        <p:nvPicPr>
          <p:cNvPr id="26628" name="Picture 6" descr="mighty_Atlas.gif"/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3887788"/>
            <a:ext cx="1939925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ATLAS.map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5" y="7273"/>
            <a:ext cx="9356613" cy="685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192444" y="147638"/>
            <a:ext cx="4019516" cy="646331"/>
          </a:xfrm>
          <a:prstGeom prst="rect">
            <a:avLst/>
          </a:prstGeom>
          <a:solidFill>
            <a:srgbClr val="CC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ja-JP" sz="36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ATLAS </a:t>
            </a:r>
            <a:r>
              <a:rPr lang="en-US" altLang="ja-JP" sz="36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Collaboration</a:t>
            </a:r>
            <a:endParaRPr lang="en-US" altLang="ja-JP" sz="20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1249" y="5401047"/>
            <a:ext cx="5105400" cy="1323975"/>
          </a:xfrm>
          <a:prstGeom prst="rect">
            <a:avLst/>
          </a:prstGeom>
          <a:solidFill>
            <a:srgbClr val="FF993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q"/>
              <a:defRPr/>
            </a:pPr>
            <a:r>
              <a:rPr lang="en-US" b="1" dirty="0" smtClean="0">
                <a:effectLst/>
                <a:latin typeface="Arial" charset="0"/>
                <a:cs typeface="Arial" charset="0"/>
              </a:rPr>
              <a:t>38  Countries</a:t>
            </a:r>
          </a:p>
          <a:p>
            <a:pPr marL="285750" indent="-285750" eaLnBrk="1" hangingPunct="1">
              <a:buFont typeface="Wingdings" charset="2"/>
              <a:buChar char="q"/>
              <a:defRPr/>
            </a:pPr>
            <a:r>
              <a:rPr lang="en-US" b="1" dirty="0" smtClean="0">
                <a:effectLst/>
                <a:latin typeface="Arial" charset="0"/>
                <a:cs typeface="Arial" charset="0"/>
              </a:rPr>
              <a:t>173 Institutions </a:t>
            </a:r>
          </a:p>
          <a:p>
            <a:pPr marL="285750" indent="-285750" eaLnBrk="1" hangingPunct="1">
              <a:buFont typeface="Wingdings" charset="2"/>
              <a:buChar char="q"/>
              <a:defRPr/>
            </a:pPr>
            <a:r>
              <a:rPr lang="en-US" b="1" dirty="0" smtClean="0">
                <a:effectLst/>
                <a:latin typeface="Arial" charset="0"/>
                <a:cs typeface="Arial" charset="0"/>
              </a:rPr>
              <a:t>~ 2980 active scientists:</a:t>
            </a:r>
          </a:p>
          <a:p>
            <a:pPr eaLnBrk="1" hangingPunct="1">
              <a:defRPr/>
            </a:pPr>
            <a:r>
              <a:rPr lang="en-US" b="1" dirty="0" smtClean="0">
                <a:effectLst/>
                <a:latin typeface="Arial" charset="0"/>
                <a:cs typeface="Arial" charset="0"/>
              </a:rPr>
              <a:t>     ~ 1800 with a PhD </a:t>
            </a:r>
            <a:r>
              <a:rPr lang="en-US" b="1" dirty="0" smtClean="0">
                <a:effectLst/>
                <a:latin typeface="Arial" charset="0"/>
                <a:cs typeface="Arial" charset="0"/>
                <a:sym typeface="Wingdings" charset="0"/>
              </a:rPr>
              <a:t> contribute to </a:t>
            </a:r>
            <a:r>
              <a:rPr lang="en-US" b="1" dirty="0" smtClean="0">
                <a:effectLst/>
                <a:latin typeface="Arial" charset="0"/>
                <a:cs typeface="Arial" charset="0"/>
              </a:rPr>
              <a:t> M&amp;O share</a:t>
            </a:r>
          </a:p>
          <a:p>
            <a:pPr eaLnBrk="1" hangingPunct="1">
              <a:defRPr/>
            </a:pPr>
            <a:r>
              <a:rPr lang="en-US" b="1" dirty="0" smtClean="0">
                <a:effectLst/>
                <a:latin typeface="Arial" charset="0"/>
                <a:cs typeface="Arial" charset="0"/>
              </a:rPr>
              <a:t>     ~ 1100 students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2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164738"/>
            <a:ext cx="4690864" cy="70609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Jet performance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0" y="3921909"/>
            <a:ext cx="4104456" cy="227025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1800" b="1" dirty="0" smtClean="0"/>
              <a:t>Jet kinematics : phase space reach</a:t>
            </a:r>
            <a:endParaRPr kumimoji="1" lang="en-US" altLang="ja-JP" sz="1600" b="1" dirty="0" smtClean="0"/>
          </a:p>
          <a:p>
            <a:r>
              <a:rPr kumimoji="1" lang="en-US" altLang="ja-JP" sz="1600" dirty="0" smtClean="0"/>
              <a:t>Kinetic range of full 2010 data (green)</a:t>
            </a:r>
          </a:p>
          <a:p>
            <a:r>
              <a:rPr kumimoji="1" lang="en-US" altLang="ja-JP" sz="1600" dirty="0" smtClean="0"/>
              <a:t>With a few 10 pb</a:t>
            </a:r>
            <a:r>
              <a:rPr kumimoji="1" lang="en-US" altLang="ja-JP" sz="1600" baseline="30000" dirty="0" smtClean="0"/>
              <a:t>-1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of data, the reach in jet </a:t>
            </a:r>
            <a:r>
              <a:rPr lang="en-US" altLang="ja-JP" sz="1600" dirty="0" err="1" smtClean="0"/>
              <a:t>pT</a:t>
            </a:r>
            <a:r>
              <a:rPr lang="en-US" altLang="ja-JP" sz="1600" dirty="0" smtClean="0"/>
              <a:t> at the LHC is already twice of other experiments </a:t>
            </a:r>
          </a:p>
          <a:p>
            <a:r>
              <a:rPr lang="en-US" altLang="ja-JP" sz="1600" dirty="0" smtClean="0"/>
              <a:t>Forward jet measurement cover up to |y| = 4.4 </a:t>
            </a:r>
          </a:p>
          <a:p>
            <a:r>
              <a:rPr kumimoji="1" lang="en-US" altLang="ja-JP" sz="1600" dirty="0" err="1" smtClean="0"/>
              <a:t>p</a:t>
            </a:r>
            <a:r>
              <a:rPr kumimoji="1" lang="en-US" altLang="ja-JP" sz="1600" baseline="-25000" dirty="0" err="1" smtClean="0"/>
              <a:t>T</a:t>
            </a:r>
            <a:r>
              <a:rPr kumimoji="1" lang="en-US" altLang="ja-JP" sz="1600" dirty="0" smtClean="0"/>
              <a:t> range goes up to &gt; 1TeV</a:t>
            </a:r>
            <a:endParaRPr kumimoji="1" lang="en-US" altLang="ja-JP" sz="1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2011/10/25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22EBD5-B9D7-7B47-9323-B0940098036C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410620" y="3644910"/>
            <a:ext cx="3801340" cy="2736418"/>
            <a:chOff x="410620" y="3644910"/>
            <a:chExt cx="3801340" cy="2736418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410620" y="3644910"/>
              <a:ext cx="3801340" cy="2736418"/>
              <a:chOff x="410620" y="3644910"/>
              <a:chExt cx="3801340" cy="2736418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1377" y="3870115"/>
                <a:ext cx="3680583" cy="2511213"/>
              </a:xfrm>
              <a:prstGeom prst="rect">
                <a:avLst/>
              </a:prstGeom>
            </p:spPr>
          </p:pic>
          <p:sp>
            <p:nvSpPr>
              <p:cNvPr id="9" name="テキスト ボックス 8"/>
              <p:cNvSpPr txBox="1"/>
              <p:nvPr/>
            </p:nvSpPr>
            <p:spPr>
              <a:xfrm>
                <a:off x="2338283" y="3644910"/>
                <a:ext cx="18509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ATLAS-CONF-2011-047</a:t>
                </a:r>
                <a:endParaRPr kumimoji="1" lang="ja-JP" altLang="en-US" sz="1200" dirty="0"/>
              </a:p>
            </p:txBody>
          </p:sp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620" y="5661248"/>
                <a:ext cx="448063" cy="706944"/>
              </a:xfrm>
              <a:prstGeom prst="rect">
                <a:avLst/>
              </a:prstGeom>
            </p:spPr>
          </p:pic>
        </p:grpSp>
        <p:sp>
          <p:nvSpPr>
            <p:cNvPr id="11" name="テキスト ボックス 10"/>
            <p:cNvSpPr txBox="1"/>
            <p:nvPr/>
          </p:nvSpPr>
          <p:spPr>
            <a:xfrm>
              <a:off x="2475593" y="5517232"/>
              <a:ext cx="12417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L=37pb</a:t>
              </a:r>
              <a:r>
                <a:rPr kumimoji="1" lang="en-US" altLang="ja-JP" sz="2000" b="1" baseline="30000" dirty="0" smtClean="0"/>
                <a:t>-1</a:t>
              </a:r>
              <a:endParaRPr kumimoji="1" lang="ja-JP" altLang="en-US" sz="2000" b="1" baseline="30000" dirty="0"/>
            </a:p>
          </p:txBody>
        </p:sp>
      </p:grp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46" y="1052736"/>
            <a:ext cx="3497113" cy="245127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555776" y="870828"/>
            <a:ext cx="16442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ATLAS-CONF-2011-032</a:t>
            </a:r>
            <a:endParaRPr kumimoji="1" lang="ja-JP" altLang="en-US" sz="1050" dirty="0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4572000" y="942717"/>
            <a:ext cx="4248472" cy="227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50000"/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50000"/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15968"/>
              </a:buClr>
              <a:buSzPct val="150000"/>
              <a:buFont typeface="Wingdings" charset="0"/>
              <a:buChar char="ü"/>
              <a:defRPr kumimoji="1"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6228"/>
              </a:buClr>
              <a:buFont typeface="Wingdings" charset="0"/>
              <a:buChar char="§"/>
              <a:defRPr kumimoji="1"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="1" dirty="0" smtClean="0"/>
              <a:t>Jet </a:t>
            </a:r>
            <a:r>
              <a:rPr lang="en-US" altLang="ja-JP" sz="1800" b="1" dirty="0"/>
              <a:t>Energy Scale </a:t>
            </a:r>
            <a:r>
              <a:rPr lang="en-US" altLang="ja-JP" sz="1800" b="1" dirty="0" smtClean="0"/>
              <a:t>uncertainties </a:t>
            </a:r>
            <a:r>
              <a:rPr lang="en-US" altLang="ja-JP" sz="1800" b="1" dirty="0"/>
              <a:t/>
            </a:r>
            <a:br>
              <a:rPr lang="en-US" altLang="ja-JP" sz="1800" b="1" dirty="0"/>
            </a:br>
            <a:r>
              <a:rPr lang="en-US" altLang="ja-JP" sz="1600" dirty="0"/>
              <a:t>(from 2010 data)</a:t>
            </a:r>
            <a:br>
              <a:rPr lang="en-US" altLang="ja-JP" sz="1600" dirty="0"/>
            </a:br>
            <a:endParaRPr lang="en-US" altLang="ja-JP" sz="800" dirty="0"/>
          </a:p>
          <a:p>
            <a:pPr marL="285750" indent="-285750">
              <a:buFont typeface="Arial"/>
              <a:buChar char="•"/>
            </a:pPr>
            <a:r>
              <a:rPr lang="en-US" altLang="ja-JP" sz="1600" dirty="0"/>
              <a:t>2.5% for ~100GeV central </a:t>
            </a:r>
            <a:r>
              <a:rPr lang="en-US" altLang="ja-JP" sz="1600" dirty="0" smtClean="0"/>
              <a:t>jets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/>
              <a:t>Calorimeter response to the single particle is dominant component (reduced significantly from in-situ meas</a:t>
            </a:r>
            <a:r>
              <a:rPr lang="en-US" altLang="ja-JP" sz="1600" dirty="0"/>
              <a:t>.</a:t>
            </a:r>
            <a:r>
              <a:rPr lang="en-US" altLang="ja-JP" sz="1600" dirty="0" smtClean="0"/>
              <a:t>)</a:t>
            </a:r>
          </a:p>
          <a:p>
            <a:pPr marL="0" indent="0">
              <a:buNone/>
            </a:pPr>
            <a:r>
              <a:rPr lang="en-US" altLang="ja-JP" sz="1600" b="1" dirty="0" smtClean="0"/>
              <a:t>Unfolding for detector effects</a:t>
            </a:r>
            <a:endParaRPr lang="en-US" altLang="ja-JP" sz="1600" b="1" dirty="0"/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/>
              <a:t>restoring effects (resolution, efficiency)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/>
              <a:t>bin-by-bin correction was used</a:t>
            </a:r>
            <a:br>
              <a:rPr lang="en-US" altLang="ja-JP" sz="1600" dirty="0" smtClean="0"/>
            </a:br>
            <a:endParaRPr lang="en-US" altLang="ja-JP" sz="16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51720" y="3172906"/>
            <a:ext cx="158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jet </a:t>
            </a:r>
            <a:r>
              <a:rPr lang="en-US" altLang="ja-JP" sz="2000" b="1" dirty="0" err="1" smtClean="0"/>
              <a:t>p</a:t>
            </a:r>
            <a:r>
              <a:rPr lang="en-US" altLang="ja-JP" sz="2000" b="1" baseline="-25000" dirty="0" err="1" smtClean="0"/>
              <a:t>T</a:t>
            </a:r>
            <a:r>
              <a:rPr lang="en-US" altLang="ja-JP" sz="2000" b="1" dirty="0" smtClean="0"/>
              <a:t> [</a:t>
            </a:r>
            <a:r>
              <a:rPr lang="en-US" altLang="ja-JP" sz="2000" b="1" dirty="0" err="1" smtClean="0"/>
              <a:t>GeV</a:t>
            </a:r>
            <a:r>
              <a:rPr lang="en-US" altLang="ja-JP" sz="2000" b="1" dirty="0" smtClean="0"/>
              <a:t>]</a:t>
            </a:r>
            <a:endParaRPr kumimoji="1" lang="ja-JP" altLang="en-US" sz="2000" b="1" dirty="0"/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-367422" y="1847632"/>
            <a:ext cx="213391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JES uncertainty</a:t>
            </a:r>
            <a:endParaRPr kumimoji="1" lang="ja-JP" altLang="en-US" sz="2000" b="1" dirty="0"/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-268648" y="4096190"/>
            <a:ext cx="158446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jet </a:t>
            </a:r>
            <a:r>
              <a:rPr lang="en-US" altLang="ja-JP" sz="2000" b="1" dirty="0" err="1" smtClean="0"/>
              <a:t>p</a:t>
            </a:r>
            <a:r>
              <a:rPr lang="en-US" altLang="ja-JP" sz="2000" b="1" baseline="-25000" dirty="0" err="1" smtClean="0"/>
              <a:t>T</a:t>
            </a:r>
            <a:r>
              <a:rPr lang="en-US" altLang="ja-JP" sz="2000" b="1" dirty="0" smtClean="0"/>
              <a:t> [</a:t>
            </a:r>
            <a:r>
              <a:rPr lang="en-US" altLang="ja-JP" sz="2000" b="1" dirty="0" err="1" smtClean="0"/>
              <a:t>GeV</a:t>
            </a:r>
            <a:r>
              <a:rPr lang="en-US" altLang="ja-JP" sz="2000" b="1" dirty="0" smtClean="0"/>
              <a:t>]</a:t>
            </a:r>
            <a:endParaRPr kumimoji="1" lang="ja-JP" altLang="en-US" sz="20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83768" y="6184148"/>
            <a:ext cx="185183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jet rapidity |y|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2602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77778"/>
            <a:ext cx="5040560" cy="75893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 pitchFamily="66" charset="0"/>
              </a:rPr>
              <a:t>ATLAS history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292080" cy="397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587864"/>
            <a:ext cx="5669960" cy="3934353"/>
          </a:xfrm>
          <a:prstGeom prst="rect">
            <a:avLst/>
          </a:prstGeom>
        </p:spPr>
      </p:pic>
      <p:pic>
        <p:nvPicPr>
          <p:cNvPr id="5" name="Picture 8" descr="JiveXML_189280_1705325-YX-RZ-RZ-EventInfo-2011-09-19-17-55-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468" y="1123659"/>
            <a:ext cx="4270136" cy="4270136"/>
          </a:xfrm>
          <a:prstGeom prst="rect">
            <a:avLst/>
          </a:prstGeom>
          <a:ln w="38100" cmpd="sng">
            <a:solidFill>
              <a:srgbClr val="CC6699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17880" y="5087506"/>
            <a:ext cx="2441331" cy="1046440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effectLst/>
              </a:rPr>
              <a:t>Z </a:t>
            </a:r>
            <a:r>
              <a:rPr lang="en-US" dirty="0" smtClean="0">
                <a:effectLst/>
                <a:sym typeface="Wingdings"/>
              </a:rPr>
              <a:t>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event with 20 </a:t>
            </a:r>
          </a:p>
          <a:p>
            <a:r>
              <a:rPr lang="en-US" dirty="0">
                <a:effectLst/>
                <a:sym typeface="Wingdings"/>
              </a:rPr>
              <a:t>r</a:t>
            </a:r>
            <a:r>
              <a:rPr lang="en-US" dirty="0" smtClean="0">
                <a:effectLst/>
                <a:sym typeface="Wingdings"/>
              </a:rPr>
              <a:t>econstructed vertices</a:t>
            </a:r>
          </a:p>
          <a:p>
            <a:r>
              <a:rPr lang="en-US" sz="1500" dirty="0" smtClean="0">
                <a:effectLst/>
                <a:sym typeface="Wingdings"/>
              </a:rPr>
              <a:t>(ellipses have 20 </a:t>
            </a:r>
            <a:r>
              <a:rPr lang="en-US" sz="1500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1500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1500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size</a:t>
            </a:r>
            <a:r>
              <a:rPr lang="en-US" sz="1500" dirty="0" smtClean="0">
                <a:effectLst/>
                <a:latin typeface="+mj-lt"/>
                <a:sym typeface="Wingdings"/>
              </a:rPr>
              <a:t> </a:t>
            </a:r>
          </a:p>
          <a:p>
            <a:r>
              <a:rPr lang="en-US" sz="1500" dirty="0" smtClean="0">
                <a:effectLst/>
                <a:sym typeface="Wingdings"/>
              </a:rPr>
              <a:t> for visibility reasons) </a:t>
            </a:r>
            <a:endParaRPr lang="en-US" sz="1500" dirty="0">
              <a:effectLst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1448576"/>
            <a:ext cx="26468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 pitchFamily="66" charset="0"/>
              </a:rPr>
              <a:t>1992: Letter of Intent</a:t>
            </a:r>
            <a:endParaRPr kumimoji="1" lang="ja-JP" altLang="en-US" dirty="0">
              <a:latin typeface="Comic Sans MS" pitchFamily="66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40557" y="5949280"/>
            <a:ext cx="328808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 pitchFamily="66" charset="0"/>
              </a:rPr>
              <a:t>2008</a:t>
            </a:r>
            <a:r>
              <a:rPr kumimoji="1" lang="en-US" altLang="ja-JP" dirty="0" smtClean="0">
                <a:latin typeface="Comic Sans MS" pitchFamily="66" charset="0"/>
              </a:rPr>
              <a:t>: The Detector is ready</a:t>
            </a:r>
            <a:endParaRPr kumimoji="1" lang="ja-JP" altLang="en-US" dirty="0">
              <a:latin typeface="Comic Sans MS" pitchFamily="66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89907" y="1263910"/>
            <a:ext cx="16193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 pitchFamily="66" charset="0"/>
              </a:rPr>
              <a:t>2009-:  Data!</a:t>
            </a:r>
            <a:endParaRPr kumimoji="1"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5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56207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lang="en-GB" altLang="ja-JP" dirty="0" smtClean="0">
                <a:latin typeface="Comic Sans MS" pitchFamily="66" charset="0"/>
              </a:rPr>
              <a:t>Summary of Records </a:t>
            </a:r>
            <a:r>
              <a:rPr lang="en-GB" altLang="ja-JP" sz="1800" dirty="0" smtClean="0">
                <a:solidFill>
                  <a:srgbClr val="000000"/>
                </a:solidFill>
                <a:latin typeface="Comic Sans MS" pitchFamily="66" charset="0"/>
              </a:rPr>
              <a:t>(17</a:t>
            </a:r>
            <a:r>
              <a:rPr lang="en-GB" altLang="ja-JP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th</a:t>
            </a:r>
            <a:r>
              <a:rPr lang="en-GB" altLang="ja-JP" sz="1800" dirty="0" smtClean="0">
                <a:solidFill>
                  <a:srgbClr val="000000"/>
                </a:solidFill>
                <a:latin typeface="Comic Sans MS" pitchFamily="66" charset="0"/>
              </a:rPr>
              <a:t> October 2011)</a:t>
            </a:r>
            <a:endParaRPr kumimoji="1" lang="ja-JP" altLang="en-US" dirty="0">
              <a:latin typeface="Comic Sans MS" pitchFamily="66" charset="0"/>
            </a:endParaRPr>
          </a:p>
        </p:txBody>
      </p:sp>
      <p:pic>
        <p:nvPicPr>
          <p:cNvPr id="3" name="Picture 2" descr="http://lhc-statistics.web.cern.ch/LHC-Statistics/PRO/Plots/2011/LHC2011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6965954" cy="50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30622"/>
            <a:ext cx="7632848" cy="70609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GB" altLang="ja-JP" dirty="0" smtClean="0">
                <a:latin typeface="Comic Sans MS" pitchFamily="66" charset="0"/>
              </a:rPr>
              <a:t>Summary of Records </a:t>
            </a:r>
            <a:r>
              <a:rPr lang="en-GB" altLang="ja-JP" sz="1800" dirty="0" smtClean="0">
                <a:solidFill>
                  <a:srgbClr val="000000"/>
                </a:solidFill>
                <a:latin typeface="Comic Sans MS" pitchFamily="66" charset="0"/>
              </a:rPr>
              <a:t>(17</a:t>
            </a:r>
            <a:r>
              <a:rPr lang="en-GB" altLang="ja-JP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th</a:t>
            </a:r>
            <a:r>
              <a:rPr lang="en-GB" altLang="ja-JP" sz="1800" dirty="0" smtClean="0">
                <a:solidFill>
                  <a:srgbClr val="000000"/>
                </a:solidFill>
                <a:latin typeface="Comic Sans MS" pitchFamily="66" charset="0"/>
              </a:rPr>
              <a:t> October 2011)</a:t>
            </a:r>
            <a:endParaRPr kumimoji="1" lang="ja-JP" altLang="en-US" dirty="0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" y="836712"/>
            <a:ext cx="85944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43808" y="5733256"/>
            <a:ext cx="584006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 pitchFamily="66" charset="0"/>
              </a:rPr>
              <a:t>The achieved luminosity per bunch is already better </a:t>
            </a:r>
          </a:p>
          <a:p>
            <a:r>
              <a:rPr lang="en-US" altLang="ja-JP" dirty="0">
                <a:latin typeface="Comic Sans MS" pitchFamily="66" charset="0"/>
              </a:rPr>
              <a:t> </a:t>
            </a:r>
            <a:r>
              <a:rPr lang="en-US" altLang="ja-JP" dirty="0" smtClean="0">
                <a:latin typeface="Comic Sans MS" pitchFamily="66" charset="0"/>
              </a:rPr>
              <a:t>                    than the design value. (at </a:t>
            </a:r>
            <a:r>
              <a:rPr lang="en-US" altLang="ja-JP" dirty="0" err="1" smtClean="0">
                <a:latin typeface="Comic Sans MS" pitchFamily="66" charset="0"/>
              </a:rPr>
              <a:t>Ecm</a:t>
            </a:r>
            <a:r>
              <a:rPr lang="en-US" altLang="ja-JP" dirty="0" smtClean="0">
                <a:latin typeface="Comic Sans MS" pitchFamily="66" charset="0"/>
              </a:rPr>
              <a:t>=7TeV)</a:t>
            </a:r>
            <a:endParaRPr kumimoji="1"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807" y="188640"/>
            <a:ext cx="6025007" cy="74586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altLang="ja-JP" sz="3200" dirty="0" smtClean="0">
                <a:latin typeface="Comic Sans MS" pitchFamily="66" charset="0"/>
              </a:rPr>
              <a:t>Proton-proton scattering</a:t>
            </a:r>
            <a:endParaRPr kumimoji="1" lang="ja-JP" altLang="en-US" sz="3200" dirty="0">
              <a:latin typeface="Comic Sans MS" pitchFamily="66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680520" cy="241300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78257"/>
            <a:ext cx="4680520" cy="2784695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2011/10/25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7747-95CE-47ED-98C3-4813A5A91EA7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97268" y="1124744"/>
            <a:ext cx="3672800" cy="261610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 pitchFamily="66" charset="0"/>
              </a:rPr>
              <a:t>e</a:t>
            </a:r>
            <a:r>
              <a:rPr kumimoji="1" lang="en-US" altLang="ja-JP" sz="3200" baseline="30000" dirty="0" smtClean="0">
                <a:latin typeface="Comic Sans MS" pitchFamily="66" charset="0"/>
              </a:rPr>
              <a:t>+</a:t>
            </a:r>
            <a:r>
              <a:rPr kumimoji="1" lang="en-US" altLang="ja-JP" sz="3200" dirty="0" smtClean="0">
                <a:latin typeface="Comic Sans MS" pitchFamily="66" charset="0"/>
              </a:rPr>
              <a:t> + e</a:t>
            </a:r>
            <a:r>
              <a:rPr kumimoji="1" lang="en-US" altLang="ja-JP" sz="3200" baseline="30000" dirty="0" smtClean="0">
                <a:latin typeface="Comic Sans MS" pitchFamily="66" charset="0"/>
              </a:rPr>
              <a:t>-</a:t>
            </a:r>
            <a:r>
              <a:rPr kumimoji="1" lang="en-US" altLang="ja-JP" sz="3200" dirty="0" smtClean="0">
                <a:latin typeface="Comic Sans MS" pitchFamily="66" charset="0"/>
              </a:rPr>
              <a:t> scattering: </a:t>
            </a:r>
          </a:p>
          <a:p>
            <a:endParaRPr lang="en-US" altLang="ja-JP" dirty="0" smtClean="0">
              <a:latin typeface="Comic Sans MS" pitchFamily="66" charset="0"/>
            </a:endParaRPr>
          </a:p>
          <a:p>
            <a:endParaRPr lang="en-US" altLang="ja-JP" dirty="0">
              <a:latin typeface="Comic Sans MS" pitchFamily="66" charset="0"/>
            </a:endParaRPr>
          </a:p>
          <a:p>
            <a:endParaRPr lang="en-US" altLang="ja-JP" dirty="0" smtClean="0">
              <a:latin typeface="Comic Sans MS" pitchFamily="66" charset="0"/>
            </a:endParaRPr>
          </a:p>
          <a:p>
            <a:endParaRPr lang="en-US" altLang="ja-JP" dirty="0">
              <a:latin typeface="Comic Sans MS" pitchFamily="66" charset="0"/>
            </a:endParaRPr>
          </a:p>
          <a:p>
            <a:endParaRPr lang="en-US" altLang="ja-JP" dirty="0" smtClean="0">
              <a:latin typeface="Comic Sans MS" pitchFamily="66" charset="0"/>
            </a:endParaRPr>
          </a:p>
          <a:p>
            <a:endParaRPr lang="en-US" altLang="ja-JP" dirty="0">
              <a:latin typeface="Comic Sans MS" pitchFamily="66" charset="0"/>
            </a:endParaRPr>
          </a:p>
          <a:p>
            <a:r>
              <a:rPr lang="en-US" altLang="ja-JP" dirty="0">
                <a:latin typeface="Comic Sans MS" pitchFamily="66" charset="0"/>
              </a:rPr>
              <a:t> </a:t>
            </a:r>
            <a:r>
              <a:rPr lang="en-US" altLang="ja-JP" dirty="0" smtClean="0">
                <a:latin typeface="Comic Sans MS" pitchFamily="66" charset="0"/>
              </a:rPr>
              <a:t>   </a:t>
            </a:r>
            <a:r>
              <a:rPr lang="en-US" altLang="ja-JP" sz="2400" dirty="0" smtClean="0">
                <a:latin typeface="Comic Sans MS" pitchFamily="66" charset="0"/>
              </a:rPr>
              <a:t>cross section </a:t>
            </a:r>
            <a:r>
              <a:rPr lang="ja-JP" altLang="en-US" sz="2400" dirty="0" smtClean="0">
                <a:latin typeface="Comic Sans MS" pitchFamily="66" charset="0"/>
              </a:rPr>
              <a:t>∝　</a:t>
            </a:r>
            <a:r>
              <a:rPr lang="en-US" altLang="ja-JP" sz="2400" dirty="0" smtClean="0">
                <a:latin typeface="Comic Sans MS" pitchFamily="66" charset="0"/>
              </a:rPr>
              <a:t>1/s</a:t>
            </a:r>
            <a:endParaRPr kumimoji="1" lang="ja-JP" altLang="en-US" sz="2400" dirty="0">
              <a:latin typeface="Comic Sans MS" pitchFamily="66" charset="0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5596618" y="1763680"/>
            <a:ext cx="1816881" cy="1274409"/>
            <a:chOff x="5599765" y="2564904"/>
            <a:chExt cx="1816881" cy="1274409"/>
          </a:xfrm>
        </p:grpSpPr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6374123" y="3352762"/>
              <a:ext cx="1042523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altLang="ja-JP" b="1" dirty="0" smtClean="0">
                  <a:solidFill>
                    <a:srgbClr val="FF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Z/γ</a:t>
              </a:r>
              <a:endParaRPr lang="en-US" altLang="ja-JP" b="1" dirty="0">
                <a:solidFill>
                  <a:srgbClr val="FF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5599765" y="2564904"/>
              <a:ext cx="13852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Comic Sans MS" pitchFamily="66" charset="0"/>
                </a:rPr>
                <a:t>e</a:t>
              </a:r>
              <a:r>
                <a:rPr kumimoji="1" lang="en-US" altLang="ja-JP" sz="2000" baseline="30000" dirty="0" smtClean="0">
                  <a:latin typeface="Comic Sans MS" pitchFamily="66" charset="0"/>
                </a:rPr>
                <a:t>-</a:t>
              </a:r>
              <a:endParaRPr kumimoji="1" lang="en-US" altLang="ja-JP" sz="2000" baseline="30000" dirty="0">
                <a:latin typeface="Comic Sans MS" pitchFamily="66" charset="0"/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 rot="5400000">
              <a:off x="6038601" y="2506464"/>
              <a:ext cx="1274408" cy="1391289"/>
              <a:chOff x="6037758" y="3921950"/>
              <a:chExt cx="1274408" cy="1391289"/>
            </a:xfrm>
          </p:grpSpPr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6037758" y="3993144"/>
                <a:ext cx="557553" cy="2959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" name="Line 16"/>
              <p:cNvSpPr>
                <a:spLocks noChangeShapeType="1"/>
              </p:cNvSpPr>
              <p:nvPr/>
            </p:nvSpPr>
            <p:spPr bwMode="auto">
              <a:xfrm flipV="1">
                <a:off x="6595311" y="3921950"/>
                <a:ext cx="637204" cy="3671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 flipV="1">
                <a:off x="6117408" y="4946117"/>
                <a:ext cx="557553" cy="2942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18" name="Group 18"/>
              <p:cNvGrpSpPr>
                <a:grpSpLocks/>
              </p:cNvGrpSpPr>
              <p:nvPr/>
            </p:nvGrpSpPr>
            <p:grpSpPr bwMode="auto">
              <a:xfrm>
                <a:off x="6515661" y="4289072"/>
                <a:ext cx="240721" cy="658761"/>
                <a:chOff x="479" y="4576"/>
                <a:chExt cx="145" cy="387"/>
              </a:xfrm>
            </p:grpSpPr>
            <p:sp>
              <p:nvSpPr>
                <p:cNvPr id="27" name="Freeform 19"/>
                <p:cNvSpPr>
                  <a:spLocks/>
                </p:cNvSpPr>
                <p:nvPr/>
              </p:nvSpPr>
              <p:spPr bwMode="auto">
                <a:xfrm>
                  <a:off x="479" y="4576"/>
                  <a:ext cx="145" cy="128"/>
                </a:xfrm>
                <a:custGeom>
                  <a:avLst/>
                  <a:gdLst>
                    <a:gd name="T0" fmla="*/ 72 w 145"/>
                    <a:gd name="T1" fmla="*/ 0 h 128"/>
                    <a:gd name="T2" fmla="*/ 144 w 145"/>
                    <a:gd name="T3" fmla="*/ 36 h 128"/>
                    <a:gd name="T4" fmla="*/ 0 w 145"/>
                    <a:gd name="T5" fmla="*/ 90 h 128"/>
                    <a:gd name="T6" fmla="*/ 72 w 145"/>
                    <a:gd name="T7" fmla="*/ 127 h 1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28"/>
                    <a:gd name="T14" fmla="*/ 145 w 145"/>
                    <a:gd name="T15" fmla="*/ 128 h 1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28">
                      <a:moveTo>
                        <a:pt x="72" y="0"/>
                      </a:moveTo>
                      <a:lnTo>
                        <a:pt x="144" y="36"/>
                      </a:lnTo>
                      <a:lnTo>
                        <a:pt x="0" y="90"/>
                      </a:lnTo>
                      <a:lnTo>
                        <a:pt x="72" y="127"/>
                      </a:lnTo>
                    </a:path>
                  </a:pathLst>
                </a:custGeom>
                <a:noFill/>
                <a:ln w="254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" name="Freeform 20"/>
                <p:cNvSpPr>
                  <a:spLocks/>
                </p:cNvSpPr>
                <p:nvPr/>
              </p:nvSpPr>
              <p:spPr bwMode="auto">
                <a:xfrm>
                  <a:off x="479" y="4703"/>
                  <a:ext cx="145" cy="131"/>
                </a:xfrm>
                <a:custGeom>
                  <a:avLst/>
                  <a:gdLst>
                    <a:gd name="T0" fmla="*/ 72 w 145"/>
                    <a:gd name="T1" fmla="*/ 0 h 131"/>
                    <a:gd name="T2" fmla="*/ 144 w 145"/>
                    <a:gd name="T3" fmla="*/ 37 h 131"/>
                    <a:gd name="T4" fmla="*/ 0 w 145"/>
                    <a:gd name="T5" fmla="*/ 92 h 131"/>
                    <a:gd name="T6" fmla="*/ 72 w 145"/>
                    <a:gd name="T7" fmla="*/ 130 h 13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31"/>
                    <a:gd name="T14" fmla="*/ 145 w 145"/>
                    <a:gd name="T15" fmla="*/ 131 h 13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31">
                      <a:moveTo>
                        <a:pt x="72" y="0"/>
                      </a:moveTo>
                      <a:lnTo>
                        <a:pt x="144" y="37"/>
                      </a:lnTo>
                      <a:lnTo>
                        <a:pt x="0" y="92"/>
                      </a:lnTo>
                      <a:lnTo>
                        <a:pt x="72" y="130"/>
                      </a:lnTo>
                    </a:path>
                  </a:pathLst>
                </a:custGeom>
                <a:noFill/>
                <a:ln w="254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" name="Freeform 21"/>
                <p:cNvSpPr>
                  <a:spLocks/>
                </p:cNvSpPr>
                <p:nvPr/>
              </p:nvSpPr>
              <p:spPr bwMode="auto">
                <a:xfrm>
                  <a:off x="479" y="4833"/>
                  <a:ext cx="145" cy="130"/>
                </a:xfrm>
                <a:custGeom>
                  <a:avLst/>
                  <a:gdLst>
                    <a:gd name="T0" fmla="*/ 72 w 145"/>
                    <a:gd name="T1" fmla="*/ 0 h 130"/>
                    <a:gd name="T2" fmla="*/ 144 w 145"/>
                    <a:gd name="T3" fmla="*/ 36 h 130"/>
                    <a:gd name="T4" fmla="*/ 0 w 145"/>
                    <a:gd name="T5" fmla="*/ 92 h 130"/>
                    <a:gd name="T6" fmla="*/ 72 w 145"/>
                    <a:gd name="T7" fmla="*/ 129 h 13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5"/>
                    <a:gd name="T13" fmla="*/ 0 h 130"/>
                    <a:gd name="T14" fmla="*/ 145 w 145"/>
                    <a:gd name="T15" fmla="*/ 130 h 1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5" h="130">
                      <a:moveTo>
                        <a:pt x="72" y="0"/>
                      </a:moveTo>
                      <a:lnTo>
                        <a:pt x="144" y="36"/>
                      </a:lnTo>
                      <a:lnTo>
                        <a:pt x="0" y="92"/>
                      </a:lnTo>
                      <a:lnTo>
                        <a:pt x="72" y="129"/>
                      </a:lnTo>
                    </a:path>
                  </a:pathLst>
                </a:custGeom>
                <a:noFill/>
                <a:ln w="254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6674962" y="4946117"/>
                <a:ext cx="637204" cy="3671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6461675" y="3989713"/>
                <a:ext cx="102661" cy="227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kumimoji="1" lang="ja-JP" altLang="ja-JP" sz="3200" i="1" baseline="-25000">
                  <a:solidFill>
                    <a:srgbClr val="33CC33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6541326" y="5001014"/>
                <a:ext cx="102661" cy="227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kumimoji="1" lang="ja-JP" altLang="ja-JP" sz="3200" i="1" baseline="-25000">
                  <a:solidFill>
                    <a:srgbClr val="33CC33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5652946" y="3435794"/>
              <a:ext cx="13852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ja-JP" sz="2000" dirty="0" smtClean="0">
                  <a:latin typeface="Comic Sans MS" pitchFamily="66" charset="0"/>
                </a:rPr>
                <a:t>e</a:t>
              </a:r>
              <a:r>
                <a:rPr kumimoji="1" lang="en-US" altLang="ja-JP" sz="2000" baseline="30000" dirty="0" smtClean="0">
                  <a:latin typeface="Comic Sans MS" pitchFamily="66" charset="0"/>
                </a:rPr>
                <a:t>+</a:t>
              </a:r>
              <a:endParaRPr kumimoji="1" lang="en-US" altLang="ja-JP" sz="2000" baseline="30000" dirty="0">
                <a:latin typeface="Comic Sans MS" pitchFamily="66" charset="0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5009350" y="3812362"/>
            <a:ext cx="3660718" cy="1087764"/>
            <a:chOff x="5009350" y="3812362"/>
            <a:chExt cx="3660718" cy="1087764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5009350" y="3946019"/>
              <a:ext cx="3660718" cy="95410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3200" dirty="0">
                  <a:latin typeface="Comic Sans MS" pitchFamily="66" charset="0"/>
                </a:rPr>
                <a:t> </a:t>
              </a:r>
              <a:r>
                <a:rPr lang="en-US" altLang="ja-JP" sz="3200" dirty="0" smtClean="0">
                  <a:latin typeface="Comic Sans MS" pitchFamily="66" charset="0"/>
                </a:rPr>
                <a:t>p </a:t>
              </a:r>
              <a:r>
                <a:rPr lang="en-US" altLang="ja-JP" sz="3200" dirty="0" err="1" smtClean="0">
                  <a:latin typeface="Comic Sans MS" pitchFamily="66" charset="0"/>
                </a:rPr>
                <a:t>p</a:t>
              </a:r>
              <a:r>
                <a:rPr kumimoji="1" lang="en-US" altLang="ja-JP" sz="3200" dirty="0" smtClean="0">
                  <a:latin typeface="Comic Sans MS" pitchFamily="66" charset="0"/>
                </a:rPr>
                <a:t> scattering: </a:t>
              </a:r>
              <a:r>
                <a:rPr kumimoji="1" lang="ja-JP" altLang="en-US" sz="3200" dirty="0" smtClean="0">
                  <a:latin typeface="Comic Sans MS" pitchFamily="66" charset="0"/>
                </a:rPr>
                <a:t>　</a:t>
              </a:r>
              <a:endParaRPr kumimoji="1" lang="en-US" altLang="ja-JP" sz="3200" dirty="0" smtClean="0">
                <a:latin typeface="Comic Sans MS" pitchFamily="66" charset="0"/>
              </a:endParaRPr>
            </a:p>
            <a:p>
              <a:r>
                <a:rPr lang="en-US" altLang="ja-JP" sz="2400" dirty="0" smtClean="0">
                  <a:latin typeface="Comic Sans MS" pitchFamily="66" charset="0"/>
                </a:rPr>
                <a:t>cross section ~</a:t>
              </a:r>
              <a:r>
                <a:rPr lang="ja-JP" altLang="en-US" sz="2400" dirty="0" smtClean="0">
                  <a:latin typeface="Comic Sans MS" pitchFamily="66" charset="0"/>
                </a:rPr>
                <a:t>　</a:t>
              </a:r>
              <a:r>
                <a:rPr lang="en-US" altLang="ja-JP" sz="2400" dirty="0" smtClean="0">
                  <a:latin typeface="Comic Sans MS" pitchFamily="66" charset="0"/>
                </a:rPr>
                <a:t>s</a:t>
              </a:r>
              <a:r>
                <a:rPr lang="en-US" altLang="ja-JP" sz="2400" baseline="30000" dirty="0" smtClean="0">
                  <a:latin typeface="Comic Sans MS" pitchFamily="66" charset="0"/>
                </a:rPr>
                <a:t>0.08</a:t>
              </a:r>
              <a:endParaRPr kumimoji="1" lang="ja-JP" altLang="en-US" sz="2400" baseline="30000" dirty="0">
                <a:latin typeface="Comic Sans MS" pitchFamily="66" charset="0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302867" y="3812362"/>
              <a:ext cx="8577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latin typeface="Comic Sans MS" pitchFamily="66" charset="0"/>
                </a:rPr>
                <a:t>(</a:t>
              </a:r>
              <a:r>
                <a:rPr kumimoji="1" lang="ja-JP" altLang="en-US" sz="2000" dirty="0" smtClean="0">
                  <a:latin typeface="Comic Sans MS" pitchFamily="66" charset="0"/>
                </a:rPr>
                <a:t>－</a:t>
              </a:r>
              <a:r>
                <a:rPr kumimoji="1" lang="en-US" altLang="ja-JP" sz="2000" dirty="0" smtClean="0">
                  <a:latin typeface="Comic Sans MS" pitchFamily="66" charset="0"/>
                </a:rPr>
                <a:t>)</a:t>
              </a:r>
              <a:endParaRPr kumimoji="1" lang="ja-JP" altLang="en-US" sz="2000" dirty="0">
                <a:latin typeface="Comic Sans MS" pitchFamily="66" charset="0"/>
              </a:endParaRPr>
            </a:p>
          </p:txBody>
        </p:sp>
      </p:grpSp>
      <p:grpSp>
        <p:nvGrpSpPr>
          <p:cNvPr id="36" name="Group 6"/>
          <p:cNvGrpSpPr>
            <a:grpSpLocks/>
          </p:cNvGrpSpPr>
          <p:nvPr/>
        </p:nvGrpSpPr>
        <p:grpSpPr bwMode="auto">
          <a:xfrm>
            <a:off x="5122280" y="4900126"/>
            <a:ext cx="1773516" cy="1769234"/>
            <a:chOff x="384" y="336"/>
            <a:chExt cx="1264" cy="1312"/>
          </a:xfrm>
        </p:grpSpPr>
        <p:sp>
          <p:nvSpPr>
            <p:cNvPr id="37" name="Oval 7" descr="20%"/>
            <p:cNvSpPr>
              <a:spLocks noChangeArrowheads="1"/>
            </p:cNvSpPr>
            <p:nvPr/>
          </p:nvSpPr>
          <p:spPr bwMode="auto">
            <a:xfrm rot="-5400000">
              <a:off x="360" y="360"/>
              <a:ext cx="1312" cy="1264"/>
            </a:xfrm>
            <a:prstGeom prst="ellipse">
              <a:avLst/>
            </a:prstGeom>
            <a:pattFill prst="pct20">
              <a:fgClr>
                <a:srgbClr val="99FF33"/>
              </a:fgClr>
              <a:bgClr>
                <a:schemeClr val="bg1"/>
              </a:bgClr>
            </a:patt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altLang="ja-JP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auto">
            <a:xfrm rot="-5400000">
              <a:off x="840" y="624"/>
              <a:ext cx="691" cy="803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altLang="ja-JP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9" name="AutoShape 9"/>
            <p:cNvSpPr>
              <a:spLocks noChangeArrowheads="1"/>
            </p:cNvSpPr>
            <p:nvPr/>
          </p:nvSpPr>
          <p:spPr bwMode="auto">
            <a:xfrm rot="-5400000">
              <a:off x="635" y="481"/>
              <a:ext cx="692" cy="666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altLang="ja-JP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0" name="AutoShape 10"/>
            <p:cNvSpPr>
              <a:spLocks noChangeArrowheads="1"/>
            </p:cNvSpPr>
            <p:nvPr/>
          </p:nvSpPr>
          <p:spPr bwMode="auto">
            <a:xfrm rot="-5400000">
              <a:off x="499" y="762"/>
              <a:ext cx="691" cy="667"/>
            </a:xfrm>
            <a:prstGeom prst="star16">
              <a:avLst>
                <a:gd name="adj" fmla="val 375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altLang="ja-JP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1" name="Oval 11"/>
            <p:cNvSpPr>
              <a:spLocks noChangeArrowheads="1"/>
            </p:cNvSpPr>
            <p:nvPr/>
          </p:nvSpPr>
          <p:spPr bwMode="auto">
            <a:xfrm rot="-5400000">
              <a:off x="538" y="681"/>
              <a:ext cx="204" cy="196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d</a:t>
              </a:r>
            </a:p>
          </p:txBody>
        </p:sp>
        <p:sp>
          <p:nvSpPr>
            <p:cNvPr id="42" name="Oval 12"/>
            <p:cNvSpPr>
              <a:spLocks noChangeArrowheads="1"/>
            </p:cNvSpPr>
            <p:nvPr/>
          </p:nvSpPr>
          <p:spPr bwMode="auto">
            <a:xfrm rot="-5400000">
              <a:off x="1009" y="968"/>
              <a:ext cx="204" cy="198"/>
            </a:xfrm>
            <a:prstGeom prst="ellipse">
              <a:avLst/>
            </a:prstGeom>
            <a:solidFill>
              <a:srgbClr val="0066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s</a:t>
              </a:r>
            </a:p>
          </p:txBody>
        </p:sp>
        <p:sp>
          <p:nvSpPr>
            <p:cNvPr id="43" name="Oval 13"/>
            <p:cNvSpPr>
              <a:spLocks noChangeArrowheads="1"/>
            </p:cNvSpPr>
            <p:nvPr/>
          </p:nvSpPr>
          <p:spPr bwMode="auto">
            <a:xfrm rot="-5400000">
              <a:off x="470" y="1105"/>
              <a:ext cx="204" cy="196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en-US" altLang="ja-JP" sz="12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4" name="Oval 14"/>
            <p:cNvSpPr>
              <a:spLocks noChangeArrowheads="1"/>
            </p:cNvSpPr>
            <p:nvPr/>
          </p:nvSpPr>
          <p:spPr bwMode="auto">
            <a:xfrm rot="-5400000">
              <a:off x="982" y="1245"/>
              <a:ext cx="203" cy="198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u</a:t>
              </a:r>
            </a:p>
          </p:txBody>
        </p:sp>
        <p:sp>
          <p:nvSpPr>
            <p:cNvPr id="45" name="Oval 15"/>
            <p:cNvSpPr>
              <a:spLocks noChangeArrowheads="1"/>
            </p:cNvSpPr>
            <p:nvPr/>
          </p:nvSpPr>
          <p:spPr bwMode="auto">
            <a:xfrm rot="-5400000">
              <a:off x="880" y="397"/>
              <a:ext cx="204" cy="197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d</a:t>
              </a:r>
            </a:p>
          </p:txBody>
        </p:sp>
        <p:sp>
          <p:nvSpPr>
            <p:cNvPr id="46" name="Oval 16"/>
            <p:cNvSpPr>
              <a:spLocks noChangeArrowheads="1"/>
            </p:cNvSpPr>
            <p:nvPr/>
          </p:nvSpPr>
          <p:spPr bwMode="auto">
            <a:xfrm rot="-5400000">
              <a:off x="743" y="1034"/>
              <a:ext cx="204" cy="197"/>
            </a:xfrm>
            <a:prstGeom prst="ellipse">
              <a:avLst/>
            </a:prstGeom>
            <a:solidFill>
              <a:srgbClr val="FF33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u</a:t>
              </a:r>
            </a:p>
          </p:txBody>
        </p:sp>
        <p:sp>
          <p:nvSpPr>
            <p:cNvPr id="47" name="Oval 17"/>
            <p:cNvSpPr>
              <a:spLocks noChangeArrowheads="1"/>
            </p:cNvSpPr>
            <p:nvPr/>
          </p:nvSpPr>
          <p:spPr bwMode="auto">
            <a:xfrm rot="-5400000">
              <a:off x="1389" y="771"/>
              <a:ext cx="204" cy="197"/>
            </a:xfrm>
            <a:prstGeom prst="ellipse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s</a:t>
              </a:r>
            </a:p>
          </p:txBody>
        </p:sp>
        <p:sp>
          <p:nvSpPr>
            <p:cNvPr id="48" name="Oval 18"/>
            <p:cNvSpPr>
              <a:spLocks noChangeArrowheads="1"/>
            </p:cNvSpPr>
            <p:nvPr/>
          </p:nvSpPr>
          <p:spPr bwMode="auto">
            <a:xfrm rot="-5400000">
              <a:off x="1255" y="1104"/>
              <a:ext cx="204" cy="19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u</a:t>
              </a:r>
            </a:p>
          </p:txBody>
        </p:sp>
        <p:sp>
          <p:nvSpPr>
            <p:cNvPr id="49" name="Oval 19"/>
            <p:cNvSpPr>
              <a:spLocks noChangeArrowheads="1"/>
            </p:cNvSpPr>
            <p:nvPr/>
          </p:nvSpPr>
          <p:spPr bwMode="auto">
            <a:xfrm rot="-5400000">
              <a:off x="1118" y="681"/>
              <a:ext cx="204" cy="19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d</a:t>
              </a:r>
            </a:p>
          </p:txBody>
        </p:sp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470" y="1127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 smtClean="0">
                  <a:solidFill>
                    <a:srgbClr val="000000"/>
                  </a:solidFill>
                  <a:latin typeface="Comic Sans MS" pitchFamily="66" charset="0"/>
                </a:rPr>
                <a:t>u</a:t>
              </a:r>
            </a:p>
          </p:txBody>
        </p:sp>
        <p:sp>
          <p:nvSpPr>
            <p:cNvPr id="51" name="Line 21"/>
            <p:cNvSpPr>
              <a:spLocks noChangeShapeType="1"/>
            </p:cNvSpPr>
            <p:nvPr/>
          </p:nvSpPr>
          <p:spPr bwMode="auto">
            <a:xfrm>
              <a:off x="816" y="110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52" name="Line 22"/>
            <p:cNvSpPr>
              <a:spLocks noChangeShapeType="1"/>
            </p:cNvSpPr>
            <p:nvPr/>
          </p:nvSpPr>
          <p:spPr bwMode="auto">
            <a:xfrm>
              <a:off x="1200" y="72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53" name="Line 23"/>
            <p:cNvSpPr>
              <a:spLocks noChangeShapeType="1"/>
            </p:cNvSpPr>
            <p:nvPr/>
          </p:nvSpPr>
          <p:spPr bwMode="auto">
            <a:xfrm>
              <a:off x="1056" y="105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6839709" y="5070604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 pitchFamily="66" charset="0"/>
              </a:rPr>
              <a:t>Proton :</a:t>
            </a:r>
          </a:p>
          <a:p>
            <a:r>
              <a:rPr kumimoji="1" lang="en-US" altLang="ja-JP" dirty="0" smtClean="0">
                <a:latin typeface="Comic Sans MS" pitchFamily="66" charset="0"/>
              </a:rPr>
              <a:t> a  composite object</a:t>
            </a:r>
            <a:endParaRPr kumimoji="1" lang="ja-JP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05136"/>
            <a:ext cx="42243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6" name="Oval 6"/>
          <p:cNvSpPr>
            <a:spLocks noChangeArrowheads="1"/>
          </p:cNvSpPr>
          <p:nvPr/>
        </p:nvSpPr>
        <p:spPr bwMode="auto">
          <a:xfrm>
            <a:off x="5622925" y="3214911"/>
            <a:ext cx="863600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altLang="ja-JP"/>
          </a:p>
        </p:txBody>
      </p:sp>
      <p:sp>
        <p:nvSpPr>
          <p:cNvPr id="138247" name="Line 7"/>
          <p:cNvSpPr>
            <a:spLocks noChangeShapeType="1"/>
          </p:cNvSpPr>
          <p:nvPr/>
        </p:nvSpPr>
        <p:spPr bwMode="auto">
          <a:xfrm flipV="1">
            <a:off x="5549900" y="3719736"/>
            <a:ext cx="504825" cy="259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4470400" y="6027961"/>
            <a:ext cx="2230098" cy="523220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omic Sans MS" pitchFamily="66" charset="0"/>
              </a:rPr>
              <a:t>Note the scale factor.</a:t>
            </a:r>
          </a:p>
          <a:p>
            <a:r>
              <a:rPr lang="en-US" altLang="ja-JP" sz="1400" dirty="0">
                <a:latin typeface="Comic Sans MS" pitchFamily="66" charset="0"/>
              </a:rPr>
              <a:t> Gluon dominant at low-x</a:t>
            </a:r>
          </a:p>
        </p:txBody>
      </p:sp>
      <p:sp>
        <p:nvSpPr>
          <p:cNvPr id="138250" name="Oval 10"/>
          <p:cNvSpPr>
            <a:spLocks noChangeArrowheads="1"/>
          </p:cNvSpPr>
          <p:nvPr/>
        </p:nvSpPr>
        <p:spPr bwMode="auto">
          <a:xfrm>
            <a:off x="5262562" y="4367436"/>
            <a:ext cx="863600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altLang="ja-JP"/>
          </a:p>
        </p:txBody>
      </p:sp>
      <p:sp>
        <p:nvSpPr>
          <p:cNvPr id="26631" name="Rectangle 12"/>
          <p:cNvSpPr>
            <a:spLocks noChangeArrowheads="1"/>
          </p:cNvSpPr>
          <p:nvPr/>
        </p:nvSpPr>
        <p:spPr bwMode="auto">
          <a:xfrm>
            <a:off x="179387" y="188913"/>
            <a:ext cx="6384701" cy="6477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800" dirty="0" smtClean="0">
                <a:latin typeface="Comic Sans MS" pitchFamily="66" charset="0"/>
                <a:ea typeface="HGP創英角ﾎﾟｯﾌﾟ体" pitchFamily="50" charset="-128"/>
              </a:rPr>
              <a:t>ＰＤＦ　</a:t>
            </a:r>
            <a:r>
              <a:rPr lang="en-US" altLang="ja-JP" sz="2800" dirty="0" smtClean="0">
                <a:latin typeface="Comic Sans MS" pitchFamily="66" charset="0"/>
                <a:ea typeface="HGP創英角ﾎﾟｯﾌﾟ体" pitchFamily="50" charset="-128"/>
              </a:rPr>
              <a:t>(</a:t>
            </a:r>
            <a:r>
              <a:rPr lang="en-US" altLang="ja-JP" sz="2800" dirty="0" err="1" smtClean="0">
                <a:latin typeface="Comic Sans MS" pitchFamily="66" charset="0"/>
                <a:ea typeface="HGP創英角ﾎﾟｯﾌﾟ体" pitchFamily="50" charset="-128"/>
              </a:rPr>
              <a:t>parton</a:t>
            </a:r>
            <a:r>
              <a:rPr lang="en-US" altLang="ja-JP" sz="2800" dirty="0" smtClean="0">
                <a:latin typeface="Comic Sans MS" pitchFamily="66" charset="0"/>
                <a:ea typeface="HGP創英角ﾎﾟｯﾌﾟ体" pitchFamily="50" charset="-128"/>
              </a:rPr>
              <a:t> distribution function)</a:t>
            </a:r>
            <a:endParaRPr lang="ja-JP" altLang="en-US" sz="2800" dirty="0">
              <a:latin typeface="Comic Sans MS" pitchFamily="66" charset="0"/>
              <a:ea typeface="HGP創英角ﾎﾟｯﾌﾟ体" pitchFamily="50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8936"/>
            <a:ext cx="3800450" cy="187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2011/10/25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E8E19-042C-4A02-B20E-F806154DA8B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11" name="グループ化 80"/>
          <p:cNvGrpSpPr/>
          <p:nvPr/>
        </p:nvGrpSpPr>
        <p:grpSpPr>
          <a:xfrm>
            <a:off x="628398" y="2701563"/>
            <a:ext cx="3918133" cy="4143375"/>
            <a:chOff x="3745057" y="428625"/>
            <a:chExt cx="3918133" cy="4143375"/>
          </a:xfrm>
        </p:grpSpPr>
        <p:sp>
          <p:nvSpPr>
            <p:cNvPr id="12" name="Line 4"/>
            <p:cNvSpPr>
              <a:spLocks noChangeShapeType="1"/>
            </p:cNvSpPr>
            <p:nvPr/>
          </p:nvSpPr>
          <p:spPr bwMode="auto">
            <a:xfrm flipV="1">
              <a:off x="5572126" y="2286171"/>
              <a:ext cx="362496" cy="21572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3" name="グループ化 35"/>
            <p:cNvGrpSpPr>
              <a:grpSpLocks/>
            </p:cNvGrpSpPr>
            <p:nvPr/>
          </p:nvGrpSpPr>
          <p:grpSpPr bwMode="auto">
            <a:xfrm>
              <a:off x="3745057" y="1500163"/>
              <a:ext cx="2925618" cy="1006499"/>
              <a:chOff x="597000" y="4637087"/>
              <a:chExt cx="2925271" cy="1006826"/>
            </a:xfrm>
          </p:grpSpPr>
          <p:sp>
            <p:nvSpPr>
              <p:cNvPr id="36" name="Freeform 2"/>
              <p:cNvSpPr>
                <a:spLocks/>
              </p:cNvSpPr>
              <p:nvPr/>
            </p:nvSpPr>
            <p:spPr bwMode="auto">
              <a:xfrm>
                <a:off x="1601670" y="5141840"/>
                <a:ext cx="901140" cy="502073"/>
              </a:xfrm>
              <a:custGeom>
                <a:avLst/>
                <a:gdLst>
                  <a:gd name="T0" fmla="*/ 2147483647 w 447"/>
                  <a:gd name="T1" fmla="*/ 2147483647 h 316"/>
                  <a:gd name="T2" fmla="*/ 2147483647 w 447"/>
                  <a:gd name="T3" fmla="*/ 2147483647 h 316"/>
                  <a:gd name="T4" fmla="*/ 2147483647 w 447"/>
                  <a:gd name="T5" fmla="*/ 2147483647 h 316"/>
                  <a:gd name="T6" fmla="*/ 2147483647 w 447"/>
                  <a:gd name="T7" fmla="*/ 0 h 316"/>
                  <a:gd name="T8" fmla="*/ 2147483647 w 447"/>
                  <a:gd name="T9" fmla="*/ 2147483647 h 316"/>
                  <a:gd name="T10" fmla="*/ 2147483647 w 447"/>
                  <a:gd name="T11" fmla="*/ 2147483647 h 316"/>
                  <a:gd name="T12" fmla="*/ 2147483647 w 447"/>
                  <a:gd name="T13" fmla="*/ 2147483647 h 316"/>
                  <a:gd name="T14" fmla="*/ 2147483647 w 447"/>
                  <a:gd name="T15" fmla="*/ 2147483647 h 316"/>
                  <a:gd name="T16" fmla="*/ 2147483647 w 447"/>
                  <a:gd name="T17" fmla="*/ 2147483647 h 316"/>
                  <a:gd name="T18" fmla="*/ 2147483647 w 447"/>
                  <a:gd name="T19" fmla="*/ 2147483647 h 316"/>
                  <a:gd name="T20" fmla="*/ 2147483647 w 447"/>
                  <a:gd name="T21" fmla="*/ 2147483647 h 316"/>
                  <a:gd name="T22" fmla="*/ 2147483647 w 447"/>
                  <a:gd name="T23" fmla="*/ 2147483647 h 316"/>
                  <a:gd name="T24" fmla="*/ 2147483647 w 447"/>
                  <a:gd name="T25" fmla="*/ 2147483647 h 316"/>
                  <a:gd name="T26" fmla="*/ 2147483647 w 447"/>
                  <a:gd name="T27" fmla="*/ 2147483647 h 316"/>
                  <a:gd name="T28" fmla="*/ 2147483647 w 447"/>
                  <a:gd name="T29" fmla="*/ 2147483647 h 316"/>
                  <a:gd name="T30" fmla="*/ 2147483647 w 447"/>
                  <a:gd name="T31" fmla="*/ 2147483647 h 316"/>
                  <a:gd name="T32" fmla="*/ 2147483647 w 447"/>
                  <a:gd name="T33" fmla="*/ 2147483647 h 316"/>
                  <a:gd name="T34" fmla="*/ 2147483647 w 447"/>
                  <a:gd name="T35" fmla="*/ 2147483647 h 316"/>
                  <a:gd name="T36" fmla="*/ 2147483647 w 447"/>
                  <a:gd name="T37" fmla="*/ 2147483647 h 316"/>
                  <a:gd name="T38" fmla="*/ 2147483647 w 447"/>
                  <a:gd name="T39" fmla="*/ 2147483647 h 3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7"/>
                  <a:gd name="T61" fmla="*/ 0 h 316"/>
                  <a:gd name="T62" fmla="*/ 447 w 447"/>
                  <a:gd name="T63" fmla="*/ 316 h 31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7" h="316">
                    <a:moveTo>
                      <a:pt x="6" y="78"/>
                    </a:moveTo>
                    <a:cubicBezTo>
                      <a:pt x="19" y="24"/>
                      <a:pt x="0" y="69"/>
                      <a:pt x="41" y="35"/>
                    </a:cubicBezTo>
                    <a:cubicBezTo>
                      <a:pt x="47" y="30"/>
                      <a:pt x="47" y="18"/>
                      <a:pt x="55" y="14"/>
                    </a:cubicBezTo>
                    <a:cubicBezTo>
                      <a:pt x="72" y="5"/>
                      <a:pt x="111" y="0"/>
                      <a:pt x="111" y="0"/>
                    </a:cubicBezTo>
                    <a:cubicBezTo>
                      <a:pt x="142" y="10"/>
                      <a:pt x="138" y="26"/>
                      <a:pt x="146" y="57"/>
                    </a:cubicBezTo>
                    <a:cubicBezTo>
                      <a:pt x="137" y="94"/>
                      <a:pt x="135" y="104"/>
                      <a:pt x="97" y="113"/>
                    </a:cubicBezTo>
                    <a:cubicBezTo>
                      <a:pt x="118" y="71"/>
                      <a:pt x="135" y="72"/>
                      <a:pt x="181" y="64"/>
                    </a:cubicBezTo>
                    <a:cubicBezTo>
                      <a:pt x="193" y="66"/>
                      <a:pt x="207" y="64"/>
                      <a:pt x="217" y="71"/>
                    </a:cubicBezTo>
                    <a:cubicBezTo>
                      <a:pt x="223" y="75"/>
                      <a:pt x="224" y="85"/>
                      <a:pt x="224" y="92"/>
                    </a:cubicBezTo>
                    <a:cubicBezTo>
                      <a:pt x="224" y="136"/>
                      <a:pt x="233" y="215"/>
                      <a:pt x="181" y="232"/>
                    </a:cubicBezTo>
                    <a:cubicBezTo>
                      <a:pt x="171" y="202"/>
                      <a:pt x="172" y="178"/>
                      <a:pt x="196" y="155"/>
                    </a:cubicBezTo>
                    <a:cubicBezTo>
                      <a:pt x="228" y="91"/>
                      <a:pt x="216" y="105"/>
                      <a:pt x="308" y="113"/>
                    </a:cubicBezTo>
                    <a:cubicBezTo>
                      <a:pt x="317" y="118"/>
                      <a:pt x="329" y="119"/>
                      <a:pt x="336" y="127"/>
                    </a:cubicBezTo>
                    <a:cubicBezTo>
                      <a:pt x="349" y="143"/>
                      <a:pt x="364" y="183"/>
                      <a:pt x="364" y="183"/>
                    </a:cubicBezTo>
                    <a:cubicBezTo>
                      <a:pt x="359" y="211"/>
                      <a:pt x="362" y="241"/>
                      <a:pt x="350" y="267"/>
                    </a:cubicBezTo>
                    <a:cubicBezTo>
                      <a:pt x="342" y="285"/>
                      <a:pt x="274" y="265"/>
                      <a:pt x="259" y="260"/>
                    </a:cubicBezTo>
                    <a:cubicBezTo>
                      <a:pt x="257" y="253"/>
                      <a:pt x="248" y="245"/>
                      <a:pt x="252" y="239"/>
                    </a:cubicBezTo>
                    <a:cubicBezTo>
                      <a:pt x="257" y="230"/>
                      <a:pt x="270" y="229"/>
                      <a:pt x="280" y="225"/>
                    </a:cubicBezTo>
                    <a:cubicBezTo>
                      <a:pt x="307" y="215"/>
                      <a:pt x="336" y="204"/>
                      <a:pt x="364" y="197"/>
                    </a:cubicBezTo>
                    <a:cubicBezTo>
                      <a:pt x="447" y="209"/>
                      <a:pt x="420" y="220"/>
                      <a:pt x="420" y="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7"/>
              <p:cNvSpPr>
                <a:spLocks noChangeShapeType="1"/>
              </p:cNvSpPr>
              <p:nvPr/>
            </p:nvSpPr>
            <p:spPr bwMode="auto">
              <a:xfrm>
                <a:off x="597000" y="4997114"/>
                <a:ext cx="640200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Text Box 8"/>
              <p:cNvSpPr txBox="1">
                <a:spLocks noChangeArrowheads="1"/>
              </p:cNvSpPr>
              <p:nvPr/>
            </p:nvSpPr>
            <p:spPr bwMode="auto">
              <a:xfrm>
                <a:off x="2214563" y="5065713"/>
                <a:ext cx="357159" cy="467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altLang="ja-JP">
                    <a:solidFill>
                      <a:srgbClr val="000000"/>
                    </a:solidFill>
                  </a:rPr>
                  <a:t>g</a:t>
                </a:r>
              </a:p>
            </p:txBody>
          </p:sp>
          <p:sp>
            <p:nvSpPr>
              <p:cNvPr id="39" name="Line 10"/>
              <p:cNvSpPr>
                <a:spLocks noChangeShapeType="1"/>
              </p:cNvSpPr>
              <p:nvPr/>
            </p:nvSpPr>
            <p:spPr bwMode="auto">
              <a:xfrm flipV="1">
                <a:off x="1511873" y="4637087"/>
                <a:ext cx="2010398" cy="216195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 flipV="1">
                <a:off x="1511873" y="4853282"/>
                <a:ext cx="1917431" cy="14383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12"/>
              <p:cNvSpPr>
                <a:spLocks noChangeShapeType="1"/>
              </p:cNvSpPr>
              <p:nvPr/>
            </p:nvSpPr>
            <p:spPr bwMode="auto">
              <a:xfrm>
                <a:off x="1511873" y="4997114"/>
                <a:ext cx="1826578" cy="71469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17"/>
              <p:cNvSpPr>
                <a:spLocks noChangeArrowheads="1"/>
              </p:cNvSpPr>
              <p:nvPr/>
            </p:nvSpPr>
            <p:spPr bwMode="auto">
              <a:xfrm>
                <a:off x="1054436" y="4710344"/>
                <a:ext cx="638087" cy="62089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en-GB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43" name="図 4" descr="proton_hr_ger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00125" y="4637088"/>
                <a:ext cx="714375" cy="714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グループ化 32"/>
            <p:cNvGrpSpPr>
              <a:grpSpLocks/>
            </p:cNvGrpSpPr>
            <p:nvPr/>
          </p:nvGrpSpPr>
          <p:grpSpPr bwMode="auto">
            <a:xfrm>
              <a:off x="4648200" y="2428875"/>
              <a:ext cx="3014990" cy="1010157"/>
              <a:chOff x="1511873" y="5572138"/>
              <a:chExt cx="3015069" cy="1009811"/>
            </a:xfrm>
          </p:grpSpPr>
          <p:sp>
            <p:nvSpPr>
              <p:cNvPr id="29" name="Freeform 3"/>
              <p:cNvSpPr>
                <a:spLocks/>
              </p:cNvSpPr>
              <p:nvPr/>
            </p:nvSpPr>
            <p:spPr bwMode="auto">
              <a:xfrm>
                <a:off x="2423577" y="5574230"/>
                <a:ext cx="901140" cy="501180"/>
              </a:xfrm>
              <a:custGeom>
                <a:avLst/>
                <a:gdLst>
                  <a:gd name="T0" fmla="*/ 2147483647 w 447"/>
                  <a:gd name="T1" fmla="*/ 2147483647 h 316"/>
                  <a:gd name="T2" fmla="*/ 2147483647 w 447"/>
                  <a:gd name="T3" fmla="*/ 2147483647 h 316"/>
                  <a:gd name="T4" fmla="*/ 2147483647 w 447"/>
                  <a:gd name="T5" fmla="*/ 2147483647 h 316"/>
                  <a:gd name="T6" fmla="*/ 2147483647 w 447"/>
                  <a:gd name="T7" fmla="*/ 0 h 316"/>
                  <a:gd name="T8" fmla="*/ 2147483647 w 447"/>
                  <a:gd name="T9" fmla="*/ 2147483647 h 316"/>
                  <a:gd name="T10" fmla="*/ 2147483647 w 447"/>
                  <a:gd name="T11" fmla="*/ 2147483647 h 316"/>
                  <a:gd name="T12" fmla="*/ 2147483647 w 447"/>
                  <a:gd name="T13" fmla="*/ 2147483647 h 316"/>
                  <a:gd name="T14" fmla="*/ 2147483647 w 447"/>
                  <a:gd name="T15" fmla="*/ 2147483647 h 316"/>
                  <a:gd name="T16" fmla="*/ 2147483647 w 447"/>
                  <a:gd name="T17" fmla="*/ 2147483647 h 316"/>
                  <a:gd name="T18" fmla="*/ 2147483647 w 447"/>
                  <a:gd name="T19" fmla="*/ 2147483647 h 316"/>
                  <a:gd name="T20" fmla="*/ 2147483647 w 447"/>
                  <a:gd name="T21" fmla="*/ 2147483647 h 316"/>
                  <a:gd name="T22" fmla="*/ 2147483647 w 447"/>
                  <a:gd name="T23" fmla="*/ 2147483647 h 316"/>
                  <a:gd name="T24" fmla="*/ 2147483647 w 447"/>
                  <a:gd name="T25" fmla="*/ 2147483647 h 316"/>
                  <a:gd name="T26" fmla="*/ 2147483647 w 447"/>
                  <a:gd name="T27" fmla="*/ 2147483647 h 316"/>
                  <a:gd name="T28" fmla="*/ 2147483647 w 447"/>
                  <a:gd name="T29" fmla="*/ 2147483647 h 316"/>
                  <a:gd name="T30" fmla="*/ 2147483647 w 447"/>
                  <a:gd name="T31" fmla="*/ 2147483647 h 316"/>
                  <a:gd name="T32" fmla="*/ 2147483647 w 447"/>
                  <a:gd name="T33" fmla="*/ 2147483647 h 316"/>
                  <a:gd name="T34" fmla="*/ 2147483647 w 447"/>
                  <a:gd name="T35" fmla="*/ 2147483647 h 316"/>
                  <a:gd name="T36" fmla="*/ 2147483647 w 447"/>
                  <a:gd name="T37" fmla="*/ 2147483647 h 316"/>
                  <a:gd name="T38" fmla="*/ 2147483647 w 447"/>
                  <a:gd name="T39" fmla="*/ 2147483647 h 3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7"/>
                  <a:gd name="T61" fmla="*/ 0 h 316"/>
                  <a:gd name="T62" fmla="*/ 447 w 447"/>
                  <a:gd name="T63" fmla="*/ 316 h 31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7" h="316">
                    <a:moveTo>
                      <a:pt x="6" y="78"/>
                    </a:moveTo>
                    <a:cubicBezTo>
                      <a:pt x="19" y="24"/>
                      <a:pt x="0" y="69"/>
                      <a:pt x="41" y="35"/>
                    </a:cubicBezTo>
                    <a:cubicBezTo>
                      <a:pt x="47" y="30"/>
                      <a:pt x="47" y="18"/>
                      <a:pt x="55" y="14"/>
                    </a:cubicBezTo>
                    <a:cubicBezTo>
                      <a:pt x="72" y="5"/>
                      <a:pt x="111" y="0"/>
                      <a:pt x="111" y="0"/>
                    </a:cubicBezTo>
                    <a:cubicBezTo>
                      <a:pt x="142" y="10"/>
                      <a:pt x="138" y="26"/>
                      <a:pt x="146" y="57"/>
                    </a:cubicBezTo>
                    <a:cubicBezTo>
                      <a:pt x="137" y="94"/>
                      <a:pt x="135" y="104"/>
                      <a:pt x="97" y="113"/>
                    </a:cubicBezTo>
                    <a:cubicBezTo>
                      <a:pt x="118" y="71"/>
                      <a:pt x="135" y="72"/>
                      <a:pt x="181" y="64"/>
                    </a:cubicBezTo>
                    <a:cubicBezTo>
                      <a:pt x="193" y="66"/>
                      <a:pt x="207" y="64"/>
                      <a:pt x="217" y="71"/>
                    </a:cubicBezTo>
                    <a:cubicBezTo>
                      <a:pt x="223" y="75"/>
                      <a:pt x="224" y="85"/>
                      <a:pt x="224" y="92"/>
                    </a:cubicBezTo>
                    <a:cubicBezTo>
                      <a:pt x="224" y="136"/>
                      <a:pt x="233" y="215"/>
                      <a:pt x="181" y="232"/>
                    </a:cubicBezTo>
                    <a:cubicBezTo>
                      <a:pt x="171" y="202"/>
                      <a:pt x="172" y="178"/>
                      <a:pt x="196" y="155"/>
                    </a:cubicBezTo>
                    <a:cubicBezTo>
                      <a:pt x="228" y="91"/>
                      <a:pt x="216" y="105"/>
                      <a:pt x="308" y="113"/>
                    </a:cubicBezTo>
                    <a:cubicBezTo>
                      <a:pt x="317" y="118"/>
                      <a:pt x="329" y="119"/>
                      <a:pt x="336" y="127"/>
                    </a:cubicBezTo>
                    <a:cubicBezTo>
                      <a:pt x="349" y="143"/>
                      <a:pt x="364" y="183"/>
                      <a:pt x="364" y="183"/>
                    </a:cubicBezTo>
                    <a:cubicBezTo>
                      <a:pt x="359" y="211"/>
                      <a:pt x="362" y="241"/>
                      <a:pt x="350" y="267"/>
                    </a:cubicBezTo>
                    <a:cubicBezTo>
                      <a:pt x="342" y="285"/>
                      <a:pt x="274" y="265"/>
                      <a:pt x="259" y="260"/>
                    </a:cubicBezTo>
                    <a:cubicBezTo>
                      <a:pt x="257" y="253"/>
                      <a:pt x="248" y="245"/>
                      <a:pt x="252" y="239"/>
                    </a:cubicBezTo>
                    <a:cubicBezTo>
                      <a:pt x="257" y="230"/>
                      <a:pt x="270" y="229"/>
                      <a:pt x="280" y="225"/>
                    </a:cubicBezTo>
                    <a:cubicBezTo>
                      <a:pt x="307" y="215"/>
                      <a:pt x="336" y="204"/>
                      <a:pt x="364" y="197"/>
                    </a:cubicBezTo>
                    <a:cubicBezTo>
                      <a:pt x="447" y="209"/>
                      <a:pt x="420" y="220"/>
                      <a:pt x="420" y="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6"/>
              <p:cNvSpPr>
                <a:spLocks noChangeShapeType="1"/>
              </p:cNvSpPr>
              <p:nvPr/>
            </p:nvSpPr>
            <p:spPr bwMode="auto">
              <a:xfrm>
                <a:off x="3886742" y="6005727"/>
                <a:ext cx="640200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 Box 9"/>
              <p:cNvSpPr txBox="1">
                <a:spLocks noChangeArrowheads="1"/>
              </p:cNvSpPr>
              <p:nvPr/>
            </p:nvSpPr>
            <p:spPr bwMode="auto">
              <a:xfrm>
                <a:off x="2428860" y="5572138"/>
                <a:ext cx="198850" cy="4670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/>
                <a:r>
                  <a:rPr lang="en-US" altLang="ja-JP">
                    <a:solidFill>
                      <a:srgbClr val="000000"/>
                    </a:solidFill>
                  </a:rPr>
                  <a:t>g</a:t>
                </a: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601670" y="6005727"/>
                <a:ext cx="1827634" cy="14472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flipH="1">
                <a:off x="1601670" y="6078983"/>
                <a:ext cx="1920601" cy="28677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1511873" y="6221922"/>
                <a:ext cx="2010398" cy="360027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/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" name="図 29" descr="proton_hr_ger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14678" y="5715017"/>
                <a:ext cx="714375" cy="714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5" name="直線矢印コネクタ 14"/>
            <p:cNvCxnSpPr/>
            <p:nvPr/>
          </p:nvCxnSpPr>
          <p:spPr>
            <a:xfrm rot="10800000" flipH="1">
              <a:off x="5934075" y="857250"/>
              <a:ext cx="428625" cy="1398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rot="10800000" flipH="1" flipV="1">
              <a:off x="5934075" y="2255838"/>
              <a:ext cx="357188" cy="14589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6005513" y="1071563"/>
              <a:ext cx="1571625" cy="11842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rot="16200000" flipV="1">
              <a:off x="5145088" y="1538288"/>
              <a:ext cx="876300" cy="558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グループ化 50"/>
            <p:cNvGrpSpPr>
              <a:grpSpLocks/>
            </p:cNvGrpSpPr>
            <p:nvPr/>
          </p:nvGrpSpPr>
          <p:grpSpPr bwMode="auto">
            <a:xfrm flipV="1">
              <a:off x="5303838" y="428625"/>
              <a:ext cx="2273300" cy="2857500"/>
              <a:chOff x="2155267" y="3571876"/>
              <a:chExt cx="2273299" cy="2857496"/>
            </a:xfrm>
          </p:grpSpPr>
          <p:cxnSp>
            <p:nvCxnSpPr>
              <p:cNvPr id="25" name="直線矢印コネクタ 24"/>
              <p:cNvCxnSpPr/>
              <p:nvPr/>
            </p:nvCxnSpPr>
            <p:spPr>
              <a:xfrm rot="10800000" flipH="1">
                <a:off x="2785504" y="3571876"/>
                <a:ext cx="428625" cy="13985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矢印コネクタ 25"/>
              <p:cNvCxnSpPr/>
              <p:nvPr/>
            </p:nvCxnSpPr>
            <p:spPr>
              <a:xfrm rot="10800000" flipH="1" flipV="1">
                <a:off x="2785504" y="4970461"/>
                <a:ext cx="357188" cy="145891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>
              <a:xfrm flipV="1">
                <a:off x="2856942" y="3786188"/>
                <a:ext cx="1571624" cy="11842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 rot="16200000" flipV="1">
                <a:off x="1996517" y="4252912"/>
                <a:ext cx="876299" cy="558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グループ化 51"/>
            <p:cNvGrpSpPr>
              <a:grpSpLocks/>
            </p:cNvGrpSpPr>
            <p:nvPr/>
          </p:nvGrpSpPr>
          <p:grpSpPr bwMode="auto">
            <a:xfrm>
              <a:off x="4791075" y="1714500"/>
              <a:ext cx="2273300" cy="2857500"/>
              <a:chOff x="2155267" y="3571876"/>
              <a:chExt cx="2273299" cy="2857496"/>
            </a:xfrm>
          </p:grpSpPr>
          <p:cxnSp>
            <p:nvCxnSpPr>
              <p:cNvPr id="21" name="直線矢印コネクタ 20"/>
              <p:cNvCxnSpPr/>
              <p:nvPr/>
            </p:nvCxnSpPr>
            <p:spPr>
              <a:xfrm rot="10800000" flipH="1">
                <a:off x="2785505" y="3571876"/>
                <a:ext cx="428625" cy="13985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/>
              <p:cNvCxnSpPr/>
              <p:nvPr/>
            </p:nvCxnSpPr>
            <p:spPr>
              <a:xfrm rot="10800000" flipH="1" flipV="1">
                <a:off x="2785505" y="4970462"/>
                <a:ext cx="357187" cy="14589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/>
              <p:cNvCxnSpPr/>
              <p:nvPr/>
            </p:nvCxnSpPr>
            <p:spPr>
              <a:xfrm flipV="1">
                <a:off x="2856942" y="3786189"/>
                <a:ext cx="1571624" cy="11842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/>
              <p:cNvCxnSpPr/>
              <p:nvPr/>
            </p:nvCxnSpPr>
            <p:spPr>
              <a:xfrm rot="16200000" flipV="1">
                <a:off x="1996517" y="4252913"/>
                <a:ext cx="876299" cy="558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730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6" grpId="0" animBg="1"/>
      <p:bldP spid="138247" grpId="0" animBg="1"/>
      <p:bldP spid="138248" grpId="0" animBg="1"/>
      <p:bldP spid="138250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1302</Words>
  <Application>Microsoft Office PowerPoint</Application>
  <PresentationFormat>画面に合わせる (4:3)</PresentationFormat>
  <Paragraphs>374</Paragraphs>
  <Slides>40</Slides>
  <Notes>7</Notes>
  <HiddenSlides>0</HiddenSlides>
  <MMClips>0</MMClips>
  <ScaleCrop>false</ScaleCrop>
  <HeadingPairs>
    <vt:vector size="6" baseType="variant"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40</vt:i4>
      </vt:variant>
    </vt:vector>
  </HeadingPairs>
  <TitlesOfParts>
    <vt:vector size="46" baseType="lpstr">
      <vt:lpstr>Office ​​テーマ</vt:lpstr>
      <vt:lpstr>1_標準デザイン</vt:lpstr>
      <vt:lpstr>Default Design</vt:lpstr>
      <vt:lpstr>1_Office ​​テーマ</vt:lpstr>
      <vt:lpstr>数式</vt:lpstr>
      <vt:lpstr>Equation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ATLAS history </vt:lpstr>
      <vt:lpstr>Summary of Records (17th October 2011)</vt:lpstr>
      <vt:lpstr>Summary of Records (17th October 2011)</vt:lpstr>
      <vt:lpstr>Proton-proton scattering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W, Z precision measurements : </vt:lpstr>
      <vt:lpstr>PowerPoint プレゼンテーション</vt:lpstr>
      <vt:lpstr>Jet cross section: </vt:lpstr>
      <vt:lpstr>High mass dijet :</vt:lpstr>
      <vt:lpstr>Dijet angular distribution</vt:lpstr>
      <vt:lpstr>No extra di-lepton resonance (yet)</vt:lpstr>
      <vt:lpstr>But we should have something beyond the SM</vt:lpstr>
      <vt:lpstr>PowerPoint プレゼンテーション</vt:lpstr>
      <vt:lpstr>SUSY : as a model with DM </vt:lpstr>
      <vt:lpstr>No signal (yet)</vt:lpstr>
      <vt:lpstr>PowerPoint プレゼンテーション</vt:lpstr>
      <vt:lpstr>PowerPoint プレゼンテーション</vt:lpstr>
      <vt:lpstr> High statistics → High Energy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Jet reconstruction in LHC</vt:lpstr>
      <vt:lpstr>Jet performance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now and its future prospect</dc:title>
  <dc:creator>toku</dc:creator>
  <cp:lastModifiedBy>toku</cp:lastModifiedBy>
  <cp:revision>55</cp:revision>
  <dcterms:created xsi:type="dcterms:W3CDTF">2011-10-23T03:22:22Z</dcterms:created>
  <dcterms:modified xsi:type="dcterms:W3CDTF">2011-10-25T23:32:15Z</dcterms:modified>
</cp:coreProperties>
</file>