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51"/>
  </p:notesMasterIdLst>
  <p:handoutMasterIdLst>
    <p:handoutMasterId r:id="rId52"/>
  </p:handoutMasterIdLst>
  <p:sldIdLst>
    <p:sldId id="259" r:id="rId2"/>
    <p:sldId id="305" r:id="rId3"/>
    <p:sldId id="257" r:id="rId4"/>
    <p:sldId id="299" r:id="rId5"/>
    <p:sldId id="321" r:id="rId6"/>
    <p:sldId id="318" r:id="rId7"/>
    <p:sldId id="315" r:id="rId8"/>
    <p:sldId id="319" r:id="rId9"/>
    <p:sldId id="300" r:id="rId10"/>
    <p:sldId id="322" r:id="rId11"/>
    <p:sldId id="301" r:id="rId12"/>
    <p:sldId id="261" r:id="rId13"/>
    <p:sldId id="262" r:id="rId14"/>
    <p:sldId id="263" r:id="rId15"/>
    <p:sldId id="350" r:id="rId16"/>
    <p:sldId id="303" r:id="rId17"/>
    <p:sldId id="407" r:id="rId18"/>
    <p:sldId id="379" r:id="rId19"/>
    <p:sldId id="265" r:id="rId20"/>
    <p:sldId id="267" r:id="rId21"/>
    <p:sldId id="269" r:id="rId22"/>
    <p:sldId id="389" r:id="rId23"/>
    <p:sldId id="273" r:id="rId24"/>
    <p:sldId id="363" r:id="rId25"/>
    <p:sldId id="408" r:id="rId26"/>
    <p:sldId id="397" r:id="rId27"/>
    <p:sldId id="276" r:id="rId28"/>
    <p:sldId id="280" r:id="rId29"/>
    <p:sldId id="282" r:id="rId30"/>
    <p:sldId id="406" r:id="rId31"/>
    <p:sldId id="286" r:id="rId32"/>
    <p:sldId id="287" r:id="rId33"/>
    <p:sldId id="400" r:id="rId34"/>
    <p:sldId id="330" r:id="rId35"/>
    <p:sldId id="371" r:id="rId36"/>
    <p:sldId id="373" r:id="rId37"/>
    <p:sldId id="374" r:id="rId38"/>
    <p:sldId id="335" r:id="rId39"/>
    <p:sldId id="337" r:id="rId40"/>
    <p:sldId id="338" r:id="rId41"/>
    <p:sldId id="339" r:id="rId42"/>
    <p:sldId id="375" r:id="rId43"/>
    <p:sldId id="376" r:id="rId44"/>
    <p:sldId id="349" r:id="rId45"/>
    <p:sldId id="294" r:id="rId46"/>
    <p:sldId id="368" r:id="rId47"/>
    <p:sldId id="403" r:id="rId48"/>
    <p:sldId id="404" r:id="rId49"/>
    <p:sldId id="405" r:id="rId5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A40D9"/>
    <a:srgbClr val="F99744"/>
    <a:srgbClr val="22FF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中間 3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中間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中間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8" autoAdjust="0"/>
    <p:restoredTop sz="94660"/>
  </p:normalViewPr>
  <p:slideViewPr>
    <p:cSldViewPr snapToGrid="0" snapToObjects="1">
      <p:cViewPr>
        <p:scale>
          <a:sx n="110" d="100"/>
          <a:sy n="110" d="100"/>
        </p:scale>
        <p:origin x="-2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09C1F-CA8F-1940-A702-8A72BE9A8836}" type="datetimeFigureOut">
              <a:rPr kumimoji="1" lang="ja-JP" altLang="en-US" smtClean="0"/>
              <a:t>11/10/25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CC6BC-710E-9F46-BFD5-4AEE3DE0C2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6338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8441B-4C52-3147-A455-D110B15CEF27}" type="datetimeFigureOut">
              <a:rPr kumimoji="1" lang="ja-JP" altLang="en-US" smtClean="0"/>
              <a:t>11/10/25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5255B-4EEE-EB43-B151-5BC1B932C5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1954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5255B-4EEE-EB43-B151-5BC1B932C59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86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6144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12DEBD-1441-4330-8292-3D25025D4ECA}" type="slidenum">
              <a: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/>
              <a:t>41</a:t>
            </a:fld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716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68EED6-2FC8-458A-8DFF-01328F1519FE}" type="slidenum">
              <a:rPr lang="ja-JP" altLang="en-US" smtClean="0">
                <a:latin typeface="Arial" pitchFamily="34" charset="0"/>
                <a:ea typeface="ＭＳ Ｐゴシック" pitchFamily="50" charset="-128"/>
              </a:rPr>
              <a:pPr/>
              <a:t>44</a:t>
            </a:fld>
            <a:endParaRPr lang="ja-JP" altLang="en-US" smtClean="0"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2400" dirty="0" smtClean="0"/>
              <a:t>Most near-by evidence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5255B-4EEE-EB43-B151-5BC1B932C59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946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F80D-EA84-3C42-A872-8A84A70674A7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913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7F80D-EA84-3C42-A872-8A84A70674A7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8642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5837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453E3A-4FCC-4053-BC65-0933C44C38CA}" type="slidenum">
              <a: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/>
              <a:t>33</a:t>
            </a:fld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5222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05F71E-33A6-43FA-B8CF-CC72E4FDAD64}" type="slidenum">
              <a:rPr lang="ja-JP" altLang="en-US" smtClean="0">
                <a:latin typeface="Arial" pitchFamily="34" charset="0"/>
                <a:ea typeface="ＭＳ Ｐゴシック" pitchFamily="50" charset="-128"/>
              </a:rPr>
              <a:pPr/>
              <a:t>34</a:t>
            </a:fld>
            <a:endParaRPr lang="ja-JP" altLang="en-US" smtClean="0"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573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123CEA-2A97-480B-96E3-E13E8DE7AF1D}" type="slidenum">
              <a: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/>
              <a:t>38</a:t>
            </a:fld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5939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680EFE-A7AC-457D-8840-0EF163B70AF0}" type="slidenum">
              <a: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/>
              <a:t>39</a:t>
            </a:fld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6042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62AE75-6D99-4DF9-9BB3-160A0ACA76EC}" type="slidenum">
              <a:rPr lang="ja-JP" altLang="en-US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rPr>
              <a:pPr/>
              <a:t>40</a:t>
            </a:fld>
            <a:endParaRPr lang="ja-JP" altLang="en-US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A78CA-9E5F-4142-92CB-0121B5CA33C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156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C3F5C-AAF6-4B30-ADE2-0F1B3B9B909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524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Y. </a:t>
            </a:r>
            <a:r>
              <a:rPr lang="en-US" altLang="ja-JP" dirty="0" err="1" smtClean="0"/>
              <a:t>Suzuki@KMI</a:t>
            </a:r>
            <a:r>
              <a:rPr lang="en-US" altLang="ja-JP" dirty="0" smtClean="0"/>
              <a:t> Inauguration Conf. in Nagoya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B24936-F618-4C48-B72D-9F4BD7114506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438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555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B24936-F618-4C48-B72D-9F4BD711450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824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521C5A-2D9F-41F5-8281-55FC9332F2D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6300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200A8-4E3E-4351-B476-BBCDEC1806C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473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9BCCE-5C9A-483E-9874-E0276AC1C6E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471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DEFED-CBCA-4CCE-A61D-ACE64FBB1E08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82634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E44D3-19E7-495A-B3D5-63AED398E6D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676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B24936-F618-4C48-B72D-9F4BD711450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9881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11/10/25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133600" y="6595601"/>
            <a:ext cx="4876800" cy="256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10400" y="64868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D28FC5E-67C9-4D77-8782-34034710C8FC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780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gif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58762" y="623194"/>
            <a:ext cx="7599438" cy="26338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80000"/>
              </a:lnSpc>
            </a:pPr>
            <a:r>
              <a:rPr kumimoji="1" lang="en-US" altLang="ja-JP" sz="5400" b="1" i="1" spc="50" dirty="0" smtClean="0">
                <a:ln w="11430"/>
                <a:solidFill>
                  <a:srgbClr val="FF0000"/>
                </a:solidFill>
              </a:rPr>
              <a:t>Direct </a:t>
            </a:r>
            <a:r>
              <a:rPr lang="en-US" altLang="ja-JP" sz="5400" b="1" i="1" spc="50" dirty="0">
                <a:ln w="11430"/>
                <a:solidFill>
                  <a:srgbClr val="FF0000"/>
                </a:solidFill>
              </a:rPr>
              <a:t>D</a:t>
            </a:r>
            <a:r>
              <a:rPr lang="en-US" altLang="ja-JP" sz="5400" b="1" i="1" spc="50" dirty="0" smtClean="0">
                <a:ln w="11430"/>
                <a:solidFill>
                  <a:srgbClr val="FF0000"/>
                </a:solidFill>
              </a:rPr>
              <a:t>ark Matter (WIMPs) </a:t>
            </a:r>
            <a:r>
              <a:rPr lang="en-US" altLang="ja-JP" sz="5400" b="1" i="1" spc="50" dirty="0">
                <a:ln w="11430"/>
                <a:solidFill>
                  <a:srgbClr val="FF0000"/>
                </a:solidFill>
              </a:rPr>
              <a:t>S</a:t>
            </a:r>
            <a:r>
              <a:rPr lang="en-US" altLang="ja-JP" sz="5400" b="1" i="1" spc="50" dirty="0" smtClean="0">
                <a:ln w="11430"/>
                <a:solidFill>
                  <a:srgbClr val="FF0000"/>
                </a:solidFill>
              </a:rPr>
              <a:t>earches and the XMASS Experiment</a:t>
            </a:r>
            <a:endParaRPr kumimoji="1" lang="ja-JP" altLang="en-US" sz="5400" b="1" i="1" spc="50" dirty="0">
              <a:ln w="11430"/>
              <a:solidFill>
                <a:srgbClr val="FF00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984" y="3509943"/>
            <a:ext cx="9132016" cy="2606676"/>
          </a:xfrm>
        </p:spPr>
        <p:txBody>
          <a:bodyPr>
            <a:noAutofit/>
          </a:bodyPr>
          <a:lstStyle/>
          <a:p>
            <a:r>
              <a:rPr kumimoji="1" lang="en-US" altLang="ja-JP" sz="2400" b="1" dirty="0" smtClean="0">
                <a:solidFill>
                  <a:schemeClr val="tx1"/>
                </a:solidFill>
              </a:rPr>
              <a:t>Y. Suzuki</a:t>
            </a:r>
          </a:p>
          <a:p>
            <a:r>
              <a:rPr lang="en-US" altLang="ja-JP" sz="2400" b="1" dirty="0" smtClean="0">
                <a:solidFill>
                  <a:schemeClr val="tx1"/>
                </a:solidFill>
              </a:rPr>
              <a:t>Kamioka Observatory, Institute for Cosmic Ray Research (ICRR), the University of Tokyo,</a:t>
            </a:r>
          </a:p>
          <a:p>
            <a:r>
              <a:rPr lang="en-US" altLang="ja-JP" sz="2400" b="1" dirty="0">
                <a:solidFill>
                  <a:schemeClr val="tx1"/>
                </a:solidFill>
              </a:rPr>
              <a:t>a</a:t>
            </a:r>
            <a:r>
              <a:rPr kumimoji="1" lang="en-US" altLang="ja-JP" sz="2400" b="1" dirty="0" smtClean="0">
                <a:solidFill>
                  <a:schemeClr val="tx1"/>
                </a:solidFill>
              </a:rPr>
              <a:t>nd</a:t>
            </a:r>
          </a:p>
          <a:p>
            <a:r>
              <a:rPr lang="en-US" altLang="ja-JP" sz="2400" b="1" dirty="0" smtClean="0">
                <a:solidFill>
                  <a:schemeClr val="tx1"/>
                </a:solidFill>
              </a:rPr>
              <a:t>Kamioka Satellite, Institute for the Physics and Mathematic of the Universe (IPMU), the University of Tokyo</a:t>
            </a:r>
            <a:endParaRPr kumimoji="1" lang="en-US" altLang="ja-JP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Y. </a:t>
            </a:r>
            <a:r>
              <a:rPr kumimoji="1" lang="en-US" altLang="ja-JP" dirty="0" err="1" smtClean="0"/>
              <a:t>Suzuki@KMI</a:t>
            </a:r>
            <a:r>
              <a:rPr kumimoji="1" lang="en-US" altLang="ja-JP" smtClean="0"/>
              <a:t> Inauguration Conf. in Nagoya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1</a:t>
            </a:fld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591524" y="42575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984" y="2094"/>
            <a:ext cx="1972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16:</a:t>
            </a:r>
            <a:r>
              <a:rPr lang="en-US" altLang="ja-JP" dirty="0" smtClean="0"/>
              <a:t>25</a:t>
            </a:r>
            <a:r>
              <a:rPr kumimoji="1" lang="en-US" altLang="ja-JP" dirty="0" smtClean="0"/>
              <a:t>-17:10 (40+5)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146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Detection of DM other than Gravitational Effect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4807527" cy="513080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Indirect Detection</a:t>
            </a:r>
          </a:p>
          <a:p>
            <a:pPr lvl="1"/>
            <a:r>
              <a:rPr lang="en-US" altLang="ja-JP" dirty="0" err="1" smtClean="0">
                <a:solidFill>
                  <a:srgbClr val="0000FF"/>
                </a:solidFill>
              </a:rPr>
              <a:t>Annililation</a:t>
            </a:r>
            <a:r>
              <a:rPr lang="en-US" altLang="ja-JP" dirty="0" smtClean="0">
                <a:solidFill>
                  <a:srgbClr val="0000FF"/>
                </a:solidFill>
              </a:rPr>
              <a:t> &amp; decay</a:t>
            </a:r>
          </a:p>
          <a:p>
            <a:pPr lvl="2"/>
            <a:r>
              <a:rPr lang="en-US" altLang="ja-JP" dirty="0" smtClean="0">
                <a:solidFill>
                  <a:srgbClr val="0000FF"/>
                </a:solidFill>
              </a:rPr>
              <a:t>Charged </a:t>
            </a:r>
            <a:r>
              <a:rPr lang="en-US" altLang="ja-JP" dirty="0" err="1" smtClean="0">
                <a:solidFill>
                  <a:srgbClr val="0000FF"/>
                </a:solidFill>
              </a:rPr>
              <a:t>Particels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lvl="3"/>
            <a:r>
              <a:rPr kumimoji="1" lang="en-US" altLang="ja-JP" dirty="0" smtClean="0">
                <a:solidFill>
                  <a:srgbClr val="0000FF"/>
                </a:solidFill>
              </a:rPr>
              <a:t>PAMELA, Fermi, ATIC, HESS..</a:t>
            </a:r>
          </a:p>
          <a:p>
            <a:pPr lvl="2"/>
            <a:r>
              <a:rPr lang="en-US" altLang="ja-JP" dirty="0" smtClean="0">
                <a:solidFill>
                  <a:srgbClr val="0000FF"/>
                </a:solidFill>
              </a:rPr>
              <a:t>Gammas</a:t>
            </a:r>
          </a:p>
          <a:p>
            <a:pPr lvl="2"/>
            <a:r>
              <a:rPr kumimoji="1" lang="en-US" altLang="ja-JP" dirty="0" smtClean="0">
                <a:solidFill>
                  <a:srgbClr val="0000FF"/>
                </a:solidFill>
              </a:rPr>
              <a:t>Neutrinos</a:t>
            </a:r>
          </a:p>
          <a:p>
            <a:r>
              <a:rPr lang="en-US" altLang="ja-JP" b="1" dirty="0" smtClean="0"/>
              <a:t>Direct Detection</a:t>
            </a:r>
          </a:p>
          <a:p>
            <a:pPr lvl="1"/>
            <a:r>
              <a:rPr kumimoji="1" lang="en-US" altLang="ja-JP" b="1" i="1" dirty="0" smtClean="0"/>
              <a:t>Scattering in the laboratory detectors</a:t>
            </a:r>
          </a:p>
          <a:p>
            <a:pPr lvl="1"/>
            <a:r>
              <a:rPr lang="en-US" altLang="ja-JP" dirty="0" smtClean="0"/>
              <a:t>AXION searches…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Accelerator: Creation and Measurement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47AE-E0E1-0843-8281-3EE6377BAFF3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014" y="1726420"/>
            <a:ext cx="2180080" cy="9398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614" y="2366808"/>
            <a:ext cx="2296391" cy="170103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287" y="2754831"/>
            <a:ext cx="2143991" cy="1424804"/>
          </a:xfrm>
          <a:prstGeom prst="rect">
            <a:avLst/>
          </a:prstGeom>
        </p:spPr>
      </p:pic>
      <p:pic>
        <p:nvPicPr>
          <p:cNvPr id="10" name="図 9" descr="0504028_10-A4-at-144-dp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7" y="4313406"/>
            <a:ext cx="3336635" cy="217346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637" y="4179635"/>
            <a:ext cx="2094368" cy="15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52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Today, </a:t>
            </a:r>
            <a:r>
              <a:rPr lang="en-US" altLang="ja-JP" dirty="0"/>
              <a:t>w</a:t>
            </a:r>
            <a:r>
              <a:rPr kumimoji="1" lang="en-US" altLang="ja-JP" dirty="0" smtClean="0"/>
              <a:t>e concentrate on</a:t>
            </a:r>
            <a:br>
              <a:rPr kumimoji="1" lang="en-US" altLang="ja-JP" dirty="0" smtClean="0"/>
            </a:br>
            <a:r>
              <a:rPr kumimoji="1" lang="en-US" altLang="ja-JP" b="1" dirty="0" smtClean="0"/>
              <a:t>direct search</a:t>
            </a:r>
            <a:r>
              <a:rPr kumimoji="1" lang="en-US" altLang="ja-JP" dirty="0" smtClean="0"/>
              <a:t> experiments for </a:t>
            </a:r>
            <a:r>
              <a:rPr kumimoji="1" lang="en-US" altLang="ja-JP" b="1" dirty="0" smtClean="0"/>
              <a:t>WIMP</a:t>
            </a:r>
            <a:r>
              <a:rPr kumimoji="1" lang="en-US" altLang="ja-JP" dirty="0" smtClean="0"/>
              <a:t>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89500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Natural candidates from SUSY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??? LHC</a:t>
            </a:r>
          </a:p>
          <a:p>
            <a:r>
              <a:rPr lang="en-US" altLang="ja-JP" dirty="0" smtClean="0"/>
              <a:t>Many experiments to look for WIMPs are conducted</a:t>
            </a:r>
          </a:p>
          <a:p>
            <a:pPr lvl="1"/>
            <a:r>
              <a:rPr lang="en-US" altLang="ja-JP" dirty="0"/>
              <a:t>For the last </a:t>
            </a:r>
            <a:r>
              <a:rPr lang="en-US" altLang="ja-JP" dirty="0" smtClean="0"/>
              <a:t>couple of years, </a:t>
            </a:r>
            <a:r>
              <a:rPr lang="en-US" altLang="ja-JP" dirty="0"/>
              <a:t>direct dark matter experiments </a:t>
            </a:r>
            <a:r>
              <a:rPr lang="en-US" altLang="ja-JP" dirty="0" smtClean="0"/>
              <a:t>have been very exciting.</a:t>
            </a:r>
            <a:endParaRPr lang="en-US" altLang="ja-JP" dirty="0"/>
          </a:p>
          <a:p>
            <a:pPr lvl="2"/>
            <a:r>
              <a:rPr lang="en-US" altLang="ja-JP" dirty="0"/>
              <a:t>Indications of low mass DM (a few </a:t>
            </a:r>
            <a:r>
              <a:rPr lang="en-US" altLang="ja-JP" dirty="0">
                <a:latin typeface="Symbol" charset="2"/>
                <a:cs typeface="Symbol" charset="2"/>
              </a:rPr>
              <a:t>~ </a:t>
            </a:r>
            <a:r>
              <a:rPr lang="en-US" altLang="ja-JP" dirty="0"/>
              <a:t>10 GeV)?</a:t>
            </a:r>
          </a:p>
          <a:p>
            <a:pPr lvl="2"/>
            <a:r>
              <a:rPr lang="en-US" altLang="ja-JP" sz="2100" dirty="0" smtClean="0"/>
              <a:t>By DAMA</a:t>
            </a:r>
            <a:r>
              <a:rPr lang="en-US" altLang="ja-JP" sz="2100" dirty="0"/>
              <a:t>/LIBRA, CoGeNT, </a:t>
            </a:r>
            <a:r>
              <a:rPr lang="en-US" altLang="ja-JP" sz="2100" dirty="0" smtClean="0"/>
              <a:t>CRESST</a:t>
            </a:r>
            <a:r>
              <a:rPr lang="en-US" altLang="ja-JP" sz="2100" dirty="0"/>
              <a:t>-</a:t>
            </a:r>
            <a:r>
              <a:rPr lang="en-US" altLang="ja-JP" sz="2100" dirty="0" smtClean="0"/>
              <a:t>II</a:t>
            </a:r>
            <a:endParaRPr lang="en-US" altLang="ja-JP" sz="2100" dirty="0"/>
          </a:p>
          <a:p>
            <a:pPr lvl="1"/>
            <a:r>
              <a:rPr lang="en-US" altLang="ja-JP" dirty="0"/>
              <a:t>Limits and exclusions?</a:t>
            </a:r>
          </a:p>
          <a:p>
            <a:pPr lvl="2"/>
            <a:r>
              <a:rPr lang="en-US" altLang="ja-JP" sz="2100" dirty="0" smtClean="0"/>
              <a:t>By CDMS</a:t>
            </a:r>
            <a:r>
              <a:rPr lang="en-US" altLang="ja-JP" sz="2100" dirty="0"/>
              <a:t>-II, EDELWEISS, XENON10, </a:t>
            </a:r>
            <a:r>
              <a:rPr lang="en-US" altLang="ja-JP" sz="2100" dirty="0" smtClean="0"/>
              <a:t>XENON100</a:t>
            </a:r>
          </a:p>
          <a:p>
            <a:pPr lvl="1"/>
            <a:r>
              <a:rPr lang="en-US" altLang="ja-JP" sz="3600" b="1" i="1" dirty="0" smtClean="0"/>
              <a:t>Very </a:t>
            </a:r>
            <a:r>
              <a:rPr lang="en-US" altLang="ja-JP" sz="3600" b="1" i="1" dirty="0"/>
              <a:t>s</a:t>
            </a:r>
            <a:r>
              <a:rPr lang="en-US" altLang="ja-JP" sz="3600" b="1" i="1" dirty="0" smtClean="0"/>
              <a:t>trong tensions !</a:t>
            </a:r>
            <a:endParaRPr lang="en-US" altLang="ja-JP" sz="3600" b="1" i="1" dirty="0"/>
          </a:p>
          <a:p>
            <a:r>
              <a:rPr lang="en-US" altLang="ja-JP" dirty="0" smtClean="0"/>
              <a:t>In </a:t>
            </a:r>
            <a:r>
              <a:rPr lang="en-US" altLang="ja-JP" dirty="0"/>
              <a:t>my </a:t>
            </a:r>
            <a:r>
              <a:rPr lang="en-US" altLang="ja-JP" dirty="0" smtClean="0"/>
              <a:t>talk, </a:t>
            </a:r>
            <a:r>
              <a:rPr lang="en-US" altLang="ja-JP" dirty="0"/>
              <a:t>I will </a:t>
            </a:r>
            <a:r>
              <a:rPr lang="en-US" altLang="ja-JP" u="sng" dirty="0"/>
              <a:t>not</a:t>
            </a:r>
            <a:r>
              <a:rPr lang="en-US" altLang="ja-JP" dirty="0"/>
              <a:t> explain </a:t>
            </a:r>
            <a:r>
              <a:rPr lang="en-US" altLang="ja-JP" u="sng" dirty="0"/>
              <a:t>the various efforts to reconcile</a:t>
            </a:r>
            <a:r>
              <a:rPr lang="en-US" altLang="ja-JP" dirty="0"/>
              <a:t> the conflicting experiments.</a:t>
            </a:r>
          </a:p>
          <a:p>
            <a:r>
              <a:rPr lang="en-US" altLang="ja-JP" dirty="0"/>
              <a:t>Instead, I will discuss on what experimentalists should do in order </a:t>
            </a:r>
            <a:r>
              <a:rPr lang="en-US" altLang="ja-JP" u="sng" dirty="0"/>
              <a:t>to clarify or strengthen the observed results</a:t>
            </a:r>
            <a:r>
              <a:rPr lang="en-US" altLang="ja-JP" dirty="0"/>
              <a:t>.</a:t>
            </a:r>
          </a:p>
          <a:p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47AE-E0E1-0843-8281-3EE6377BAFF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04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Galactic Dark </a:t>
            </a:r>
            <a:r>
              <a:rPr lang="en-US" altLang="ja-JP" dirty="0" smtClean="0"/>
              <a:t>M</a:t>
            </a:r>
            <a:r>
              <a:rPr kumimoji="1" lang="en-US" altLang="ja-JP" dirty="0" smtClean="0"/>
              <a:t>atter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69772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Isothermal Halo Model (Standard Halo Model)</a:t>
            </a:r>
          </a:p>
          <a:p>
            <a:pPr lvl="1"/>
            <a:r>
              <a:rPr lang="en-US" altLang="ja-JP" dirty="0"/>
              <a:t>a single component isothermal sphere with a Maxwellian velocity </a:t>
            </a:r>
            <a:r>
              <a:rPr lang="en-US" altLang="ja-JP" dirty="0" smtClean="0"/>
              <a:t>distribution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marL="457200" lvl="1" indent="0">
              <a:buNone/>
            </a:pPr>
            <a:r>
              <a:rPr lang="ja-JP" altLang="en-US" dirty="0" smtClean="0"/>
              <a:t>　</a:t>
            </a:r>
            <a:endParaRPr lang="en-US" altLang="ja-JP" dirty="0" smtClean="0"/>
          </a:p>
          <a:p>
            <a:pPr lvl="1"/>
            <a:endParaRPr lang="en-US" altLang="ja-JP" dirty="0"/>
          </a:p>
          <a:p>
            <a:pPr marL="457200" lvl="1" indent="0">
              <a:buNone/>
            </a:pPr>
            <a:r>
              <a:rPr lang="en-US" altLang="ja-JP" dirty="0" smtClean="0"/>
              <a:t>Typical Values:</a:t>
            </a:r>
          </a:p>
          <a:p>
            <a:pPr lvl="1"/>
            <a:r>
              <a:rPr lang="en-US" altLang="ja-JP" dirty="0" smtClean="0"/>
              <a:t>V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= 220km/s</a:t>
            </a:r>
          </a:p>
          <a:p>
            <a:pPr lvl="1"/>
            <a:r>
              <a:rPr lang="en-US" altLang="ja-JP" dirty="0" smtClean="0"/>
              <a:t>&lt;v</a:t>
            </a:r>
            <a:r>
              <a:rPr lang="en-US" altLang="ja-JP" baseline="-25000" dirty="0" smtClean="0"/>
              <a:t>DM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&gt; = 270km/s</a:t>
            </a:r>
          </a:p>
          <a:p>
            <a:pPr lvl="1"/>
            <a:r>
              <a:rPr lang="en-US" altLang="ja-JP" dirty="0" smtClean="0"/>
              <a:t>Escape speed, v</a:t>
            </a:r>
            <a:r>
              <a:rPr lang="en-US" altLang="ja-JP" baseline="-25000" dirty="0" smtClean="0"/>
              <a:t>esc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~</a:t>
            </a:r>
            <a:r>
              <a:rPr lang="en-US" altLang="ja-JP" dirty="0" smtClean="0"/>
              <a:t> 550km/s</a:t>
            </a:r>
          </a:p>
          <a:p>
            <a:pPr lvl="1"/>
            <a:r>
              <a:rPr lang="en-US" altLang="ja-JP" dirty="0" smtClean="0"/>
              <a:t>Density: </a:t>
            </a:r>
            <a:r>
              <a:rPr lang="en-US" altLang="ja-JP" dirty="0" smtClean="0">
                <a:latin typeface="Symbol" charset="2"/>
                <a:cs typeface="Symbol" charset="2"/>
              </a:rPr>
              <a:t>r</a:t>
            </a:r>
            <a:r>
              <a:rPr lang="en-US" altLang="ja-JP" baseline="-25000" dirty="0" smtClean="0">
                <a:cs typeface="Symbol" charset="2"/>
              </a:rPr>
              <a:t>x</a:t>
            </a:r>
            <a:r>
              <a:rPr lang="en-US" altLang="ja-JP" dirty="0" smtClean="0"/>
              <a:t> = 0.3 GeV/cm</a:t>
            </a:r>
            <a:r>
              <a:rPr lang="en-US" altLang="ja-JP" baseline="30000" dirty="0" smtClean="0"/>
              <a:t>3</a:t>
            </a:r>
            <a:endParaRPr lang="en-US" altLang="ja-JP" baseline="30000" dirty="0"/>
          </a:p>
          <a:p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968" y="2719756"/>
            <a:ext cx="3596525" cy="90621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142375" y="3989621"/>
            <a:ext cx="2679921" cy="143116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en-US" altLang="ja-JP" dirty="0"/>
              <a:t>Values and uncertainties of these </a:t>
            </a:r>
            <a:r>
              <a:rPr lang="en-US" altLang="ja-JP" dirty="0" smtClean="0"/>
              <a:t>astrophysical parameters </a:t>
            </a:r>
            <a:r>
              <a:rPr lang="en-US" altLang="ja-JP" dirty="0"/>
              <a:t>have been revisited and </a:t>
            </a:r>
            <a:r>
              <a:rPr lang="en-US" altLang="ja-JP" dirty="0" smtClean="0"/>
              <a:t>reevaluated, </a:t>
            </a:r>
            <a:r>
              <a:rPr lang="en-US" altLang="ja-JP" dirty="0"/>
              <a:t>and still under the </a:t>
            </a:r>
            <a:r>
              <a:rPr lang="en-US" altLang="ja-JP" dirty="0" smtClean="0"/>
              <a:t>discussion</a:t>
            </a:r>
            <a:endParaRPr lang="en-US" altLang="ja-JP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36" y="5766251"/>
            <a:ext cx="5508053" cy="72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8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8437"/>
            <a:ext cx="8229600" cy="861083"/>
          </a:xfrm>
        </p:spPr>
        <p:txBody>
          <a:bodyPr/>
          <a:lstStyle/>
          <a:p>
            <a:r>
              <a:rPr lang="en-US" altLang="ja-JP" dirty="0"/>
              <a:t>D</a:t>
            </a:r>
            <a:r>
              <a:rPr kumimoji="1" lang="en-US" altLang="ja-JP" dirty="0" smtClean="0"/>
              <a:t>irect Detection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017" y="2410754"/>
            <a:ext cx="4816546" cy="1817848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Direct searches : Observe Nuclear Recoils</a:t>
            </a:r>
          </a:p>
          <a:p>
            <a:pPr lvl="1"/>
            <a:r>
              <a:rPr lang="en-US" altLang="ja-JP" dirty="0" smtClean="0">
                <a:latin typeface="Symbol" charset="2"/>
                <a:cs typeface="Symbol" charset="2"/>
              </a:rPr>
              <a:t>c </a:t>
            </a:r>
            <a:r>
              <a:rPr lang="en-US" altLang="ja-JP" dirty="0" smtClean="0">
                <a:cs typeface="Symbol" charset="2"/>
              </a:rPr>
              <a:t>+ N </a:t>
            </a:r>
            <a:r>
              <a:rPr lang="en-US" altLang="ja-JP" dirty="0" smtClean="0">
                <a:cs typeface="Symbol" charset="2"/>
                <a:sym typeface="Wingdings"/>
              </a:rPr>
              <a:t> </a:t>
            </a:r>
            <a:r>
              <a:rPr lang="en-US" altLang="ja-JP" dirty="0">
                <a:latin typeface="Symbol" charset="2"/>
                <a:cs typeface="Symbol" charset="2"/>
              </a:rPr>
              <a:t>c </a:t>
            </a:r>
            <a:r>
              <a:rPr lang="en-US" altLang="ja-JP" dirty="0">
                <a:cs typeface="Symbol" charset="2"/>
              </a:rPr>
              <a:t>+ </a:t>
            </a:r>
            <a:r>
              <a:rPr lang="en-US" altLang="ja-JP" dirty="0" smtClean="0">
                <a:cs typeface="Symbol" charset="2"/>
              </a:rPr>
              <a:t>N</a:t>
            </a:r>
            <a:endParaRPr lang="en-US" altLang="ja-JP" dirty="0" smtClean="0"/>
          </a:p>
          <a:p>
            <a:r>
              <a:rPr lang="en-US" altLang="ja-JP" dirty="0" smtClean="0"/>
              <a:t>Recoil Energy:</a:t>
            </a:r>
          </a:p>
          <a:p>
            <a:pPr lvl="1">
              <a:buFont typeface="Wingdings" charset="0"/>
              <a:buChar char="ç"/>
            </a:pPr>
            <a:r>
              <a:rPr lang="en-US" altLang="ja-JP" dirty="0" smtClean="0"/>
              <a:t>Kinetic energy of DM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961395" y="6192720"/>
            <a:ext cx="2133600" cy="365125"/>
          </a:xfr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2792994" y="1577267"/>
            <a:ext cx="400341" cy="37275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542800" y="707506"/>
            <a:ext cx="2429657" cy="869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7" idx="0"/>
          </p:cNvCxnSpPr>
          <p:nvPr/>
        </p:nvCxnSpPr>
        <p:spPr>
          <a:xfrm flipV="1">
            <a:off x="2993165" y="914592"/>
            <a:ext cx="1249340" cy="662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右矢印 14"/>
          <p:cNvSpPr/>
          <p:nvPr/>
        </p:nvSpPr>
        <p:spPr>
          <a:xfrm rot="2938019">
            <a:off x="3054900" y="1998441"/>
            <a:ext cx="480284" cy="2937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11140" y="56556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Dark Matter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15904" y="1940873"/>
            <a:ext cx="152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Nuclear Recoil</a:t>
            </a:r>
            <a:endParaRPr kumimoji="1" lang="ja-JP" altLang="en-US" dirty="0"/>
          </a:p>
        </p:txBody>
      </p:sp>
      <p:pic>
        <p:nvPicPr>
          <p:cNvPr id="14" name="図 13" descr="various_target_10GeV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81" y="608283"/>
            <a:ext cx="4287461" cy="3074342"/>
          </a:xfrm>
          <a:prstGeom prst="rect">
            <a:avLst/>
          </a:prstGeom>
        </p:spPr>
      </p:pic>
      <p:pic>
        <p:nvPicPr>
          <p:cNvPr id="18" name="図 17" descr="various_target_100GeV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48" y="3483503"/>
            <a:ext cx="4287461" cy="307434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87" y="4145444"/>
            <a:ext cx="3744719" cy="5954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 rot="4491553">
            <a:off x="5542632" y="2353962"/>
            <a:ext cx="810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Xe, I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 rot="3884941">
            <a:off x="6191140" y="2724025"/>
            <a:ext cx="53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Ge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 rot="2324842">
            <a:off x="7030268" y="2618618"/>
            <a:ext cx="880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Na, O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014455" y="875878"/>
            <a:ext cx="1584989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400" b="1" dirty="0" smtClean="0"/>
              <a:t>For 10 GeV</a:t>
            </a:r>
          </a:p>
          <a:p>
            <a:pPr>
              <a:lnSpc>
                <a:spcPct val="80000"/>
              </a:lnSpc>
            </a:pPr>
            <a:r>
              <a:rPr lang="en-US" altLang="ja-JP" sz="2400" b="1" dirty="0" smtClean="0"/>
              <a:t>WIMPs</a:t>
            </a:r>
            <a:endParaRPr kumimoji="1" lang="ja-JP" altLang="en-US" sz="2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66441" y="3754076"/>
            <a:ext cx="1740981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400" b="1" dirty="0" smtClean="0"/>
              <a:t>For 100 GeV</a:t>
            </a:r>
          </a:p>
          <a:p>
            <a:pPr>
              <a:lnSpc>
                <a:spcPct val="80000"/>
              </a:lnSpc>
            </a:pPr>
            <a:r>
              <a:rPr lang="en-US" altLang="ja-JP" sz="2400" b="1" dirty="0" smtClean="0"/>
              <a:t>WIMPs</a:t>
            </a:r>
            <a:endParaRPr kumimoji="1" lang="ja-JP" altLang="en-US" sz="240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63988" y="3264206"/>
            <a:ext cx="376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400" dirty="0" smtClean="0"/>
              <a:t>0   10   20   30   40   50</a:t>
            </a:r>
            <a:endParaRPr kumimoji="1" lang="ja-JP" altLang="en-US" sz="2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30282" y="6137975"/>
            <a:ext cx="3874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400" dirty="0" smtClean="0"/>
              <a:t>0   20   </a:t>
            </a:r>
            <a:r>
              <a:rPr lang="en-US" altLang="ja-JP" sz="2400" dirty="0"/>
              <a:t>4</a:t>
            </a:r>
            <a:r>
              <a:rPr kumimoji="1" lang="en-US" altLang="ja-JP" sz="2400" dirty="0" smtClean="0"/>
              <a:t>0   </a:t>
            </a:r>
            <a:r>
              <a:rPr lang="en-US" altLang="ja-JP" sz="2400" dirty="0"/>
              <a:t>6</a:t>
            </a:r>
            <a:r>
              <a:rPr kumimoji="1" lang="en-US" altLang="ja-JP" sz="2400" dirty="0" smtClean="0"/>
              <a:t>0   </a:t>
            </a:r>
            <a:r>
              <a:rPr lang="en-US" altLang="ja-JP" sz="2400" dirty="0"/>
              <a:t>8</a:t>
            </a:r>
            <a:r>
              <a:rPr kumimoji="1" lang="en-US" altLang="ja-JP" sz="2400" dirty="0" smtClean="0"/>
              <a:t>0  </a:t>
            </a:r>
            <a:r>
              <a:rPr lang="en-US" altLang="ja-JP" sz="2400" dirty="0" smtClean="0"/>
              <a:t>1</a:t>
            </a:r>
            <a:r>
              <a:rPr kumimoji="1" lang="en-US" altLang="ja-JP" sz="2400" dirty="0" smtClean="0"/>
              <a:t>00</a:t>
            </a:r>
            <a:endParaRPr kumimoji="1" lang="ja-JP" altLang="en-US" sz="2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41169" y="6412025"/>
            <a:ext cx="2588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Recoil Energy (keV)</a:t>
            </a:r>
            <a:endParaRPr kumimoji="1"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 rot="16200000">
            <a:off x="4078970" y="1943043"/>
            <a:ext cx="17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Event Rate</a:t>
            </a:r>
            <a:endParaRPr kumimoji="1" lang="ja-JP" altLang="en-US" sz="2800" dirty="0"/>
          </a:p>
        </p:txBody>
      </p:sp>
      <p:sp>
        <p:nvSpPr>
          <p:cNvPr id="25" name="テキスト ボックス 24"/>
          <p:cNvSpPr txBox="1"/>
          <p:nvPr/>
        </p:nvSpPr>
        <p:spPr>
          <a:xfrm rot="16200000">
            <a:off x="4095317" y="4654350"/>
            <a:ext cx="17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Event Rate</a:t>
            </a:r>
            <a:endParaRPr kumimoji="1" lang="ja-JP" altLang="en-US" sz="2800" dirty="0"/>
          </a:p>
        </p:txBody>
      </p:sp>
      <p:sp>
        <p:nvSpPr>
          <p:cNvPr id="26" name="テキスト ボックス 25"/>
          <p:cNvSpPr txBox="1"/>
          <p:nvPr/>
        </p:nvSpPr>
        <p:spPr>
          <a:xfrm rot="1420597">
            <a:off x="5436175" y="4080319"/>
            <a:ext cx="58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X</a:t>
            </a:r>
            <a:r>
              <a:rPr kumimoji="1" lang="en-US" altLang="ja-JP" dirty="0" smtClean="0"/>
              <a:t>e, I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 rot="703661">
            <a:off x="5424800" y="4269987"/>
            <a:ext cx="44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 rot="689786">
            <a:off x="5876404" y="4736916"/>
            <a:ext cx="44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Na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 rot="689786">
            <a:off x="6268289" y="5009755"/>
            <a:ext cx="33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O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 rot="703661">
            <a:off x="5666107" y="4499030"/>
            <a:ext cx="39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Ar</a:t>
            </a:r>
            <a:endParaRPr kumimoji="1" lang="ja-JP" altLang="en-US" dirty="0"/>
          </a:p>
        </p:txBody>
      </p:sp>
      <p:sp>
        <p:nvSpPr>
          <p:cNvPr id="31" name="コンテンツ プレースホルダー 2"/>
          <p:cNvSpPr txBox="1">
            <a:spLocks/>
          </p:cNvSpPr>
          <p:nvPr/>
        </p:nvSpPr>
        <p:spPr>
          <a:xfrm>
            <a:off x="33540" y="4729892"/>
            <a:ext cx="4913415" cy="1944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dirty="0" smtClean="0"/>
              <a:t>1</a:t>
            </a:r>
            <a:r>
              <a:rPr lang="en-US" altLang="ja-JP" dirty="0" smtClean="0">
                <a:latin typeface="Symbol" charset="2"/>
                <a:cs typeface="Symbol" charset="2"/>
              </a:rPr>
              <a:t>~</a:t>
            </a:r>
            <a:r>
              <a:rPr lang="en-US" altLang="ja-JP" dirty="0" smtClean="0"/>
              <a:t>100 keV</a:t>
            </a:r>
          </a:p>
          <a:p>
            <a:pPr lvl="1"/>
            <a:r>
              <a:rPr lang="en-US" altLang="ja-JP" dirty="0" smtClean="0"/>
              <a:t>For low mass DM, sp. </a:t>
            </a:r>
            <a:r>
              <a:rPr lang="en-US" altLang="ja-JP" dirty="0"/>
              <a:t>b</a:t>
            </a:r>
            <a:r>
              <a:rPr lang="en-US" altLang="ja-JP" dirty="0" smtClean="0"/>
              <a:t>ecome  very soft for large target masses like Xe, Ge,,</a:t>
            </a:r>
          </a:p>
          <a:p>
            <a:pPr lvl="2"/>
            <a:r>
              <a:rPr lang="en-US" altLang="ja-JP" dirty="0" smtClean="0"/>
              <a:t>Loose efficiency unless lowering the  threshold</a:t>
            </a:r>
          </a:p>
          <a:p>
            <a:endParaRPr lang="en-US" altLang="ja-JP" dirty="0" smtClean="0"/>
          </a:p>
          <a:p>
            <a:endParaRPr lang="en-US" altLang="ja-JP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525818" y="34059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375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457200" y="4204"/>
            <a:ext cx="8229600" cy="771841"/>
          </a:xfrm>
        </p:spPr>
        <p:txBody>
          <a:bodyPr/>
          <a:lstStyle/>
          <a:p>
            <a:r>
              <a:rPr kumimoji="1" lang="en-US" altLang="ja-JP" dirty="0" smtClean="0"/>
              <a:t>Event Rate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>
          <a:xfrm>
            <a:off x="92671" y="2751431"/>
            <a:ext cx="5104754" cy="410184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ja-JP" dirty="0" smtClean="0">
                <a:sym typeface="Wingdings"/>
              </a:rPr>
              <a:t>TYPICAL:</a:t>
            </a:r>
          </a:p>
          <a:p>
            <a:pPr marL="354013" indent="-354013"/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~</a:t>
            </a:r>
            <a:r>
              <a:rPr lang="en-US" altLang="ja-JP" dirty="0" smtClean="0">
                <a:sym typeface="Wingdings"/>
              </a:rPr>
              <a:t>0.1 </a:t>
            </a:r>
            <a:r>
              <a:rPr lang="en-US" altLang="ja-JP" dirty="0">
                <a:sym typeface="Wingdings"/>
              </a:rPr>
              <a:t>ev</a:t>
            </a:r>
            <a:r>
              <a:rPr lang="en-US" altLang="ja-JP" dirty="0" smtClean="0">
                <a:sym typeface="Wingdings"/>
              </a:rPr>
              <a:t>/day/100kg-Xenon</a:t>
            </a:r>
          </a:p>
          <a:p>
            <a:pPr marL="0" indent="0">
              <a:buNone/>
            </a:pPr>
            <a:r>
              <a:rPr lang="en-US" altLang="ja-JP" dirty="0">
                <a:sym typeface="Wingdings"/>
              </a:rPr>
              <a:t>	</a:t>
            </a:r>
            <a:r>
              <a:rPr lang="en-US" altLang="ja-JP" dirty="0" smtClean="0">
                <a:sym typeface="Wingdings"/>
              </a:rPr>
              <a:t>for m</a:t>
            </a:r>
            <a:r>
              <a:rPr lang="en-US" altLang="ja-JP" baseline="-25000" dirty="0" smtClean="0">
                <a:latin typeface="Symbol" charset="2"/>
                <a:cs typeface="Symbol" charset="2"/>
                <a:sym typeface="Wingdings"/>
              </a:rPr>
              <a:t>c</a:t>
            </a:r>
            <a:r>
              <a:rPr lang="en-US" altLang="ja-JP" dirty="0" smtClean="0">
                <a:sym typeface="Wingdings"/>
              </a:rPr>
              <a:t> = 50 GeV and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altLang="ja-JP" baseline="-25000" dirty="0" smtClean="0">
                <a:sym typeface="Wingdings"/>
              </a:rPr>
              <a:t>SI</a:t>
            </a:r>
            <a:r>
              <a:rPr lang="en-US" altLang="ja-JP" dirty="0">
                <a:sym typeface="Wingdings"/>
              </a:rPr>
              <a:t>=10</a:t>
            </a:r>
            <a:r>
              <a:rPr lang="en-US" altLang="ja-JP" baseline="30000" dirty="0">
                <a:sym typeface="Wingdings"/>
              </a:rPr>
              <a:t>-44</a:t>
            </a: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cm</a:t>
            </a:r>
            <a:r>
              <a:rPr lang="en-US" altLang="ja-JP" baseline="30000" dirty="0" smtClean="0">
                <a:sym typeface="Wingdings"/>
              </a:rPr>
              <a:t>2</a:t>
            </a:r>
            <a:endParaRPr lang="en-US" altLang="ja-JP" dirty="0" smtClean="0">
              <a:sym typeface="Wingdings"/>
            </a:endParaRPr>
          </a:p>
          <a:p>
            <a:pPr marL="0" indent="0">
              <a:buNone/>
            </a:pPr>
            <a:r>
              <a:rPr lang="en-US" altLang="ja-JP" dirty="0">
                <a:sym typeface="Wingdings"/>
              </a:rPr>
              <a:t>	</a:t>
            </a:r>
            <a:r>
              <a:rPr lang="en-US" altLang="ja-JP" dirty="0" smtClean="0">
                <a:sym typeface="Wingdings"/>
              </a:rPr>
              <a:t>with 10keV</a:t>
            </a:r>
            <a:r>
              <a:rPr lang="en-US" altLang="ja-JP" baseline="-25000" dirty="0" smtClean="0">
                <a:sym typeface="Wingdings"/>
              </a:rPr>
              <a:t>NR</a:t>
            </a:r>
            <a:r>
              <a:rPr lang="en-US" altLang="ja-JP" dirty="0" smtClean="0">
                <a:sym typeface="Wingdings"/>
              </a:rPr>
              <a:t> threshold, 30% eff </a:t>
            </a:r>
          </a:p>
          <a:p>
            <a:pPr marL="0" indent="0">
              <a:buNone/>
            </a:pPr>
            <a:endParaRPr lang="en-US" altLang="ja-JP" dirty="0">
              <a:solidFill>
                <a:srgbClr val="008000"/>
              </a:solidFill>
              <a:sym typeface="Wingdings"/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Seasonal variations of the velocity: ±30km/s  </a:t>
            </a:r>
            <a:r>
              <a:rPr lang="en-US" altLang="ja-JP" dirty="0" smtClean="0">
                <a:solidFill>
                  <a:srgbClr val="FF0000"/>
                </a:solidFill>
                <a:sym typeface="Wingdings"/>
              </a:rPr>
              <a:t>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		</a:t>
            </a:r>
            <a:r>
              <a:rPr lang="en-US" altLang="ja-JP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&lt; ~ </a:t>
            </a:r>
            <a:r>
              <a:rPr lang="en-US" altLang="ja-JP" dirty="0" smtClean="0">
                <a:solidFill>
                  <a:srgbClr val="FF0000"/>
                </a:solidFill>
              </a:rPr>
              <a:t>10</a:t>
            </a:r>
            <a:r>
              <a:rPr lang="en-US" altLang="ja-JP" dirty="0">
                <a:solidFill>
                  <a:srgbClr val="FF0000"/>
                </a:solidFill>
              </a:rPr>
              <a:t>% </a:t>
            </a:r>
            <a:r>
              <a:rPr lang="en-US" altLang="ja-JP" dirty="0" smtClean="0">
                <a:solidFill>
                  <a:srgbClr val="FF0000"/>
                </a:solidFill>
              </a:rPr>
              <a:t>modulation effects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/>
              <a:t>d</a:t>
            </a:r>
            <a:r>
              <a:rPr lang="en-US" altLang="ja-JP" dirty="0" smtClean="0"/>
              <a:t>epend </a:t>
            </a:r>
            <a:r>
              <a:rPr lang="en-US" altLang="ja-JP" dirty="0"/>
              <a:t>upon spectrum </a:t>
            </a:r>
            <a:r>
              <a:rPr lang="en-US" altLang="ja-JP" dirty="0" smtClean="0"/>
              <a:t>shape, trigger </a:t>
            </a:r>
            <a:r>
              <a:rPr lang="en-US" altLang="ja-JP" dirty="0"/>
              <a:t>efficiency</a:t>
            </a:r>
            <a:r>
              <a:rPr lang="en-US" altLang="ja-JP" dirty="0" smtClean="0"/>
              <a:t>, analysis </a:t>
            </a:r>
            <a:r>
              <a:rPr lang="en-US" altLang="ja-JP" dirty="0"/>
              <a:t>cuts and so 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Y. </a:t>
            </a:r>
            <a:r>
              <a:rPr kumimoji="1" lang="en-US" altLang="ja-JP" dirty="0" err="1" smtClean="0"/>
              <a:t>Suzuki@KMI</a:t>
            </a:r>
            <a:r>
              <a:rPr kumimoji="1" lang="en-US" altLang="ja-JP" dirty="0" smtClean="0"/>
              <a:t> Inauguration Conf. in Nagoya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10" y="872437"/>
            <a:ext cx="7184342" cy="70869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376" y="1550761"/>
            <a:ext cx="3245964" cy="43341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488" y="2052822"/>
            <a:ext cx="2088451" cy="57979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73" y="2011067"/>
            <a:ext cx="3063004" cy="610110"/>
          </a:xfrm>
          <a:prstGeom prst="rect">
            <a:avLst/>
          </a:prstGeom>
        </p:spPr>
      </p:pic>
      <p:sp>
        <p:nvSpPr>
          <p:cNvPr id="17" name="円/楕円 16"/>
          <p:cNvSpPr/>
          <p:nvPr/>
        </p:nvSpPr>
        <p:spPr>
          <a:xfrm>
            <a:off x="7668897" y="4544091"/>
            <a:ext cx="480557" cy="48055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7721098" y="4126025"/>
            <a:ext cx="245259" cy="2452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7868893" y="5227403"/>
            <a:ext cx="245259" cy="2452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 rot="1700378">
            <a:off x="7588821" y="3407314"/>
            <a:ext cx="629240" cy="279182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5434642" y="3551608"/>
            <a:ext cx="8209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5434642" y="4115917"/>
            <a:ext cx="8209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5434642" y="5244535"/>
            <a:ext cx="8209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5434642" y="5808844"/>
            <a:ext cx="8209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18" idx="2"/>
          </p:cNvCxnSpPr>
          <p:nvPr/>
        </p:nvCxnSpPr>
        <p:spPr>
          <a:xfrm flipH="1">
            <a:off x="7297771" y="4248655"/>
            <a:ext cx="423327" cy="1965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8085352" y="5351252"/>
            <a:ext cx="423327" cy="1965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7666524" y="5477475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~</a:t>
            </a:r>
            <a:r>
              <a:rPr kumimoji="1" lang="en-US" altLang="ja-JP" sz="20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</a:t>
            </a:r>
            <a:r>
              <a:rPr kumimoji="1" lang="en-US" altLang="ja-JP" sz="2000" b="1" dirty="0" smtClean="0">
                <a:solidFill>
                  <a:srgbClr val="0000FF"/>
                </a:solidFill>
              </a:rPr>
              <a:t> 30km/s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059689" y="4432481"/>
            <a:ext cx="713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FF0000"/>
                </a:solidFill>
              </a:rPr>
              <a:t>SUN</a:t>
            </a:r>
            <a:endParaRPr kumimoji="1" lang="ja-JP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97953" y="3623474"/>
            <a:ext cx="75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Earth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5757337" y="4783468"/>
            <a:ext cx="3147059" cy="6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191082" y="4737513"/>
            <a:ext cx="136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V</a:t>
            </a:r>
            <a:r>
              <a:rPr kumimoji="1" lang="en-US" altLang="ja-JP" b="1" baseline="-25000" dirty="0" smtClean="0">
                <a:solidFill>
                  <a:srgbClr val="FF0000"/>
                </a:solidFill>
              </a:rPr>
              <a:t>0</a:t>
            </a:r>
            <a:r>
              <a:rPr kumimoji="1" lang="en-US" altLang="ja-JP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~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220km/s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58889" y="4414136"/>
            <a:ext cx="85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Cygnus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613510" y="3772147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~</a:t>
            </a:r>
            <a:r>
              <a:rPr kumimoji="1" lang="en-US" altLang="ja-JP" sz="20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000" b="1" dirty="0">
                <a:solidFill>
                  <a:srgbClr val="0000FF"/>
                </a:solidFill>
                <a:latin typeface="Symbol" charset="2"/>
                <a:cs typeface="Symbol" charset="2"/>
              </a:rPr>
              <a:t>+</a:t>
            </a:r>
            <a:r>
              <a:rPr kumimoji="1" lang="en-US" altLang="ja-JP" sz="2000" b="1" dirty="0" smtClean="0">
                <a:solidFill>
                  <a:srgbClr val="0000FF"/>
                </a:solidFill>
              </a:rPr>
              <a:t> 30km/s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16880" y="3435558"/>
            <a:ext cx="673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June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834065" y="5818283"/>
            <a:ext cx="1278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</a:rPr>
              <a:t>December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36" name="直線コネクタ 35"/>
          <p:cNvCxnSpPr>
            <a:stCxn id="20" idx="4"/>
            <a:endCxn id="20" idx="0"/>
          </p:cNvCxnSpPr>
          <p:nvPr/>
        </p:nvCxnSpPr>
        <p:spPr>
          <a:xfrm flipV="1">
            <a:off x="7240805" y="3574615"/>
            <a:ext cx="1325272" cy="24572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8139138" y="4347094"/>
            <a:ext cx="52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60</a:t>
            </a:r>
            <a:r>
              <a:rPr kumimoji="1" lang="en-US" altLang="ja-JP" baseline="30000" dirty="0" smtClean="0"/>
              <a:t>O</a:t>
            </a:r>
            <a:endParaRPr kumimoji="1" lang="ja-JP" altLang="en-US" baseline="300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386262" y="3132674"/>
            <a:ext cx="85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WIMPs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231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円/楕円 17"/>
          <p:cNvSpPr/>
          <p:nvPr/>
        </p:nvSpPr>
        <p:spPr>
          <a:xfrm>
            <a:off x="718684" y="4335703"/>
            <a:ext cx="4286280" cy="121444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9" name="円/楕円 18"/>
          <p:cNvSpPr/>
          <p:nvPr/>
        </p:nvSpPr>
        <p:spPr>
          <a:xfrm>
            <a:off x="5505030" y="4478579"/>
            <a:ext cx="2500330" cy="15001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36" name="円/楕円 35"/>
          <p:cNvSpPr/>
          <p:nvPr/>
        </p:nvSpPr>
        <p:spPr>
          <a:xfrm>
            <a:off x="6933822" y="4907207"/>
            <a:ext cx="1928794" cy="162246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/>
          </a:p>
        </p:txBody>
      </p:sp>
      <p:sp>
        <p:nvSpPr>
          <p:cNvPr id="17" name="円/楕円 16"/>
          <p:cNvSpPr/>
          <p:nvPr/>
        </p:nvSpPr>
        <p:spPr>
          <a:xfrm>
            <a:off x="3861956" y="3192695"/>
            <a:ext cx="3071834" cy="114300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18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Direct Search Experiments</a:t>
            </a:r>
            <a:endParaRPr kumimoji="1" lang="ja-JP" altLang="en-US" dirty="0"/>
          </a:p>
        </p:txBody>
      </p:sp>
      <p:sp>
        <p:nvSpPr>
          <p:cNvPr id="41" name="コンテンツ プレースホルダ 40"/>
          <p:cNvSpPr>
            <a:spLocks noGrp="1"/>
          </p:cNvSpPr>
          <p:nvPr>
            <p:ph idx="1"/>
          </p:nvPr>
        </p:nvSpPr>
        <p:spPr>
          <a:xfrm>
            <a:off x="-50780" y="1027536"/>
            <a:ext cx="7400948" cy="1997929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b="1" i="1" dirty="0" smtClean="0"/>
              <a:t>Various Detection Technology</a:t>
            </a:r>
          </a:p>
          <a:p>
            <a:pPr lvl="1"/>
            <a:r>
              <a:rPr lang="en-US" altLang="ja-JP" b="1" i="1" dirty="0" smtClean="0"/>
              <a:t>Scintillation, Heat-Phonon and Ionization</a:t>
            </a:r>
          </a:p>
          <a:p>
            <a:pPr lvl="1"/>
            <a:r>
              <a:rPr kumimoji="1" lang="en-US" altLang="ja-JP" b="1" i="1" dirty="0" smtClean="0"/>
              <a:t>Usually combined technologies to reduce backgrounds</a:t>
            </a:r>
          </a:p>
          <a:p>
            <a:pPr lvl="1"/>
            <a:r>
              <a:rPr lang="en-US" altLang="ja-JP" b="1" i="1" dirty="0" smtClean="0"/>
              <a:t>Self-shielding may work for some materials</a:t>
            </a:r>
            <a:endParaRPr kumimoji="1" lang="en-US" altLang="ja-JP" b="1" i="1" dirty="0" smtClean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 dirty="0" smtClean="0"/>
              <a:t>Y. </a:t>
            </a:r>
            <a:r>
              <a:rPr kumimoji="1" lang="en-GB" altLang="ja-JP" dirty="0" err="1" smtClean="0"/>
              <a:t>Suzuki@KMI</a:t>
            </a:r>
            <a:r>
              <a:rPr kumimoji="1" lang="en-GB" altLang="ja-JP" dirty="0" smtClean="0"/>
              <a:t> Inauguration Conf. in Nagoya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92FD-D30B-4BB1-900B-35549ECF7362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31432" y="3406450"/>
            <a:ext cx="2154629" cy="88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Heat-Phonon</a:t>
            </a:r>
          </a:p>
          <a:p>
            <a:pPr>
              <a:lnSpc>
                <a:spcPct val="70000"/>
              </a:lnSpc>
            </a:pPr>
            <a:r>
              <a:rPr kumimoji="1" lang="en-US" altLang="ja-JP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kumimoji="1"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CRESST I</a:t>
            </a:r>
          </a:p>
          <a:p>
            <a:pPr>
              <a:lnSpc>
                <a:spcPct val="70000"/>
              </a:lnSpc>
            </a:pPr>
            <a:r>
              <a:rPr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ULTIMA</a:t>
            </a:r>
            <a:endParaRPr kumimoji="1" lang="en-US" altLang="ja-JP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05501" y="4379468"/>
            <a:ext cx="3275819" cy="9694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Scintillation</a:t>
            </a:r>
          </a:p>
          <a:p>
            <a:pPr>
              <a:lnSpc>
                <a:spcPct val="70000"/>
              </a:lnSpc>
            </a:pPr>
            <a:r>
              <a:rPr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NAIAD, ZEPLIN-I</a:t>
            </a:r>
            <a:r>
              <a:rPr lang="en-US" altLang="ja-JP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DAMA/LIBRA</a:t>
            </a:r>
          </a:p>
          <a:p>
            <a:pPr>
              <a:lnSpc>
                <a:spcPct val="70000"/>
              </a:lnSpc>
            </a:pPr>
            <a:r>
              <a:rPr kumimoji="1" lang="en-US" altLang="ja-JP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XMASS</a:t>
            </a:r>
            <a:r>
              <a:rPr kumimoji="1"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DEAP/CLEAN</a:t>
            </a:r>
            <a:endParaRPr kumimoji="1" lang="ja-JP" alt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61410" y="4497384"/>
            <a:ext cx="167022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Ionization</a:t>
            </a:r>
          </a:p>
          <a:p>
            <a:r>
              <a:rPr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IGEX, </a:t>
            </a:r>
            <a:r>
              <a:rPr lang="en-US" altLang="ja-JP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CoGeNT</a:t>
            </a:r>
            <a:endParaRPr lang="en-US" altLang="ja-JP" b="1" u="sng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6147972" y="2529142"/>
            <a:ext cx="1357322" cy="1071570"/>
            <a:chOff x="5786446" y="2428868"/>
            <a:chExt cx="1357322" cy="1071570"/>
          </a:xfrm>
        </p:grpSpPr>
        <p:sp>
          <p:nvSpPr>
            <p:cNvPr id="20" name="円/楕円 19"/>
            <p:cNvSpPr/>
            <p:nvPr/>
          </p:nvSpPr>
          <p:spPr>
            <a:xfrm>
              <a:off x="5786446" y="2428868"/>
              <a:ext cx="1357322" cy="107157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910738" y="2566443"/>
              <a:ext cx="1233030" cy="781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kumimoji="1" lang="en-US" altLang="ja-JP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Bubble</a:t>
              </a:r>
            </a:p>
            <a:p>
              <a:pPr>
                <a:lnSpc>
                  <a:spcPct val="70000"/>
                </a:lnSpc>
              </a:pPr>
              <a:r>
                <a:rPr lang="en-US" altLang="ja-JP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PICASSO,</a:t>
              </a:r>
            </a:p>
            <a:p>
              <a:pPr>
                <a:lnSpc>
                  <a:spcPct val="70000"/>
                </a:lnSpc>
              </a:pPr>
              <a:r>
                <a:rPr lang="en-US" altLang="ja-JP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COUPP</a:t>
              </a:r>
            </a:p>
          </p:txBody>
        </p:sp>
      </p:grpSp>
      <p:cxnSp>
        <p:nvCxnSpPr>
          <p:cNvPr id="22" name="直線コネクタ 21"/>
          <p:cNvCxnSpPr>
            <a:endCxn id="18" idx="7"/>
          </p:cNvCxnSpPr>
          <p:nvPr/>
        </p:nvCxnSpPr>
        <p:spPr>
          <a:xfrm rot="5400000">
            <a:off x="4372330" y="4269187"/>
            <a:ext cx="249289" cy="2394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rot="16200000" flipH="1">
            <a:off x="5719343" y="4335702"/>
            <a:ext cx="285754" cy="2857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>
            <a:endCxn id="18" idx="6"/>
          </p:cNvCxnSpPr>
          <p:nvPr/>
        </p:nvCxnSpPr>
        <p:spPr>
          <a:xfrm rot="10800000">
            <a:off x="5004964" y="4942927"/>
            <a:ext cx="571504" cy="948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角丸四角形 27"/>
          <p:cNvSpPr/>
          <p:nvPr/>
        </p:nvSpPr>
        <p:spPr>
          <a:xfrm>
            <a:off x="6290848" y="3835637"/>
            <a:ext cx="2071702" cy="7858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246458" y="3836584"/>
            <a:ext cx="2252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CDMS</a:t>
            </a:r>
          </a:p>
          <a:p>
            <a:r>
              <a:rPr lang="en-US" altLang="ja-JP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EDELWEISS</a:t>
            </a:r>
            <a:r>
              <a:rPr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EURECA</a:t>
            </a:r>
            <a:endParaRPr kumimoji="1" lang="ja-JP" alt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005260" y="5050084"/>
            <a:ext cx="184428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</a:t>
            </a:r>
          </a:p>
          <a:p>
            <a:r>
              <a:rPr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DRIFT, DM-TPC</a:t>
            </a:r>
          </a:p>
          <a:p>
            <a:r>
              <a:rPr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Emulsion, NIMAC</a:t>
            </a:r>
          </a:p>
          <a:p>
            <a:r>
              <a:rPr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NEWAGE</a:t>
            </a:r>
          </a:p>
        </p:txBody>
      </p:sp>
      <p:sp>
        <p:nvSpPr>
          <p:cNvPr id="38" name="角丸四角形 37"/>
          <p:cNvSpPr/>
          <p:nvPr/>
        </p:nvSpPr>
        <p:spPr>
          <a:xfrm>
            <a:off x="3788281" y="5407273"/>
            <a:ext cx="2214578" cy="10001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788281" y="5478711"/>
            <a:ext cx="22520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ZEPLIN-II,-III</a:t>
            </a:r>
            <a:r>
              <a:rPr lang="en-US" altLang="ja-JP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XENON</a:t>
            </a:r>
          </a:p>
          <a:p>
            <a:r>
              <a:rPr kumimoji="1"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LUX, WARP, </a:t>
            </a:r>
            <a:r>
              <a:rPr kumimoji="1" lang="en-US" altLang="ja-JP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ArDM</a:t>
            </a:r>
            <a:r>
              <a:rPr kumimoji="1"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kumimoji="1"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</a:t>
            </a:r>
            <a:endParaRPr kumimoji="1" lang="ja-JP" alt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1861692" y="3243522"/>
            <a:ext cx="2143140" cy="11636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918667" y="3668450"/>
            <a:ext cx="20569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ROSEBUD</a:t>
            </a:r>
          </a:p>
          <a:p>
            <a:r>
              <a:rPr lang="en-US" altLang="ja-JP" sz="20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CRESST-II</a:t>
            </a:r>
            <a:r>
              <a:rPr lang="en-US" altLang="ja-JP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EURECA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004568" y="3311571"/>
            <a:ext cx="1883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CaWO</a:t>
            </a:r>
            <a:r>
              <a:rPr lang="en-US" altLang="ja-JP" b="1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,Al</a:t>
            </a:r>
            <a:r>
              <a:rPr lang="en-US" altLang="ja-JP" b="1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altLang="ja-JP" b="1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BGO, </a:t>
            </a:r>
            <a:r>
              <a:rPr lang="en-US" altLang="ja-JP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</a:t>
            </a:r>
            <a:endParaRPr kumimoji="1"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218882" y="5172348"/>
            <a:ext cx="119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NaI</a:t>
            </a:r>
            <a:r>
              <a:rPr kumimoji="1"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kumimoji="1" lang="en-US" altLang="ja-JP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kumimoji="1"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kumimoji="1" lang="en-US" altLang="ja-JP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endParaRPr kumimoji="1"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433592" y="3672150"/>
            <a:ext cx="920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CaWO</a:t>
            </a:r>
            <a:r>
              <a:rPr lang="en-US" altLang="ja-JP" b="1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en-US" altLang="ja-JP" b="1" baseline="30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351920" y="3815026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</a:t>
            </a:r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Si</a:t>
            </a:r>
            <a:endParaRPr kumimoji="1"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137474" y="530308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</a:t>
            </a:r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Si</a:t>
            </a:r>
            <a:endParaRPr kumimoji="1"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035062" y="6029604"/>
            <a:ext cx="75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kumimoji="1"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kumimoji="1" lang="en-US" altLang="ja-JP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endParaRPr kumimoji="1"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862484" y="5088768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</a:t>
            </a:r>
            <a:r>
              <a:rPr lang="en-US" altLang="ja-JP" b="1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ja-JP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CS</a:t>
            </a:r>
            <a:r>
              <a:rPr lang="en-US" altLang="ja-JP" b="1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kumimoji="1" lang="ja-JP" altLang="en-US" b="1" baseline="-25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682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フリーフォーム 14"/>
          <p:cNvSpPr/>
          <p:nvPr/>
        </p:nvSpPr>
        <p:spPr>
          <a:xfrm>
            <a:off x="2675483" y="979789"/>
            <a:ext cx="6284785" cy="5000305"/>
          </a:xfrm>
          <a:custGeom>
            <a:avLst/>
            <a:gdLst>
              <a:gd name="connsiteX0" fmla="*/ 5543 w 6284785"/>
              <a:gd name="connsiteY0" fmla="*/ 4934619 h 4934619"/>
              <a:gd name="connsiteX1" fmla="*/ 181926 w 6284785"/>
              <a:gd name="connsiteY1" fmla="*/ 2994508 h 4934619"/>
              <a:gd name="connsiteX2" fmla="*/ 1204949 w 6284785"/>
              <a:gd name="connsiteY2" fmla="*/ 1736375 h 4934619"/>
              <a:gd name="connsiteX3" fmla="*/ 2180936 w 6284785"/>
              <a:gd name="connsiteY3" fmla="*/ 1171979 h 4934619"/>
              <a:gd name="connsiteX4" fmla="*/ 3486171 w 6284785"/>
              <a:gd name="connsiteY4" fmla="*/ 160769 h 4934619"/>
              <a:gd name="connsiteX5" fmla="*/ 5003067 w 6284785"/>
              <a:gd name="connsiteY5" fmla="*/ 184286 h 4934619"/>
              <a:gd name="connsiteX6" fmla="*/ 6073125 w 6284785"/>
              <a:gd name="connsiteY6" fmla="*/ 1912749 h 4934619"/>
              <a:gd name="connsiteX7" fmla="*/ 6167196 w 6284785"/>
              <a:gd name="connsiteY7" fmla="*/ 4217366 h 4934619"/>
              <a:gd name="connsiteX8" fmla="*/ 6284785 w 6284785"/>
              <a:gd name="connsiteY8" fmla="*/ 4934619 h 4934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4785" h="4934619">
                <a:moveTo>
                  <a:pt x="5543" y="4934619"/>
                </a:moveTo>
                <a:cubicBezTo>
                  <a:pt x="-6216" y="4231084"/>
                  <a:pt x="-17975" y="3527549"/>
                  <a:pt x="181926" y="2994508"/>
                </a:cubicBezTo>
                <a:cubicBezTo>
                  <a:pt x="381827" y="2461467"/>
                  <a:pt x="871781" y="2040130"/>
                  <a:pt x="1204949" y="1736375"/>
                </a:cubicBezTo>
                <a:cubicBezTo>
                  <a:pt x="1538117" y="1432620"/>
                  <a:pt x="1800732" y="1434580"/>
                  <a:pt x="2180936" y="1171979"/>
                </a:cubicBezTo>
                <a:cubicBezTo>
                  <a:pt x="2561140" y="909378"/>
                  <a:pt x="3015816" y="325384"/>
                  <a:pt x="3486171" y="160769"/>
                </a:cubicBezTo>
                <a:cubicBezTo>
                  <a:pt x="3956526" y="-3846"/>
                  <a:pt x="4571908" y="-107711"/>
                  <a:pt x="5003067" y="184286"/>
                </a:cubicBezTo>
                <a:cubicBezTo>
                  <a:pt x="5434226" y="476283"/>
                  <a:pt x="5879104" y="1240569"/>
                  <a:pt x="6073125" y="1912749"/>
                </a:cubicBezTo>
                <a:cubicBezTo>
                  <a:pt x="6267146" y="2584929"/>
                  <a:pt x="6131919" y="3713721"/>
                  <a:pt x="6167196" y="4217366"/>
                </a:cubicBezTo>
                <a:cubicBezTo>
                  <a:pt x="6202473" y="4721011"/>
                  <a:pt x="6284785" y="4934619"/>
                  <a:pt x="6284785" y="4934619"/>
                </a:cubicBezTo>
              </a:path>
            </a:pathLst>
          </a:custGeom>
          <a:blipFill rotWithShape="1">
            <a:blip r:embed="rId2"/>
            <a:tile tx="0" ty="0" sx="100000" sy="100000" flip="none" algn="tl"/>
          </a:blip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492734" y="83929"/>
            <a:ext cx="2307242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Cosmic Rays</a:t>
            </a:r>
          </a:p>
          <a:p>
            <a:r>
              <a:rPr lang="en-US" altLang="ja-JP" dirty="0" smtClean="0">
                <a:sym typeface="Wingdings"/>
              </a:rPr>
              <a:t> </a:t>
            </a:r>
            <a:r>
              <a:rPr lang="en-US" altLang="ja-JP" dirty="0" smtClean="0"/>
              <a:t>Cosmo-genic,</a:t>
            </a:r>
          </a:p>
          <a:p>
            <a:r>
              <a:rPr kumimoji="1" lang="en-US" altLang="ja-JP" dirty="0" smtClean="0"/>
              <a:t>      Spallation products</a:t>
            </a:r>
          </a:p>
          <a:p>
            <a:r>
              <a:rPr lang="en-US" altLang="ja-JP" dirty="0" smtClean="0">
                <a:solidFill>
                  <a:srgbClr val="FF0000"/>
                </a:solidFill>
                <a:sym typeface="Wingdings"/>
              </a:rPr>
              <a:t> Go deeper site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フリーフォーム 16"/>
          <p:cNvSpPr/>
          <p:nvPr/>
        </p:nvSpPr>
        <p:spPr>
          <a:xfrm>
            <a:off x="3492388" y="2527924"/>
            <a:ext cx="4499732" cy="3432597"/>
          </a:xfrm>
          <a:custGeom>
            <a:avLst/>
            <a:gdLst>
              <a:gd name="connsiteX0" fmla="*/ 0 w 4499732"/>
              <a:gd name="connsiteY0" fmla="*/ 3339451 h 3432597"/>
              <a:gd name="connsiteX1" fmla="*/ 141107 w 4499732"/>
              <a:gd name="connsiteY1" fmla="*/ 2292967 h 3432597"/>
              <a:gd name="connsiteX2" fmla="*/ 482115 w 4499732"/>
              <a:gd name="connsiteY2" fmla="*/ 1317032 h 3432597"/>
              <a:gd name="connsiteX3" fmla="*/ 1258201 w 4499732"/>
              <a:gd name="connsiteY3" fmla="*/ 317581 h 3432597"/>
              <a:gd name="connsiteX4" fmla="*/ 2257706 w 4499732"/>
              <a:gd name="connsiteY4" fmla="*/ 108 h 3432597"/>
              <a:gd name="connsiteX5" fmla="*/ 3221934 w 4499732"/>
              <a:gd name="connsiteY5" fmla="*/ 341097 h 3432597"/>
              <a:gd name="connsiteX6" fmla="*/ 3974502 w 4499732"/>
              <a:gd name="connsiteY6" fmla="*/ 1281757 h 3432597"/>
              <a:gd name="connsiteX7" fmla="*/ 4386063 w 4499732"/>
              <a:gd name="connsiteY7" fmla="*/ 2598682 h 3432597"/>
              <a:gd name="connsiteX8" fmla="*/ 4491893 w 4499732"/>
              <a:gd name="connsiteY8" fmla="*/ 3339451 h 3432597"/>
              <a:gd name="connsiteX9" fmla="*/ 4491893 w 4499732"/>
              <a:gd name="connsiteY9" fmla="*/ 3421759 h 3432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9732" h="3432597">
                <a:moveTo>
                  <a:pt x="0" y="3339451"/>
                </a:moveTo>
                <a:cubicBezTo>
                  <a:pt x="30377" y="2984744"/>
                  <a:pt x="60754" y="2630037"/>
                  <a:pt x="141107" y="2292967"/>
                </a:cubicBezTo>
                <a:cubicBezTo>
                  <a:pt x="221460" y="1955897"/>
                  <a:pt x="295933" y="1646263"/>
                  <a:pt x="482115" y="1317032"/>
                </a:cubicBezTo>
                <a:cubicBezTo>
                  <a:pt x="668297" y="987801"/>
                  <a:pt x="962269" y="537068"/>
                  <a:pt x="1258201" y="317581"/>
                </a:cubicBezTo>
                <a:cubicBezTo>
                  <a:pt x="1554133" y="98094"/>
                  <a:pt x="1930417" y="-3811"/>
                  <a:pt x="2257706" y="108"/>
                </a:cubicBezTo>
                <a:cubicBezTo>
                  <a:pt x="2584995" y="4027"/>
                  <a:pt x="2935801" y="127489"/>
                  <a:pt x="3221934" y="341097"/>
                </a:cubicBezTo>
                <a:cubicBezTo>
                  <a:pt x="3508067" y="554705"/>
                  <a:pt x="3780481" y="905493"/>
                  <a:pt x="3974502" y="1281757"/>
                </a:cubicBezTo>
                <a:cubicBezTo>
                  <a:pt x="4168523" y="1658021"/>
                  <a:pt x="4299831" y="2255733"/>
                  <a:pt x="4386063" y="2598682"/>
                </a:cubicBezTo>
                <a:cubicBezTo>
                  <a:pt x="4472295" y="2941631"/>
                  <a:pt x="4474255" y="3202272"/>
                  <a:pt x="4491893" y="3339451"/>
                </a:cubicBezTo>
                <a:cubicBezTo>
                  <a:pt x="4509531" y="3476630"/>
                  <a:pt x="4491893" y="3421759"/>
                  <a:pt x="4491893" y="3421759"/>
                </a:cubicBezTo>
              </a:path>
            </a:pathLst>
          </a:cu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480135" y="3626631"/>
            <a:ext cx="2539919" cy="22928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15875"/>
            <a:ext cx="8229600" cy="942975"/>
          </a:xfrm>
        </p:spPr>
        <p:txBody>
          <a:bodyPr/>
          <a:lstStyle/>
          <a:p>
            <a:r>
              <a:rPr kumimoji="1" lang="en-US" altLang="ja-JP" dirty="0" smtClean="0"/>
              <a:t>Backgrounds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0" y="958850"/>
            <a:ext cx="5044562" cy="21748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ja-JP" sz="3800" b="1" dirty="0" smtClean="0">
                <a:solidFill>
                  <a:srgbClr val="FF0000"/>
                </a:solidFill>
              </a:rPr>
              <a:t>Key Issue of the experiments !</a:t>
            </a:r>
          </a:p>
          <a:p>
            <a:pPr marL="0" indent="0">
              <a:buNone/>
            </a:pPr>
            <a:r>
              <a:rPr lang="en-US" altLang="ja-JP" dirty="0" smtClean="0"/>
              <a:t>Many: </a:t>
            </a:r>
          </a:p>
          <a:p>
            <a:r>
              <a:rPr lang="en-US" altLang="ja-JP" dirty="0" smtClean="0">
                <a:solidFill>
                  <a:srgbClr val="008000"/>
                </a:solidFill>
              </a:rPr>
              <a:t>detector dependent</a:t>
            </a:r>
            <a:endParaRPr lang="en-US" altLang="ja-JP" dirty="0"/>
          </a:p>
          <a:p>
            <a:r>
              <a:rPr lang="en-US" altLang="ja-JP" dirty="0" smtClean="0"/>
              <a:t>but common techniques to reduce backgrounds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103356" y="4249818"/>
            <a:ext cx="1305236" cy="10935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3398319" y="5935708"/>
            <a:ext cx="4639094" cy="7300"/>
          </a:xfrm>
          <a:prstGeom prst="line">
            <a:avLst/>
          </a:prstGeom>
          <a:ln w="762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628793" y="5212655"/>
            <a:ext cx="2593375" cy="1631216"/>
          </a:xfrm>
          <a:prstGeom prst="rect">
            <a:avLst/>
          </a:prstGeom>
          <a:solidFill>
            <a:srgbClr val="CCFFCC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Internal BG: </a:t>
            </a:r>
          </a:p>
          <a:p>
            <a:r>
              <a:rPr lang="en-US" altLang="ja-JP" sz="2000" dirty="0"/>
              <a:t>Detector dependence</a:t>
            </a:r>
          </a:p>
          <a:p>
            <a:r>
              <a:rPr lang="en-US" altLang="ja-JP" sz="2000" dirty="0" smtClean="0"/>
              <a:t>U</a:t>
            </a:r>
            <a:r>
              <a:rPr lang="en-US" altLang="ja-JP" sz="2000" dirty="0"/>
              <a:t>/Th, K, ….</a:t>
            </a:r>
            <a:r>
              <a:rPr lang="en-US" altLang="ja-JP" sz="2000" dirty="0" smtClean="0"/>
              <a:t>.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altLang="ja-JP" sz="2000" dirty="0" smtClean="0">
                <a:solidFill>
                  <a:srgbClr val="FF0000"/>
                </a:solidFill>
              </a:rPr>
              <a:t>purification</a:t>
            </a:r>
          </a:p>
          <a:p>
            <a:r>
              <a:rPr lang="en-US" altLang="ja-JP" sz="2000" dirty="0" smtClean="0"/>
              <a:t>Cosmo-genic </a:t>
            </a:r>
            <a:r>
              <a:rPr lang="en-US" altLang="ja-JP" sz="2000" dirty="0" smtClean="0">
                <a:sym typeface="Wingdings"/>
              </a:rPr>
              <a:t> CR</a:t>
            </a:r>
            <a:endParaRPr lang="en-US" altLang="ja-JP" sz="2000" dirty="0"/>
          </a:p>
        </p:txBody>
      </p:sp>
      <p:sp>
        <p:nvSpPr>
          <p:cNvPr id="14" name="アーチ 13"/>
          <p:cNvSpPr/>
          <p:nvPr/>
        </p:nvSpPr>
        <p:spPr>
          <a:xfrm>
            <a:off x="3374798" y="2376485"/>
            <a:ext cx="4703553" cy="7183702"/>
          </a:xfrm>
          <a:prstGeom prst="blockArc">
            <a:avLst>
              <a:gd name="adj1" fmla="val 10800000"/>
              <a:gd name="adj2" fmla="val 21531539"/>
              <a:gd name="adj3" fmla="val 5233"/>
            </a:avLst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94583" y="4301932"/>
            <a:ext cx="2333541" cy="461665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External BG (</a:t>
            </a:r>
            <a:r>
              <a:rPr lang="en-US" altLang="ja-JP" sz="2400" dirty="0">
                <a:latin typeface="Symbol" charset="2"/>
                <a:cs typeface="Symbol" charset="2"/>
              </a:rPr>
              <a:t>g</a:t>
            </a:r>
            <a:r>
              <a:rPr lang="en-US" altLang="ja-JP" sz="2400" dirty="0"/>
              <a:t>, n) </a:t>
            </a:r>
            <a:endParaRPr kumimoji="1" lang="ja-JP" altLang="en-US" sz="2400" dirty="0"/>
          </a:p>
        </p:txBody>
      </p:sp>
      <p:cxnSp>
        <p:nvCxnSpPr>
          <p:cNvPr id="21" name="直線矢印コネクタ 20"/>
          <p:cNvCxnSpPr>
            <a:stCxn id="19" idx="3"/>
          </p:cNvCxnSpPr>
          <p:nvPr/>
        </p:nvCxnSpPr>
        <p:spPr>
          <a:xfrm>
            <a:off x="3828124" y="4532765"/>
            <a:ext cx="1616239" cy="176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フリーフォーム 21"/>
          <p:cNvSpPr/>
          <p:nvPr/>
        </p:nvSpPr>
        <p:spPr>
          <a:xfrm>
            <a:off x="3492389" y="4785616"/>
            <a:ext cx="2081322" cy="199891"/>
          </a:xfrm>
          <a:custGeom>
            <a:avLst/>
            <a:gdLst>
              <a:gd name="connsiteX0" fmla="*/ 0 w 1705037"/>
              <a:gd name="connsiteY0" fmla="*/ 199891 h 199891"/>
              <a:gd name="connsiteX1" fmla="*/ 188142 w 1705037"/>
              <a:gd name="connsiteY1" fmla="*/ 141099 h 199891"/>
              <a:gd name="connsiteX2" fmla="*/ 423319 w 1705037"/>
              <a:gd name="connsiteY2" fmla="*/ 164616 h 199891"/>
              <a:gd name="connsiteX3" fmla="*/ 658497 w 1705037"/>
              <a:gd name="connsiteY3" fmla="*/ 105825 h 199891"/>
              <a:gd name="connsiteX4" fmla="*/ 964228 w 1705037"/>
              <a:gd name="connsiteY4" fmla="*/ 82308 h 199891"/>
              <a:gd name="connsiteX5" fmla="*/ 1281718 w 1705037"/>
              <a:gd name="connsiteY5" fmla="*/ 82308 h 199891"/>
              <a:gd name="connsiteX6" fmla="*/ 1446342 w 1705037"/>
              <a:gd name="connsiteY6" fmla="*/ 70550 h 199891"/>
              <a:gd name="connsiteX7" fmla="*/ 1705037 w 1705037"/>
              <a:gd name="connsiteY7" fmla="*/ 0 h 19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5037" h="199891">
                <a:moveTo>
                  <a:pt x="0" y="199891"/>
                </a:moveTo>
                <a:cubicBezTo>
                  <a:pt x="58794" y="173434"/>
                  <a:pt x="117589" y="146978"/>
                  <a:pt x="188142" y="141099"/>
                </a:cubicBezTo>
                <a:cubicBezTo>
                  <a:pt x="258695" y="135220"/>
                  <a:pt x="344926" y="170495"/>
                  <a:pt x="423319" y="164616"/>
                </a:cubicBezTo>
                <a:cubicBezTo>
                  <a:pt x="501712" y="158737"/>
                  <a:pt x="568346" y="119543"/>
                  <a:pt x="658497" y="105825"/>
                </a:cubicBezTo>
                <a:cubicBezTo>
                  <a:pt x="748649" y="92107"/>
                  <a:pt x="860358" y="86227"/>
                  <a:pt x="964228" y="82308"/>
                </a:cubicBezTo>
                <a:cubicBezTo>
                  <a:pt x="1068098" y="78389"/>
                  <a:pt x="1201366" y="84268"/>
                  <a:pt x="1281718" y="82308"/>
                </a:cubicBezTo>
                <a:cubicBezTo>
                  <a:pt x="1362070" y="80348"/>
                  <a:pt x="1375789" y="84268"/>
                  <a:pt x="1446342" y="70550"/>
                </a:cubicBezTo>
                <a:cubicBezTo>
                  <a:pt x="1516895" y="56832"/>
                  <a:pt x="1705037" y="0"/>
                  <a:pt x="1705037" y="0"/>
                </a:cubicBezTo>
              </a:path>
            </a:pathLst>
          </a:cu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48842" y="3626631"/>
            <a:ext cx="2670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Shields</a:t>
            </a:r>
          </a:p>
          <a:p>
            <a:r>
              <a:rPr lang="en-US" altLang="ja-JP" dirty="0" smtClean="0"/>
              <a:t>Pd, Polyethylene, Water,…</a:t>
            </a:r>
            <a:endParaRPr kumimoji="1" lang="ja-JP" altLang="en-US" dirty="0"/>
          </a:p>
        </p:txBody>
      </p:sp>
      <p:cxnSp>
        <p:nvCxnSpPr>
          <p:cNvPr id="25" name="直線矢印コネクタ 24"/>
          <p:cNvCxnSpPr/>
          <p:nvPr/>
        </p:nvCxnSpPr>
        <p:spPr>
          <a:xfrm flipH="1">
            <a:off x="5573710" y="-23508"/>
            <a:ext cx="1610967" cy="63687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408592" y="4330159"/>
            <a:ext cx="2735408" cy="1631216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 smtClean="0"/>
              <a:t>Shields&amp;Detector parts</a:t>
            </a:r>
          </a:p>
          <a:p>
            <a:pPr marL="285750" indent="-285750">
              <a:buFont typeface="Wingdings" charset="0"/>
              <a:buChar char="è"/>
            </a:pPr>
            <a:r>
              <a:rPr kumimoji="1" lang="en-US" altLang="ja-JP" sz="2000" dirty="0" smtClean="0">
                <a:sym typeface="Wingdings"/>
              </a:rPr>
              <a:t>External BG, </a:t>
            </a:r>
            <a:r>
              <a:rPr kumimoji="1" lang="en-US" altLang="ja-JP" sz="2000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kumimoji="1" lang="en-US" altLang="ja-JP" sz="2000" dirty="0" smtClean="0">
                <a:sym typeface="Wingdings"/>
              </a:rPr>
              <a:t>, n, </a:t>
            </a:r>
            <a:r>
              <a:rPr kumimoji="1" lang="en-US" altLang="ja-JP" sz="2000" dirty="0" smtClean="0">
                <a:latin typeface="Symbol" charset="2"/>
                <a:cs typeface="Symbol" charset="2"/>
                <a:sym typeface="Wingdings"/>
              </a:rPr>
              <a:t>b, a</a:t>
            </a:r>
          </a:p>
          <a:p>
            <a:pPr marL="285750" indent="-285750">
              <a:buFont typeface="Wingdings" charset="0"/>
              <a:buChar char="ç"/>
            </a:pPr>
            <a:r>
              <a:rPr lang="en-US" altLang="ja-JP" sz="2000" dirty="0" smtClean="0">
                <a:sym typeface="Wingdings"/>
              </a:rPr>
              <a:t>U/Th, K,…</a:t>
            </a:r>
          </a:p>
          <a:p>
            <a:pPr marL="285750" indent="-285750">
              <a:buFont typeface="Wingdings" charset="0"/>
              <a:buChar char="è"/>
            </a:pPr>
            <a:r>
              <a:rPr kumimoji="1" lang="en-US" altLang="ja-JP" sz="2000" dirty="0" smtClean="0">
                <a:solidFill>
                  <a:srgbClr val="FF0000"/>
                </a:solidFill>
                <a:sym typeface="Wingdings"/>
              </a:rPr>
              <a:t>Material screening</a:t>
            </a:r>
          </a:p>
          <a:p>
            <a:pPr marL="285750" indent="-285750">
              <a:buFont typeface="Wingdings" charset="0"/>
              <a:buChar char="è"/>
            </a:pPr>
            <a:r>
              <a:rPr lang="en-US" altLang="ja-JP" sz="2000" dirty="0" smtClean="0">
                <a:solidFill>
                  <a:srgbClr val="FF0000"/>
                </a:solidFill>
                <a:sym typeface="Wingdings"/>
              </a:rPr>
              <a:t>Purification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886919" y="3821440"/>
            <a:ext cx="737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/>
              <a:t>Rn</a:t>
            </a:r>
            <a:endParaRPr kumimoji="1" lang="ja-JP" altLang="en-US" sz="3200" i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772710" y="3041855"/>
            <a:ext cx="737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/>
              <a:t>Rn</a:t>
            </a:r>
            <a:endParaRPr kumimoji="1" lang="ja-JP" altLang="en-US" sz="3200" i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94248" y="5336528"/>
            <a:ext cx="737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/>
              <a:t>Rn</a:t>
            </a:r>
            <a:endParaRPr kumimoji="1" lang="ja-JP" altLang="en-US" sz="3200" i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044562" y="4785616"/>
            <a:ext cx="7377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/>
              <a:t>Rn</a:t>
            </a:r>
            <a:endParaRPr kumimoji="1" lang="ja-JP" alt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90271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457200" y="9103"/>
            <a:ext cx="8229600" cy="960715"/>
          </a:xfrm>
        </p:spPr>
        <p:txBody>
          <a:bodyPr/>
          <a:lstStyle/>
          <a:p>
            <a:r>
              <a:rPr kumimoji="1" lang="en-US" altLang="ja-JP" dirty="0" smtClean="0"/>
              <a:t>Current Experimental Situation</a:t>
            </a:r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DEFED-CBCA-4CCE-A61D-ACE64FBB1E08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pic>
        <p:nvPicPr>
          <p:cNvPr id="8" name="図 7" descr="名称未設定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64" y="1235358"/>
            <a:ext cx="7007246" cy="497609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 rot="20803365">
            <a:off x="4931200" y="4745200"/>
            <a:ext cx="1585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XENON100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0911942">
            <a:off x="5165549" y="4352455"/>
            <a:ext cx="1214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8000"/>
                </a:solidFill>
              </a:rPr>
              <a:t>CDMS-II</a:t>
            </a:r>
            <a:endParaRPr kumimoji="1" lang="ja-JP" altLang="en-US" sz="2400" b="1" dirty="0">
              <a:solidFill>
                <a:srgbClr val="008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48363" y="4050059"/>
            <a:ext cx="186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8000"/>
                </a:solidFill>
              </a:rPr>
              <a:t>EDELWEISS-II</a:t>
            </a:r>
            <a:endParaRPr kumimoji="1" lang="ja-JP" altLang="en-US" sz="2400" b="1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2471203">
            <a:off x="2969899" y="2678552"/>
            <a:ext cx="11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n>
                  <a:solidFill>
                    <a:srgbClr val="0000FF"/>
                  </a:solidFill>
                </a:ln>
                <a:solidFill>
                  <a:srgbClr val="22FFFC"/>
                </a:solidFill>
              </a:rPr>
              <a:t>CRESST</a:t>
            </a:r>
            <a:endParaRPr kumimoji="1" lang="ja-JP" altLang="en-US" sz="2800" b="1" dirty="0">
              <a:ln>
                <a:solidFill>
                  <a:srgbClr val="0000FF"/>
                </a:solidFill>
              </a:ln>
              <a:solidFill>
                <a:srgbClr val="22FFF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25020" y="182424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99744"/>
                </a:solidFill>
              </a:rPr>
              <a:t>DAMA</a:t>
            </a:r>
            <a:endParaRPr kumimoji="1" lang="ja-JP" altLang="en-US" sz="2400" b="1" dirty="0">
              <a:solidFill>
                <a:srgbClr val="F99744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74290" y="1477950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CA40D9"/>
                </a:solidFill>
              </a:rPr>
              <a:t>CoGeNT</a:t>
            </a:r>
            <a:endParaRPr kumimoji="1" lang="ja-JP" altLang="en-US" sz="2400" b="1" dirty="0">
              <a:solidFill>
                <a:srgbClr val="CA40D9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2332182" y="1824246"/>
            <a:ext cx="127000" cy="369390"/>
          </a:xfrm>
          <a:prstGeom prst="straightConnector1">
            <a:avLst/>
          </a:prstGeom>
          <a:ln w="28575" cmpd="sng">
            <a:solidFill>
              <a:srgbClr val="CA40D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785092" y="5299386"/>
            <a:ext cx="864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10</a:t>
            </a:r>
            <a:r>
              <a:rPr kumimoji="1" lang="en-US" altLang="ja-JP" sz="2800" b="1" baseline="30000" dirty="0" smtClean="0"/>
              <a:t>-45</a:t>
            </a:r>
            <a:endParaRPr kumimoji="1" lang="ja-JP" altLang="en-US" sz="2800" b="1" baseline="30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37492" y="1249235"/>
            <a:ext cx="864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10</a:t>
            </a:r>
            <a:r>
              <a:rPr kumimoji="1" lang="en-US" altLang="ja-JP" sz="2800" b="1" baseline="30000" dirty="0" smtClean="0"/>
              <a:t>-39</a:t>
            </a:r>
            <a:endParaRPr kumimoji="1" lang="ja-JP" altLang="en-US" sz="2800" b="1" baseline="30000" dirty="0"/>
          </a:p>
        </p:txBody>
      </p:sp>
      <p:sp>
        <p:nvSpPr>
          <p:cNvPr id="23" name="円/楕円 22"/>
          <p:cNvSpPr/>
          <p:nvPr/>
        </p:nvSpPr>
        <p:spPr>
          <a:xfrm>
            <a:off x="1824205" y="1304639"/>
            <a:ext cx="1749877" cy="183572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176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85778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kumimoji="1" lang="en-US" altLang="ja-JP" dirty="0" smtClean="0"/>
              <a:t>Current players of the game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18</a:t>
            </a:fld>
            <a:endParaRPr kumimoji="1" lang="ja-JP" altLang="en-US" dirty="0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72624302"/>
              </p:ext>
            </p:extLst>
          </p:nvPr>
        </p:nvGraphicFramePr>
        <p:xfrm>
          <a:off x="242181" y="4159539"/>
          <a:ext cx="8670637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012"/>
                <a:gridCol w="771095"/>
                <a:gridCol w="1145303"/>
                <a:gridCol w="1564870"/>
                <a:gridCol w="1678267"/>
                <a:gridCol w="1462813"/>
                <a:gridCol w="612277"/>
              </a:tblGrid>
              <a:tr h="247979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Experiment∂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Target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Threshold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Total</a:t>
                      </a:r>
                    </a:p>
                    <a:p>
                      <a:r>
                        <a:rPr kumimoji="1" lang="en-US" altLang="ja-JP" sz="1200" dirty="0" smtClean="0"/>
                        <a:t>Exposure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Recoil</a:t>
                      </a:r>
                    </a:p>
                    <a:p>
                      <a:r>
                        <a:rPr kumimoji="1" lang="en-US" altLang="ja-JP" sz="1200" dirty="0" smtClean="0"/>
                        <a:t>Identification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Main</a:t>
                      </a:r>
                      <a:r>
                        <a:rPr kumimoji="1" lang="en-US" altLang="ja-JP" sz="1200" baseline="0" dirty="0" smtClean="0"/>
                        <a:t> body of</a:t>
                      </a:r>
                      <a:r>
                        <a:rPr kumimoji="1" lang="en-US" altLang="ja-JP" sz="1200" dirty="0" smtClean="0"/>
                        <a:t> Signal ?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Modulation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3306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CDMS-II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Ge/Si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10.0 keV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612 kg-days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600" baseline="0" dirty="0" smtClean="0"/>
                    </a:p>
                  </a:txBody>
                  <a:tcPr/>
                </a:tc>
              </a:tr>
              <a:tr h="18185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CDMS-II (LE)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Ge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  2.0 keV</a:t>
                      </a:r>
                      <a:r>
                        <a:rPr kumimoji="1" lang="en-US" altLang="ja-JP" sz="1600" baseline="-25000" dirty="0" smtClean="0"/>
                        <a:t>NR</a:t>
                      </a:r>
                      <a:endParaRPr kumimoji="1" lang="ja-JP" altLang="en-US" sz="1600" baseline="-250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241 kg-days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(NR+reducedEM)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3306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EDELWEISS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Ge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20.0 keV</a:t>
                      </a:r>
                      <a:endParaRPr kumimoji="1" lang="ja-JP" alt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384 kg-days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/>
                    </a:p>
                  </a:txBody>
                  <a:tcPr/>
                </a:tc>
              </a:tr>
              <a:tr h="23306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XENON100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Xe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8.4 keV</a:t>
                      </a:r>
                      <a:r>
                        <a:rPr kumimoji="1" lang="en-US" altLang="ja-JP" sz="1600" baseline="-25000" dirty="0" smtClean="0"/>
                        <a:t>NR</a:t>
                      </a:r>
                      <a:endParaRPr kumimoji="1" lang="ja-JP" alt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1471 kg-days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/>
                    </a:p>
                  </a:txBody>
                  <a:tcPr/>
                </a:tc>
              </a:tr>
              <a:tr h="247888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XENON10 (LE)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Xe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  1.4 keV</a:t>
                      </a:r>
                      <a:r>
                        <a:rPr kumimoji="1" lang="en-US" altLang="ja-JP" sz="1600" baseline="-25000" dirty="0" smtClean="0">
                          <a:solidFill>
                            <a:srgbClr val="000000"/>
                          </a:solidFill>
                        </a:rPr>
                        <a:t>NR</a:t>
                      </a:r>
                      <a:endParaRPr kumimoji="1" lang="ja-JP" altLang="en-US" sz="1600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  15 kg-days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(NR+reducedEM)</a:t>
                      </a:r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3024538"/>
              </p:ext>
            </p:extLst>
          </p:nvPr>
        </p:nvGraphicFramePr>
        <p:xfrm>
          <a:off x="290653" y="2040277"/>
          <a:ext cx="8670637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012"/>
                <a:gridCol w="771095"/>
                <a:gridCol w="1145303"/>
                <a:gridCol w="1564870"/>
                <a:gridCol w="1678267"/>
                <a:gridCol w="1462813"/>
                <a:gridCol w="612277"/>
              </a:tblGrid>
              <a:tr h="247979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Experiment∂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Target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Threshold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Total</a:t>
                      </a:r>
                    </a:p>
                    <a:p>
                      <a:r>
                        <a:rPr kumimoji="1" lang="en-US" altLang="ja-JP" sz="1200" dirty="0" smtClean="0"/>
                        <a:t>Exposure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Recoil</a:t>
                      </a:r>
                    </a:p>
                    <a:p>
                      <a:r>
                        <a:rPr kumimoji="1" lang="en-US" altLang="ja-JP" sz="1200" dirty="0" smtClean="0"/>
                        <a:t>Identification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Main</a:t>
                      </a:r>
                      <a:r>
                        <a:rPr kumimoji="1" lang="en-US" altLang="ja-JP" sz="1200" baseline="0" dirty="0" smtClean="0"/>
                        <a:t> body of</a:t>
                      </a:r>
                      <a:r>
                        <a:rPr kumimoji="1" lang="en-US" altLang="ja-JP" sz="1200" dirty="0" smtClean="0"/>
                        <a:t> Signal ?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Modulation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14107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DAMA/LIBRA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NaI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2.0 </a:t>
                      </a:r>
                      <a:r>
                        <a:rPr kumimoji="1" lang="en-US" altLang="ja-JP" sz="1600" dirty="0" smtClean="0">
                          <a:solidFill>
                            <a:srgbClr val="0000FF"/>
                          </a:solidFill>
                        </a:rPr>
                        <a:t>keV</a:t>
                      </a:r>
                      <a:r>
                        <a:rPr kumimoji="1" lang="en-US" altLang="ja-JP" sz="1600" baseline="-25000" dirty="0" smtClean="0">
                          <a:solidFill>
                            <a:srgbClr val="0000FF"/>
                          </a:solidFill>
                        </a:rPr>
                        <a:t>ee</a:t>
                      </a:r>
                      <a:endParaRPr kumimoji="1" lang="ja-JP" altLang="en-US" sz="1600" baseline="-25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427,000 kg-days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(NR+EM)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ー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</a:t>
                      </a:r>
                      <a:endParaRPr kumimoji="1" lang="en-US" altLang="ja-JP" sz="1600" baseline="0" dirty="0" smtClean="0"/>
                    </a:p>
                  </a:txBody>
                  <a:tcPr/>
                </a:tc>
              </a:tr>
              <a:tr h="18792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CoGeNT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Ge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0.5 </a:t>
                      </a:r>
                      <a:r>
                        <a:rPr kumimoji="1" lang="en-US" altLang="ja-JP" sz="1600" dirty="0" smtClean="0">
                          <a:solidFill>
                            <a:srgbClr val="0000FF"/>
                          </a:solidFill>
                        </a:rPr>
                        <a:t>keV</a:t>
                      </a:r>
                      <a:r>
                        <a:rPr kumimoji="1" lang="en-US" altLang="ja-JP" sz="1600" baseline="-25000" dirty="0" smtClean="0">
                          <a:solidFill>
                            <a:srgbClr val="0000FF"/>
                          </a:solidFill>
                        </a:rPr>
                        <a:t>ee</a:t>
                      </a:r>
                      <a:endParaRPr kumimoji="1" lang="ja-JP" altLang="en-US" sz="1600" baseline="-25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140 kg-days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(NR+EM)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</a:t>
                      </a:r>
                      <a:r>
                        <a:rPr kumimoji="1" lang="ja-JP" altLang="en-US" sz="1600" dirty="0" smtClean="0"/>
                        <a:t>　</a:t>
                      </a:r>
                      <a:r>
                        <a:rPr kumimoji="1" lang="en-US" altLang="ja-JP" sz="1600" dirty="0" smtClean="0"/>
                        <a:t>by</a:t>
                      </a:r>
                      <a:r>
                        <a:rPr kumimoji="1" lang="en-US" altLang="ja-JP" sz="1600" baseline="0" dirty="0" smtClean="0"/>
                        <a:t> fit w/BG</a:t>
                      </a:r>
                      <a:endParaRPr kumimoji="1" lang="en-US" altLang="ja-JP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</a:t>
                      </a:r>
                      <a:endParaRPr kumimoji="1" lang="en-US" altLang="ja-JP" sz="1600" baseline="0" dirty="0" smtClean="0"/>
                    </a:p>
                  </a:txBody>
                  <a:tcPr/>
                </a:tc>
              </a:tr>
              <a:tr h="23306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CRESST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CaWO</a:t>
                      </a:r>
                      <a:r>
                        <a:rPr kumimoji="1" lang="en-US" altLang="ja-JP" sz="1600" baseline="-25000" dirty="0" smtClean="0"/>
                        <a:t>4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10.0 keV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&gt;700 kg-days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</a:t>
                      </a:r>
                      <a:r>
                        <a:rPr kumimoji="1" lang="en-US" altLang="ja-JP" sz="1600" dirty="0" smtClean="0"/>
                        <a:t>  </a:t>
                      </a:r>
                      <a:r>
                        <a:rPr kumimoji="1" lang="en-US" altLang="ja-JP" sz="1600" baseline="0" dirty="0" smtClean="0"/>
                        <a:t> b</a:t>
                      </a:r>
                      <a:r>
                        <a:rPr kumimoji="1" lang="en-US" altLang="ja-JP" sz="1600" dirty="0" smtClean="0"/>
                        <a:t>y fit w/BG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ー</a:t>
                      </a:r>
                      <a:endParaRPr kumimoji="1" lang="en-US" altLang="ja-JP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79108" y="1627970"/>
            <a:ext cx="247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Positive Indication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9108" y="3778662"/>
            <a:ext cx="2909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Negative and set limit</a:t>
            </a:r>
            <a:endParaRPr kumimoji="1" lang="ja-JP" altLang="en-US" sz="2400" dirty="0"/>
          </a:p>
        </p:txBody>
      </p:sp>
      <p:sp>
        <p:nvSpPr>
          <p:cNvPr id="8" name="円/楕円 7"/>
          <p:cNvSpPr/>
          <p:nvPr/>
        </p:nvSpPr>
        <p:spPr>
          <a:xfrm>
            <a:off x="115455" y="1428778"/>
            <a:ext cx="9028545" cy="24389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768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22"/>
          <a:stretch/>
        </p:blipFill>
        <p:spPr>
          <a:xfrm>
            <a:off x="415561" y="1211350"/>
            <a:ext cx="7881315" cy="2465225"/>
          </a:xfrm>
          <a:prstGeom prst="rect">
            <a:avLst/>
          </a:prstGeom>
        </p:spPr>
      </p:pic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457200" y="-2834"/>
            <a:ext cx="8229600" cy="773969"/>
          </a:xfrm>
          <a:solidFill>
            <a:srgbClr val="FFFF00"/>
          </a:solidFill>
        </p:spPr>
        <p:txBody>
          <a:bodyPr/>
          <a:lstStyle/>
          <a:p>
            <a:r>
              <a:rPr lang="en-US" altLang="ja-JP" dirty="0" smtClean="0"/>
              <a:t>DAMA/LIBRA</a:t>
            </a:r>
            <a:endParaRPr kumimoji="1" lang="ja-JP" altLang="en-US" dirty="0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idx="1"/>
          </p:nvPr>
        </p:nvSpPr>
        <p:spPr>
          <a:xfrm>
            <a:off x="192111" y="3826650"/>
            <a:ext cx="5509625" cy="286971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dirty="0" smtClean="0"/>
              <a:t>DAMA/LIBRA: </a:t>
            </a:r>
            <a:r>
              <a:rPr lang="en-US" altLang="ja-JP" u="sng" dirty="0" smtClean="0"/>
              <a:t>High purity low BG NaI</a:t>
            </a:r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250kg </a:t>
            </a:r>
            <a:r>
              <a:rPr lang="en-US" altLang="ja-JP" dirty="0"/>
              <a:t>NaI(Tl) for DAMA/</a:t>
            </a:r>
            <a:r>
              <a:rPr lang="en-US" altLang="ja-JP" dirty="0" smtClean="0"/>
              <a:t>LIBRA</a:t>
            </a:r>
            <a:endParaRPr kumimoji="1" lang="en-US" altLang="ja-JP" dirty="0" smtClean="0"/>
          </a:p>
          <a:p>
            <a:pPr>
              <a:lnSpc>
                <a:spcPct val="120000"/>
              </a:lnSpc>
            </a:pPr>
            <a:r>
              <a:rPr kumimoji="1" lang="en-US" altLang="ja-JP" dirty="0" smtClean="0"/>
              <a:t>Total exposure: 1.17 ton</a:t>
            </a:r>
            <a:r>
              <a:rPr lang="en-US" altLang="ja-JP" dirty="0">
                <a:ea typeface="Wingdings"/>
                <a:cs typeface="Wingdings"/>
                <a:sym typeface="Wingdings"/>
              </a:rPr>
              <a:t>-</a:t>
            </a:r>
            <a:r>
              <a:rPr kumimoji="1" lang="en-US" altLang="ja-JP" dirty="0" smtClean="0"/>
              <a:t>yr (13 cycles)</a:t>
            </a:r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427,000 kg-days</a:t>
            </a:r>
          </a:p>
          <a:p>
            <a:pPr marL="0" indent="0">
              <a:buNone/>
            </a:pPr>
            <a:r>
              <a:rPr lang="en-US" altLang="ja-JP" dirty="0" smtClean="0">
                <a:sym typeface="Wingdings"/>
              </a:rPr>
              <a:t>Result  </a:t>
            </a:r>
            <a:r>
              <a:rPr lang="en-US" altLang="ja-JP" dirty="0" smtClean="0"/>
              <a:t>Modulation </a:t>
            </a:r>
            <a:r>
              <a:rPr lang="en-US" altLang="ja-JP" dirty="0"/>
              <a:t>(</a:t>
            </a:r>
            <a:r>
              <a:rPr lang="en-US" altLang="ja-JP" b="1" dirty="0">
                <a:solidFill>
                  <a:srgbClr val="FF0000"/>
                </a:solidFill>
              </a:rPr>
              <a:t>8.9</a:t>
            </a:r>
            <a:r>
              <a:rPr lang="en-US" altLang="ja-JP" b="1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 err="1"/>
              <a:t>S</a:t>
            </a:r>
            <a:r>
              <a:rPr lang="en-US" altLang="ja-JP" baseline="-25000" dirty="0" err="1"/>
              <a:t>k</a:t>
            </a:r>
            <a:r>
              <a:rPr lang="en-US" altLang="ja-JP" dirty="0"/>
              <a:t>=S</a:t>
            </a:r>
            <a:r>
              <a:rPr lang="en-US" altLang="ja-JP" baseline="-25000" dirty="0"/>
              <a:t>0</a:t>
            </a:r>
            <a:r>
              <a:rPr lang="en-US" altLang="ja-JP" dirty="0"/>
              <a:t>+S</a:t>
            </a:r>
            <a:r>
              <a:rPr lang="en-US" altLang="ja-JP" baseline="-25000" dirty="0"/>
              <a:t>m</a:t>
            </a:r>
            <a:r>
              <a:rPr lang="en-US" altLang="ja-JP" dirty="0"/>
              <a:t>cos</a:t>
            </a:r>
            <a:r>
              <a:rPr lang="en-US" altLang="ja-JP" dirty="0">
                <a:latin typeface="Symbol" charset="2"/>
                <a:cs typeface="Symbol" charset="2"/>
              </a:rPr>
              <a:t>w</a:t>
            </a:r>
            <a:r>
              <a:rPr lang="en-US" altLang="ja-JP" dirty="0"/>
              <a:t>(t-t</a:t>
            </a:r>
            <a:r>
              <a:rPr lang="en-US" altLang="ja-JP" baseline="-25000" dirty="0"/>
              <a:t>0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Amplitude(</a:t>
            </a:r>
            <a:r>
              <a:rPr lang="en-US" altLang="ja-JP" dirty="0" err="1"/>
              <a:t>S</a:t>
            </a:r>
            <a:r>
              <a:rPr lang="en-US" altLang="ja-JP" baseline="-25000" dirty="0" err="1"/>
              <a:t>m</a:t>
            </a:r>
            <a:r>
              <a:rPr lang="en-US" altLang="ja-JP" dirty="0"/>
              <a:t>)</a:t>
            </a:r>
            <a:r>
              <a:rPr lang="en-US" altLang="ja-JP" dirty="0" smtClean="0"/>
              <a:t>: </a:t>
            </a:r>
            <a:r>
              <a:rPr lang="en-US" altLang="ja-JP" dirty="0" smtClean="0">
                <a:solidFill>
                  <a:srgbClr val="FF0000"/>
                </a:solidFill>
              </a:rPr>
              <a:t>for </a:t>
            </a:r>
            <a:r>
              <a:rPr lang="en-US" altLang="ja-JP" dirty="0">
                <a:solidFill>
                  <a:srgbClr val="FF0000"/>
                </a:solidFill>
              </a:rPr>
              <a:t>2</a:t>
            </a:r>
            <a:r>
              <a:rPr lang="en-US" altLang="ja-JP" dirty="0">
                <a:solidFill>
                  <a:srgbClr val="FF0000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dirty="0">
                <a:solidFill>
                  <a:srgbClr val="FF0000"/>
                </a:solidFill>
              </a:rPr>
              <a:t>6 keV</a:t>
            </a:r>
          </a:p>
          <a:p>
            <a:pPr marL="457200" lvl="1" indent="0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                  0.0116</a:t>
            </a:r>
            <a:r>
              <a:rPr lang="en-US" altLang="ja-JP" dirty="0">
                <a:solidFill>
                  <a:srgbClr val="FF0000"/>
                </a:solidFill>
              </a:rPr>
              <a:t>±0.0013 cpd /kg /keV (dru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Y. </a:t>
            </a:r>
            <a:r>
              <a:rPr kumimoji="1" lang="en-US" altLang="ja-JP" dirty="0" err="1" smtClean="0"/>
              <a:t>Suzuki@KMI</a:t>
            </a:r>
            <a:r>
              <a:rPr kumimoji="1" lang="en-US" altLang="ja-JP" dirty="0" smtClean="0"/>
              <a:t> Inauguration Conf. in Nagoya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03623" y="41355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4648200" y="1314120"/>
            <a:ext cx="551885" cy="1937713"/>
          </a:xfrm>
          <a:prstGeom prst="rect">
            <a:avLst/>
          </a:prstGeom>
          <a:solidFill>
            <a:schemeClr val="accent1">
              <a:lumMod val="40000"/>
              <a:lumOff val="60000"/>
              <a:alpha val="57000"/>
            </a:scheme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/>
          <p:cNvCxnSpPr/>
          <p:nvPr/>
        </p:nvCxnSpPr>
        <p:spPr>
          <a:xfrm>
            <a:off x="1297615" y="2095769"/>
            <a:ext cx="6895159" cy="1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7104029" y="2649215"/>
            <a:ext cx="94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~</a:t>
            </a:r>
            <a:r>
              <a:rPr kumimoji="1" lang="en-US" altLang="ja-JP" dirty="0" smtClean="0"/>
              <a:t>6 keV</a:t>
            </a:r>
            <a:endParaRPr kumimoji="1" lang="ja-JP" altLang="en-US" dirty="0"/>
          </a:p>
        </p:txBody>
      </p:sp>
      <p:cxnSp>
        <p:nvCxnSpPr>
          <p:cNvPr id="45" name="直線コネクタ 44"/>
          <p:cNvCxnSpPr/>
          <p:nvPr/>
        </p:nvCxnSpPr>
        <p:spPr>
          <a:xfrm>
            <a:off x="1293865" y="2466800"/>
            <a:ext cx="6895159" cy="1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8170760" y="1852662"/>
            <a:ext cx="953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+ </a:t>
            </a:r>
            <a:r>
              <a:rPr kumimoji="1" lang="en-US" altLang="ja-JP" sz="2400" dirty="0" smtClean="0"/>
              <a:t>0.02</a:t>
            </a:r>
            <a:endParaRPr kumimoji="1" lang="ja-JP" altLang="en-US" sz="24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8178616" y="2223693"/>
            <a:ext cx="95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charset="2"/>
                <a:cs typeface="Symbol" charset="2"/>
              </a:rPr>
              <a:t>-</a:t>
            </a:r>
            <a:r>
              <a:rPr kumimoji="1" lang="en-US" altLang="ja-JP" sz="2400" dirty="0" smtClean="0"/>
              <a:t> 0.02</a:t>
            </a:r>
            <a:endParaRPr kumimoji="1" lang="ja-JP" altLang="en-US" sz="2400" dirty="0"/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011" y="3989793"/>
            <a:ext cx="3073846" cy="2498550"/>
          </a:xfrm>
          <a:prstGeom prst="rect">
            <a:avLst/>
          </a:prstGeom>
        </p:spPr>
      </p:pic>
      <p:sp>
        <p:nvSpPr>
          <p:cNvPr id="50" name="テキスト ボックス 49"/>
          <p:cNvSpPr txBox="1"/>
          <p:nvPr/>
        </p:nvSpPr>
        <p:spPr>
          <a:xfrm>
            <a:off x="5701737" y="6447228"/>
            <a:ext cx="319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View at the end of DAMA/LIBRA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828540" y="3695247"/>
            <a:ext cx="205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R.Cerulli</a:t>
            </a:r>
            <a:r>
              <a:rPr lang="en-US" altLang="ja-JP" dirty="0" smtClean="0"/>
              <a:t>@TIPP2011</a:t>
            </a:r>
            <a:endParaRPr kumimoji="1" lang="en-US" altLang="ja-JP" dirty="0" smtClean="0"/>
          </a:p>
        </p:txBody>
      </p:sp>
      <p:sp>
        <p:nvSpPr>
          <p:cNvPr id="3" name="下矢印 2"/>
          <p:cNvSpPr/>
          <p:nvPr/>
        </p:nvSpPr>
        <p:spPr>
          <a:xfrm>
            <a:off x="1235070" y="1056568"/>
            <a:ext cx="211272" cy="2488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1804" y="637438"/>
            <a:ext cx="1278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Early ‘96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下矢印 22"/>
          <p:cNvSpPr/>
          <p:nvPr/>
        </p:nvSpPr>
        <p:spPr>
          <a:xfrm>
            <a:off x="8013428" y="1064820"/>
            <a:ext cx="211272" cy="2488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60162" y="645690"/>
            <a:ext cx="121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</a:rPr>
              <a:t>Sept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 ‘09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06198" y="730416"/>
            <a:ext cx="4494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Residuals (cpd/kg/keV)</a:t>
            </a:r>
            <a:endParaRPr kumimoji="1" lang="ja-JP" altLang="en-US" sz="3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44274" y="3161929"/>
            <a:ext cx="602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000" dirty="0" smtClean="0"/>
              <a:t>1000     2000     3000     4000     5000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8650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5777345" cy="863029"/>
          </a:xfrm>
        </p:spPr>
        <p:txBody>
          <a:bodyPr/>
          <a:lstStyle/>
          <a:p>
            <a:r>
              <a:rPr lang="en-US" altLang="ja-JP" dirty="0" smtClean="0"/>
              <a:t>“</a:t>
            </a:r>
            <a:r>
              <a:rPr kumimoji="1" lang="en-US" altLang="ja-JP" dirty="0" smtClean="0"/>
              <a:t>XMASS Experiment”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3989" y="3821552"/>
            <a:ext cx="8601375" cy="2319074"/>
          </a:xfrm>
        </p:spPr>
        <p:txBody>
          <a:bodyPr>
            <a:noAutofit/>
          </a:bodyPr>
          <a:lstStyle/>
          <a:p>
            <a:r>
              <a:rPr lang="en-US" altLang="ja-JP" sz="2400" dirty="0" smtClean="0"/>
              <a:t>Construction was completed</a:t>
            </a:r>
          </a:p>
          <a:p>
            <a:r>
              <a:rPr lang="en-US" altLang="ja-JP" sz="2400" dirty="0" smtClean="0"/>
              <a:t>Under commissioning in the Kamioka Underground Observatory</a:t>
            </a:r>
          </a:p>
          <a:p>
            <a:pPr>
              <a:lnSpc>
                <a:spcPct val="90000"/>
              </a:lnSpc>
            </a:pPr>
            <a:r>
              <a:rPr kumimoji="1" lang="en-US" altLang="ja-JP" sz="2400" dirty="0" smtClean="0">
                <a:solidFill>
                  <a:srgbClr val="0000FF"/>
                </a:solidFill>
              </a:rPr>
              <a:t>Conducted by Kamioka Observatory (ICRR, Tokyo), IPMU(Tokyo) Kobe, Tokai, Gifu, STEL(Nagoya), Yokohama National,, Miyagi U. of Ed and Korean institutions (KRIS, </a:t>
            </a:r>
            <a:r>
              <a:rPr kumimoji="1" lang="en-US" altLang="ja-JP" sz="2400" dirty="0" err="1" smtClean="0">
                <a:solidFill>
                  <a:srgbClr val="0000FF"/>
                </a:solidFill>
              </a:rPr>
              <a:t>Sejong</a:t>
            </a:r>
            <a:r>
              <a:rPr lang="en-US" altLang="ja-JP" sz="2400" dirty="0" smtClean="0">
                <a:solidFill>
                  <a:srgbClr val="0000FF"/>
                </a:solidFill>
              </a:rPr>
              <a:t>): 10 institutes &amp; 41 Collaborators</a:t>
            </a:r>
            <a:endParaRPr kumimoji="1" lang="en-US" altLang="ja-JP" sz="2400" dirty="0" smtClean="0">
              <a:solidFill>
                <a:srgbClr val="0000FF"/>
              </a:solidFill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2"/>
          </p:nvPr>
        </p:nvSpPr>
        <p:spPr>
          <a:xfrm>
            <a:off x="0" y="909580"/>
            <a:ext cx="9144000" cy="305051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70000"/>
              </a:lnSpc>
              <a:buNone/>
              <a:defRPr/>
            </a:pPr>
            <a:r>
              <a:rPr kumimoji="0" lang="en-US" altLang="ja-JP" b="1" i="1" dirty="0" smtClean="0">
                <a:solidFill>
                  <a:prstClr val="black"/>
                </a:solidFill>
              </a:rPr>
              <a:t>X</a:t>
            </a:r>
            <a:r>
              <a:rPr lang="en-US" altLang="ja-JP" b="1" i="1" dirty="0" smtClean="0">
                <a:solidFill>
                  <a:prstClr val="black"/>
                </a:solidFill>
              </a:rPr>
              <a:t>MASS: Multi-purpose liq. Xenon detector</a:t>
            </a:r>
          </a:p>
          <a:p>
            <a:pPr marL="0" indent="0">
              <a:lnSpc>
                <a:spcPct val="70000"/>
              </a:lnSpc>
              <a:buNone/>
              <a:defRPr/>
            </a:pPr>
            <a:r>
              <a:rPr lang="en-US" altLang="ja-JP" b="1" i="1" dirty="0" smtClean="0">
                <a:solidFill>
                  <a:prstClr val="black"/>
                </a:solidFill>
              </a:rPr>
              <a:t>(10 ton fiducial mass(2.5m</a:t>
            </a:r>
            <a:r>
              <a:rPr lang="en-US" altLang="ja-JP" b="1" i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r>
              <a:rPr lang="en-US" altLang="ja-JP" b="1" i="1" dirty="0" smtClean="0">
                <a:solidFill>
                  <a:srgbClr val="000000"/>
                </a:solidFill>
                <a:cs typeface="Symbol" charset="2"/>
              </a:rPr>
              <a:t>))</a:t>
            </a:r>
          </a:p>
          <a:p>
            <a:pPr marL="0" indent="0">
              <a:lnSpc>
                <a:spcPct val="70000"/>
              </a:lnSpc>
              <a:buNone/>
              <a:defRPr/>
            </a:pPr>
            <a:endParaRPr lang="en-US" altLang="ja-JP" sz="1300" b="1" i="1" dirty="0" smtClean="0">
              <a:solidFill>
                <a:prstClr val="black"/>
              </a:solidFill>
            </a:endParaRPr>
          </a:p>
          <a:p>
            <a:pPr lvl="1">
              <a:lnSpc>
                <a:spcPct val="70000"/>
              </a:lnSpc>
              <a:defRPr/>
            </a:pPr>
            <a:r>
              <a:rPr lang="en-US" altLang="ja-JP" sz="2000" b="1" i="1" dirty="0" smtClean="0">
                <a:solidFill>
                  <a:srgbClr val="FF0000"/>
                </a:solidFill>
              </a:rPr>
              <a:t>X</a:t>
            </a:r>
            <a:r>
              <a:rPr lang="en-US" altLang="ja-JP" sz="2000" b="1" i="1" dirty="0" smtClean="0">
                <a:solidFill>
                  <a:prstClr val="black"/>
                </a:solidFill>
              </a:rPr>
              <a:t>enon </a:t>
            </a:r>
            <a:r>
              <a:rPr lang="en-US" altLang="ja-JP" sz="2000" b="1" i="1" dirty="0" err="1">
                <a:solidFill>
                  <a:srgbClr val="FF0000"/>
                </a:solidFill>
              </a:rPr>
              <a:t>MASS</a:t>
            </a:r>
            <a:r>
              <a:rPr lang="en-US" altLang="ja-JP" sz="2000" b="1" i="1" dirty="0" err="1">
                <a:solidFill>
                  <a:prstClr val="black"/>
                </a:solidFill>
              </a:rPr>
              <a:t>ive</a:t>
            </a:r>
            <a:r>
              <a:rPr lang="en-US" altLang="ja-JP" sz="2000" b="1" i="1" dirty="0">
                <a:solidFill>
                  <a:prstClr val="black"/>
                </a:solidFill>
              </a:rPr>
              <a:t> detector for Solar </a:t>
            </a:r>
            <a:r>
              <a:rPr lang="en-US" altLang="ja-JP" sz="2000" b="1" i="1" dirty="0" smtClean="0">
                <a:solidFill>
                  <a:prstClr val="black"/>
                </a:solidFill>
              </a:rPr>
              <a:t>neutrino</a:t>
            </a:r>
            <a:endParaRPr kumimoji="0" lang="en-US" altLang="ja-JP" sz="2000" b="1" i="1" dirty="0">
              <a:solidFill>
                <a:prstClr val="black"/>
              </a:solidFill>
            </a:endParaRPr>
          </a:p>
          <a:p>
            <a:pPr lvl="2">
              <a:lnSpc>
                <a:spcPct val="70000"/>
              </a:lnSpc>
              <a:defRPr/>
            </a:pPr>
            <a:r>
              <a:rPr lang="en-US" altLang="ja-JP" sz="2800" b="1" dirty="0" err="1">
                <a:solidFill>
                  <a:srgbClr val="FF0000"/>
                </a:solidFill>
                <a:cs typeface="ＭＳ Ｐゴシック" charset="-128"/>
              </a:rPr>
              <a:t>pp</a:t>
            </a:r>
            <a:r>
              <a:rPr lang="en-US" altLang="ja-JP" sz="2800" b="1" dirty="0">
                <a:solidFill>
                  <a:srgbClr val="FF0000"/>
                </a:solidFill>
                <a:cs typeface="ＭＳ Ｐゴシック" charset="-128"/>
              </a:rPr>
              <a:t>-solar neutrinos: </a:t>
            </a:r>
            <a:r>
              <a:rPr lang="en-US" altLang="ja-JP" sz="28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sz="2800" b="1" dirty="0" err="1">
                <a:solidFill>
                  <a:srgbClr val="FF0000"/>
                </a:solidFill>
                <a:cs typeface="ＭＳ Ｐゴシック" charset="-128"/>
              </a:rPr>
              <a:t>+e</a:t>
            </a:r>
            <a:r>
              <a:rPr lang="en-US" altLang="ja-JP" sz="2800" b="1" dirty="0">
                <a:solidFill>
                  <a:srgbClr val="FF0000"/>
                </a:solidFill>
                <a:cs typeface="ＭＳ Ｐゴシック" charset="-128"/>
              </a:rPr>
              <a:t> </a:t>
            </a:r>
            <a:r>
              <a:rPr lang="en-US" altLang="ja-JP" sz="2800" b="1" dirty="0">
                <a:solidFill>
                  <a:srgbClr val="FF0000"/>
                </a:solidFill>
                <a:cs typeface="ＭＳ Ｐゴシック" charset="-128"/>
                <a:sym typeface="Wingdings"/>
              </a:rPr>
              <a:t> </a:t>
            </a:r>
            <a:r>
              <a:rPr lang="en-US" altLang="ja-JP" sz="28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sz="2800" b="1" dirty="0" err="1">
                <a:solidFill>
                  <a:srgbClr val="FF0000"/>
                </a:solidFill>
                <a:cs typeface="ＭＳ Ｐゴシック" charset="-128"/>
                <a:sym typeface="Wingdings"/>
              </a:rPr>
              <a:t>+</a:t>
            </a:r>
            <a:r>
              <a:rPr lang="en-US" altLang="ja-JP" sz="2800" b="1" dirty="0" err="1" smtClean="0">
                <a:solidFill>
                  <a:srgbClr val="FF0000"/>
                </a:solidFill>
                <a:cs typeface="ＭＳ Ｐゴシック" charset="-128"/>
                <a:sym typeface="Wingdings"/>
              </a:rPr>
              <a:t>e</a:t>
            </a:r>
            <a:endParaRPr kumimoji="0" lang="en-US" altLang="ja-JP" sz="2800" b="1" i="1" dirty="0" smtClean="0">
              <a:solidFill>
                <a:srgbClr val="FF0000"/>
              </a:solidFill>
            </a:endParaRPr>
          </a:p>
          <a:p>
            <a:pPr lvl="1">
              <a:lnSpc>
                <a:spcPct val="70000"/>
              </a:lnSpc>
              <a:defRPr/>
            </a:pPr>
            <a:r>
              <a:rPr lang="en-US" altLang="ja-JP" sz="2000" b="1" i="1" dirty="0" smtClean="0">
                <a:solidFill>
                  <a:srgbClr val="FF0000"/>
                </a:solidFill>
              </a:rPr>
              <a:t>X</a:t>
            </a:r>
            <a:r>
              <a:rPr lang="en-US" altLang="ja-JP" sz="2000" b="1" i="1" dirty="0" smtClean="0">
                <a:solidFill>
                  <a:prstClr val="black"/>
                </a:solidFill>
              </a:rPr>
              <a:t>enon </a:t>
            </a:r>
            <a:r>
              <a:rPr lang="en-US" altLang="ja-JP" sz="2000" b="1" i="1" dirty="0">
                <a:solidFill>
                  <a:prstClr val="black"/>
                </a:solidFill>
              </a:rPr>
              <a:t>neutrino </a:t>
            </a:r>
            <a:r>
              <a:rPr lang="en-US" altLang="ja-JP" sz="2000" b="1" i="1" dirty="0">
                <a:solidFill>
                  <a:srgbClr val="FF0000"/>
                </a:solidFill>
              </a:rPr>
              <a:t>MASS</a:t>
            </a:r>
            <a:r>
              <a:rPr lang="en-US" altLang="ja-JP" sz="2000" b="1" i="1" dirty="0">
                <a:solidFill>
                  <a:prstClr val="black"/>
                </a:solidFill>
              </a:rPr>
              <a:t> </a:t>
            </a:r>
            <a:r>
              <a:rPr lang="en-US" altLang="ja-JP" sz="2000" b="1" i="1" dirty="0" smtClean="0">
                <a:solidFill>
                  <a:prstClr val="black"/>
                </a:solidFill>
              </a:rPr>
              <a:t>detector</a:t>
            </a:r>
          </a:p>
          <a:p>
            <a:pPr lvl="2">
              <a:lnSpc>
                <a:spcPct val="70000"/>
              </a:lnSpc>
              <a:defRPr/>
            </a:pPr>
            <a:r>
              <a:rPr lang="en-US" altLang="ja-JP" sz="2800" b="1" dirty="0" smtClean="0">
                <a:solidFill>
                  <a:srgbClr val="FF0000"/>
                </a:solidFill>
              </a:rPr>
              <a:t>Double beta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decay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baseline="30000" dirty="0">
                <a:solidFill>
                  <a:srgbClr val="FF0000"/>
                </a:solidFill>
                <a:cs typeface="ＭＳ Ｐゴシック" charset="-128"/>
                <a:sym typeface="Wingdings"/>
              </a:rPr>
              <a:t>136</a:t>
            </a:r>
            <a:r>
              <a:rPr lang="en-US" altLang="ja-JP" sz="2800" b="1" dirty="0">
                <a:solidFill>
                  <a:srgbClr val="FF0000"/>
                </a:solidFill>
                <a:cs typeface="ＭＳ Ｐゴシック" charset="-128"/>
                <a:sym typeface="Wingdings"/>
              </a:rPr>
              <a:t>Xe  </a:t>
            </a:r>
            <a:r>
              <a:rPr lang="en-US" altLang="ja-JP" sz="2800" b="1" baseline="30000" dirty="0">
                <a:solidFill>
                  <a:srgbClr val="FF0000"/>
                </a:solidFill>
                <a:cs typeface="ＭＳ Ｐゴシック" charset="-128"/>
                <a:sym typeface="Wingdings"/>
              </a:rPr>
              <a:t>136</a:t>
            </a:r>
            <a:r>
              <a:rPr lang="en-US" altLang="ja-JP" sz="2800" b="1" dirty="0">
                <a:solidFill>
                  <a:srgbClr val="FF0000"/>
                </a:solidFill>
                <a:cs typeface="ＭＳ Ｐゴシック" charset="-128"/>
                <a:sym typeface="Wingdings"/>
              </a:rPr>
              <a:t>Ba + 2e</a:t>
            </a:r>
            <a:r>
              <a:rPr lang="en-US" altLang="ja-JP" sz="2800" b="1" baseline="30000" dirty="0" smtClean="0">
                <a:solidFill>
                  <a:srgbClr val="FF0000"/>
                </a:solidFill>
                <a:cs typeface="ＭＳ Ｐゴシック" charset="-128"/>
                <a:sym typeface="Wingdings"/>
              </a:rPr>
              <a:t>-</a:t>
            </a:r>
            <a:endParaRPr lang="en-US" altLang="ja-JP" sz="2800" b="1" i="1" dirty="0" smtClean="0">
              <a:solidFill>
                <a:srgbClr val="FF0000"/>
              </a:solidFill>
            </a:endParaRPr>
          </a:p>
          <a:p>
            <a:pPr lvl="1">
              <a:lnSpc>
                <a:spcPct val="70000"/>
              </a:lnSpc>
              <a:defRPr/>
            </a:pPr>
            <a:r>
              <a:rPr lang="en-US" altLang="ja-JP" sz="2000" b="1" i="1" dirty="0" smtClean="0">
                <a:solidFill>
                  <a:srgbClr val="FF0000"/>
                </a:solidFill>
              </a:rPr>
              <a:t>X</a:t>
            </a:r>
            <a:r>
              <a:rPr lang="en-US" altLang="ja-JP" sz="2000" b="1" i="1" dirty="0" smtClean="0">
                <a:solidFill>
                  <a:prstClr val="black"/>
                </a:solidFill>
              </a:rPr>
              <a:t>enon </a:t>
            </a:r>
            <a:r>
              <a:rPr lang="en-US" altLang="ja-JP" sz="2000" b="1" i="1" dirty="0">
                <a:solidFill>
                  <a:prstClr val="black"/>
                </a:solidFill>
              </a:rPr>
              <a:t>detector for Weakly Interacting  </a:t>
            </a:r>
            <a:r>
              <a:rPr lang="en-US" altLang="ja-JP" sz="2000" b="1" i="1" dirty="0" err="1" smtClean="0">
                <a:solidFill>
                  <a:srgbClr val="FF0000"/>
                </a:solidFill>
              </a:rPr>
              <a:t>MASS</a:t>
            </a:r>
            <a:r>
              <a:rPr lang="en-US" altLang="ja-JP" sz="2000" b="1" i="1" dirty="0" err="1" smtClean="0">
                <a:solidFill>
                  <a:prstClr val="black"/>
                </a:solidFill>
              </a:rPr>
              <a:t>ive</a:t>
            </a:r>
            <a:r>
              <a:rPr lang="en-US" altLang="ja-JP" sz="2000" b="1" i="1" dirty="0" smtClean="0">
                <a:solidFill>
                  <a:prstClr val="black"/>
                </a:solidFill>
              </a:rPr>
              <a:t> Particles</a:t>
            </a:r>
          </a:p>
          <a:p>
            <a:pPr lvl="2">
              <a:lnSpc>
                <a:spcPct val="70000"/>
              </a:lnSpc>
              <a:defRPr/>
            </a:pPr>
            <a:r>
              <a:rPr lang="en-US" altLang="ja-JP" sz="2800" b="1" dirty="0">
                <a:solidFill>
                  <a:srgbClr val="FF0000"/>
                </a:solidFill>
                <a:cs typeface="ＭＳ Ｐゴシック" charset="-128"/>
                <a:sym typeface="Wingdings"/>
              </a:rPr>
              <a:t>Dark Matter: </a:t>
            </a:r>
            <a:r>
              <a:rPr lang="en-US" altLang="ja-JP" sz="2800" b="1" dirty="0" err="1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c</a:t>
            </a:r>
            <a:r>
              <a:rPr lang="en-US" altLang="ja-JP" sz="2800" b="1" dirty="0" err="1">
                <a:solidFill>
                  <a:srgbClr val="FF0000"/>
                </a:solidFill>
                <a:cs typeface="ＭＳ Ｐゴシック" charset="-128"/>
                <a:sym typeface="Wingdings"/>
              </a:rPr>
              <a:t>+Xe</a:t>
            </a:r>
            <a:r>
              <a:rPr lang="en-US" altLang="ja-JP" sz="2800" b="1" dirty="0">
                <a:solidFill>
                  <a:srgbClr val="FF0000"/>
                </a:solidFill>
                <a:cs typeface="ＭＳ Ｐゴシック" charset="-128"/>
                <a:sym typeface="Wingdings"/>
              </a:rPr>
              <a:t>  </a:t>
            </a:r>
            <a:r>
              <a:rPr lang="en-US" altLang="ja-JP" sz="2800" b="1" dirty="0" err="1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c</a:t>
            </a:r>
            <a:r>
              <a:rPr lang="en-US" altLang="ja-JP" sz="2800" b="1" dirty="0" err="1">
                <a:solidFill>
                  <a:srgbClr val="FF0000"/>
                </a:solidFill>
                <a:cs typeface="ＭＳ Ｐゴシック" charset="-128"/>
                <a:sym typeface="Wingdings"/>
              </a:rPr>
              <a:t>+</a:t>
            </a:r>
            <a:r>
              <a:rPr lang="en-US" altLang="ja-JP" sz="2800" b="1" dirty="0" err="1" smtClean="0">
                <a:solidFill>
                  <a:srgbClr val="FF0000"/>
                </a:solidFill>
                <a:cs typeface="ＭＳ Ｐゴシック" charset="-128"/>
                <a:sym typeface="Wingdings"/>
              </a:rPr>
              <a:t>Xe</a:t>
            </a:r>
            <a:endParaRPr lang="en-US" altLang="ja-JP" sz="2800" b="1" dirty="0" smtClean="0">
              <a:solidFill>
                <a:srgbClr val="FF0000"/>
              </a:solidFill>
              <a:cs typeface="ＭＳ Ｐゴシック" charset="-128"/>
              <a:sym typeface="Wingdings"/>
            </a:endParaRPr>
          </a:p>
          <a:p>
            <a:pPr marL="914400" lvl="2" indent="0">
              <a:lnSpc>
                <a:spcPct val="70000"/>
              </a:lnSpc>
              <a:buNone/>
              <a:defRPr/>
            </a:pPr>
            <a:endParaRPr lang="en-US" altLang="ja-JP" sz="1300" b="1" dirty="0" smtClean="0">
              <a:solidFill>
                <a:srgbClr val="000000"/>
              </a:solidFill>
              <a:cs typeface="ＭＳ Ｐゴシック" charset="-128"/>
              <a:sym typeface="Wingdings"/>
            </a:endParaRPr>
          </a:p>
          <a:p>
            <a:pPr marL="0" indent="0">
              <a:lnSpc>
                <a:spcPct val="70000"/>
              </a:lnSpc>
              <a:buNone/>
              <a:defRPr/>
            </a:pPr>
            <a:r>
              <a:rPr lang="en-US" altLang="ja-JP" b="1" dirty="0" smtClean="0">
                <a:solidFill>
                  <a:srgbClr val="000000"/>
                </a:solidFill>
                <a:cs typeface="ＭＳ Ｐゴシック" charset="-128"/>
                <a:sym typeface="Wingdings"/>
              </a:rPr>
              <a:t> </a:t>
            </a:r>
            <a:r>
              <a:rPr lang="en-US" altLang="ja-JP" b="1" u="sng" dirty="0" smtClean="0">
                <a:solidFill>
                  <a:srgbClr val="000000"/>
                </a:solidFill>
                <a:cs typeface="ＭＳ Ｐゴシック" charset="-128"/>
                <a:sym typeface="Wingdings"/>
              </a:rPr>
              <a:t>Phase-I</a:t>
            </a:r>
            <a:r>
              <a:rPr lang="en-US" altLang="ja-JP" b="1" u="sng" dirty="0" smtClean="0">
                <a:solidFill>
                  <a:prstClr val="black"/>
                </a:solidFill>
                <a:sym typeface="Wingdings"/>
              </a:rPr>
              <a:t>: 100 kg fid. dedicated for dark matter search</a:t>
            </a:r>
            <a:endParaRPr lang="en-US" altLang="ja-JP" b="1" u="sng" dirty="0">
              <a:solidFill>
                <a:srgbClr val="000000"/>
              </a:solidFill>
              <a:cs typeface="ＭＳ Ｐゴシック" charset="-128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Y. </a:t>
            </a:r>
            <a:r>
              <a:rPr kumimoji="1" lang="en-US" altLang="ja-JP" dirty="0" err="1" smtClean="0"/>
              <a:t>Suzuki@KMI</a:t>
            </a:r>
            <a:r>
              <a:rPr kumimoji="1" lang="en-US" altLang="ja-JP" dirty="0" smtClean="0"/>
              <a:t> Inauguration Conf. in Nagoya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47AE-E0E1-0843-8281-3EE6377BAFF3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9" name="Picture 2" descr="https://www-sk.icrr.u-tokyo.ac.jp/~xmass/meeting/namba/figures/10ton_sphe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20815" y="11545"/>
            <a:ext cx="2834730" cy="2808312"/>
          </a:xfrm>
          <a:prstGeom prst="ellipse">
            <a:avLst/>
          </a:prstGeom>
          <a:ln w="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正方形/長方形 10"/>
          <p:cNvSpPr/>
          <p:nvPr/>
        </p:nvSpPr>
        <p:spPr>
          <a:xfrm>
            <a:off x="3994" y="6071355"/>
            <a:ext cx="7917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ym typeface="Wingdings"/>
              </a:rPr>
              <a:t>  </a:t>
            </a:r>
            <a:r>
              <a:rPr lang="en-US" altLang="ja-JP" sz="2800" b="1" dirty="0" smtClean="0"/>
              <a:t>We </a:t>
            </a:r>
            <a:r>
              <a:rPr lang="en-US" altLang="ja-JP" sz="2800" b="1" dirty="0"/>
              <a:t>will </a:t>
            </a:r>
            <a:r>
              <a:rPr lang="en-US" altLang="ja-JP" sz="2800" b="1" dirty="0" smtClean="0"/>
              <a:t>discuss ’phase-I XMASS’ </a:t>
            </a:r>
            <a:r>
              <a:rPr lang="en-US" altLang="ja-JP" sz="2800" b="1" dirty="0"/>
              <a:t>later in my talk.</a:t>
            </a:r>
            <a:endParaRPr lang="ja-JP" altLang="en-US" sz="2800" b="1" dirty="0"/>
          </a:p>
        </p:txBody>
      </p:sp>
      <p:sp>
        <p:nvSpPr>
          <p:cNvPr id="12" name="正方形/長方形 7"/>
          <p:cNvSpPr>
            <a:spLocks noChangeArrowheads="1"/>
          </p:cNvSpPr>
          <p:nvPr/>
        </p:nvSpPr>
        <p:spPr bwMode="auto">
          <a:xfrm>
            <a:off x="2945113" y="582571"/>
            <a:ext cx="2959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600" i="1" dirty="0">
                <a:solidFill>
                  <a:srgbClr val="0000FF"/>
                </a:solidFill>
              </a:rPr>
              <a:t>Y. Suzuki, </a:t>
            </a:r>
            <a:r>
              <a:rPr lang="en-US" altLang="ja-JP" sz="1600" i="1" dirty="0" err="1">
                <a:solidFill>
                  <a:srgbClr val="0000FF"/>
                </a:solidFill>
              </a:rPr>
              <a:t>hep-ph</a:t>
            </a:r>
            <a:r>
              <a:rPr lang="en-US" altLang="ja-JP" sz="1600" i="1" dirty="0">
                <a:solidFill>
                  <a:srgbClr val="0000FF"/>
                </a:solidFill>
              </a:rPr>
              <a:t>/0008296</a:t>
            </a:r>
            <a:endParaRPr lang="ja-JP" altLang="en-US" sz="16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3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703118"/>
          </a:xfrm>
        </p:spPr>
        <p:txBody>
          <a:bodyPr>
            <a:normAutofit/>
          </a:bodyPr>
          <a:lstStyle/>
          <a:p>
            <a:pPr lvl="0"/>
            <a:r>
              <a:rPr kumimoji="1" lang="en-US" altLang="ja-JP" sz="2800" i="1" dirty="0" smtClean="0">
                <a:solidFill>
                  <a:srgbClr val="FF0000"/>
                </a:solidFill>
              </a:rPr>
              <a:t>Question: Where is </a:t>
            </a:r>
            <a:r>
              <a:rPr lang="en-US" altLang="ja-JP" sz="2800" i="1" dirty="0" smtClean="0">
                <a:solidFill>
                  <a:srgbClr val="FF0000"/>
                </a:solidFill>
              </a:rPr>
              <a:t>the</a:t>
            </a:r>
            <a:r>
              <a:rPr kumimoji="1" lang="en-US" altLang="ja-JP" sz="2800" i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i="1" dirty="0" smtClean="0">
                <a:solidFill>
                  <a:srgbClr val="FF0000"/>
                </a:solidFill>
              </a:rPr>
              <a:t>u</a:t>
            </a:r>
            <a:r>
              <a:rPr kumimoji="1" lang="en-US" altLang="ja-JP" sz="2800" i="1" dirty="0" smtClean="0">
                <a:solidFill>
                  <a:srgbClr val="FF0000"/>
                </a:solidFill>
              </a:rPr>
              <a:t>n-modulated part </a:t>
            </a:r>
            <a:r>
              <a:rPr lang="en-US" altLang="ja-JP" sz="2800" i="1" dirty="0">
                <a:solidFill>
                  <a:srgbClr val="FF0000"/>
                </a:solidFill>
              </a:rPr>
              <a:t>of signal, S</a:t>
            </a:r>
            <a:r>
              <a:rPr lang="en-US" altLang="ja-JP" sz="2800" i="1" baseline="-25000" dirty="0">
                <a:solidFill>
                  <a:srgbClr val="FF0000"/>
                </a:solidFill>
              </a:rPr>
              <a:t>0</a:t>
            </a:r>
            <a:r>
              <a:rPr lang="en-US" altLang="ja-JP" sz="2800" i="1" dirty="0">
                <a:solidFill>
                  <a:srgbClr val="FF0000"/>
                </a:solidFill>
              </a:rPr>
              <a:t>  </a:t>
            </a:r>
            <a:r>
              <a:rPr kumimoji="1" lang="en-US" altLang="ja-JP" sz="2800" i="1" dirty="0" smtClean="0">
                <a:solidFill>
                  <a:srgbClr val="FF0000"/>
                </a:solidFill>
              </a:rPr>
              <a:t>?</a:t>
            </a:r>
            <a:endParaRPr kumimoji="1" lang="ja-JP" altLang="en-US" sz="2800" i="1" dirty="0">
              <a:solidFill>
                <a:srgbClr val="FF0000"/>
              </a:solidFill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64365" y="730647"/>
            <a:ext cx="4445000" cy="60234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ja-JP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be in somewhere </a:t>
            </a:r>
            <a:r>
              <a:rPr lang="en-US" altLang="ja-JP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underneath </a:t>
            </a:r>
            <a:r>
              <a:rPr lang="en-US" altLang="ja-JP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spectrum </a:t>
            </a:r>
            <a:r>
              <a:rPr lang="en-US" altLang="ja-JP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ja-JP" sz="2800" dirty="0" smtClean="0"/>
              <a:t>In </a:t>
            </a:r>
            <a:r>
              <a:rPr lang="en-US" altLang="ja-JP" sz="2800" dirty="0"/>
              <a:t>most of the </a:t>
            </a:r>
            <a:r>
              <a:rPr lang="en-US" altLang="ja-JP" sz="2800" dirty="0" smtClean="0"/>
              <a:t>elastic scattering cases</a:t>
            </a:r>
            <a:r>
              <a:rPr lang="en-US" altLang="ja-JP" sz="2800" dirty="0"/>
              <a:t>, S</a:t>
            </a:r>
            <a:r>
              <a:rPr lang="en-US" altLang="ja-JP" sz="2800" baseline="-25000" dirty="0"/>
              <a:t>0</a:t>
            </a:r>
            <a:r>
              <a:rPr lang="en-US" altLang="ja-JP" sz="2800" dirty="0"/>
              <a:t>(E) monotonically goes down as energy increase, then backgrounds </a:t>
            </a:r>
            <a:r>
              <a:rPr lang="en-US" altLang="ja-JP" sz="2800" dirty="0" smtClean="0"/>
              <a:t>must sharply </a:t>
            </a:r>
            <a:r>
              <a:rPr lang="en-US" altLang="ja-JP" sz="2800" dirty="0"/>
              <a:t>goes down below 3</a:t>
            </a:r>
            <a:r>
              <a:rPr lang="en-US" altLang="ja-JP" sz="2800" dirty="0">
                <a:latin typeface="Symbol" pitchFamily="18" charset="2"/>
              </a:rPr>
              <a:t>~</a:t>
            </a:r>
            <a:r>
              <a:rPr lang="en-US" altLang="ja-JP" sz="2800" dirty="0"/>
              <a:t>4 keV</a:t>
            </a:r>
            <a:r>
              <a:rPr lang="en-US" altLang="ja-JP" sz="2800" dirty="0" smtClean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è"/>
            </a:pPr>
            <a:r>
              <a:rPr lang="en-US" altLang="ja-JP" sz="2800" b="1" dirty="0" smtClean="0">
                <a:sym typeface="Wingdings" pitchFamily="2" charset="2"/>
              </a:rPr>
              <a:t>This may not be natural</a:t>
            </a:r>
            <a:endParaRPr lang="en-US" altLang="ja-JP" sz="2800" b="1" dirty="0">
              <a:sym typeface="Wingdings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charset="0"/>
              <a:buChar char="è"/>
            </a:pPr>
            <a:r>
              <a:rPr lang="en-US" altLang="ja-JP" sz="2800" b="1" dirty="0" smtClean="0">
                <a:sym typeface="Wingdings"/>
              </a:rPr>
              <a:t>S</a:t>
            </a:r>
            <a:r>
              <a:rPr lang="en-US" altLang="ja-JP" sz="2800" b="1" dirty="0" smtClean="0">
                <a:sym typeface="Wingdings" pitchFamily="2" charset="2"/>
              </a:rPr>
              <a:t>imple </a:t>
            </a:r>
            <a:r>
              <a:rPr lang="en-US" altLang="ja-JP" sz="2800" b="1" dirty="0">
                <a:sym typeface="Wingdings" pitchFamily="2" charset="2"/>
              </a:rPr>
              <a:t>Elastic </a:t>
            </a:r>
            <a:r>
              <a:rPr lang="en-US" altLang="ja-JP" sz="2800" b="1" dirty="0" smtClean="0">
                <a:sym typeface="Wingdings" pitchFamily="2" charset="2"/>
              </a:rPr>
              <a:t>Scattering interpretation may have a internal inconsistency?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800" b="1" dirty="0" smtClean="0">
                <a:sym typeface="Wingdings" pitchFamily="2" charset="2"/>
              </a:rPr>
              <a:t>-&gt; Inelastic ? </a:t>
            </a:r>
            <a:r>
              <a:rPr lang="en-US" altLang="ja-JP" sz="2000" b="1" dirty="0" smtClean="0">
                <a:sym typeface="Wingdings"/>
              </a:rPr>
              <a:t>also </a:t>
            </a:r>
            <a:r>
              <a:rPr lang="en-US" altLang="ja-JP" sz="2800" b="1" dirty="0" smtClean="0">
                <a:sym typeface="Wingdings"/>
              </a:rPr>
              <a:t>strong tension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800" b="1" dirty="0" smtClean="0">
                <a:sym typeface="Wingdings"/>
              </a:rPr>
              <a:t>-&gt; Other scenarios ???</a:t>
            </a:r>
            <a:endParaRPr lang="en-US" altLang="ja-JP" sz="2800" b="1" dirty="0">
              <a:sym typeface="Wingdings" pitchFamily="2" charset="2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GB" altLang="ja-JP" smtClean="0"/>
              <a:t>Y. Suzuki@KMI Inauguration Conf. in Nagoya</a:t>
            </a:r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492FD-D30B-4BB1-900B-35549ECF7362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4809" y="682977"/>
            <a:ext cx="13654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u="sng" dirty="0"/>
              <a:t>3.2keV Auger</a:t>
            </a:r>
            <a:endParaRPr lang="ja-JP" altLang="en-US" sz="1200" u="sng" dirty="0"/>
          </a:p>
          <a:p>
            <a:r>
              <a:rPr lang="en-US" altLang="ja-JP" sz="1200" dirty="0"/>
              <a:t>f</a:t>
            </a:r>
            <a:r>
              <a:rPr kumimoji="1" lang="en-US" altLang="ja-JP" sz="1200" dirty="0" smtClean="0"/>
              <a:t>rom </a:t>
            </a:r>
            <a:r>
              <a:rPr kumimoji="1" lang="en-US" altLang="ja-JP" sz="1200" baseline="30000" dirty="0" smtClean="0"/>
              <a:t>40</a:t>
            </a:r>
            <a:r>
              <a:rPr kumimoji="1" lang="en-US" altLang="ja-JP" sz="1200" dirty="0" smtClean="0"/>
              <a:t>K</a:t>
            </a:r>
            <a:r>
              <a:rPr lang="en-US" altLang="ja-JP" sz="1200" dirty="0"/>
              <a:t> </a:t>
            </a:r>
            <a:r>
              <a:rPr lang="en-US" altLang="ja-JP" sz="1200" dirty="0" smtClean="0"/>
              <a:t>EC(10%)</a:t>
            </a:r>
          </a:p>
          <a:p>
            <a:r>
              <a:rPr lang="en-US" altLang="ja-JP" sz="1200" dirty="0" smtClean="0"/>
              <a:t>1.46MeV </a:t>
            </a:r>
            <a:r>
              <a:rPr lang="en-US" altLang="ja-JP" sz="1200" dirty="0" smtClean="0">
                <a:latin typeface="Symbol" charset="2"/>
                <a:cs typeface="Symbol" charset="2"/>
              </a:rPr>
              <a:t>g</a:t>
            </a:r>
            <a:r>
              <a:rPr lang="en-US" altLang="ja-JP" sz="1200" dirty="0" smtClean="0"/>
              <a:t> escape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9373" y="5795092"/>
            <a:ext cx="2564305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100" dirty="0" smtClean="0"/>
              <a:t>Also similar study:</a:t>
            </a:r>
            <a:r>
              <a:rPr lang="en-US" altLang="ja-JP" sz="1100" dirty="0"/>
              <a:t> </a:t>
            </a:r>
            <a:r>
              <a:rPr kumimoji="1" lang="en-US" altLang="ja-JP" sz="1100" dirty="0" smtClean="0"/>
              <a:t>V. A. Kudryavtsev et al.</a:t>
            </a:r>
          </a:p>
          <a:p>
            <a:r>
              <a:rPr lang="en-US" altLang="ja-JP" sz="1100" dirty="0" smtClean="0"/>
              <a:t>J. Of Phys. Conf. Ser. </a:t>
            </a:r>
            <a:r>
              <a:rPr kumimoji="1" lang="en-US" altLang="ja-JP" sz="1100" dirty="0" smtClean="0"/>
              <a:t>203(2009)012039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7962" y="1607037"/>
            <a:ext cx="3423936" cy="192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78" r="43882"/>
          <a:stretch/>
        </p:blipFill>
        <p:spPr bwMode="auto">
          <a:xfrm>
            <a:off x="699644" y="3566878"/>
            <a:ext cx="3572165" cy="13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テキスト ボックス 25"/>
          <p:cNvSpPr txBox="1"/>
          <p:nvPr/>
        </p:nvSpPr>
        <p:spPr>
          <a:xfrm>
            <a:off x="669373" y="1554948"/>
            <a:ext cx="3675180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b="1" dirty="0" smtClean="0"/>
              <a:t>Ex. M. Fairbairn and T. Schwets, arXiv:0808.0704v2[</a:t>
            </a:r>
            <a:r>
              <a:rPr lang="en-US" altLang="ja-JP" sz="1100" b="1" dirty="0" smtClean="0"/>
              <a:t>hep-ph]</a:t>
            </a:r>
            <a:endParaRPr kumimoji="1" lang="ja-JP" altLang="en-US" sz="1100" b="1" dirty="0"/>
          </a:p>
        </p:txBody>
      </p:sp>
      <p:cxnSp>
        <p:nvCxnSpPr>
          <p:cNvPr id="11" name="直線コネクタ 10"/>
          <p:cNvCxnSpPr/>
          <p:nvPr/>
        </p:nvCxnSpPr>
        <p:spPr>
          <a:xfrm flipH="1" flipV="1">
            <a:off x="1438915" y="1816558"/>
            <a:ext cx="11322" cy="29259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V="1">
            <a:off x="2861091" y="1816558"/>
            <a:ext cx="0" cy="29268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3031996" y="3647693"/>
            <a:ext cx="1269613" cy="460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/>
          <p:cNvCxnSpPr/>
          <p:nvPr/>
        </p:nvCxnSpPr>
        <p:spPr>
          <a:xfrm>
            <a:off x="4271810" y="3589968"/>
            <a:ext cx="0" cy="1176557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150085" y="3462122"/>
            <a:ext cx="666957" cy="1463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2000"/>
              </a:lnSpc>
            </a:pPr>
            <a:r>
              <a:rPr kumimoji="1" lang="en-US" altLang="ja-JP" dirty="0" smtClean="0"/>
              <a:t> 0.04</a:t>
            </a:r>
          </a:p>
          <a:p>
            <a:pPr>
              <a:lnSpc>
                <a:spcPct val="82000"/>
              </a:lnSpc>
            </a:pPr>
            <a:r>
              <a:rPr lang="en-US" altLang="ja-JP" dirty="0" smtClean="0"/>
              <a:t> 0.03</a:t>
            </a:r>
          </a:p>
          <a:p>
            <a:pPr>
              <a:lnSpc>
                <a:spcPct val="82000"/>
              </a:lnSpc>
            </a:pPr>
            <a:r>
              <a:rPr kumimoji="1" lang="en-US" altLang="ja-JP" dirty="0" smtClean="0"/>
              <a:t> 0.02</a:t>
            </a:r>
          </a:p>
          <a:p>
            <a:pPr>
              <a:lnSpc>
                <a:spcPct val="82000"/>
              </a:lnSpc>
            </a:pPr>
            <a:r>
              <a:rPr lang="en-US" altLang="ja-JP" dirty="0" smtClean="0"/>
              <a:t> 0.01</a:t>
            </a:r>
          </a:p>
          <a:p>
            <a:pPr>
              <a:lnSpc>
                <a:spcPct val="82000"/>
              </a:lnSpc>
            </a:pPr>
            <a:r>
              <a:rPr kumimoji="1" lang="en-US" altLang="ja-JP" dirty="0"/>
              <a:t> </a:t>
            </a:r>
            <a:r>
              <a:rPr kumimoji="1" lang="en-US" altLang="ja-JP" dirty="0" smtClean="0"/>
              <a:t>      0</a:t>
            </a:r>
          </a:p>
          <a:p>
            <a:pPr>
              <a:lnSpc>
                <a:spcPct val="82000"/>
              </a:lnSpc>
            </a:pPr>
            <a:r>
              <a:rPr lang="en-US" altLang="ja-JP" dirty="0" smtClean="0"/>
              <a:t>-0.01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 rot="16200000">
            <a:off x="-244062" y="3866055"/>
            <a:ext cx="695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/>
              <a:t>dru</a:t>
            </a:r>
            <a:endParaRPr kumimoji="1" lang="ja-JP" altLang="en-US" sz="2400" i="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78202" y="4665596"/>
            <a:ext cx="3139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400" dirty="0" smtClean="0"/>
              <a:t>0     2     4     6     8</a:t>
            </a:r>
            <a:endParaRPr kumimoji="1" lang="ja-JP" altLang="en-US" sz="2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710489" y="5125583"/>
            <a:ext cx="1801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Energy (keV)</a:t>
            </a:r>
            <a:endParaRPr kumimoji="1" lang="ja-JP" altLang="en-US" sz="2400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293091" y="3255271"/>
            <a:ext cx="241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b="1" dirty="0" smtClean="0"/>
              <a:t>2     4     6     8</a:t>
            </a:r>
            <a:endParaRPr kumimoji="1" lang="ja-JP" altLang="en-US" b="1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052790" y="2614573"/>
            <a:ext cx="118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Spectrum</a:t>
            </a:r>
            <a:endParaRPr kumimoji="1" lang="ja-JP" altLang="en-US" sz="20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962906" y="3647693"/>
            <a:ext cx="1338703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dirty="0" smtClean="0"/>
              <a:t>Modulated</a:t>
            </a:r>
          </a:p>
          <a:p>
            <a:pPr>
              <a:lnSpc>
                <a:spcPct val="80000"/>
              </a:lnSpc>
            </a:pPr>
            <a:r>
              <a:rPr kumimoji="1" lang="en-US" altLang="ja-JP" sz="2000" dirty="0" smtClean="0"/>
              <a:t>Spectrum</a:t>
            </a:r>
            <a:endParaRPr kumimoji="1" lang="ja-JP" altLang="en-US" sz="2000" dirty="0"/>
          </a:p>
        </p:txBody>
      </p:sp>
      <p:sp>
        <p:nvSpPr>
          <p:cNvPr id="41" name="テキスト ボックス 40"/>
          <p:cNvSpPr txBox="1"/>
          <p:nvPr/>
        </p:nvSpPr>
        <p:spPr>
          <a:xfrm rot="16200000">
            <a:off x="257065" y="2486607"/>
            <a:ext cx="11279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Rate (dru)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/>
        </p:nvSpPr>
        <p:spPr>
          <a:xfrm>
            <a:off x="963942" y="2011989"/>
            <a:ext cx="452275" cy="13606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61989" y="2034669"/>
            <a:ext cx="4769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   1</a:t>
            </a:r>
          </a:p>
          <a:p>
            <a:endParaRPr lang="en-US" altLang="ja-JP" b="1" dirty="0"/>
          </a:p>
          <a:p>
            <a:r>
              <a:rPr kumimoji="1" lang="en-US" altLang="ja-JP" b="1" dirty="0" smtClean="0"/>
              <a:t>0.5</a:t>
            </a:r>
          </a:p>
          <a:p>
            <a:endParaRPr lang="en-US" altLang="ja-JP" b="1" dirty="0"/>
          </a:p>
          <a:p>
            <a:r>
              <a:rPr kumimoji="1" lang="en-US" altLang="ja-JP" b="1" dirty="0" smtClean="0"/>
              <a:t>   0</a:t>
            </a:r>
            <a:endParaRPr kumimoji="1" lang="ja-JP" altLang="en-US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92998" y="2830017"/>
            <a:ext cx="213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Un-modulated signal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22361" y="241228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Backgrounds</a:t>
            </a:r>
            <a:endParaRPr kumimoji="1" lang="ja-JP" altLang="en-US" dirty="0"/>
          </a:p>
        </p:txBody>
      </p:sp>
      <p:sp>
        <p:nvSpPr>
          <p:cNvPr id="8" name="曲折矢印 7"/>
          <p:cNvSpPr/>
          <p:nvPr/>
        </p:nvSpPr>
        <p:spPr>
          <a:xfrm rot="16200000">
            <a:off x="1878165" y="2353271"/>
            <a:ext cx="245726" cy="296331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曲折矢印 8"/>
          <p:cNvSpPr/>
          <p:nvPr/>
        </p:nvSpPr>
        <p:spPr>
          <a:xfrm rot="5400000">
            <a:off x="1454730" y="1061055"/>
            <a:ext cx="557453" cy="562039"/>
          </a:xfrm>
          <a:prstGeom prst="bentArrow">
            <a:avLst>
              <a:gd name="adj1" fmla="val 25000"/>
              <a:gd name="adj2" fmla="val 25000"/>
              <a:gd name="adj3" fmla="val 26419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3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dar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7" y="80799"/>
            <a:ext cx="1076555" cy="123034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66273" y="-8862"/>
            <a:ext cx="7435341" cy="90474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CoGeNT </a:t>
            </a:r>
            <a:br>
              <a:rPr kumimoji="1" lang="en-US" altLang="ja-JP" dirty="0" smtClean="0"/>
            </a:br>
            <a:r>
              <a:rPr kumimoji="1" lang="en-US" altLang="ja-JP" sz="2700" dirty="0" smtClean="0"/>
              <a:t>Coherent Germanium Neutrino Telescope</a:t>
            </a:r>
            <a:endParaRPr kumimoji="1" lang="ja-JP" altLang="en-US" sz="27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853" y="1454524"/>
            <a:ext cx="837165" cy="604938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164628" y="2425074"/>
            <a:ext cx="859845" cy="617359"/>
            <a:chOff x="2654300" y="2723172"/>
            <a:chExt cx="3822700" cy="2501901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54300" y="2723172"/>
              <a:ext cx="3822700" cy="2501901"/>
            </a:xfrm>
            <a:prstGeom prst="rect">
              <a:avLst/>
            </a:prstGeom>
          </p:spPr>
        </p:pic>
        <p:sp>
          <p:nvSpPr>
            <p:cNvPr id="13" name="正方形/長方形 12"/>
            <p:cNvSpPr/>
            <p:nvPr/>
          </p:nvSpPr>
          <p:spPr>
            <a:xfrm>
              <a:off x="3578266" y="3136775"/>
              <a:ext cx="2619457" cy="164281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下矢印 14"/>
          <p:cNvSpPr/>
          <p:nvPr/>
        </p:nvSpPr>
        <p:spPr>
          <a:xfrm>
            <a:off x="343412" y="2114746"/>
            <a:ext cx="548968" cy="2664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5"/>
          <a:srcRect t="33743"/>
          <a:stretch/>
        </p:blipFill>
        <p:spPr>
          <a:xfrm>
            <a:off x="1293078" y="895878"/>
            <a:ext cx="3717650" cy="3060347"/>
          </a:xfrm>
          <a:prstGeom prst="rect">
            <a:avLst/>
          </a:prstGeom>
        </p:spPr>
      </p:pic>
      <p:sp>
        <p:nvSpPr>
          <p:cNvPr id="32" name="フリーフォーム 31"/>
          <p:cNvSpPr/>
          <p:nvPr/>
        </p:nvSpPr>
        <p:spPr>
          <a:xfrm>
            <a:off x="2033438" y="1880899"/>
            <a:ext cx="1269824" cy="1468821"/>
          </a:xfrm>
          <a:custGeom>
            <a:avLst/>
            <a:gdLst>
              <a:gd name="connsiteX0" fmla="*/ 0 w 1269824"/>
              <a:gd name="connsiteY0" fmla="*/ 0 h 1489713"/>
              <a:gd name="connsiteX1" fmla="*/ 145143 w 1269824"/>
              <a:gd name="connsiteY1" fmla="*/ 387048 h 1489713"/>
              <a:gd name="connsiteX2" fmla="*/ 362857 w 1269824"/>
              <a:gd name="connsiteY2" fmla="*/ 749905 h 1489713"/>
              <a:gd name="connsiteX3" fmla="*/ 749904 w 1269824"/>
              <a:gd name="connsiteY3" fmla="*/ 1197429 h 1489713"/>
              <a:gd name="connsiteX4" fmla="*/ 1245809 w 1269824"/>
              <a:gd name="connsiteY4" fmla="*/ 1475619 h 1489713"/>
              <a:gd name="connsiteX5" fmla="*/ 1197428 w 1269824"/>
              <a:gd name="connsiteY5" fmla="*/ 1451429 h 148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9824" h="1489713">
                <a:moveTo>
                  <a:pt x="0" y="0"/>
                </a:moveTo>
                <a:cubicBezTo>
                  <a:pt x="42333" y="131032"/>
                  <a:pt x="84667" y="262064"/>
                  <a:pt x="145143" y="387048"/>
                </a:cubicBezTo>
                <a:cubicBezTo>
                  <a:pt x="205619" y="512032"/>
                  <a:pt x="262064" y="614842"/>
                  <a:pt x="362857" y="749905"/>
                </a:cubicBezTo>
                <a:cubicBezTo>
                  <a:pt x="463650" y="884968"/>
                  <a:pt x="602745" y="1076477"/>
                  <a:pt x="749904" y="1197429"/>
                </a:cubicBezTo>
                <a:cubicBezTo>
                  <a:pt x="897063" y="1318381"/>
                  <a:pt x="1171222" y="1433286"/>
                  <a:pt x="1245809" y="1475619"/>
                </a:cubicBezTo>
                <a:cubicBezTo>
                  <a:pt x="1320396" y="1517952"/>
                  <a:pt x="1197428" y="1451429"/>
                  <a:pt x="1197428" y="1451429"/>
                </a:cubicBezTo>
              </a:path>
            </a:pathLst>
          </a:custGeom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6"/>
          <a:srcRect b="51903"/>
          <a:stretch/>
        </p:blipFill>
        <p:spPr>
          <a:xfrm>
            <a:off x="5584158" y="1047878"/>
            <a:ext cx="3456737" cy="2438849"/>
          </a:xfrm>
          <a:prstGeom prst="rect">
            <a:avLst/>
          </a:prstGeom>
        </p:spPr>
      </p:pic>
      <p:cxnSp>
        <p:nvCxnSpPr>
          <p:cNvPr id="37" name="直線コネクタ 36"/>
          <p:cNvCxnSpPr/>
          <p:nvPr/>
        </p:nvCxnSpPr>
        <p:spPr>
          <a:xfrm>
            <a:off x="6041358" y="1738098"/>
            <a:ext cx="278484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052903" y="2960334"/>
            <a:ext cx="278484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5904572" y="3398403"/>
            <a:ext cx="2921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dirty="0" smtClean="0"/>
              <a:t>0   100  200  300  400  500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256704" y="3620657"/>
            <a:ext cx="233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Days since Dec-3, 2009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 rot="16200000">
            <a:off x="4536342" y="1914691"/>
            <a:ext cx="195698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Counts / 30 days</a:t>
            </a:r>
            <a:endParaRPr kumimoji="1" lang="ja-JP" altLang="en-US" sz="2000" dirty="0"/>
          </a:p>
        </p:txBody>
      </p:sp>
      <p:sp>
        <p:nvSpPr>
          <p:cNvPr id="22" name="正方形/長方形 21"/>
          <p:cNvSpPr/>
          <p:nvPr/>
        </p:nvSpPr>
        <p:spPr>
          <a:xfrm>
            <a:off x="4802909" y="3999885"/>
            <a:ext cx="4341091" cy="2677656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400" dirty="0" smtClean="0"/>
              <a:t>442 </a:t>
            </a:r>
            <a:r>
              <a:rPr lang="en-US" altLang="ja-JP" sz="2400" dirty="0"/>
              <a:t>effective </a:t>
            </a:r>
            <a:r>
              <a:rPr lang="en-US" altLang="ja-JP" sz="2400" dirty="0" smtClean="0"/>
              <a:t>days, </a:t>
            </a:r>
            <a:r>
              <a:rPr lang="en-US" altLang="ja-JP" sz="2400" dirty="0" err="1" smtClean="0"/>
              <a:t>ssuming</a:t>
            </a:r>
            <a:r>
              <a:rPr lang="en-US" altLang="ja-JP" sz="2400" dirty="0" smtClean="0"/>
              <a:t> all </a:t>
            </a:r>
            <a:r>
              <a:rPr lang="en-US" altLang="ja-JP" sz="2400" dirty="0"/>
              <a:t>the unknown excess is ‘signal’</a:t>
            </a:r>
          </a:p>
          <a:p>
            <a:r>
              <a:rPr lang="en-US" altLang="ja-JP" sz="2400" dirty="0" smtClean="0">
                <a:sym typeface="Wingdings"/>
              </a:rPr>
              <a:t></a:t>
            </a:r>
            <a:r>
              <a:rPr lang="en-US" altLang="ja-JP" sz="2400" b="1" dirty="0" smtClean="0">
                <a:sym typeface="Wingdings"/>
              </a:rPr>
              <a:t> </a:t>
            </a:r>
            <a:r>
              <a:rPr lang="en-US" altLang="ja-JP" sz="2400" b="1" dirty="0" smtClean="0"/>
              <a:t>Modulation </a:t>
            </a:r>
            <a:r>
              <a:rPr lang="en-US" altLang="ja-JP" sz="2400" b="1" dirty="0"/>
              <a:t>(0.5 – 3.0 keVee</a:t>
            </a:r>
            <a:r>
              <a:rPr lang="en-US" altLang="ja-JP" sz="2400" b="1" dirty="0" smtClean="0"/>
              <a:t>)</a:t>
            </a:r>
            <a:r>
              <a:rPr lang="en-US" altLang="ja-JP" sz="2400" dirty="0" smtClean="0"/>
              <a:t>: 	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ja-JP" sz="2400" dirty="0" smtClean="0">
                <a:solidFill>
                  <a:srgbClr val="000000"/>
                </a:solidFill>
              </a:rPr>
              <a:t>2.8 </a:t>
            </a:r>
            <a:r>
              <a:rPr lang="en-US" altLang="ja-JP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altLang="ja-JP" sz="2400" dirty="0"/>
              <a:t>Amplitude: 16.6±3.8</a:t>
            </a:r>
            <a:r>
              <a:rPr lang="en-US" altLang="ja-JP" sz="2400" dirty="0" smtClean="0"/>
              <a:t>%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ja-JP" sz="2400" dirty="0" smtClean="0"/>
              <a:t>Minimum</a:t>
            </a:r>
            <a:r>
              <a:rPr lang="en-US" altLang="ja-JP" sz="2400" dirty="0"/>
              <a:t>: Oct 16±12 </a:t>
            </a:r>
            <a:r>
              <a:rPr lang="en-US" altLang="ja-JP" sz="2400" dirty="0" smtClean="0"/>
              <a:t>d</a:t>
            </a:r>
            <a:endParaRPr lang="en-US" altLang="ja-JP" sz="2400" dirty="0"/>
          </a:p>
          <a:p>
            <a:r>
              <a:rPr lang="en-US" altLang="ja-JP" sz="2400" dirty="0">
                <a:sym typeface="Wingdings"/>
              </a:rPr>
              <a:t> </a:t>
            </a:r>
            <a:r>
              <a:rPr lang="en-US" altLang="ja-JP" sz="2400" dirty="0" smtClean="0">
                <a:sym typeface="Wingdings"/>
              </a:rPr>
              <a:t>Need </a:t>
            </a:r>
            <a:r>
              <a:rPr lang="en-US" altLang="ja-JP" sz="2400" dirty="0">
                <a:sym typeface="Wingdings"/>
              </a:rPr>
              <a:t>more </a:t>
            </a:r>
            <a:r>
              <a:rPr lang="en-US" altLang="ja-JP" sz="2400" dirty="0" smtClean="0">
                <a:sym typeface="Wingdings"/>
              </a:rPr>
              <a:t>data</a:t>
            </a:r>
            <a:endParaRPr lang="en-US" altLang="ja-JP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277" y="3905096"/>
            <a:ext cx="4585259" cy="2946896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ja-JP" sz="2400" u="sng" dirty="0" smtClean="0"/>
              <a:t>P</a:t>
            </a:r>
            <a:r>
              <a:rPr lang="en-US" altLang="ja-JP" sz="2400" u="sng" dirty="0"/>
              <a:t>-type </a:t>
            </a:r>
            <a:r>
              <a:rPr lang="en-US" altLang="ja-JP" sz="2400" u="sng" dirty="0" smtClean="0"/>
              <a:t>Point </a:t>
            </a:r>
            <a:r>
              <a:rPr lang="en-US" altLang="ja-JP" sz="2400" u="sng" dirty="0"/>
              <a:t>C</a:t>
            </a:r>
            <a:r>
              <a:rPr lang="en-US" altLang="ja-JP" sz="2400" u="sng" dirty="0" smtClean="0"/>
              <a:t>ontact </a:t>
            </a:r>
            <a:r>
              <a:rPr lang="en-US" altLang="ja-JP" sz="2400" u="sng" dirty="0"/>
              <a:t>(</a:t>
            </a:r>
            <a:r>
              <a:rPr lang="en-US" altLang="ja-JP" sz="2400" u="sng" dirty="0" smtClean="0"/>
              <a:t>PPC)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germanium </a:t>
            </a:r>
            <a:r>
              <a:rPr lang="en-US" altLang="ja-JP" sz="2400" dirty="0" smtClean="0"/>
              <a:t>detectors: 440g </a:t>
            </a:r>
          </a:p>
          <a:p>
            <a:pPr lvl="1">
              <a:lnSpc>
                <a:spcPct val="90000"/>
              </a:lnSpc>
            </a:pPr>
            <a:r>
              <a:rPr lang="en-US" altLang="ja-JP" sz="2000" dirty="0" smtClean="0"/>
              <a:t>High resolution (low C)</a:t>
            </a:r>
          </a:p>
          <a:p>
            <a:pPr>
              <a:lnSpc>
                <a:spcPct val="90000"/>
              </a:lnSpc>
            </a:pPr>
            <a:r>
              <a:rPr lang="en-US" altLang="ja-JP" sz="2400" dirty="0" smtClean="0"/>
              <a:t>Threshold </a:t>
            </a:r>
            <a:r>
              <a:rPr lang="en-US" altLang="ja-JP" sz="2400" dirty="0">
                <a:latin typeface="Symbol" charset="2"/>
                <a:cs typeface="Symbol" charset="2"/>
              </a:rPr>
              <a:t>~</a:t>
            </a:r>
            <a:r>
              <a:rPr lang="en-US" altLang="ja-JP" sz="2400" dirty="0"/>
              <a:t> 0.4 </a:t>
            </a:r>
            <a:r>
              <a:rPr lang="en-US" altLang="ja-JP" sz="2400" dirty="0" smtClean="0"/>
              <a:t>keVee (lowest)</a:t>
            </a:r>
            <a:endParaRPr lang="en-US" altLang="ja-JP" sz="2400" dirty="0"/>
          </a:p>
          <a:p>
            <a:pPr>
              <a:lnSpc>
                <a:spcPct val="90000"/>
              </a:lnSpc>
            </a:pPr>
            <a:r>
              <a:rPr lang="en-US" altLang="ja-JP" sz="2400" u="sng" dirty="0" smtClean="0">
                <a:solidFill>
                  <a:srgbClr val="000000"/>
                </a:solidFill>
                <a:sym typeface="Wingdings"/>
              </a:rPr>
              <a:t>But no Nuclear Recoil separation</a:t>
            </a:r>
          </a:p>
          <a:p>
            <a:pPr>
              <a:lnSpc>
                <a:spcPct val="90000"/>
              </a:lnSpc>
            </a:pPr>
            <a:r>
              <a:rPr lang="en-US" altLang="ja-JP" sz="2400" u="sng" dirty="0" smtClean="0">
                <a:solidFill>
                  <a:srgbClr val="0000FF"/>
                </a:solidFill>
              </a:rPr>
              <a:t>BG: Reject </a:t>
            </a:r>
            <a:r>
              <a:rPr lang="en-US" altLang="ja-JP" sz="2400" u="sng" dirty="0">
                <a:solidFill>
                  <a:srgbClr val="0000FF"/>
                </a:solidFill>
              </a:rPr>
              <a:t>surface events </a:t>
            </a:r>
          </a:p>
          <a:p>
            <a:pPr>
              <a:lnSpc>
                <a:spcPct val="90000"/>
              </a:lnSpc>
              <a:buFont typeface="Wingdings" charset="0"/>
              <a:buChar char="è"/>
            </a:pPr>
            <a:r>
              <a:rPr lang="en-US" altLang="ja-JP" sz="2400" b="1" dirty="0" smtClean="0"/>
              <a:t>irreducible </a:t>
            </a:r>
            <a:r>
              <a:rPr lang="en-US" altLang="ja-JP" sz="2400" b="1" dirty="0"/>
              <a:t>excess below 3 </a:t>
            </a:r>
            <a:r>
              <a:rPr lang="en-US" altLang="ja-JP" sz="2400" b="1" dirty="0" smtClean="0"/>
              <a:t>keV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384656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7432" y="0"/>
            <a:ext cx="8315842" cy="773545"/>
          </a:xfrm>
          <a:noFill/>
        </p:spPr>
        <p:txBody>
          <a:bodyPr>
            <a:normAutofit/>
          </a:bodyPr>
          <a:lstStyle/>
          <a:p>
            <a:r>
              <a:rPr kumimoji="1" lang="en-US" altLang="ja-JP" dirty="0" smtClean="0"/>
              <a:t>What should we watch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57461" y="880939"/>
            <a:ext cx="4951904" cy="5587667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ja-JP" sz="2400" u="sng" dirty="0" smtClean="0">
                <a:solidFill>
                  <a:srgbClr val="0000FF"/>
                </a:solidFill>
              </a:rPr>
              <a:t>Backgrounds are crucial for all the DM experiments</a:t>
            </a:r>
          </a:p>
          <a:p>
            <a:pPr marL="342900" lvl="1" indent="-342900">
              <a:lnSpc>
                <a:spcPct val="90000"/>
              </a:lnSpc>
              <a:buFont typeface="Arial"/>
              <a:buChar char="•"/>
            </a:pPr>
            <a:r>
              <a:rPr lang="en-US" altLang="ja-JP" sz="2400" u="sng" dirty="0">
                <a:solidFill>
                  <a:srgbClr val="0000FF"/>
                </a:solidFill>
              </a:rPr>
              <a:t>S</a:t>
            </a:r>
            <a:r>
              <a:rPr lang="en-US" altLang="ja-JP" sz="2400" u="sng" dirty="0" smtClean="0">
                <a:solidFill>
                  <a:srgbClr val="0000FF"/>
                </a:solidFill>
              </a:rPr>
              <a:t>urface events (CoGeNT)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 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altLang="ja-JP" sz="2000" dirty="0" smtClean="0">
                <a:solidFill>
                  <a:srgbClr val="0000FF"/>
                </a:solidFill>
                <a:sym typeface="Wingdings"/>
              </a:rPr>
              <a:t>(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n+) 1mm: dead, 1mm </a:t>
            </a:r>
            <a:r>
              <a:rPr lang="en-US" altLang="ja-JP" sz="2000" dirty="0" smtClean="0">
                <a:solidFill>
                  <a:srgbClr val="0000FF"/>
                </a:solidFill>
                <a:sym typeface="Wingdings"/>
              </a:rPr>
              <a:t>transition </a:t>
            </a:r>
            <a:r>
              <a:rPr lang="en-US" altLang="ja-JP" sz="2000" u="sng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(</a:t>
            </a:r>
            <a:r>
              <a:rPr lang="en-US" altLang="ja-JP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sz="2000" dirty="0">
                <a:solidFill>
                  <a:srgbClr val="0000FF"/>
                </a:solidFill>
              </a:rPr>
              <a:t>external </a:t>
            </a:r>
            <a:r>
              <a:rPr lang="en-US" altLang="ja-JP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sz="2000" dirty="0">
                <a:solidFill>
                  <a:srgbClr val="0000FF"/>
                </a:solidFill>
              </a:rPr>
              <a:t>’s</a:t>
            </a:r>
            <a:r>
              <a:rPr lang="en-US" altLang="ja-JP" sz="2000" dirty="0" smtClean="0">
                <a:solidFill>
                  <a:srgbClr val="0000FF"/>
                </a:solidFill>
              </a:rPr>
              <a:t>)</a:t>
            </a:r>
          </a:p>
          <a:p>
            <a:pPr marL="0" lvl="1" indent="0">
              <a:lnSpc>
                <a:spcPct val="90000"/>
              </a:lnSpc>
              <a:buNone/>
            </a:pP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 </a:t>
            </a:r>
            <a:r>
              <a:rPr lang="en-US" altLang="ja-JP" sz="2400" dirty="0">
                <a:solidFill>
                  <a:srgbClr val="0000FF"/>
                </a:solidFill>
                <a:sym typeface="Wingdings"/>
              </a:rPr>
              <a:t>r</a:t>
            </a:r>
            <a:r>
              <a:rPr lang="en-US" altLang="ja-JP" sz="2400" dirty="0">
                <a:solidFill>
                  <a:srgbClr val="0000FF"/>
                </a:solidFill>
              </a:rPr>
              <a:t>ise time </a:t>
            </a:r>
            <a:r>
              <a:rPr lang="en-US" altLang="ja-JP" sz="2400" dirty="0" smtClean="0">
                <a:solidFill>
                  <a:srgbClr val="0000FF"/>
                </a:solidFill>
              </a:rPr>
              <a:t>difference</a:t>
            </a:r>
            <a:r>
              <a:rPr lang="en-US" altLang="ja-JP" sz="2400" dirty="0">
                <a:solidFill>
                  <a:srgbClr val="0000FF"/>
                </a:solidFill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to discriminates</a:t>
            </a:r>
            <a:endParaRPr lang="en-US" altLang="ja-JP" sz="2400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ja-JP" sz="2000" dirty="0">
                <a:solidFill>
                  <a:srgbClr val="0000FF"/>
                </a:solidFill>
              </a:rPr>
              <a:t>bulk (0.3 </a:t>
            </a:r>
            <a:r>
              <a:rPr lang="en-US" altLang="ja-JP" sz="2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2000" dirty="0" err="1">
                <a:solidFill>
                  <a:srgbClr val="0000FF"/>
                </a:solidFill>
              </a:rPr>
              <a:t>s</a:t>
            </a:r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sz="2000" dirty="0">
                <a:solidFill>
                  <a:srgbClr val="0000FF"/>
                </a:solidFill>
              </a:rPr>
              <a:t> 2 </a:t>
            </a:r>
            <a:r>
              <a:rPr lang="en-US" altLang="ja-JP" sz="2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2000" dirty="0" err="1">
                <a:solidFill>
                  <a:srgbClr val="0000FF"/>
                </a:solidFill>
              </a:rPr>
              <a:t>s</a:t>
            </a:r>
            <a:r>
              <a:rPr lang="en-US" altLang="ja-JP" sz="2000" dirty="0">
                <a:solidFill>
                  <a:srgbClr val="0000FF"/>
                </a:solidFill>
              </a:rPr>
              <a:t> @low energy)</a:t>
            </a:r>
          </a:p>
          <a:p>
            <a:pPr lvl="1">
              <a:lnSpc>
                <a:spcPct val="90000"/>
              </a:lnSpc>
            </a:pPr>
            <a:r>
              <a:rPr lang="en-US" altLang="ja-JP" sz="2000" dirty="0">
                <a:solidFill>
                  <a:srgbClr val="0000FF"/>
                </a:solidFill>
              </a:rPr>
              <a:t>Surface (2 </a:t>
            </a:r>
            <a:r>
              <a:rPr lang="en-US" altLang="ja-JP" sz="2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2000" dirty="0" err="1">
                <a:solidFill>
                  <a:srgbClr val="0000FF"/>
                </a:solidFill>
              </a:rPr>
              <a:t>s</a:t>
            </a:r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sz="2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altLang="ja-JP" sz="2000" dirty="0">
                <a:solidFill>
                  <a:srgbClr val="0000FF"/>
                </a:solidFill>
              </a:rPr>
              <a:t>4</a:t>
            </a:r>
            <a:r>
              <a:rPr lang="en-US" altLang="ja-JP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2000" dirty="0">
                <a:solidFill>
                  <a:srgbClr val="0000FF"/>
                </a:solidFill>
              </a:rPr>
              <a:t>s @low energy</a:t>
            </a:r>
            <a:r>
              <a:rPr lang="en-US" altLang="ja-JP" sz="2000" dirty="0" smtClean="0">
                <a:solidFill>
                  <a:srgbClr val="0000FF"/>
                </a:solidFill>
              </a:rPr>
              <a:t>)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ja-JP" sz="2400" dirty="0" smtClean="0">
                <a:solidFill>
                  <a:srgbClr val="0000FF"/>
                </a:solidFill>
              </a:rPr>
              <a:t>They </a:t>
            </a:r>
            <a:r>
              <a:rPr lang="en-US" altLang="ja-JP" sz="2400" dirty="0">
                <a:solidFill>
                  <a:srgbClr val="0000FF"/>
                </a:solidFill>
              </a:rPr>
              <a:t>said that any such contamination should be </a:t>
            </a:r>
            <a:r>
              <a:rPr lang="en-US" altLang="ja-JP" sz="2400" dirty="0" smtClean="0">
                <a:solidFill>
                  <a:srgbClr val="0000FF"/>
                </a:solidFill>
              </a:rPr>
              <a:t>modest</a:t>
            </a:r>
          </a:p>
          <a:p>
            <a:pPr>
              <a:lnSpc>
                <a:spcPct val="90000"/>
              </a:lnSpc>
            </a:pPr>
            <a:r>
              <a:rPr lang="en-US" altLang="ja-JP" sz="2400" dirty="0" smtClean="0">
                <a:solidFill>
                  <a:srgbClr val="0000FF"/>
                </a:solidFill>
              </a:rPr>
              <a:t>Calibration was done for different detector</a:t>
            </a:r>
            <a:endParaRPr lang="en-US" altLang="ja-JP" sz="2400" dirty="0">
              <a:solidFill>
                <a:srgbClr val="0000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sz="2400" dirty="0">
                <a:sym typeface="Wingdings"/>
              </a:rPr>
              <a:t>  </a:t>
            </a:r>
            <a:r>
              <a:rPr lang="en-US" altLang="ja-JP" sz="2400" dirty="0"/>
              <a:t>Need </a:t>
            </a:r>
            <a:r>
              <a:rPr lang="en-US" altLang="ja-JP" sz="2400" dirty="0">
                <a:sym typeface="Wingdings"/>
              </a:rPr>
              <a:t>clear and quantitative evaluation of the leakage from the surface </a:t>
            </a:r>
            <a:r>
              <a:rPr lang="en-US" altLang="ja-JP" sz="2400" dirty="0" smtClean="0">
                <a:sym typeface="Wingdings"/>
              </a:rPr>
              <a:t>event</a:t>
            </a:r>
            <a:endParaRPr lang="en-US" altLang="ja-JP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161630" y="644669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Y. </a:t>
            </a:r>
            <a:r>
              <a:rPr lang="en-US" altLang="ja-JP" dirty="0" err="1" smtClean="0"/>
              <a:t>Suzuki@KMI</a:t>
            </a:r>
            <a:r>
              <a:rPr lang="en-US" altLang="ja-JP" dirty="0" smtClean="0"/>
              <a:t> Inauguration Conf. in Nagoya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270" y="1454844"/>
            <a:ext cx="3569671" cy="396834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526211" y="1489479"/>
            <a:ext cx="1313204" cy="393954"/>
          </a:xfrm>
          <a:prstGeom prst="rect">
            <a:avLst/>
          </a:prstGeom>
          <a:noFill/>
          <a:ln>
            <a:solidFill>
              <a:srgbClr val="B13B2D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200" b="1" i="1" dirty="0" smtClean="0">
                <a:solidFill>
                  <a:srgbClr val="B13B2D"/>
                </a:solidFill>
              </a:rPr>
              <a:t>Different detector </a:t>
            </a:r>
          </a:p>
          <a:p>
            <a:pPr>
              <a:lnSpc>
                <a:spcPct val="80000"/>
              </a:lnSpc>
            </a:pPr>
            <a:r>
              <a:rPr lang="en-US" altLang="ja-JP" sz="1200" b="1" i="1" dirty="0" smtClean="0">
                <a:solidFill>
                  <a:srgbClr val="B13B2D"/>
                </a:solidFill>
              </a:rPr>
              <a:t>@Chicago</a:t>
            </a:r>
            <a:endParaRPr kumimoji="1" lang="ja-JP" altLang="en-US" sz="1200" b="1" i="1" dirty="0">
              <a:solidFill>
                <a:srgbClr val="B13B2D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50141" y="4606582"/>
            <a:ext cx="2544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90% acceptance for bulk events</a:t>
            </a:r>
            <a:endParaRPr kumimoji="1" lang="ja-JP" altLang="en-US" sz="1400" b="1" dirty="0"/>
          </a:p>
        </p:txBody>
      </p:sp>
      <p:sp>
        <p:nvSpPr>
          <p:cNvPr id="11" name="フリーフォーム 10"/>
          <p:cNvSpPr/>
          <p:nvPr/>
        </p:nvSpPr>
        <p:spPr>
          <a:xfrm>
            <a:off x="3685311" y="3122714"/>
            <a:ext cx="334726" cy="1414598"/>
          </a:xfrm>
          <a:custGeom>
            <a:avLst/>
            <a:gdLst>
              <a:gd name="connsiteX0" fmla="*/ 0 w 334726"/>
              <a:gd name="connsiteY0" fmla="*/ 6889 h 1911925"/>
              <a:gd name="connsiteX1" fmla="*/ 196272 w 334726"/>
              <a:gd name="connsiteY1" fmla="*/ 53071 h 1911925"/>
              <a:gd name="connsiteX2" fmla="*/ 323272 w 334726"/>
              <a:gd name="connsiteY2" fmla="*/ 399435 h 1911925"/>
              <a:gd name="connsiteX3" fmla="*/ 311727 w 334726"/>
              <a:gd name="connsiteY3" fmla="*/ 1115253 h 1911925"/>
              <a:gd name="connsiteX4" fmla="*/ 173181 w 334726"/>
              <a:gd name="connsiteY4" fmla="*/ 1784889 h 1911925"/>
              <a:gd name="connsiteX5" fmla="*/ 0 w 334726"/>
              <a:gd name="connsiteY5" fmla="*/ 1911889 h 191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726" h="1911925">
                <a:moveTo>
                  <a:pt x="0" y="6889"/>
                </a:moveTo>
                <a:cubicBezTo>
                  <a:pt x="71196" y="-2732"/>
                  <a:pt x="142393" y="-12353"/>
                  <a:pt x="196272" y="53071"/>
                </a:cubicBezTo>
                <a:cubicBezTo>
                  <a:pt x="250151" y="118495"/>
                  <a:pt x="304030" y="222405"/>
                  <a:pt x="323272" y="399435"/>
                </a:cubicBezTo>
                <a:cubicBezTo>
                  <a:pt x="342515" y="576465"/>
                  <a:pt x="336742" y="884344"/>
                  <a:pt x="311727" y="1115253"/>
                </a:cubicBezTo>
                <a:cubicBezTo>
                  <a:pt x="286712" y="1346162"/>
                  <a:pt x="225135" y="1652116"/>
                  <a:pt x="173181" y="1784889"/>
                </a:cubicBezTo>
                <a:cubicBezTo>
                  <a:pt x="121227" y="1917662"/>
                  <a:pt x="0" y="1911889"/>
                  <a:pt x="0" y="1911889"/>
                </a:cubicBezTo>
              </a:path>
            </a:pathLst>
          </a:cu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76477" y="5166541"/>
            <a:ext cx="4015619" cy="5132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9797" y="4922272"/>
            <a:ext cx="306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400" dirty="0" smtClean="0"/>
              <a:t>0   2   4   6   8   10  12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6681" y="5208225"/>
            <a:ext cx="337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Ionization Energy (keVee)</a:t>
            </a:r>
            <a:endParaRPr kumimoji="1" lang="ja-JP" altLang="en-US" sz="2400" dirty="0"/>
          </a:p>
        </p:txBody>
      </p:sp>
      <p:sp>
        <p:nvSpPr>
          <p:cNvPr id="15" name="正方形/長方形 14"/>
          <p:cNvSpPr/>
          <p:nvPr/>
        </p:nvSpPr>
        <p:spPr>
          <a:xfrm>
            <a:off x="492861" y="1512569"/>
            <a:ext cx="283117" cy="36390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180585" y="2497238"/>
            <a:ext cx="532191" cy="203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 rot="16200000">
            <a:off x="-1181748" y="3001243"/>
            <a:ext cx="277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Rise Time t</a:t>
            </a:r>
            <a:r>
              <a:rPr kumimoji="1" lang="en-US" altLang="ja-JP" sz="2800" b="1" baseline="-25000" dirty="0" smtClean="0"/>
              <a:t>10</a:t>
            </a:r>
            <a:r>
              <a:rPr kumimoji="1" lang="en-US" altLang="ja-JP" sz="2800" b="1" baseline="-25000" dirty="0" smtClean="0">
                <a:latin typeface="Symbol" charset="2"/>
                <a:cs typeface="Symbol" charset="2"/>
              </a:rPr>
              <a:t>-</a:t>
            </a:r>
            <a:r>
              <a:rPr kumimoji="1" lang="en-US" altLang="ja-JP" sz="2800" b="1" baseline="-25000" dirty="0" smtClean="0"/>
              <a:t>90</a:t>
            </a:r>
            <a:r>
              <a:rPr kumimoji="1" lang="en-US" altLang="ja-JP" sz="2800" b="1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2800" b="1" dirty="0" smtClean="0"/>
              <a:t>s</a:t>
            </a:r>
            <a:endParaRPr kumimoji="1" lang="ja-JP" altLang="en-US" sz="28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5652" y="1431754"/>
            <a:ext cx="57114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kumimoji="1" lang="en-US" altLang="ja-JP" sz="2000" b="1" dirty="0" smtClean="0"/>
              <a:t>  10</a:t>
            </a:r>
          </a:p>
          <a:p>
            <a:pPr algn="dist"/>
            <a:endParaRPr lang="en-US" altLang="ja-JP" sz="2000" b="1" dirty="0" smtClean="0"/>
          </a:p>
          <a:p>
            <a:pPr algn="dist"/>
            <a:endParaRPr lang="en-US" altLang="ja-JP" sz="1400" b="1" dirty="0"/>
          </a:p>
          <a:p>
            <a:pPr algn="dist"/>
            <a:r>
              <a:rPr lang="en-US" altLang="ja-JP" sz="2000" b="1" dirty="0"/>
              <a:t> </a:t>
            </a:r>
            <a:r>
              <a:rPr lang="en-US" altLang="ja-JP" sz="2000" b="1" dirty="0" smtClean="0"/>
              <a:t>   1</a:t>
            </a:r>
          </a:p>
          <a:p>
            <a:pPr algn="dist"/>
            <a:endParaRPr lang="en-US" altLang="ja-JP" sz="1600" b="1" dirty="0" smtClean="0"/>
          </a:p>
          <a:p>
            <a:pPr algn="dist"/>
            <a:endParaRPr lang="en-US" altLang="ja-JP" b="1" dirty="0" smtClean="0"/>
          </a:p>
          <a:p>
            <a:pPr algn="dist"/>
            <a:r>
              <a:rPr lang="en-US" altLang="ja-JP" sz="2000" b="1" dirty="0" smtClean="0"/>
              <a:t> 0.1</a:t>
            </a:r>
            <a:endParaRPr kumimoji="1" lang="ja-JP" altLang="en-US" sz="20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4917" y="3089517"/>
            <a:ext cx="57114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kumimoji="1" lang="en-US" altLang="ja-JP" sz="2000" b="1" dirty="0" smtClean="0"/>
              <a:t>  10</a:t>
            </a:r>
          </a:p>
          <a:p>
            <a:pPr algn="dist"/>
            <a:endParaRPr lang="en-US" altLang="ja-JP" sz="2000" b="1" dirty="0" smtClean="0"/>
          </a:p>
          <a:p>
            <a:pPr algn="dist"/>
            <a:endParaRPr lang="en-US" altLang="ja-JP" sz="1600" b="1" dirty="0"/>
          </a:p>
          <a:p>
            <a:pPr algn="dist"/>
            <a:r>
              <a:rPr lang="en-US" altLang="ja-JP" sz="2000" b="1" dirty="0"/>
              <a:t> </a:t>
            </a:r>
            <a:r>
              <a:rPr lang="en-US" altLang="ja-JP" sz="2000" b="1" dirty="0" smtClean="0"/>
              <a:t>   1</a:t>
            </a:r>
          </a:p>
          <a:p>
            <a:pPr algn="dist"/>
            <a:endParaRPr lang="en-US" altLang="ja-JP" sz="2000" b="1" dirty="0" smtClean="0"/>
          </a:p>
          <a:p>
            <a:pPr algn="dist"/>
            <a:endParaRPr lang="en-US" altLang="ja-JP" sz="1200" b="1" dirty="0" smtClean="0"/>
          </a:p>
          <a:p>
            <a:pPr algn="dist"/>
            <a:r>
              <a:rPr lang="en-US" altLang="ja-JP" sz="2000" b="1" dirty="0" smtClean="0"/>
              <a:t> 0.1</a:t>
            </a:r>
            <a:endParaRPr kumimoji="1" lang="ja-JP" altLang="en-US" sz="2000" b="1" dirty="0"/>
          </a:p>
        </p:txBody>
      </p:sp>
      <p:sp>
        <p:nvSpPr>
          <p:cNvPr id="20" name="円/楕円 19"/>
          <p:cNvSpPr/>
          <p:nvPr/>
        </p:nvSpPr>
        <p:spPr>
          <a:xfrm>
            <a:off x="498883" y="3557207"/>
            <a:ext cx="715818" cy="114826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532446" y="1761518"/>
            <a:ext cx="715818" cy="114826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/>
          <p:nvPr/>
        </p:nvCxnSpPr>
        <p:spPr>
          <a:xfrm>
            <a:off x="2481285" y="3099800"/>
            <a:ext cx="12040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28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9313"/>
            <a:ext cx="8229600" cy="88942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CRESST-II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30760"/>
            <a:ext cx="4113381" cy="5001692"/>
          </a:xfrm>
        </p:spPr>
        <p:txBody>
          <a:bodyPr>
            <a:normAutofit fontScale="850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altLang="ja-JP" sz="2800" dirty="0" smtClean="0"/>
              <a:t>CaWO</a:t>
            </a:r>
            <a:r>
              <a:rPr lang="en-US" altLang="ja-JP" sz="2800" baseline="-25000" dirty="0" smtClean="0"/>
              <a:t>4</a:t>
            </a:r>
            <a:r>
              <a:rPr lang="en-US" altLang="ja-JP" sz="2800" dirty="0" smtClean="0"/>
              <a:t>(Multi</a:t>
            </a:r>
            <a:r>
              <a:rPr lang="en-US" altLang="ja-JP" sz="2800" dirty="0"/>
              <a:t>-material </a:t>
            </a:r>
            <a:r>
              <a:rPr lang="en-US" altLang="ja-JP" sz="2800" dirty="0" smtClean="0"/>
              <a:t>target)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up </a:t>
            </a:r>
            <a:r>
              <a:rPr lang="en-US" altLang="ja-JP" dirty="0"/>
              <a:t>to 10 kg, 33 crystals, (0.3kg each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/>
              <a:t>phonon (</a:t>
            </a:r>
            <a:r>
              <a:rPr lang="en-US" altLang="ja-JP" dirty="0">
                <a:latin typeface="Symbol" charset="2"/>
                <a:cs typeface="Symbol" charset="2"/>
              </a:rPr>
              <a:t>~</a:t>
            </a:r>
            <a:r>
              <a:rPr lang="en-US" altLang="ja-JP" dirty="0"/>
              <a:t>10 </a:t>
            </a:r>
            <a:r>
              <a:rPr lang="en-US" altLang="ja-JP" dirty="0" smtClean="0"/>
              <a:t>mK)</a:t>
            </a:r>
            <a:endParaRPr lang="en-US" altLang="ja-JP" dirty="0"/>
          </a:p>
          <a:p>
            <a:pPr lvl="1"/>
            <a:r>
              <a:rPr lang="en-US" altLang="ja-JP" dirty="0" smtClean="0"/>
              <a:t>Scintillation</a:t>
            </a:r>
          </a:p>
          <a:p>
            <a:pPr marL="914400" lvl="2" indent="0">
              <a:buNone/>
            </a:pPr>
            <a:r>
              <a:rPr lang="en-US" altLang="ja-JP" dirty="0" smtClean="0">
                <a:sym typeface="Wingdings"/>
              </a:rPr>
              <a:t> </a:t>
            </a:r>
            <a:r>
              <a:rPr lang="en-US" altLang="ja-JP" dirty="0" smtClean="0"/>
              <a:t>Reduced </a:t>
            </a:r>
            <a:r>
              <a:rPr lang="en-US" altLang="ja-JP" dirty="0"/>
              <a:t>light output </a:t>
            </a:r>
            <a:r>
              <a:rPr lang="en-US" altLang="ja-JP" dirty="0" smtClean="0"/>
              <a:t>for nuclear recoils</a:t>
            </a:r>
          </a:p>
          <a:p>
            <a:pPr lvl="2">
              <a:buFont typeface="Wingdings" charset="0"/>
              <a:buChar char="è"/>
            </a:pPr>
            <a:r>
              <a:rPr lang="en-US" altLang="ja-JP" dirty="0" smtClean="0"/>
              <a:t>Light </a:t>
            </a:r>
            <a:r>
              <a:rPr lang="en-US" altLang="ja-JP" dirty="0"/>
              <a:t>output decreases with increasing mass number of recoiling nucleus</a:t>
            </a:r>
            <a:endParaRPr lang="en-US" altLang="ja-JP" dirty="0" smtClean="0"/>
          </a:p>
          <a:p>
            <a:r>
              <a:rPr lang="en-US" altLang="ja-JP" dirty="0" smtClean="0"/>
              <a:t>Data used</a:t>
            </a:r>
            <a:r>
              <a:rPr lang="en-US" altLang="ja-JP" dirty="0"/>
              <a:t> </a:t>
            </a:r>
            <a:r>
              <a:rPr lang="en-US" altLang="ja-JP" dirty="0" smtClean="0"/>
              <a:t>(2009 – 2011)</a:t>
            </a:r>
          </a:p>
          <a:p>
            <a:pPr lvl="1"/>
            <a:r>
              <a:rPr lang="en-US" altLang="ja-JP" dirty="0" smtClean="0"/>
              <a:t>73</a:t>
            </a:r>
            <a:r>
              <a:rPr kumimoji="1" lang="en-US" altLang="ja-JP" dirty="0" smtClean="0"/>
              <a:t>0kg*days</a:t>
            </a:r>
          </a:p>
          <a:p>
            <a:pPr lvl="1"/>
            <a:r>
              <a:rPr lang="en-US" altLang="ja-JP" dirty="0"/>
              <a:t>8</a:t>
            </a:r>
            <a:r>
              <a:rPr lang="en-US" altLang="ja-JP" dirty="0" smtClean="0"/>
              <a:t> detector modules</a:t>
            </a:r>
            <a:endParaRPr lang="en-US" altLang="ja-JP" dirty="0">
              <a:solidFill>
                <a:srgbClr val="FF0000"/>
              </a:solidFill>
            </a:endParaRPr>
          </a:p>
          <a:p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008" y="982587"/>
            <a:ext cx="3553975" cy="2323753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846539" y="1313975"/>
            <a:ext cx="131318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dirty="0" smtClean="0"/>
              <a:t>Light sensor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394502" y="2736310"/>
            <a:ext cx="1584313" cy="49398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dirty="0" smtClean="0"/>
              <a:t>Crystal &amp;</a:t>
            </a:r>
          </a:p>
          <a:p>
            <a:pPr>
              <a:lnSpc>
                <a:spcPct val="70000"/>
              </a:lnSpc>
            </a:pPr>
            <a:r>
              <a:rPr lang="en-US" altLang="ja-JP" dirty="0" smtClean="0"/>
              <a:t>phonon sensor</a:t>
            </a:r>
            <a:endParaRPr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0581" y="3617476"/>
            <a:ext cx="4560337" cy="277840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477710" y="3951907"/>
            <a:ext cx="667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e/</a:t>
            </a:r>
            <a:r>
              <a:rPr kumimoji="1" lang="en-US" altLang="ja-JP" sz="2800" b="1" dirty="0" smtClean="0">
                <a:latin typeface="Symbol" charset="2"/>
                <a:cs typeface="Symbol" charset="2"/>
              </a:rPr>
              <a:t>g</a:t>
            </a:r>
            <a:endParaRPr kumimoji="1" lang="ja-JP" altLang="en-US" sz="2800" b="1" dirty="0">
              <a:latin typeface="Symbol" charset="2"/>
              <a:cs typeface="Symbol" charset="2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54756" y="5164665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Symbol" charset="2"/>
                <a:cs typeface="Symbol" charset="2"/>
              </a:rPr>
              <a:t>a</a:t>
            </a:r>
            <a:endParaRPr kumimoji="1" lang="ja-JP" altLang="en-US" sz="2000" b="1" dirty="0">
              <a:latin typeface="Symbol" charset="2"/>
              <a:cs typeface="Symbol" charset="2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flipH="1">
            <a:off x="7152016" y="5404299"/>
            <a:ext cx="364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O</a:t>
            </a:r>
            <a:endParaRPr kumimoji="1"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41798" y="551963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W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13212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52818" y="531095"/>
            <a:ext cx="4491182" cy="5840322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O</a:t>
            </a:r>
            <a:r>
              <a:rPr lang="en-US" altLang="ja-JP" dirty="0">
                <a:solidFill>
                  <a:srgbClr val="FF0000"/>
                </a:solidFill>
              </a:rPr>
              <a:t>-band events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67 events</a:t>
            </a:r>
            <a:endParaRPr lang="en-US" altLang="ja-JP" dirty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r>
              <a:rPr lang="en-US" altLang="ja-JP" dirty="0" smtClean="0"/>
              <a:t>4 source of  BG</a:t>
            </a:r>
            <a:endParaRPr lang="en-US" altLang="ja-JP" dirty="0"/>
          </a:p>
          <a:p>
            <a:pPr lvl="1"/>
            <a:r>
              <a:rPr lang="en-US" altLang="ja-JP" dirty="0" smtClean="0"/>
              <a:t>Leakage from e</a:t>
            </a:r>
            <a:r>
              <a:rPr lang="en-US" altLang="ja-JP" dirty="0"/>
              <a:t>/</a:t>
            </a:r>
            <a:r>
              <a:rPr lang="en-US" altLang="ja-JP" dirty="0" smtClean="0">
                <a:latin typeface="Symbol" charset="2"/>
                <a:cs typeface="Symbol" charset="2"/>
              </a:rPr>
              <a:t>g</a:t>
            </a:r>
            <a:r>
              <a:rPr lang="en-US" altLang="ja-JP" dirty="0" smtClean="0">
                <a:cs typeface="Symbol" charset="2"/>
              </a:rPr>
              <a:t> band</a:t>
            </a:r>
            <a:endParaRPr lang="en-US" altLang="ja-JP" dirty="0"/>
          </a:p>
          <a:p>
            <a:pPr lvl="1"/>
            <a:r>
              <a:rPr lang="en-US" altLang="ja-JP" dirty="0">
                <a:cs typeface="Symbol" charset="2"/>
              </a:rPr>
              <a:t>Leakage from </a:t>
            </a:r>
            <a:r>
              <a:rPr lang="en-US" altLang="ja-JP" dirty="0">
                <a:latin typeface="Symbol" charset="2"/>
                <a:cs typeface="Symbol" charset="2"/>
              </a:rPr>
              <a:t>a </a:t>
            </a:r>
            <a:r>
              <a:rPr lang="en-US" altLang="ja-JP" dirty="0">
                <a:cs typeface="Symbol" charset="2"/>
              </a:rPr>
              <a:t>related </a:t>
            </a:r>
            <a:endParaRPr lang="en-US" altLang="ja-JP" dirty="0"/>
          </a:p>
          <a:p>
            <a:pPr lvl="2"/>
            <a:r>
              <a:rPr lang="en-US" altLang="ja-JP" dirty="0"/>
              <a:t>Degraded </a:t>
            </a:r>
            <a:r>
              <a:rPr lang="en-US" altLang="ja-JP" dirty="0">
                <a:latin typeface="Symbol" charset="2"/>
                <a:cs typeface="Symbol" charset="2"/>
              </a:rPr>
              <a:t>a</a:t>
            </a:r>
            <a:r>
              <a:rPr lang="en-US" altLang="ja-JP" dirty="0"/>
              <a:t> events</a:t>
            </a:r>
          </a:p>
          <a:p>
            <a:pPr lvl="1"/>
            <a:r>
              <a:rPr lang="en-US" altLang="ja-JP" dirty="0" smtClean="0"/>
              <a:t>Neutron events (O)</a:t>
            </a:r>
            <a:endParaRPr lang="en-US" altLang="ja-JP" dirty="0"/>
          </a:p>
          <a:p>
            <a:pPr lvl="1"/>
            <a:r>
              <a:rPr lang="en-US" altLang="ja-JP" dirty="0" err="1" smtClean="0"/>
              <a:t>Pb</a:t>
            </a:r>
            <a:r>
              <a:rPr lang="en-US" altLang="ja-JP" dirty="0" smtClean="0"/>
              <a:t> recoils: </a:t>
            </a:r>
          </a:p>
          <a:p>
            <a:pPr marL="457200" lvl="1" indent="0">
              <a:buNone/>
            </a:pPr>
            <a:r>
              <a:rPr lang="en-US" altLang="ja-JP" baseline="30000" dirty="0" smtClean="0"/>
              <a:t>210</a:t>
            </a:r>
            <a:r>
              <a:rPr lang="en-US" altLang="ja-JP" dirty="0" smtClean="0"/>
              <a:t>Po</a:t>
            </a:r>
            <a:r>
              <a:rPr lang="en-US" altLang="ja-JP" dirty="0">
                <a:sym typeface="Wingdings"/>
              </a:rPr>
              <a:t> </a:t>
            </a:r>
            <a:r>
              <a:rPr lang="en-US" altLang="ja-JP" baseline="30000" dirty="0">
                <a:sym typeface="Wingdings"/>
              </a:rPr>
              <a:t>206</a:t>
            </a:r>
            <a:r>
              <a:rPr lang="en-US" altLang="ja-JP" dirty="0">
                <a:sym typeface="Wingdings"/>
              </a:rPr>
              <a:t>Pb(103keV</a:t>
            </a:r>
            <a:r>
              <a:rPr lang="en-US" altLang="ja-JP" dirty="0" smtClean="0">
                <a:sym typeface="Wingdings"/>
              </a:rPr>
              <a:t>)+</a:t>
            </a:r>
            <a:r>
              <a:rPr lang="en-US" altLang="ja-JP" dirty="0">
                <a:latin typeface="Symbol" charset="2"/>
                <a:cs typeface="Symbol" charset="2"/>
                <a:sym typeface="Wingdings"/>
              </a:rPr>
              <a:t>a</a:t>
            </a:r>
            <a:r>
              <a:rPr lang="en-US" altLang="ja-JP" dirty="0">
                <a:sym typeface="Wingdings"/>
              </a:rPr>
              <a:t>(out</a:t>
            </a:r>
            <a:r>
              <a:rPr lang="en-US" altLang="ja-JP" dirty="0" smtClean="0">
                <a:sym typeface="Wingdings"/>
              </a:rPr>
              <a:t>)</a:t>
            </a:r>
          </a:p>
          <a:p>
            <a:r>
              <a:rPr lang="en-US" altLang="ja-JP" dirty="0" smtClean="0"/>
              <a:t>“</a:t>
            </a:r>
            <a:r>
              <a:rPr lang="en-US" altLang="ja-JP" dirty="0"/>
              <a:t>room for signal</a:t>
            </a:r>
            <a:r>
              <a:rPr lang="en-US" altLang="ja-JP" dirty="0" smtClean="0"/>
              <a:t>”</a:t>
            </a:r>
          </a:p>
          <a:p>
            <a:pPr lvl="1"/>
            <a:r>
              <a:rPr lang="en-US" altLang="ja-JP" dirty="0" smtClean="0"/>
              <a:t>36 </a:t>
            </a:r>
            <a:r>
              <a:rPr lang="en-US" altLang="ja-JP" dirty="0" smtClean="0">
                <a:latin typeface="Symbol" charset="2"/>
                <a:cs typeface="Symbol" charset="2"/>
              </a:rPr>
              <a:t>~</a:t>
            </a:r>
            <a:r>
              <a:rPr lang="en-US" altLang="ja-JP" dirty="0" smtClean="0"/>
              <a:t> 44 %</a:t>
            </a:r>
            <a:endParaRPr lang="en-US" altLang="ja-JP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66700"/>
            <a:ext cx="4563918" cy="321284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5" y="3621451"/>
            <a:ext cx="3913909" cy="2512935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1570182" y="2159000"/>
            <a:ext cx="1974273" cy="392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570182" y="2703945"/>
            <a:ext cx="1974273" cy="2516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6918" y="1893459"/>
            <a:ext cx="129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Degraded </a:t>
            </a:r>
            <a:r>
              <a:rPr kumimoji="1" lang="en-US" altLang="ja-JP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endParaRPr kumimoji="1" lang="ja-JP" alt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643118" y="2874821"/>
            <a:ext cx="1738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ja-JP" sz="1200" baseline="30000" dirty="0">
                <a:solidFill>
                  <a:srgbClr val="FF0000"/>
                </a:solidFill>
              </a:rPr>
              <a:t>210</a:t>
            </a:r>
            <a:r>
              <a:rPr lang="en-US" altLang="ja-JP" sz="1200" dirty="0">
                <a:solidFill>
                  <a:srgbClr val="FF0000"/>
                </a:solidFill>
              </a:rPr>
              <a:t>Po</a:t>
            </a:r>
            <a:r>
              <a:rPr lang="en-US" altLang="ja-JP" sz="1200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altLang="ja-JP" sz="1200" baseline="30000" dirty="0">
                <a:solidFill>
                  <a:srgbClr val="FF0000"/>
                </a:solidFill>
                <a:sym typeface="Wingdings"/>
              </a:rPr>
              <a:t>206</a:t>
            </a:r>
            <a:r>
              <a:rPr lang="en-US" altLang="ja-JP" sz="1200" dirty="0">
                <a:solidFill>
                  <a:srgbClr val="FF0000"/>
                </a:solidFill>
                <a:sym typeface="Wingdings"/>
              </a:rPr>
              <a:t>Pb(103keV)+</a:t>
            </a:r>
            <a:r>
              <a:rPr lang="en-US" altLang="ja-JP" sz="12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a</a:t>
            </a:r>
            <a:endParaRPr lang="en-US" altLang="ja-JP" sz="1200" dirty="0">
              <a:solidFill>
                <a:srgbClr val="FF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01181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457200" y="9103"/>
            <a:ext cx="8229600" cy="960715"/>
          </a:xfrm>
        </p:spPr>
        <p:txBody>
          <a:bodyPr/>
          <a:lstStyle/>
          <a:p>
            <a:r>
              <a:rPr kumimoji="1" lang="en-US" altLang="ja-JP" dirty="0" smtClean="0"/>
              <a:t>Current Experimental Situation</a:t>
            </a:r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DEFED-CBCA-4CCE-A61D-ACE64FBB1E08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  <p:pic>
        <p:nvPicPr>
          <p:cNvPr id="8" name="図 7" descr="名称未設定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64" y="1235358"/>
            <a:ext cx="7007246" cy="497609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 rot="20803365">
            <a:off x="4931200" y="4745200"/>
            <a:ext cx="1585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XENON100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0911942">
            <a:off x="5165549" y="4352455"/>
            <a:ext cx="1214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8000"/>
                </a:solidFill>
              </a:rPr>
              <a:t>CDMS-II</a:t>
            </a:r>
            <a:endParaRPr kumimoji="1" lang="ja-JP" altLang="en-US" sz="2400" b="1" dirty="0">
              <a:solidFill>
                <a:srgbClr val="008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48363" y="4050059"/>
            <a:ext cx="186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8000"/>
                </a:solidFill>
              </a:rPr>
              <a:t>EDELWEISS-II</a:t>
            </a:r>
            <a:endParaRPr kumimoji="1" lang="ja-JP" altLang="en-US" sz="2400" b="1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2471203">
            <a:off x="2969899" y="2678552"/>
            <a:ext cx="11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n>
                  <a:solidFill>
                    <a:srgbClr val="0000FF"/>
                  </a:solidFill>
                </a:ln>
                <a:solidFill>
                  <a:srgbClr val="22FFFC"/>
                </a:solidFill>
              </a:rPr>
              <a:t>CRESST</a:t>
            </a:r>
            <a:endParaRPr kumimoji="1" lang="ja-JP" altLang="en-US" sz="2800" b="1" dirty="0">
              <a:ln>
                <a:solidFill>
                  <a:srgbClr val="0000FF"/>
                </a:solidFill>
              </a:ln>
              <a:solidFill>
                <a:srgbClr val="22FFF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25020" y="182424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99744"/>
                </a:solidFill>
              </a:rPr>
              <a:t>DAMA</a:t>
            </a:r>
            <a:endParaRPr kumimoji="1" lang="ja-JP" altLang="en-US" sz="2400" b="1" dirty="0">
              <a:solidFill>
                <a:srgbClr val="F99744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74290" y="1477950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CA40D9"/>
                </a:solidFill>
              </a:rPr>
              <a:t>CoGeNT</a:t>
            </a:r>
            <a:endParaRPr kumimoji="1" lang="ja-JP" altLang="en-US" sz="2400" b="1" dirty="0">
              <a:solidFill>
                <a:srgbClr val="CA40D9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2332182" y="1824246"/>
            <a:ext cx="127000" cy="369390"/>
          </a:xfrm>
          <a:prstGeom prst="straightConnector1">
            <a:avLst/>
          </a:prstGeom>
          <a:ln w="28575" cmpd="sng">
            <a:solidFill>
              <a:srgbClr val="CA40D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785092" y="5299386"/>
            <a:ext cx="864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10</a:t>
            </a:r>
            <a:r>
              <a:rPr kumimoji="1" lang="en-US" altLang="ja-JP" sz="2800" b="1" baseline="30000" dirty="0" smtClean="0"/>
              <a:t>-45</a:t>
            </a:r>
            <a:endParaRPr kumimoji="1" lang="ja-JP" altLang="en-US" sz="2800" b="1" baseline="30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37492" y="1249235"/>
            <a:ext cx="864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10</a:t>
            </a:r>
            <a:r>
              <a:rPr kumimoji="1" lang="en-US" altLang="ja-JP" sz="2800" b="1" baseline="30000" dirty="0" smtClean="0"/>
              <a:t>-39</a:t>
            </a:r>
            <a:endParaRPr kumimoji="1" lang="ja-JP" altLang="en-US" sz="2800" b="1" baseline="30000" dirty="0"/>
          </a:p>
        </p:txBody>
      </p:sp>
      <p:sp>
        <p:nvSpPr>
          <p:cNvPr id="23" name="円/楕円 22"/>
          <p:cNvSpPr/>
          <p:nvPr/>
        </p:nvSpPr>
        <p:spPr>
          <a:xfrm>
            <a:off x="1824205" y="1304639"/>
            <a:ext cx="1749877" cy="183572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9865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85778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kumimoji="1" lang="en-US" altLang="ja-JP" dirty="0" smtClean="0"/>
              <a:t>Current players of the game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36136436"/>
              </p:ext>
            </p:extLst>
          </p:nvPr>
        </p:nvGraphicFramePr>
        <p:xfrm>
          <a:off x="242181" y="4159539"/>
          <a:ext cx="8670637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012"/>
                <a:gridCol w="771095"/>
                <a:gridCol w="1145303"/>
                <a:gridCol w="1564870"/>
                <a:gridCol w="1678267"/>
                <a:gridCol w="1462813"/>
                <a:gridCol w="612277"/>
              </a:tblGrid>
              <a:tr h="247979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Experiment∂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Target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Threshold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Total</a:t>
                      </a:r>
                    </a:p>
                    <a:p>
                      <a:r>
                        <a:rPr kumimoji="1" lang="en-US" altLang="ja-JP" sz="1200" dirty="0" smtClean="0"/>
                        <a:t>Exposure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Recoil</a:t>
                      </a:r>
                    </a:p>
                    <a:p>
                      <a:r>
                        <a:rPr kumimoji="1" lang="en-US" altLang="ja-JP" sz="1200" dirty="0" smtClean="0"/>
                        <a:t>Identification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Main</a:t>
                      </a:r>
                      <a:r>
                        <a:rPr kumimoji="1" lang="en-US" altLang="ja-JP" sz="1200" baseline="0" dirty="0" smtClean="0"/>
                        <a:t> body of</a:t>
                      </a:r>
                      <a:r>
                        <a:rPr kumimoji="1" lang="en-US" altLang="ja-JP" sz="1200" dirty="0" smtClean="0"/>
                        <a:t> Signal ?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Modulation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3306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CDMS-II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Ge/Si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10.0 keV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612 kg-days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600" baseline="0" dirty="0" smtClean="0"/>
                    </a:p>
                  </a:txBody>
                  <a:tcPr/>
                </a:tc>
              </a:tr>
              <a:tr h="18185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CDMS-II (LE)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Ge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  2.0 keV</a:t>
                      </a:r>
                      <a:r>
                        <a:rPr kumimoji="1" lang="en-US" altLang="ja-JP" sz="1600" baseline="-25000" dirty="0" smtClean="0"/>
                        <a:t>NR</a:t>
                      </a:r>
                      <a:endParaRPr kumimoji="1" lang="ja-JP" altLang="en-US" sz="1600" baseline="-250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241 kg-days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(NR+reducedEM)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23306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EDELWEISS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Ge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20.0 keV</a:t>
                      </a:r>
                      <a:endParaRPr kumimoji="1" lang="ja-JP" alt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384 kg-days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/>
                    </a:p>
                  </a:txBody>
                  <a:tcPr/>
                </a:tc>
              </a:tr>
              <a:tr h="23306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XENON100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Xe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8.4 keV</a:t>
                      </a:r>
                      <a:r>
                        <a:rPr kumimoji="1" lang="en-US" altLang="ja-JP" sz="1600" baseline="-25000" dirty="0" smtClean="0"/>
                        <a:t>NR</a:t>
                      </a:r>
                      <a:endParaRPr kumimoji="1" lang="ja-JP" altLang="en-US" sz="1600" baseline="-25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1471 kg-days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NR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600" dirty="0" smtClean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7888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XENON10 (LE)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Xe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000000"/>
                          </a:solidFill>
                        </a:rPr>
                        <a:t>  1.4 keV</a:t>
                      </a:r>
                      <a:r>
                        <a:rPr kumimoji="1" lang="en-US" altLang="ja-JP" sz="1600" baseline="-25000" dirty="0" smtClean="0">
                          <a:solidFill>
                            <a:srgbClr val="000000"/>
                          </a:solidFill>
                        </a:rPr>
                        <a:t>NR</a:t>
                      </a:r>
                      <a:endParaRPr kumimoji="1" lang="ja-JP" altLang="en-US" sz="1600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  15 kg-days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(NR+reducedEM)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709838"/>
              </p:ext>
            </p:extLst>
          </p:nvPr>
        </p:nvGraphicFramePr>
        <p:xfrm>
          <a:off x="290653" y="2040277"/>
          <a:ext cx="8670637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012"/>
                <a:gridCol w="771095"/>
                <a:gridCol w="1145303"/>
                <a:gridCol w="1564870"/>
                <a:gridCol w="1678267"/>
                <a:gridCol w="1462813"/>
                <a:gridCol w="612277"/>
              </a:tblGrid>
              <a:tr h="247979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Experiment∂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Target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Threshold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Total</a:t>
                      </a:r>
                    </a:p>
                    <a:p>
                      <a:r>
                        <a:rPr kumimoji="1" lang="en-US" altLang="ja-JP" sz="1200" dirty="0" smtClean="0"/>
                        <a:t>Exposure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Recoil</a:t>
                      </a:r>
                    </a:p>
                    <a:p>
                      <a:r>
                        <a:rPr kumimoji="1" lang="en-US" altLang="ja-JP" sz="1200" dirty="0" smtClean="0"/>
                        <a:t>Identification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Main</a:t>
                      </a:r>
                      <a:r>
                        <a:rPr kumimoji="1" lang="en-US" altLang="ja-JP" sz="1200" baseline="0" dirty="0" smtClean="0"/>
                        <a:t> body of</a:t>
                      </a:r>
                      <a:r>
                        <a:rPr kumimoji="1" lang="en-US" altLang="ja-JP" sz="1200" dirty="0" smtClean="0"/>
                        <a:t> Signal ?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Modulation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14107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DAMA/LIBRA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NaI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2.0 </a:t>
                      </a:r>
                      <a:r>
                        <a:rPr kumimoji="1" lang="en-US" altLang="ja-JP" sz="1600" dirty="0" smtClean="0">
                          <a:solidFill>
                            <a:srgbClr val="0000FF"/>
                          </a:solidFill>
                        </a:rPr>
                        <a:t>keV</a:t>
                      </a:r>
                      <a:r>
                        <a:rPr kumimoji="1" lang="en-US" altLang="ja-JP" sz="1600" baseline="-25000" dirty="0" smtClean="0">
                          <a:solidFill>
                            <a:srgbClr val="0000FF"/>
                          </a:solidFill>
                        </a:rPr>
                        <a:t>ee</a:t>
                      </a:r>
                      <a:endParaRPr kumimoji="1" lang="ja-JP" altLang="en-US" sz="1600" baseline="-25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427,000 kg-days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(NR+EM)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ー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</a:t>
                      </a:r>
                      <a:endParaRPr kumimoji="1" lang="en-US" altLang="ja-JP" sz="1600" baseline="0" dirty="0" smtClean="0"/>
                    </a:p>
                  </a:txBody>
                  <a:tcPr/>
                </a:tc>
              </a:tr>
              <a:tr h="18792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CoGeNT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Ge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0.5 </a:t>
                      </a:r>
                      <a:r>
                        <a:rPr kumimoji="1" lang="en-US" altLang="ja-JP" sz="1600" dirty="0" smtClean="0">
                          <a:solidFill>
                            <a:srgbClr val="0000FF"/>
                          </a:solidFill>
                        </a:rPr>
                        <a:t>keV</a:t>
                      </a:r>
                      <a:r>
                        <a:rPr kumimoji="1" lang="en-US" altLang="ja-JP" sz="1600" baseline="-25000" dirty="0" smtClean="0">
                          <a:solidFill>
                            <a:srgbClr val="0000FF"/>
                          </a:solidFill>
                        </a:rPr>
                        <a:t>ee</a:t>
                      </a:r>
                      <a:endParaRPr kumimoji="1" lang="ja-JP" altLang="en-US" sz="1600" baseline="-25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  140 kg-days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(NR+EM)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</a:t>
                      </a:r>
                      <a:r>
                        <a:rPr kumimoji="1" lang="ja-JP" altLang="en-US" sz="1600" dirty="0" smtClean="0"/>
                        <a:t>　</a:t>
                      </a:r>
                      <a:r>
                        <a:rPr kumimoji="1" lang="en-US" altLang="ja-JP" sz="1600" dirty="0" smtClean="0"/>
                        <a:t>by</a:t>
                      </a:r>
                      <a:r>
                        <a:rPr kumimoji="1" lang="en-US" altLang="ja-JP" sz="1600" baseline="0" dirty="0" smtClean="0"/>
                        <a:t> fit w/BG</a:t>
                      </a:r>
                      <a:endParaRPr kumimoji="1" lang="en-US" altLang="ja-JP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</a:t>
                      </a:r>
                      <a:endParaRPr kumimoji="1" lang="en-US" altLang="ja-JP" sz="1600" baseline="0" dirty="0" smtClean="0"/>
                    </a:p>
                  </a:txBody>
                  <a:tcPr/>
                </a:tc>
              </a:tr>
              <a:tr h="23306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CRESST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CaWO</a:t>
                      </a:r>
                      <a:r>
                        <a:rPr kumimoji="1" lang="en-US" altLang="ja-JP" sz="1600" baseline="-25000" dirty="0" smtClean="0"/>
                        <a:t>4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10.0 keV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&gt;700 kg-days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NR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</a:t>
                      </a:r>
                      <a:r>
                        <a:rPr kumimoji="1" lang="en-US" altLang="ja-JP" sz="1600" dirty="0" smtClean="0"/>
                        <a:t>  </a:t>
                      </a:r>
                      <a:r>
                        <a:rPr kumimoji="1" lang="en-US" altLang="ja-JP" sz="1600" baseline="0" dirty="0" smtClean="0"/>
                        <a:t> b</a:t>
                      </a:r>
                      <a:r>
                        <a:rPr kumimoji="1" lang="en-US" altLang="ja-JP" sz="1600" dirty="0" smtClean="0"/>
                        <a:t>y fit w/BG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ー</a:t>
                      </a:r>
                      <a:endParaRPr kumimoji="1" lang="en-US" altLang="ja-JP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79108" y="1627970"/>
            <a:ext cx="247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Positive Indication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9108" y="3778662"/>
            <a:ext cx="2909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Negative and set limit</a:t>
            </a:r>
            <a:endParaRPr kumimoji="1" lang="ja-JP" altLang="en-US" sz="2400" dirty="0"/>
          </a:p>
        </p:txBody>
      </p:sp>
      <p:sp>
        <p:nvSpPr>
          <p:cNvPr id="8" name="円/楕円 7"/>
          <p:cNvSpPr/>
          <p:nvPr/>
        </p:nvSpPr>
        <p:spPr>
          <a:xfrm>
            <a:off x="115455" y="3778662"/>
            <a:ext cx="9028545" cy="285157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948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9103"/>
            <a:ext cx="4322618" cy="914533"/>
          </a:xfrm>
          <a:solidFill>
            <a:srgbClr val="FFFF00"/>
          </a:solidFill>
        </p:spPr>
        <p:txBody>
          <a:bodyPr/>
          <a:lstStyle/>
          <a:p>
            <a:r>
              <a:rPr lang="en-US" altLang="ja-JP" dirty="0" smtClean="0"/>
              <a:t>CDMS-II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0328" y="1161074"/>
            <a:ext cx="4936493" cy="5310478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Ge(&amp;Si) detector (</a:t>
            </a:r>
            <a:r>
              <a:rPr lang="en-US" altLang="ja-JP" dirty="0" smtClean="0">
                <a:latin typeface="Symbol" charset="2"/>
                <a:cs typeface="Symbol" charset="2"/>
              </a:rPr>
              <a:t>~</a:t>
            </a:r>
            <a:r>
              <a:rPr lang="en-US" altLang="ja-JP" dirty="0" smtClean="0"/>
              <a:t>10mm </a:t>
            </a:r>
            <a:r>
              <a:rPr lang="en-US" altLang="ja-JP" dirty="0"/>
              <a:t>thick and </a:t>
            </a:r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=76mm)</a:t>
            </a:r>
          </a:p>
          <a:p>
            <a:r>
              <a:rPr lang="en-US" altLang="ja-JP" dirty="0" smtClean="0"/>
              <a:t>230g x19 </a:t>
            </a:r>
            <a:r>
              <a:rPr lang="en-US" altLang="ja-JP" dirty="0" smtClean="0">
                <a:latin typeface="Symbol" charset="2"/>
                <a:cs typeface="Symbol" charset="2"/>
              </a:rPr>
              <a:t>~ </a:t>
            </a:r>
            <a:r>
              <a:rPr lang="en-US" altLang="ja-JP" dirty="0" smtClean="0"/>
              <a:t>4 kg </a:t>
            </a:r>
            <a:endParaRPr lang="en-US" altLang="ja-JP" dirty="0"/>
          </a:p>
          <a:p>
            <a:r>
              <a:rPr lang="en-US" altLang="ja-JP" dirty="0" smtClean="0"/>
              <a:t>Ionization and phonon (&lt;50mK)</a:t>
            </a:r>
          </a:p>
          <a:p>
            <a:pPr lvl="1"/>
            <a:r>
              <a:rPr lang="en-US" altLang="ja-JP" dirty="0" smtClean="0"/>
              <a:t>Ionization yield </a:t>
            </a:r>
            <a:r>
              <a:rPr lang="en-US" altLang="ja-JP" dirty="0" smtClean="0">
                <a:sym typeface="Wingdings"/>
              </a:rPr>
              <a:t> 1 in 10</a:t>
            </a:r>
            <a:r>
              <a:rPr lang="en-US" altLang="ja-JP" baseline="30000" dirty="0" smtClean="0">
                <a:sym typeface="Wingdings"/>
              </a:rPr>
              <a:t>4</a:t>
            </a:r>
            <a:r>
              <a:rPr lang="en-US" altLang="ja-JP" dirty="0" smtClean="0">
                <a:sym typeface="Wingdings"/>
              </a:rPr>
              <a:t> raj. </a:t>
            </a:r>
            <a:r>
              <a:rPr lang="en-US" altLang="ja-JP" dirty="0">
                <a:sym typeface="Wingdings"/>
              </a:rPr>
              <a:t>f</a:t>
            </a:r>
            <a:r>
              <a:rPr lang="en-US" altLang="ja-JP" dirty="0" smtClean="0">
                <a:sym typeface="Wingdings"/>
              </a:rPr>
              <a:t>or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altLang="ja-JP" dirty="0" smtClean="0">
                <a:sym typeface="Wingdings"/>
              </a:rPr>
              <a:t>’s</a:t>
            </a:r>
          </a:p>
          <a:p>
            <a:pPr lvl="1"/>
            <a:r>
              <a:rPr lang="en-US" altLang="ja-JP" dirty="0" smtClean="0">
                <a:sym typeface="Wingdings"/>
              </a:rPr>
              <a:t>Timing cut  </a:t>
            </a:r>
            <a:r>
              <a:rPr lang="en-US" altLang="ja-JP" u="sng" dirty="0" smtClean="0">
                <a:sym typeface="Wingdings"/>
              </a:rPr>
              <a:t>surface events (&gt;10</a:t>
            </a:r>
            <a:r>
              <a:rPr lang="en-US" altLang="ja-JP" u="sng" baseline="30000" dirty="0" smtClean="0">
                <a:sym typeface="Wingdings"/>
              </a:rPr>
              <a:t>6</a:t>
            </a:r>
            <a:r>
              <a:rPr lang="en-US" altLang="ja-JP" u="sng" dirty="0" smtClean="0">
                <a:sym typeface="Wingdings"/>
              </a:rPr>
              <a:t> raj.)</a:t>
            </a:r>
          </a:p>
          <a:p>
            <a:r>
              <a:rPr lang="en-US" altLang="ja-JP" dirty="0">
                <a:sym typeface="Wingdings"/>
              </a:rPr>
              <a:t>10 keV </a:t>
            </a:r>
            <a:r>
              <a:rPr lang="en-US" altLang="ja-JP" dirty="0" smtClean="0">
                <a:sym typeface="Wingdings"/>
              </a:rPr>
              <a:t>threshold &amp; &lt; 100keV</a:t>
            </a:r>
            <a:endParaRPr lang="en-US" altLang="ja-JP" dirty="0">
              <a:sym typeface="Wingdings"/>
            </a:endParaRPr>
          </a:p>
          <a:p>
            <a:r>
              <a:rPr lang="en-US" altLang="ja-JP" dirty="0">
                <a:sym typeface="Wingdings"/>
              </a:rPr>
              <a:t>D</a:t>
            </a:r>
            <a:r>
              <a:rPr lang="en-US" altLang="ja-JP" dirty="0" smtClean="0">
                <a:sym typeface="Wingdings"/>
              </a:rPr>
              <a:t>ata</a:t>
            </a:r>
            <a:r>
              <a:rPr kumimoji="1" lang="en-US" altLang="ja-JP" dirty="0" smtClean="0">
                <a:sym typeface="Wingdings"/>
              </a:rPr>
              <a:t>: </a:t>
            </a:r>
            <a:r>
              <a:rPr lang="en-US" altLang="ja-JP" dirty="0" smtClean="0">
                <a:sym typeface="Wingdings"/>
              </a:rPr>
              <a:t>612kg-days</a:t>
            </a:r>
          </a:p>
          <a:p>
            <a:r>
              <a:rPr lang="en-US" altLang="ja-JP" dirty="0" smtClean="0">
                <a:sym typeface="Wingdings"/>
              </a:rPr>
              <a:t>2 events found</a:t>
            </a:r>
          </a:p>
          <a:p>
            <a:r>
              <a:rPr lang="en-US" altLang="ja-JP" dirty="0" smtClean="0">
                <a:sym typeface="Wingdings"/>
              </a:rPr>
              <a:t>Backgrounds: 0.9±0.2</a:t>
            </a:r>
          </a:p>
          <a:p>
            <a:pPr lvl="1"/>
            <a:r>
              <a:rPr kumimoji="1" lang="en-US" altLang="ja-JP" dirty="0" smtClean="0">
                <a:sym typeface="Wingdings"/>
              </a:rPr>
              <a:t>0.8±</a:t>
            </a:r>
            <a:r>
              <a:rPr lang="en-US" altLang="ja-JP" dirty="0">
                <a:sym typeface="Wingdings"/>
              </a:rPr>
              <a:t>0.1</a:t>
            </a:r>
            <a:r>
              <a:rPr lang="en-US" altLang="ja-JP" dirty="0" smtClean="0">
                <a:sym typeface="Wingdings"/>
              </a:rPr>
              <a:t>±0.2      </a:t>
            </a:r>
            <a:r>
              <a:rPr kumimoji="1" lang="en-US" altLang="ja-JP" dirty="0" smtClean="0">
                <a:sym typeface="Wingdings"/>
              </a:rPr>
              <a:t>surface events</a:t>
            </a:r>
          </a:p>
          <a:p>
            <a:pPr lvl="1"/>
            <a:r>
              <a:rPr lang="en-US" altLang="ja-JP" dirty="0" smtClean="0">
                <a:sym typeface="Wingdings"/>
              </a:rPr>
              <a:t>0.1     	           neutron events </a:t>
            </a: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t="46534"/>
          <a:stretch/>
        </p:blipFill>
        <p:spPr>
          <a:xfrm>
            <a:off x="5253768" y="4394251"/>
            <a:ext cx="3897363" cy="243216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215"/>
          <a:stretch/>
        </p:blipFill>
        <p:spPr>
          <a:xfrm>
            <a:off x="5603703" y="2422258"/>
            <a:ext cx="3320930" cy="201841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435773" y="596468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Detector: T3Z4</a:t>
            </a:r>
            <a:endParaRPr kumimoji="1" lang="ja-JP" altLang="en-US" dirty="0"/>
          </a:p>
        </p:txBody>
      </p:sp>
      <p:pic>
        <p:nvPicPr>
          <p:cNvPr id="16" name="図 15" descr="名称未設定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1" y="9102"/>
            <a:ext cx="1864233" cy="2380165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0678" y="355467"/>
            <a:ext cx="1928794" cy="138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テキスト ボックス 9"/>
          <p:cNvSpPr txBox="1"/>
          <p:nvPr/>
        </p:nvSpPr>
        <p:spPr>
          <a:xfrm>
            <a:off x="7945689" y="2469228"/>
            <a:ext cx="814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Bulk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3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24200" y="-13987"/>
            <a:ext cx="5562600" cy="995351"/>
          </a:xfrm>
          <a:solidFill>
            <a:srgbClr val="FFFF00"/>
          </a:solidFill>
        </p:spPr>
        <p:txBody>
          <a:bodyPr/>
          <a:lstStyle/>
          <a:p>
            <a:r>
              <a:rPr lang="en-US" altLang="ja-JP" dirty="0" smtClean="0"/>
              <a:t>EDELEWEISS-II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2436034"/>
            <a:ext cx="4980710" cy="4398851"/>
          </a:xfrm>
          <a:pattFill prst="pct5">
            <a:fgClr>
              <a:schemeClr val="bg1"/>
            </a:fgClr>
            <a:bgClr>
              <a:prstClr val="white"/>
            </a:bgClr>
          </a:pattFill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Threshold</a:t>
            </a:r>
            <a:r>
              <a:rPr lang="en-US" altLang="ja-JP" dirty="0">
                <a:solidFill>
                  <a:srgbClr val="000000"/>
                </a:solidFill>
              </a:rPr>
              <a:t>: E</a:t>
            </a:r>
            <a:r>
              <a:rPr lang="en-US" altLang="ja-JP" baseline="-25000" dirty="0">
                <a:solidFill>
                  <a:srgbClr val="000000"/>
                </a:solidFill>
              </a:rPr>
              <a:t>NR</a:t>
            </a:r>
            <a:r>
              <a:rPr lang="en-US" altLang="ja-JP" dirty="0">
                <a:solidFill>
                  <a:srgbClr val="000000"/>
                </a:solidFill>
              </a:rPr>
              <a:t> &lt; 20keV</a:t>
            </a:r>
          </a:p>
          <a:p>
            <a:r>
              <a:rPr lang="en-US" altLang="ja-JP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dirty="0" smtClean="0">
                <a:solidFill>
                  <a:srgbClr val="000000"/>
                </a:solidFill>
              </a:rPr>
              <a:t>14 months </a:t>
            </a:r>
            <a:r>
              <a:rPr lang="en-US" altLang="ja-JP" dirty="0">
                <a:solidFill>
                  <a:srgbClr val="000000"/>
                </a:solidFill>
              </a:rPr>
              <a:t>of running: 384kg*day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Found: 5 Nuclear Recoil events</a:t>
            </a:r>
          </a:p>
          <a:p>
            <a:r>
              <a:rPr kumimoji="1" lang="en-US" altLang="ja-JP" dirty="0" smtClean="0">
                <a:solidFill>
                  <a:srgbClr val="000000"/>
                </a:solidFill>
              </a:rPr>
              <a:t>&lt; 3.0 BG events</a:t>
            </a:r>
          </a:p>
          <a:p>
            <a:pPr marL="457200" lvl="1" indent="0">
              <a:buNone/>
            </a:pPr>
            <a:r>
              <a:rPr lang="en-US" altLang="ja-JP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dirty="0" smtClean="0">
                <a:solidFill>
                  <a:srgbClr val="000000"/>
                </a:solidFill>
              </a:rPr>
              <a:t>-BG leak (&lt;0.9), surface (0.3), muon induced(0.4), neutron(1.4)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r>
              <a:rPr lang="en-US" altLang="ja-JP" dirty="0" smtClean="0">
                <a:solidFill>
                  <a:srgbClr val="000000"/>
                </a:solidFill>
              </a:rPr>
              <a:t>Combined Analysis w/ CDMS-II</a:t>
            </a:r>
            <a:endParaRPr lang="en-US" altLang="ja-JP" dirty="0">
              <a:solidFill>
                <a:srgbClr val="00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  <a:sym typeface="Wingdings"/>
              </a:rPr>
              <a:t>Next Step: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</a:rPr>
              <a:t>Next EDELWEISS-</a:t>
            </a:r>
            <a:r>
              <a:rPr lang="en-US" altLang="ja-JP" dirty="0">
                <a:solidFill>
                  <a:srgbClr val="000000"/>
                </a:solidFill>
              </a:rPr>
              <a:t>III</a:t>
            </a:r>
          </a:p>
          <a:p>
            <a:pPr lvl="2"/>
            <a:r>
              <a:rPr lang="en-US" altLang="ja-JP" dirty="0">
                <a:solidFill>
                  <a:srgbClr val="000000"/>
                </a:solidFill>
                <a:sym typeface="Wingdings"/>
              </a:rPr>
              <a:t>26kg (40 x 800g) </a:t>
            </a:r>
            <a:r>
              <a:rPr lang="en-US" altLang="ja-JP" dirty="0" smtClean="0">
                <a:solidFill>
                  <a:srgbClr val="000000"/>
                </a:solidFill>
                <a:sym typeface="Wingdings"/>
              </a:rPr>
              <a:t>aiming 10</a:t>
            </a:r>
            <a:r>
              <a:rPr lang="en-US" altLang="ja-JP" baseline="30000" dirty="0" smtClean="0">
                <a:solidFill>
                  <a:srgbClr val="000000"/>
                </a:solidFill>
                <a:sym typeface="Wingdings"/>
              </a:rPr>
              <a:t>-45</a:t>
            </a:r>
            <a:r>
              <a:rPr lang="en-US" altLang="ja-JP" dirty="0" smtClean="0">
                <a:solidFill>
                  <a:srgbClr val="000000"/>
                </a:solidFill>
                <a:sym typeface="Wingdings"/>
              </a:rPr>
              <a:t>cm</a:t>
            </a:r>
            <a:r>
              <a:rPr lang="en-US" altLang="ja-JP" baseline="30000" dirty="0" smtClean="0">
                <a:solidFill>
                  <a:srgbClr val="000000"/>
                </a:solidFill>
                <a:sym typeface="Wingdings"/>
              </a:rPr>
              <a:t>2</a:t>
            </a:r>
            <a:r>
              <a:rPr lang="en-US" altLang="ja-JP" dirty="0" smtClean="0">
                <a:solidFill>
                  <a:srgbClr val="000000"/>
                </a:solidFill>
                <a:sym typeface="Wingdings"/>
              </a:rPr>
              <a:t> (SI)</a:t>
            </a:r>
            <a:endParaRPr lang="en-US" altLang="ja-JP" dirty="0">
              <a:solidFill>
                <a:srgbClr val="000000"/>
              </a:solidFill>
              <a:sym typeface="Wingdings"/>
            </a:endParaRPr>
          </a:p>
          <a:p>
            <a:pPr lvl="2"/>
            <a:r>
              <a:rPr lang="en-US" altLang="ja-JP" dirty="0">
                <a:solidFill>
                  <a:srgbClr val="000000"/>
                </a:solidFill>
                <a:sym typeface="Wingdings"/>
              </a:rPr>
              <a:t>Start installation in </a:t>
            </a:r>
            <a:r>
              <a:rPr lang="en-US" altLang="ja-JP" dirty="0" smtClean="0">
                <a:solidFill>
                  <a:srgbClr val="000000"/>
                </a:solidFill>
                <a:sym typeface="Wingdings"/>
              </a:rPr>
              <a:t>2012</a:t>
            </a:r>
            <a:endParaRPr lang="en-US" altLang="ja-JP" dirty="0">
              <a:solidFill>
                <a:srgbClr val="000000"/>
              </a:solidFill>
              <a:sym typeface="Wingdings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484"/>
          <a:stretch/>
        </p:blipFill>
        <p:spPr>
          <a:xfrm>
            <a:off x="4980710" y="3898268"/>
            <a:ext cx="4163290" cy="30907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1" y="34635"/>
            <a:ext cx="2377791" cy="230909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986" y="981308"/>
            <a:ext cx="3059530" cy="305953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2320636" y="1027489"/>
            <a:ext cx="3699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400g x 10 Ge= 4 kg (</a:t>
            </a:r>
            <a:r>
              <a:rPr lang="en-US" altLang="ja-JP" u="sng" dirty="0">
                <a:solidFill>
                  <a:srgbClr val="000000"/>
                </a:solidFill>
              </a:rPr>
              <a:t>1.6kg:fid.</a:t>
            </a:r>
            <a:r>
              <a:rPr lang="en-US" altLang="ja-JP" dirty="0">
                <a:solidFill>
                  <a:srgbClr val="000000"/>
                </a:solidFill>
              </a:rPr>
              <a:t>)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Phonon+ </a:t>
            </a:r>
            <a:r>
              <a:rPr lang="en-US" altLang="ja-JP" i="1" dirty="0" smtClean="0">
                <a:solidFill>
                  <a:srgbClr val="FF0000"/>
                </a:solidFill>
              </a:rPr>
              <a:t>charge </a:t>
            </a:r>
            <a:r>
              <a:rPr lang="en-US" altLang="ja-JP" i="1" dirty="0">
                <a:solidFill>
                  <a:srgbClr val="FF0000"/>
                </a:solidFill>
              </a:rPr>
              <a:t>collection electrodes w/ interleaved geometry (Ge-ID)</a:t>
            </a:r>
            <a:r>
              <a:rPr lang="ja-JP" altLang="en-US" dirty="0">
                <a:solidFill>
                  <a:srgbClr val="000000"/>
                </a:solidFill>
              </a:rPr>
              <a:t>　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en-US" altLang="ja-JP" dirty="0">
                <a:solidFill>
                  <a:srgbClr val="000000"/>
                </a:solidFill>
                <a:sym typeface="Wingdings"/>
              </a:rPr>
              <a:t> reject of </a:t>
            </a:r>
            <a:r>
              <a:rPr lang="en-US" altLang="ja-JP" u="sng" dirty="0">
                <a:solidFill>
                  <a:srgbClr val="000000"/>
                </a:solidFill>
                <a:sym typeface="Wingdings"/>
              </a:rPr>
              <a:t>near surface events</a:t>
            </a:r>
            <a:endParaRPr lang="en-US" altLang="ja-JP" u="sng" dirty="0">
              <a:solidFill>
                <a:srgbClr val="00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06273" y="2100823"/>
            <a:ext cx="18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Rej, Rate: 6x10</a:t>
            </a:r>
            <a:r>
              <a:rPr kumimoji="1" lang="en-US" altLang="ja-JP" baseline="30000" dirty="0" smtClean="0"/>
              <a:t>-5</a:t>
            </a:r>
            <a:endParaRPr kumimoji="1" lang="ja-JP" altLang="en-US" baseline="30000" dirty="0"/>
          </a:p>
        </p:txBody>
      </p:sp>
      <p:sp>
        <p:nvSpPr>
          <p:cNvPr id="10" name="フリーフォーム 9"/>
          <p:cNvSpPr/>
          <p:nvPr/>
        </p:nvSpPr>
        <p:spPr>
          <a:xfrm>
            <a:off x="314476" y="272945"/>
            <a:ext cx="1367889" cy="1656387"/>
          </a:xfrm>
          <a:custGeom>
            <a:avLst/>
            <a:gdLst>
              <a:gd name="connsiteX0" fmla="*/ 0 w 1367889"/>
              <a:gd name="connsiteY0" fmla="*/ 162484 h 1656387"/>
              <a:gd name="connsiteX1" fmla="*/ 90714 w 1367889"/>
              <a:gd name="connsiteY1" fmla="*/ 114103 h 1656387"/>
              <a:gd name="connsiteX2" fmla="*/ 169334 w 1367889"/>
              <a:gd name="connsiteY2" fmla="*/ 23388 h 1656387"/>
              <a:gd name="connsiteX3" fmla="*/ 211667 w 1367889"/>
              <a:gd name="connsiteY3" fmla="*/ 156436 h 1656387"/>
              <a:gd name="connsiteX4" fmla="*/ 338667 w 1367889"/>
              <a:gd name="connsiteY4" fmla="*/ 198769 h 1656387"/>
              <a:gd name="connsiteX5" fmla="*/ 447524 w 1367889"/>
              <a:gd name="connsiteY5" fmla="*/ 132245 h 1656387"/>
              <a:gd name="connsiteX6" fmla="*/ 501953 w 1367889"/>
              <a:gd name="connsiteY6" fmla="*/ 23388 h 1656387"/>
              <a:gd name="connsiteX7" fmla="*/ 556381 w 1367889"/>
              <a:gd name="connsiteY7" fmla="*/ 156436 h 1656387"/>
              <a:gd name="connsiteX8" fmla="*/ 653143 w 1367889"/>
              <a:gd name="connsiteY8" fmla="*/ 186674 h 1656387"/>
              <a:gd name="connsiteX9" fmla="*/ 774095 w 1367889"/>
              <a:gd name="connsiteY9" fmla="*/ 138293 h 1656387"/>
              <a:gd name="connsiteX10" fmla="*/ 834572 w 1367889"/>
              <a:gd name="connsiteY10" fmla="*/ 35484 h 1656387"/>
              <a:gd name="connsiteX11" fmla="*/ 870857 w 1367889"/>
              <a:gd name="connsiteY11" fmla="*/ 144341 h 1656387"/>
              <a:gd name="connsiteX12" fmla="*/ 991810 w 1367889"/>
              <a:gd name="connsiteY12" fmla="*/ 198769 h 1656387"/>
              <a:gd name="connsiteX13" fmla="*/ 1094619 w 1367889"/>
              <a:gd name="connsiteY13" fmla="*/ 132245 h 1656387"/>
              <a:gd name="connsiteX14" fmla="*/ 1173238 w 1367889"/>
              <a:gd name="connsiteY14" fmla="*/ 5245 h 1656387"/>
              <a:gd name="connsiteX15" fmla="*/ 1173238 w 1367889"/>
              <a:gd name="connsiteY15" fmla="*/ 35484 h 1656387"/>
              <a:gd name="connsiteX16" fmla="*/ 1185334 w 1367889"/>
              <a:gd name="connsiteY16" fmla="*/ 138293 h 1656387"/>
              <a:gd name="connsiteX17" fmla="*/ 1263953 w 1367889"/>
              <a:gd name="connsiteY17" fmla="*/ 222960 h 1656387"/>
              <a:gd name="connsiteX18" fmla="*/ 1366762 w 1367889"/>
              <a:gd name="connsiteY18" fmla="*/ 259245 h 1656387"/>
              <a:gd name="connsiteX19" fmla="*/ 1318381 w 1367889"/>
              <a:gd name="connsiteY19" fmla="*/ 537436 h 1656387"/>
              <a:gd name="connsiteX20" fmla="*/ 1312334 w 1367889"/>
              <a:gd name="connsiteY20" fmla="*/ 779341 h 1656387"/>
              <a:gd name="connsiteX21" fmla="*/ 1312334 w 1367889"/>
              <a:gd name="connsiteY21" fmla="*/ 1021245 h 1656387"/>
              <a:gd name="connsiteX22" fmla="*/ 1354667 w 1367889"/>
              <a:gd name="connsiteY22" fmla="*/ 1275245 h 1656387"/>
              <a:gd name="connsiteX23" fmla="*/ 1366762 w 1367889"/>
              <a:gd name="connsiteY23" fmla="*/ 1438531 h 1656387"/>
              <a:gd name="connsiteX24" fmla="*/ 1348619 w 1367889"/>
              <a:gd name="connsiteY24" fmla="*/ 1450626 h 1656387"/>
              <a:gd name="connsiteX25" fmla="*/ 1239762 w 1367889"/>
              <a:gd name="connsiteY25" fmla="*/ 1462722 h 1656387"/>
              <a:gd name="connsiteX26" fmla="*/ 1185334 w 1367889"/>
              <a:gd name="connsiteY26" fmla="*/ 1535293 h 1656387"/>
              <a:gd name="connsiteX27" fmla="*/ 1161143 w 1367889"/>
              <a:gd name="connsiteY27" fmla="*/ 1644150 h 1656387"/>
              <a:gd name="connsiteX28" fmla="*/ 1106714 w 1367889"/>
              <a:gd name="connsiteY28" fmla="*/ 1553436 h 1656387"/>
              <a:gd name="connsiteX29" fmla="*/ 997857 w 1367889"/>
              <a:gd name="connsiteY29" fmla="*/ 1474817 h 1656387"/>
              <a:gd name="connsiteX30" fmla="*/ 864810 w 1367889"/>
              <a:gd name="connsiteY30" fmla="*/ 1547388 h 1656387"/>
              <a:gd name="connsiteX31" fmla="*/ 828524 w 1367889"/>
              <a:gd name="connsiteY31" fmla="*/ 1656245 h 1656387"/>
              <a:gd name="connsiteX32" fmla="*/ 774095 w 1367889"/>
              <a:gd name="connsiteY32" fmla="*/ 1523198 h 1656387"/>
              <a:gd name="connsiteX33" fmla="*/ 677334 w 1367889"/>
              <a:gd name="connsiteY33" fmla="*/ 1505055 h 1656387"/>
              <a:gd name="connsiteX34" fmla="*/ 520095 w 1367889"/>
              <a:gd name="connsiteY34" fmla="*/ 1571579 h 1656387"/>
              <a:gd name="connsiteX35" fmla="*/ 520095 w 1367889"/>
              <a:gd name="connsiteY35" fmla="*/ 1650198 h 1656387"/>
              <a:gd name="connsiteX36" fmla="*/ 447524 w 1367889"/>
              <a:gd name="connsiteY36" fmla="*/ 1535293 h 1656387"/>
              <a:gd name="connsiteX37" fmla="*/ 338667 w 1367889"/>
              <a:gd name="connsiteY37" fmla="*/ 1505055 h 1656387"/>
              <a:gd name="connsiteX38" fmla="*/ 205619 w 1367889"/>
              <a:gd name="connsiteY38" fmla="*/ 1535293 h 1656387"/>
              <a:gd name="connsiteX39" fmla="*/ 163286 w 1367889"/>
              <a:gd name="connsiteY39" fmla="*/ 1638103 h 1656387"/>
              <a:gd name="connsiteX40" fmla="*/ 114905 w 1367889"/>
              <a:gd name="connsiteY40" fmla="*/ 1547388 h 1656387"/>
              <a:gd name="connsiteX41" fmla="*/ 24191 w 1367889"/>
              <a:gd name="connsiteY41" fmla="*/ 1541341 h 1656387"/>
              <a:gd name="connsiteX42" fmla="*/ 6048 w 1367889"/>
              <a:gd name="connsiteY42" fmla="*/ 1535293 h 1656387"/>
              <a:gd name="connsiteX43" fmla="*/ 18143 w 1367889"/>
              <a:gd name="connsiteY43" fmla="*/ 1033341 h 1656387"/>
              <a:gd name="connsiteX44" fmla="*/ 12095 w 1367889"/>
              <a:gd name="connsiteY44" fmla="*/ 646293 h 1656387"/>
              <a:gd name="connsiteX45" fmla="*/ 12095 w 1367889"/>
              <a:gd name="connsiteY45" fmla="*/ 283436 h 1656387"/>
              <a:gd name="connsiteX46" fmla="*/ 0 w 1367889"/>
              <a:gd name="connsiteY46" fmla="*/ 162484 h 165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367889" h="1656387">
                <a:moveTo>
                  <a:pt x="0" y="162484"/>
                </a:moveTo>
                <a:cubicBezTo>
                  <a:pt x="31246" y="149885"/>
                  <a:pt x="62492" y="137286"/>
                  <a:pt x="90714" y="114103"/>
                </a:cubicBezTo>
                <a:cubicBezTo>
                  <a:pt x="118936" y="90920"/>
                  <a:pt x="149175" y="16333"/>
                  <a:pt x="169334" y="23388"/>
                </a:cubicBezTo>
                <a:cubicBezTo>
                  <a:pt x="189493" y="30443"/>
                  <a:pt x="183445" y="127206"/>
                  <a:pt x="211667" y="156436"/>
                </a:cubicBezTo>
                <a:cubicBezTo>
                  <a:pt x="239889" y="185666"/>
                  <a:pt x="299358" y="202801"/>
                  <a:pt x="338667" y="198769"/>
                </a:cubicBezTo>
                <a:cubicBezTo>
                  <a:pt x="377977" y="194737"/>
                  <a:pt x="420310" y="161475"/>
                  <a:pt x="447524" y="132245"/>
                </a:cubicBezTo>
                <a:cubicBezTo>
                  <a:pt x="474738" y="103015"/>
                  <a:pt x="483810" y="19356"/>
                  <a:pt x="501953" y="23388"/>
                </a:cubicBezTo>
                <a:cubicBezTo>
                  <a:pt x="520096" y="27420"/>
                  <a:pt x="531183" y="129222"/>
                  <a:pt x="556381" y="156436"/>
                </a:cubicBezTo>
                <a:cubicBezTo>
                  <a:pt x="581579" y="183650"/>
                  <a:pt x="616857" y="189698"/>
                  <a:pt x="653143" y="186674"/>
                </a:cubicBezTo>
                <a:cubicBezTo>
                  <a:pt x="689429" y="183650"/>
                  <a:pt x="743857" y="163491"/>
                  <a:pt x="774095" y="138293"/>
                </a:cubicBezTo>
                <a:cubicBezTo>
                  <a:pt x="804333" y="113095"/>
                  <a:pt x="818445" y="34476"/>
                  <a:pt x="834572" y="35484"/>
                </a:cubicBezTo>
                <a:cubicBezTo>
                  <a:pt x="850699" y="36492"/>
                  <a:pt x="844651" y="117127"/>
                  <a:pt x="870857" y="144341"/>
                </a:cubicBezTo>
                <a:cubicBezTo>
                  <a:pt x="897063" y="171555"/>
                  <a:pt x="954517" y="200785"/>
                  <a:pt x="991810" y="198769"/>
                </a:cubicBezTo>
                <a:cubicBezTo>
                  <a:pt x="1029103" y="196753"/>
                  <a:pt x="1064381" y="164499"/>
                  <a:pt x="1094619" y="132245"/>
                </a:cubicBezTo>
                <a:cubicBezTo>
                  <a:pt x="1124857" y="99991"/>
                  <a:pt x="1160135" y="21372"/>
                  <a:pt x="1173238" y="5245"/>
                </a:cubicBezTo>
                <a:cubicBezTo>
                  <a:pt x="1186341" y="-10882"/>
                  <a:pt x="1171222" y="13309"/>
                  <a:pt x="1173238" y="35484"/>
                </a:cubicBezTo>
                <a:cubicBezTo>
                  <a:pt x="1175254" y="57659"/>
                  <a:pt x="1170215" y="107047"/>
                  <a:pt x="1185334" y="138293"/>
                </a:cubicBezTo>
                <a:cubicBezTo>
                  <a:pt x="1200453" y="169539"/>
                  <a:pt x="1233715" y="202801"/>
                  <a:pt x="1263953" y="222960"/>
                </a:cubicBezTo>
                <a:cubicBezTo>
                  <a:pt x="1294191" y="243119"/>
                  <a:pt x="1357691" y="206832"/>
                  <a:pt x="1366762" y="259245"/>
                </a:cubicBezTo>
                <a:cubicBezTo>
                  <a:pt x="1375833" y="311658"/>
                  <a:pt x="1327452" y="450753"/>
                  <a:pt x="1318381" y="537436"/>
                </a:cubicBezTo>
                <a:cubicBezTo>
                  <a:pt x="1309310" y="624119"/>
                  <a:pt x="1313342" y="698706"/>
                  <a:pt x="1312334" y="779341"/>
                </a:cubicBezTo>
                <a:cubicBezTo>
                  <a:pt x="1311326" y="859976"/>
                  <a:pt x="1305279" y="938594"/>
                  <a:pt x="1312334" y="1021245"/>
                </a:cubicBezTo>
                <a:cubicBezTo>
                  <a:pt x="1319390" y="1103896"/>
                  <a:pt x="1345596" y="1205697"/>
                  <a:pt x="1354667" y="1275245"/>
                </a:cubicBezTo>
                <a:cubicBezTo>
                  <a:pt x="1363738" y="1344793"/>
                  <a:pt x="1367770" y="1409301"/>
                  <a:pt x="1366762" y="1438531"/>
                </a:cubicBezTo>
                <a:cubicBezTo>
                  <a:pt x="1365754" y="1467761"/>
                  <a:pt x="1369786" y="1446594"/>
                  <a:pt x="1348619" y="1450626"/>
                </a:cubicBezTo>
                <a:cubicBezTo>
                  <a:pt x="1327452" y="1454658"/>
                  <a:pt x="1266976" y="1448611"/>
                  <a:pt x="1239762" y="1462722"/>
                </a:cubicBezTo>
                <a:cubicBezTo>
                  <a:pt x="1212548" y="1476833"/>
                  <a:pt x="1198437" y="1505055"/>
                  <a:pt x="1185334" y="1535293"/>
                </a:cubicBezTo>
                <a:cubicBezTo>
                  <a:pt x="1172231" y="1565531"/>
                  <a:pt x="1174246" y="1641126"/>
                  <a:pt x="1161143" y="1644150"/>
                </a:cubicBezTo>
                <a:cubicBezTo>
                  <a:pt x="1148040" y="1647174"/>
                  <a:pt x="1133928" y="1581658"/>
                  <a:pt x="1106714" y="1553436"/>
                </a:cubicBezTo>
                <a:cubicBezTo>
                  <a:pt x="1079500" y="1525214"/>
                  <a:pt x="1038174" y="1475825"/>
                  <a:pt x="997857" y="1474817"/>
                </a:cubicBezTo>
                <a:cubicBezTo>
                  <a:pt x="957540" y="1473809"/>
                  <a:pt x="893032" y="1517150"/>
                  <a:pt x="864810" y="1547388"/>
                </a:cubicBezTo>
                <a:cubicBezTo>
                  <a:pt x="836588" y="1577626"/>
                  <a:pt x="843643" y="1660277"/>
                  <a:pt x="828524" y="1656245"/>
                </a:cubicBezTo>
                <a:cubicBezTo>
                  <a:pt x="813405" y="1652213"/>
                  <a:pt x="799293" y="1548396"/>
                  <a:pt x="774095" y="1523198"/>
                </a:cubicBezTo>
                <a:cubicBezTo>
                  <a:pt x="748897" y="1498000"/>
                  <a:pt x="719667" y="1496992"/>
                  <a:pt x="677334" y="1505055"/>
                </a:cubicBezTo>
                <a:cubicBezTo>
                  <a:pt x="635001" y="1513118"/>
                  <a:pt x="546302" y="1547388"/>
                  <a:pt x="520095" y="1571579"/>
                </a:cubicBezTo>
                <a:cubicBezTo>
                  <a:pt x="493888" y="1595770"/>
                  <a:pt x="532190" y="1656246"/>
                  <a:pt x="520095" y="1650198"/>
                </a:cubicBezTo>
                <a:cubicBezTo>
                  <a:pt x="508000" y="1644150"/>
                  <a:pt x="477762" y="1559483"/>
                  <a:pt x="447524" y="1535293"/>
                </a:cubicBezTo>
                <a:cubicBezTo>
                  <a:pt x="417286" y="1511103"/>
                  <a:pt x="378984" y="1505055"/>
                  <a:pt x="338667" y="1505055"/>
                </a:cubicBezTo>
                <a:cubicBezTo>
                  <a:pt x="298350" y="1505055"/>
                  <a:pt x="234849" y="1513118"/>
                  <a:pt x="205619" y="1535293"/>
                </a:cubicBezTo>
                <a:cubicBezTo>
                  <a:pt x="176389" y="1557468"/>
                  <a:pt x="178405" y="1636087"/>
                  <a:pt x="163286" y="1638103"/>
                </a:cubicBezTo>
                <a:cubicBezTo>
                  <a:pt x="148167" y="1640119"/>
                  <a:pt x="138088" y="1563515"/>
                  <a:pt x="114905" y="1547388"/>
                </a:cubicBezTo>
                <a:cubicBezTo>
                  <a:pt x="91723" y="1531261"/>
                  <a:pt x="42334" y="1543357"/>
                  <a:pt x="24191" y="1541341"/>
                </a:cubicBezTo>
                <a:cubicBezTo>
                  <a:pt x="6048" y="1539325"/>
                  <a:pt x="7056" y="1619960"/>
                  <a:pt x="6048" y="1535293"/>
                </a:cubicBezTo>
                <a:cubicBezTo>
                  <a:pt x="5040" y="1450626"/>
                  <a:pt x="17135" y="1181508"/>
                  <a:pt x="18143" y="1033341"/>
                </a:cubicBezTo>
                <a:cubicBezTo>
                  <a:pt x="19151" y="885174"/>
                  <a:pt x="13103" y="771277"/>
                  <a:pt x="12095" y="646293"/>
                </a:cubicBezTo>
                <a:cubicBezTo>
                  <a:pt x="11087" y="521309"/>
                  <a:pt x="12095" y="283436"/>
                  <a:pt x="12095" y="283436"/>
                </a:cubicBezTo>
                <a:lnTo>
                  <a:pt x="0" y="162484"/>
                </a:lnTo>
                <a:close/>
              </a:path>
            </a:pathLst>
          </a:custGeom>
          <a:solidFill>
            <a:srgbClr val="FDEAD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5666" y="842823"/>
            <a:ext cx="100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‘Fiducial’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54333" y="5234002"/>
            <a:ext cx="1412053" cy="365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kumimoji="1" lang="en-US" altLang="ja-JP" sz="1400" dirty="0" smtClean="0">
                <a:solidFill>
                  <a:srgbClr val="0000FF"/>
                </a:solidFill>
              </a:rPr>
              <a:t>99.99% rejection</a:t>
            </a:r>
          </a:p>
          <a:p>
            <a:pPr>
              <a:lnSpc>
                <a:spcPct val="60000"/>
              </a:lnSpc>
            </a:pPr>
            <a:r>
              <a:rPr lang="en-US" altLang="ja-JP" sz="1400" dirty="0">
                <a:solidFill>
                  <a:srgbClr val="0000FF"/>
                </a:solidFill>
              </a:rPr>
              <a:t>a</a:t>
            </a:r>
            <a:r>
              <a:rPr lang="en-US" altLang="ja-JP" sz="1400" dirty="0" smtClean="0">
                <a:solidFill>
                  <a:srgbClr val="0000FF"/>
                </a:solidFill>
              </a:rPr>
              <a:t>v. &amp; worst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083067" y="6138322"/>
            <a:ext cx="2022722" cy="365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0000"/>
              </a:lnSpc>
            </a:pPr>
            <a:r>
              <a:rPr kumimoji="1" lang="en-US" altLang="ja-JP" sz="1400" dirty="0" smtClean="0">
                <a:solidFill>
                  <a:srgbClr val="008000"/>
                </a:solidFill>
              </a:rPr>
              <a:t>Ionization thr. of 2 keVee</a:t>
            </a:r>
          </a:p>
          <a:p>
            <a:pPr>
              <a:lnSpc>
                <a:spcPct val="60000"/>
              </a:lnSpc>
            </a:pPr>
            <a:r>
              <a:rPr lang="en-US" altLang="ja-JP" sz="1400" dirty="0">
                <a:solidFill>
                  <a:srgbClr val="008000"/>
                </a:solidFill>
              </a:rPr>
              <a:t>a</a:t>
            </a:r>
            <a:r>
              <a:rPr lang="en-US" altLang="ja-JP" sz="1400" dirty="0" smtClean="0">
                <a:solidFill>
                  <a:srgbClr val="008000"/>
                </a:solidFill>
              </a:rPr>
              <a:t>v. &amp; worst</a:t>
            </a:r>
            <a:endParaRPr kumimoji="1" lang="ja-JP" altLang="en-US" sz="1400" dirty="0">
              <a:solidFill>
                <a:srgbClr val="008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21306841">
            <a:off x="6718106" y="5735203"/>
            <a:ext cx="1319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NR band @90%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4980710" y="6371167"/>
            <a:ext cx="848260" cy="11717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4461342" y="6365971"/>
            <a:ext cx="793982" cy="3600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1200" dirty="0" smtClean="0"/>
              <a:t>Degraded</a:t>
            </a:r>
          </a:p>
          <a:p>
            <a:pPr>
              <a:lnSpc>
                <a:spcPct val="70000"/>
              </a:lnSpc>
            </a:pPr>
            <a:r>
              <a:rPr lang="en-US" altLang="ja-JP" sz="1200" dirty="0">
                <a:latin typeface="Symbol" charset="2"/>
                <a:cs typeface="Symbol" charset="2"/>
              </a:rPr>
              <a:t>a</a:t>
            </a:r>
            <a:r>
              <a:rPr lang="en-US" altLang="ja-JP" sz="1200" dirty="0" smtClean="0"/>
              <a:t>’s ?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1228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0941"/>
          </a:xfrm>
          <a:solidFill>
            <a:srgbClr val="FFFF00"/>
          </a:solidFill>
        </p:spPr>
        <p:txBody>
          <a:bodyPr/>
          <a:lstStyle/>
          <a:p>
            <a:r>
              <a:rPr kumimoji="1" lang="en-US" altLang="ja-JP" dirty="0" smtClean="0"/>
              <a:t>XENON-100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7692" y="1004456"/>
            <a:ext cx="9171691" cy="269507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 smtClean="0"/>
              <a:t>Simultaneous detec</a:t>
            </a:r>
            <a:r>
              <a:rPr lang="en-US" altLang="ja-JP" dirty="0" smtClean="0"/>
              <a:t>tion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o</a:t>
            </a:r>
            <a:r>
              <a:rPr kumimoji="1" lang="en-US" altLang="ja-JP" dirty="0" smtClean="0"/>
              <a:t>f </a:t>
            </a:r>
            <a:r>
              <a:rPr lang="en-US" altLang="ja-JP" dirty="0" smtClean="0"/>
              <a:t>light</a:t>
            </a:r>
            <a:r>
              <a:rPr kumimoji="1" lang="en-US" altLang="ja-JP" dirty="0" smtClean="0"/>
              <a:t> (S1) and charge (as S2)</a:t>
            </a:r>
          </a:p>
          <a:p>
            <a:pPr lvl="1"/>
            <a:r>
              <a:rPr lang="en-US" altLang="ja-JP" dirty="0" smtClean="0"/>
              <a:t>Ionization e’s </a:t>
            </a:r>
            <a:r>
              <a:rPr lang="en-US" altLang="ja-JP" dirty="0" smtClean="0">
                <a:sym typeface="Wingdings"/>
              </a:rPr>
              <a:t> S2 (prop. Scinti.)</a:t>
            </a:r>
            <a:endParaRPr lang="en-US" altLang="ja-JP" dirty="0"/>
          </a:p>
          <a:p>
            <a:r>
              <a:rPr lang="en-US" altLang="ja-JP" dirty="0" smtClean="0">
                <a:sym typeface="Wingdings"/>
              </a:rPr>
              <a:t>S2</a:t>
            </a:r>
            <a:r>
              <a:rPr lang="en-US" altLang="ja-JP" dirty="0">
                <a:sym typeface="Wingdings"/>
              </a:rPr>
              <a:t>/S1 </a:t>
            </a:r>
            <a:r>
              <a:rPr lang="en-US" altLang="ja-JP" dirty="0" smtClean="0">
                <a:sym typeface="Wingdings"/>
              </a:rPr>
              <a:t>NR </a:t>
            </a:r>
            <a:r>
              <a:rPr lang="en-US" altLang="ja-JP" dirty="0">
                <a:sym typeface="Wingdings"/>
              </a:rPr>
              <a:t>and </a:t>
            </a:r>
            <a:r>
              <a:rPr lang="en-US" altLang="ja-JP" dirty="0" smtClean="0">
                <a:sym typeface="Wingdings"/>
              </a:rPr>
              <a:t>EM discri: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~</a:t>
            </a:r>
            <a:r>
              <a:rPr lang="en-US" altLang="ja-JP" dirty="0" smtClean="0">
                <a:sym typeface="Wingdings"/>
              </a:rPr>
              <a:t>1/1000</a:t>
            </a:r>
          </a:p>
          <a:p>
            <a:r>
              <a:rPr lang="en-US" altLang="ja-JP" dirty="0"/>
              <a:t>100.9 live days (till June in 2010) w</a:t>
            </a:r>
            <a:r>
              <a:rPr lang="en-US" altLang="ja-JP" dirty="0" smtClean="0"/>
              <a:t>/48 </a:t>
            </a:r>
            <a:r>
              <a:rPr lang="en-US" altLang="ja-JP" dirty="0"/>
              <a:t>kg fiducial mass (62kg</a:t>
            </a:r>
            <a:r>
              <a:rPr lang="en-US" altLang="ja-JP" dirty="0" smtClean="0"/>
              <a:t>)</a:t>
            </a:r>
            <a:r>
              <a:rPr lang="en-US" altLang="ja-JP" dirty="0" smtClean="0">
                <a:sym typeface="Wingdings"/>
              </a:rPr>
              <a:t></a:t>
            </a:r>
            <a:r>
              <a:rPr lang="en-US" altLang="ja-JP" dirty="0" smtClean="0"/>
              <a:t> </a:t>
            </a:r>
            <a:r>
              <a:rPr lang="en-US" altLang="ja-JP" dirty="0"/>
              <a:t>1471kg-day</a:t>
            </a:r>
          </a:p>
          <a:p>
            <a:pPr lvl="0"/>
            <a:r>
              <a:rPr lang="en-US" altLang="ja-JP" dirty="0" smtClean="0">
                <a:solidFill>
                  <a:prstClr val="black"/>
                </a:solidFill>
              </a:rPr>
              <a:t>3 </a:t>
            </a:r>
            <a:r>
              <a:rPr lang="en-US" altLang="ja-JP" dirty="0">
                <a:solidFill>
                  <a:prstClr val="black"/>
                </a:solidFill>
              </a:rPr>
              <a:t>events remain after S2/S1 selection (99.75% EM rejection)</a:t>
            </a:r>
          </a:p>
          <a:p>
            <a:pPr lvl="0"/>
            <a:r>
              <a:rPr lang="en-US" altLang="ja-JP" dirty="0">
                <a:solidFill>
                  <a:prstClr val="black"/>
                </a:solidFill>
              </a:rPr>
              <a:t>Expected BG: 1.8±0.6</a:t>
            </a:r>
          </a:p>
          <a:p>
            <a:pPr lvl="1"/>
            <a:r>
              <a:rPr lang="en-US" altLang="ja-JP" baseline="30000" dirty="0">
                <a:solidFill>
                  <a:prstClr val="black"/>
                </a:solidFill>
              </a:rPr>
              <a:t>85</a:t>
            </a:r>
            <a:r>
              <a:rPr lang="en-US" altLang="ja-JP" dirty="0">
                <a:solidFill>
                  <a:prstClr val="black"/>
                </a:solidFill>
              </a:rPr>
              <a:t>KR: 1.14±0.48</a:t>
            </a:r>
          </a:p>
          <a:p>
            <a:pPr lvl="1"/>
            <a:r>
              <a:rPr lang="en-US" altLang="ja-JP" dirty="0">
                <a:solidFill>
                  <a:prstClr val="black"/>
                </a:solidFill>
              </a:rPr>
              <a:t>Others: 0.56(+0.21/-0.27)</a:t>
            </a:r>
          </a:p>
          <a:p>
            <a:endParaRPr lang="en-US" altLang="ja-JP" dirty="0"/>
          </a:p>
          <a:p>
            <a:endParaRPr lang="en-US" altLang="ja-JP" dirty="0" smtClean="0">
              <a:sym typeface="Wingdings"/>
            </a:endParaRP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-173175" y="663141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4007916" y="6097681"/>
            <a:ext cx="2654935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2000" dirty="0"/>
              <a:t>(S2/S1)</a:t>
            </a:r>
            <a:r>
              <a:rPr lang="en-US" altLang="ja-JP" sz="2800" b="1" baseline="-25000" dirty="0"/>
              <a:t>WIMP </a:t>
            </a:r>
            <a:r>
              <a:rPr lang="en-US" altLang="ja-JP" sz="2000" dirty="0"/>
              <a:t>&lt; (S2/S1)</a:t>
            </a:r>
            <a:r>
              <a:rPr lang="en-US" altLang="ja-JP" sz="3200" b="1" baseline="-25000" dirty="0">
                <a:latin typeface="Symbol" charset="0"/>
              </a:rPr>
              <a:t>g</a:t>
            </a:r>
            <a:endParaRPr lang="ja-JP" altLang="en-US" sz="2000" b="1" baseline="-25000" dirty="0">
              <a:latin typeface="Symbol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73620" y="85366"/>
            <a:ext cx="2971036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400" dirty="0" smtClean="0"/>
              <a:t>2 phase </a:t>
            </a:r>
          </a:p>
          <a:p>
            <a:pPr>
              <a:lnSpc>
                <a:spcPct val="80000"/>
              </a:lnSpc>
            </a:pPr>
            <a:r>
              <a:rPr kumimoji="1" lang="en-US" altLang="ja-JP" sz="2400" dirty="0" smtClean="0"/>
              <a:t>liquid Xenon detector</a:t>
            </a:r>
            <a:endParaRPr kumimoji="1" lang="ja-JP" altLang="en-US" sz="2400" dirty="0"/>
          </a:p>
        </p:txBody>
      </p:sp>
      <p:pic>
        <p:nvPicPr>
          <p:cNvPr id="7" name="図 6" descr="名称未設定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00" y="2854836"/>
            <a:ext cx="2792775" cy="3935640"/>
          </a:xfrm>
          <a:prstGeom prst="rect">
            <a:avLst/>
          </a:prstGeom>
        </p:spPr>
      </p:pic>
      <p:pic>
        <p:nvPicPr>
          <p:cNvPr id="10" name="図 9" descr="名称未設定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74" y="4427808"/>
            <a:ext cx="1872711" cy="166987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699526"/>
            <a:ext cx="4019433" cy="2751184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 rot="16200000">
            <a:off x="328879" y="5537717"/>
            <a:ext cx="87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8.4 keV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6562" y="6040322"/>
            <a:ext cx="318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400" dirty="0" smtClean="0"/>
              <a:t>10   20   30   40   50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07115" y="6305721"/>
            <a:ext cx="206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Energy [keV</a:t>
            </a:r>
            <a:r>
              <a:rPr kumimoji="1" lang="en-US" altLang="ja-JP" sz="2400" b="1" baseline="-25000" dirty="0" smtClean="0"/>
              <a:t>NR</a:t>
            </a:r>
            <a:r>
              <a:rPr kumimoji="1" lang="en-US" altLang="ja-JP" sz="2400" b="1" dirty="0" smtClean="0"/>
              <a:t>]</a:t>
            </a:r>
            <a:endParaRPr kumimoji="1" lang="ja-JP" altLang="en-US" sz="2400" b="1" dirty="0"/>
          </a:p>
        </p:txBody>
      </p:sp>
      <p:sp>
        <p:nvSpPr>
          <p:cNvPr id="19" name="テキスト ボックス 18"/>
          <p:cNvSpPr txBox="1"/>
          <p:nvPr/>
        </p:nvSpPr>
        <p:spPr>
          <a:xfrm rot="20443214">
            <a:off x="1796061" y="5346549"/>
            <a:ext cx="149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</a:t>
            </a:r>
            <a:r>
              <a:rPr kumimoji="1" lang="en-US" altLang="ja-JP" dirty="0" smtClean="0">
                <a:latin typeface="Symbol" charset="2"/>
                <a:ea typeface="ＤＦＰ教科書体W3"/>
                <a:cs typeface="Symbol" charset="2"/>
              </a:rPr>
              <a:t>s</a:t>
            </a:r>
            <a:r>
              <a:rPr kumimoji="1" lang="en-US" altLang="ja-JP" dirty="0" smtClean="0"/>
              <a:t> NR</a:t>
            </a:r>
            <a:r>
              <a:rPr lang="en-US" altLang="ja-JP" dirty="0"/>
              <a:t> </a:t>
            </a:r>
            <a:r>
              <a:rPr lang="en-US" altLang="ja-JP" dirty="0" smtClean="0"/>
              <a:t>accept.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380328" y="50041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99.75%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 rot="1090289">
            <a:off x="914539" y="5653381"/>
            <a:ext cx="969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S2 threshold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8746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suzuki\Desktop\Comasluster_nasajp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42" y="-22885"/>
            <a:ext cx="9155441" cy="6885385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 smtClean="0">
                <a:solidFill>
                  <a:srgbClr val="FFFF00"/>
                </a:solidFill>
              </a:rPr>
              <a:t>Outline</a:t>
            </a:r>
            <a:endParaRPr kumimoji="1" lang="ja-JP" altLang="en-US" sz="5400" dirty="0">
              <a:solidFill>
                <a:srgbClr val="FFFF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4000" dirty="0" smtClean="0">
                <a:solidFill>
                  <a:srgbClr val="FFFF00"/>
                </a:solidFill>
              </a:rPr>
              <a:t>Brief Introduction</a:t>
            </a:r>
            <a:endParaRPr lang="en-US" altLang="ja-JP" sz="4000" dirty="0">
              <a:solidFill>
                <a:srgbClr val="FFFF00"/>
              </a:solidFill>
            </a:endParaRPr>
          </a:p>
          <a:p>
            <a:r>
              <a:rPr lang="en-US" altLang="ja-JP" sz="4000" dirty="0" smtClean="0">
                <a:solidFill>
                  <a:srgbClr val="FFFF00"/>
                </a:solidFill>
              </a:rPr>
              <a:t>Direct Dark Matter (WIMPs) Search Experiments</a:t>
            </a:r>
          </a:p>
          <a:p>
            <a:r>
              <a:rPr lang="en-US" altLang="ja-JP" sz="4000" dirty="0" smtClean="0">
                <a:solidFill>
                  <a:srgbClr val="FFFF00"/>
                </a:solidFill>
              </a:rPr>
              <a:t>Status of the XMASS experiment</a:t>
            </a:r>
            <a:endParaRPr lang="en-US" altLang="ja-JP" sz="4000" dirty="0">
              <a:solidFill>
                <a:srgbClr val="FFFF00"/>
              </a:solidFill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11/10/25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Y. Suzuki@KMI Inauguration Conf. in Nagoya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47AE-E0E1-0843-8281-3EE6377BAFF3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069123" y="21207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794020" y="6516053"/>
            <a:ext cx="143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Coma Cluster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0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457200" y="9103"/>
            <a:ext cx="8229600" cy="960715"/>
          </a:xfrm>
        </p:spPr>
        <p:txBody>
          <a:bodyPr/>
          <a:lstStyle/>
          <a:p>
            <a:r>
              <a:rPr kumimoji="1" lang="en-US" altLang="ja-JP" dirty="0" smtClean="0"/>
              <a:t>Current Experimental Situation</a:t>
            </a:r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9DEFED-CBCA-4CCE-A61D-ACE64FBB1E08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  <p:pic>
        <p:nvPicPr>
          <p:cNvPr id="8" name="図 7" descr="名称未設定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64" y="1235358"/>
            <a:ext cx="7007246" cy="497609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 rot="20803365">
            <a:off x="4931200" y="4745200"/>
            <a:ext cx="1585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XENON100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0911942">
            <a:off x="5165549" y="4352455"/>
            <a:ext cx="1214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8000"/>
                </a:solidFill>
              </a:rPr>
              <a:t>CDMS-II</a:t>
            </a:r>
            <a:endParaRPr kumimoji="1" lang="ja-JP" altLang="en-US" sz="2400" b="1" dirty="0">
              <a:solidFill>
                <a:srgbClr val="008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48363" y="4050059"/>
            <a:ext cx="186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8000"/>
                </a:solidFill>
              </a:rPr>
              <a:t>EDELWEISS-II</a:t>
            </a:r>
            <a:endParaRPr kumimoji="1" lang="ja-JP" altLang="en-US" sz="2400" b="1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2471203">
            <a:off x="2969899" y="2678552"/>
            <a:ext cx="11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n>
                  <a:solidFill>
                    <a:srgbClr val="0000FF"/>
                  </a:solidFill>
                </a:ln>
                <a:solidFill>
                  <a:srgbClr val="22FFFC"/>
                </a:solidFill>
              </a:rPr>
              <a:t>CRESST</a:t>
            </a:r>
            <a:endParaRPr kumimoji="1" lang="ja-JP" altLang="en-US" sz="2800" b="1" dirty="0">
              <a:ln>
                <a:solidFill>
                  <a:srgbClr val="0000FF"/>
                </a:solidFill>
              </a:ln>
              <a:solidFill>
                <a:srgbClr val="22FFF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25020" y="182424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99744"/>
                </a:solidFill>
              </a:rPr>
              <a:t>DAMA</a:t>
            </a:r>
            <a:endParaRPr kumimoji="1" lang="ja-JP" altLang="en-US" sz="2400" b="1" dirty="0">
              <a:solidFill>
                <a:srgbClr val="F99744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74290" y="1477950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CA40D9"/>
                </a:solidFill>
              </a:rPr>
              <a:t>CoGeNT</a:t>
            </a:r>
            <a:endParaRPr kumimoji="1" lang="ja-JP" altLang="en-US" sz="2400" b="1" dirty="0">
              <a:solidFill>
                <a:srgbClr val="CA40D9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2332182" y="1824246"/>
            <a:ext cx="127000" cy="369390"/>
          </a:xfrm>
          <a:prstGeom prst="straightConnector1">
            <a:avLst/>
          </a:prstGeom>
          <a:ln w="28575" cmpd="sng">
            <a:solidFill>
              <a:srgbClr val="CA40D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785092" y="5299386"/>
            <a:ext cx="864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10</a:t>
            </a:r>
            <a:r>
              <a:rPr kumimoji="1" lang="en-US" altLang="ja-JP" sz="2800" b="1" baseline="30000" dirty="0" smtClean="0"/>
              <a:t>-45</a:t>
            </a:r>
            <a:endParaRPr kumimoji="1" lang="ja-JP" altLang="en-US" sz="2800" b="1" baseline="30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37492" y="1249235"/>
            <a:ext cx="864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10</a:t>
            </a:r>
            <a:r>
              <a:rPr kumimoji="1" lang="en-US" altLang="ja-JP" sz="2800" b="1" baseline="30000" dirty="0" smtClean="0"/>
              <a:t>-39</a:t>
            </a:r>
            <a:endParaRPr kumimoji="1" lang="ja-JP" altLang="en-US" sz="2800" b="1" baseline="30000" dirty="0"/>
          </a:p>
        </p:txBody>
      </p:sp>
      <p:sp>
        <p:nvSpPr>
          <p:cNvPr id="23" name="円/楕円 22"/>
          <p:cNvSpPr/>
          <p:nvPr/>
        </p:nvSpPr>
        <p:spPr>
          <a:xfrm>
            <a:off x="1824205" y="1304639"/>
            <a:ext cx="1749877" cy="183572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240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51643"/>
              </p:ext>
            </p:extLst>
          </p:nvPr>
        </p:nvGraphicFramePr>
        <p:xfrm>
          <a:off x="155511" y="990514"/>
          <a:ext cx="8786009" cy="55473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99976"/>
                <a:gridCol w="862826"/>
                <a:gridCol w="1222051"/>
                <a:gridCol w="1062181"/>
                <a:gridCol w="1004455"/>
                <a:gridCol w="1225340"/>
                <a:gridCol w="1407144"/>
                <a:gridCol w="1102036"/>
              </a:tblGrid>
              <a:tr h="382786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Experiments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site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Target &amp;</a:t>
                      </a:r>
                    </a:p>
                    <a:p>
                      <a:r>
                        <a:rPr kumimoji="1" lang="en-US" altLang="ja-JP" sz="1100" dirty="0" smtClean="0"/>
                        <a:t>mass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Achieved </a:t>
                      </a:r>
                    </a:p>
                    <a:p>
                      <a:r>
                        <a:rPr kumimoji="1" lang="en-US" altLang="ja-JP" sz="1100" dirty="0" smtClean="0"/>
                        <a:t>(cm</a:t>
                      </a:r>
                      <a:r>
                        <a:rPr kumimoji="1" lang="en-US" altLang="ja-JP" sz="1100" baseline="30000" dirty="0" smtClean="0"/>
                        <a:t>2</a:t>
                      </a:r>
                      <a:r>
                        <a:rPr kumimoji="1" lang="en-US" altLang="ja-JP" sz="1100" dirty="0" smtClean="0"/>
                        <a:t>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Sensitivity</a:t>
                      </a:r>
                    </a:p>
                    <a:p>
                      <a:r>
                        <a:rPr kumimoji="1" lang="en-US" altLang="ja-JP" sz="1100" dirty="0" smtClean="0"/>
                        <a:t>(cm</a:t>
                      </a:r>
                      <a:r>
                        <a:rPr kumimoji="1" lang="en-US" altLang="ja-JP" sz="1100" baseline="30000" dirty="0" smtClean="0"/>
                        <a:t>2</a:t>
                      </a:r>
                      <a:r>
                        <a:rPr kumimoji="1" lang="en-US" altLang="ja-JP" sz="1100" dirty="0" smtClean="0"/>
                        <a:t>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Status &amp;</a:t>
                      </a:r>
                    </a:p>
                    <a:p>
                      <a:r>
                        <a:rPr kumimoji="1" lang="en-US" altLang="ja-JP" sz="1100" dirty="0" smtClean="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Year to start</a:t>
                      </a:r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Xenon</a:t>
                      </a:r>
                      <a:endParaRPr kumimoji="1" lang="ja-JP" altLang="en-US" sz="12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ZEPLIN-III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Boulby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Xe:</a:t>
                      </a:r>
                      <a:r>
                        <a:rPr kumimoji="1" lang="en-US" altLang="ja-JP" sz="1200" baseline="0" dirty="0" smtClean="0"/>
                        <a:t> 8kg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two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-43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Stop in 5-</a:t>
                      </a:r>
                      <a:r>
                        <a:rPr kumimoji="1" lang="en-US" altLang="ja-JP" sz="1200" baseline="0" dirty="0" smtClean="0"/>
                        <a:t> </a:t>
                      </a:r>
                      <a:r>
                        <a:rPr kumimoji="1" lang="en-US" altLang="ja-JP" sz="1200" dirty="0" smtClean="0"/>
                        <a:t>2011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results soon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XENON100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LNGS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Xe: 48kg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two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SI: 7x10</a:t>
                      </a:r>
                      <a:r>
                        <a:rPr kumimoji="1" lang="en-US" altLang="ja-JP" sz="1200" baseline="30000" dirty="0" smtClean="0"/>
                        <a:t>-45</a:t>
                      </a:r>
                      <a:endParaRPr kumimoji="1" lang="ja-JP" altLang="en-US" sz="12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On going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XENON1T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LNGS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Xe: 1t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two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-47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XMASS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Kamioka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Xe:</a:t>
                      </a:r>
                      <a:r>
                        <a:rPr kumimoji="1" lang="en-US" altLang="ja-JP" sz="1200" baseline="0" dirty="0" smtClean="0"/>
                        <a:t> 100kg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single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commissioning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On</a:t>
                      </a:r>
                      <a:r>
                        <a:rPr kumimoji="1" lang="en-US" altLang="ja-JP" sz="1200" baseline="0" dirty="0" smtClean="0"/>
                        <a:t> going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XMASS-1.5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Kamioka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Xe:</a:t>
                      </a:r>
                      <a:r>
                        <a:rPr kumimoji="1" lang="en-US" altLang="ja-JP" sz="1200" baseline="0" dirty="0" smtClean="0"/>
                        <a:t> </a:t>
                      </a:r>
                      <a:r>
                        <a:rPr kumimoji="1" lang="en-US" altLang="ja-JP" sz="1200" dirty="0" smtClean="0"/>
                        <a:t>1ton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single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-46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2013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XMASS-II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Kamioka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Xe: 10ton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single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SI</a:t>
                      </a:r>
                      <a:r>
                        <a:rPr kumimoji="1" lang="en-US" altLang="ja-JP" sz="1200" baseline="0" dirty="0" smtClean="0"/>
                        <a:t>: </a:t>
                      </a:r>
                      <a:r>
                        <a:rPr kumimoji="1" lang="en-US" altLang="ja-JP" sz="1200" dirty="0" smtClean="0"/>
                        <a:t>10</a:t>
                      </a:r>
                      <a:r>
                        <a:rPr kumimoji="1" lang="en-US" altLang="ja-JP" sz="1200" baseline="30000" dirty="0" smtClean="0"/>
                        <a:t>-47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2016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PANDA-X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Jing</a:t>
                      </a:r>
                      <a:r>
                        <a:rPr kumimoji="1" lang="en-US" altLang="ja-JP" sz="1200" baseline="0" dirty="0" smtClean="0"/>
                        <a:t> Ping 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Xe:</a:t>
                      </a:r>
                      <a:r>
                        <a:rPr kumimoji="1" lang="en-US" altLang="ja-JP" sz="1200" baseline="0" dirty="0" smtClean="0"/>
                        <a:t> </a:t>
                      </a:r>
                      <a:r>
                        <a:rPr kumimoji="1" lang="en-US" altLang="ja-JP" sz="1200" dirty="0" smtClean="0"/>
                        <a:t>25kg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two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-45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&gt; 2013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LUX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SUSEL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Xe: 100kg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two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SI: &lt;10</a:t>
                      </a:r>
                      <a:r>
                        <a:rPr kumimoji="1" lang="en-US" altLang="ja-JP" sz="1200" baseline="30000" dirty="0" smtClean="0"/>
                        <a:t>-45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Surface lab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2012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LZS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SUSEL/SNO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Xe: 1ton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two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-47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Ar</a:t>
                      </a:r>
                      <a:endParaRPr kumimoji="1" lang="ja-JP" altLang="en-US" sz="12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WARP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LNGS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Ar:140kg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two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SI: 5x10</a:t>
                      </a:r>
                      <a:r>
                        <a:rPr kumimoji="1" lang="en-US" altLang="ja-JP" sz="1200" baseline="30000" dirty="0" smtClean="0"/>
                        <a:t>-45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commissioning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DarkSide50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LNGS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DAr: 50kg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two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-45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prototype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ArDM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Canfranc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Ar: 850kg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two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Prototype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2011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DEEP3600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SNOLAB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Ar: 1ton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Single phase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-45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2012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MiniCLEAN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SNOLAB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Ar: 150kg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Single phase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-44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2011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DARWIN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Europe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Ar or Xe: tons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two</a:t>
                      </a:r>
                      <a:r>
                        <a:rPr kumimoji="1" lang="en-US" altLang="ja-JP" sz="1200" baseline="0" dirty="0" smtClean="0"/>
                        <a:t> phase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SI: &lt;10</a:t>
                      </a:r>
                      <a:r>
                        <a:rPr kumimoji="1" lang="en-US" altLang="ja-JP" sz="1200" baseline="30000" dirty="0" smtClean="0"/>
                        <a:t>-47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4607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MAX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DUSEL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Ar and</a:t>
                      </a:r>
                      <a:r>
                        <a:rPr kumimoji="1" lang="en-US" altLang="ja-JP" sz="1200" baseline="0" dirty="0" smtClean="0"/>
                        <a:t> Xe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SI:&lt;10</a:t>
                      </a:r>
                      <a:r>
                        <a:rPr kumimoji="1" lang="en-US" altLang="ja-JP" sz="1200" baseline="30000" dirty="0" smtClean="0"/>
                        <a:t>-47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R&amp;D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26484"/>
            <a:ext cx="9144000" cy="807115"/>
          </a:xfrm>
          <a:solidFill>
            <a:srgbClr val="FFFF00"/>
          </a:solidFill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altLang="ja-JP" sz="3200" dirty="0"/>
              <a:t>Current and Future direct WIMP Search </a:t>
            </a:r>
            <a:r>
              <a:rPr lang="en-US" altLang="ja-JP" sz="3200" dirty="0" smtClean="0"/>
              <a:t>experiments</a:t>
            </a:r>
            <a:br>
              <a:rPr lang="en-US" altLang="ja-JP" sz="3200" dirty="0" smtClean="0"/>
            </a:br>
            <a:r>
              <a:rPr lang="en-US" altLang="ja-JP" sz="2400" b="1" i="1" dirty="0" smtClean="0">
                <a:solidFill>
                  <a:srgbClr val="FF0000"/>
                </a:solidFill>
              </a:rPr>
              <a:t>35 programs (not complete list : sorry for those projects I have missed)</a:t>
            </a:r>
            <a:endParaRPr kumimoji="1" lang="ja-JP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212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333144"/>
              </p:ext>
            </p:extLst>
          </p:nvPr>
        </p:nvGraphicFramePr>
        <p:xfrm>
          <a:off x="132421" y="31648"/>
          <a:ext cx="8883913" cy="681655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35193"/>
                <a:gridCol w="116840"/>
                <a:gridCol w="824456"/>
                <a:gridCol w="1143000"/>
                <a:gridCol w="1200727"/>
                <a:gridCol w="1039091"/>
                <a:gridCol w="1039091"/>
                <a:gridCol w="1541615"/>
                <a:gridCol w="1043900"/>
              </a:tblGrid>
              <a:tr h="409884">
                <a:tc gridSpan="2"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Experiments</a:t>
                      </a:r>
                      <a:endParaRPr kumimoji="1" lang="ja-JP" alt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site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Target &amp;</a:t>
                      </a:r>
                    </a:p>
                    <a:p>
                      <a:r>
                        <a:rPr kumimoji="1" lang="en-US" altLang="ja-JP" sz="1100" dirty="0" smtClean="0"/>
                        <a:t>mass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Sensitivity</a:t>
                      </a:r>
                    </a:p>
                    <a:p>
                      <a:r>
                        <a:rPr kumimoji="1" lang="en-US" altLang="ja-JP" sz="1100" dirty="0" smtClean="0"/>
                        <a:t>(cm</a:t>
                      </a:r>
                      <a:r>
                        <a:rPr kumimoji="1" lang="en-US" altLang="ja-JP" sz="1100" baseline="30000" dirty="0" smtClean="0"/>
                        <a:t>2</a:t>
                      </a:r>
                      <a:r>
                        <a:rPr kumimoji="1" lang="en-US" altLang="ja-JP" sz="1100" dirty="0" smtClean="0"/>
                        <a:t>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Achieve </a:t>
                      </a:r>
                    </a:p>
                    <a:p>
                      <a:r>
                        <a:rPr kumimoji="1" lang="en-US" altLang="ja-JP" sz="1100" dirty="0" smtClean="0"/>
                        <a:t>(cm</a:t>
                      </a:r>
                      <a:r>
                        <a:rPr kumimoji="1" lang="en-US" altLang="ja-JP" sz="1100" baseline="30000" dirty="0" smtClean="0"/>
                        <a:t>2</a:t>
                      </a:r>
                      <a:r>
                        <a:rPr kumimoji="1" lang="en-US" altLang="ja-JP" sz="1100" dirty="0" smtClean="0"/>
                        <a:t>)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Status &amp;</a:t>
                      </a:r>
                    </a:p>
                    <a:p>
                      <a:r>
                        <a:rPr kumimoji="1" lang="en-US" altLang="ja-JP" sz="1100" dirty="0" smtClean="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/>
                        <a:t>Year to start</a:t>
                      </a:r>
                    </a:p>
                  </a:txBody>
                  <a:tcPr/>
                </a:tc>
              </a:tr>
              <a:tr h="263497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Ge</a:t>
                      </a:r>
                      <a:endParaRPr kumimoji="1" lang="ja-JP" altLang="en-US" sz="12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6B9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</a:tr>
              <a:tr h="263497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Super-CDMS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SOUDAN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Ge: 15kg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char+phonon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SI: 5x10</a:t>
                      </a:r>
                      <a:r>
                        <a:rPr kumimoji="1" lang="en-US" altLang="ja-JP" sz="1200" baseline="30000" dirty="0" smtClean="0"/>
                        <a:t>-45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2011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Super-CDMS</a:t>
                      </a:r>
                      <a:endParaRPr kumimoji="1" lang="ja-JP" altLang="en-US" sz="12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SNOLAB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Ge: 100kg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char+phonon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smtClean="0"/>
                        <a:t>SI: 3x10</a:t>
                      </a:r>
                      <a:r>
                        <a:rPr kumimoji="1" lang="en-US" altLang="ja-JP" sz="1200" baseline="30000" dirty="0" smtClean="0"/>
                        <a:t>-46</a:t>
                      </a: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CoGeNT-C4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SOUDAN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Ge: 4kg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charge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installation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2011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CDEX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Jing</a:t>
                      </a:r>
                      <a:r>
                        <a:rPr kumimoji="1" lang="en-US" altLang="ja-JP" sz="1200" baseline="0" dirty="0" smtClean="0"/>
                        <a:t> Ping 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PC-Ge:10 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charge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-43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1kg test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 gridSpan="3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Bubble</a:t>
                      </a:r>
                      <a:r>
                        <a:rPr kumimoji="1" lang="en-US" altLang="ja-JP" sz="1200" baseline="0" dirty="0"/>
                        <a:t> </a:t>
                      </a:r>
                      <a:r>
                        <a:rPr kumimoji="1" lang="en-US" altLang="ja-JP" sz="1200" dirty="0" smtClean="0"/>
                        <a:t>Chamber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PICASSO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SNOLAB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</a:t>
                      </a:r>
                      <a:r>
                        <a:rPr kumimoji="1" lang="en-US" altLang="ja-JP" sz="1200" baseline="-25000" dirty="0" smtClean="0"/>
                        <a:t>4</a:t>
                      </a:r>
                      <a:r>
                        <a:rPr kumimoji="1" lang="en-US" altLang="ja-JP" sz="1200" dirty="0" smtClean="0"/>
                        <a:t>F</a:t>
                      </a:r>
                      <a:r>
                        <a:rPr kumimoji="1" lang="en-US" altLang="ja-JP" sz="1200" baseline="-25000" dirty="0" smtClean="0"/>
                        <a:t>10</a:t>
                      </a:r>
                      <a:r>
                        <a:rPr kumimoji="1" lang="en-US" altLang="ja-JP" sz="1200" dirty="0" smtClean="0"/>
                        <a:t>:</a:t>
                      </a:r>
                      <a:r>
                        <a:rPr kumimoji="1" lang="en-US" altLang="ja-JP" sz="1200" baseline="0" dirty="0" smtClean="0"/>
                        <a:t> 2.6kg 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SD: 2x10</a:t>
                      </a:r>
                      <a:r>
                        <a:rPr kumimoji="1" lang="en-US" altLang="ja-JP" sz="1200" baseline="30000" dirty="0" smtClean="0"/>
                        <a:t>-37</a:t>
                      </a:r>
                      <a:endParaRPr kumimoji="1" lang="ja-JP" altLang="en-US" sz="12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On going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SIMPLE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Rustrel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</a:t>
                      </a:r>
                      <a:r>
                        <a:rPr kumimoji="1" lang="en-US" altLang="ja-JP" sz="1200" baseline="-25000" dirty="0" smtClean="0"/>
                        <a:t>2</a:t>
                      </a:r>
                      <a:r>
                        <a:rPr kumimoji="1" lang="en-US" altLang="ja-JP" sz="1200" dirty="0" smtClean="0"/>
                        <a:t>ClF</a:t>
                      </a:r>
                      <a:r>
                        <a:rPr kumimoji="1" lang="en-US" altLang="ja-JP" sz="1200" baseline="-25000" dirty="0" smtClean="0"/>
                        <a:t>5</a:t>
                      </a:r>
                      <a:r>
                        <a:rPr kumimoji="1" lang="en-US" altLang="ja-JP" sz="1200" dirty="0" smtClean="0"/>
                        <a:t>: 26 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Test</a:t>
                      </a:r>
                      <a:r>
                        <a:rPr kumimoji="1" lang="en-US" altLang="ja-JP" sz="1200" baseline="0" dirty="0" smtClean="0"/>
                        <a:t> 0.2kg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Install 2012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COUPP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SNOLAB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60kg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4kg test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2011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 gridSpan="3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Scintillation</a:t>
                      </a:r>
                      <a:r>
                        <a:rPr kumimoji="1" lang="en-US" altLang="ja-JP" sz="1200" baseline="0" dirty="0" smtClean="0"/>
                        <a:t>  </a:t>
                      </a:r>
                      <a:r>
                        <a:rPr kumimoji="1" lang="en-US" altLang="ja-JP" sz="1200" dirty="0" smtClean="0"/>
                        <a:t>(+phonon)</a:t>
                      </a:r>
                      <a:endParaRPr kumimoji="1" lang="ja-JP" altLang="en-US" sz="12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6B9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DAMA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LNGS,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NaI:</a:t>
                      </a:r>
                      <a:r>
                        <a:rPr kumimoji="1" lang="en-US" altLang="ja-JP" sz="1200" baseline="0" dirty="0" smtClean="0"/>
                        <a:t> 250kg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Scintillation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-40</a:t>
                      </a:r>
                      <a:endParaRPr kumimoji="1" lang="ja-JP" altLang="en-US" sz="12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On going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KIMS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Yang</a:t>
                      </a:r>
                      <a:r>
                        <a:rPr kumimoji="1" lang="en-US" altLang="ja-JP" sz="1200" baseline="0" dirty="0" smtClean="0"/>
                        <a:t> Yang</a:t>
                      </a:r>
                      <a:endParaRPr kumimoji="1" lang="ja-JP" altLang="en-US" sz="12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CsI:</a:t>
                      </a:r>
                      <a:r>
                        <a:rPr kumimoji="1" lang="en-US" altLang="ja-JP" sz="1200" baseline="0" dirty="0" smtClean="0"/>
                        <a:t> </a:t>
                      </a:r>
                      <a:r>
                        <a:rPr kumimoji="1" lang="en-US" altLang="ja-JP" sz="1200" dirty="0" smtClean="0"/>
                        <a:t>104.4kg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Scintillation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SD:10</a:t>
                      </a:r>
                      <a:r>
                        <a:rPr kumimoji="1" lang="en-US" altLang="ja-JP" sz="1200" baseline="30000" dirty="0" smtClean="0"/>
                        <a:t>-38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On going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CINDMS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Jing</a:t>
                      </a:r>
                      <a:r>
                        <a:rPr kumimoji="1" lang="en-US" altLang="ja-JP" sz="1200" baseline="0" dirty="0" smtClean="0"/>
                        <a:t> Ping L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CsI(Na)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Scintillation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R&amp;D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30114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CRESST-II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Sintill+phonon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On going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ROSEBUD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Canfranc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Al</a:t>
                      </a:r>
                      <a:r>
                        <a:rPr kumimoji="1" lang="en-US" altLang="ja-JP" sz="1200" baseline="-25000" dirty="0" smtClean="0"/>
                        <a:t>2</a:t>
                      </a:r>
                      <a:r>
                        <a:rPr kumimoji="1" lang="en-US" altLang="ja-JP" sz="1200" dirty="0" smtClean="0"/>
                        <a:t>O</a:t>
                      </a:r>
                      <a:r>
                        <a:rPr kumimoji="1" lang="en-US" altLang="ja-JP" sz="1200" baseline="-25000" dirty="0" smtClean="0"/>
                        <a:t>3 </a:t>
                      </a:r>
                      <a:r>
                        <a:rPr kumimoji="1" lang="en-US" altLang="ja-JP" sz="1200" baseline="0" dirty="0" smtClean="0"/>
                        <a:t>etc.</a:t>
                      </a:r>
                      <a:endParaRPr kumimoji="1" lang="ja-JP" alt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Scintill+phonon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R&amp;D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DM-Ice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South pole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NaI:&gt;250kg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Scintillation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Test DAMA</a:t>
                      </a:r>
                      <a:endParaRPr kumimoji="1" lang="ja-JP" alt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Prototype: 17kg</a:t>
                      </a:r>
                      <a:endParaRPr kumimoji="1" lang="ja-JP" alt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?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EURECA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LSM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Multi-T: 1ton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many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/>
                        <a:t>SI: 10</a:t>
                      </a:r>
                      <a:r>
                        <a:rPr kumimoji="1" lang="en-US" altLang="ja-JP" sz="1200" baseline="30000" dirty="0" smtClean="0"/>
                        <a:t>-46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Phase-I: 150kg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0114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Tracking</a:t>
                      </a:r>
                      <a:endParaRPr kumimoji="1" lang="ja-JP" altLang="en-US" sz="12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6B9B8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 smtClean="0"/>
                    </a:p>
                  </a:txBody>
                  <a:tcP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/>
                    </a:p>
                  </a:txBody>
                  <a:tcPr>
                    <a:solidFill>
                      <a:srgbClr val="E6B9B8"/>
                    </a:solidFill>
                  </a:tcPr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Drift-III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Boulby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CS2:4kg,24m</a:t>
                      </a:r>
                      <a:r>
                        <a:rPr kumimoji="1" lang="en-US" altLang="ja-JP" sz="1200" baseline="3000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SD: 10</a:t>
                      </a:r>
                      <a:r>
                        <a:rPr kumimoji="1" lang="en-US" altLang="ja-JP" sz="1200" baseline="30000" dirty="0" smtClean="0"/>
                        <a:t>-40</a:t>
                      </a:r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?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0114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DM-TPC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CF4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PMT+TPC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Prototype test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NewAGE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Kamioka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CF4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microTPC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Prototype test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MiMac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LSM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CF4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microTPC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Prototype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2011 1m</a:t>
                      </a:r>
                      <a:r>
                        <a:rPr kumimoji="1" lang="en-US" altLang="ja-JP" sz="1200" baseline="30000" dirty="0" smtClean="0"/>
                        <a:t>3</a:t>
                      </a:r>
                      <a:endParaRPr kumimoji="1" lang="ja-JP" altLang="en-US" sz="1200" baseline="30000" dirty="0"/>
                    </a:p>
                  </a:txBody>
                  <a:tcPr/>
                </a:tc>
              </a:tr>
              <a:tr h="2634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Cygnus</a:t>
                      </a:r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World?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Tracking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White</a:t>
                      </a:r>
                      <a:r>
                        <a:rPr kumimoji="1" lang="en-US" altLang="ja-JP" sz="1200" baseline="0" dirty="0" smtClean="0"/>
                        <a:t> 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535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" descr="https://www-sk.icrr.u-tokyo.ac.jp/~xmass/photo/xmass-100202/DSC_82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タイトル 1"/>
          <p:cNvSpPr>
            <a:spLocks noGrp="1"/>
          </p:cNvSpPr>
          <p:nvPr>
            <p:ph type="title"/>
          </p:nvPr>
        </p:nvSpPr>
        <p:spPr>
          <a:xfrm>
            <a:off x="468313" y="2708275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4800" b="1" i="1" dirty="0" smtClean="0">
                <a:solidFill>
                  <a:schemeClr val="bg1"/>
                </a:solidFill>
                <a:latin typeface="+mn-lt"/>
              </a:rPr>
              <a:t>STATUS OF THE XMASS EXPERIMENT</a:t>
            </a:r>
            <a:endParaRPr lang="ja-JP" altLang="en-US" sz="4800" b="1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6399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タイトル 1"/>
          <p:cNvSpPr>
            <a:spLocks noGrp="1"/>
          </p:cNvSpPr>
          <p:nvPr>
            <p:ph type="title"/>
          </p:nvPr>
        </p:nvSpPr>
        <p:spPr>
          <a:xfrm>
            <a:off x="139143" y="106926"/>
            <a:ext cx="9004857" cy="639762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altLang="ja-JP" sz="3200" dirty="0">
                <a:solidFill>
                  <a:srgbClr val="000000"/>
                </a:solidFill>
              </a:rPr>
              <a:t>T</a:t>
            </a:r>
            <a:r>
              <a:rPr lang="en-US" altLang="ja-JP" sz="3200" dirty="0" smtClean="0">
                <a:solidFill>
                  <a:srgbClr val="000000"/>
                </a:solidFill>
              </a:rPr>
              <a:t>he phase-I XMASS detector</a:t>
            </a:r>
            <a:endParaRPr lang="ja-JP" alt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22531" name="コンテンツ プレースホルダ 2"/>
          <p:cNvSpPr>
            <a:spLocks noGrp="1"/>
          </p:cNvSpPr>
          <p:nvPr>
            <p:ph idx="1"/>
          </p:nvPr>
        </p:nvSpPr>
        <p:spPr>
          <a:xfrm>
            <a:off x="24133" y="703075"/>
            <a:ext cx="8952701" cy="318774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Detector</a:t>
            </a:r>
          </a:p>
          <a:p>
            <a:pPr lvl="1"/>
            <a:r>
              <a:rPr lang="en-US" altLang="ja-JP" sz="2400" dirty="0" smtClean="0">
                <a:solidFill>
                  <a:srgbClr val="000000"/>
                </a:solidFill>
              </a:rPr>
              <a:t>Single phase (scintillation only) liquid Xenon </a:t>
            </a:r>
            <a:r>
              <a:rPr lang="en-US" altLang="ja-JP" sz="2400" dirty="0" err="1" smtClean="0">
                <a:solidFill>
                  <a:srgbClr val="000000"/>
                </a:solidFill>
              </a:rPr>
              <a:t>detetor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lvl="1"/>
            <a:r>
              <a:rPr lang="en-US" altLang="ja-JP" sz="2400" dirty="0" smtClean="0">
                <a:solidFill>
                  <a:srgbClr val="000000"/>
                </a:solidFill>
              </a:rPr>
              <a:t>Operated at -100</a:t>
            </a:r>
            <a:r>
              <a:rPr lang="en-US" altLang="ja-JP" sz="2400" baseline="30000" dirty="0" smtClean="0">
                <a:solidFill>
                  <a:srgbClr val="000000"/>
                </a:solidFill>
              </a:rPr>
              <a:t>o</a:t>
            </a:r>
            <a:r>
              <a:rPr lang="en-US" altLang="ja-JP" sz="2400" dirty="0" smtClean="0">
                <a:solidFill>
                  <a:srgbClr val="000000"/>
                </a:solidFill>
              </a:rPr>
              <a:t>C and </a:t>
            </a:r>
            <a:r>
              <a:rPr lang="en-US" altLang="ja-JP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sz="2400" dirty="0" smtClean="0">
                <a:solidFill>
                  <a:srgbClr val="000000"/>
                </a:solidFill>
              </a:rPr>
              <a:t>0.065MPa</a:t>
            </a:r>
          </a:p>
          <a:p>
            <a:pPr lvl="1"/>
            <a:r>
              <a:rPr lang="en-US" altLang="ja-JP" sz="2400" dirty="0" smtClean="0">
                <a:solidFill>
                  <a:srgbClr val="000000"/>
                </a:solidFill>
              </a:rPr>
              <a:t>100 kg fid. mass, [835 kg inner mass (0.8 m</a:t>
            </a:r>
            <a:r>
              <a:rPr lang="en-US" altLang="ja-JP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r>
              <a:rPr lang="en-US" altLang="ja-JP" sz="2400" dirty="0" smtClean="0">
                <a:solidFill>
                  <a:srgbClr val="000000"/>
                </a:solidFill>
              </a:rPr>
              <a:t>)]</a:t>
            </a:r>
          </a:p>
          <a:p>
            <a:pPr lvl="1"/>
            <a:r>
              <a:rPr lang="en-US" altLang="ja-JP" sz="2400" dirty="0" err="1" smtClean="0">
                <a:solidFill>
                  <a:srgbClr val="000000"/>
                </a:solidFill>
              </a:rPr>
              <a:t>Pentakis</a:t>
            </a:r>
            <a:r>
              <a:rPr lang="en-US" altLang="ja-JP" sz="2400" dirty="0" smtClean="0">
                <a:solidFill>
                  <a:srgbClr val="000000"/>
                </a:solidFill>
              </a:rPr>
              <a:t> dodecahedron</a:t>
            </a:r>
          </a:p>
          <a:p>
            <a:pPr lvl="1">
              <a:lnSpc>
                <a:spcPct val="85000"/>
              </a:lnSpc>
              <a:buNone/>
              <a:defRPr/>
            </a:pPr>
            <a:r>
              <a:rPr lang="en-US" altLang="ja-JP" sz="2400" dirty="0" smtClean="0">
                <a:latin typeface="Calibri" charset="0"/>
                <a:ea typeface="ＭＳ Ｐゴシック" charset="0"/>
                <a:sym typeface="Wingdings" charset="0"/>
              </a:rPr>
              <a:t>	</a:t>
            </a:r>
            <a:r>
              <a:rPr lang="en-US" altLang="ja-JP" sz="2000" dirty="0" smtClean="0">
                <a:latin typeface="Calibri" charset="0"/>
                <a:ea typeface="ＭＳ Ｐゴシック" charset="0"/>
                <a:sym typeface="Wingdings" charset="0"/>
              </a:rPr>
              <a:t>	</a:t>
            </a:r>
            <a:r>
              <a:rPr lang="en-US" altLang="ja-JP" sz="2000" dirty="0" smtClean="0">
                <a:latin typeface="Calibri" charset="0"/>
                <a:ea typeface="ＭＳ Ｐゴシック" charset="0"/>
              </a:rPr>
              <a:t> </a:t>
            </a:r>
            <a:r>
              <a:rPr lang="en-US" altLang="ja-JP" sz="2000" dirty="0">
                <a:latin typeface="Calibri" charset="0"/>
                <a:ea typeface="ＭＳ Ｐゴシック" charset="0"/>
              </a:rPr>
              <a:t>12 pentagonal </a:t>
            </a:r>
            <a:r>
              <a:rPr lang="en-US" altLang="ja-JP" sz="2000" dirty="0" smtClean="0">
                <a:latin typeface="Calibri" charset="0"/>
                <a:ea typeface="ＭＳ Ｐゴシック" charset="0"/>
              </a:rPr>
              <a:t>pyramids:</a:t>
            </a:r>
            <a:r>
              <a:rPr lang="ja-JP" altLang="en-US" sz="2000" dirty="0" smtClean="0">
                <a:latin typeface="Calibri" charset="0"/>
                <a:ea typeface="ＭＳ Ｐゴシック" charset="0"/>
              </a:rPr>
              <a:t>　</a:t>
            </a:r>
            <a:r>
              <a:rPr lang="en-US" altLang="ja-JP" sz="2000" dirty="0" smtClean="0">
                <a:latin typeface="Calibri" charset="0"/>
                <a:ea typeface="ＭＳ Ｐゴシック" charset="0"/>
                <a:sym typeface="Wingdings" charset="0"/>
              </a:rPr>
              <a:t>Each </a:t>
            </a:r>
            <a:r>
              <a:rPr lang="en-US" altLang="ja-JP" sz="2000" dirty="0">
                <a:latin typeface="Calibri" charset="0"/>
                <a:ea typeface="ＭＳ Ｐゴシック" charset="0"/>
                <a:sym typeface="Wingdings" charset="0"/>
              </a:rPr>
              <a:t>pyramid  5  </a:t>
            </a:r>
            <a:r>
              <a:rPr lang="en-US" altLang="ja-JP" sz="2000" dirty="0" smtClean="0">
                <a:latin typeface="Calibri" charset="0"/>
                <a:ea typeface="ＭＳ Ｐゴシック" charset="0"/>
                <a:sym typeface="Wingdings" charset="0"/>
              </a:rPr>
              <a:t>triangle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lvl="1"/>
            <a:r>
              <a:rPr lang="en-US" altLang="ja-JP" sz="2400" dirty="0" smtClean="0">
                <a:solidFill>
                  <a:srgbClr val="000000"/>
                </a:solidFill>
              </a:rPr>
              <a:t>630 hex &amp; 12 round PMTs with 28-39% Q.E</a:t>
            </a:r>
            <a:r>
              <a:rPr lang="en-US" altLang="ja-JP" sz="2400" dirty="0">
                <a:solidFill>
                  <a:srgbClr val="000000"/>
                </a:solidFill>
              </a:rPr>
              <a:t>.</a:t>
            </a:r>
            <a:endParaRPr lang="en-US" altLang="ja-JP" sz="2000" dirty="0" smtClean="0">
              <a:solidFill>
                <a:srgbClr val="000000"/>
              </a:solidFill>
            </a:endParaRPr>
          </a:p>
          <a:p>
            <a:pPr lvl="1"/>
            <a:r>
              <a:rPr lang="en-US" altLang="ja-JP" sz="2400" dirty="0" smtClean="0">
                <a:solidFill>
                  <a:srgbClr val="000000"/>
                </a:solidFill>
              </a:rPr>
              <a:t>photocathode coverage: &gt; 62% inner surface</a:t>
            </a:r>
          </a:p>
          <a:p>
            <a:endParaRPr lang="en-US" altLang="ja-JP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</a:pPr>
            <a:endParaRPr lang="ja-JP" altLang="en-US" sz="2800" dirty="0" smtClean="0">
              <a:solidFill>
                <a:srgbClr val="000000"/>
              </a:solidFill>
            </a:endParaRPr>
          </a:p>
        </p:txBody>
      </p:sp>
      <p:grpSp>
        <p:nvGrpSpPr>
          <p:cNvPr id="22532" name="グループ化 36"/>
          <p:cNvGrpSpPr>
            <a:grpSpLocks/>
          </p:cNvGrpSpPr>
          <p:nvPr/>
        </p:nvGrpSpPr>
        <p:grpSpPr bwMode="auto">
          <a:xfrm>
            <a:off x="3312897" y="4433597"/>
            <a:ext cx="2160587" cy="2160588"/>
            <a:chOff x="3059832" y="4509119"/>
            <a:chExt cx="2207394" cy="2204779"/>
          </a:xfrm>
        </p:grpSpPr>
        <p:pic>
          <p:nvPicPr>
            <p:cNvPr id="22545" name="Picture 9" descr="http://upload.wikimedia.org/wikipedia/commons/0/03/Pentakisdodecahedron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59832" y="4509119"/>
              <a:ext cx="2207394" cy="2204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直線コネクタ 7"/>
            <p:cNvCxnSpPr/>
            <p:nvPr/>
          </p:nvCxnSpPr>
          <p:spPr>
            <a:xfrm rot="5400000">
              <a:off x="3708120" y="4509588"/>
              <a:ext cx="576709" cy="575771"/>
            </a:xfrm>
            <a:prstGeom prst="line">
              <a:avLst/>
            </a:prstGeom>
            <a:ln w="635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rot="16200000" flipV="1">
              <a:off x="3563900" y="5230517"/>
              <a:ext cx="792166" cy="502786"/>
            </a:xfrm>
            <a:prstGeom prst="line">
              <a:avLst/>
            </a:prstGeom>
            <a:ln w="635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rot="10800000" flipV="1">
              <a:off x="4211375" y="5733816"/>
              <a:ext cx="793104" cy="144178"/>
            </a:xfrm>
            <a:prstGeom prst="line">
              <a:avLst/>
            </a:prstGeom>
            <a:ln w="635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rot="5400000" flipH="1" flipV="1">
              <a:off x="4608397" y="5337734"/>
              <a:ext cx="792165" cy="0"/>
            </a:xfrm>
            <a:prstGeom prst="line">
              <a:avLst/>
            </a:prstGeom>
            <a:ln w="635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rot="10800000">
              <a:off x="4284360" y="4509119"/>
              <a:ext cx="720120" cy="432532"/>
            </a:xfrm>
            <a:prstGeom prst="line">
              <a:avLst/>
            </a:prstGeom>
            <a:ln w="635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" name="グループ化 31"/>
          <p:cNvGrpSpPr>
            <a:grpSpLocks/>
          </p:cNvGrpSpPr>
          <p:nvPr/>
        </p:nvGrpSpPr>
        <p:grpSpPr bwMode="auto">
          <a:xfrm>
            <a:off x="3968217" y="5008907"/>
            <a:ext cx="792163" cy="792162"/>
            <a:chOff x="3707904" y="5085184"/>
            <a:chExt cx="792090" cy="792088"/>
          </a:xfrm>
        </p:grpSpPr>
        <p:cxnSp>
          <p:nvCxnSpPr>
            <p:cNvPr id="14" name="直線コネクタ 13"/>
            <p:cNvCxnSpPr/>
            <p:nvPr/>
          </p:nvCxnSpPr>
          <p:spPr>
            <a:xfrm rot="10800000">
              <a:off x="3707904" y="5085184"/>
              <a:ext cx="792090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rot="5400000">
              <a:off x="3960294" y="5337572"/>
              <a:ext cx="792088" cy="28731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16200000" flipV="1">
              <a:off x="3564250" y="5228838"/>
              <a:ext cx="792088" cy="50477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2534" name="Picture 4" descr="https://www-sk.icrr.u-tokyo.ac.jp/~xmass/illust/20100317/XMASS800kg_vessel_v9_tran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4925" y="2666254"/>
            <a:ext cx="3225492" cy="402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右矢印 17"/>
          <p:cNvSpPr/>
          <p:nvPr/>
        </p:nvSpPr>
        <p:spPr>
          <a:xfrm>
            <a:off x="5740716" y="5351637"/>
            <a:ext cx="1101012" cy="369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6638" y="916196"/>
            <a:ext cx="1883670" cy="125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7" name="テキスト ボックス 19"/>
          <p:cNvSpPr txBox="1">
            <a:spLocks noChangeArrowheads="1"/>
          </p:cNvSpPr>
          <p:nvPr/>
        </p:nvSpPr>
        <p:spPr bwMode="auto">
          <a:xfrm>
            <a:off x="0" y="6488113"/>
            <a:ext cx="307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Developed with Hamamatsu</a:t>
            </a:r>
            <a:endParaRPr lang="ja-JP" altLang="en-US">
              <a:solidFill>
                <a:schemeClr val="bg1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6928803" y="6134831"/>
            <a:ext cx="1891505" cy="0"/>
          </a:xfrm>
          <a:prstGeom prst="straightConnector1">
            <a:avLst/>
          </a:prstGeom>
          <a:ln w="63500">
            <a:solidFill>
              <a:srgbClr val="000000"/>
            </a:solidFill>
            <a:prstDash val="dot"/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539" name="テキスト ボックス 21"/>
          <p:cNvSpPr txBox="1">
            <a:spLocks noChangeArrowheads="1"/>
          </p:cNvSpPr>
          <p:nvPr/>
        </p:nvSpPr>
        <p:spPr bwMode="auto">
          <a:xfrm>
            <a:off x="6928803" y="6133638"/>
            <a:ext cx="204803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/>
              <a:t>1.2m diameter</a:t>
            </a:r>
            <a:endParaRPr lang="ja-JP" altLang="en-US" sz="2400" dirty="0"/>
          </a:p>
        </p:txBody>
      </p:sp>
      <p:pic>
        <p:nvPicPr>
          <p:cNvPr id="24" name="Picture 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285" y="4130296"/>
            <a:ext cx="2421903" cy="217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124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802" y="0"/>
            <a:ext cx="8229600" cy="969818"/>
          </a:xfrm>
        </p:spPr>
        <p:txBody>
          <a:bodyPr/>
          <a:lstStyle/>
          <a:p>
            <a:r>
              <a:rPr kumimoji="1" lang="en-US" altLang="ja-JP" dirty="0" smtClean="0"/>
              <a:t>Characteristics and Aim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165996"/>
            <a:ext cx="8229600" cy="4968519"/>
          </a:xfrm>
        </p:spPr>
        <p:txBody>
          <a:bodyPr>
            <a:normAutofit fontScale="92500" lnSpcReduction="10000"/>
          </a:bodyPr>
          <a:lstStyle/>
          <a:p>
            <a:pPr marL="265113" indent="-265113">
              <a:spcBef>
                <a:spcPts val="0"/>
              </a:spcBef>
            </a:pPr>
            <a:r>
              <a:rPr lang="en-US" altLang="ja-JP" dirty="0">
                <a:solidFill>
                  <a:srgbClr val="000000"/>
                </a:solidFill>
              </a:rPr>
              <a:t>Low </a:t>
            </a:r>
            <a:r>
              <a:rPr lang="en-US" altLang="ja-JP" dirty="0" smtClean="0">
                <a:solidFill>
                  <a:srgbClr val="000000"/>
                </a:solidFill>
              </a:rPr>
              <a:t>energy </a:t>
            </a:r>
            <a:r>
              <a:rPr lang="en-US" altLang="ja-JP" dirty="0" err="1" smtClean="0">
                <a:solidFill>
                  <a:srgbClr val="000000"/>
                </a:solidFill>
              </a:rPr>
              <a:t>thresholed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en-US" altLang="ja-JP" dirty="0">
                <a:solidFill>
                  <a:srgbClr val="000000"/>
                </a:solidFill>
              </a:rPr>
              <a:t>&lt; 5keV</a:t>
            </a:r>
            <a:r>
              <a:rPr lang="en-US" altLang="ja-JP" baseline="-25000" dirty="0">
                <a:solidFill>
                  <a:srgbClr val="000000"/>
                </a:solidFill>
              </a:rPr>
              <a:t>ee</a:t>
            </a:r>
            <a:r>
              <a:rPr lang="en-US" altLang="ja-JP" dirty="0">
                <a:solidFill>
                  <a:srgbClr val="000000"/>
                </a:solidFill>
              </a:rPr>
              <a:t> (</a:t>
            </a:r>
            <a:r>
              <a:rPr lang="en-US" altLang="ja-JP" dirty="0">
                <a:solidFill>
                  <a:srgbClr val="000000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dirty="0">
                <a:solidFill>
                  <a:srgbClr val="000000"/>
                </a:solidFill>
              </a:rPr>
              <a:t>25keV</a:t>
            </a:r>
            <a:r>
              <a:rPr lang="en-US" altLang="ja-JP" baseline="-25000" dirty="0">
                <a:solidFill>
                  <a:srgbClr val="000000"/>
                </a:solidFill>
              </a:rPr>
              <a:t>NR</a:t>
            </a:r>
            <a:r>
              <a:rPr lang="en-US" altLang="ja-JP" dirty="0" smtClean="0">
                <a:solidFill>
                  <a:srgbClr val="000000"/>
                </a:solidFill>
              </a:rPr>
              <a:t>) and good energy/vertex resolution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altLang="ja-JP" sz="2400" dirty="0" smtClean="0">
                <a:solidFill>
                  <a:srgbClr val="000000"/>
                </a:solidFill>
                <a:sym typeface="Wingdings"/>
              </a:rPr>
              <a:t> </a:t>
            </a:r>
            <a:r>
              <a:rPr lang="en-US" altLang="ja-JP" sz="2400" dirty="0" smtClean="0">
                <a:solidFill>
                  <a:srgbClr val="000000"/>
                </a:solidFill>
              </a:rPr>
              <a:t>High light yields (</a:t>
            </a:r>
            <a:r>
              <a:rPr lang="en-US" altLang="ja-JP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sz="2400" dirty="0" smtClean="0">
                <a:solidFill>
                  <a:srgbClr val="000000"/>
                </a:solidFill>
              </a:rPr>
              <a:t>NaI) and high photo-cathode </a:t>
            </a:r>
            <a:r>
              <a:rPr lang="en-US" altLang="ja-JP" sz="2400" dirty="0" err="1" smtClean="0">
                <a:solidFill>
                  <a:srgbClr val="000000"/>
                </a:solidFill>
              </a:rPr>
              <a:t>coveragy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marL="265113" indent="-265113">
              <a:spcBef>
                <a:spcPts val="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Possible low BG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altLang="ja-JP" sz="2400" dirty="0" smtClean="0">
                <a:solidFill>
                  <a:srgbClr val="000000"/>
                </a:solidFill>
                <a:sym typeface="Wingdings"/>
              </a:rPr>
              <a:t> </a:t>
            </a:r>
            <a:r>
              <a:rPr lang="en-US" altLang="ja-JP" sz="2400" dirty="0" smtClean="0">
                <a:solidFill>
                  <a:srgbClr val="000000"/>
                </a:solidFill>
              </a:rPr>
              <a:t>Gas/liquid </a:t>
            </a:r>
            <a:r>
              <a:rPr lang="en-US" altLang="ja-JP" sz="2400" dirty="0" smtClean="0">
                <a:solidFill>
                  <a:srgbClr val="000000"/>
                </a:solidFill>
                <a:sym typeface="Wingdings"/>
              </a:rPr>
              <a:t> purification during the running</a:t>
            </a:r>
          </a:p>
          <a:p>
            <a:pPr marL="265113" indent="-265113">
              <a:spcBef>
                <a:spcPts val="0"/>
              </a:spcBef>
            </a:pPr>
            <a:r>
              <a:rPr lang="en-US" altLang="ja-JP" dirty="0" smtClean="0">
                <a:solidFill>
                  <a:srgbClr val="000000"/>
                </a:solidFill>
                <a:sym typeface="Wingdings"/>
              </a:rPr>
              <a:t>Study Spin dependence (option)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altLang="ja-JP" sz="2400" dirty="0" smtClean="0">
                <a:solidFill>
                  <a:srgbClr val="000000"/>
                </a:solidFill>
                <a:sym typeface="Wingdings"/>
              </a:rPr>
              <a:t> Easier isotope separation (odd $ even)</a:t>
            </a:r>
          </a:p>
          <a:p>
            <a:pPr marL="400050" lvl="1" indent="0">
              <a:spcBef>
                <a:spcPts val="0"/>
              </a:spcBef>
              <a:buNone/>
            </a:pPr>
            <a:endParaRPr lang="en-US" altLang="ja-JP" sz="3200" dirty="0" smtClean="0">
              <a:solidFill>
                <a:srgbClr val="000000"/>
              </a:solidFill>
            </a:endParaRPr>
          </a:p>
          <a:p>
            <a:pPr marL="400050" lvl="1" indent="0">
              <a:spcBef>
                <a:spcPts val="0"/>
              </a:spcBef>
              <a:buNone/>
            </a:pPr>
            <a:endParaRPr lang="en-US" altLang="ja-JP" sz="3200" dirty="0">
              <a:solidFill>
                <a:srgbClr val="000000"/>
              </a:solidFill>
            </a:endParaRPr>
          </a:p>
          <a:p>
            <a:pPr marL="400050" lvl="1" indent="0">
              <a:spcBef>
                <a:spcPts val="0"/>
              </a:spcBef>
              <a:buNone/>
            </a:pPr>
            <a:endParaRPr lang="en-US" altLang="ja-JP" sz="3200" dirty="0" smtClean="0">
              <a:solidFill>
                <a:srgbClr val="000000"/>
              </a:solidFill>
            </a:endParaRPr>
          </a:p>
          <a:p>
            <a:pPr marL="265113" indent="-265113">
              <a:spcBef>
                <a:spcPts val="0"/>
              </a:spcBef>
            </a:pPr>
            <a:r>
              <a:rPr lang="en-US" altLang="ja-JP" dirty="0" smtClean="0">
                <a:solidFill>
                  <a:srgbClr val="000000"/>
                </a:solidFill>
              </a:rPr>
              <a:t>Aim</a:t>
            </a:r>
          </a:p>
          <a:p>
            <a:pPr marL="665163" lvl="1" indent="-265113">
              <a:spcBef>
                <a:spcPts val="0"/>
              </a:spcBef>
            </a:pPr>
            <a:r>
              <a:rPr lang="en-US" altLang="ja-JP" sz="2400" dirty="0" err="1" smtClean="0">
                <a:latin typeface="Calibri" charset="0"/>
                <a:ea typeface="ＭＳ Ｐゴシック" charset="0"/>
              </a:rPr>
              <a:t>Backbround</a:t>
            </a:r>
            <a:r>
              <a:rPr lang="en-US" altLang="ja-JP" sz="2400" dirty="0" smtClean="0">
                <a:latin typeface="Calibri" charset="0"/>
                <a:ea typeface="ＭＳ Ｐゴシック" charset="0"/>
              </a:rPr>
              <a:t>: 10</a:t>
            </a:r>
            <a:r>
              <a:rPr lang="en-US" altLang="ja-JP" sz="2400" baseline="30000" dirty="0">
                <a:latin typeface="Calibri" charset="0"/>
                <a:ea typeface="ＭＳ Ｐゴシック" charset="0"/>
              </a:rPr>
              <a:t>-4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 dru (ev/kg/keV/</a:t>
            </a:r>
            <a:r>
              <a:rPr lang="en-US" altLang="ja-JP" sz="2400" dirty="0" smtClean="0">
                <a:latin typeface="Calibri" charset="0"/>
                <a:ea typeface="ＭＳ Ｐゴシック" charset="0"/>
              </a:rPr>
              <a:t>day)</a:t>
            </a:r>
          </a:p>
          <a:p>
            <a:pPr marL="665163" lvl="1" indent="-265113">
              <a:spcBef>
                <a:spcPts val="0"/>
              </a:spcBef>
            </a:pPr>
            <a:r>
              <a:rPr lang="en-US" altLang="ja-JP" sz="2400" dirty="0" smtClean="0">
                <a:latin typeface="Calibri" charset="0"/>
                <a:ea typeface="ＭＳ Ｐゴシック" charset="0"/>
              </a:rPr>
              <a:t>10</a:t>
            </a:r>
            <a:r>
              <a:rPr lang="en-US" altLang="ja-JP" sz="2400" baseline="30000" dirty="0">
                <a:latin typeface="Calibri" charset="0"/>
                <a:ea typeface="ＭＳ Ｐゴシック" charset="0"/>
              </a:rPr>
              <a:t>-45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cm</a:t>
            </a:r>
            <a:r>
              <a:rPr lang="en-US" altLang="ja-JP" sz="2400" baseline="30000" dirty="0">
                <a:latin typeface="Calibri" charset="0"/>
                <a:ea typeface="ＭＳ Ｐゴシック" charset="0"/>
              </a:rPr>
              <a:t>2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 SI for </a:t>
            </a:r>
            <a:r>
              <a:rPr lang="en-US" altLang="ja-JP" sz="2400" dirty="0">
                <a:latin typeface="Symbol" charset="0"/>
                <a:ea typeface="ＭＳ Ｐゴシック" charset="0"/>
              </a:rPr>
              <a:t>~</a:t>
            </a:r>
            <a:r>
              <a:rPr lang="en-US" altLang="ja-JP" sz="2400" dirty="0">
                <a:latin typeface="Calibri" charset="0"/>
                <a:ea typeface="ＭＳ Ｐゴシック" charset="0"/>
              </a:rPr>
              <a:t>100GeV WIMPs</a:t>
            </a:r>
          </a:p>
          <a:p>
            <a:pPr lvl="1"/>
            <a:endParaRPr lang="en-US" altLang="ja-JP" sz="3200" dirty="0">
              <a:solidFill>
                <a:srgbClr val="00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Y. </a:t>
            </a:r>
            <a:r>
              <a:rPr lang="en-US" altLang="ja-JP" dirty="0" err="1" smtClean="0"/>
              <a:t>Suzuki@KMI</a:t>
            </a:r>
            <a:r>
              <a:rPr lang="en-US" altLang="ja-JP" dirty="0" smtClean="0"/>
              <a:t> Inauguration Conf. in Nagoya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"/>
          <a:stretch>
            <a:fillRect/>
          </a:stretch>
        </p:blipFill>
        <p:spPr bwMode="auto">
          <a:xfrm>
            <a:off x="6140377" y="3712282"/>
            <a:ext cx="3046608" cy="294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795347" y="3438553"/>
            <a:ext cx="132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/>
              <a:t>Calculation</a:t>
            </a:r>
            <a:endParaRPr kumimoji="1" lang="ja-JP" altLang="en-US" b="1" i="1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674697" y="3793117"/>
            <a:ext cx="2316705" cy="523220"/>
          </a:xfrm>
          <a:prstGeom prst="rect">
            <a:avLst/>
          </a:prstGeom>
          <a:solidFill>
            <a:schemeClr val="bg1">
              <a:alpha val="50195"/>
            </a:schemeClr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 dirty="0" smtClean="0">
                <a:solidFill>
                  <a:srgbClr val="0000FF"/>
                </a:solidFill>
                <a:latin typeface="Calibri" charset="0"/>
              </a:rPr>
              <a:t>Line </a:t>
            </a:r>
            <a:r>
              <a:rPr lang="en-US" altLang="ja-JP" sz="1400" b="1" dirty="0">
                <a:solidFill>
                  <a:srgbClr val="0000FF"/>
                </a:solidFill>
                <a:latin typeface="Calibri" charset="0"/>
              </a:rPr>
              <a:t>for 10</a:t>
            </a:r>
            <a:r>
              <a:rPr lang="en-US" altLang="ja-JP" sz="1400" b="1" baseline="30000" dirty="0">
                <a:solidFill>
                  <a:srgbClr val="0000FF"/>
                </a:solidFill>
                <a:latin typeface="Calibri" charset="0"/>
              </a:rPr>
              <a:t>-42</a:t>
            </a:r>
            <a:r>
              <a:rPr lang="en-US" altLang="ja-JP" sz="1400" b="1" dirty="0">
                <a:solidFill>
                  <a:srgbClr val="0000FF"/>
                </a:solidFill>
                <a:latin typeface="Calibri" charset="0"/>
              </a:rPr>
              <a:t> cm</a:t>
            </a:r>
            <a:r>
              <a:rPr lang="en-US" altLang="ja-JP" sz="1400" b="1" baseline="30000" dirty="0">
                <a:solidFill>
                  <a:srgbClr val="0000FF"/>
                </a:solidFill>
                <a:latin typeface="Calibri" charset="0"/>
              </a:rPr>
              <a:t>2</a:t>
            </a:r>
            <a:r>
              <a:rPr lang="en-US" altLang="ja-JP" sz="1400" b="1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altLang="ja-JP" sz="1400" b="1" dirty="0" smtClean="0">
                <a:solidFill>
                  <a:srgbClr val="0000FF"/>
                </a:solidFill>
                <a:latin typeface="Calibri" charset="0"/>
              </a:rPr>
              <a:t> (50GeV </a:t>
            </a:r>
            <a:r>
              <a:rPr lang="en-US" altLang="ja-JP" sz="1400" b="1" dirty="0">
                <a:solidFill>
                  <a:srgbClr val="0000FF"/>
                </a:solidFill>
                <a:latin typeface="Calibri" charset="0"/>
              </a:rPr>
              <a:t>/ </a:t>
            </a:r>
            <a:r>
              <a:rPr lang="en-US" altLang="ja-JP" sz="1400" b="1" dirty="0" smtClean="0">
                <a:solidFill>
                  <a:srgbClr val="0000FF"/>
                </a:solidFill>
                <a:latin typeface="Calibri" charset="0"/>
              </a:rPr>
              <a:t>100GeV)</a:t>
            </a:r>
            <a:endParaRPr lang="en-US" altLang="ja-JP" sz="14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6659930" y="4331105"/>
            <a:ext cx="317518" cy="653411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424645" y="5333148"/>
            <a:ext cx="13007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20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pp</a:t>
            </a:r>
            <a:r>
              <a:rPr lang="en-US" altLang="ja-JP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rPr>
              <a:t>-</a:t>
            </a:r>
            <a:r>
              <a:rPr lang="en-US" altLang="ja-JP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solar </a:t>
            </a:r>
            <a:r>
              <a:rPr lang="en-US" altLang="ja-JP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rPr>
              <a:t>n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095576" y="5803675"/>
            <a:ext cx="13147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2000" b="1" baseline="300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7</a:t>
            </a:r>
            <a:r>
              <a:rPr lang="en-US" altLang="ja-JP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Be solar </a:t>
            </a:r>
            <a:r>
              <a:rPr lang="en-US" altLang="ja-JP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rPr>
              <a:t>n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7095576" y="4922462"/>
            <a:ext cx="1881983" cy="330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b="1" dirty="0">
                <a:solidFill>
                  <a:srgbClr val="FF0000"/>
                </a:solidFill>
                <a:latin typeface="Calibri" charset="0"/>
              </a:rPr>
              <a:t>Background  level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54580" y="5992158"/>
            <a:ext cx="5225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 smtClean="0">
                <a:solidFill>
                  <a:srgbClr val="FF0000"/>
                </a:solidFill>
              </a:rPr>
              <a:t>Challenge to reduce backgrounds </a:t>
            </a:r>
            <a:endParaRPr kumimoji="1" lang="ja-JP" alt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57" y="4069549"/>
            <a:ext cx="5437909" cy="69166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745183" y="3746918"/>
            <a:ext cx="105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-decay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3752273" y="4641272"/>
            <a:ext cx="0" cy="366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890820" y="4652817"/>
            <a:ext cx="136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Mostly Even</a:t>
            </a:r>
            <a:endParaRPr kumimoji="1" lang="ja-JP" altLang="en-US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30583" y="4645436"/>
            <a:ext cx="1304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Mostly Odd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01002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0292" y="0"/>
            <a:ext cx="6161647" cy="785091"/>
          </a:xfrm>
          <a:solidFill>
            <a:srgbClr val="FFFF00"/>
          </a:solidFill>
        </p:spPr>
        <p:txBody>
          <a:bodyPr/>
          <a:lstStyle/>
          <a:p>
            <a:r>
              <a:rPr kumimoji="1" lang="en-US" altLang="ja-JP" dirty="0" smtClean="0"/>
              <a:t>External backgrounds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3201" y="785095"/>
            <a:ext cx="6146800" cy="378811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ea typeface="ＭＳ Ｐゴシック" charset="0"/>
              </a:rPr>
              <a:t>g</a:t>
            </a: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, n from 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Rocks</a:t>
            </a:r>
          </a:p>
          <a:p>
            <a:pPr lvl="1"/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Water tank (active: 72 20” PMTs)</a:t>
            </a:r>
          </a:p>
          <a:p>
            <a:pPr lvl="2"/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&gt; 4 m water shields</a:t>
            </a:r>
          </a:p>
          <a:p>
            <a:pPr lvl="2"/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: 10</a:t>
            </a:r>
            <a:r>
              <a:rPr lang="en-US" altLang="ja-JP" baseline="30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3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 </a:t>
            </a:r>
            <a:r>
              <a:rPr lang="en-US" altLang="ja-JP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recuction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 by 2m</a:t>
            </a:r>
          </a:p>
          <a:p>
            <a:pPr lvl="3"/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smaller than PMT BG</a:t>
            </a:r>
          </a:p>
          <a:p>
            <a:pPr lvl="2"/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n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 &lt;&lt; </a:t>
            </a:r>
            <a:r>
              <a:rPr lang="en-US" altLang="ja-JP" dirty="0">
                <a:solidFill>
                  <a:prstClr val="black"/>
                </a:solidFill>
                <a:sym typeface="Wingdings" pitchFamily="2" charset="2"/>
              </a:rPr>
              <a:t>10</a:t>
            </a:r>
            <a:r>
              <a:rPr lang="en-US" altLang="ja-JP" baseline="30000" dirty="0">
                <a:solidFill>
                  <a:prstClr val="black"/>
                </a:solidFill>
                <a:sym typeface="Wingdings" pitchFamily="2" charset="2"/>
              </a:rPr>
              <a:t>-4</a:t>
            </a:r>
            <a:r>
              <a:rPr lang="en-US" altLang="ja-JP" dirty="0">
                <a:solidFill>
                  <a:prstClr val="black"/>
                </a:solidFill>
                <a:sym typeface="Wingdings" pitchFamily="2" charset="2"/>
              </a:rPr>
              <a:t>/d/kg </a:t>
            </a:r>
            <a:r>
              <a:rPr lang="en-US" altLang="ja-JP" dirty="0" smtClean="0">
                <a:solidFill>
                  <a:prstClr val="black"/>
                </a:solidFill>
                <a:sym typeface="Wingdings" pitchFamily="2" charset="2"/>
              </a:rPr>
              <a:t>(by 2m)</a:t>
            </a:r>
            <a:endParaRPr lang="en-US" altLang="ja-JP" dirty="0" smtClean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ＭＳ Ｐゴシック" charset="0"/>
            </a:endParaRPr>
          </a:p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  <a:ea typeface="ＭＳ Ｐゴシック" charset="0"/>
              </a:rPr>
              <a:t>g</a:t>
            </a: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, n from PMT, 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detector parts</a:t>
            </a:r>
            <a:endParaRPr lang="en-US" altLang="ja-JP" dirty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Low BG PMT (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charset="0"/>
                <a:cs typeface="Symbol" charset="2"/>
              </a:rPr>
              <a:t>~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1/100 of regular PMT)</a:t>
            </a:r>
          </a:p>
          <a:p>
            <a:pPr lvl="1"/>
            <a:r>
              <a:rPr kumimoji="1"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Material selection by </a:t>
            </a:r>
            <a:r>
              <a:rPr kumimoji="1" lang="en-US" altLang="ja-JP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HPGe</a:t>
            </a:r>
            <a:r>
              <a:rPr kumimoji="1"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 detector</a:t>
            </a:r>
          </a:p>
          <a:p>
            <a:pPr lvl="1"/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</a:rPr>
              <a:t>Self-Shields</a:t>
            </a:r>
          </a:p>
          <a:p>
            <a:pPr lvl="2"/>
            <a:r>
              <a:rPr lang="en-US" altLang="ja-JP" dirty="0">
                <a:solidFill>
                  <a:prstClr val="black"/>
                </a:solidFill>
                <a:sym typeface="Wingdings" pitchFamily="2" charset="2"/>
              </a:rPr>
              <a:t>&lt; 10</a:t>
            </a:r>
            <a:r>
              <a:rPr lang="en-US" altLang="ja-JP" baseline="30000" dirty="0">
                <a:solidFill>
                  <a:prstClr val="black"/>
                </a:solidFill>
                <a:sym typeface="Wingdings" pitchFamily="2" charset="2"/>
              </a:rPr>
              <a:t>-4</a:t>
            </a:r>
            <a:r>
              <a:rPr lang="en-US" altLang="ja-JP" dirty="0">
                <a:solidFill>
                  <a:prstClr val="black"/>
                </a:solidFill>
                <a:sym typeface="Wingdings" pitchFamily="2" charset="2"/>
              </a:rPr>
              <a:t> /keV/day/</a:t>
            </a:r>
            <a:r>
              <a:rPr lang="en-US" altLang="ja-JP" dirty="0" smtClean="0">
                <a:solidFill>
                  <a:prstClr val="black"/>
                </a:solidFill>
                <a:sym typeface="Wingdings" pitchFamily="2" charset="2"/>
              </a:rPr>
              <a:t>kg</a:t>
            </a:r>
            <a:endParaRPr lang="en-US" altLang="ja-JP" dirty="0">
              <a:solidFill>
                <a:prstClr val="black"/>
              </a:solidFill>
              <a:sym typeface="Wingdings" pitchFamily="2" charset="2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  <p:pic>
        <p:nvPicPr>
          <p:cNvPr id="7" name="Picture 5" descr="selfshield"/>
          <p:cNvPicPr>
            <a:picLocks noChangeAspect="1" noChangeArrowheads="1"/>
          </p:cNvPicPr>
          <p:nvPr/>
        </p:nvPicPr>
        <p:blipFill>
          <a:blip r:embed="rId2"/>
          <a:srcRect r="1500"/>
          <a:stretch>
            <a:fillRect/>
          </a:stretch>
        </p:blipFill>
        <p:spPr bwMode="auto">
          <a:xfrm>
            <a:off x="6410767" y="4043265"/>
            <a:ext cx="2630472" cy="246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6618577" y="3835509"/>
            <a:ext cx="2009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</a:rPr>
              <a:t>Self shielding effect</a:t>
            </a:r>
            <a:endParaRPr lang="ja-JP" altLang="en-US" dirty="0"/>
          </a:p>
        </p:txBody>
      </p:sp>
      <p:pic>
        <p:nvPicPr>
          <p:cNvPr id="9" name="Picture 2" descr="https://www-sk.icrr.u-tokyo.ac.jp/~xmass/illust/20100317/XMASS800kg_tank_v9_tra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8265" y="-12537"/>
            <a:ext cx="3058553" cy="348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6709889" y="2108240"/>
            <a:ext cx="601021" cy="369332"/>
          </a:xfrm>
          <a:prstGeom prst="rect">
            <a:avLst/>
          </a:prstGeom>
          <a:solidFill>
            <a:srgbClr val="F99744">
              <a:alpha val="59000"/>
            </a:srgbClr>
          </a:solidFill>
          <a:ln>
            <a:solidFill>
              <a:srgbClr val="F9974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kern="1200" dirty="0">
                <a:solidFill>
                  <a:prstClr val="black"/>
                </a:solidFill>
              </a:rPr>
              <a:t>&gt;4m</a:t>
            </a:r>
            <a:endParaRPr lang="ja-JP" altLang="en-US" kern="1200" dirty="0">
              <a:solidFill>
                <a:prstClr val="black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6509196" y="1932134"/>
            <a:ext cx="720725" cy="2159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746710"/>
              </p:ext>
            </p:extLst>
          </p:nvPr>
        </p:nvGraphicFramePr>
        <p:xfrm>
          <a:off x="168566" y="4826006"/>
          <a:ext cx="3248890" cy="1542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125"/>
                <a:gridCol w="2128765"/>
              </a:tblGrid>
              <a:tr h="323274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BG/PMT</a:t>
                      </a:r>
                      <a:r>
                        <a:rPr kumimoji="1" lang="en-US" altLang="ja-JP" sz="1400" baseline="0" dirty="0" smtClean="0"/>
                        <a:t> with base parts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67267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U chain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0.70 ± 0.28 </a:t>
                      </a:r>
                      <a:r>
                        <a:rPr kumimoji="1" lang="en-US" altLang="ja-JP" sz="1400" dirty="0" err="1" smtClean="0"/>
                        <a:t>mBq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67267"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Th</a:t>
                      </a:r>
                      <a:r>
                        <a:rPr kumimoji="1" lang="en-US" altLang="ja-JP" sz="1400" dirty="0" smtClean="0"/>
                        <a:t> chain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1.5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± 0.31 </a:t>
                      </a:r>
                      <a:r>
                        <a:rPr kumimoji="1" lang="en-US" altLang="ja-JP" sz="1400" dirty="0" err="1" smtClean="0"/>
                        <a:t>mBq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67267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40K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&lt; 5.1 </a:t>
                      </a:r>
                      <a:r>
                        <a:rPr kumimoji="1" lang="en-US" altLang="ja-JP" sz="1400" dirty="0" err="1" smtClean="0"/>
                        <a:t>mBq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67267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60Co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2.9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±</a:t>
                      </a:r>
                      <a:r>
                        <a:rPr kumimoji="1" lang="en-US" altLang="ja-JP" sz="1400" baseline="0" dirty="0" smtClean="0"/>
                        <a:t> 0.16 </a:t>
                      </a:r>
                      <a:r>
                        <a:rPr kumimoji="1" lang="en-US" altLang="ja-JP" sz="1400" baseline="0" dirty="0" err="1" smtClean="0"/>
                        <a:t>mBq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図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7266" y="4379842"/>
            <a:ext cx="2855046" cy="211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3801917" y="4515484"/>
            <a:ext cx="1541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kern="1200" dirty="0">
                <a:solidFill>
                  <a:srgbClr val="000000"/>
                </a:solidFill>
                <a:latin typeface="Calibri" pitchFamily="34" charset="0"/>
              </a:rPr>
              <a:t>MC simulation</a:t>
            </a:r>
            <a:endParaRPr lang="ja-JP" altLang="en-US" kern="1200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6350001" y="3473420"/>
            <a:ext cx="213590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6108265" y="969818"/>
            <a:ext cx="0" cy="2503602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7160485" y="3404150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10 m</a:t>
            </a:r>
            <a:endParaRPr kumimoji="1" lang="ja-JP" altLang="en-US" b="1" dirty="0"/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5626400" y="2061778"/>
            <a:ext cx="65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11 m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22743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://www-sk.icrr.u-tokyo.ac.jp/xmass/gallery/090522-joryu.jpg"/>
          <p:cNvPicPr>
            <a:picLocks noChangeAspect="1" noChangeArrowheads="1"/>
          </p:cNvPicPr>
          <p:nvPr/>
        </p:nvPicPr>
        <p:blipFill rotWithShape="1">
          <a:blip r:embed="rId2" cstate="print"/>
          <a:srcRect l="51782" r="10311"/>
          <a:stretch/>
        </p:blipFill>
        <p:spPr bwMode="auto">
          <a:xfrm>
            <a:off x="6326909" y="56411"/>
            <a:ext cx="1277777" cy="5028725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0648"/>
            <a:ext cx="5557982" cy="822170"/>
          </a:xfrm>
          <a:solidFill>
            <a:srgbClr val="FFFF00"/>
          </a:solidFill>
        </p:spPr>
        <p:txBody>
          <a:bodyPr/>
          <a:lstStyle/>
          <a:p>
            <a:r>
              <a:rPr kumimoji="1" lang="en-US" altLang="ja-JP" dirty="0" smtClean="0"/>
              <a:t>Internal backgrounds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114" y="1125729"/>
            <a:ext cx="6181432" cy="5367145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Kr (</a:t>
            </a:r>
            <a:r>
              <a:rPr kumimoji="1" lang="en-US" altLang="ja-JP" dirty="0" err="1" smtClean="0"/>
              <a:t>Q</a:t>
            </a:r>
            <a:r>
              <a:rPr kumimoji="1" lang="en-US" altLang="ja-JP" baseline="-25000" dirty="0" err="1" smtClean="0">
                <a:latin typeface="Symbol" charset="2"/>
                <a:cs typeface="Symbol" charset="2"/>
              </a:rPr>
              <a:t>b</a:t>
            </a:r>
            <a:r>
              <a:rPr kumimoji="1" lang="en-US" altLang="ja-JP" dirty="0" smtClean="0"/>
              <a:t> = 687 keV)</a:t>
            </a:r>
          </a:p>
          <a:p>
            <a:pPr lvl="1"/>
            <a:r>
              <a:rPr lang="en-US" altLang="ja-JP" dirty="0" smtClean="0"/>
              <a:t>Distillation: Kr has lower boiling point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altLang="ja-JP" dirty="0">
                <a:solidFill>
                  <a:prstClr val="black"/>
                </a:solidFill>
              </a:rPr>
              <a:t>5 orders of magnitude </a:t>
            </a:r>
            <a:r>
              <a:rPr lang="en-US" altLang="ja-JP" dirty="0" smtClean="0">
                <a:solidFill>
                  <a:prstClr val="black"/>
                </a:solidFill>
              </a:rPr>
              <a:t>reduction (test)</a:t>
            </a:r>
          </a:p>
          <a:p>
            <a:pPr lvl="2" defTabSz="914400">
              <a:spcBef>
                <a:spcPts val="0"/>
              </a:spcBef>
              <a:defRPr/>
            </a:pPr>
            <a:r>
              <a:rPr lang="en-US" altLang="ja-JP" dirty="0" smtClean="0">
                <a:solidFill>
                  <a:prstClr val="black"/>
                </a:solidFill>
              </a:rPr>
              <a:t>0.1ppm</a:t>
            </a:r>
            <a:r>
              <a:rPr lang="en-US" altLang="ja-JP" dirty="0">
                <a:solidFill>
                  <a:prstClr val="black"/>
                </a:solidFill>
                <a:sym typeface="Wingdings" pitchFamily="2" charset="2"/>
              </a:rPr>
              <a:t></a:t>
            </a:r>
            <a:r>
              <a:rPr lang="en-US" altLang="ja-JP" dirty="0" smtClean="0">
                <a:solidFill>
                  <a:prstClr val="black"/>
                </a:solidFill>
                <a:sym typeface="Wingdings" pitchFamily="2" charset="2"/>
              </a:rPr>
              <a:t>1ppt </a:t>
            </a:r>
            <a:r>
              <a:rPr lang="en-US" altLang="ja-JP" dirty="0">
                <a:solidFill>
                  <a:prstClr val="black"/>
                </a:solidFill>
              </a:rPr>
              <a:t>with 4.7kg/</a:t>
            </a:r>
            <a:r>
              <a:rPr lang="en-US" altLang="ja-JP" dirty="0" err="1" smtClean="0">
                <a:solidFill>
                  <a:prstClr val="black"/>
                </a:solidFill>
              </a:rPr>
              <a:t>hr</a:t>
            </a:r>
            <a:endParaRPr lang="en-US" altLang="ja-JP" dirty="0" smtClean="0">
              <a:solidFill>
                <a:prstClr val="black"/>
              </a:solidFill>
              <a:sym typeface="Wingdings" pitchFamily="2" charset="2"/>
            </a:endParaRPr>
          </a:p>
          <a:p>
            <a:pPr marL="914400" lvl="2" indent="0" defTabSz="914400">
              <a:spcBef>
                <a:spcPts val="0"/>
              </a:spcBef>
              <a:buNone/>
              <a:defRPr/>
            </a:pPr>
            <a:r>
              <a:rPr lang="en-US" altLang="ja-JP" sz="1300" dirty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en-US" altLang="ja-JP" sz="1300" dirty="0" smtClean="0">
                <a:solidFill>
                  <a:prstClr val="black"/>
                </a:solidFill>
                <a:sym typeface="Wingdings" pitchFamily="2" charset="2"/>
              </a:rPr>
              <a:t>      K</a:t>
            </a:r>
            <a:r>
              <a:rPr lang="en-US" altLang="ja-JP" sz="1300" dirty="0">
                <a:solidFill>
                  <a:prstClr val="black"/>
                </a:solidFill>
                <a:sym typeface="Wingdings" pitchFamily="2" charset="2"/>
              </a:rPr>
              <a:t>. Abe et al. for XMASS </a:t>
            </a:r>
            <a:r>
              <a:rPr lang="en-US" altLang="ja-JP" sz="1300" dirty="0" err="1">
                <a:solidFill>
                  <a:prstClr val="black"/>
                </a:solidFill>
                <a:sym typeface="Wingdings" pitchFamily="2" charset="2"/>
              </a:rPr>
              <a:t>collab</a:t>
            </a:r>
            <a:r>
              <a:rPr lang="en-US" altLang="ja-JP" sz="1300" dirty="0">
                <a:solidFill>
                  <a:prstClr val="black"/>
                </a:solidFill>
                <a:sym typeface="Wingdings" pitchFamily="2" charset="2"/>
              </a:rPr>
              <a:t>., </a:t>
            </a:r>
            <a:r>
              <a:rPr lang="en-US" altLang="ja-JP" sz="1300" dirty="0" err="1">
                <a:solidFill>
                  <a:prstClr val="black"/>
                </a:solidFill>
                <a:sym typeface="Wingdings" pitchFamily="2" charset="2"/>
              </a:rPr>
              <a:t>Astropart</a:t>
            </a:r>
            <a:r>
              <a:rPr lang="en-US" altLang="ja-JP" sz="1300" dirty="0">
                <a:solidFill>
                  <a:prstClr val="black"/>
                </a:solidFill>
                <a:sym typeface="Wingdings" pitchFamily="2" charset="2"/>
              </a:rPr>
              <a:t>. Phys. 31 (2009) </a:t>
            </a:r>
            <a:r>
              <a:rPr lang="en-US" altLang="ja-JP" sz="1300" dirty="0" smtClean="0">
                <a:solidFill>
                  <a:prstClr val="black"/>
                </a:solidFill>
                <a:sym typeface="Wingdings" pitchFamily="2" charset="2"/>
              </a:rPr>
              <a:t>290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altLang="ja-JP" dirty="0">
                <a:solidFill>
                  <a:prstClr val="black"/>
                </a:solidFill>
                <a:sym typeface="Wingdings" pitchFamily="2" charset="2"/>
              </a:rPr>
              <a:t>Distillation: 10 days before filling into the </a:t>
            </a:r>
            <a:r>
              <a:rPr lang="en-US" altLang="ja-JP" dirty="0" smtClean="0">
                <a:solidFill>
                  <a:prstClr val="black"/>
                </a:solidFill>
                <a:sym typeface="Wingdings" pitchFamily="2" charset="2"/>
              </a:rPr>
              <a:t>detector (</a:t>
            </a:r>
            <a:r>
              <a:rPr lang="en-US" altLang="ja-JP" dirty="0" smtClean="0">
                <a:solidFill>
                  <a:prstClr val="black"/>
                </a:solidFill>
                <a:latin typeface="Symbol" charset="2"/>
                <a:cs typeface="Symbol" charset="2"/>
                <a:sym typeface="Wingdings" pitchFamily="2" charset="2"/>
              </a:rPr>
              <a:t>~ </a:t>
            </a:r>
            <a:r>
              <a:rPr lang="en-US" altLang="ja-JP" dirty="0" smtClean="0">
                <a:solidFill>
                  <a:prstClr val="black"/>
                </a:solidFill>
                <a:sym typeface="Wingdings" pitchFamily="2" charset="2"/>
              </a:rPr>
              <a:t>1 ton)</a:t>
            </a:r>
            <a:endParaRPr kumimoji="1" lang="en-US" altLang="ja-JP" dirty="0" smtClean="0"/>
          </a:p>
          <a:p>
            <a:r>
              <a:rPr lang="en-US" altLang="ja-JP" dirty="0" smtClean="0"/>
              <a:t>Rn</a:t>
            </a:r>
          </a:p>
          <a:p>
            <a:pPr lvl="1"/>
            <a:r>
              <a:rPr lang="en-US" altLang="ja-JP" dirty="0"/>
              <a:t>t</a:t>
            </a:r>
            <a:r>
              <a:rPr lang="en-US" altLang="ja-JP" dirty="0" smtClean="0"/>
              <a:t>arget value</a:t>
            </a:r>
          </a:p>
          <a:p>
            <a:pPr lvl="2"/>
            <a:r>
              <a:rPr lang="en-US" altLang="ja-JP" baseline="30000" dirty="0">
                <a:solidFill>
                  <a:srgbClr val="000000"/>
                </a:solidFill>
              </a:rPr>
              <a:t>222</a:t>
            </a:r>
            <a:r>
              <a:rPr lang="en-US" altLang="ja-JP" dirty="0">
                <a:solidFill>
                  <a:srgbClr val="000000"/>
                </a:solidFill>
              </a:rPr>
              <a:t>Rn: target </a:t>
            </a:r>
            <a:r>
              <a:rPr lang="en-US" altLang="ja-JP" dirty="0" smtClean="0">
                <a:solidFill>
                  <a:srgbClr val="000000"/>
                </a:solidFill>
              </a:rPr>
              <a:t>1.0mBq for 835 kg inner volume</a:t>
            </a:r>
          </a:p>
          <a:p>
            <a:pPr lvl="2"/>
            <a:r>
              <a:rPr lang="en-US" altLang="ja-JP" baseline="30000" dirty="0" smtClean="0">
                <a:solidFill>
                  <a:srgbClr val="000000"/>
                </a:solidFill>
              </a:rPr>
              <a:t>220</a:t>
            </a:r>
            <a:r>
              <a:rPr lang="en-US" altLang="ja-JP" dirty="0" smtClean="0">
                <a:solidFill>
                  <a:srgbClr val="000000"/>
                </a:solidFill>
              </a:rPr>
              <a:t>Rn</a:t>
            </a:r>
            <a:r>
              <a:rPr lang="en-US" altLang="ja-JP" dirty="0">
                <a:solidFill>
                  <a:srgbClr val="000000"/>
                </a:solidFill>
              </a:rPr>
              <a:t>: target </a:t>
            </a:r>
            <a:r>
              <a:rPr lang="en-US" altLang="ja-JP" dirty="0" smtClean="0">
                <a:solidFill>
                  <a:srgbClr val="000000"/>
                </a:solidFill>
              </a:rPr>
              <a:t>0.43mBq</a:t>
            </a:r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for 835 kg inner volume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Filtering by circulation</a:t>
            </a:r>
          </a:p>
          <a:p>
            <a:pPr lvl="2"/>
            <a:r>
              <a:rPr lang="en-US" altLang="ja-JP" dirty="0" smtClean="0"/>
              <a:t>liquid </a:t>
            </a:r>
            <a:r>
              <a:rPr lang="en-US" altLang="ja-JP" dirty="0" smtClean="0">
                <a:sym typeface="Wingdings"/>
              </a:rPr>
              <a:t></a:t>
            </a:r>
            <a:r>
              <a:rPr lang="en-US" altLang="ja-JP" dirty="0" smtClean="0"/>
              <a:t> gas (30litter-GXe/min) </a:t>
            </a:r>
            <a:r>
              <a:rPr lang="en-US" altLang="ja-JP" dirty="0" smtClean="0">
                <a:sym typeface="Wingdings"/>
              </a:rPr>
              <a:t></a:t>
            </a:r>
            <a:r>
              <a:rPr lang="en-US" altLang="ja-JP" dirty="0" smtClean="0"/>
              <a:t> liquid </a:t>
            </a:r>
          </a:p>
          <a:p>
            <a:pPr lvl="3"/>
            <a:r>
              <a:rPr lang="en-US" altLang="ja-JP" dirty="0" smtClean="0"/>
              <a:t>Charcoal</a:t>
            </a:r>
          </a:p>
          <a:p>
            <a:pPr lvl="2"/>
            <a:r>
              <a:rPr lang="en-US" altLang="ja-JP" dirty="0" smtClean="0"/>
              <a:t>liquid (a few litter-</a:t>
            </a:r>
            <a:r>
              <a:rPr lang="en-US" altLang="ja-JP" dirty="0" err="1" smtClean="0"/>
              <a:t>LXe</a:t>
            </a:r>
            <a:r>
              <a:rPr lang="en-US" altLang="ja-JP" dirty="0" smtClean="0"/>
              <a:t>/min)</a:t>
            </a:r>
          </a:p>
          <a:p>
            <a:pPr lvl="3"/>
            <a:r>
              <a:rPr kumimoji="1" lang="en-US" altLang="ja-JP" dirty="0" err="1" smtClean="0"/>
              <a:t>Understady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433236" y="597093"/>
            <a:ext cx="1143000" cy="345598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7749148" y="2684656"/>
            <a:ext cx="525463" cy="555625"/>
            <a:chOff x="2016" y="3168"/>
            <a:chExt cx="384" cy="480"/>
          </a:xfrm>
        </p:grpSpPr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2016" y="3168"/>
              <a:ext cx="0" cy="480"/>
            </a:xfrm>
            <a:prstGeom prst="line">
              <a:avLst/>
            </a:prstGeom>
            <a:noFill/>
            <a:ln w="412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2208" y="3168"/>
              <a:ext cx="0" cy="480"/>
            </a:xfrm>
            <a:prstGeom prst="line">
              <a:avLst/>
            </a:prstGeom>
            <a:noFill/>
            <a:ln w="412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2400" y="3168"/>
              <a:ext cx="0" cy="480"/>
            </a:xfrm>
            <a:prstGeom prst="line">
              <a:avLst/>
            </a:prstGeom>
            <a:noFill/>
            <a:ln w="412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7820586" y="1389256"/>
            <a:ext cx="334962" cy="728662"/>
            <a:chOff x="1846" y="2160"/>
            <a:chExt cx="201" cy="428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1925" y="2338"/>
              <a:ext cx="0" cy="250"/>
            </a:xfrm>
            <a:prstGeom prst="line">
              <a:avLst/>
            </a:prstGeom>
            <a:noFill/>
            <a:ln w="4127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1846" y="2160"/>
              <a:ext cx="201" cy="202"/>
              <a:chOff x="1846" y="2160"/>
              <a:chExt cx="201" cy="202"/>
            </a:xfrm>
          </p:grpSpPr>
          <p:sp>
            <p:nvSpPr>
              <p:cNvPr id="17" name="Oval 15"/>
              <p:cNvSpPr>
                <a:spLocks noChangeArrowheads="1"/>
              </p:cNvSpPr>
              <p:nvPr/>
            </p:nvSpPr>
            <p:spPr bwMode="auto">
              <a:xfrm>
                <a:off x="1846" y="2195"/>
                <a:ext cx="79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" name="Oval 16"/>
              <p:cNvSpPr>
                <a:spLocks noChangeArrowheads="1"/>
              </p:cNvSpPr>
              <p:nvPr/>
            </p:nvSpPr>
            <p:spPr bwMode="auto">
              <a:xfrm>
                <a:off x="1942" y="2291"/>
                <a:ext cx="79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" name="Oval 17"/>
              <p:cNvSpPr>
                <a:spLocks noChangeArrowheads="1"/>
              </p:cNvSpPr>
              <p:nvPr/>
            </p:nvSpPr>
            <p:spPr bwMode="auto">
              <a:xfrm>
                <a:off x="1968" y="2160"/>
                <a:ext cx="79" cy="7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7414042" y="585548"/>
            <a:ext cx="13258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>
                <a:solidFill>
                  <a:schemeClr val="bg1"/>
                </a:solidFill>
                <a:ea typeface="Arial Unicode MS" pitchFamily="50" charset="-128"/>
                <a:cs typeface="Arial Unicode MS" pitchFamily="50" charset="-128"/>
              </a:rPr>
              <a:t>Lower </a:t>
            </a:r>
            <a:r>
              <a:rPr lang="en-US" altLang="ja-JP" b="1" dirty="0" err="1" smtClean="0">
                <a:solidFill>
                  <a:schemeClr val="bg1"/>
                </a:solidFill>
                <a:ea typeface="Arial Unicode MS" pitchFamily="50" charset="-128"/>
                <a:cs typeface="Arial Unicode MS" pitchFamily="50" charset="-128"/>
              </a:rPr>
              <a:t>tmp</a:t>
            </a:r>
            <a:endParaRPr lang="ja-JP" altLang="en-US" b="1" dirty="0">
              <a:solidFill>
                <a:schemeClr val="bg1"/>
              </a:solidFill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7414043" y="3541753"/>
            <a:ext cx="13258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>
                <a:ea typeface="Arial Unicode MS" pitchFamily="50" charset="-128"/>
                <a:cs typeface="Arial Unicode MS" pitchFamily="50" charset="-128"/>
              </a:rPr>
              <a:t>Higher </a:t>
            </a:r>
            <a:r>
              <a:rPr lang="en-US" altLang="ja-JP" b="1" dirty="0" err="1" smtClean="0">
                <a:ea typeface="Arial Unicode MS" pitchFamily="50" charset="-128"/>
                <a:cs typeface="Arial Unicode MS" pitchFamily="50" charset="-128"/>
              </a:rPr>
              <a:t>tmp</a:t>
            </a:r>
            <a:endParaRPr lang="ja-JP" altLang="en-US" b="1" dirty="0"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2" name="AutoShape 39"/>
          <p:cNvSpPr>
            <a:spLocks noChangeArrowheads="1"/>
          </p:cNvSpPr>
          <p:nvPr/>
        </p:nvSpPr>
        <p:spPr bwMode="auto">
          <a:xfrm>
            <a:off x="8180948" y="1821056"/>
            <a:ext cx="215900" cy="792162"/>
          </a:xfrm>
          <a:prstGeom prst="curvedLeftArrow">
            <a:avLst>
              <a:gd name="adj1" fmla="val 73382"/>
              <a:gd name="adj2" fmla="val 14676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AutoShape 40"/>
          <p:cNvSpPr>
            <a:spLocks noChangeArrowheads="1"/>
          </p:cNvSpPr>
          <p:nvPr/>
        </p:nvSpPr>
        <p:spPr bwMode="auto">
          <a:xfrm flipH="1" flipV="1">
            <a:off x="7604686" y="1749618"/>
            <a:ext cx="215900" cy="792163"/>
          </a:xfrm>
          <a:prstGeom prst="curvedLeftArrow">
            <a:avLst>
              <a:gd name="adj1" fmla="val 73382"/>
              <a:gd name="adj2" fmla="val 14676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" name="AutoShape 42"/>
          <p:cNvSpPr>
            <a:spLocks noChangeArrowheads="1"/>
          </p:cNvSpPr>
          <p:nvPr/>
        </p:nvSpPr>
        <p:spPr bwMode="auto">
          <a:xfrm rot="5400000">
            <a:off x="8552785" y="3503446"/>
            <a:ext cx="609600" cy="489670"/>
          </a:xfrm>
          <a:prstGeom prst="upArrow">
            <a:avLst>
              <a:gd name="adj1" fmla="val 50000"/>
              <a:gd name="adj2" fmla="val 5755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26" name="AutoShape 48"/>
          <p:cNvSpPr>
            <a:spLocks noChangeArrowheads="1"/>
          </p:cNvSpPr>
          <p:nvPr/>
        </p:nvSpPr>
        <p:spPr bwMode="auto">
          <a:xfrm rot="5400000">
            <a:off x="8552785" y="576094"/>
            <a:ext cx="609600" cy="489670"/>
          </a:xfrm>
          <a:prstGeom prst="upArrow">
            <a:avLst>
              <a:gd name="adj1" fmla="val 50000"/>
              <a:gd name="adj2" fmla="val 4726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 rot="16200000" flipH="1">
            <a:off x="8546723" y="1911616"/>
            <a:ext cx="600075" cy="465138"/>
          </a:xfrm>
          <a:prstGeom prst="upArrow">
            <a:avLst>
              <a:gd name="adj1" fmla="val 50000"/>
              <a:gd name="adj2" fmla="val 45635"/>
            </a:avLst>
          </a:prstGeom>
          <a:solidFill>
            <a:srgbClr val="00F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576236" y="3911085"/>
            <a:ext cx="419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Xe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408393" y="22288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Off gas</a:t>
            </a:r>
            <a:endParaRPr kumimoji="1" lang="ja-JP" altLang="en-US" dirty="0"/>
          </a:p>
        </p:txBody>
      </p:sp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939" y="4593598"/>
            <a:ext cx="2427083" cy="211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6893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図 49" descr="50GeV_1yr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9663" y="3716338"/>
            <a:ext cx="422433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/>
              <a:t>Expected sensitivity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64088" y="836712"/>
            <a:ext cx="3635896" cy="2448272"/>
          </a:xfrm>
          <a:blipFill>
            <a:blip r:embed="rId4" cstate="email"/>
            <a:tile tx="0" ty="0" sx="100000" sy="100000" flip="none" algn="tl"/>
          </a:blipFill>
          <a:ln w="63500">
            <a:solidFill>
              <a:srgbClr val="FF0000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sz="4400" dirty="0" smtClean="0">
                <a:latin typeface="Symbol" pitchFamily="18" charset="2"/>
              </a:rPr>
              <a:t>s</a:t>
            </a:r>
            <a:r>
              <a:rPr lang="en-US" altLang="ja-JP" sz="4400" baseline="-25000" dirty="0" smtClean="0">
                <a:latin typeface="Symbol" pitchFamily="18" charset="2"/>
              </a:rPr>
              <a:t>c</a:t>
            </a:r>
            <a:r>
              <a:rPr lang="en-US" altLang="ja-JP" sz="4400" baseline="-25000" dirty="0" smtClean="0"/>
              <a:t>p</a:t>
            </a:r>
            <a:r>
              <a:rPr lang="en-US" altLang="ja-JP" sz="4400" dirty="0" smtClean="0"/>
              <a:t>&gt;2x10</a:t>
            </a:r>
            <a:r>
              <a:rPr lang="en-US" altLang="ja-JP" sz="4400" baseline="30000" dirty="0" smtClean="0"/>
              <a:t>-45</a:t>
            </a:r>
            <a:r>
              <a:rPr lang="en-US" altLang="ja-JP" sz="4400" dirty="0" smtClean="0"/>
              <a:t> cm</a:t>
            </a:r>
            <a:r>
              <a:rPr lang="en-US" altLang="ja-JP" sz="4400" baseline="30000" dirty="0" smtClean="0"/>
              <a:t>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sz="5100" baseline="30000" dirty="0" smtClean="0"/>
              <a:t> </a:t>
            </a:r>
            <a:r>
              <a:rPr lang="en-US" altLang="ja-JP" sz="3800" dirty="0" smtClean="0"/>
              <a:t>for 50-100GeV WIMP, 90%C.L.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dirty="0" smtClean="0"/>
              <a:t>1yr exposure, 100kg FV,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dirty="0" smtClean="0"/>
              <a:t>BG: 1x10</a:t>
            </a:r>
            <a:r>
              <a:rPr lang="en-US" altLang="ja-JP" baseline="30000" dirty="0" smtClean="0"/>
              <a:t>-4</a:t>
            </a:r>
            <a:r>
              <a:rPr lang="en-US" altLang="ja-JP" dirty="0" smtClean="0"/>
              <a:t> /</a:t>
            </a:r>
            <a:r>
              <a:rPr lang="en-US" altLang="ja-JP" dirty="0" err="1" smtClean="0"/>
              <a:t>keV</a:t>
            </a:r>
            <a:r>
              <a:rPr lang="en-US" altLang="ja-JP" dirty="0" smtClean="0"/>
              <a:t>/d/kg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ja-JP" dirty="0" smtClean="0"/>
              <a:t>Scintillation efficiency: 0.2</a:t>
            </a:r>
          </a:p>
        </p:txBody>
      </p:sp>
      <p:sp>
        <p:nvSpPr>
          <p:cNvPr id="27656" name="AutoShape 2" descr="https://www-sk1.icrr.u-tokyo.ac.jp/~yamashita/blog/wp-content/uploads/2010/07/base-graph-12679-xe100.png"/>
          <p:cNvSpPr>
            <a:spLocks noChangeAspect="1" noChangeArrowheads="1"/>
          </p:cNvSpPr>
          <p:nvPr/>
        </p:nvSpPr>
        <p:spPr bwMode="auto">
          <a:xfrm>
            <a:off x="63500" y="-136525"/>
            <a:ext cx="54578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endParaRPr lang="ja-JP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657" name="AutoShape 4" descr="https://www-sk1.icrr.u-tokyo.ac.jp/~yamashita/blog/wp-content/uploads/2010/07/base-graph-12679-xe100.png"/>
          <p:cNvSpPr>
            <a:spLocks noChangeAspect="1" noChangeArrowheads="1"/>
          </p:cNvSpPr>
          <p:nvPr/>
        </p:nvSpPr>
        <p:spPr bwMode="auto">
          <a:xfrm>
            <a:off x="63500" y="-136525"/>
            <a:ext cx="54578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endParaRPr lang="ja-JP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658" name="AutoShape 6" descr="https://www-sk1.icrr.u-tokyo.ac.jp/~yamashita/blog/wp-content/uploads/2010/07/base-graph-12679-xe100.png"/>
          <p:cNvSpPr>
            <a:spLocks noChangeAspect="1" noChangeArrowheads="1"/>
          </p:cNvSpPr>
          <p:nvPr/>
        </p:nvSpPr>
        <p:spPr bwMode="auto">
          <a:xfrm>
            <a:off x="63500" y="-136525"/>
            <a:ext cx="54578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endParaRPr lang="ja-JP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662" name="テキスト ボックス 5"/>
          <p:cNvSpPr txBox="1">
            <a:spLocks noChangeArrowheads="1"/>
          </p:cNvSpPr>
          <p:nvPr/>
        </p:nvSpPr>
        <p:spPr bwMode="auto">
          <a:xfrm>
            <a:off x="6732588" y="5157788"/>
            <a:ext cx="21494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  <a:latin typeface="Calibri" pitchFamily="34" charset="0"/>
              </a:rPr>
              <a:t>Black:signal+BG</a:t>
            </a:r>
          </a:p>
          <a:p>
            <a:r>
              <a:rPr lang="en-US" altLang="ja-JP" sz="2400">
                <a:solidFill>
                  <a:srgbClr val="FF0000"/>
                </a:solidFill>
                <a:latin typeface="Calibri" pitchFamily="34" charset="0"/>
              </a:rPr>
              <a:t>Red:BG</a:t>
            </a:r>
            <a:endParaRPr lang="ja-JP" altLang="en-US" sz="24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95900" y="3284538"/>
            <a:ext cx="38481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kern="0" dirty="0">
                <a:solidFill>
                  <a:srgbClr val="000000"/>
                </a:solidFill>
                <a:latin typeface="Arial" charset="0"/>
                <a:ea typeface="ＭＳ Ｐゴシック"/>
              </a:rPr>
              <a:t>Expected energy spectrum</a:t>
            </a:r>
            <a:endParaRPr kumimoji="0" altLang="en-US" sz="2400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516688" y="3933825"/>
            <a:ext cx="2392362" cy="1200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kern="0" dirty="0">
                <a:solidFill>
                  <a:srgbClr val="000000"/>
                </a:solidFill>
                <a:latin typeface="Arial" charset="0"/>
                <a:ea typeface="ＭＳ Ｐゴシック"/>
              </a:rPr>
              <a:t>1 year exposure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400" kern="0" dirty="0" err="1">
                <a:solidFill>
                  <a:srgbClr val="000000"/>
                </a:solidFill>
                <a:latin typeface="Symbol" pitchFamily="18" charset="2"/>
                <a:ea typeface="ＭＳ Ｐゴシック" charset="-128"/>
              </a:rPr>
              <a:t>s</a:t>
            </a:r>
            <a:r>
              <a:rPr kumimoji="0" lang="en-US" altLang="en-US" sz="2400" kern="0" baseline="-25000" dirty="0" err="1">
                <a:solidFill>
                  <a:srgbClr val="000000"/>
                </a:solidFill>
                <a:latin typeface="Symbol" pitchFamily="18" charset="2"/>
                <a:ea typeface="ＭＳ Ｐゴシック" charset="-128"/>
              </a:rPr>
              <a:t>c</a:t>
            </a:r>
            <a:r>
              <a:rPr kumimoji="0" lang="en-US" altLang="en-US" sz="2400" kern="0" baseline="-25000" dirty="0" err="1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</a:t>
            </a:r>
            <a:r>
              <a:rPr kumimoji="0" lang="en-US" alt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=10</a:t>
            </a:r>
            <a:r>
              <a:rPr kumimoji="0" lang="en-US" altLang="en-US" sz="2400" kern="0" baseline="300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-44</a:t>
            </a:r>
            <a:r>
              <a:rPr kumimoji="0" lang="en-US" alt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cm</a:t>
            </a:r>
            <a:r>
              <a:rPr kumimoji="0" lang="en-US" altLang="en-US" sz="2400" kern="0" baseline="300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2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en-US" sz="2400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50GeV WIMP</a:t>
            </a:r>
            <a:endParaRPr kumimoji="0" altLang="en-US" sz="2400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  <p:sp>
        <p:nvSpPr>
          <p:cNvPr id="28" name="テキスト ボックス 27"/>
          <p:cNvSpPr txBox="1"/>
          <p:nvPr/>
        </p:nvSpPr>
        <p:spPr>
          <a:xfrm rot="20759153">
            <a:off x="7703867" y="3450144"/>
            <a:ext cx="184666" cy="461665"/>
          </a:xfrm>
          <a:prstGeom prst="rect">
            <a:avLst/>
          </a:prstGeom>
          <a:solidFill>
            <a:srgbClr val="FFFFFF">
              <a:alpha val="67000"/>
            </a:srgbClr>
          </a:solidFill>
        </p:spPr>
        <p:txBody>
          <a:bodyPr wrap="none" rtlCol="0">
            <a:spAutoFit/>
          </a:bodyPr>
          <a:lstStyle/>
          <a:p>
            <a:endParaRPr kumimoji="1" lang="ja-JP" altLang="en-US" sz="2400" b="1" dirty="0">
              <a:solidFill>
                <a:srgbClr val="AE2DB1"/>
              </a:solidFill>
            </a:endParaRPr>
          </a:p>
        </p:txBody>
      </p:sp>
      <p:pic>
        <p:nvPicPr>
          <p:cNvPr id="24" name="図 3" descr="graph_21852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" y="1019469"/>
            <a:ext cx="5070477" cy="5070477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 rot="3717086">
            <a:off x="673053" y="353418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XENON100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3801863">
            <a:off x="1230386" y="3078868"/>
            <a:ext cx="95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CDMS-II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rot="20679684">
            <a:off x="3400412" y="3469956"/>
            <a:ext cx="144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EDELWEISS-II</a:t>
            </a:r>
            <a:endParaRPr kumimoji="1" lang="ja-JP" alt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7665" name="テキスト ボックス 21"/>
          <p:cNvSpPr txBox="1">
            <a:spLocks noChangeArrowheads="1"/>
          </p:cNvSpPr>
          <p:nvPr/>
        </p:nvSpPr>
        <p:spPr bwMode="auto">
          <a:xfrm>
            <a:off x="966065" y="995798"/>
            <a:ext cx="2849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2800" dirty="0">
                <a:solidFill>
                  <a:srgbClr val="000000"/>
                </a:solidFill>
                <a:latin typeface="Calibri" pitchFamily="34" charset="0"/>
              </a:rPr>
              <a:t>Spin Independent</a:t>
            </a:r>
            <a:endParaRPr lang="ja-JP" altLang="en-US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72570" y="5033805"/>
            <a:ext cx="2635357" cy="276999"/>
          </a:xfrm>
          <a:prstGeom prst="rect">
            <a:avLst/>
          </a:prstGeom>
          <a:solidFill>
            <a:srgbClr val="FFFFFF">
              <a:alpha val="71000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1600" b="1" dirty="0" smtClean="0">
                <a:solidFill>
                  <a:srgbClr val="AE2DB1"/>
                </a:solidFill>
              </a:rPr>
              <a:t>- - - XMASS 2keVee th.(100d)</a:t>
            </a:r>
            <a:endParaRPr kumimoji="1" lang="ja-JP" altLang="en-US" sz="1600" b="1" dirty="0">
              <a:solidFill>
                <a:srgbClr val="AE2DB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72870" y="4746561"/>
            <a:ext cx="2635357" cy="338554"/>
          </a:xfrm>
          <a:prstGeom prst="rect">
            <a:avLst/>
          </a:prstGeom>
          <a:solidFill>
            <a:srgbClr val="FFFFFF">
              <a:alpha val="71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- - - XMASS 5keVee th.(100d)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5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タイトル 1"/>
          <p:cNvSpPr>
            <a:spLocks noGrp="1"/>
          </p:cNvSpPr>
          <p:nvPr>
            <p:ph type="title"/>
          </p:nvPr>
        </p:nvSpPr>
        <p:spPr>
          <a:xfrm>
            <a:off x="457200" y="9103"/>
            <a:ext cx="8229600" cy="764443"/>
          </a:xfrm>
          <a:solidFill>
            <a:srgbClr val="FFFF00"/>
          </a:solidFill>
        </p:spPr>
        <p:txBody>
          <a:bodyPr anchor="t">
            <a:noAutofit/>
          </a:bodyPr>
          <a:lstStyle/>
          <a:p>
            <a:pPr eaLnBrk="1" hangingPunct="1"/>
            <a:r>
              <a:rPr lang="en-US" altLang="ja-JP" sz="4800" dirty="0" smtClean="0">
                <a:solidFill>
                  <a:srgbClr val="000000"/>
                </a:solidFill>
              </a:rPr>
              <a:t>Detector </a:t>
            </a:r>
            <a:r>
              <a:rPr lang="en-US" altLang="ja-JP" sz="4800" dirty="0" err="1" smtClean="0">
                <a:solidFill>
                  <a:srgbClr val="000000"/>
                </a:solidFill>
              </a:rPr>
              <a:t>Consturuction</a:t>
            </a:r>
            <a:endParaRPr lang="ja-JP" altLang="en-US" sz="4800" dirty="0" smtClean="0">
              <a:solidFill>
                <a:srgbClr val="000000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  <p:pic>
        <p:nvPicPr>
          <p:cNvPr id="29699" name="Picture 4" descr="P10403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5" y="1112693"/>
            <a:ext cx="374491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P10007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625" y="3984480"/>
            <a:ext cx="37433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http://www-sk.icrr.u-tokyo.ac.jp/xmass/gallery/20100106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0913" y="1128568"/>
            <a:ext cx="3783012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51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7554"/>
            <a:ext cx="8229600" cy="1143000"/>
          </a:xfrm>
        </p:spPr>
        <p:txBody>
          <a:bodyPr>
            <a:normAutofit/>
          </a:bodyPr>
          <a:lstStyle/>
          <a:p>
            <a:pPr lvl="1" algn="ctr"/>
            <a:r>
              <a:rPr kumimoji="1" lang="en-US" altLang="ja-JP" sz="4400" dirty="0" smtClean="0">
                <a:solidFill>
                  <a:schemeClr val="tx1"/>
                </a:solidFill>
                <a:latin typeface="+mj-lt"/>
              </a:rPr>
              <a:t>Why people believe in Dark Matter</a:t>
            </a:r>
            <a:endParaRPr kumimoji="1" lang="ja-JP" altLang="en-US" sz="4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281658"/>
            <a:ext cx="4609481" cy="490319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sz="3600" b="1" i="1" dirty="0">
                <a:solidFill>
                  <a:srgbClr val="FF0000"/>
                </a:solidFill>
              </a:rPr>
              <a:t>Evidence at the different scale of the Universe</a:t>
            </a:r>
          </a:p>
          <a:p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Rotation 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curve of a galaxy</a:t>
            </a:r>
          </a:p>
          <a:p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Cluster of </a:t>
            </a:r>
            <a:r>
              <a:rPr kumimoji="1" lang="en-US" altLang="ja-JP" dirty="0" smtClean="0">
                <a:solidFill>
                  <a:srgbClr val="A6A6A6"/>
                </a:solidFill>
              </a:rPr>
              <a:t>Galaxies</a:t>
            </a:r>
          </a:p>
          <a:p>
            <a:pPr lvl="1"/>
            <a:r>
              <a:rPr lang="en-US" altLang="ja-JP" dirty="0" err="1" smtClean="0">
                <a:solidFill>
                  <a:srgbClr val="A6A6A6"/>
                </a:solidFill>
              </a:rPr>
              <a:t>luminocity</a:t>
            </a:r>
            <a:r>
              <a:rPr lang="en-US" altLang="ja-JP" dirty="0" smtClean="0">
                <a:solidFill>
                  <a:srgbClr val="A6A6A6"/>
                </a:solidFill>
              </a:rPr>
              <a:t> </a:t>
            </a:r>
            <a:r>
              <a:rPr lang="en-US" altLang="ja-JP" dirty="0" err="1" smtClean="0">
                <a:solidFill>
                  <a:srgbClr val="A6A6A6"/>
                </a:solidFill>
              </a:rPr>
              <a:t>vs</a:t>
            </a:r>
            <a:r>
              <a:rPr lang="en-US" altLang="ja-JP" dirty="0" smtClean="0">
                <a:solidFill>
                  <a:srgbClr val="A6A6A6"/>
                </a:solidFill>
              </a:rPr>
              <a:t> velocity</a:t>
            </a:r>
            <a:endParaRPr kumimoji="1" lang="en-US" altLang="ja-JP" dirty="0" smtClean="0">
              <a:solidFill>
                <a:srgbClr val="A6A6A6"/>
              </a:solidFill>
            </a:endParaRPr>
          </a:p>
          <a:p>
            <a:pPr lvl="1"/>
            <a:r>
              <a:rPr kumimoji="1" lang="en-US" altLang="ja-JP" dirty="0" smtClean="0">
                <a:solidFill>
                  <a:srgbClr val="A6A6A6"/>
                </a:solidFill>
              </a:rPr>
              <a:t>Gravitational lens</a:t>
            </a:r>
            <a:r>
              <a:rPr lang="en-US" altLang="ja-JP" dirty="0" smtClean="0">
                <a:solidFill>
                  <a:srgbClr val="A6A6A6"/>
                </a:solidFill>
              </a:rPr>
              <a:t>ing</a:t>
            </a:r>
          </a:p>
          <a:p>
            <a:r>
              <a:rPr kumimoji="1" lang="en-US" altLang="ja-JP" dirty="0" smtClean="0">
                <a:solidFill>
                  <a:srgbClr val="A6A6A6"/>
                </a:solidFill>
              </a:rPr>
              <a:t>CMB</a:t>
            </a:r>
            <a:endParaRPr lang="en-US" altLang="ja-JP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A6A6A6"/>
                </a:solidFill>
              </a:rPr>
              <a:t>a</a:t>
            </a:r>
            <a:r>
              <a:rPr lang="en-US" altLang="ja-JP" dirty="0" smtClean="0">
                <a:solidFill>
                  <a:srgbClr val="A6A6A6"/>
                </a:solidFill>
              </a:rPr>
              <a:t>nd so on…..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47AE-E0E1-0843-8281-3EE6377BAFF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642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/>
          <p:cNvSpPr>
            <a:spLocks noGrp="1"/>
          </p:cNvSpPr>
          <p:nvPr>
            <p:ph type="title"/>
          </p:nvPr>
        </p:nvSpPr>
        <p:spPr>
          <a:xfrm>
            <a:off x="327025" y="561975"/>
            <a:ext cx="7878763" cy="639763"/>
          </a:xfrm>
        </p:spPr>
        <p:txBody>
          <a:bodyPr anchor="t"/>
          <a:lstStyle/>
          <a:p>
            <a:pPr algn="l" eaLnBrk="1" hangingPunct="1"/>
            <a:r>
              <a:rPr lang="en-US" altLang="ja-JP" sz="3200" smtClean="0">
                <a:solidFill>
                  <a:schemeClr val="bg1"/>
                </a:solidFill>
              </a:rPr>
              <a:t>Joining two halves</a:t>
            </a:r>
            <a:endParaRPr lang="ja-JP" altLang="en-US" sz="3200" smtClean="0">
              <a:solidFill>
                <a:schemeClr val="bg1"/>
              </a:solidFill>
            </a:endParaRPr>
          </a:p>
        </p:txBody>
      </p:sp>
      <p:pic>
        <p:nvPicPr>
          <p:cNvPr id="30723" name="Picture 8" descr="http://www-sk.icrr.u-tokyo.ac.jp/xmass/gallery/100130-5-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525" y="432662"/>
            <a:ext cx="3783013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http://www-sk.icrr.u-tokyo.ac.jp/xmass/gallery/100209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97737"/>
            <a:ext cx="3783012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右矢印 7"/>
          <p:cNvSpPr/>
          <p:nvPr/>
        </p:nvSpPr>
        <p:spPr>
          <a:xfrm>
            <a:off x="4211960" y="2846679"/>
            <a:ext cx="792088" cy="100811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238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タイトル 1"/>
          <p:cNvSpPr>
            <a:spLocks noGrp="1"/>
          </p:cNvSpPr>
          <p:nvPr>
            <p:ph type="title"/>
          </p:nvPr>
        </p:nvSpPr>
        <p:spPr>
          <a:xfrm>
            <a:off x="327025" y="561975"/>
            <a:ext cx="7878763" cy="639763"/>
          </a:xfrm>
        </p:spPr>
        <p:txBody>
          <a:bodyPr anchor="t"/>
          <a:lstStyle/>
          <a:p>
            <a:pPr algn="l" eaLnBrk="1" hangingPunct="1"/>
            <a:r>
              <a:rPr lang="ja-JP" altLang="en-US" sz="3200" smtClean="0">
                <a:solidFill>
                  <a:schemeClr val="bg1"/>
                </a:solidFill>
              </a:rPr>
              <a:t>クリックしてタイトルを入力</a:t>
            </a:r>
          </a:p>
        </p:txBody>
      </p:sp>
      <p:sp>
        <p:nvSpPr>
          <p:cNvPr id="31747" name="コンテンツ プレースホルダ 2"/>
          <p:cNvSpPr>
            <a:spLocks noGrp="1"/>
          </p:cNvSpPr>
          <p:nvPr>
            <p:ph idx="1"/>
          </p:nvPr>
        </p:nvSpPr>
        <p:spPr>
          <a:xfrm>
            <a:off x="333375" y="1333500"/>
            <a:ext cx="8396288" cy="5016500"/>
          </a:xfrm>
        </p:spPr>
        <p:txBody>
          <a:bodyPr/>
          <a:lstStyle/>
          <a:p>
            <a:pPr eaLnBrk="1" hangingPunct="1"/>
            <a:r>
              <a:rPr lang="ja-JP" altLang="en-US" sz="2800" smtClean="0">
                <a:solidFill>
                  <a:schemeClr val="bg1"/>
                </a:solidFill>
              </a:rPr>
              <a:t>クリックしてテキストを入力</a:t>
            </a:r>
          </a:p>
        </p:txBody>
      </p:sp>
      <p:sp>
        <p:nvSpPr>
          <p:cNvPr id="31748" name="タイトル 1"/>
          <p:cNvSpPr txBox="1">
            <a:spLocks/>
          </p:cNvSpPr>
          <p:nvPr/>
        </p:nvSpPr>
        <p:spPr bwMode="auto">
          <a:xfrm>
            <a:off x="8494713" y="6481763"/>
            <a:ext cx="5905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ja-JP" sz="14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P-01</a:t>
            </a:r>
          </a:p>
        </p:txBody>
      </p:sp>
      <p:pic>
        <p:nvPicPr>
          <p:cNvPr id="31749" name="Picture 2" descr="C:\Documents and Settings\森山茂栄\デスクトップ\DSC_0094[1].jpg"/>
          <p:cNvPicPr>
            <a:picLocks noChangeAspect="1" noChangeArrowheads="1"/>
          </p:cNvPicPr>
          <p:nvPr/>
        </p:nvPicPr>
        <p:blipFill>
          <a:blip r:embed="rId3"/>
          <a:srcRect l="4575" r="61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230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301782" y="5599545"/>
            <a:ext cx="5190105" cy="996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5597387" cy="73890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altLang="ja-JP" b="1" i="1" dirty="0">
                <a:solidFill>
                  <a:srgbClr val="000000"/>
                </a:solidFill>
              </a:rPr>
              <a:t>Detector performance</a:t>
            </a:r>
            <a:r>
              <a:rPr kumimoji="1" lang="en-US" altLang="ja-JP" b="1" i="1" dirty="0" smtClean="0"/>
              <a:t/>
            </a:r>
            <a:br>
              <a:rPr kumimoji="1" lang="en-US" altLang="ja-JP" b="1" i="1" dirty="0" smtClean="0"/>
            </a:br>
            <a:r>
              <a:rPr kumimoji="1" lang="en-US" altLang="ja-JP" sz="3100" dirty="0" smtClean="0"/>
              <a:t>Reconstruction</a:t>
            </a:r>
            <a:endParaRPr kumimoji="1" lang="ja-JP" altLang="en-US" sz="31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1782" y="3684183"/>
            <a:ext cx="5295604" cy="2596547"/>
          </a:xfrm>
        </p:spPr>
        <p:txBody>
          <a:bodyPr>
            <a:noAutofit/>
          </a:bodyPr>
          <a:lstStyle/>
          <a:p>
            <a:pPr marL="514350" lvl="1" indent="-514350">
              <a:lnSpc>
                <a:spcPct val="80000"/>
              </a:lnSpc>
              <a:buFont typeface="Arial"/>
              <a:buChar char="•"/>
            </a:pPr>
            <a:r>
              <a:rPr lang="en-US" altLang="ja-JP" sz="2400" dirty="0" smtClean="0"/>
              <a:t>Reconstruction:</a:t>
            </a:r>
          </a:p>
          <a:p>
            <a:pPr lvl="1">
              <a:lnSpc>
                <a:spcPct val="70000"/>
              </a:lnSpc>
              <a:buFont typeface="Arial"/>
              <a:buChar char="•"/>
            </a:pPr>
            <a:r>
              <a:rPr kumimoji="1" lang="en-US" altLang="ja-JP" sz="2400" dirty="0" err="1" smtClean="0"/>
              <a:t>pe</a:t>
            </a:r>
            <a:r>
              <a:rPr kumimoji="1" lang="en-US" altLang="ja-JP" sz="2400" dirty="0" smtClean="0"/>
              <a:t>-distribution, hit pattern (and timing)</a:t>
            </a:r>
          </a:p>
          <a:p>
            <a:pPr lvl="1">
              <a:lnSpc>
                <a:spcPct val="70000"/>
              </a:lnSpc>
              <a:buFont typeface="Wingdings" charset="0"/>
              <a:buChar char="è"/>
            </a:pPr>
            <a:r>
              <a:rPr lang="en-US" altLang="ja-JP" sz="2400" dirty="0" smtClean="0">
                <a:sym typeface="Wingdings"/>
              </a:rPr>
              <a:t>energy, position (and particle id)</a:t>
            </a:r>
          </a:p>
          <a:p>
            <a:pPr lvl="1">
              <a:lnSpc>
                <a:spcPct val="70000"/>
              </a:lnSpc>
              <a:buFont typeface="Wingdings" charset="0"/>
              <a:buChar char="è"/>
            </a:pPr>
            <a:r>
              <a:rPr lang="en-US" altLang="ja-JP" sz="2400" dirty="0" smtClean="0">
                <a:sym typeface="Wingdings"/>
              </a:rPr>
              <a:t>High </a:t>
            </a:r>
            <a:r>
              <a:rPr lang="en-US" altLang="ja-JP" sz="2400" dirty="0" err="1" smtClean="0">
                <a:sym typeface="Wingdings"/>
              </a:rPr>
              <a:t>p.e.</a:t>
            </a:r>
            <a:r>
              <a:rPr lang="en-US" altLang="ja-JP" sz="2400" dirty="0" smtClean="0">
                <a:sym typeface="Wingdings"/>
              </a:rPr>
              <a:t> yield: 15.1±1.2 </a:t>
            </a:r>
            <a:r>
              <a:rPr lang="en-US" altLang="ja-JP" sz="2400" dirty="0" err="1" smtClean="0">
                <a:sym typeface="Wingdings"/>
              </a:rPr>
              <a:t>pe</a:t>
            </a:r>
            <a:r>
              <a:rPr lang="en-US" altLang="ja-JP" sz="2400" dirty="0" smtClean="0">
                <a:sym typeface="Wingdings"/>
              </a:rPr>
              <a:t>/keV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altLang="ja-JP" sz="2400" dirty="0" smtClean="0">
              <a:sym typeface="Wingdings"/>
            </a:endParaRPr>
          </a:p>
          <a:p>
            <a:pPr marL="571500" lvl="1" indent="-514350">
              <a:lnSpc>
                <a:spcPct val="80000"/>
              </a:lnSpc>
              <a:buFont typeface="Arial"/>
              <a:buChar char="•"/>
            </a:pPr>
            <a:r>
              <a:rPr lang="en-US" altLang="ja-JP" sz="2400" dirty="0"/>
              <a:t>Energy resolution for </a:t>
            </a:r>
            <a:r>
              <a:rPr lang="en-US" altLang="ja-JP" sz="2400" baseline="30000" dirty="0"/>
              <a:t>57</a:t>
            </a:r>
            <a:r>
              <a:rPr lang="en-US" altLang="ja-JP" sz="2400" dirty="0"/>
              <a:t>Co (122keV, </a:t>
            </a:r>
            <a:r>
              <a:rPr lang="en-US" altLang="ja-JP" sz="2400" dirty="0">
                <a:latin typeface="Symbol" charset="2"/>
                <a:cs typeface="Symbol" charset="2"/>
              </a:rPr>
              <a:t>g</a:t>
            </a:r>
            <a:r>
              <a:rPr lang="en-US" altLang="ja-JP" sz="2400" dirty="0"/>
              <a:t>-rays</a:t>
            </a:r>
            <a:r>
              <a:rPr lang="en-US" altLang="ja-JP" sz="2400" dirty="0" smtClean="0"/>
              <a:t>)</a:t>
            </a:r>
          </a:p>
          <a:p>
            <a:pPr marL="971550" lvl="2" indent="-514350">
              <a:lnSpc>
                <a:spcPct val="80000"/>
              </a:lnSpc>
            </a:pPr>
            <a:r>
              <a:rPr lang="en-US" altLang="ja-JP" sz="2000" dirty="0" smtClean="0"/>
              <a:t>4</a:t>
            </a:r>
            <a:r>
              <a:rPr lang="en-US" altLang="ja-JP" sz="2000" dirty="0"/>
              <a:t>% </a:t>
            </a:r>
            <a:r>
              <a:rPr lang="en-US" altLang="ja-JP" sz="2000" dirty="0" err="1"/>
              <a:t>rms</a:t>
            </a:r>
            <a:endParaRPr lang="en-US" altLang="ja-JP" sz="2000" dirty="0"/>
          </a:p>
          <a:p>
            <a:pPr marL="628650" indent="-571500">
              <a:lnSpc>
                <a:spcPct val="80000"/>
              </a:lnSpc>
            </a:pP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11/10/25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Y. </a:t>
            </a:r>
            <a:r>
              <a:rPr lang="en-US" altLang="ja-JP" dirty="0" err="1" smtClean="0"/>
              <a:t>Suzuki@KMI</a:t>
            </a:r>
            <a:r>
              <a:rPr lang="en-US" altLang="ja-JP" dirty="0" smtClean="0"/>
              <a:t> Inauguration Conf. in Nagoya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42</a:t>
            </a:fld>
            <a:endParaRPr lang="en-US" altLang="ja-JP"/>
          </a:p>
        </p:txBody>
      </p:sp>
      <p:pic>
        <p:nvPicPr>
          <p:cNvPr id="7" name="図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2532" y="919799"/>
            <a:ext cx="3221182" cy="407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5"/>
          <p:cNvSpPr txBox="1">
            <a:spLocks noChangeArrowheads="1"/>
          </p:cNvSpPr>
          <p:nvPr/>
        </p:nvSpPr>
        <p:spPr bwMode="auto">
          <a:xfrm>
            <a:off x="5990351" y="658150"/>
            <a:ext cx="1081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Real Data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7"/>
          <p:cNvSpPr txBox="1">
            <a:spLocks noChangeArrowheads="1"/>
          </p:cNvSpPr>
          <p:nvPr/>
        </p:nvSpPr>
        <p:spPr bwMode="auto">
          <a:xfrm>
            <a:off x="7755054" y="658150"/>
            <a:ext cx="11845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Simulation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821649" y="4991419"/>
            <a:ext cx="3253074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</a:rPr>
              <a:t>Position Resolution for</a:t>
            </a:r>
          </a:p>
          <a:p>
            <a:r>
              <a:rPr lang="en-US" altLang="ja-JP" sz="2400" baseline="30000" dirty="0" smtClean="0">
                <a:solidFill>
                  <a:srgbClr val="000000"/>
                </a:solidFill>
              </a:rPr>
              <a:t>57</a:t>
            </a:r>
            <a:r>
              <a:rPr lang="en-US" altLang="ja-JP" sz="2400" dirty="0" smtClean="0">
                <a:solidFill>
                  <a:srgbClr val="000000"/>
                </a:solidFill>
              </a:rPr>
              <a:t>Co (122keV </a:t>
            </a:r>
            <a:r>
              <a:rPr lang="en-US" altLang="ja-JP" sz="2400" dirty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rays)</a:t>
            </a:r>
          </a:p>
          <a:p>
            <a:r>
              <a:rPr lang="en-US" altLang="ja-JP" sz="2400" dirty="0" smtClean="0">
                <a:solidFill>
                  <a:srgbClr val="000000"/>
                </a:solidFill>
              </a:rPr>
              <a:t>1.4cm </a:t>
            </a:r>
            <a:r>
              <a:rPr lang="en-US" altLang="ja-JP" sz="2400" dirty="0" err="1" smtClean="0">
                <a:solidFill>
                  <a:srgbClr val="000000"/>
                </a:solidFill>
              </a:rPr>
              <a:t>rms</a:t>
            </a:r>
            <a:r>
              <a:rPr lang="en-US" altLang="ja-JP" sz="2400" dirty="0" smtClean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(</a:t>
            </a:r>
            <a:r>
              <a:rPr lang="en-US" altLang="ja-JP" sz="2400" dirty="0" smtClean="0">
                <a:solidFill>
                  <a:srgbClr val="000000"/>
                </a:solidFill>
              </a:rPr>
              <a:t>0cm: center) </a:t>
            </a:r>
            <a:r>
              <a:rPr lang="en-US" altLang="ja-JP" sz="2400" dirty="0">
                <a:solidFill>
                  <a:srgbClr val="000000"/>
                </a:solidFill>
              </a:rPr>
              <a:t>1cm </a:t>
            </a:r>
            <a:r>
              <a:rPr lang="en-US" altLang="ja-JP" sz="2400" dirty="0" err="1" smtClean="0">
                <a:solidFill>
                  <a:srgbClr val="000000"/>
                </a:solidFill>
              </a:rPr>
              <a:t>rms</a:t>
            </a:r>
            <a:r>
              <a:rPr lang="en-US" altLang="ja-JP" sz="2400" dirty="0" smtClean="0">
                <a:solidFill>
                  <a:srgbClr val="000000"/>
                </a:solidFill>
              </a:rPr>
              <a:t> (±20cm)</a:t>
            </a:r>
            <a:endParaRPr lang="ja-JP" altLang="en-US" sz="2400" dirty="0">
              <a:solidFill>
                <a:srgbClr val="000000"/>
              </a:solidFill>
            </a:endParaRPr>
          </a:p>
        </p:txBody>
      </p:sp>
      <p:pic>
        <p:nvPicPr>
          <p:cNvPr id="11" name="図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99" y="889434"/>
            <a:ext cx="5613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3"/>
          <p:cNvSpPr txBox="1">
            <a:spLocks noChangeArrowheads="1"/>
          </p:cNvSpPr>
          <p:nvPr/>
        </p:nvSpPr>
        <p:spPr bwMode="auto">
          <a:xfrm>
            <a:off x="555342" y="1002579"/>
            <a:ext cx="3363806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2800" dirty="0"/>
              <a:t>Reconstructed energy</a:t>
            </a:r>
          </a:p>
          <a:p>
            <a:r>
              <a:rPr lang="en-US" altLang="ja-JP" sz="2800" dirty="0"/>
              <a:t>                distribution</a:t>
            </a:r>
            <a:endParaRPr lang="ja-JP" altLang="en-US" sz="2800" dirty="0"/>
          </a:p>
        </p:txBody>
      </p:sp>
      <p:sp>
        <p:nvSpPr>
          <p:cNvPr id="13" name="テキスト ボックス 14"/>
          <p:cNvSpPr txBox="1">
            <a:spLocks noChangeArrowheads="1"/>
          </p:cNvSpPr>
          <p:nvPr/>
        </p:nvSpPr>
        <p:spPr bwMode="auto">
          <a:xfrm>
            <a:off x="1270292" y="1931414"/>
            <a:ext cx="15732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/>
              <a:t>real data</a:t>
            </a:r>
          </a:p>
          <a:p>
            <a:r>
              <a:rPr lang="en-US" altLang="ja-JP" sz="2400"/>
              <a:t>simulation</a:t>
            </a:r>
            <a:endParaRPr lang="ja-JP" altLang="en-US" sz="2400"/>
          </a:p>
        </p:txBody>
      </p:sp>
      <p:cxnSp>
        <p:nvCxnSpPr>
          <p:cNvPr id="14" name="直線コネクタ 13"/>
          <p:cNvCxnSpPr/>
          <p:nvPr/>
        </p:nvCxnSpPr>
        <p:spPr>
          <a:xfrm>
            <a:off x="643229" y="2182239"/>
            <a:ext cx="6270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643229" y="2544189"/>
            <a:ext cx="627063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テキスト ボックス 17"/>
          <p:cNvSpPr txBox="1">
            <a:spLocks noChangeArrowheads="1"/>
          </p:cNvSpPr>
          <p:nvPr/>
        </p:nvSpPr>
        <p:spPr bwMode="auto">
          <a:xfrm>
            <a:off x="4404449" y="1016434"/>
            <a:ext cx="966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122keV</a:t>
            </a:r>
            <a:endParaRPr lang="ja-JP" altLang="en-US"/>
          </a:p>
        </p:txBody>
      </p:sp>
      <p:sp>
        <p:nvSpPr>
          <p:cNvPr id="17" name="テキスト ボックス 18"/>
          <p:cNvSpPr txBox="1">
            <a:spLocks noChangeArrowheads="1"/>
          </p:cNvSpPr>
          <p:nvPr/>
        </p:nvSpPr>
        <p:spPr bwMode="auto">
          <a:xfrm>
            <a:off x="4525099" y="2354696"/>
            <a:ext cx="966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136keV</a:t>
            </a:r>
            <a:endParaRPr lang="ja-JP" altLang="en-US"/>
          </a:p>
        </p:txBody>
      </p:sp>
      <p:sp>
        <p:nvSpPr>
          <p:cNvPr id="18" name="テキスト ボックス 19"/>
          <p:cNvSpPr txBox="1">
            <a:spLocks noChangeArrowheads="1"/>
          </p:cNvSpPr>
          <p:nvPr/>
        </p:nvSpPr>
        <p:spPr bwMode="auto">
          <a:xfrm>
            <a:off x="2345462" y="2650836"/>
            <a:ext cx="15696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59.3keV of W</a:t>
            </a:r>
            <a:endParaRPr lang="ja-JP" altLang="en-US" dirty="0"/>
          </a:p>
        </p:txBody>
      </p:sp>
      <p:sp>
        <p:nvSpPr>
          <p:cNvPr id="19" name="テキスト ボックス 17"/>
          <p:cNvSpPr txBox="1">
            <a:spLocks noChangeArrowheads="1"/>
          </p:cNvSpPr>
          <p:nvPr/>
        </p:nvSpPr>
        <p:spPr bwMode="auto">
          <a:xfrm>
            <a:off x="4434612" y="1545071"/>
            <a:ext cx="1101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~4% rms</a:t>
            </a:r>
            <a:endParaRPr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945921" y="311852"/>
            <a:ext cx="307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Reconstructed position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6131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949181"/>
          </a:xfrm>
        </p:spPr>
        <p:txBody>
          <a:bodyPr/>
          <a:lstStyle/>
          <a:p>
            <a:r>
              <a:rPr kumimoji="1" lang="en-US" altLang="ja-JP" dirty="0" smtClean="0"/>
              <a:t>Internal BG (Rn)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97913" y="988294"/>
            <a:ext cx="6168685" cy="1517070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baseline="30000" dirty="0" smtClean="0"/>
              <a:t>222</a:t>
            </a:r>
            <a:r>
              <a:rPr kumimoji="1" lang="en-US" altLang="ja-JP" dirty="0" smtClean="0"/>
              <a:t>Rn: Identify </a:t>
            </a:r>
            <a:r>
              <a:rPr kumimoji="1" lang="en-US" altLang="ja-JP" baseline="30000" dirty="0" smtClean="0"/>
              <a:t>214</a:t>
            </a:r>
            <a:r>
              <a:rPr kumimoji="1" lang="en-US" altLang="ja-JP" dirty="0" smtClean="0"/>
              <a:t>Bi </a:t>
            </a:r>
            <a:r>
              <a:rPr kumimoji="1" lang="en-US" altLang="ja-JP" dirty="0" smtClean="0">
                <a:sym typeface="Wingdings"/>
              </a:rPr>
              <a:t> </a:t>
            </a:r>
            <a:r>
              <a:rPr kumimoji="1" lang="en-US" altLang="ja-JP" baseline="30000" dirty="0" smtClean="0">
                <a:sym typeface="Wingdings"/>
              </a:rPr>
              <a:t>214</a:t>
            </a:r>
            <a:r>
              <a:rPr kumimoji="1" lang="en-US" altLang="ja-JP" dirty="0" smtClean="0">
                <a:sym typeface="Wingdings"/>
              </a:rPr>
              <a:t>Po  </a:t>
            </a:r>
            <a:r>
              <a:rPr kumimoji="1" lang="en-US" altLang="ja-JP" baseline="30000" dirty="0" smtClean="0">
                <a:sym typeface="Wingdings"/>
              </a:rPr>
              <a:t>210</a:t>
            </a:r>
            <a:r>
              <a:rPr kumimoji="1" lang="en-US" altLang="ja-JP" dirty="0" smtClean="0">
                <a:sym typeface="Wingdings"/>
              </a:rPr>
              <a:t>Pb decays</a:t>
            </a:r>
          </a:p>
          <a:p>
            <a:pPr lvl="1"/>
            <a:r>
              <a:rPr lang="en-US" altLang="ja-JP" baseline="30000" dirty="0" smtClean="0">
                <a:sym typeface="Wingdings"/>
              </a:rPr>
              <a:t>214</a:t>
            </a:r>
            <a:r>
              <a:rPr lang="en-US" altLang="ja-JP" dirty="0" smtClean="0">
                <a:sym typeface="Wingdings"/>
              </a:rPr>
              <a:t> Po decays with 164 </a:t>
            </a:r>
            <a:r>
              <a:rPr lang="en-US" altLang="ja-JP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dirty="0" err="1" smtClean="0">
                <a:sym typeface="Wingdings"/>
              </a:rPr>
              <a:t>s</a:t>
            </a:r>
            <a:r>
              <a:rPr lang="en-US" altLang="ja-JP" dirty="0" smtClean="0">
                <a:sym typeface="Wingdings"/>
              </a:rPr>
              <a:t> half life</a:t>
            </a:r>
          </a:p>
          <a:p>
            <a:pPr lvl="1"/>
            <a:r>
              <a:rPr kumimoji="1" lang="en-US" altLang="ja-JP" dirty="0" smtClean="0">
                <a:latin typeface="Symbol" charset="2"/>
                <a:cs typeface="Symbol" charset="2"/>
                <a:sym typeface="Wingdings"/>
              </a:rPr>
              <a:t>b</a:t>
            </a:r>
            <a:r>
              <a:rPr kumimoji="1" lang="en-US" altLang="ja-JP" dirty="0" smtClean="0">
                <a:sym typeface="Wingdings"/>
              </a:rPr>
              <a:t> and </a:t>
            </a:r>
            <a:r>
              <a:rPr kumimoji="1" lang="en-US" altLang="ja-JP" dirty="0" smtClean="0">
                <a:latin typeface="Symbol" charset="2"/>
                <a:cs typeface="Symbol" charset="2"/>
                <a:sym typeface="Wingdings"/>
              </a:rPr>
              <a:t>a</a:t>
            </a:r>
            <a:r>
              <a:rPr kumimoji="1" lang="en-US" altLang="ja-JP" dirty="0" smtClean="0">
                <a:sym typeface="Wingdings"/>
              </a:rPr>
              <a:t> coincidence</a:t>
            </a:r>
          </a:p>
          <a:p>
            <a:pPr lvl="1"/>
            <a:r>
              <a:rPr lang="en-US" altLang="ja-JP" dirty="0" smtClean="0">
                <a:sym typeface="Wingdings"/>
              </a:rPr>
              <a:t>8.2±0.5mBq in the inner volume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11/10/25</a:t>
            </a: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43</a:t>
            </a:fld>
            <a:endParaRPr lang="en-US" altLang="ja-JP"/>
          </a:p>
        </p:txBody>
      </p:sp>
      <p:pic>
        <p:nvPicPr>
          <p:cNvPr id="8" name="Picture 19" descr="C:\Documents and Settings\森山茂栄\My Documents\travel\SPCS2011\458px-Decay_chain%284n%2B2%2C_Uranium_series%29.png"/>
          <p:cNvPicPr>
            <a:picLocks noChangeAspect="1" noChangeArrowheads="1"/>
          </p:cNvPicPr>
          <p:nvPr/>
        </p:nvPicPr>
        <p:blipFill>
          <a:blip r:embed="rId2"/>
          <a:srcRect l="28951" t="44807" r="27643" b="15790"/>
          <a:stretch>
            <a:fillRect/>
          </a:stretch>
        </p:blipFill>
        <p:spPr bwMode="auto">
          <a:xfrm>
            <a:off x="206375" y="424730"/>
            <a:ext cx="258762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円/楕円 8"/>
          <p:cNvSpPr/>
          <p:nvPr/>
        </p:nvSpPr>
        <p:spPr>
          <a:xfrm rot="19695657">
            <a:off x="887413" y="1651868"/>
            <a:ext cx="1687512" cy="1208087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pic>
        <p:nvPicPr>
          <p:cNvPr id="11" name="図 23" descr="pre-3885-dT100-1000us-nhit50-2ndPE-lin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896" b="51279"/>
          <a:stretch>
            <a:fillRect/>
          </a:stretch>
        </p:blipFill>
        <p:spPr bwMode="auto">
          <a:xfrm>
            <a:off x="3572362" y="2108348"/>
            <a:ext cx="2869571" cy="293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23" descr="pre-3885-dT100-1000us-nhit50-2ndPE-lin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2" t="50401" r="51186" b="2284"/>
          <a:stretch>
            <a:fillRect/>
          </a:stretch>
        </p:blipFill>
        <p:spPr bwMode="auto">
          <a:xfrm>
            <a:off x="6282106" y="2096756"/>
            <a:ext cx="2893354" cy="290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12"/>
          <p:cNvSpPr/>
          <p:nvPr/>
        </p:nvSpPr>
        <p:spPr>
          <a:xfrm>
            <a:off x="6604000" y="4499161"/>
            <a:ext cx="2462598" cy="501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テキスト ボックス 10"/>
          <p:cNvSpPr txBox="1">
            <a:spLocks noChangeArrowheads="1"/>
          </p:cNvSpPr>
          <p:nvPr/>
        </p:nvSpPr>
        <p:spPr bwMode="auto">
          <a:xfrm>
            <a:off x="6514613" y="4470008"/>
            <a:ext cx="568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/>
              <a:t>100</a:t>
            </a:r>
            <a:endParaRPr lang="ja-JP" altLang="en-US" dirty="0"/>
          </a:p>
        </p:txBody>
      </p:sp>
      <p:sp>
        <p:nvSpPr>
          <p:cNvPr id="15" name="テキスト ボックス 12"/>
          <p:cNvSpPr txBox="1">
            <a:spLocks noChangeArrowheads="1"/>
          </p:cNvSpPr>
          <p:nvPr/>
        </p:nvSpPr>
        <p:spPr bwMode="auto">
          <a:xfrm>
            <a:off x="7550729" y="4473183"/>
            <a:ext cx="568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/>
              <a:t>500</a:t>
            </a:r>
            <a:endParaRPr lang="ja-JP" altLang="en-US" dirty="0"/>
          </a:p>
        </p:txBody>
      </p:sp>
      <p:sp>
        <p:nvSpPr>
          <p:cNvPr id="16" name="テキスト ボックス 13"/>
          <p:cNvSpPr txBox="1">
            <a:spLocks noChangeArrowheads="1"/>
          </p:cNvSpPr>
          <p:nvPr/>
        </p:nvSpPr>
        <p:spPr bwMode="auto">
          <a:xfrm>
            <a:off x="8533913" y="4473183"/>
            <a:ext cx="6969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1000</a:t>
            </a:r>
            <a:endParaRPr lang="ja-JP" altLang="en-US"/>
          </a:p>
        </p:txBody>
      </p:sp>
      <p:sp>
        <p:nvSpPr>
          <p:cNvPr id="17" name="テキスト ボックス 14"/>
          <p:cNvSpPr txBox="1">
            <a:spLocks noChangeArrowheads="1"/>
          </p:cNvSpPr>
          <p:nvPr/>
        </p:nvSpPr>
        <p:spPr bwMode="auto">
          <a:xfrm>
            <a:off x="6687791" y="4644460"/>
            <a:ext cx="2452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Time difference (</a:t>
            </a:r>
            <a:r>
              <a:rPr lang="en-US" altLang="ja-JP" sz="2000" dirty="0" err="1">
                <a:latin typeface="Symbol" pitchFamily="18" charset="2"/>
              </a:rPr>
              <a:t>m</a:t>
            </a:r>
            <a:r>
              <a:rPr lang="en-US" altLang="ja-JP" sz="2000" dirty="0" err="1"/>
              <a:t>s</a:t>
            </a:r>
            <a:r>
              <a:rPr lang="en-US" altLang="ja-JP" sz="2000" dirty="0"/>
              <a:t>)</a:t>
            </a:r>
            <a:endParaRPr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50729" y="2103453"/>
            <a:ext cx="158172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dirty="0"/>
              <a:t>Fitting with</a:t>
            </a:r>
          </a:p>
          <a:p>
            <a:pPr>
              <a:defRPr/>
            </a:pPr>
            <a:r>
              <a:rPr lang="en-US" altLang="ja-JP" sz="2000" dirty="0"/>
              <a:t>an expected</a:t>
            </a:r>
          </a:p>
          <a:p>
            <a:pPr>
              <a:defRPr/>
            </a:pPr>
            <a:r>
              <a:rPr lang="en-US" altLang="ja-JP" sz="2000" dirty="0"/>
              <a:t>decay curve</a:t>
            </a:r>
            <a:endParaRPr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803260" y="2409042"/>
            <a:ext cx="152896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dirty="0"/>
              <a:t>1</a:t>
            </a:r>
            <a:r>
              <a:rPr lang="en-US" altLang="ja-JP" sz="1400" baseline="30000" dirty="0"/>
              <a:t>st</a:t>
            </a:r>
            <a:r>
              <a:rPr lang="en-US" altLang="ja-JP" sz="1400" dirty="0"/>
              <a:t> event (</a:t>
            </a:r>
            <a:r>
              <a:rPr lang="en-US" altLang="ja-JP" sz="1400" baseline="30000" dirty="0"/>
              <a:t>214</a:t>
            </a:r>
            <a:r>
              <a:rPr lang="en-US" altLang="ja-JP" sz="1400" dirty="0"/>
              <a:t>Bi </a:t>
            </a:r>
            <a:r>
              <a:rPr lang="en-US" altLang="ja-JP" sz="1400" dirty="0">
                <a:latin typeface="Symbol" pitchFamily="18" charset="2"/>
              </a:rPr>
              <a:t>b</a:t>
            </a:r>
            <a:r>
              <a:rPr lang="en-US" altLang="ja-JP" sz="1400" dirty="0"/>
              <a:t>)</a:t>
            </a:r>
          </a:p>
          <a:p>
            <a:pPr>
              <a:defRPr/>
            </a:pPr>
            <a:r>
              <a:rPr lang="en-US" altLang="ja-JP" sz="1400" dirty="0"/>
              <a:t>2</a:t>
            </a:r>
            <a:r>
              <a:rPr lang="en-US" altLang="ja-JP" sz="1400" baseline="30000" dirty="0"/>
              <a:t>nd</a:t>
            </a:r>
            <a:r>
              <a:rPr lang="en-US" altLang="ja-JP" sz="1400" dirty="0"/>
              <a:t> event (</a:t>
            </a:r>
            <a:r>
              <a:rPr lang="en-US" altLang="ja-JP" sz="1400" baseline="30000" dirty="0"/>
              <a:t>214</a:t>
            </a:r>
            <a:r>
              <a:rPr lang="en-US" altLang="ja-JP" sz="1400" dirty="0"/>
              <a:t>Po </a:t>
            </a:r>
            <a:r>
              <a:rPr lang="en-US" altLang="ja-JP" sz="1400" dirty="0">
                <a:latin typeface="Symbol" pitchFamily="18" charset="2"/>
              </a:rPr>
              <a:t>a</a:t>
            </a:r>
            <a:r>
              <a:rPr lang="en-US" altLang="ja-JP" sz="1400" dirty="0"/>
              <a:t>)</a:t>
            </a:r>
          </a:p>
        </p:txBody>
      </p:sp>
      <p:cxnSp>
        <p:nvCxnSpPr>
          <p:cNvPr id="20" name="直線矢印コネクタ 19"/>
          <p:cNvCxnSpPr/>
          <p:nvPr/>
        </p:nvCxnSpPr>
        <p:spPr>
          <a:xfrm rot="16200000" flipH="1">
            <a:off x="5289412" y="3077426"/>
            <a:ext cx="541337" cy="103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4514273" y="2583306"/>
            <a:ext cx="330988" cy="5413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テキスト ボックス 22"/>
          <p:cNvSpPr txBox="1">
            <a:spLocks noChangeArrowheads="1"/>
          </p:cNvSpPr>
          <p:nvPr/>
        </p:nvSpPr>
        <p:spPr bwMode="auto">
          <a:xfrm>
            <a:off x="4605547" y="3458374"/>
            <a:ext cx="954533" cy="40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/>
              <a:t>Tail due to</a:t>
            </a:r>
          </a:p>
          <a:p>
            <a:pPr>
              <a:lnSpc>
                <a:spcPct val="70000"/>
              </a:lnSpc>
            </a:pPr>
            <a:r>
              <a:rPr lang="en-US" altLang="ja-JP" sz="1400" dirty="0"/>
              <a:t>saturation</a:t>
            </a:r>
            <a:endParaRPr lang="ja-JP" altLang="en-US" sz="1400" dirty="0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4969889" y="3833103"/>
            <a:ext cx="103185" cy="30595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図 4" descr="416px-Decay_chain%284n%2CThorium_series%29.png"/>
          <p:cNvPicPr>
            <a:picLocks noChangeAspect="1"/>
          </p:cNvPicPr>
          <p:nvPr/>
        </p:nvPicPr>
        <p:blipFill>
          <a:blip r:embed="rId4"/>
          <a:srcRect l="29251" t="37607" r="6847" b="5829"/>
          <a:stretch>
            <a:fillRect/>
          </a:stretch>
        </p:blipFill>
        <p:spPr bwMode="auto">
          <a:xfrm>
            <a:off x="338782" y="3668702"/>
            <a:ext cx="24161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円/楕円 28"/>
          <p:cNvSpPr/>
          <p:nvPr/>
        </p:nvSpPr>
        <p:spPr>
          <a:xfrm>
            <a:off x="338782" y="3668702"/>
            <a:ext cx="1062038" cy="21558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/>
          </a:p>
        </p:txBody>
      </p:sp>
      <p:sp>
        <p:nvSpPr>
          <p:cNvPr id="30" name="コンテンツ プレースホルダ 2"/>
          <p:cNvSpPr txBox="1">
            <a:spLocks/>
          </p:cNvSpPr>
          <p:nvPr/>
        </p:nvSpPr>
        <p:spPr>
          <a:xfrm>
            <a:off x="2855685" y="5102236"/>
            <a:ext cx="6219038" cy="149336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aseline="30000" dirty="0" smtClean="0">
                <a:solidFill>
                  <a:srgbClr val="000000"/>
                </a:solidFill>
              </a:rPr>
              <a:t>220</a:t>
            </a:r>
            <a:r>
              <a:rPr lang="en-US" altLang="ja-JP" sz="2800" dirty="0" smtClean="0">
                <a:solidFill>
                  <a:srgbClr val="000000"/>
                </a:solidFill>
              </a:rPr>
              <a:t>Rn: Identify </a:t>
            </a:r>
            <a:r>
              <a:rPr lang="en-US" altLang="ja-JP" sz="2800" baseline="30000" dirty="0" smtClean="0">
                <a:solidFill>
                  <a:srgbClr val="000000"/>
                </a:solidFill>
              </a:rPr>
              <a:t>220</a:t>
            </a:r>
            <a:r>
              <a:rPr lang="en-US" altLang="ja-JP" sz="2800" dirty="0" smtClean="0">
                <a:solidFill>
                  <a:srgbClr val="000000"/>
                </a:solidFill>
              </a:rPr>
              <a:t>Rn </a:t>
            </a:r>
            <a:r>
              <a:rPr lang="en-US" altLang="ja-JP" sz="28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altLang="ja-JP" sz="2800" baseline="30000" dirty="0" smtClean="0">
                <a:solidFill>
                  <a:srgbClr val="000000"/>
                </a:solidFill>
                <a:sym typeface="Wingdings"/>
              </a:rPr>
              <a:t>216</a:t>
            </a:r>
            <a:r>
              <a:rPr lang="en-US" altLang="ja-JP" sz="2800" dirty="0" smtClean="0">
                <a:solidFill>
                  <a:srgbClr val="000000"/>
                </a:solidFill>
                <a:sym typeface="Wingdings"/>
              </a:rPr>
              <a:t>Po  </a:t>
            </a:r>
            <a:r>
              <a:rPr lang="en-US" altLang="ja-JP" sz="2800" baseline="30000" dirty="0" smtClean="0">
                <a:solidFill>
                  <a:srgbClr val="000000"/>
                </a:solidFill>
                <a:sym typeface="Wingdings"/>
              </a:rPr>
              <a:t>212</a:t>
            </a:r>
            <a:r>
              <a:rPr lang="en-US" altLang="ja-JP" sz="2800" dirty="0" smtClean="0">
                <a:solidFill>
                  <a:srgbClr val="000000"/>
                </a:solidFill>
                <a:sym typeface="Wingdings"/>
              </a:rPr>
              <a:t>Pb decays</a:t>
            </a:r>
            <a:endParaRPr lang="en-US" altLang="ja-JP" sz="2800" dirty="0" smtClean="0">
              <a:solidFill>
                <a:srgbClr val="000000"/>
              </a:solidFill>
            </a:endParaRPr>
          </a:p>
          <a:p>
            <a:pPr lvl="1"/>
            <a:r>
              <a:rPr lang="en-US" altLang="ja-JP" sz="2400" baseline="30000" dirty="0" smtClean="0">
                <a:solidFill>
                  <a:srgbClr val="000000"/>
                </a:solidFill>
              </a:rPr>
              <a:t>216</a:t>
            </a:r>
            <a:r>
              <a:rPr lang="en-US" altLang="ja-JP" sz="2400" dirty="0" smtClean="0">
                <a:solidFill>
                  <a:srgbClr val="000000"/>
                </a:solidFill>
              </a:rPr>
              <a:t>Po decays with 0.14sec half life</a:t>
            </a:r>
          </a:p>
          <a:p>
            <a:pPr lvl="1"/>
            <a:r>
              <a:rPr lang="en-US" altLang="ja-JP" sz="2400" dirty="0" smtClean="0">
                <a:solidFill>
                  <a:srgbClr val="000000"/>
                </a:solidFill>
              </a:rPr>
              <a:t>two </a:t>
            </a:r>
            <a:r>
              <a:rPr lang="en-US" altLang="ja-JP" sz="2400" dirty="0" smtClean="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altLang="ja-JP" sz="2400" dirty="0" smtClean="0">
                <a:solidFill>
                  <a:srgbClr val="000000"/>
                </a:solidFill>
              </a:rPr>
              <a:t>’s with short coincidence</a:t>
            </a:r>
          </a:p>
          <a:p>
            <a:pPr lvl="1"/>
            <a:r>
              <a:rPr lang="en-US" altLang="ja-JP" sz="2400" dirty="0" smtClean="0">
                <a:solidFill>
                  <a:srgbClr val="000000"/>
                </a:solidFill>
              </a:rPr>
              <a:t>Upper limit &lt;0.28mBq (90%C.L.)</a:t>
            </a:r>
            <a:endParaRPr lang="ja-JP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897913" y="988294"/>
            <a:ext cx="6234541" cy="4056216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2897913" y="5102236"/>
            <a:ext cx="6234541" cy="139063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19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100923-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5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10"/>
            <a:ext cx="9144000" cy="612119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1986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7878763" cy="639763"/>
          </a:xfrm>
        </p:spPr>
        <p:txBody>
          <a:bodyPr anchor="t">
            <a:normAutofit/>
          </a:bodyPr>
          <a:lstStyle/>
          <a:p>
            <a:pPr algn="l" eaLnBrk="1" hangingPunct="1"/>
            <a:r>
              <a:rPr lang="en-US" altLang="ja-JP" sz="3200" dirty="0" smtClean="0">
                <a:solidFill>
                  <a:srgbClr val="000000"/>
                </a:solidFill>
              </a:rPr>
              <a:t>Summary for XMASS</a:t>
            </a:r>
            <a:endParaRPr lang="ja-JP" alt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4198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36810"/>
            <a:ext cx="9144000" cy="593852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ja-JP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XMASS is a single phase liquid Xenon detector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The XMASS 800kg detector is able to detect dark matter </a:t>
            </a:r>
            <a:r>
              <a:rPr lang="en-US" altLang="ja-JP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to</a:t>
            </a:r>
            <a:r>
              <a:rPr lang="en-US" altLang="ja-JP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 the sensitivity 2x10</a:t>
            </a:r>
            <a:r>
              <a:rPr lang="en-US" altLang="ja-JP" sz="3600" b="1" i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-45</a:t>
            </a:r>
            <a:r>
              <a:rPr lang="en-US" altLang="ja-JP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cm</a:t>
            </a:r>
            <a:r>
              <a:rPr lang="en-US" altLang="ja-JP" sz="3600" b="1" i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2</a:t>
            </a:r>
            <a:r>
              <a:rPr lang="en-US" altLang="ja-JP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 (spin independent case).</a:t>
            </a:r>
            <a:endParaRPr lang="en-US" altLang="ja-JP" sz="36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Commissioning runs are on going to confirm the detector performance and background properties.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Energy resolution and vertex resolution were as expected. ~1cm position resolution and ~4% energy resolution for 122keV </a:t>
            </a:r>
            <a:r>
              <a:rPr lang="en-US" altLang="ja-JP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  <a:latin typeface="Symbol" pitchFamily="18" charset="2"/>
              </a:rPr>
              <a:t>g</a:t>
            </a:r>
            <a:r>
              <a:rPr lang="en-US" altLang="ja-JP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/>
              </a:rPr>
              <a:t>Radon background are close to the target values</a:t>
            </a:r>
          </a:p>
          <a:p>
            <a:pPr>
              <a:lnSpc>
                <a:spcPct val="90000"/>
              </a:lnSpc>
            </a:pPr>
            <a:endParaRPr lang="en-US" altLang="ja-JP" sz="40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11/10/25</a:t>
            </a:r>
            <a:endParaRPr lang="en-US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Suzuki@KMI Inauguration Conf. in Nagoya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E5E8-BAAB-469B-8D6E-F0FBF6ACD26D}" type="slidenum">
              <a:rPr lang="en-US" altLang="ja-JP" smtClean="0"/>
              <a:pPr>
                <a:defRPr/>
              </a:pPr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442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Direct dark matter search experiments are in a very exciting and interesting stage: Some indications for low mass DM, but there are conflicting results.</a:t>
            </a:r>
          </a:p>
          <a:p>
            <a:r>
              <a:rPr lang="en-US" altLang="ja-JP" dirty="0" smtClean="0"/>
              <a:t>People </a:t>
            </a:r>
            <a:r>
              <a:rPr lang="en-US" altLang="ja-JP" dirty="0"/>
              <a:t>tried to reconcile those </a:t>
            </a:r>
            <a:r>
              <a:rPr lang="en-US" altLang="ja-JP" dirty="0" smtClean="0"/>
              <a:t>results: Many </a:t>
            </a:r>
            <a:r>
              <a:rPr lang="en-US" altLang="ja-JP" dirty="0"/>
              <a:t>many papers.</a:t>
            </a:r>
          </a:p>
          <a:p>
            <a:pPr lvl="1"/>
            <a:r>
              <a:rPr lang="en-US" altLang="ja-JP" dirty="0" smtClean="0"/>
              <a:t>Inelastic </a:t>
            </a:r>
            <a:r>
              <a:rPr lang="en-US" altLang="ja-JP" dirty="0"/>
              <a:t>DM, Isospin </a:t>
            </a:r>
            <a:r>
              <a:rPr lang="en-US" altLang="ja-JP" dirty="0" smtClean="0"/>
              <a:t>violating DM, Mirror DM, Composite DM, Resonant DM, SD inelastic DM, Complex Scalar DM, Astrophysical parameters, and so on….</a:t>
            </a:r>
            <a:endParaRPr kumimoji="1" lang="en-US" altLang="ja-JP" dirty="0" smtClean="0"/>
          </a:p>
          <a:p>
            <a:r>
              <a:rPr lang="en-US" altLang="ja-JP" dirty="0" smtClean="0"/>
              <a:t>But experimentally we need more studies on those data and understand backgrounds especially.</a:t>
            </a:r>
          </a:p>
          <a:p>
            <a:r>
              <a:rPr lang="en-US" altLang="ja-JP" dirty="0" smtClean="0"/>
              <a:t>XMASS is now in commissioning stage and hope that we will show some results in a few months.</a:t>
            </a:r>
          </a:p>
          <a:p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45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8887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END</a:t>
            </a:r>
            <a:endParaRPr kumimoji="1" lang="ja-JP" altLang="en-US" dirty="0"/>
          </a:p>
        </p:txBody>
      </p:sp>
      <p:sp>
        <p:nvSpPr>
          <p:cNvPr id="7" name="サブタイトル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11/10/25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1600" smtClean="0">
                <a:solidFill>
                  <a:prstClr val="white">
                    <a:lumMod val="50000"/>
                  </a:prstClr>
                </a:solidFill>
                <a:latin typeface="+mn-lt"/>
                <a:ea typeface="+mn-ea"/>
              </a:rPr>
              <a:t>Y. Suzuki@KMI Inauguration Conf. in Nagoya</a:t>
            </a:r>
            <a:endParaRPr lang="ja-JP" altLang="en-US" sz="1600" dirty="0">
              <a:solidFill>
                <a:prstClr val="white">
                  <a:lumMod val="50000"/>
                </a:prstClr>
              </a:solidFill>
              <a:latin typeface="+mn-lt"/>
              <a:ea typeface="+mn-ea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B24936-F618-4C48-B72D-9F4BD7114506}" type="slidenum">
              <a:rPr lang="en-US" altLang="ja-JP" smtClean="0"/>
              <a:pPr>
                <a:defRPr/>
              </a:pPr>
              <a:t>46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1997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-13987"/>
            <a:ext cx="8229600" cy="926078"/>
          </a:xfrm>
          <a:solidFill>
            <a:srgbClr val="FFFF00"/>
          </a:solidFill>
        </p:spPr>
        <p:txBody>
          <a:bodyPr/>
          <a:lstStyle/>
          <a:p>
            <a:r>
              <a:rPr kumimoji="1" lang="en-US" altLang="ja-JP" dirty="0" smtClean="0"/>
              <a:t>CDMS-II low threshold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0639" y="1439333"/>
            <a:ext cx="4853190" cy="5428702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2 keV</a:t>
            </a:r>
            <a:r>
              <a:rPr lang="en-US" altLang="ja-JP" dirty="0" smtClean="0"/>
              <a:t> threshold</a:t>
            </a:r>
          </a:p>
          <a:p>
            <a:r>
              <a:rPr kumimoji="1" lang="en-US" altLang="ja-JP" dirty="0" smtClean="0"/>
              <a:t>Only 8 low BG Ge detectors</a:t>
            </a:r>
          </a:p>
          <a:p>
            <a:pPr lvl="1"/>
            <a:r>
              <a:rPr lang="en-US" altLang="ja-JP" dirty="0" smtClean="0"/>
              <a:t>Others: veto</a:t>
            </a:r>
            <a:endParaRPr lang="en-US" altLang="ja-JP" dirty="0"/>
          </a:p>
          <a:p>
            <a:r>
              <a:rPr kumimoji="1" lang="en-US" altLang="ja-JP" dirty="0" smtClean="0"/>
              <a:t>241kg-days</a:t>
            </a:r>
          </a:p>
          <a:p>
            <a:r>
              <a:rPr lang="en-US" altLang="ja-JP" dirty="0" smtClean="0"/>
              <a:t>Remaining event shape: similar to a WIMP signal, but,</a:t>
            </a:r>
          </a:p>
          <a:p>
            <a:pPr>
              <a:buFont typeface="Wingdings" charset="0"/>
              <a:buChar char="è"/>
            </a:pPr>
            <a:r>
              <a:rPr kumimoji="1" lang="en-US" altLang="ja-JP" dirty="0" smtClean="0">
                <a:sym typeface="Wingdings"/>
              </a:rPr>
              <a:t>Un-rejected electron events</a:t>
            </a:r>
          </a:p>
          <a:p>
            <a:pPr lvl="1"/>
            <a:r>
              <a:rPr lang="en-US" altLang="ja-JP" dirty="0" smtClean="0">
                <a:sym typeface="Wingdings"/>
              </a:rPr>
              <a:t>Zero-charge events (close to edge)</a:t>
            </a:r>
          </a:p>
          <a:p>
            <a:pPr lvl="2"/>
            <a:r>
              <a:rPr lang="en-US" altLang="ja-JP" dirty="0" smtClean="0">
                <a:sym typeface="Wingdings"/>
              </a:rPr>
              <a:t>Charge  by side wall, not readout electrode</a:t>
            </a:r>
          </a:p>
          <a:p>
            <a:pPr lvl="2"/>
            <a:r>
              <a:rPr lang="en-US" altLang="ja-JP" dirty="0" smtClean="0">
                <a:sym typeface="Wingdings"/>
              </a:rPr>
              <a:t>Phonon fiducialization does not work @LE  remain as zero ch ev.</a:t>
            </a:r>
          </a:p>
          <a:p>
            <a:pPr lvl="1"/>
            <a:r>
              <a:rPr kumimoji="1" lang="en-US" altLang="ja-JP" dirty="0" smtClean="0">
                <a:sym typeface="Wingdings"/>
              </a:rPr>
              <a:t>Remaining surface events </a:t>
            </a:r>
          </a:p>
          <a:p>
            <a:pPr lvl="1"/>
            <a:r>
              <a:rPr kumimoji="1" lang="en-US" altLang="ja-JP" dirty="0" smtClean="0">
                <a:sym typeface="Wingdings"/>
              </a:rPr>
              <a:t>bulk events</a:t>
            </a:r>
          </a:p>
          <a:p>
            <a:pPr lvl="1"/>
            <a:r>
              <a:rPr lang="en-US" altLang="ja-JP" dirty="0" smtClean="0">
                <a:sym typeface="Wingdings"/>
              </a:rPr>
              <a:t>1.3 keV lines (L-shell EC)</a:t>
            </a:r>
          </a:p>
          <a:p>
            <a:endParaRPr kumimoji="1" lang="en-US" altLang="ja-JP" dirty="0" smtClean="0">
              <a:sym typeface="Wingdings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211" y="3705255"/>
            <a:ext cx="4198627" cy="223697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101381" y="52013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r="1287"/>
          <a:stretch/>
        </p:blipFill>
        <p:spPr>
          <a:xfrm>
            <a:off x="4905314" y="1093516"/>
            <a:ext cx="4210171" cy="228848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477933" y="6101672"/>
            <a:ext cx="3662408" cy="7663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Recoil energy scale assumes that the ionization </a:t>
            </a:r>
            <a:r>
              <a:rPr lang="en-US" altLang="ja-JP" dirty="0"/>
              <a:t>s</a:t>
            </a:r>
            <a:r>
              <a:rPr lang="en-US" altLang="ja-JP" dirty="0" smtClean="0"/>
              <a:t>ignal is consistent with a nuclear recoil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5817810" y="3705255"/>
            <a:ext cx="84666" cy="5643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817810" y="348430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</a:t>
            </a:r>
            <a:r>
              <a:rPr kumimoji="1" lang="en-US" altLang="ja-JP" dirty="0" smtClean="0"/>
              <a:t>otal backgrounds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2781150">
            <a:off x="5562079" y="4538484"/>
            <a:ext cx="113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z</a:t>
            </a:r>
            <a:r>
              <a:rPr kumimoji="1" lang="en-US" altLang="ja-JP" dirty="0" smtClean="0">
                <a:solidFill>
                  <a:srgbClr val="0000FF"/>
                </a:solidFill>
              </a:rPr>
              <a:t>ero ch ev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253290">
            <a:off x="5784958" y="5016708"/>
            <a:ext cx="87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surface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3722008">
            <a:off x="5622006" y="4707496"/>
            <a:ext cx="58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bulk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4734333">
            <a:off x="5345896" y="4657020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E445DB"/>
                </a:solidFill>
              </a:rPr>
              <a:t>1.3keV</a:t>
            </a:r>
            <a:endParaRPr kumimoji="1" lang="ja-JP" altLang="en-US" sz="1200" dirty="0">
              <a:solidFill>
                <a:srgbClr val="E445DB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29501" y="5546516"/>
            <a:ext cx="3649699" cy="371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5469470" y="2953300"/>
            <a:ext cx="3649699" cy="371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69025" y="5403339"/>
            <a:ext cx="3781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400" dirty="0" smtClean="0"/>
              <a:t>2   5     10    15    20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14872" y="572127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Recoil Energy (keV)</a:t>
            </a:r>
            <a:endParaRPr kumimoji="1" lang="ja-JP" altLang="en-US" sz="20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69024" y="2844445"/>
            <a:ext cx="3793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400" dirty="0" smtClean="0"/>
              <a:t>2         10            100</a:t>
            </a:r>
            <a:endParaRPr kumimoji="1"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189130" y="3133564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Recoil Energy (keV)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5418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-13987"/>
            <a:ext cx="8229600" cy="926078"/>
          </a:xfrm>
          <a:solidFill>
            <a:srgbClr val="FFFF00"/>
          </a:solidFill>
        </p:spPr>
        <p:txBody>
          <a:bodyPr/>
          <a:lstStyle/>
          <a:p>
            <a:r>
              <a:rPr kumimoji="1" lang="en-US" altLang="ja-JP" dirty="0" smtClean="0"/>
              <a:t>CDMS-II low threshold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0639" y="1439333"/>
            <a:ext cx="4853190" cy="5428702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2 keV</a:t>
            </a:r>
            <a:r>
              <a:rPr lang="en-US" altLang="ja-JP" dirty="0" smtClean="0"/>
              <a:t> threshold</a:t>
            </a:r>
          </a:p>
          <a:p>
            <a:r>
              <a:rPr kumimoji="1" lang="en-US" altLang="ja-JP" dirty="0" smtClean="0"/>
              <a:t>Only 8 low BG Ge detectors</a:t>
            </a:r>
          </a:p>
          <a:p>
            <a:pPr lvl="1"/>
            <a:r>
              <a:rPr lang="en-US" altLang="ja-JP" dirty="0" smtClean="0"/>
              <a:t>Others: veto</a:t>
            </a:r>
            <a:endParaRPr lang="en-US" altLang="ja-JP" dirty="0"/>
          </a:p>
          <a:p>
            <a:r>
              <a:rPr kumimoji="1" lang="en-US" altLang="ja-JP" dirty="0" smtClean="0"/>
              <a:t>241kg-days</a:t>
            </a:r>
          </a:p>
          <a:p>
            <a:r>
              <a:rPr lang="en-US" altLang="ja-JP" dirty="0" smtClean="0"/>
              <a:t>Remaining event shape: similar to a WIMP signal, but,</a:t>
            </a:r>
          </a:p>
          <a:p>
            <a:pPr>
              <a:buFont typeface="Wingdings" charset="0"/>
              <a:buChar char="è"/>
            </a:pPr>
            <a:r>
              <a:rPr kumimoji="1" lang="en-US" altLang="ja-JP" dirty="0" smtClean="0">
                <a:sym typeface="Wingdings"/>
              </a:rPr>
              <a:t>Un-rejected electron events</a:t>
            </a:r>
          </a:p>
          <a:p>
            <a:pPr lvl="1"/>
            <a:r>
              <a:rPr lang="en-US" altLang="ja-JP" dirty="0" smtClean="0">
                <a:sym typeface="Wingdings"/>
              </a:rPr>
              <a:t>Zero-charge events (close to edge)</a:t>
            </a:r>
          </a:p>
          <a:p>
            <a:pPr lvl="2"/>
            <a:r>
              <a:rPr lang="en-US" altLang="ja-JP" dirty="0" smtClean="0">
                <a:sym typeface="Wingdings"/>
              </a:rPr>
              <a:t>Charge  by side wall, not readout electrode</a:t>
            </a:r>
          </a:p>
          <a:p>
            <a:pPr lvl="2"/>
            <a:r>
              <a:rPr lang="en-US" altLang="ja-JP" dirty="0" smtClean="0">
                <a:sym typeface="Wingdings"/>
              </a:rPr>
              <a:t>Phonon fiducialization does not work @LE  remain as zero ch ev.</a:t>
            </a:r>
          </a:p>
          <a:p>
            <a:pPr lvl="1"/>
            <a:r>
              <a:rPr kumimoji="1" lang="en-US" altLang="ja-JP" dirty="0" smtClean="0">
                <a:sym typeface="Wingdings"/>
              </a:rPr>
              <a:t>Remaining surface events </a:t>
            </a:r>
          </a:p>
          <a:p>
            <a:pPr lvl="1"/>
            <a:r>
              <a:rPr kumimoji="1" lang="en-US" altLang="ja-JP" dirty="0" smtClean="0">
                <a:sym typeface="Wingdings"/>
              </a:rPr>
              <a:t>bulk events</a:t>
            </a:r>
          </a:p>
          <a:p>
            <a:pPr lvl="1"/>
            <a:r>
              <a:rPr lang="en-US" altLang="ja-JP" dirty="0" smtClean="0">
                <a:sym typeface="Wingdings"/>
              </a:rPr>
              <a:t>1.3 keV lines (L-shell EC)</a:t>
            </a:r>
          </a:p>
          <a:p>
            <a:endParaRPr kumimoji="1" lang="en-US" altLang="ja-JP" dirty="0" smtClean="0">
              <a:sym typeface="Wingdings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211" y="3705255"/>
            <a:ext cx="4198627" cy="223697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101381" y="52013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r="1287"/>
          <a:stretch/>
        </p:blipFill>
        <p:spPr>
          <a:xfrm>
            <a:off x="4905314" y="1093516"/>
            <a:ext cx="4210171" cy="228848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477933" y="6101672"/>
            <a:ext cx="3662408" cy="7663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Recoil energy scale assumes that the ionization </a:t>
            </a:r>
            <a:r>
              <a:rPr lang="en-US" altLang="ja-JP" dirty="0"/>
              <a:t>s</a:t>
            </a:r>
            <a:r>
              <a:rPr lang="en-US" altLang="ja-JP" dirty="0" smtClean="0"/>
              <a:t>ignal is consistent with a nuclear recoil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5817810" y="3705255"/>
            <a:ext cx="84666" cy="5643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5817810" y="348430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</a:t>
            </a:r>
            <a:r>
              <a:rPr kumimoji="1" lang="en-US" altLang="ja-JP" dirty="0" smtClean="0"/>
              <a:t>otal backgrounds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2781150">
            <a:off x="5562079" y="4538484"/>
            <a:ext cx="113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z</a:t>
            </a:r>
            <a:r>
              <a:rPr kumimoji="1" lang="en-US" altLang="ja-JP" dirty="0" smtClean="0">
                <a:solidFill>
                  <a:srgbClr val="0000FF"/>
                </a:solidFill>
              </a:rPr>
              <a:t>ero ch ev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253290">
            <a:off x="5784958" y="5016708"/>
            <a:ext cx="87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surface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3722008">
            <a:off x="5622006" y="4707496"/>
            <a:ext cx="58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bulk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4734333">
            <a:off x="5345896" y="4657020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E445DB"/>
                </a:solidFill>
              </a:rPr>
              <a:t>1.3keV</a:t>
            </a:r>
            <a:endParaRPr kumimoji="1" lang="ja-JP" altLang="en-US" sz="1200" dirty="0">
              <a:solidFill>
                <a:srgbClr val="E445DB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29501" y="5546516"/>
            <a:ext cx="3649699" cy="371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5469470" y="2953300"/>
            <a:ext cx="3649699" cy="371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69025" y="5403339"/>
            <a:ext cx="3781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400" dirty="0" smtClean="0"/>
              <a:t>2   5     10    15    20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14872" y="572127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Recoil Energy (keV)</a:t>
            </a:r>
            <a:endParaRPr kumimoji="1" lang="ja-JP" altLang="en-US" sz="20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69024" y="2844445"/>
            <a:ext cx="3793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2400" dirty="0" smtClean="0"/>
              <a:t>2         10            100</a:t>
            </a:r>
            <a:endParaRPr kumimoji="1" lang="ja-JP" altLang="en-US" sz="2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189130" y="3133564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Recoil Energy (keV)</a:t>
            </a:r>
            <a:endParaRPr kumimoji="1" lang="ja-JP" altLang="en-US" sz="20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101381" y="49473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39" name="図形グループ 38"/>
          <p:cNvGrpSpPr/>
          <p:nvPr/>
        </p:nvGrpSpPr>
        <p:grpSpPr>
          <a:xfrm>
            <a:off x="924560" y="1273319"/>
            <a:ext cx="7480527" cy="4636981"/>
            <a:chOff x="924560" y="1273319"/>
            <a:chExt cx="7480527" cy="4636981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7182196" y="4675239"/>
              <a:ext cx="184666" cy="369332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2096717" y="3622018"/>
              <a:ext cx="5028214" cy="707995"/>
            </a:xfrm>
            <a:prstGeom prst="rect">
              <a:avLst/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2742499" y="3498404"/>
              <a:ext cx="4348715" cy="461665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ja-JP" sz="2400" dirty="0" smtClean="0"/>
                <a:t>4        6        8       10      12</a:t>
              </a:r>
              <a:endParaRPr kumimoji="1" lang="ja-JP" altLang="en-US" sz="24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3538610" y="3813975"/>
              <a:ext cx="2792952" cy="461665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WIMP mass (GeV/c</a:t>
              </a:r>
              <a:r>
                <a:rPr kumimoji="1" lang="en-US" altLang="ja-JP" sz="2400" baseline="30000" dirty="0" smtClean="0"/>
                <a:t>2</a:t>
              </a:r>
              <a:r>
                <a:rPr kumimoji="1" lang="en-US" altLang="ja-JP" sz="2400" dirty="0" smtClean="0"/>
                <a:t>)</a:t>
              </a:r>
              <a:endParaRPr kumimoji="1" lang="ja-JP" altLang="en-US" sz="2400" dirty="0"/>
            </a:p>
          </p:txBody>
        </p:sp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560" y="1333736"/>
              <a:ext cx="7480527" cy="4576564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45" name="テキスト ボックス 44"/>
            <p:cNvSpPr txBox="1"/>
            <p:nvPr/>
          </p:nvSpPr>
          <p:spPr>
            <a:xfrm rot="580973">
              <a:off x="6522613" y="4021664"/>
              <a:ext cx="1588897" cy="461665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/>
                <a:t>CDMS-II-LE</a:t>
              </a:r>
              <a:endParaRPr kumimoji="1" lang="ja-JP" altLang="en-US" sz="2400" b="1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 rot="1423443">
              <a:off x="2869912" y="1989365"/>
              <a:ext cx="1221947" cy="493981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kumimoji="1" lang="en-US" altLang="ja-JP" b="1" dirty="0" smtClean="0"/>
                <a:t>CDMS-II</a:t>
              </a:r>
            </a:p>
            <a:p>
              <a:pPr>
                <a:lnSpc>
                  <a:spcPct val="70000"/>
                </a:lnSpc>
              </a:pPr>
              <a:r>
                <a:rPr kumimoji="1" lang="en-US" altLang="ja-JP" b="1" dirty="0" smtClean="0"/>
                <a:t>Shallow-LE</a:t>
              </a:r>
              <a:endParaRPr kumimoji="1" lang="ja-JP" altLang="en-US" b="1" dirty="0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 rot="3634568">
              <a:off x="3649574" y="1916544"/>
              <a:ext cx="956963" cy="369332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CDMS-II</a:t>
              </a:r>
              <a:endParaRPr kumimoji="1" lang="ja-JP" altLang="en-US" b="1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5668815" y="2199844"/>
              <a:ext cx="1262886" cy="584776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/>
                <a:t>DAMA</a:t>
              </a:r>
              <a:endParaRPr kumimoji="1" lang="ja-JP" altLang="en-US" sz="3200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 rot="1362126">
              <a:off x="4037282" y="3156100"/>
              <a:ext cx="1219204" cy="461665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/>
                <a:t>CoGeNT</a:t>
              </a:r>
              <a:endParaRPr kumimoji="1" lang="ja-JP" altLang="en-US" sz="2400" b="1" dirty="0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 rot="2434866">
              <a:off x="2848426" y="3829814"/>
              <a:ext cx="2648782" cy="40011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XENON100-10d (Const)</a:t>
              </a:r>
              <a:endParaRPr kumimoji="1" lang="ja-JP" altLang="en-US" sz="2000" b="1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 rot="3427912">
              <a:off x="4055964" y="1840141"/>
              <a:ext cx="1672253" cy="538609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kumimoji="1" lang="en-US" altLang="ja-JP" sz="2000" b="1" dirty="0" smtClean="0"/>
                <a:t>XENON100-</a:t>
              </a:r>
            </a:p>
            <a:p>
              <a:pPr>
                <a:lnSpc>
                  <a:spcPct val="70000"/>
                </a:lnSpc>
              </a:pPr>
              <a:r>
                <a:rPr kumimoji="1" lang="en-US" altLang="ja-JP" sz="2000" b="1" dirty="0" smtClean="0"/>
                <a:t>10d (reduced)</a:t>
              </a:r>
              <a:endParaRPr kumimoji="1" lang="ja-JP" alt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8201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7875"/>
            <a:ext cx="8229600" cy="96485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kumimoji="1" lang="en-US" altLang="ja-JP" sz="3600" dirty="0" smtClean="0"/>
              <a:t>Comparison between CDMS and CoGeNT</a:t>
            </a:r>
            <a:br>
              <a:rPr kumimoji="1" lang="en-US" altLang="ja-JP" sz="3600" dirty="0" smtClean="0"/>
            </a:br>
            <a:r>
              <a:rPr lang="en-US" altLang="ja-JP" sz="3600" dirty="0" smtClean="0"/>
              <a:t>(Germanium detectors)</a:t>
            </a:r>
            <a:endParaRPr kumimoji="1" lang="ja-JP" altLang="en-US" sz="3600" dirty="0"/>
          </a:p>
        </p:txBody>
      </p:sp>
      <p:sp>
        <p:nvSpPr>
          <p:cNvPr id="18" name="コンテンツ プレースホルダー 17"/>
          <p:cNvSpPr>
            <a:spLocks noGrp="1"/>
          </p:cNvSpPr>
          <p:nvPr>
            <p:ph idx="1"/>
          </p:nvPr>
        </p:nvSpPr>
        <p:spPr>
          <a:xfrm>
            <a:off x="457200" y="1073727"/>
            <a:ext cx="4672379" cy="539635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kumimoji="1" lang="en-US" altLang="ja-JP" dirty="0" smtClean="0"/>
              <a:t>Acceptance corrected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/>
              <a:t>CDMS selected as NR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/>
              <a:t>CDMS: Consistent with backgrounds</a:t>
            </a:r>
          </a:p>
          <a:p>
            <a:pPr lvl="1">
              <a:lnSpc>
                <a:spcPct val="110000"/>
              </a:lnSpc>
            </a:pPr>
            <a:r>
              <a:rPr lang="en-US" altLang="ja-JP" dirty="0" smtClean="0"/>
              <a:t>Surface, zero charge, EM bulk….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/>
              <a:t>CoGeNT: no separation for NR and EM.</a:t>
            </a:r>
            <a:endParaRPr kumimoji="1" lang="en-US" altLang="ja-JP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dirty="0" smtClean="0">
                <a:sym typeface="Wingdings"/>
              </a:rPr>
              <a:t>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>
                <a:solidFill>
                  <a:srgbClr val="FF0000"/>
                </a:solidFill>
              </a:rPr>
              <a:t>If CoGeNT ‘signal’ is NR </a:t>
            </a:r>
          </a:p>
          <a:p>
            <a:pPr lvl="1">
              <a:lnSpc>
                <a:spcPct val="110000"/>
              </a:lnSpc>
            </a:pPr>
            <a:r>
              <a:rPr lang="en-US" altLang="ja-JP" dirty="0" smtClean="0">
                <a:solidFill>
                  <a:srgbClr val="FF0000"/>
                </a:solidFill>
              </a:rPr>
              <a:t>inconsistent with CDMS, and majority is backgrounds.</a:t>
            </a:r>
          </a:p>
          <a:p>
            <a:pPr>
              <a:lnSpc>
                <a:spcPct val="110000"/>
              </a:lnSpc>
            </a:pPr>
            <a:r>
              <a:rPr lang="en-US" altLang="ja-JP" dirty="0" smtClean="0"/>
              <a:t>If CoGeNT ‘signal’ is EM</a:t>
            </a:r>
            <a:endParaRPr lang="en-US" altLang="ja-JP" dirty="0"/>
          </a:p>
          <a:p>
            <a:pPr lvl="1">
              <a:lnSpc>
                <a:spcPct val="110000"/>
              </a:lnSpc>
            </a:pPr>
            <a:r>
              <a:rPr lang="en-US" altLang="ja-JP" dirty="0" smtClean="0"/>
              <a:t>CDMS cannot tell much.</a:t>
            </a:r>
          </a:p>
          <a:p>
            <a:pPr>
              <a:lnSpc>
                <a:spcPct val="110000"/>
              </a:lnSpc>
            </a:pP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089B6A0-B167-B841-8488-0F148BD6B974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823" y="3713988"/>
            <a:ext cx="3673154" cy="275609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579" y="958480"/>
            <a:ext cx="3659431" cy="275550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037310" y="982725"/>
            <a:ext cx="2083595" cy="7063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/>
              <a:t>CoGeNT </a:t>
            </a:r>
            <a:r>
              <a:rPr lang="en-US" altLang="ja-JP" sz="1400" dirty="0"/>
              <a:t>data is corrected for </a:t>
            </a:r>
            <a:r>
              <a:rPr lang="en-US" altLang="ja-JP" sz="1400" dirty="0" smtClean="0"/>
              <a:t>quenching </a:t>
            </a:r>
            <a:r>
              <a:rPr lang="en-US" altLang="ja-JP" sz="1400" dirty="0"/>
              <a:t>factor [D.Hooper et al. PRD,82,123509(10)]</a:t>
            </a:r>
            <a:r>
              <a:rPr lang="en-US" altLang="ja-JP" sz="1400" dirty="0" smtClean="0"/>
              <a:t>.</a:t>
            </a:r>
            <a:endParaRPr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63913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7554"/>
            <a:ext cx="8229600" cy="1143000"/>
          </a:xfrm>
        </p:spPr>
        <p:txBody>
          <a:bodyPr>
            <a:normAutofit/>
          </a:bodyPr>
          <a:lstStyle/>
          <a:p>
            <a:pPr lvl="1" algn="ctr"/>
            <a:r>
              <a:rPr kumimoji="1" lang="en-US" altLang="ja-JP" sz="4400" dirty="0" smtClean="0">
                <a:latin typeface="+mj-lt"/>
              </a:rPr>
              <a:t>Why people believe in Dark Matter</a:t>
            </a:r>
            <a:endParaRPr kumimoji="1" lang="ja-JP" altLang="en-US" sz="4800" dirty="0">
              <a:latin typeface="+mj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281658"/>
            <a:ext cx="4609481" cy="490319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sz="3600" b="1" i="1" dirty="0">
                <a:solidFill>
                  <a:srgbClr val="FF0000"/>
                </a:solidFill>
              </a:rPr>
              <a:t>Evidence at the different scale of the Universe</a:t>
            </a:r>
          </a:p>
          <a:p>
            <a:r>
              <a:rPr lang="en-US" altLang="ja-JP" dirty="0"/>
              <a:t>Rotation curve of a galaxy</a:t>
            </a:r>
          </a:p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Cluster of </a:t>
            </a:r>
            <a:r>
              <a:rPr lang="en-US" altLang="ja-JP" dirty="0" smtClean="0">
                <a:solidFill>
                  <a:srgbClr val="A6A6A6"/>
                </a:solidFill>
              </a:rPr>
              <a:t>Galaxies</a:t>
            </a:r>
            <a:endParaRPr lang="en-US" altLang="ja-JP" dirty="0">
              <a:solidFill>
                <a:srgbClr val="A6A6A6"/>
              </a:solidFill>
            </a:endParaRPr>
          </a:p>
          <a:p>
            <a:pPr lvl="1"/>
            <a:r>
              <a:rPr lang="en-US" altLang="ja-JP" dirty="0" err="1">
                <a:solidFill>
                  <a:srgbClr val="A6A6A6"/>
                </a:solidFill>
              </a:rPr>
              <a:t>luminocity</a:t>
            </a:r>
            <a:r>
              <a:rPr lang="en-US" altLang="ja-JP" dirty="0">
                <a:solidFill>
                  <a:srgbClr val="A6A6A6"/>
                </a:solidFill>
              </a:rPr>
              <a:t> </a:t>
            </a:r>
            <a:r>
              <a:rPr lang="en-US" altLang="ja-JP" dirty="0" err="1">
                <a:solidFill>
                  <a:srgbClr val="A6A6A6"/>
                </a:solidFill>
              </a:rPr>
              <a:t>vs</a:t>
            </a:r>
            <a:r>
              <a:rPr lang="en-US" altLang="ja-JP" dirty="0">
                <a:solidFill>
                  <a:srgbClr val="A6A6A6"/>
                </a:solidFill>
              </a:rPr>
              <a:t> </a:t>
            </a:r>
            <a:r>
              <a:rPr lang="en-US" altLang="ja-JP" dirty="0" smtClean="0">
                <a:solidFill>
                  <a:srgbClr val="A6A6A6"/>
                </a:solidFill>
              </a:rPr>
              <a:t>velocity </a:t>
            </a:r>
            <a:endParaRPr lang="en-US" altLang="ja-JP" dirty="0">
              <a:solidFill>
                <a:srgbClr val="A6A6A6"/>
              </a:solidFill>
            </a:endParaRPr>
          </a:p>
          <a:p>
            <a:pPr lvl="1"/>
            <a:r>
              <a:rPr lang="en-US" altLang="ja-JP" dirty="0">
                <a:solidFill>
                  <a:srgbClr val="A6A6A6"/>
                </a:solidFill>
              </a:rPr>
              <a:t>Gravitational lensing</a:t>
            </a:r>
          </a:p>
          <a:p>
            <a:r>
              <a:rPr lang="en-US" altLang="ja-JP" dirty="0">
                <a:solidFill>
                  <a:srgbClr val="A6A6A6"/>
                </a:solidFill>
              </a:rPr>
              <a:t>CMB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A6A6A6"/>
                </a:solidFill>
              </a:rPr>
              <a:t>and so on…..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47AE-E0E1-0843-8281-3EE6377BAFF3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4" name="Picture 2" descr="MW_COBE_edge_on"/>
          <p:cNvPicPr>
            <a:picLocks noChangeAspect="1" noChangeArrowheads="1"/>
          </p:cNvPicPr>
          <p:nvPr/>
        </p:nvPicPr>
        <p:blipFill>
          <a:blip r:embed="rId3" cstate="print"/>
          <a:srcRect t="21635" b="25480"/>
          <a:stretch>
            <a:fillRect/>
          </a:stretch>
        </p:blipFill>
        <p:spPr bwMode="auto">
          <a:xfrm>
            <a:off x="4557410" y="1060425"/>
            <a:ext cx="4468376" cy="1121065"/>
          </a:xfrm>
          <a:prstGeom prst="rect">
            <a:avLst/>
          </a:prstGeom>
          <a:noFill/>
        </p:spPr>
      </p:pic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4" cstate="print"/>
          <a:srcRect t="3782"/>
          <a:stretch>
            <a:fillRect/>
          </a:stretch>
        </p:blipFill>
        <p:spPr bwMode="auto">
          <a:xfrm>
            <a:off x="6220904" y="3842693"/>
            <a:ext cx="2947433" cy="259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4657849" y="2951560"/>
            <a:ext cx="11687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NGC6503</a:t>
            </a: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7684573" y="4583655"/>
            <a:ext cx="13562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n-US" altLang="ja-JP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ark </a:t>
            </a:r>
            <a:r>
              <a:rPr lang="en-US" altLang="ja-JP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altLang="ja-JP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atter</a:t>
            </a:r>
            <a:endParaRPr lang="ja-JP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253880" y="5226183"/>
            <a:ext cx="1876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uminous 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atter</a:t>
            </a:r>
          </a:p>
        </p:txBody>
      </p:sp>
      <p:sp>
        <p:nvSpPr>
          <p:cNvPr id="11" name="コンテンツ プレースホルダ 16"/>
          <p:cNvSpPr txBox="1">
            <a:spLocks/>
          </p:cNvSpPr>
          <p:nvPr/>
        </p:nvSpPr>
        <p:spPr>
          <a:xfrm>
            <a:off x="4557410" y="2428617"/>
            <a:ext cx="1727605" cy="153268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 smtClean="0"/>
              <a:t>First indicated that invisible matter exist in </a:t>
            </a:r>
            <a:r>
              <a:rPr lang="en-US" altLang="ja-JP" sz="2000" b="1" dirty="0"/>
              <a:t>a</a:t>
            </a:r>
            <a:r>
              <a:rPr lang="en-US" altLang="ja-JP" sz="2000" b="1" dirty="0" smtClean="0"/>
              <a:t> galaxy by </a:t>
            </a:r>
            <a:r>
              <a:rPr lang="en-US" altLang="ja-JP" sz="2000" b="1" dirty="0"/>
              <a:t>Vera Rubin </a:t>
            </a:r>
            <a:r>
              <a:rPr lang="en-US" altLang="ja-JP" sz="2000" b="1" dirty="0" smtClean="0"/>
              <a:t>in 1972</a:t>
            </a:r>
            <a:endParaRPr lang="en-US" altLang="ja-JP" sz="2000" b="1" dirty="0"/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7053459" y="6290968"/>
            <a:ext cx="1851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</a:t>
            </a:r>
            <a:r>
              <a:rPr lang="en-US" altLang="ja-JP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vetocity</a:t>
            </a:r>
            <a:endPara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8323405" y="4160283"/>
            <a:ext cx="6888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</a:t>
            </a:r>
            <a:endParaRPr lang="ja-JP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図 6" descr="0010594v2.fig4.gif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3" r="18164" b="46231"/>
          <a:stretch/>
        </p:blipFill>
        <p:spPr>
          <a:xfrm>
            <a:off x="6452014" y="2470481"/>
            <a:ext cx="2701832" cy="137986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6"/>
          <a:srcRect b="66600"/>
          <a:stretch/>
        </p:blipFill>
        <p:spPr>
          <a:xfrm>
            <a:off x="4078078" y="4177083"/>
            <a:ext cx="2320861" cy="362533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7549226" y="3329124"/>
            <a:ext cx="154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Many Galaxies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215224" y="2308101"/>
            <a:ext cx="1914607" cy="449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1600" dirty="0" err="1" smtClean="0"/>
              <a:t>Y.Sofue</a:t>
            </a:r>
            <a:r>
              <a:rPr kumimoji="1" lang="en-US" altLang="ja-JP" sz="1600" dirty="0" smtClean="0"/>
              <a:t> and V. Rubin</a:t>
            </a:r>
          </a:p>
          <a:p>
            <a:pPr>
              <a:lnSpc>
                <a:spcPct val="70000"/>
              </a:lnSpc>
            </a:pPr>
            <a:r>
              <a:rPr lang="en-US" altLang="ja-JP" sz="1600" dirty="0" err="1" smtClean="0"/>
              <a:t>Astroph</a:t>
            </a:r>
            <a:r>
              <a:rPr lang="en-US" altLang="ja-JP" sz="1600" dirty="0" smtClean="0"/>
              <a:t>/0010594v2</a:t>
            </a:r>
            <a:endParaRPr kumimoji="1" lang="ja-JP" altLang="en-US" sz="1600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/>
          <a:srcRect l="32301" t="35960" b="32442"/>
          <a:stretch/>
        </p:blipFill>
        <p:spPr>
          <a:xfrm>
            <a:off x="4487842" y="4573654"/>
            <a:ext cx="1571206" cy="34298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6"/>
          <a:srcRect l="45658" t="65974"/>
          <a:stretch/>
        </p:blipFill>
        <p:spPr>
          <a:xfrm>
            <a:off x="4647410" y="5366197"/>
            <a:ext cx="1261198" cy="369332"/>
          </a:xfrm>
          <a:prstGeom prst="rect">
            <a:avLst/>
          </a:prstGeom>
        </p:spPr>
      </p:pic>
      <p:sp>
        <p:nvSpPr>
          <p:cNvPr id="21" name="下矢印 20"/>
          <p:cNvSpPr/>
          <p:nvPr/>
        </p:nvSpPr>
        <p:spPr>
          <a:xfrm>
            <a:off x="5060138" y="4952987"/>
            <a:ext cx="480013" cy="41321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772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7554"/>
            <a:ext cx="8229600" cy="1143000"/>
          </a:xfrm>
        </p:spPr>
        <p:txBody>
          <a:bodyPr>
            <a:normAutofit/>
          </a:bodyPr>
          <a:lstStyle/>
          <a:p>
            <a:pPr lvl="1" algn="ctr"/>
            <a:r>
              <a:rPr kumimoji="1" lang="en-US" altLang="ja-JP" sz="4400" dirty="0" smtClean="0">
                <a:latin typeface="+mj-lt"/>
              </a:rPr>
              <a:t>Why people believe in Dark Matter</a:t>
            </a:r>
            <a:endParaRPr kumimoji="1" lang="ja-JP" altLang="en-US" sz="4800" dirty="0">
              <a:latin typeface="+mj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281658"/>
            <a:ext cx="4609481" cy="490319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sz="3600" b="1" i="1" dirty="0">
                <a:solidFill>
                  <a:srgbClr val="FF0000"/>
                </a:solidFill>
              </a:rPr>
              <a:t>Evidence at the different scale of the Universe</a:t>
            </a:r>
          </a:p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Rotation curve of a galaxy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Cluster of </a:t>
            </a:r>
            <a:r>
              <a:rPr lang="en-US" altLang="ja-JP" dirty="0" smtClean="0">
                <a:solidFill>
                  <a:srgbClr val="000000"/>
                </a:solidFill>
              </a:rPr>
              <a:t>Galaxies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en-US" altLang="ja-JP" dirty="0" err="1">
                <a:solidFill>
                  <a:srgbClr val="000000"/>
                </a:solidFill>
              </a:rPr>
              <a:t>luminocity</a:t>
            </a:r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err="1">
                <a:solidFill>
                  <a:srgbClr val="000000"/>
                </a:solidFill>
              </a:rPr>
              <a:t>vs</a:t>
            </a:r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</a:rPr>
              <a:t>velocity</a:t>
            </a:r>
            <a:endParaRPr lang="en-US" altLang="ja-JP" dirty="0">
              <a:solidFill>
                <a:srgbClr val="A6A6A6"/>
              </a:solidFill>
            </a:endParaRPr>
          </a:p>
          <a:p>
            <a:pPr lvl="1"/>
            <a:r>
              <a:rPr lang="en-US" altLang="ja-JP" dirty="0">
                <a:solidFill>
                  <a:srgbClr val="A6A6A6"/>
                </a:solidFill>
              </a:rPr>
              <a:t>Gravitational lensing</a:t>
            </a:r>
          </a:p>
          <a:p>
            <a:r>
              <a:rPr lang="en-US" altLang="ja-JP" dirty="0">
                <a:solidFill>
                  <a:srgbClr val="A6A6A6"/>
                </a:solidFill>
              </a:rPr>
              <a:t>CMB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A6A6A6"/>
                </a:solidFill>
              </a:rPr>
              <a:t>and so on…..</a:t>
            </a:r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47AE-E0E1-0843-8281-3EE6377BAFF3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4" name="Picture 2" descr="C:\Documents and Settings\suzuki\デスクトップ\coma cluster of Galaxies (かみのけ座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517" y="1352350"/>
            <a:ext cx="3672409" cy="2448272"/>
          </a:xfrm>
          <a:prstGeom prst="rect">
            <a:avLst/>
          </a:prstGeom>
          <a:noFill/>
        </p:spPr>
      </p:pic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3896266" y="3818981"/>
            <a:ext cx="5509846" cy="2215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First in 1933: Fritz </a:t>
            </a:r>
            <a:r>
              <a:rPr lang="en-US" altLang="ja-JP" dirty="0" err="1" smtClean="0"/>
              <a:t>Zwicky</a:t>
            </a:r>
            <a:endParaRPr lang="en-US" altLang="ja-JP" dirty="0" smtClean="0"/>
          </a:p>
          <a:p>
            <a:pPr marL="457200" lvl="1" indent="0">
              <a:buNone/>
            </a:pPr>
            <a:r>
              <a:rPr lang="en-US" altLang="ja-JP" dirty="0" smtClean="0"/>
              <a:t>Luminous matter</a:t>
            </a:r>
          </a:p>
          <a:p>
            <a:pPr marL="457200" lvl="1" indent="0">
              <a:buNone/>
            </a:pPr>
            <a:r>
              <a:rPr lang="en-US" altLang="ja-JP" dirty="0" smtClean="0"/>
              <a:t>&lt;&lt; matter from orbital velocities </a:t>
            </a:r>
            <a:r>
              <a:rPr lang="en-US" altLang="ja-JP" dirty="0" smtClean="0">
                <a:sym typeface="Wingdings"/>
              </a:rPr>
              <a:t> </a:t>
            </a:r>
            <a:r>
              <a:rPr lang="en-US" altLang="ja-JP" dirty="0" err="1" smtClean="0">
                <a:sym typeface="Wingdings"/>
              </a:rPr>
              <a:t>Virial</a:t>
            </a:r>
            <a:r>
              <a:rPr lang="en-US" altLang="ja-JP" dirty="0" smtClean="0">
                <a:sym typeface="Wingdings"/>
              </a:rPr>
              <a:t> theorem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49398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7554"/>
            <a:ext cx="8229600" cy="1143000"/>
          </a:xfrm>
        </p:spPr>
        <p:txBody>
          <a:bodyPr>
            <a:normAutofit/>
          </a:bodyPr>
          <a:lstStyle/>
          <a:p>
            <a:pPr lvl="1" algn="ctr"/>
            <a:r>
              <a:rPr kumimoji="1" lang="en-US" altLang="ja-JP" sz="4400" dirty="0" smtClean="0">
                <a:latin typeface="+mj-lt"/>
              </a:rPr>
              <a:t>Why people believe in Dark Matter</a:t>
            </a:r>
            <a:endParaRPr kumimoji="1" lang="ja-JP" altLang="en-US" sz="4800" dirty="0">
              <a:latin typeface="+mj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281658"/>
            <a:ext cx="4609481" cy="490319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sz="3600" b="1" i="1" dirty="0">
                <a:solidFill>
                  <a:srgbClr val="FF0000"/>
                </a:solidFill>
              </a:rPr>
              <a:t>Evidence at the different scale of the Universe</a:t>
            </a:r>
          </a:p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Rotation curve of a galaxy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Cluster of </a:t>
            </a:r>
            <a:r>
              <a:rPr lang="en-US" altLang="ja-JP" dirty="0" smtClean="0">
                <a:solidFill>
                  <a:srgbClr val="000000"/>
                </a:solidFill>
              </a:rPr>
              <a:t>Galaxies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en-US" altLang="ja-JP" dirty="0" err="1">
                <a:solidFill>
                  <a:srgbClr val="A6A6A6"/>
                </a:solidFill>
              </a:rPr>
              <a:t>luminocity</a:t>
            </a:r>
            <a:r>
              <a:rPr lang="en-US" altLang="ja-JP" dirty="0">
                <a:solidFill>
                  <a:srgbClr val="A6A6A6"/>
                </a:solidFill>
              </a:rPr>
              <a:t> </a:t>
            </a:r>
            <a:r>
              <a:rPr lang="en-US" altLang="ja-JP" dirty="0" err="1">
                <a:solidFill>
                  <a:srgbClr val="A6A6A6"/>
                </a:solidFill>
              </a:rPr>
              <a:t>vs</a:t>
            </a:r>
            <a:r>
              <a:rPr lang="en-US" altLang="ja-JP" dirty="0">
                <a:solidFill>
                  <a:srgbClr val="A6A6A6"/>
                </a:solidFill>
              </a:rPr>
              <a:t> </a:t>
            </a:r>
            <a:r>
              <a:rPr lang="en-US" altLang="ja-JP" dirty="0" smtClean="0">
                <a:solidFill>
                  <a:srgbClr val="A6A6A6"/>
                </a:solidFill>
              </a:rPr>
              <a:t>velocity</a:t>
            </a:r>
            <a:endParaRPr lang="en-US" altLang="ja-JP" dirty="0">
              <a:solidFill>
                <a:srgbClr val="A6A6A6"/>
              </a:solidFill>
            </a:endParaRPr>
          </a:p>
          <a:p>
            <a:pPr lvl="1"/>
            <a:r>
              <a:rPr lang="en-US" altLang="ja-JP" dirty="0">
                <a:solidFill>
                  <a:srgbClr val="000000"/>
                </a:solidFill>
              </a:rPr>
              <a:t>Gravitational lensing</a:t>
            </a:r>
          </a:p>
          <a:p>
            <a:r>
              <a:rPr lang="en-US" altLang="ja-JP" dirty="0">
                <a:solidFill>
                  <a:srgbClr val="A6A6A6"/>
                </a:solidFill>
              </a:rPr>
              <a:t>CMB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A6A6A6"/>
                </a:solidFill>
              </a:rPr>
              <a:t>and so on…..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47AE-E0E1-0843-8281-3EE6377BAFF3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6214" y="3760054"/>
            <a:ext cx="5227786" cy="255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0484" b="6279"/>
          <a:stretch/>
        </p:blipFill>
        <p:spPr bwMode="auto">
          <a:xfrm>
            <a:off x="4871099" y="1111930"/>
            <a:ext cx="4171484" cy="26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6208692" y="6231878"/>
            <a:ext cx="258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Matter distribution </a:t>
            </a:r>
            <a:r>
              <a:rPr lang="en-US" altLang="ja-JP" dirty="0" smtClean="0"/>
              <a:t>of the foreground (</a:t>
            </a:r>
            <a:r>
              <a:rPr lang="en-US" altLang="ja-JP" dirty="0" err="1" smtClean="0"/>
              <a:t>lenz</a:t>
            </a:r>
            <a:r>
              <a:rPr lang="en-US" altLang="ja-JP" dirty="0" smtClean="0"/>
              <a:t>) galaxies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029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7554"/>
            <a:ext cx="8229600" cy="1143000"/>
          </a:xfrm>
        </p:spPr>
        <p:txBody>
          <a:bodyPr>
            <a:normAutofit/>
          </a:bodyPr>
          <a:lstStyle/>
          <a:p>
            <a:pPr lvl="1" algn="ctr"/>
            <a:r>
              <a:rPr kumimoji="1" lang="en-US" altLang="ja-JP" sz="4400" dirty="0" smtClean="0">
                <a:latin typeface="+mj-lt"/>
              </a:rPr>
              <a:t>Why people believe in Dark Matter</a:t>
            </a:r>
            <a:endParaRPr kumimoji="1" lang="ja-JP" altLang="en-US" sz="4800" dirty="0">
              <a:latin typeface="+mj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281658"/>
            <a:ext cx="4609481" cy="490319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sz="3600" b="1" i="1" dirty="0">
                <a:solidFill>
                  <a:srgbClr val="FF0000"/>
                </a:solidFill>
              </a:rPr>
              <a:t>Evidence at the different scale of the Universe</a:t>
            </a:r>
          </a:p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Rotation curve of a galaxy</a:t>
            </a:r>
          </a:p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Cluster of </a:t>
            </a:r>
            <a:r>
              <a:rPr lang="en-US" altLang="ja-JP" dirty="0" smtClean="0">
                <a:solidFill>
                  <a:srgbClr val="A6A6A6"/>
                </a:solidFill>
              </a:rPr>
              <a:t>Galaxies</a:t>
            </a:r>
            <a:endParaRPr lang="en-US" altLang="ja-JP" dirty="0">
              <a:solidFill>
                <a:srgbClr val="A6A6A6"/>
              </a:solidFill>
            </a:endParaRPr>
          </a:p>
          <a:p>
            <a:pPr lvl="1"/>
            <a:r>
              <a:rPr lang="en-US" altLang="ja-JP" dirty="0" err="1">
                <a:solidFill>
                  <a:srgbClr val="A6A6A6"/>
                </a:solidFill>
              </a:rPr>
              <a:t>luminocity</a:t>
            </a:r>
            <a:r>
              <a:rPr lang="en-US" altLang="ja-JP" dirty="0">
                <a:solidFill>
                  <a:srgbClr val="A6A6A6"/>
                </a:solidFill>
              </a:rPr>
              <a:t> </a:t>
            </a:r>
            <a:r>
              <a:rPr lang="en-US" altLang="ja-JP" dirty="0" err="1">
                <a:solidFill>
                  <a:srgbClr val="A6A6A6"/>
                </a:solidFill>
              </a:rPr>
              <a:t>vs</a:t>
            </a:r>
            <a:r>
              <a:rPr lang="en-US" altLang="ja-JP" dirty="0">
                <a:solidFill>
                  <a:srgbClr val="A6A6A6"/>
                </a:solidFill>
              </a:rPr>
              <a:t> </a:t>
            </a:r>
            <a:r>
              <a:rPr lang="en-US" altLang="ja-JP" dirty="0" smtClean="0">
                <a:solidFill>
                  <a:srgbClr val="A6A6A6"/>
                </a:solidFill>
              </a:rPr>
              <a:t>velocity</a:t>
            </a:r>
            <a:endParaRPr lang="en-US" altLang="ja-JP" dirty="0">
              <a:solidFill>
                <a:srgbClr val="A6A6A6"/>
              </a:solidFill>
            </a:endParaRPr>
          </a:p>
          <a:p>
            <a:pPr lvl="1"/>
            <a:r>
              <a:rPr lang="en-US" altLang="ja-JP" dirty="0">
                <a:solidFill>
                  <a:srgbClr val="A6A6A6"/>
                </a:solidFill>
              </a:rPr>
              <a:t>Gravitational lensing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CMB</a:t>
            </a:r>
            <a:endParaRPr lang="en-US" altLang="ja-JP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000000"/>
                </a:solidFill>
              </a:rPr>
              <a:t>and so on…..</a:t>
            </a:r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47AE-E0E1-0843-8281-3EE6377BAFF3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4" name="Picture 13" descr="wmap-sky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5010" y="1614992"/>
            <a:ext cx="3683052" cy="1841933"/>
          </a:xfrm>
          <a:prstGeom prst="rect">
            <a:avLst/>
          </a:prstGeom>
          <a:noFill/>
        </p:spPr>
      </p:pic>
      <p:pic>
        <p:nvPicPr>
          <p:cNvPr id="5" name="Picture 23" descr="DEDM"/>
          <p:cNvPicPr>
            <a:picLocks noChangeAspect="1" noChangeArrowheads="1"/>
          </p:cNvPicPr>
          <p:nvPr/>
        </p:nvPicPr>
        <p:blipFill>
          <a:blip r:embed="rId3" cstate="print"/>
          <a:srcRect l="15749" t="19327" r="26247" b="12885"/>
          <a:stretch>
            <a:fillRect/>
          </a:stretch>
        </p:blipFill>
        <p:spPr bwMode="auto">
          <a:xfrm>
            <a:off x="5226867" y="3768540"/>
            <a:ext cx="3240087" cy="3082925"/>
          </a:xfrm>
          <a:prstGeom prst="rect">
            <a:avLst/>
          </a:prstGeom>
          <a:noFill/>
        </p:spPr>
      </p:pic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5803129" y="5497328"/>
            <a:ext cx="15594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Dark Energy</a:t>
            </a:r>
            <a:endParaRPr lang="ja-JP" alt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ja-JP" alt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７３％</a:t>
            </a: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5299892" y="4565465"/>
            <a:ext cx="14333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Dark Matter</a:t>
            </a:r>
            <a:endParaRPr lang="ja-JP" altLang="en-US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ja-JP" alt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２３％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512794" y="3583874"/>
            <a:ext cx="24408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Ordinary Matter</a:t>
            </a:r>
            <a:r>
              <a:rPr lang="ja-JP" alt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（</a:t>
            </a:r>
            <a:r>
              <a:rPr lang="ja-JP" alt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４％）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7652503" y="858172"/>
            <a:ext cx="172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2800" b="1" dirty="0"/>
              <a:t>2.725 </a:t>
            </a:r>
            <a:r>
              <a:rPr lang="en-US" altLang="ja-JP" sz="2800" b="1" baseline="30000" dirty="0" err="1" smtClean="0"/>
              <a:t>o</a:t>
            </a:r>
            <a:r>
              <a:rPr lang="en-US" altLang="ja-JP" sz="2800" b="1" dirty="0" err="1" smtClean="0"/>
              <a:t>K</a:t>
            </a:r>
            <a:endParaRPr lang="en-US" altLang="ja-JP" sz="2800" b="1" dirty="0"/>
          </a:p>
        </p:txBody>
      </p:sp>
      <p:pic>
        <p:nvPicPr>
          <p:cNvPr id="10" name="Picture 20" descr="colorm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5891" y="1281658"/>
            <a:ext cx="3421063" cy="317500"/>
          </a:xfrm>
          <a:prstGeom prst="rect">
            <a:avLst/>
          </a:prstGeom>
          <a:noFill/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4732390" y="974304"/>
            <a:ext cx="1584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b="1" dirty="0"/>
              <a:t>-</a:t>
            </a:r>
            <a:r>
              <a:rPr lang="en-US" altLang="ja-JP" b="1" dirty="0" smtClean="0"/>
              <a:t>0.0002 </a:t>
            </a:r>
            <a:r>
              <a:rPr lang="en-US" altLang="ja-JP" b="1" baseline="30000" dirty="0" err="1" smtClean="0"/>
              <a:t>o</a:t>
            </a:r>
            <a:r>
              <a:rPr lang="en-US" altLang="ja-JP" b="1" dirty="0" err="1" smtClean="0"/>
              <a:t>K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162666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Dark Matter Candidates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Gravitationally interacting</a:t>
            </a:r>
          </a:p>
          <a:p>
            <a:r>
              <a:rPr lang="en-US" altLang="ja-JP" dirty="0"/>
              <a:t>Neutral (not charged</a:t>
            </a:r>
            <a:r>
              <a:rPr lang="en-US" altLang="ja-JP" dirty="0" smtClean="0"/>
              <a:t>)</a:t>
            </a:r>
            <a:endParaRPr kumimoji="1" lang="en-US" altLang="ja-JP" dirty="0" smtClean="0"/>
          </a:p>
          <a:p>
            <a:r>
              <a:rPr kumimoji="1" lang="en-US" altLang="ja-JP" dirty="0" smtClean="0"/>
              <a:t>Stable or long lived</a:t>
            </a:r>
          </a:p>
          <a:p>
            <a:pPr marL="457200" lvl="1" indent="0">
              <a:buNone/>
            </a:pPr>
            <a:r>
              <a:rPr lang="en-US" altLang="ja-JP" dirty="0" smtClean="0">
                <a:cs typeface="Symbol" charset="2"/>
                <a:sym typeface="Wingdings"/>
              </a:rPr>
              <a:t>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altLang="ja-JP" baseline="-25000" dirty="0" smtClean="0">
                <a:sym typeface="Wingdings"/>
              </a:rPr>
              <a:t>DM</a:t>
            </a:r>
            <a:r>
              <a:rPr lang="en-US" altLang="ja-JP" dirty="0" smtClean="0">
                <a:sym typeface="Wingdings"/>
              </a:rPr>
              <a:t> = 0.23</a:t>
            </a:r>
            <a:endParaRPr kumimoji="1" lang="en-US" altLang="ja-JP" dirty="0" smtClean="0"/>
          </a:p>
          <a:p>
            <a:r>
              <a:rPr kumimoji="1" lang="en-US" altLang="ja-JP" dirty="0" smtClean="0"/>
              <a:t>Cold or Warm (not hot)</a:t>
            </a:r>
          </a:p>
          <a:p>
            <a:pPr lvl="1">
              <a:buFont typeface="Wingdings" charset="0"/>
              <a:buChar char="ç"/>
            </a:pPr>
            <a:r>
              <a:rPr lang="en-US" altLang="ja-JP" dirty="0" smtClean="0">
                <a:sym typeface="Wingdings"/>
              </a:rPr>
              <a:t>large scale structure</a:t>
            </a:r>
            <a:endParaRPr lang="en-US" altLang="ja-JP" dirty="0"/>
          </a:p>
          <a:p>
            <a:r>
              <a:rPr lang="en-US" altLang="ja-JP" dirty="0"/>
              <a:t>n</a:t>
            </a:r>
            <a:r>
              <a:rPr kumimoji="1" lang="en-US" altLang="ja-JP" dirty="0" smtClean="0"/>
              <a:t>on-</a:t>
            </a:r>
            <a:r>
              <a:rPr kumimoji="1" lang="en-US" altLang="ja-JP" dirty="0" err="1" smtClean="0"/>
              <a:t>Barionic</a:t>
            </a:r>
            <a:endParaRPr kumimoji="1" lang="en-US" altLang="ja-JP" dirty="0" smtClean="0"/>
          </a:p>
          <a:p>
            <a:pPr marL="457200" lvl="1" indent="0">
              <a:buNone/>
            </a:pPr>
            <a:r>
              <a:rPr lang="en-US" altLang="ja-JP" dirty="0" smtClean="0">
                <a:sym typeface="Wingdings"/>
              </a:rPr>
              <a:t> CMB, BBNS</a:t>
            </a:r>
            <a:endParaRPr kumimoji="1" lang="en-US" altLang="ja-JP" dirty="0" smtClean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193554" y="2925778"/>
            <a:ext cx="3493245" cy="320038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altLang="ja-JP" dirty="0" smtClean="0"/>
              <a:t>AXION</a:t>
            </a:r>
            <a:endParaRPr lang="en-US" altLang="ja-JP" dirty="0"/>
          </a:p>
          <a:p>
            <a:r>
              <a:rPr lang="en-US" altLang="ja-JP" dirty="0"/>
              <a:t>AXINO</a:t>
            </a:r>
          </a:p>
          <a:p>
            <a:r>
              <a:rPr lang="en-US" altLang="ja-JP" dirty="0" err="1"/>
              <a:t>Gravitino</a:t>
            </a:r>
            <a:endParaRPr lang="en-US" altLang="ja-JP" dirty="0"/>
          </a:p>
          <a:p>
            <a:r>
              <a:rPr lang="en-US" altLang="ja-JP" dirty="0"/>
              <a:t>Sterile Neutrinos</a:t>
            </a:r>
          </a:p>
          <a:p>
            <a:r>
              <a:rPr lang="en-US" altLang="ja-JP" dirty="0" smtClean="0"/>
              <a:t>WIMP</a:t>
            </a:r>
            <a:endParaRPr lang="en-US" altLang="ja-JP" dirty="0"/>
          </a:p>
          <a:p>
            <a:r>
              <a:rPr lang="en-US" altLang="ja-JP" dirty="0"/>
              <a:t>…..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11/10/25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Suzuki@KMI Inauguration Conf. in Nagoya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547AE-E0E1-0843-8281-3EE6377BAFF3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04894" y="1622881"/>
            <a:ext cx="3320390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 smtClean="0"/>
              <a:t>Physics beyond </a:t>
            </a:r>
          </a:p>
          <a:p>
            <a:r>
              <a:rPr kumimoji="1" lang="en-US" altLang="ja-JP" sz="2800" b="1" i="1" dirty="0" smtClean="0"/>
              <a:t>The Standard </a:t>
            </a:r>
            <a:r>
              <a:rPr lang="en-US" altLang="ja-JP" sz="2800" b="1" i="1" dirty="0"/>
              <a:t>M</a:t>
            </a:r>
            <a:r>
              <a:rPr kumimoji="1" lang="en-US" altLang="ja-JP" sz="2800" b="1" i="1" dirty="0" smtClean="0"/>
              <a:t>odel</a:t>
            </a:r>
            <a:endParaRPr kumimoji="1" lang="ja-JP" altLang="en-US" sz="2800" b="1" i="1" dirty="0"/>
          </a:p>
        </p:txBody>
      </p:sp>
      <p:sp>
        <p:nvSpPr>
          <p:cNvPr id="6" name="右矢印 5"/>
          <p:cNvSpPr/>
          <p:nvPr/>
        </p:nvSpPr>
        <p:spPr>
          <a:xfrm>
            <a:off x="4558533" y="1791758"/>
            <a:ext cx="589661" cy="637810"/>
          </a:xfrm>
          <a:prstGeom prst="rightArrow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6440914" y="2576988"/>
            <a:ext cx="873152" cy="348790"/>
          </a:xfrm>
          <a:prstGeom prst="downArrow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00"/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0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既定のテーマ.thmx</Template>
  <TotalTime>14093</TotalTime>
  <Words>4919</Words>
  <Application>Microsoft Macintosh PowerPoint</Application>
  <PresentationFormat>画面に合わせる (4:3)</PresentationFormat>
  <Paragraphs>1212</Paragraphs>
  <Slides>49</Slides>
  <Notes>11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0" baseType="lpstr">
      <vt:lpstr>ホワイト</vt:lpstr>
      <vt:lpstr>Direct Dark Matter (WIMPs) Searches and the XMASS Experiment</vt:lpstr>
      <vt:lpstr>“XMASS Experiment”</vt:lpstr>
      <vt:lpstr>Outline</vt:lpstr>
      <vt:lpstr>Why people believe in Dark Matter</vt:lpstr>
      <vt:lpstr>Why people believe in Dark Matter</vt:lpstr>
      <vt:lpstr>Why people believe in Dark Matter</vt:lpstr>
      <vt:lpstr>Why people believe in Dark Matter</vt:lpstr>
      <vt:lpstr>Why people believe in Dark Matter</vt:lpstr>
      <vt:lpstr>Dark Matter Candidates</vt:lpstr>
      <vt:lpstr>Detection of DM other than Gravitational Effect</vt:lpstr>
      <vt:lpstr>Today, we concentrate on direct search experiments for WIMPs</vt:lpstr>
      <vt:lpstr>Galactic Dark Matter</vt:lpstr>
      <vt:lpstr>Direct Detection</vt:lpstr>
      <vt:lpstr>Event Rate</vt:lpstr>
      <vt:lpstr>Direct Search Experiments</vt:lpstr>
      <vt:lpstr>Backgrounds</vt:lpstr>
      <vt:lpstr>Current Experimental Situation</vt:lpstr>
      <vt:lpstr>Current players of the game</vt:lpstr>
      <vt:lpstr>DAMA/LIBRA</vt:lpstr>
      <vt:lpstr>Question: Where is the un-modulated part of signal, S0  ?</vt:lpstr>
      <vt:lpstr>CoGeNT  Coherent Germanium Neutrino Telescope</vt:lpstr>
      <vt:lpstr>What should we watch</vt:lpstr>
      <vt:lpstr>CRESST-II</vt:lpstr>
      <vt:lpstr>PowerPoint プレゼンテーション</vt:lpstr>
      <vt:lpstr>Current Experimental Situation</vt:lpstr>
      <vt:lpstr>Current players of the game</vt:lpstr>
      <vt:lpstr>CDMS-II</vt:lpstr>
      <vt:lpstr>EDELEWEISS-II</vt:lpstr>
      <vt:lpstr>XENON-100</vt:lpstr>
      <vt:lpstr>Current Experimental Situation</vt:lpstr>
      <vt:lpstr>Current and Future direct WIMP Search experiments 35 programs (not complete list : sorry for those projects I have missed)</vt:lpstr>
      <vt:lpstr>PowerPoint プレゼンテーション</vt:lpstr>
      <vt:lpstr>STATUS OF THE XMASS EXPERIMENT</vt:lpstr>
      <vt:lpstr>The phase-I XMASS detector</vt:lpstr>
      <vt:lpstr>Characteristics and Aim</vt:lpstr>
      <vt:lpstr>External backgrounds</vt:lpstr>
      <vt:lpstr>Internal backgrounds</vt:lpstr>
      <vt:lpstr>Expected sensitivity</vt:lpstr>
      <vt:lpstr>Detector Consturuction</vt:lpstr>
      <vt:lpstr>Joining two halves</vt:lpstr>
      <vt:lpstr>クリックしてタイトルを入力</vt:lpstr>
      <vt:lpstr>Detector performance Reconstruction</vt:lpstr>
      <vt:lpstr>Internal BG (Rn)</vt:lpstr>
      <vt:lpstr>Summary for XMASS</vt:lpstr>
      <vt:lpstr>Summary</vt:lpstr>
      <vt:lpstr>END</vt:lpstr>
      <vt:lpstr>CDMS-II low threshold</vt:lpstr>
      <vt:lpstr>CDMS-II low threshold</vt:lpstr>
      <vt:lpstr>Comparison between CDMS and CoGeNT (Germanium detectors)</vt:lpstr>
    </vt:vector>
  </TitlesOfParts>
  <Company>東京大学宇宙線研究所神岡宇宙素粒子研究施設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Recent Direct Dark Matter Search Experiments and XMASS</dc:title>
  <dc:creator>鈴木 洋一郎</dc:creator>
  <cp:lastModifiedBy>鈴木 洋一郎</cp:lastModifiedBy>
  <cp:revision>168</cp:revision>
  <cp:lastPrinted>2011-10-24T03:22:26Z</cp:lastPrinted>
  <dcterms:created xsi:type="dcterms:W3CDTF">2011-10-05T09:33:39Z</dcterms:created>
  <dcterms:modified xsi:type="dcterms:W3CDTF">2011-10-24T22:44:08Z</dcterms:modified>
</cp:coreProperties>
</file>