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7" r:id="rId3"/>
    <p:sldId id="258" r:id="rId4"/>
    <p:sldId id="404" r:id="rId5"/>
    <p:sldId id="406" r:id="rId6"/>
    <p:sldId id="476" r:id="rId7"/>
    <p:sldId id="477" r:id="rId8"/>
    <p:sldId id="478" r:id="rId9"/>
    <p:sldId id="485" r:id="rId10"/>
    <p:sldId id="498" r:id="rId11"/>
    <p:sldId id="495" r:id="rId12"/>
    <p:sldId id="496" r:id="rId13"/>
    <p:sldId id="519" r:id="rId14"/>
    <p:sldId id="481" r:id="rId15"/>
    <p:sldId id="482" r:id="rId16"/>
    <p:sldId id="497" r:id="rId17"/>
    <p:sldId id="486" r:id="rId18"/>
    <p:sldId id="499" r:id="rId19"/>
    <p:sldId id="490" r:id="rId20"/>
    <p:sldId id="483" r:id="rId21"/>
    <p:sldId id="489" r:id="rId22"/>
    <p:sldId id="503" r:id="rId23"/>
    <p:sldId id="487" r:id="rId24"/>
    <p:sldId id="488" r:id="rId25"/>
    <p:sldId id="501" r:id="rId26"/>
    <p:sldId id="502" r:id="rId27"/>
    <p:sldId id="492" r:id="rId28"/>
    <p:sldId id="493" r:id="rId29"/>
    <p:sldId id="508" r:id="rId30"/>
    <p:sldId id="518" r:id="rId31"/>
    <p:sldId id="509" r:id="rId32"/>
    <p:sldId id="517" r:id="rId33"/>
    <p:sldId id="512" r:id="rId34"/>
    <p:sldId id="513" r:id="rId35"/>
    <p:sldId id="514" r:id="rId36"/>
    <p:sldId id="515" r:id="rId37"/>
    <p:sldId id="516" r:id="rId38"/>
  </p:sldIdLst>
  <p:sldSz cx="9144000" cy="6858000" type="screen4x3"/>
  <p:notesSz cx="6858000" cy="9144000"/>
  <p:embeddedFontLst>
    <p:embeddedFont>
      <p:font typeface="EraserDust" pitchFamily="34" charset="0"/>
      <p:regular r:id="rId40"/>
    </p:embeddedFont>
    <p:embeddedFont>
      <p:font typeface="DotumChe" pitchFamily="49" charset="-127"/>
      <p:regular r:id="rId41"/>
    </p:embeddedFont>
    <p:embeddedFont>
      <p:font typeface="Dotum" pitchFamily="34" charset="-127"/>
      <p:regular r:id="rId42"/>
    </p:embeddedFont>
    <p:embeddedFont>
      <p:font typeface="Cordia New" pitchFamily="34" charset="-34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EraserDust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B5E4E9"/>
    <a:srgbClr val="FF33CC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96" autoAdjust="0"/>
    <p:restoredTop sz="94719" autoAdjust="0"/>
  </p:normalViewPr>
  <p:slideViewPr>
    <p:cSldViewPr>
      <p:cViewPr>
        <p:scale>
          <a:sx n="66" d="100"/>
          <a:sy n="66" d="100"/>
        </p:scale>
        <p:origin x="-61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7.wmf"/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1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1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2.wmf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30ADFB8-BBB6-4AF1-8A2E-F17D8B833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3EE30-E9D5-4A19-A384-ADD34DE7C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5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8AAE-ED49-4DC6-8500-6FFDDB63C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8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16EB-3783-479B-9A51-20EB87427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10BAC-23C5-42EB-8F13-7C6B8106C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4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F84EF-898C-4FD6-BF28-4A8BC1CC7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1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BF84-8EF3-4C05-9394-6AB1BE014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4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FE252-7630-4301-9970-5504C4DC6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66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CC2E-6E7F-49A5-B01B-D27CD6F7F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5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3042-7196-42A6-AF24-8F07F75CC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37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A7B2-7307-4991-8AEC-807AED7A6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64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4E06-00C2-4270-B67A-174E5AEEF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4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9FA68-6035-45DD-A634-7DB39CD80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40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2A83-1364-4137-9018-28AA4569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1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51FD-0E5A-4C92-B9CC-9E7E069CE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8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406C5-FC39-4D54-A595-F41B67CEA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4E01F-D27B-4F94-8811-D4F24AB1B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7E668-3F9C-4E52-9CB8-8ECB35994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4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FAFC3-24AA-4A3E-ADEA-D1CFCBD1E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784D4-D9CD-40CA-91B0-151D03A5E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8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68FA-A861-440E-9ADE-611D8A042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A78B-F90D-4939-912B-D6C902BA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1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6F21D-BE68-40F3-88A3-9EFD8BFD8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239E611-2E0A-4B10-BA2D-71054B0AA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C04296B-6DC7-4D4A-9091-702E13225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40.bin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1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0.wmf"/><Relationship Id="rId1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Relationship Id="rId1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50.bin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1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10.wmf"/><Relationship Id="rId1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1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60.jpg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image" Target="../media/image1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7.bin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6.bin"/><Relationship Id="rId5" Type="http://schemas.openxmlformats.org/officeDocument/2006/relationships/image" Target="../media/image1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10.wmf"/><Relationship Id="rId14" Type="http://schemas.openxmlformats.org/officeDocument/2006/relationships/image" Target="../media/image6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68.wmf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.wmf"/><Relationship Id="rId11" Type="http://schemas.openxmlformats.org/officeDocument/2006/relationships/image" Target="../media/image67.wmf"/><Relationship Id="rId5" Type="http://schemas.openxmlformats.org/officeDocument/2006/relationships/image" Target="../media/image1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7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72.wmf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7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.wmf"/><Relationship Id="rId11" Type="http://schemas.openxmlformats.org/officeDocument/2006/relationships/image" Target="../media/image71.wmf"/><Relationship Id="rId5" Type="http://schemas.openxmlformats.org/officeDocument/2006/relationships/image" Target="../media/image1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7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80.bin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79.bin"/><Relationship Id="rId5" Type="http://schemas.openxmlformats.org/officeDocument/2006/relationships/image" Target="../media/image1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0.wmf"/><Relationship Id="rId14" Type="http://schemas.openxmlformats.org/officeDocument/2006/relationships/image" Target="../media/image7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80.wmf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2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10.wmf"/><Relationship Id="rId14" Type="http://schemas.openxmlformats.org/officeDocument/2006/relationships/image" Target="../media/image7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1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0.wmf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wmf"/><Relationship Id="rId5" Type="http://schemas.openxmlformats.org/officeDocument/2006/relationships/image" Target="../media/image1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050925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28600" y="457200"/>
            <a:ext cx="8686800" cy="156966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+mj-lt"/>
              </a:rPr>
              <a:t>Problems </a:t>
            </a:r>
            <a:r>
              <a:rPr lang="en-US" sz="4800" dirty="0">
                <a:solidFill>
                  <a:srgbClr val="FFFF00"/>
                </a:solidFill>
                <a:latin typeface="+mj-lt"/>
              </a:rPr>
              <a:t>with the MSSM : </a:t>
            </a:r>
            <a:endParaRPr lang="en-US" sz="4800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sz="4800" dirty="0" smtClean="0">
                <a:solidFill>
                  <a:srgbClr val="FFFF00"/>
                </a:solidFill>
                <a:latin typeface="+mj-lt"/>
              </a:rPr>
              <a:t>mu </a:t>
            </a:r>
            <a:r>
              <a:rPr lang="en-US" sz="4800" dirty="0">
                <a:solidFill>
                  <a:srgbClr val="FFFF00"/>
                </a:solidFill>
                <a:latin typeface="+mj-lt"/>
              </a:rPr>
              <a:t>&amp; proton </a:t>
            </a:r>
            <a:r>
              <a:rPr lang="en-US" sz="4800" dirty="0" smtClean="0">
                <a:solidFill>
                  <a:srgbClr val="FFFF00"/>
                </a:solidFill>
                <a:latin typeface="+mj-lt"/>
              </a:rPr>
              <a:t>decay</a:t>
            </a:r>
            <a:endParaRPr lang="en-US" sz="4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3657600" y="26670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 dirty="0">
                <a:solidFill>
                  <a:schemeClr val="bg1"/>
                </a:solidFill>
                <a:latin typeface="+mn-lt"/>
              </a:rPr>
              <a:t>Stuart Raby</a:t>
            </a:r>
          </a:p>
        </p:txBody>
      </p:sp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533400" y="4724400"/>
            <a:ext cx="386159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KMI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Nagoya University                       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  <a:latin typeface="+mn-lt"/>
              </a:rPr>
              <a:t>October  24,  2011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 flipH="1">
            <a:off x="2205038" y="41910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>
                <a:solidFill>
                  <a:srgbClr val="FFFF00"/>
                </a:solidFill>
              </a:rPr>
              <a:t>     </a:t>
            </a:r>
          </a:p>
        </p:txBody>
      </p:sp>
      <p:sp>
        <p:nvSpPr>
          <p:cNvPr id="3081" name="Text Box 19"/>
          <p:cNvSpPr txBox="1">
            <a:spLocks noChangeArrowheads="1"/>
          </p:cNvSpPr>
          <p:nvPr/>
        </p:nvSpPr>
        <p:spPr bwMode="auto">
          <a:xfrm>
            <a:off x="5638800" y="4114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pic>
        <p:nvPicPr>
          <p:cNvPr id="3082" name="Picture 10" descr="Physic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86325"/>
            <a:ext cx="3260725" cy="1225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249460"/>
              </p:ext>
            </p:extLst>
          </p:nvPr>
        </p:nvGraphicFramePr>
        <p:xfrm>
          <a:off x="609600" y="2590800"/>
          <a:ext cx="750158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58" name="Equation" r:id="rId3" imgW="2984400" imgH="939600" progId="Equation.DSMT4">
                  <p:embed/>
                </p:oleObj>
              </mc:Choice>
              <mc:Fallback>
                <p:oleObj name="Equation" r:id="rId3" imgW="29844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590800"/>
                        <a:ext cx="7501581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0235" y="609600"/>
            <a:ext cx="37224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Matter parity -   </a:t>
            </a:r>
          </a:p>
          <a:p>
            <a:pPr algn="l"/>
            <a:r>
              <a:rPr lang="en-US" dirty="0" smtClean="0">
                <a:latin typeface="+mn-lt"/>
              </a:rPr>
              <a:t>Baryon  </a:t>
            </a:r>
            <a:r>
              <a:rPr lang="en-US" dirty="0" err="1" smtClean="0">
                <a:latin typeface="+mn-lt"/>
              </a:rPr>
              <a:t>triality</a:t>
            </a:r>
            <a:r>
              <a:rPr lang="en-US" dirty="0" smtClean="0">
                <a:latin typeface="+mn-lt"/>
              </a:rPr>
              <a:t> – </a:t>
            </a:r>
          </a:p>
          <a:p>
            <a:pPr algn="l"/>
            <a:r>
              <a:rPr lang="en-US" dirty="0" smtClean="0">
                <a:latin typeface="+mn-lt"/>
              </a:rPr>
              <a:t>Proton  </a:t>
            </a:r>
            <a:r>
              <a:rPr lang="en-US" dirty="0" err="1" smtClean="0">
                <a:latin typeface="+mn-lt"/>
              </a:rPr>
              <a:t>hexality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-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01007"/>
              </p:ext>
            </p:extLst>
          </p:nvPr>
        </p:nvGraphicFramePr>
        <p:xfrm>
          <a:off x="4488077" y="623002"/>
          <a:ext cx="609600" cy="172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59" name="Equation" r:id="rId5" imgW="241200" imgH="685800" progId="Equation.DSMT4">
                  <p:embed/>
                </p:oleObj>
              </mc:Choice>
              <mc:Fallback>
                <p:oleObj name="Equation" r:id="rId5" imgW="241200" imgH="685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8077" y="623002"/>
                        <a:ext cx="609600" cy="1727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7810" y="5257800"/>
            <a:ext cx="8135560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Baryon </a:t>
            </a:r>
            <a:r>
              <a:rPr lang="en-US" dirty="0" err="1" smtClean="0">
                <a:latin typeface="+mn-lt"/>
              </a:rPr>
              <a:t>triality</a:t>
            </a:r>
            <a:r>
              <a:rPr lang="en-US" dirty="0" smtClean="0">
                <a:latin typeface="+mn-lt"/>
              </a:rPr>
              <a:t> &amp; Proton </a:t>
            </a:r>
            <a:r>
              <a:rPr lang="en-US" dirty="0" err="1" smtClean="0">
                <a:latin typeface="+mn-lt"/>
              </a:rPr>
              <a:t>hexality</a:t>
            </a:r>
            <a:endParaRPr lang="en-US" dirty="0" smtClean="0"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Not consistent with Grand Unification !!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6553" y="990600"/>
            <a:ext cx="2903359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Anomaly free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9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36705"/>
              </p:ext>
            </p:extLst>
          </p:nvPr>
        </p:nvGraphicFramePr>
        <p:xfrm>
          <a:off x="685800" y="394494"/>
          <a:ext cx="7615237" cy="606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6" name="Equation" r:id="rId3" imgW="3124080" imgH="2489040" progId="Equation.DSMT4">
                  <p:embed/>
                </p:oleObj>
              </mc:Choice>
              <mc:Fallback>
                <p:oleObj name="Equation" r:id="rId3" imgW="3124080" imgH="248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94494"/>
                        <a:ext cx="7615237" cy="606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850739" y="952500"/>
            <a:ext cx="7607461" cy="381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200400" y="228600"/>
            <a:ext cx="0" cy="64008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3276600" y="990600"/>
            <a:ext cx="3429000" cy="1828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43400" y="3429000"/>
            <a:ext cx="1295400" cy="1828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80941" y="5336894"/>
            <a:ext cx="876300" cy="129250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7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3276600" y="381000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Summary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338" y="1295400"/>
            <a:ext cx="845146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What would we like to do ?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Forbid  the   </a:t>
            </a:r>
            <a:r>
              <a:rPr lang="en-US" sz="32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3200" dirty="0" smtClean="0">
                <a:solidFill>
                  <a:schemeClr val="bg1"/>
                </a:solidFill>
              </a:rPr>
              <a:t>  term </a:t>
            </a:r>
            <a:r>
              <a:rPr lang="en-US" sz="3200" dirty="0" err="1" smtClean="0">
                <a:solidFill>
                  <a:schemeClr val="bg1"/>
                </a:solidFill>
              </a:rPr>
              <a:t>perturbatively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Forbid  dimension  3, 4 &amp;  5  baryon and lepton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number violating operators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 And  do this with a discrete symmetry 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which is consistent with  GUTs !</a:t>
            </a:r>
          </a:p>
        </p:txBody>
      </p:sp>
    </p:spTree>
    <p:extLst>
      <p:ext uri="{BB962C8B-B14F-4D97-AF65-F5344CB8AC3E}">
        <p14:creationId xmlns:p14="http://schemas.microsoft.com/office/powerpoint/2010/main" val="41864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106135"/>
              </p:ext>
            </p:extLst>
          </p:nvPr>
        </p:nvGraphicFramePr>
        <p:xfrm>
          <a:off x="533400" y="990600"/>
          <a:ext cx="5024438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33" name="Equation" r:id="rId3" imgW="2425680" imgH="1371600" progId="Equation.DSMT4">
                  <p:embed/>
                </p:oleObj>
              </mc:Choice>
              <mc:Fallback>
                <p:oleObj name="Equation" r:id="rId3" imgW="242568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990600"/>
                        <a:ext cx="5024438" cy="284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296017"/>
              </p:ext>
            </p:extLst>
          </p:nvPr>
        </p:nvGraphicFramePr>
        <p:xfrm>
          <a:off x="304800" y="3886200"/>
          <a:ext cx="83296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34" name="Equation" r:id="rId5" imgW="3835080" imgH="457200" progId="Equation.DSMT4">
                  <p:embed/>
                </p:oleObj>
              </mc:Choice>
              <mc:Fallback>
                <p:oleObj name="Equation" r:id="rId5" imgW="3835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3886200"/>
                        <a:ext cx="8329613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288921"/>
              </p:ext>
            </p:extLst>
          </p:nvPr>
        </p:nvGraphicFramePr>
        <p:xfrm>
          <a:off x="304800" y="4800600"/>
          <a:ext cx="42227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35" name="Equation" r:id="rId7" imgW="1523880" imgH="203040" progId="Equation.DSMT4">
                  <p:embed/>
                </p:oleObj>
              </mc:Choice>
              <mc:Fallback>
                <p:oleObj name="Equation" r:id="rId7" imgW="1523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4800600"/>
                        <a:ext cx="4222750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178927"/>
              </p:ext>
            </p:extLst>
          </p:nvPr>
        </p:nvGraphicFramePr>
        <p:xfrm>
          <a:off x="304800" y="5562600"/>
          <a:ext cx="6756401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36" name="Equation" r:id="rId9" imgW="2438280" imgH="203040" progId="Equation.DSMT4">
                  <p:embed/>
                </p:oleObj>
              </mc:Choice>
              <mc:Fallback>
                <p:oleObj name="Equation" r:id="rId9" imgW="24382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562600"/>
                        <a:ext cx="6756401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228600"/>
            <a:ext cx="4536498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</a:rPr>
              <a:t>Anomaly  coefficients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03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71023"/>
              </p:ext>
            </p:extLst>
          </p:nvPr>
        </p:nvGraphicFramePr>
        <p:xfrm>
          <a:off x="2667000" y="3429000"/>
          <a:ext cx="3976688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60" name="Equation" r:id="rId3" imgW="1549080" imgH="634680" progId="Equation.DSMT4">
                  <p:embed/>
                </p:oleObj>
              </mc:Choice>
              <mc:Fallback>
                <p:oleObj name="Equation" r:id="rId3" imgW="15490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3429000"/>
                        <a:ext cx="3976688" cy="163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30045"/>
              </p:ext>
            </p:extLst>
          </p:nvPr>
        </p:nvGraphicFramePr>
        <p:xfrm>
          <a:off x="895350" y="381000"/>
          <a:ext cx="5867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61" name="Equation" r:id="rId5" imgW="1955520" imgH="431640" progId="Equation.DSMT4">
                  <p:embed/>
                </p:oleObj>
              </mc:Choice>
              <mc:Fallback>
                <p:oleObj name="Equation" r:id="rId5" imgW="1955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5350" y="381000"/>
                        <a:ext cx="58674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931968"/>
            <a:ext cx="7086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Consider  Non – R symmetry</a:t>
            </a:r>
            <a:endParaRPr lang="en-US" dirty="0">
              <a:latin typeface="+mn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85799"/>
              </p:ext>
            </p:extLst>
          </p:nvPr>
        </p:nvGraphicFramePr>
        <p:xfrm>
          <a:off x="3019771" y="5943600"/>
          <a:ext cx="37211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62" name="Equation" r:id="rId7" imgW="1447560" imgH="241200" progId="Equation.DSMT4">
                  <p:embed/>
                </p:oleObj>
              </mc:Choice>
              <mc:Fallback>
                <p:oleObj name="Equation" r:id="rId7" imgW="144756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771" y="5943600"/>
                        <a:ext cx="37211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9501" y="2652453"/>
            <a:ext cx="4801314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Anomaly cancellation :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106365"/>
            <a:ext cx="343876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Symbol" pitchFamily="18" charset="2"/>
              </a:rPr>
              <a:t>m </a:t>
            </a:r>
            <a:r>
              <a:rPr lang="en-US" dirty="0" smtClean="0">
                <a:latin typeface="+mn-lt"/>
              </a:rPr>
              <a:t>term allowed :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7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3276600" y="381000"/>
            <a:ext cx="2010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Summary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338" y="1295400"/>
            <a:ext cx="84514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</a:t>
            </a:r>
            <a:r>
              <a:rPr lang="en-US" sz="3200" baseline="-25000" dirty="0" smtClean="0">
                <a:solidFill>
                  <a:schemeClr val="bg1"/>
                </a:solidFill>
              </a:rPr>
              <a:t>2 </a:t>
            </a:r>
            <a:r>
              <a:rPr lang="en-US" sz="3200" dirty="0" smtClean="0">
                <a:solidFill>
                  <a:schemeClr val="bg1"/>
                </a:solidFill>
              </a:rPr>
              <a:t>:  eliminates  Dim 3 &amp; 4,   B &amp; L violating operators;  LSP stable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B</a:t>
            </a:r>
            <a:r>
              <a:rPr lang="en-US" sz="3200" baseline="-25000" dirty="0" smtClean="0">
                <a:solidFill>
                  <a:schemeClr val="bg1"/>
                </a:solidFill>
              </a:rPr>
              <a:t>3 </a:t>
            </a:r>
            <a:r>
              <a:rPr lang="en-US" sz="3200" dirty="0" smtClean="0">
                <a:solidFill>
                  <a:schemeClr val="bg1"/>
                </a:solidFill>
              </a:rPr>
              <a:t>:  eliminates  Dim. 4,  B 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and Dim. 5,  B &amp; L violating operators;  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LSP unstable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</a:t>
            </a:r>
            <a:r>
              <a:rPr lang="en-US" sz="3200" baseline="-25000" dirty="0" smtClean="0">
                <a:solidFill>
                  <a:schemeClr val="bg1"/>
                </a:solidFill>
              </a:rPr>
              <a:t>6  </a:t>
            </a:r>
            <a:r>
              <a:rPr lang="en-US" sz="3200" dirty="0" smtClean="0">
                <a:solidFill>
                  <a:schemeClr val="bg1"/>
                </a:solidFill>
              </a:rPr>
              <a:t>:  eliminates  Dim. 3, 4 &amp; 5,  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B &amp; L violating operators;  LSP stable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MSSM consistent with GUTs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BUT  B</a:t>
            </a:r>
            <a:r>
              <a:rPr lang="en-US" sz="3200" baseline="-25000" dirty="0" smtClean="0">
                <a:solidFill>
                  <a:schemeClr val="bg1"/>
                </a:solidFill>
              </a:rPr>
              <a:t>3 </a:t>
            </a:r>
            <a:r>
              <a:rPr lang="en-US" sz="3200" dirty="0" smtClean="0">
                <a:solidFill>
                  <a:schemeClr val="bg1"/>
                </a:solidFill>
              </a:rPr>
              <a:t>&amp; </a:t>
            </a:r>
            <a:r>
              <a:rPr lang="en-US" sz="3200" dirty="0">
                <a:solidFill>
                  <a:schemeClr val="bg1"/>
                </a:solidFill>
              </a:rPr>
              <a:t>P</a:t>
            </a:r>
            <a:r>
              <a:rPr lang="en-US" sz="3200" baseline="-25000" dirty="0">
                <a:solidFill>
                  <a:schemeClr val="bg1"/>
                </a:solidFill>
              </a:rPr>
              <a:t>6 </a:t>
            </a:r>
            <a:r>
              <a:rPr lang="en-US" sz="3200" baseline="-25000" dirty="0" smtClean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are  NOT !</a:t>
            </a:r>
            <a:endParaRPr lang="en-US" sz="3200" baseline="-25000" dirty="0" smtClean="0">
              <a:solidFill>
                <a:schemeClr val="bg1"/>
              </a:solidFill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3200" dirty="0" smtClean="0">
                <a:solidFill>
                  <a:schemeClr val="bg1"/>
                </a:solidFill>
              </a:rPr>
              <a:t>  term allowed  by  ALL</a:t>
            </a:r>
          </a:p>
        </p:txBody>
      </p:sp>
    </p:spTree>
    <p:extLst>
      <p:ext uri="{BB962C8B-B14F-4D97-AF65-F5344CB8AC3E}">
        <p14:creationId xmlns:p14="http://schemas.microsoft.com/office/powerpoint/2010/main" val="32742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0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1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79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62000" y="990600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Outline </a:t>
            </a:r>
            <a:r>
              <a:rPr lang="en-US" dirty="0">
                <a:solidFill>
                  <a:srgbClr val="FFFF00"/>
                </a:solidFill>
              </a:rPr>
              <a:t>    </a:t>
            </a:r>
            <a:r>
              <a:rPr lang="en-US" sz="2800" dirty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pic>
        <p:nvPicPr>
          <p:cNvPr id="5139" name="Picture 19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729205" y="2093119"/>
            <a:ext cx="7848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marL="571500" indent="-571500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Review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problems &amp; proposed   solutions in the literature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Discrete  non-R symmetries</a:t>
            </a:r>
            <a:endParaRPr lang="en-US" dirty="0" smtClean="0">
              <a:solidFill>
                <a:schemeClr val="bg2"/>
              </a:solidFill>
              <a:latin typeface="Symbol" pitchFamily="18" charset="2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Discrete  R symmetries  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Unique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Singlet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extensions of the MSSM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 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 Conclusions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348656"/>
              </p:ext>
            </p:extLst>
          </p:nvPr>
        </p:nvGraphicFramePr>
        <p:xfrm>
          <a:off x="6246471" y="3692525"/>
          <a:ext cx="7683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80" name="Equation" r:id="rId11" imgW="241200" imgH="241200" progId="Equation.DSMT4">
                  <p:embed/>
                </p:oleObj>
              </mc:Choice>
              <mc:Fallback>
                <p:oleObj name="Equation" r:id="rId11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471" y="3692525"/>
                        <a:ext cx="7683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800758"/>
              </p:ext>
            </p:extLst>
          </p:nvPr>
        </p:nvGraphicFramePr>
        <p:xfrm>
          <a:off x="3048000" y="4120105"/>
          <a:ext cx="869235" cy="97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81" name="Equation" r:id="rId13" imgW="215640" imgH="241200" progId="Equation.DSMT4">
                  <p:embed/>
                </p:oleObj>
              </mc:Choice>
              <mc:Fallback>
                <p:oleObj name="Equation" r:id="rId13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20105"/>
                        <a:ext cx="869235" cy="970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2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762000" y="1067803"/>
            <a:ext cx="8050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Lee, Raby, Ratz, Ross, Schieren,</a:t>
            </a:r>
          </a:p>
          <a:p>
            <a:pPr algn="l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Schmidt-Hoberg &amp; Vaudrevange</a:t>
            </a:r>
          </a:p>
          <a:p>
            <a:pPr algn="l"/>
            <a:r>
              <a:rPr lang="en-US" sz="32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                      </a:t>
            </a:r>
            <a:r>
              <a:rPr lang="en-US" sz="3200" b="1" dirty="0" smtClean="0">
                <a:solidFill>
                  <a:srgbClr val="FFFF00"/>
                </a:solidFill>
              </a:rPr>
              <a:t>Phys. </a:t>
            </a:r>
            <a:r>
              <a:rPr lang="en-US" sz="3200" b="1" dirty="0" err="1" smtClean="0">
                <a:solidFill>
                  <a:srgbClr val="FFFF00"/>
                </a:solidFill>
              </a:rPr>
              <a:t>Lett</a:t>
            </a:r>
            <a:r>
              <a:rPr lang="en-US" sz="3200" b="1" dirty="0" smtClean="0">
                <a:solidFill>
                  <a:srgbClr val="FFFF00"/>
                </a:solidFill>
              </a:rPr>
              <a:t>. B694, 491 (2011)</a:t>
            </a: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                        </a:t>
            </a:r>
          </a:p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                         </a:t>
            </a:r>
            <a:r>
              <a:rPr lang="en-US" sz="3200" b="1" dirty="0" err="1" smtClean="0">
                <a:solidFill>
                  <a:srgbClr val="FFFF00"/>
                </a:solidFill>
              </a:rPr>
              <a:t>Nucl</a:t>
            </a:r>
            <a:r>
              <a:rPr lang="en-US" sz="3200" b="1" dirty="0" smtClean="0">
                <a:solidFill>
                  <a:srgbClr val="FFFF00"/>
                </a:solidFill>
              </a:rPr>
              <a:t>. Phys. B850,  1  (2011)</a:t>
            </a:r>
          </a:p>
          <a:p>
            <a:pPr algn="l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Kappl, Peterson, Raby, Ratz, Schieren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&amp;  Vaudrevange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                     </a:t>
            </a:r>
            <a:r>
              <a:rPr lang="en-US" sz="3200" b="1" dirty="0" err="1" smtClean="0">
                <a:solidFill>
                  <a:srgbClr val="FFFF00"/>
                </a:solidFill>
              </a:rPr>
              <a:t>Nucl</a:t>
            </a:r>
            <a:r>
              <a:rPr lang="en-US" sz="3200" b="1" dirty="0" smtClean="0">
                <a:solidFill>
                  <a:srgbClr val="FFFF00"/>
                </a:solidFill>
              </a:rPr>
              <a:t>. Phys. B847,  325  (2011)</a:t>
            </a:r>
            <a:endParaRPr lang="en-US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9" y="4927489"/>
            <a:ext cx="77219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Babu,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Gogoladze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&amp; Wang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                      </a:t>
            </a:r>
            <a:r>
              <a:rPr lang="en-US" sz="2800" b="1" dirty="0" err="1" smtClean="0">
                <a:solidFill>
                  <a:srgbClr val="FFFF00"/>
                </a:solidFill>
              </a:rPr>
              <a:t>Nucl</a:t>
            </a:r>
            <a:r>
              <a:rPr lang="en-US" sz="2800" b="1" dirty="0" smtClean="0">
                <a:solidFill>
                  <a:srgbClr val="FFFF00"/>
                </a:solidFill>
              </a:rPr>
              <a:t>. Phys.  B660,  322  (2003)</a:t>
            </a:r>
            <a:endParaRPr lang="en-US" sz="28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8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07425"/>
              </p:ext>
            </p:extLst>
          </p:nvPr>
        </p:nvGraphicFramePr>
        <p:xfrm>
          <a:off x="442913" y="284163"/>
          <a:ext cx="7700962" cy="418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3" name="Equation" r:id="rId3" imgW="3035160" imgH="1650960" progId="Equation.DSMT4">
                  <p:embed/>
                </p:oleObj>
              </mc:Choice>
              <mc:Fallback>
                <p:oleObj name="Equation" r:id="rId3" imgW="303516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913" y="284163"/>
                        <a:ext cx="7700962" cy="418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8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27569"/>
              </p:ext>
            </p:extLst>
          </p:nvPr>
        </p:nvGraphicFramePr>
        <p:xfrm>
          <a:off x="685800" y="381000"/>
          <a:ext cx="57181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0" name="Equation" r:id="rId3" imgW="2781000" imgH="1371600" progId="Equation.DSMT4">
                  <p:embed/>
                </p:oleObj>
              </mc:Choice>
              <mc:Fallback>
                <p:oleObj name="Equation" r:id="rId3" imgW="27810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81000"/>
                        <a:ext cx="5718175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386402"/>
              </p:ext>
            </p:extLst>
          </p:nvPr>
        </p:nvGraphicFramePr>
        <p:xfrm>
          <a:off x="533400" y="3733800"/>
          <a:ext cx="66924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1" name="Equation" r:id="rId5" imgW="3593880" imgH="736560" progId="Equation.DSMT4">
                  <p:embed/>
                </p:oleObj>
              </mc:Choice>
              <mc:Fallback>
                <p:oleObj name="Equation" r:id="rId5" imgW="35938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733800"/>
                        <a:ext cx="669246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60926"/>
              </p:ext>
            </p:extLst>
          </p:nvPr>
        </p:nvGraphicFramePr>
        <p:xfrm>
          <a:off x="1219200" y="5943600"/>
          <a:ext cx="50879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12" name="Equation" r:id="rId7" imgW="2120760" imgH="241200" progId="Equation.DSMT4">
                  <p:embed/>
                </p:oleObj>
              </mc:Choice>
              <mc:Fallback>
                <p:oleObj name="Equation" r:id="rId7" imgW="2120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9200" y="5943600"/>
                        <a:ext cx="508793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602514" y="3991429"/>
            <a:ext cx="2680394" cy="1531881"/>
          </a:xfrm>
          <a:custGeom>
            <a:avLst/>
            <a:gdLst>
              <a:gd name="connsiteX0" fmla="*/ 1088572 w 2680394"/>
              <a:gd name="connsiteY0" fmla="*/ 0 h 1531881"/>
              <a:gd name="connsiteX1" fmla="*/ 2336800 w 2680394"/>
              <a:gd name="connsiteY1" fmla="*/ 116114 h 1531881"/>
              <a:gd name="connsiteX2" fmla="*/ 2496457 w 2680394"/>
              <a:gd name="connsiteY2" fmla="*/ 1320800 h 1531881"/>
              <a:gd name="connsiteX3" fmla="*/ 0 w 2680394"/>
              <a:gd name="connsiteY3" fmla="*/ 1524000 h 153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394" h="1531881">
                <a:moveTo>
                  <a:pt x="1088572" y="0"/>
                </a:moveTo>
                <a:lnTo>
                  <a:pt x="2336800" y="116114"/>
                </a:lnTo>
                <a:cubicBezTo>
                  <a:pt x="2571447" y="336247"/>
                  <a:pt x="2885924" y="1086152"/>
                  <a:pt x="2496457" y="1320800"/>
                </a:cubicBezTo>
                <a:cubicBezTo>
                  <a:pt x="2106990" y="1555448"/>
                  <a:pt x="1053495" y="1539724"/>
                  <a:pt x="0" y="1524000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520014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 term  forbidden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62000" y="990600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Outline    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                    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102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0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2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5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7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9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1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2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33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34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35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pic>
        <p:nvPicPr>
          <p:cNvPr id="4115" name="Picture 38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609600" y="2017693"/>
            <a:ext cx="7848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marL="571500" indent="-571500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Review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problems &amp; proposed   solutions in the literature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Discrete  non-R symmetries &amp; </a:t>
            </a: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Discrete  R symmetries  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Unique  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Singlet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extensions of the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MSSM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   Conclusions</a:t>
            </a:r>
          </a:p>
        </p:txBody>
      </p:sp>
      <p:sp>
        <p:nvSpPr>
          <p:cNvPr id="4117" name="Text Box 47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35934"/>
              </p:ext>
            </p:extLst>
          </p:nvPr>
        </p:nvGraphicFramePr>
        <p:xfrm>
          <a:off x="4114800" y="2336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1" name="Equation" r:id="rId11" imgW="914400" imgH="179640" progId="Equation.DSMT4">
                  <p:embed/>
                </p:oleObj>
              </mc:Choice>
              <mc:Fallback>
                <p:oleObj name="Equation" r:id="rId11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4800" y="2336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811392"/>
              </p:ext>
            </p:extLst>
          </p:nvPr>
        </p:nvGraphicFramePr>
        <p:xfrm>
          <a:off x="6156325" y="3619500"/>
          <a:ext cx="7683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" name="Equation" r:id="rId13" imgW="241200" imgH="241200" progId="Equation.DSMT4">
                  <p:embed/>
                </p:oleObj>
              </mc:Choice>
              <mc:Fallback>
                <p:oleObj name="Equation" r:id="rId13" imgW="241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56325" y="3619500"/>
                        <a:ext cx="76835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480703"/>
              </p:ext>
            </p:extLst>
          </p:nvPr>
        </p:nvGraphicFramePr>
        <p:xfrm>
          <a:off x="2819400" y="4024871"/>
          <a:ext cx="914400" cy="1021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" name="Equation" r:id="rId15" imgW="215640" imgH="241200" progId="Equation.DSMT4">
                  <p:embed/>
                </p:oleObj>
              </mc:Choice>
              <mc:Fallback>
                <p:oleObj name="Equation" r:id="rId15" imgW="215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19400" y="4024871"/>
                        <a:ext cx="914400" cy="1021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281916"/>
              </p:ext>
            </p:extLst>
          </p:nvPr>
        </p:nvGraphicFramePr>
        <p:xfrm>
          <a:off x="457200" y="1600200"/>
          <a:ext cx="7848600" cy="175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2" name="Equation" r:id="rId3" imgW="2044440" imgH="457200" progId="Equation.DSMT4">
                  <p:embed/>
                </p:oleObj>
              </mc:Choice>
              <mc:Fallback>
                <p:oleObj name="Equation" r:id="rId3" imgW="2044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00200"/>
                        <a:ext cx="7848600" cy="1755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755274"/>
              </p:ext>
            </p:extLst>
          </p:nvPr>
        </p:nvGraphicFramePr>
        <p:xfrm>
          <a:off x="537258" y="3810000"/>
          <a:ext cx="484505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3" name="Equation" r:id="rId5" imgW="1346040" imgH="431640" progId="Equation.DSMT4">
                  <p:embed/>
                </p:oleObj>
              </mc:Choice>
              <mc:Fallback>
                <p:oleObj name="Equation" r:id="rId5" imgW="1346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258" y="3810000"/>
                        <a:ext cx="4845050" cy="155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12789"/>
            <a:ext cx="8999580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000" dirty="0" smtClean="0">
                <a:latin typeface="+mj-lt"/>
              </a:rPr>
              <a:t>Dimension 5 operators also forbidden !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08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2" y="1371600"/>
            <a:ext cx="8836185" cy="2067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959629"/>
            <a:ext cx="3789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latin typeface="DotumChe" pitchFamily="49" charset="-127"/>
                <a:ea typeface="DotumChe" pitchFamily="49" charset="-127"/>
              </a:rPr>
              <a:t>0. </a:t>
            </a:r>
            <a:r>
              <a:rPr lang="en-US" sz="2800" dirty="0" smtClean="0">
                <a:latin typeface="Symbol" pitchFamily="18" charset="2"/>
                <a:ea typeface="DotumChe" pitchFamily="49" charset="-127"/>
              </a:rPr>
              <a:t>m  </a:t>
            </a:r>
            <a:r>
              <a:rPr lang="en-US" sz="2800" dirty="0" smtClean="0">
                <a:latin typeface="+mn-lt"/>
                <a:ea typeface="DotumChe" pitchFamily="49" charset="-127"/>
              </a:rPr>
              <a:t>term is forbidden</a:t>
            </a:r>
            <a:endParaRPr lang="en-US" sz="2800" dirty="0">
              <a:latin typeface="DotumChe" pitchFamily="49" charset="-127"/>
              <a:ea typeface="DotumChe" pitchFamily="49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3" y="3810000"/>
            <a:ext cx="7907336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13298"/>
            <a:ext cx="7851829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latin typeface="+mj-lt"/>
              </a:rPr>
              <a:t>Search for Discrete R symmetry, such that</a:t>
            </a:r>
            <a:endParaRPr lang="en-US" sz="3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306914" y="3810000"/>
            <a:ext cx="1560486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00799" y="3798425"/>
            <a:ext cx="2003439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62000" y="990600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Outline    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                    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pic>
        <p:nvPicPr>
          <p:cNvPr id="5139" name="Picture 19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729205" y="2093119"/>
            <a:ext cx="7848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marL="571500" indent="-571500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Review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problems &amp; proposed   solutions in the literature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Discrete  non-R symmetries</a:t>
            </a:r>
            <a:endParaRPr lang="en-US" dirty="0" smtClean="0">
              <a:solidFill>
                <a:schemeClr val="bg2"/>
              </a:solidFill>
              <a:latin typeface="Symbol" pitchFamily="18" charset="2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 Discrete  R symmetries  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  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Unique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Singlet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extensions of the MSSM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 Conclusions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208339"/>
              </p:ext>
            </p:extLst>
          </p:nvPr>
        </p:nvGraphicFramePr>
        <p:xfrm>
          <a:off x="6189120" y="3692525"/>
          <a:ext cx="7683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3" name="Equation" r:id="rId11" imgW="241200" imgH="241200" progId="Equation.DSMT4">
                  <p:embed/>
                </p:oleObj>
              </mc:Choice>
              <mc:Fallback>
                <p:oleObj name="Equation" r:id="rId11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120" y="3692525"/>
                        <a:ext cx="7683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556669"/>
              </p:ext>
            </p:extLst>
          </p:nvPr>
        </p:nvGraphicFramePr>
        <p:xfrm>
          <a:off x="3109080" y="4115283"/>
          <a:ext cx="869235" cy="97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4" name="Equation" r:id="rId13" imgW="215640" imgH="241200" progId="Equation.DSMT4">
                  <p:embed/>
                </p:oleObj>
              </mc:Choice>
              <mc:Fallback>
                <p:oleObj name="Equation" r:id="rId13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080" y="4115283"/>
                        <a:ext cx="869235" cy="970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4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6079" y="838200"/>
            <a:ext cx="7518405" cy="107721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latin typeface="+mj-lt"/>
              </a:rPr>
              <a:t>Unique  discrete  R symmetry consistent</a:t>
            </a:r>
          </a:p>
          <a:p>
            <a:pPr algn="l"/>
            <a:r>
              <a:rPr lang="en-US" sz="3200" dirty="0" smtClean="0">
                <a:latin typeface="+mj-lt"/>
              </a:rPr>
              <a:t>with  SO(10)      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881321"/>
              </p:ext>
            </p:extLst>
          </p:nvPr>
        </p:nvGraphicFramePr>
        <p:xfrm>
          <a:off x="3657600" y="2133600"/>
          <a:ext cx="8699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0" name="Equation" r:id="rId3" imgW="215640" imgH="241200" progId="Equation.DSMT4">
                  <p:embed/>
                </p:oleObj>
              </mc:Choice>
              <mc:Fallback>
                <p:oleObj name="Equation" r:id="rId3" imgW="21564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33600"/>
                        <a:ext cx="86995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580381"/>
              </p:ext>
            </p:extLst>
          </p:nvPr>
        </p:nvGraphicFramePr>
        <p:xfrm>
          <a:off x="1066800" y="2971800"/>
          <a:ext cx="32861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1" name="Equation" r:id="rId5" imgW="1371600" imgH="685800" progId="Equation.DSMT4">
                  <p:embed/>
                </p:oleObj>
              </mc:Choice>
              <mc:Fallback>
                <p:oleObj name="Equation" r:id="rId5" imgW="1371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2971800"/>
                        <a:ext cx="3286125" cy="164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628870"/>
              </p:ext>
            </p:extLst>
          </p:nvPr>
        </p:nvGraphicFramePr>
        <p:xfrm>
          <a:off x="1143000" y="4953000"/>
          <a:ext cx="338931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2" name="Equation" r:id="rId7" imgW="1650960" imgH="711000" progId="Equation.DSMT4">
                  <p:embed/>
                </p:oleObj>
              </mc:Choice>
              <mc:Fallback>
                <p:oleObj name="Equation" r:id="rId7" imgW="16509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4953000"/>
                        <a:ext cx="3389313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0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185675"/>
              </p:ext>
            </p:extLst>
          </p:nvPr>
        </p:nvGraphicFramePr>
        <p:xfrm>
          <a:off x="2667000" y="533400"/>
          <a:ext cx="4643438" cy="606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06" name="Equation" r:id="rId3" imgW="1904760" imgH="2489040" progId="Equation.DSMT4">
                  <p:embed/>
                </p:oleObj>
              </mc:Choice>
              <mc:Fallback>
                <p:oleObj name="Equation" r:id="rId3" imgW="1904760" imgH="248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"/>
                        <a:ext cx="4643438" cy="606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80695"/>
              </p:ext>
            </p:extLst>
          </p:nvPr>
        </p:nvGraphicFramePr>
        <p:xfrm>
          <a:off x="762000" y="228600"/>
          <a:ext cx="10239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07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28600"/>
                        <a:ext cx="1023938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527876" y="622139"/>
            <a:ext cx="609600" cy="5334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40415" y="1752600"/>
            <a:ext cx="609600" cy="685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646516" y="5943600"/>
            <a:ext cx="609600" cy="685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744637"/>
              </p:ext>
            </p:extLst>
          </p:nvPr>
        </p:nvGraphicFramePr>
        <p:xfrm>
          <a:off x="337604" y="1295400"/>
          <a:ext cx="8386242" cy="301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4" name="Equation" r:id="rId3" imgW="2831760" imgH="1015920" progId="Equation.DSMT4">
                  <p:embed/>
                </p:oleObj>
              </mc:Choice>
              <mc:Fallback>
                <p:oleObj name="Equation" r:id="rId3" imgW="2831760" imgH="1015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04" y="1295400"/>
                        <a:ext cx="8386242" cy="301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9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685761"/>
            <a:ext cx="5228996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</a:rPr>
              <a:t>Non-</a:t>
            </a:r>
            <a:r>
              <a:rPr lang="en-US" dirty="0" err="1" smtClean="0">
                <a:latin typeface="+mj-lt"/>
              </a:rPr>
              <a:t>perturbative</a:t>
            </a:r>
            <a:r>
              <a:rPr lang="en-US" dirty="0" smtClean="0">
                <a:latin typeface="+mj-lt"/>
              </a:rPr>
              <a:t>  effects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459904" cy="2003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6" y="4845320"/>
            <a:ext cx="7882682" cy="15517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780729"/>
              </p:ext>
            </p:extLst>
          </p:nvPr>
        </p:nvGraphicFramePr>
        <p:xfrm>
          <a:off x="747713" y="3733800"/>
          <a:ext cx="566896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9" name="Equation" r:id="rId5" imgW="2298600" imgH="393480" progId="Equation.DSMT4">
                  <p:embed/>
                </p:oleObj>
              </mc:Choice>
              <mc:Fallback>
                <p:oleObj name="Equation" r:id="rId5" imgW="229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7713" y="3733800"/>
                        <a:ext cx="5668962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27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68FA-A861-440E-9ADE-611D8A04266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244372"/>
              </p:ext>
            </p:extLst>
          </p:nvPr>
        </p:nvGraphicFramePr>
        <p:xfrm>
          <a:off x="609600" y="457200"/>
          <a:ext cx="7086600" cy="345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41" name="Equation" r:id="rId3" imgW="2425680" imgH="1180800" progId="Equation.DSMT4">
                  <p:embed/>
                </p:oleObj>
              </mc:Choice>
              <mc:Fallback>
                <p:oleObj name="Equation" r:id="rId3" imgW="2425680" imgH="1180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7086600" cy="3452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121747"/>
              </p:ext>
            </p:extLst>
          </p:nvPr>
        </p:nvGraphicFramePr>
        <p:xfrm>
          <a:off x="990600" y="3962400"/>
          <a:ext cx="617855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42" name="Equation" r:id="rId5" imgW="1765080" imgH="723600" progId="Equation.DSMT4">
                  <p:embed/>
                </p:oleObj>
              </mc:Choice>
              <mc:Fallback>
                <p:oleObj name="Equation" r:id="rId5" imgW="1765080" imgH="72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6178550" cy="2533650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3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6" y="1447800"/>
            <a:ext cx="8834162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296" y="76200"/>
            <a:ext cx="7691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String Theory -  fluctuating strings in </a:t>
            </a:r>
          </a:p>
          <a:p>
            <a:pPr algn="l"/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10</a:t>
            </a:r>
            <a:r>
              <a:rPr lang="en-US" sz="3600" dirty="0">
                <a:latin typeface="Arial" pitchFamily="34" charset="0"/>
                <a:ea typeface="Dotum" pitchFamily="34" charset="-127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 space-time  dimensions</a:t>
            </a:r>
            <a:endParaRPr lang="en-US" sz="3600" dirty="0">
              <a:latin typeface="Arial" pitchFamily="34" charset="0"/>
              <a:ea typeface="Dotum" pitchFamily="34" charset="-127"/>
              <a:cs typeface="Arial" pitchFamily="34" charset="0"/>
            </a:endParaRPr>
          </a:p>
        </p:txBody>
      </p:sp>
      <p:pic>
        <p:nvPicPr>
          <p:cNvPr id="4" name="Picture 2" descr="prod_chalk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838200"/>
            <a:ext cx="11837988" cy="769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212" y="533400"/>
            <a:ext cx="8728988" cy="1077218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cs typeface="Arial" pitchFamily="34" charset="0"/>
              </a:rPr>
              <a:t>E(8)</a:t>
            </a:r>
            <a:r>
              <a:rPr lang="en-US" sz="3200" dirty="0" err="1" smtClean="0">
                <a:solidFill>
                  <a:srgbClr val="FFFF00"/>
                </a:solidFill>
                <a:cs typeface="Arial" pitchFamily="34" charset="0"/>
              </a:rPr>
              <a:t>xE</a:t>
            </a:r>
            <a:r>
              <a:rPr lang="en-US" sz="3200" dirty="0" smtClean="0">
                <a:solidFill>
                  <a:srgbClr val="FFFF00"/>
                </a:solidFill>
                <a:cs typeface="Arial" pitchFamily="34" charset="0"/>
              </a:rPr>
              <a:t>(8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) </a:t>
            </a:r>
            <a:r>
              <a:rPr lang="en-US" sz="3200" dirty="0" err="1">
                <a:solidFill>
                  <a:srgbClr val="FFFF00"/>
                </a:solidFill>
                <a:cs typeface="Arial" pitchFamily="34" charset="0"/>
              </a:rPr>
              <a:t>heterotic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 string </a:t>
            </a:r>
            <a:r>
              <a:rPr lang="en-US" sz="3200" dirty="0" err="1" smtClean="0">
                <a:solidFill>
                  <a:srgbClr val="FFFF00"/>
                </a:solidFill>
                <a:cs typeface="Arial" pitchFamily="34" charset="0"/>
              </a:rPr>
              <a:t>compactified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en-US" sz="3200" dirty="0" smtClean="0">
                <a:solidFill>
                  <a:srgbClr val="FFFF00"/>
                </a:solidFill>
                <a:cs typeface="Arial" pitchFamily="34" charset="0"/>
              </a:rPr>
              <a:t>on  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(T</a:t>
            </a:r>
            <a:r>
              <a:rPr lang="en-US" sz="3200" baseline="30000" dirty="0">
                <a:solidFill>
                  <a:srgbClr val="FFFF00"/>
                </a:solidFill>
                <a:cs typeface="Arial" pitchFamily="34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)</a:t>
            </a:r>
            <a:r>
              <a:rPr lang="en-US" sz="3200" baseline="30000" dirty="0">
                <a:solidFill>
                  <a:srgbClr val="FFFF00"/>
                </a:solidFill>
                <a:cs typeface="Arial" pitchFamily="34" charset="0"/>
              </a:rPr>
              <a:t>3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 /(Z</a:t>
            </a:r>
            <a:r>
              <a:rPr lang="en-US" sz="3200" baseline="-25000" dirty="0">
                <a:solidFill>
                  <a:srgbClr val="FFFF00"/>
                </a:solidFill>
                <a:cs typeface="Arial" pitchFamily="34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 x Z</a:t>
            </a:r>
            <a:r>
              <a:rPr lang="en-US" sz="3200" baseline="-25000" dirty="0">
                <a:solidFill>
                  <a:srgbClr val="FFFF00"/>
                </a:solidFill>
                <a:cs typeface="Arial" pitchFamily="34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 )  </a:t>
            </a:r>
            <a:r>
              <a:rPr lang="en-US" sz="3200" dirty="0" err="1">
                <a:solidFill>
                  <a:srgbClr val="FFFF00"/>
                </a:solidFill>
                <a:cs typeface="Arial" pitchFamily="34" charset="0"/>
              </a:rPr>
              <a:t>orbifold</a:t>
            </a:r>
            <a:r>
              <a:rPr lang="en-US" sz="3200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cs typeface="Arial" pitchFamily="34" charset="0"/>
              </a:rPr>
              <a:t> w/   </a:t>
            </a:r>
          </a:p>
        </p:txBody>
      </p:sp>
      <p:pic>
        <p:nvPicPr>
          <p:cNvPr id="133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74" y="1982200"/>
            <a:ext cx="5393438" cy="407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226265" y="4405992"/>
            <a:ext cx="185057" cy="135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724400" y="4405992"/>
            <a:ext cx="185057" cy="135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086599" y="4405992"/>
            <a:ext cx="185057" cy="135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671456" y="3024868"/>
            <a:ext cx="185057" cy="135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086600" y="3024868"/>
            <a:ext cx="185057" cy="13516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raserDust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12" y="1961326"/>
            <a:ext cx="31645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Kappl, Peterson, Raby, Ratz, </a:t>
            </a:r>
            <a:r>
              <a:rPr lang="en-US" sz="2400" b="1" dirty="0" smtClean="0">
                <a:solidFill>
                  <a:srgbClr val="FFFF00"/>
                </a:solidFill>
              </a:rPr>
              <a:t>Schieren  </a:t>
            </a:r>
            <a:r>
              <a:rPr lang="en-US" sz="2400" b="1" dirty="0">
                <a:solidFill>
                  <a:srgbClr val="FFFF00"/>
                </a:solidFill>
              </a:rPr>
              <a:t>&amp;  Vaudrevange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NPB 847</a:t>
            </a:r>
            <a:r>
              <a:rPr lang="en-US" sz="2400" b="1" dirty="0">
                <a:solidFill>
                  <a:schemeClr val="bg1"/>
                </a:solidFill>
              </a:rPr>
              <a:t>,  325  (2011)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252996"/>
              </p:ext>
            </p:extLst>
          </p:nvPr>
        </p:nvGraphicFramePr>
        <p:xfrm>
          <a:off x="7271657" y="1052105"/>
          <a:ext cx="576944" cy="64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8" name="Equation" r:id="rId6" imgW="215640" imgH="241200" progId="Equation.DSMT4">
                  <p:embed/>
                </p:oleObj>
              </mc:Choice>
              <mc:Fallback>
                <p:oleObj name="Equation" r:id="rId6" imgW="21564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1657" y="1052105"/>
                        <a:ext cx="576944" cy="644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4567177" y="3505200"/>
            <a:ext cx="0" cy="968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7391400" y="3505200"/>
            <a:ext cx="0" cy="968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4567177" y="4800600"/>
            <a:ext cx="0" cy="968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971493" y="4800600"/>
            <a:ext cx="0" cy="968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5988441" y="2191658"/>
            <a:ext cx="0" cy="968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422863" y="2191658"/>
            <a:ext cx="0" cy="968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833876" y="2675845"/>
            <a:ext cx="0" cy="2747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248400" y="3977435"/>
            <a:ext cx="0" cy="2747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7620000" y="5284787"/>
            <a:ext cx="0" cy="2747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666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6" y="1447800"/>
            <a:ext cx="8834162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296" y="76200"/>
            <a:ext cx="7691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String Theory -  fluctuating strings in </a:t>
            </a:r>
          </a:p>
          <a:p>
            <a:pPr algn="l"/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10</a:t>
            </a:r>
            <a:r>
              <a:rPr lang="en-US" sz="3600" dirty="0">
                <a:latin typeface="Arial" pitchFamily="34" charset="0"/>
                <a:ea typeface="Dotum" pitchFamily="34" charset="-127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 space-time  dimensions</a:t>
            </a:r>
            <a:endParaRPr lang="en-US" sz="3600" dirty="0">
              <a:latin typeface="Arial" pitchFamily="34" charset="0"/>
              <a:ea typeface="Dotum" pitchFamily="34" charset="-127"/>
              <a:cs typeface="Arial" pitchFamily="34" charset="0"/>
            </a:endParaRPr>
          </a:p>
        </p:txBody>
      </p:sp>
      <p:pic>
        <p:nvPicPr>
          <p:cNvPr id="4" name="Picture 2" descr="prod_chalk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838200"/>
            <a:ext cx="11837988" cy="769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067" y="1905000"/>
            <a:ext cx="8597225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E(8)</a:t>
            </a:r>
            <a:r>
              <a:rPr lang="en-US" sz="3200" dirty="0" err="1" smtClean="0">
                <a:solidFill>
                  <a:schemeClr val="bg1"/>
                </a:solidFill>
                <a:cs typeface="Arial" pitchFamily="34" charset="0"/>
              </a:rPr>
              <a:t>xE</a:t>
            </a: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(8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cs typeface="Arial" pitchFamily="34" charset="0"/>
              </a:rPr>
              <a:t>heterotic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 string </a:t>
            </a:r>
            <a:r>
              <a:rPr lang="en-US" sz="3200" dirty="0" err="1">
                <a:solidFill>
                  <a:schemeClr val="bg1"/>
                </a:solidFill>
                <a:cs typeface="Arial" pitchFamily="34" charset="0"/>
              </a:rPr>
              <a:t>compactified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  <a:p>
            <a:pPr algn="l"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     on  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(T</a:t>
            </a:r>
            <a:r>
              <a:rPr lang="en-US" sz="3200" baseline="300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)</a:t>
            </a:r>
            <a:r>
              <a:rPr lang="en-US" sz="3200" baseline="30000" dirty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 /(Z</a:t>
            </a:r>
            <a:r>
              <a:rPr lang="en-US" sz="3200" baseline="-250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 x Z</a:t>
            </a:r>
            <a:r>
              <a:rPr lang="en-US" sz="3200" baseline="-250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 )  </a:t>
            </a:r>
            <a:r>
              <a:rPr lang="en-US" sz="3200" dirty="0" err="1">
                <a:solidFill>
                  <a:schemeClr val="bg1"/>
                </a:solidFill>
                <a:cs typeface="Arial" pitchFamily="34" charset="0"/>
              </a:rPr>
              <a:t>orbifold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    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exact  MSSM spectrum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F = D = 0  verified / stabilizes almost all moduli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</a:rPr>
              <a:t>     </a:t>
            </a: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symmetry  eliminates dangerous </a:t>
            </a:r>
          </a:p>
          <a:p>
            <a:pPr algn="l">
              <a:defRPr/>
            </a:pP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     baryon and lepton number violating operators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 = 0  </a:t>
            </a:r>
            <a:r>
              <a:rPr lang="en-US" sz="3200" dirty="0" err="1" smtClean="0">
                <a:solidFill>
                  <a:schemeClr val="bg1"/>
                </a:solidFill>
                <a:cs typeface="Arial" pitchFamily="34" charset="0"/>
              </a:rPr>
              <a:t>perturbatively</a:t>
            </a: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   / </a:t>
            </a:r>
            <a:r>
              <a:rPr lang="en-US" sz="3200" dirty="0" smtClean="0">
                <a:solidFill>
                  <a:schemeClr val="bg1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 ~ m</a:t>
            </a:r>
            <a:r>
              <a:rPr lang="en-US" sz="3200" baseline="-25000" dirty="0" smtClean="0">
                <a:solidFill>
                  <a:schemeClr val="bg1"/>
                </a:solidFill>
                <a:cs typeface="Arial" pitchFamily="34" charset="0"/>
              </a:rPr>
              <a:t>3/2</a:t>
            </a: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  non-pert.  </a:t>
            </a:r>
            <a:endParaRPr 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561937"/>
              </p:ext>
            </p:extLst>
          </p:nvPr>
        </p:nvGraphicFramePr>
        <p:xfrm>
          <a:off x="762000" y="3792537"/>
          <a:ext cx="5778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6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92537"/>
                        <a:ext cx="5778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79741"/>
              </p:ext>
            </p:extLst>
          </p:nvPr>
        </p:nvGraphicFramePr>
        <p:xfrm>
          <a:off x="291296" y="693901"/>
          <a:ext cx="8526398" cy="77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7" name="Equation" r:id="rId7" imgW="2666880" imgH="241200" progId="Equation.DSMT4">
                  <p:embed/>
                </p:oleObj>
              </mc:Choice>
              <mc:Fallback>
                <p:oleObj name="Equation" r:id="rId7" imgW="2666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296" y="693901"/>
                        <a:ext cx="8526398" cy="771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9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62000" y="990600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Outline</a:t>
            </a:r>
            <a:r>
              <a:rPr lang="en-US" dirty="0">
                <a:solidFill>
                  <a:srgbClr val="FFFF00"/>
                </a:solidFill>
              </a:rPr>
              <a:t>     </a:t>
            </a:r>
            <a:r>
              <a:rPr lang="en-US" sz="2800" dirty="0">
                <a:solidFill>
                  <a:srgbClr val="FFFF00"/>
                </a:solidFill>
              </a:rPr>
              <a:t>                    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pic>
        <p:nvPicPr>
          <p:cNvPr id="5139" name="Picture 19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729205" y="2093119"/>
            <a:ext cx="7848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marL="571500" indent="-571500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Review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problems &amp; proposed   solutions in the literature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Discrete  non-R symmetries &amp; </a:t>
            </a:r>
            <a:r>
              <a:rPr lang="en-US" dirty="0" smtClean="0">
                <a:solidFill>
                  <a:schemeClr val="bg2"/>
                </a:solidFill>
                <a:latin typeface="Symbol" pitchFamily="18" charset="2"/>
              </a:rPr>
              <a:t>m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 Discrete  R symmetries  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Unique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Singlet extensions of the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MSSM  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 Conclusions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486357"/>
              </p:ext>
            </p:extLst>
          </p:nvPr>
        </p:nvGraphicFramePr>
        <p:xfrm>
          <a:off x="6156325" y="3692525"/>
          <a:ext cx="7683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" name="Equation" r:id="rId11" imgW="241200" imgH="241200" progId="Equation.DSMT4">
                  <p:embed/>
                </p:oleObj>
              </mc:Choice>
              <mc:Fallback>
                <p:oleObj name="Equation" r:id="rId11" imgW="2412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692525"/>
                        <a:ext cx="7683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663703"/>
              </p:ext>
            </p:extLst>
          </p:nvPr>
        </p:nvGraphicFramePr>
        <p:xfrm>
          <a:off x="2895600" y="4191000"/>
          <a:ext cx="869235" cy="97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0" name="Equation" r:id="rId13" imgW="215640" imgH="241200" progId="Equation.DSMT4">
                  <p:embed/>
                </p:oleObj>
              </mc:Choice>
              <mc:Fallback>
                <p:oleObj name="Equation" r:id="rId13" imgW="215640" imgH="241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91000"/>
                        <a:ext cx="869235" cy="970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6" y="1447800"/>
            <a:ext cx="8834162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296" y="76200"/>
            <a:ext cx="7691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String Theory -  fluctuating strings in </a:t>
            </a:r>
          </a:p>
          <a:p>
            <a:pPr algn="l"/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10</a:t>
            </a:r>
            <a:r>
              <a:rPr lang="en-US" sz="3600" dirty="0">
                <a:latin typeface="Arial" pitchFamily="34" charset="0"/>
                <a:ea typeface="Dotum" pitchFamily="34" charset="-127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 space-time  dimensions</a:t>
            </a:r>
            <a:endParaRPr lang="en-US" sz="3600" dirty="0">
              <a:latin typeface="Arial" pitchFamily="34" charset="0"/>
              <a:ea typeface="Dotum" pitchFamily="34" charset="-127"/>
              <a:cs typeface="Arial" pitchFamily="34" charset="0"/>
            </a:endParaRPr>
          </a:p>
        </p:txBody>
      </p:sp>
      <p:pic>
        <p:nvPicPr>
          <p:cNvPr id="4" name="Picture 2" descr="prod_chalk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838200"/>
            <a:ext cx="11837988" cy="769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676400"/>
            <a:ext cx="7980070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     </a:t>
            </a: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comes 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partially from the Lorentz </a:t>
            </a:r>
          </a:p>
          <a:p>
            <a:pPr algn="l"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     symmetry 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of the internal </a:t>
            </a: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dimensions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 local  SO(10)  gauge symmetry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D(4)  family symmetry /  family hierarchy</a:t>
            </a:r>
          </a:p>
          <a:p>
            <a:pPr algn="l">
              <a:defRPr/>
            </a:pPr>
            <a:r>
              <a:rPr lang="en-US" sz="3200" smtClean="0">
                <a:solidFill>
                  <a:srgbClr val="FFFF00"/>
                </a:solidFill>
              </a:rPr>
              <a:t>          </a:t>
            </a:r>
            <a:r>
              <a:rPr lang="en-US" sz="2400" smtClean="0">
                <a:solidFill>
                  <a:srgbClr val="FFFF00"/>
                </a:solidFill>
              </a:rPr>
              <a:t>Ko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Kobayashi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Park &amp; Raby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PRD 76, </a:t>
            </a:r>
            <a:r>
              <a:rPr lang="en-US" sz="2400" dirty="0">
                <a:solidFill>
                  <a:srgbClr val="FFFF00"/>
                </a:solidFill>
              </a:rPr>
              <a:t>035005 (2007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 gauge </a:t>
            </a: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– top Yukawa unification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cs typeface="Arial" pitchFamily="34" charset="0"/>
              </a:rPr>
              <a:t> non-trivial Yukawa matrices</a:t>
            </a:r>
            <a:endParaRPr lang="en-US" sz="32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821149"/>
              </p:ext>
            </p:extLst>
          </p:nvPr>
        </p:nvGraphicFramePr>
        <p:xfrm>
          <a:off x="1143000" y="1676400"/>
          <a:ext cx="5778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8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6400"/>
                        <a:ext cx="5778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6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6" y="1447800"/>
            <a:ext cx="8834162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296" y="76200"/>
            <a:ext cx="7691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String Theory -  fluctuating strings in </a:t>
            </a:r>
          </a:p>
          <a:p>
            <a:pPr algn="l"/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10</a:t>
            </a:r>
            <a:r>
              <a:rPr lang="en-US" sz="3600" dirty="0">
                <a:latin typeface="Arial" pitchFamily="34" charset="0"/>
                <a:ea typeface="Dotum" pitchFamily="34" charset="-127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ea typeface="Dotum" pitchFamily="34" charset="-127"/>
                <a:cs typeface="Arial" pitchFamily="34" charset="0"/>
              </a:rPr>
              <a:t> space-time  dimensions</a:t>
            </a:r>
            <a:endParaRPr lang="en-US" sz="3600" dirty="0">
              <a:latin typeface="Arial" pitchFamily="34" charset="0"/>
              <a:ea typeface="Dotum" pitchFamily="34" charset="-127"/>
              <a:cs typeface="Arial" pitchFamily="34" charset="0"/>
            </a:endParaRPr>
          </a:p>
        </p:txBody>
      </p:sp>
      <p:pic>
        <p:nvPicPr>
          <p:cNvPr id="4" name="Picture 2" descr="prod_chalk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838200"/>
            <a:ext cx="11837988" cy="769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204" y="676364"/>
            <a:ext cx="719139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Higgs </a:t>
            </a:r>
            <a:r>
              <a:rPr lang="en-US" dirty="0">
                <a:solidFill>
                  <a:schemeClr val="bg1"/>
                </a:solidFill>
              </a:rPr>
              <a:t>comes from chiral </a:t>
            </a:r>
            <a:r>
              <a:rPr lang="en-US" dirty="0" err="1">
                <a:solidFill>
                  <a:schemeClr val="bg1"/>
                </a:solidFill>
              </a:rPr>
              <a:t>adjoint</a:t>
            </a:r>
            <a:r>
              <a:rPr lang="en-US" dirty="0">
                <a:solidFill>
                  <a:schemeClr val="bg1"/>
                </a:solidFill>
              </a:rPr>
              <a:t> of</a:t>
            </a:r>
          </a:p>
          <a:p>
            <a:pPr algn="l">
              <a:defRPr/>
            </a:pPr>
            <a:r>
              <a:rPr lang="en-US" dirty="0" smtClean="0">
                <a:solidFill>
                  <a:schemeClr val="bg1"/>
                </a:solidFill>
              </a:rPr>
              <a:t>     effective </a:t>
            </a:r>
            <a:r>
              <a:rPr lang="en-US" dirty="0">
                <a:solidFill>
                  <a:schemeClr val="bg1"/>
                </a:solidFill>
              </a:rPr>
              <a:t>6D SU(6) </a:t>
            </a:r>
            <a:r>
              <a:rPr lang="en-US" dirty="0" err="1">
                <a:solidFill>
                  <a:schemeClr val="bg1"/>
                </a:solidFill>
              </a:rPr>
              <a:t>orbifold</a:t>
            </a:r>
            <a:r>
              <a:rPr lang="en-US" dirty="0">
                <a:solidFill>
                  <a:schemeClr val="bg1"/>
                </a:solidFill>
              </a:rPr>
              <a:t> GUT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088128"/>
              </p:ext>
            </p:extLst>
          </p:nvPr>
        </p:nvGraphicFramePr>
        <p:xfrm>
          <a:off x="555850" y="2209800"/>
          <a:ext cx="79390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1" name="Equation" r:id="rId5" imgW="3073320" imgH="736560" progId="Equation.DSMT4">
                  <p:embed/>
                </p:oleObj>
              </mc:Choice>
              <mc:Fallback>
                <p:oleObj name="Equation" r:id="rId5" imgW="307332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50" y="2209800"/>
                        <a:ext cx="7939088" cy="1905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590799" y="4139293"/>
            <a:ext cx="5940425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latin typeface="Cordia New" pitchFamily="34" charset="-34"/>
                <a:cs typeface="Cordia New" pitchFamily="34" charset="-34"/>
              </a:rPr>
              <a:t>Brummer</a:t>
            </a:r>
            <a:r>
              <a:rPr lang="en-US" dirty="0">
                <a:latin typeface="Cordia New" pitchFamily="34" charset="-34"/>
                <a:cs typeface="Cordia New" pitchFamily="34" charset="-34"/>
              </a:rPr>
              <a:t>, Kappl, Ratz &amp; Schmidt-Hoberg  </a:t>
            </a:r>
          </a:p>
          <a:p>
            <a:pPr eaLnBrk="1" hangingPunct="1"/>
            <a:r>
              <a:rPr lang="en-US" dirty="0">
                <a:latin typeface="Cordia New" pitchFamily="34" charset="-34"/>
                <a:cs typeface="Cordia New" pitchFamily="34" charset="-34"/>
              </a:rPr>
              <a:t>              arXiv:1003.0084</a:t>
            </a:r>
          </a:p>
        </p:txBody>
      </p:sp>
    </p:spTree>
    <p:extLst>
      <p:ext uri="{BB962C8B-B14F-4D97-AF65-F5344CB8AC3E}">
        <p14:creationId xmlns:p14="http://schemas.microsoft.com/office/powerpoint/2010/main" val="56208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62000" y="990600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Outline    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                    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pic>
        <p:nvPicPr>
          <p:cNvPr id="5139" name="Picture 19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47700" y="1876097"/>
            <a:ext cx="7848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marL="571500" indent="-571500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Review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problems &amp; proposed   solutions in the literature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Discrete  non-R symmetries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 Discrete  R symmetries  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Unique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Singlet extensions of the MSSM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 Conclusions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04353"/>
              </p:ext>
            </p:extLst>
          </p:nvPr>
        </p:nvGraphicFramePr>
        <p:xfrm>
          <a:off x="6248400" y="3477081"/>
          <a:ext cx="7683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5" name="Equation" r:id="rId11" imgW="241200" imgH="241200" progId="Equation.DSMT4">
                  <p:embed/>
                </p:oleObj>
              </mc:Choice>
              <mc:Fallback>
                <p:oleObj name="Equation" r:id="rId11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477081"/>
                        <a:ext cx="7683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14870"/>
              </p:ext>
            </p:extLst>
          </p:nvPr>
        </p:nvGraphicFramePr>
        <p:xfrm>
          <a:off x="2971800" y="3966178"/>
          <a:ext cx="869235" cy="97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6" name="Equation" r:id="rId13" imgW="215640" imgH="241200" progId="Equation.DSMT4">
                  <p:embed/>
                </p:oleObj>
              </mc:Choice>
              <mc:Fallback>
                <p:oleObj name="Equation" r:id="rId13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966178"/>
                        <a:ext cx="869235" cy="970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533400" y="1319141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. 1            :    GNMSSM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165961"/>
              </p:ext>
            </p:extLst>
          </p:nvPr>
        </p:nvGraphicFramePr>
        <p:xfrm>
          <a:off x="2269362" y="1288197"/>
          <a:ext cx="68103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3" name="Equation" r:id="rId10" imgW="241200" imgH="241200" progId="Equation.DSMT4">
                  <p:embed/>
                </p:oleObj>
              </mc:Choice>
              <mc:Fallback>
                <p:oleObj name="Equation" r:id="rId10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362" y="1288197"/>
                        <a:ext cx="681038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15526" y="457200"/>
            <a:ext cx="6486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A</a:t>
            </a:r>
            <a:r>
              <a:rPr lang="en-US" sz="4800" dirty="0" smtClean="0">
                <a:solidFill>
                  <a:schemeClr val="bg1"/>
                </a:solidFill>
              </a:rPr>
              <a:t>dditional MSSM singlet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103619"/>
              </p:ext>
            </p:extLst>
          </p:nvPr>
        </p:nvGraphicFramePr>
        <p:xfrm>
          <a:off x="633619" y="1960562"/>
          <a:ext cx="7522749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4" name="Equation" r:id="rId12" imgW="2082600" imgH="241200" progId="Equation.DSMT4">
                  <p:embed/>
                </p:oleObj>
              </mc:Choice>
              <mc:Fallback>
                <p:oleObj name="Equation" r:id="rId12" imgW="2082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3619" y="1960562"/>
                        <a:ext cx="7522749" cy="87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130246"/>
              </p:ext>
            </p:extLst>
          </p:nvPr>
        </p:nvGraphicFramePr>
        <p:xfrm>
          <a:off x="1826888" y="2863930"/>
          <a:ext cx="456807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5" name="Equation" r:id="rId14" imgW="1854000" imgH="698400" progId="Equation.DSMT4">
                  <p:embed/>
                </p:oleObj>
              </mc:Choice>
              <mc:Fallback>
                <p:oleObj name="Equation" r:id="rId14" imgW="18540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26888" y="2863930"/>
                        <a:ext cx="4568075" cy="172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617934"/>
              </p:ext>
            </p:extLst>
          </p:nvPr>
        </p:nvGraphicFramePr>
        <p:xfrm>
          <a:off x="526143" y="4871640"/>
          <a:ext cx="7990327" cy="75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6" name="Equation" r:id="rId16" imgW="2946240" imgH="279360" progId="Equation.DSMT4">
                  <p:embed/>
                </p:oleObj>
              </mc:Choice>
              <mc:Fallback>
                <p:oleObj name="Equation" r:id="rId16" imgW="2946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43" y="4871640"/>
                        <a:ext cx="7990327" cy="75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1" y="5791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Ross &amp;  Schmidt-Hoberg  1108.1284 [hep-</a:t>
            </a:r>
            <a:r>
              <a:rPr lang="en-US" sz="3200" dirty="0" err="1" smtClean="0">
                <a:solidFill>
                  <a:srgbClr val="FFFF00"/>
                </a:solidFill>
              </a:rPr>
              <a:t>ph</a:t>
            </a:r>
            <a:r>
              <a:rPr lang="en-US" sz="3200" dirty="0" smtClean="0">
                <a:solidFill>
                  <a:srgbClr val="FFFF00"/>
                </a:solidFill>
              </a:rPr>
              <a:t>]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597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. 2  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:  </a:t>
            </a:r>
            <a:r>
              <a:rPr lang="en-US" dirty="0">
                <a:solidFill>
                  <a:schemeClr val="bg1"/>
                </a:solidFill>
              </a:rPr>
              <a:t>allows  </a:t>
            </a:r>
            <a:r>
              <a:rPr lang="en-US" dirty="0" err="1">
                <a:solidFill>
                  <a:schemeClr val="bg1"/>
                </a:solidFill>
              </a:rPr>
              <a:t>axion</a:t>
            </a:r>
            <a:r>
              <a:rPr lang="en-US" dirty="0">
                <a:solidFill>
                  <a:schemeClr val="bg1"/>
                </a:solidFill>
              </a:rPr>
              <a:t> solution to strong </a:t>
            </a:r>
            <a:r>
              <a:rPr lang="en-US" dirty="0" smtClean="0">
                <a:solidFill>
                  <a:schemeClr val="bg1"/>
                </a:solidFill>
              </a:rPr>
              <a:t>CP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02631"/>
              </p:ext>
            </p:extLst>
          </p:nvPr>
        </p:nvGraphicFramePr>
        <p:xfrm>
          <a:off x="304800" y="1331098"/>
          <a:ext cx="736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7" name="Equation" r:id="rId10" imgW="241200" imgH="241200" progId="Equation.DSMT4">
                  <p:embed/>
                </p:oleObj>
              </mc:Choice>
              <mc:Fallback>
                <p:oleObj name="Equation" r:id="rId10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31098"/>
                        <a:ext cx="7366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12142"/>
              </p:ext>
            </p:extLst>
          </p:nvPr>
        </p:nvGraphicFramePr>
        <p:xfrm>
          <a:off x="1402466" y="2014415"/>
          <a:ext cx="478631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8" name="Equation" r:id="rId12" imgW="2019240" imgH="431640" progId="Equation.DSMT4">
                  <p:embed/>
                </p:oleObj>
              </mc:Choice>
              <mc:Fallback>
                <p:oleObj name="Equation" r:id="rId12" imgW="2019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02466" y="2014415"/>
                        <a:ext cx="4786313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263570"/>
              </p:ext>
            </p:extLst>
          </p:nvPr>
        </p:nvGraphicFramePr>
        <p:xfrm>
          <a:off x="1701800" y="3128963"/>
          <a:ext cx="481965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79" name="Equation" r:id="rId14" imgW="1955520" imgH="482400" progId="Equation.DSMT4">
                  <p:embed/>
                </p:oleObj>
              </mc:Choice>
              <mc:Fallback>
                <p:oleObj name="Equation" r:id="rId14" imgW="19555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128963"/>
                        <a:ext cx="481965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5328" y="4744134"/>
            <a:ext cx="443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Second term generates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37466"/>
              </p:ext>
            </p:extLst>
          </p:nvPr>
        </p:nvGraphicFramePr>
        <p:xfrm>
          <a:off x="5028134" y="4754561"/>
          <a:ext cx="28178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0" name="Equation" r:id="rId16" imgW="1143000" imgH="253800" progId="Equation.DSMT4">
                  <p:embed/>
                </p:oleObj>
              </mc:Choice>
              <mc:Fallback>
                <p:oleObj name="Equation" r:id="rId16" imgW="1143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134" y="4754561"/>
                        <a:ext cx="28178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4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62000" y="990600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Outline    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                    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pic>
        <p:nvPicPr>
          <p:cNvPr id="5139" name="Picture 19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96410" y="1876097"/>
            <a:ext cx="7848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marL="571500" indent="-571500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Review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problems &amp; proposed   solutions in the literature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Discrete  non-R symmetries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 Discrete  R symmetries  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Unique   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Singlet extensions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   Conclusions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445177"/>
              </p:ext>
            </p:extLst>
          </p:nvPr>
        </p:nvGraphicFramePr>
        <p:xfrm>
          <a:off x="6193971" y="3477081"/>
          <a:ext cx="7683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7" name="Equation" r:id="rId11" imgW="241200" imgH="241200" progId="Equation.DSMT4">
                  <p:embed/>
                </p:oleObj>
              </mc:Choice>
              <mc:Fallback>
                <p:oleObj name="Equation" r:id="rId11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971" y="3477081"/>
                        <a:ext cx="7683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787360"/>
              </p:ext>
            </p:extLst>
          </p:nvPr>
        </p:nvGraphicFramePr>
        <p:xfrm>
          <a:off x="2895600" y="3902678"/>
          <a:ext cx="869235" cy="97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8" name="Equation" r:id="rId13" imgW="215640" imgH="241200" progId="Equation.DSMT4">
                  <p:embed/>
                </p:oleObj>
              </mc:Choice>
              <mc:Fallback>
                <p:oleObj name="Equation" r:id="rId13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902678"/>
                        <a:ext cx="869235" cy="970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4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2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pic>
        <p:nvPicPr>
          <p:cNvPr id="5139" name="Picture 19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381000" y="762000"/>
            <a:ext cx="8382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marL="457200" indent="-457200" algn="l"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Found unique           symmetry</a:t>
            </a:r>
          </a:p>
          <a:p>
            <a:pPr algn="l" eaLnBrk="1" hangingPunct="1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forbids Dim 3, 4 &amp; 5 ops. to all orders</a:t>
            </a:r>
          </a:p>
          <a:p>
            <a:pPr algn="l" eaLnBrk="1" hangingPunct="1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in perturbation theory</a:t>
            </a:r>
          </a:p>
          <a:p>
            <a:pPr marL="571500" indent="-571500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 term generated  non-</a:t>
            </a:r>
            <a:r>
              <a:rPr lang="en-US" dirty="0" err="1" smtClean="0">
                <a:solidFill>
                  <a:schemeClr val="bg1"/>
                </a:solidFill>
              </a:rPr>
              <a:t>perturbatively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Found  </a:t>
            </a:r>
            <a:r>
              <a:rPr lang="en-US" dirty="0" err="1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eterotic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orbifold</a:t>
            </a:r>
            <a:r>
              <a:rPr lang="en-US" dirty="0" smtClean="0">
                <a:solidFill>
                  <a:schemeClr val="bg1"/>
                </a:solidFill>
              </a:rPr>
              <a:t>  realization !</a:t>
            </a:r>
          </a:p>
          <a:p>
            <a:pPr marL="571500" indent="-571500"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consistent with SU(5)</a:t>
            </a:r>
          </a:p>
          <a:p>
            <a:pPr marL="571500" indent="-571500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smtClean="0">
                <a:solidFill>
                  <a:schemeClr val="bg1"/>
                </a:solidFill>
              </a:rPr>
              <a:t>:    GNMSSM</a:t>
            </a:r>
            <a:endParaRPr lang="en-US" dirty="0" smtClean="0">
              <a:solidFill>
                <a:schemeClr val="bg1"/>
              </a:solidFill>
            </a:endParaRPr>
          </a:p>
          <a:p>
            <a:pPr marL="571500" indent="-571500"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:  allows  </a:t>
            </a:r>
            <a:r>
              <a:rPr lang="en-US" dirty="0" err="1" smtClean="0">
                <a:solidFill>
                  <a:schemeClr val="bg1"/>
                </a:solidFill>
              </a:rPr>
              <a:t>axion</a:t>
            </a:r>
            <a:r>
              <a:rPr lang="en-US" dirty="0" smtClean="0">
                <a:solidFill>
                  <a:schemeClr val="bg1"/>
                </a:solidFill>
              </a:rPr>
              <a:t> solution to </a:t>
            </a:r>
            <a:endParaRPr lang="en-US" dirty="0">
              <a:solidFill>
                <a:schemeClr val="bg1"/>
              </a:solidFill>
            </a:endParaRPr>
          </a:p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     strong CP  problem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14126"/>
              </p:ext>
            </p:extLst>
          </p:nvPr>
        </p:nvGraphicFramePr>
        <p:xfrm>
          <a:off x="3760817" y="685800"/>
          <a:ext cx="737394" cy="82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25" name="Equation" r:id="rId11" imgW="215640" imgH="241200" progId="Equation.DSMT4">
                  <p:embed/>
                </p:oleObj>
              </mc:Choice>
              <mc:Fallback>
                <p:oleObj name="Equation" r:id="rId11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817" y="685800"/>
                        <a:ext cx="737394" cy="82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07147"/>
              </p:ext>
            </p:extLst>
          </p:nvPr>
        </p:nvGraphicFramePr>
        <p:xfrm>
          <a:off x="990600" y="3429000"/>
          <a:ext cx="1673506" cy="75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26" name="Equation" r:id="rId13" imgW="558720" imgH="253800" progId="Equation.DSMT4">
                  <p:embed/>
                </p:oleObj>
              </mc:Choice>
              <mc:Fallback>
                <p:oleObj name="Equation" r:id="rId13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9000"/>
                        <a:ext cx="1673506" cy="758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43339"/>
              </p:ext>
            </p:extLst>
          </p:nvPr>
        </p:nvGraphicFramePr>
        <p:xfrm>
          <a:off x="1009650" y="4048009"/>
          <a:ext cx="609600" cy="679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27" name="Equation" r:id="rId15" imgW="215640" imgH="241200" progId="Equation.DSMT4">
                  <p:embed/>
                </p:oleObj>
              </mc:Choice>
              <mc:Fallback>
                <p:oleObj name="Equation" r:id="rId15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048009"/>
                        <a:ext cx="609600" cy="679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287681"/>
              </p:ext>
            </p:extLst>
          </p:nvPr>
        </p:nvGraphicFramePr>
        <p:xfrm>
          <a:off x="958850" y="4550918"/>
          <a:ext cx="736600" cy="73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28" name="Equation" r:id="rId17" imgW="241200" imgH="241200" progId="Equation.DSMT4">
                  <p:embed/>
                </p:oleObj>
              </mc:Choice>
              <mc:Fallback>
                <p:oleObj name="Equation" r:id="rId17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4550918"/>
                        <a:ext cx="736600" cy="735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00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Title of talk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135F2-9943-4D4E-8DD4-39B4913BDD5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6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fig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 descr="fi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1" descr="fig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2" descr="fi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3" descr="fig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4" descr="fig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5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6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7" descr="fi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719950"/>
              </p:ext>
            </p:extLst>
          </p:nvPr>
        </p:nvGraphicFramePr>
        <p:xfrm>
          <a:off x="363682" y="1995489"/>
          <a:ext cx="8485721" cy="325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6" name="Equation" r:id="rId9" imgW="3543120" imgH="1358640" progId="Equation.DSMT4">
                  <p:embed/>
                </p:oleObj>
              </mc:Choice>
              <mc:Fallback>
                <p:oleObj name="Equation" r:id="rId9" imgW="3543120" imgH="1358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82" y="1995489"/>
                        <a:ext cx="8485721" cy="3255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462985"/>
            <a:ext cx="8686800" cy="10156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latin typeface="+mn-lt"/>
              </a:rPr>
              <a:t>General SU(3)</a:t>
            </a:r>
            <a:r>
              <a:rPr lang="en-US" sz="3200" b="1" baseline="-25000" dirty="0" smtClean="0">
                <a:latin typeface="+mn-lt"/>
              </a:rPr>
              <a:t>C</a:t>
            </a:r>
            <a:r>
              <a:rPr lang="en-US" sz="3200" b="1" dirty="0" smtClean="0">
                <a:latin typeface="+mn-lt"/>
              </a:rPr>
              <a:t> x SU(2)</a:t>
            </a:r>
            <a:r>
              <a:rPr lang="en-US" sz="3200" b="1" baseline="-25000" dirty="0" smtClean="0">
                <a:latin typeface="+mn-lt"/>
              </a:rPr>
              <a:t>L</a:t>
            </a:r>
            <a:r>
              <a:rPr lang="en-US" sz="3200" b="1" dirty="0" smtClean="0">
                <a:latin typeface="+mn-lt"/>
              </a:rPr>
              <a:t> x U(1)</a:t>
            </a:r>
            <a:r>
              <a:rPr lang="en-US" sz="3200" b="1" baseline="-25000" dirty="0" smtClean="0">
                <a:latin typeface="+mn-lt"/>
              </a:rPr>
              <a:t>Y</a:t>
            </a:r>
            <a:r>
              <a:rPr lang="en-US" sz="3200" b="1" dirty="0" smtClean="0">
                <a:latin typeface="+mn-lt"/>
              </a:rPr>
              <a:t>  invariant</a:t>
            </a:r>
          </a:p>
          <a:p>
            <a:r>
              <a:rPr lang="en-US" sz="2800" b="1" dirty="0" err="1" smtClean="0">
                <a:latin typeface="+mn-lt"/>
              </a:rPr>
              <a:t>superpotential</a:t>
            </a:r>
            <a:r>
              <a:rPr lang="en-US" sz="2800" b="1" dirty="0" smtClean="0">
                <a:latin typeface="+mn-lt"/>
              </a:rPr>
              <a:t>  up to operators  of Dimension 5 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BDA02-51DB-41DE-ABCD-5A2CF35214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26330"/>
              </p:ext>
            </p:extLst>
          </p:nvPr>
        </p:nvGraphicFramePr>
        <p:xfrm>
          <a:off x="762000" y="1295400"/>
          <a:ext cx="7437437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4" name="Equation" r:id="rId3" imgW="2793960" imgH="533160" progId="Equation.DSMT4">
                  <p:embed/>
                </p:oleObj>
              </mc:Choice>
              <mc:Fallback>
                <p:oleObj name="Equation" r:id="rId3" imgW="2793960" imgH="533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437437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633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latin typeface="+mj-lt"/>
              </a:rPr>
              <a:t>MSSM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168530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term:   Need </a:t>
            </a:r>
            <a:endParaRPr lang="en-US" baseline="-25000" dirty="0" smtClean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54286"/>
              </p:ext>
            </p:extLst>
          </p:nvPr>
        </p:nvGraphicFramePr>
        <p:xfrm>
          <a:off x="914400" y="3237011"/>
          <a:ext cx="533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237011"/>
                        <a:ext cx="53340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174548"/>
              </p:ext>
            </p:extLst>
          </p:nvPr>
        </p:nvGraphicFramePr>
        <p:xfrm>
          <a:off x="4421218" y="3091645"/>
          <a:ext cx="1955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" name="Equation" r:id="rId7" imgW="558720" imgH="228600" progId="Equation.DSMT4">
                  <p:embed/>
                </p:oleObj>
              </mc:Choice>
              <mc:Fallback>
                <p:oleObj name="Equation" r:id="rId7" imgW="558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218" y="3091645"/>
                        <a:ext cx="1955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314542"/>
              </p:ext>
            </p:extLst>
          </p:nvPr>
        </p:nvGraphicFramePr>
        <p:xfrm>
          <a:off x="889000" y="4089400"/>
          <a:ext cx="8890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7" name="Equation" r:id="rId9" imgW="253800" imgH="266400" progId="Equation.DSMT4">
                  <p:embed/>
                </p:oleObj>
              </mc:Choice>
              <mc:Fallback>
                <p:oleObj name="Equation" r:id="rId9" imgW="253800" imgH="26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4089400"/>
                        <a:ext cx="8890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999727" y="4267200"/>
            <a:ext cx="61010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</a:rPr>
              <a:t>term:   </a:t>
            </a:r>
            <a:r>
              <a:rPr lang="en-US" dirty="0" smtClean="0">
                <a:latin typeface="+mn-lt"/>
              </a:rPr>
              <a:t>Weinberg operator for</a:t>
            </a:r>
          </a:p>
          <a:p>
            <a:pPr algn="l"/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neutrino mass</a:t>
            </a:r>
            <a:r>
              <a:rPr lang="en-US" baseline="-25000" dirty="0" smtClean="0">
                <a:latin typeface="+mn-lt"/>
              </a:rPr>
              <a:t>               </a:t>
            </a:r>
            <a:endParaRPr lang="en-US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BDA02-51DB-41DE-ABCD-5A2CF35214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706694"/>
              </p:ext>
            </p:extLst>
          </p:nvPr>
        </p:nvGraphicFramePr>
        <p:xfrm>
          <a:off x="554038" y="1562100"/>
          <a:ext cx="8035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5" name="Equation" r:id="rId3" imgW="3124080" imgH="266400" progId="Equation.DSMT4">
                  <p:embed/>
                </p:oleObj>
              </mc:Choice>
              <mc:Fallback>
                <p:oleObj name="Equation" r:id="rId3" imgW="3124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038" y="1562100"/>
                        <a:ext cx="803592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8600" y="381000"/>
            <a:ext cx="8686800" cy="64633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latin typeface="+mj-lt"/>
              </a:rPr>
              <a:t>R parity violating operators</a:t>
            </a:r>
            <a:r>
              <a:rPr lang="en-US" sz="3200" b="1" dirty="0" smtClean="0">
                <a:latin typeface="+mj-lt"/>
              </a:rPr>
              <a:t> 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85226"/>
              </p:ext>
            </p:extLst>
          </p:nvPr>
        </p:nvGraphicFramePr>
        <p:xfrm>
          <a:off x="2057400" y="5029200"/>
          <a:ext cx="36893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6" name="Equation" r:id="rId5" imgW="1054080" imgH="215640" progId="Equation.DSMT4">
                  <p:embed/>
                </p:oleObj>
              </mc:Choice>
              <mc:Fallback>
                <p:oleObj name="Equation" r:id="rId5" imgW="1054080" imgH="215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029200"/>
                        <a:ext cx="36893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934" y="3733800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+mn-lt"/>
              </a:rPr>
              <a:t>But</a:t>
            </a:r>
            <a:endParaRPr lang="en-US" sz="4800" dirty="0"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740594"/>
              </p:ext>
            </p:extLst>
          </p:nvPr>
        </p:nvGraphicFramePr>
        <p:xfrm>
          <a:off x="838200" y="2514600"/>
          <a:ext cx="7696200" cy="83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7" name="Equation" r:id="rId7" imgW="2234880" imgH="241200" progId="Equation.DSMT4">
                  <p:embed/>
                </p:oleObj>
              </mc:Choice>
              <mc:Fallback>
                <p:oleObj name="Equation" r:id="rId7" imgW="223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2514600"/>
                        <a:ext cx="7696200" cy="830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127410"/>
              </p:ext>
            </p:extLst>
          </p:nvPr>
        </p:nvGraphicFramePr>
        <p:xfrm>
          <a:off x="2057400" y="3720296"/>
          <a:ext cx="5689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8" name="Equation" r:id="rId9" imgW="1625400" imgH="279360" progId="Equation.DSMT4">
                  <p:embed/>
                </p:oleObj>
              </mc:Choice>
              <mc:Fallback>
                <p:oleObj name="Equation" r:id="rId9" imgW="16254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20296"/>
                        <a:ext cx="56896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88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 of talk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BDA02-51DB-41DE-ABCD-5A2CF35214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427277"/>
              </p:ext>
            </p:extLst>
          </p:nvPr>
        </p:nvGraphicFramePr>
        <p:xfrm>
          <a:off x="455613" y="1371600"/>
          <a:ext cx="81327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0" name="Equation" r:id="rId3" imgW="3162240" imgH="533160" progId="Equation.DSMT4">
                  <p:embed/>
                </p:oleObj>
              </mc:Choice>
              <mc:Fallback>
                <p:oleObj name="Equation" r:id="rId3" imgW="31622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13" y="1371600"/>
                        <a:ext cx="813276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8600" y="381000"/>
            <a:ext cx="8686800" cy="64633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latin typeface="+mj-lt"/>
              </a:rPr>
              <a:t>Dim 5   B &amp; L violating  operators</a:t>
            </a:r>
            <a:r>
              <a:rPr lang="en-US" sz="3200" b="1" dirty="0" smtClean="0">
                <a:latin typeface="+mj-lt"/>
              </a:rPr>
              <a:t> </a:t>
            </a:r>
            <a:endParaRPr lang="en-US" sz="3200" b="1" dirty="0"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14040"/>
              </p:ext>
            </p:extLst>
          </p:nvPr>
        </p:nvGraphicFramePr>
        <p:xfrm>
          <a:off x="1295400" y="4648200"/>
          <a:ext cx="59563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1" name="Equation" r:id="rId5" imgW="1701720" imgH="393480" progId="Equation.DSMT4">
                  <p:embed/>
                </p:oleObj>
              </mc:Choice>
              <mc:Fallback>
                <p:oleObj name="Equation" r:id="rId5" imgW="17017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595630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881585"/>
              </p:ext>
            </p:extLst>
          </p:nvPr>
        </p:nvGraphicFramePr>
        <p:xfrm>
          <a:off x="1082675" y="3276600"/>
          <a:ext cx="69786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2" name="Equation" r:id="rId7" imgW="1993680" imgH="304560" progId="Equation.DSMT4">
                  <p:embed/>
                </p:oleObj>
              </mc:Choice>
              <mc:Fallback>
                <p:oleObj name="Equation" r:id="rId7" imgW="1993680" imgH="304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3276600"/>
                        <a:ext cx="69786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6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62000" y="990600"/>
            <a:ext cx="739140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                              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 Outline     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                    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pic>
        <p:nvPicPr>
          <p:cNvPr id="5139" name="Picture 19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729205" y="2093119"/>
            <a:ext cx="7848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marL="571500" indent="-571500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+mn-lt"/>
              </a:rPr>
              <a:t>Review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the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problems &amp; proposed   solutions in the literature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Discrete  non-R symmetries</a:t>
            </a:r>
            <a:endParaRPr lang="en-US" dirty="0" smtClean="0">
              <a:solidFill>
                <a:schemeClr val="bg1"/>
              </a:solidFill>
              <a:latin typeface="Symbol" pitchFamily="18" charset="2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 Discrete  R symmetries  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Unique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Singlet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extensions of the MSSM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 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+mn-lt"/>
              </a:rPr>
              <a:t>   Conclusions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03137"/>
              </p:ext>
            </p:extLst>
          </p:nvPr>
        </p:nvGraphicFramePr>
        <p:xfrm>
          <a:off x="6243577" y="3692525"/>
          <a:ext cx="7683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6" name="Equation" r:id="rId11" imgW="241200" imgH="241200" progId="Equation.DSMT4">
                  <p:embed/>
                </p:oleObj>
              </mc:Choice>
              <mc:Fallback>
                <p:oleObj name="Equation" r:id="rId11" imgW="24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577" y="3692525"/>
                        <a:ext cx="7683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85619"/>
              </p:ext>
            </p:extLst>
          </p:nvPr>
        </p:nvGraphicFramePr>
        <p:xfrm>
          <a:off x="2971800" y="4191000"/>
          <a:ext cx="869235" cy="97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7" name="Equation" r:id="rId13" imgW="215640" imgH="241200" progId="Equation.DSMT4">
                  <p:embed/>
                </p:oleObj>
              </mc:Choice>
              <mc:Fallback>
                <p:oleObj name="Equation" r:id="rId13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91000"/>
                        <a:ext cx="869235" cy="970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2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_chalk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958850"/>
            <a:ext cx="11837988" cy="7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119313" y="1803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fig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2100"/>
            <a:ext cx="64897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fig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fig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781300"/>
            <a:ext cx="6438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fig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0150"/>
            <a:ext cx="65151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3992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fig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219200" y="24384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pic>
        <p:nvPicPr>
          <p:cNvPr id="5139" name="Picture 19" descr="fig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406650"/>
            <a:ext cx="6362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156325" y="5067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raserDust" pitchFamily="34" charset="0"/>
                <a:cs typeface="Arial" pitchFamily="34" charset="0"/>
              </a:defRPr>
            </a:lvl9pPr>
          </a:lstStyle>
          <a:p>
            <a:pPr algn="l" eaLnBrk="1" hangingPunct="1"/>
            <a:endParaRPr 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396024" y="975489"/>
            <a:ext cx="852188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R/Matter parity  -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Fayet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&amp;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Farrar, Weinberg /  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                         Dimopoulos &amp;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Georgi</a:t>
            </a:r>
            <a:endParaRPr lang="en-US" sz="3200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                         Dimopoulos, Raby &amp; Wilczek</a:t>
            </a:r>
          </a:p>
          <a:p>
            <a:pPr algn="l"/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Baryon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triality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-   Ibanez &amp; Ross</a:t>
            </a:r>
          </a:p>
          <a:p>
            <a:pPr algn="l"/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Proton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hexality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-  Dreiner,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Luhn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&amp;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Thormeier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0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erDust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erDust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erDust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erDust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7081</TotalTime>
  <Words>899</Words>
  <Application>Microsoft Office PowerPoint</Application>
  <PresentationFormat>On-screen Show (4:3)</PresentationFormat>
  <Paragraphs>195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EraserDust</vt:lpstr>
      <vt:lpstr>Symbol</vt:lpstr>
      <vt:lpstr>DotumChe</vt:lpstr>
      <vt:lpstr>Dotum</vt:lpstr>
      <vt:lpstr>Wingdings</vt:lpstr>
      <vt:lpstr>Cordia New</vt:lpstr>
      <vt:lpstr>Default Design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raby</dc:creator>
  <cp:lastModifiedBy>Stuart Raby</cp:lastModifiedBy>
  <cp:revision>356</cp:revision>
  <dcterms:created xsi:type="dcterms:W3CDTF">2005-03-03T03:20:12Z</dcterms:created>
  <dcterms:modified xsi:type="dcterms:W3CDTF">2011-10-23T20:55:43Z</dcterms:modified>
</cp:coreProperties>
</file>