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82" r:id="rId1"/>
  </p:sldMasterIdLst>
  <p:notesMasterIdLst>
    <p:notesMasterId r:id="rId60"/>
  </p:notesMasterIdLst>
  <p:handoutMasterIdLst>
    <p:handoutMasterId r:id="rId61"/>
  </p:handoutMasterIdLst>
  <p:sldIdLst>
    <p:sldId id="775" r:id="rId2"/>
    <p:sldId id="866" r:id="rId3"/>
    <p:sldId id="862" r:id="rId4"/>
    <p:sldId id="869" r:id="rId5"/>
    <p:sldId id="864" r:id="rId6"/>
    <p:sldId id="865" r:id="rId7"/>
    <p:sldId id="837" r:id="rId8"/>
    <p:sldId id="840" r:id="rId9"/>
    <p:sldId id="855" r:id="rId10"/>
    <p:sldId id="870" r:id="rId11"/>
    <p:sldId id="856" r:id="rId12"/>
    <p:sldId id="857" r:id="rId13"/>
    <p:sldId id="858" r:id="rId14"/>
    <p:sldId id="859" r:id="rId15"/>
    <p:sldId id="860" r:id="rId16"/>
    <p:sldId id="861" r:id="rId17"/>
    <p:sldId id="871" r:id="rId18"/>
    <p:sldId id="880" r:id="rId19"/>
    <p:sldId id="872" r:id="rId20"/>
    <p:sldId id="873" r:id="rId21"/>
    <p:sldId id="874" r:id="rId22"/>
    <p:sldId id="559" r:id="rId23"/>
    <p:sldId id="848" r:id="rId24"/>
    <p:sldId id="849" r:id="rId25"/>
    <p:sldId id="875" r:id="rId26"/>
    <p:sldId id="881" r:id="rId27"/>
    <p:sldId id="877" r:id="rId28"/>
    <p:sldId id="882" r:id="rId29"/>
    <p:sldId id="879" r:id="rId30"/>
    <p:sldId id="850" r:id="rId31"/>
    <p:sldId id="868" r:id="rId32"/>
    <p:sldId id="853" r:id="rId33"/>
    <p:sldId id="735" r:id="rId34"/>
    <p:sldId id="736" r:id="rId35"/>
    <p:sldId id="606" r:id="rId36"/>
    <p:sldId id="786" r:id="rId37"/>
    <p:sldId id="808" r:id="rId38"/>
    <p:sldId id="815" r:id="rId39"/>
    <p:sldId id="883" r:id="rId40"/>
    <p:sldId id="660" r:id="rId41"/>
    <p:sldId id="785" r:id="rId42"/>
    <p:sldId id="790" r:id="rId43"/>
    <p:sldId id="791" r:id="rId44"/>
    <p:sldId id="829" r:id="rId45"/>
    <p:sldId id="792" r:id="rId46"/>
    <p:sldId id="768" r:id="rId47"/>
    <p:sldId id="769" r:id="rId48"/>
    <p:sldId id="770" r:id="rId49"/>
    <p:sldId id="783" r:id="rId50"/>
    <p:sldId id="793" r:id="rId51"/>
    <p:sldId id="607" r:id="rId52"/>
    <p:sldId id="609" r:id="rId53"/>
    <p:sldId id="887" r:id="rId54"/>
    <p:sldId id="885" r:id="rId55"/>
    <p:sldId id="672" r:id="rId56"/>
    <p:sldId id="841" r:id="rId57"/>
    <p:sldId id="842" r:id="rId58"/>
    <p:sldId id="843" r:id="rId59"/>
  </p:sldIdLst>
  <p:sldSz cx="9144000" cy="6858000" type="screen4x3"/>
  <p:notesSz cx="6858000" cy="9144000"/>
  <p:custDataLst>
    <p:tags r:id="rId63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4918"/>
    <a:srgbClr val="FF2219"/>
    <a:srgbClr val="0E11BA"/>
    <a:srgbClr val="4441A9"/>
    <a:srgbClr val="8472A9"/>
    <a:srgbClr val="EF6539"/>
    <a:srgbClr val="FF2B47"/>
    <a:srgbClr val="8225A9"/>
    <a:srgbClr val="FFFF00"/>
    <a:srgbClr val="F9F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34" autoAdjust="0"/>
    <p:restoredTop sz="92010" autoAdjust="0"/>
  </p:normalViewPr>
  <p:slideViewPr>
    <p:cSldViewPr>
      <p:cViewPr>
        <p:scale>
          <a:sx n="110" d="100"/>
          <a:sy n="110" d="100"/>
        </p:scale>
        <p:origin x="-112" y="10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337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gs" Target="tags/tag1.xml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handoutMaster" Target="handoutMasters/handout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54D5BB5-2361-B348-A2B0-26E626D3B44C}" type="datetime1">
              <a:rPr lang="ja-JP" altLang="en-US"/>
              <a:pPr>
                <a:defRPr/>
              </a:pPr>
              <a:t>2015/03/06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BBA487A-167E-B64A-89AA-9509755C280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9942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085FB42-2275-D542-8968-0D3860A4B7C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669317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85FB42-2275-D542-8968-0D3860A4B7CA}" type="slidenum">
              <a:rPr lang="en-US" altLang="ja-JP" smtClean="0"/>
              <a:pPr>
                <a:defRPr/>
              </a:pPr>
              <a:t>18</a:t>
            </a:fld>
            <a:endParaRPr lang="en-US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フリーフォーム 20"/>
          <p:cNvSpPr>
            <a:spLocks/>
          </p:cNvSpPr>
          <p:nvPr/>
        </p:nvSpPr>
        <p:spPr bwMode="auto">
          <a:xfrm>
            <a:off x="0" y="4039613"/>
            <a:ext cx="9134856" cy="491331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29" name="タイトル 28"/>
          <p:cNvSpPr>
            <a:spLocks noGrp="1"/>
          </p:cNvSpPr>
          <p:nvPr>
            <p:ph type="ctrTitle"/>
          </p:nvPr>
        </p:nvSpPr>
        <p:spPr>
          <a:xfrm>
            <a:off x="857224" y="1214425"/>
            <a:ext cx="7358114" cy="1470025"/>
          </a:xfrm>
        </p:spPr>
        <p:txBody>
          <a:bodyPr>
            <a:normAutofit/>
          </a:bodyPr>
          <a:lstStyle>
            <a:lvl1pPr>
              <a:defRPr sz="4300"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13" name="サブタイトル 12"/>
          <p:cNvSpPr>
            <a:spLocks noGrp="1"/>
          </p:cNvSpPr>
          <p:nvPr>
            <p:ph type="subTitle" idx="1"/>
          </p:nvPr>
        </p:nvSpPr>
        <p:spPr>
          <a:xfrm>
            <a:off x="857224" y="2708272"/>
            <a:ext cx="7358114" cy="928694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ja-JP" altLang="en-US" smtClean="0"/>
              <a:t>マスタ サブタイトルの書式設定</a:t>
            </a:r>
            <a:endParaRPr kumimoji="0" lang="en-US"/>
          </a:p>
        </p:txBody>
      </p:sp>
      <p:sp>
        <p:nvSpPr>
          <p:cNvPr id="25" name="日付プレースホルダ 2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48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28" name="スライド番号プレースホルダ 27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909E1ECB-2B8A-1B46-B2EE-E5E73D405024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36" name="フリーフォーム 35"/>
          <p:cNvSpPr>
            <a:spLocks/>
          </p:cNvSpPr>
          <p:nvPr/>
        </p:nvSpPr>
        <p:spPr bwMode="auto">
          <a:xfrm>
            <a:off x="0" y="3071810"/>
            <a:ext cx="9144000" cy="1115989"/>
          </a:xfrm>
          <a:custGeom>
            <a:avLst/>
            <a:gdLst/>
            <a:ahLst/>
            <a:cxnLst>
              <a:cxn ang="0">
                <a:pos x="0" y="887"/>
              </a:cxn>
              <a:cxn ang="0">
                <a:pos x="240" y="896"/>
              </a:cxn>
              <a:cxn ang="0">
                <a:pos x="888" y="904"/>
              </a:cxn>
              <a:cxn ang="0">
                <a:pos x="1327" y="896"/>
              </a:cxn>
              <a:cxn ang="0">
                <a:pos x="1817" y="887"/>
              </a:cxn>
              <a:cxn ang="0">
                <a:pos x="2381" y="879"/>
              </a:cxn>
              <a:cxn ang="0">
                <a:pos x="2971" y="846"/>
              </a:cxn>
              <a:cxn ang="0">
                <a:pos x="3585" y="804"/>
              </a:cxn>
              <a:cxn ang="0">
                <a:pos x="4199" y="755"/>
              </a:cxn>
              <a:cxn ang="0">
                <a:pos x="4821" y="680"/>
              </a:cxn>
              <a:cxn ang="0">
                <a:pos x="5128" y="638"/>
              </a:cxn>
              <a:cxn ang="0">
                <a:pos x="5427" y="589"/>
              </a:cxn>
              <a:cxn ang="0">
                <a:pos x="5718" y="539"/>
              </a:cxn>
              <a:cxn ang="0">
                <a:pos x="6000" y="481"/>
              </a:cxn>
              <a:cxn ang="0">
                <a:pos x="6274" y="414"/>
              </a:cxn>
              <a:cxn ang="0">
                <a:pos x="6531" y="340"/>
              </a:cxn>
              <a:cxn ang="0">
                <a:pos x="6780" y="257"/>
              </a:cxn>
              <a:cxn ang="0">
                <a:pos x="7004" y="190"/>
              </a:cxn>
              <a:cxn ang="0">
                <a:pos x="7220" y="91"/>
              </a:cxn>
              <a:cxn ang="0">
                <a:pos x="7411" y="0"/>
              </a:cxn>
            </a:cxnLst>
            <a:rect l="0" t="0" r="0" b="0"/>
            <a:pathLst>
              <a:path w="7411" h="904">
                <a:moveTo>
                  <a:pt x="0" y="887"/>
                </a:moveTo>
                <a:lnTo>
                  <a:pt x="240" y="896"/>
                </a:lnTo>
                <a:lnTo>
                  <a:pt x="888" y="904"/>
                </a:lnTo>
                <a:lnTo>
                  <a:pt x="1327" y="896"/>
                </a:lnTo>
                <a:lnTo>
                  <a:pt x="1817" y="887"/>
                </a:lnTo>
                <a:lnTo>
                  <a:pt x="2381" y="879"/>
                </a:lnTo>
                <a:lnTo>
                  <a:pt x="2971" y="846"/>
                </a:lnTo>
                <a:lnTo>
                  <a:pt x="3585" y="804"/>
                </a:lnTo>
                <a:lnTo>
                  <a:pt x="4199" y="755"/>
                </a:lnTo>
                <a:lnTo>
                  <a:pt x="4821" y="680"/>
                </a:lnTo>
                <a:lnTo>
                  <a:pt x="5128" y="638"/>
                </a:lnTo>
                <a:lnTo>
                  <a:pt x="5427" y="589"/>
                </a:lnTo>
                <a:lnTo>
                  <a:pt x="5718" y="539"/>
                </a:lnTo>
                <a:lnTo>
                  <a:pt x="6000" y="481"/>
                </a:lnTo>
                <a:lnTo>
                  <a:pt x="6274" y="414"/>
                </a:lnTo>
                <a:lnTo>
                  <a:pt x="6531" y="340"/>
                </a:lnTo>
                <a:lnTo>
                  <a:pt x="6780" y="257"/>
                </a:lnTo>
                <a:lnTo>
                  <a:pt x="7004" y="190"/>
                </a:lnTo>
                <a:lnTo>
                  <a:pt x="7220" y="91"/>
                </a:lnTo>
                <a:lnTo>
                  <a:pt x="7411" y="0"/>
                </a:lnTo>
              </a:path>
            </a:pathLst>
          </a:cu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38" name="フリーフォーム 37"/>
          <p:cNvSpPr>
            <a:spLocks/>
          </p:cNvSpPr>
          <p:nvPr/>
        </p:nvSpPr>
        <p:spPr bwMode="auto">
          <a:xfrm>
            <a:off x="0" y="3952661"/>
            <a:ext cx="9144000" cy="369116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581" y="33"/>
              </a:cxn>
              <a:cxn ang="0">
                <a:pos x="1933" y="75"/>
              </a:cxn>
              <a:cxn ang="0">
                <a:pos x="2747" y="116"/>
              </a:cxn>
              <a:cxn ang="0">
                <a:pos x="3552" y="141"/>
              </a:cxn>
              <a:cxn ang="0">
                <a:pos x="4265" y="182"/>
              </a:cxn>
              <a:cxn ang="0">
                <a:pos x="4581" y="216"/>
              </a:cxn>
              <a:cxn ang="0">
                <a:pos x="4838" y="241"/>
              </a:cxn>
              <a:cxn ang="0">
                <a:pos x="5145" y="274"/>
              </a:cxn>
              <a:cxn ang="0">
                <a:pos x="5477" y="290"/>
              </a:cxn>
              <a:cxn ang="0">
                <a:pos x="5875" y="299"/>
              </a:cxn>
              <a:cxn ang="0">
                <a:pos x="6083" y="299"/>
              </a:cxn>
              <a:cxn ang="0">
                <a:pos x="6290" y="290"/>
              </a:cxn>
              <a:cxn ang="0">
                <a:pos x="6514" y="265"/>
              </a:cxn>
              <a:cxn ang="0">
                <a:pos x="6722" y="232"/>
              </a:cxn>
              <a:cxn ang="0">
                <a:pos x="6921" y="199"/>
              </a:cxn>
              <a:cxn ang="0">
                <a:pos x="7104" y="141"/>
              </a:cxn>
              <a:cxn ang="0">
                <a:pos x="7187" y="116"/>
              </a:cxn>
              <a:cxn ang="0">
                <a:pos x="7270" y="83"/>
              </a:cxn>
              <a:cxn ang="0">
                <a:pos x="7344" y="41"/>
              </a:cxn>
              <a:cxn ang="0">
                <a:pos x="7411" y="0"/>
              </a:cxn>
            </a:cxnLst>
            <a:rect l="0" t="0" r="0" b="0"/>
            <a:pathLst>
              <a:path w="7411" h="299">
                <a:moveTo>
                  <a:pt x="0" y="17"/>
                </a:moveTo>
                <a:lnTo>
                  <a:pt x="581" y="33"/>
                </a:lnTo>
                <a:lnTo>
                  <a:pt x="1933" y="75"/>
                </a:lnTo>
                <a:lnTo>
                  <a:pt x="2747" y="116"/>
                </a:lnTo>
                <a:lnTo>
                  <a:pt x="3552" y="141"/>
                </a:lnTo>
                <a:lnTo>
                  <a:pt x="4265" y="182"/>
                </a:lnTo>
                <a:lnTo>
                  <a:pt x="4581" y="216"/>
                </a:lnTo>
                <a:lnTo>
                  <a:pt x="4838" y="241"/>
                </a:lnTo>
                <a:lnTo>
                  <a:pt x="5145" y="274"/>
                </a:lnTo>
                <a:lnTo>
                  <a:pt x="5477" y="290"/>
                </a:lnTo>
                <a:lnTo>
                  <a:pt x="5875" y="299"/>
                </a:lnTo>
                <a:lnTo>
                  <a:pt x="6083" y="299"/>
                </a:lnTo>
                <a:lnTo>
                  <a:pt x="6290" y="290"/>
                </a:lnTo>
                <a:lnTo>
                  <a:pt x="6514" y="265"/>
                </a:lnTo>
                <a:lnTo>
                  <a:pt x="6722" y="232"/>
                </a:lnTo>
                <a:lnTo>
                  <a:pt x="6921" y="199"/>
                </a:lnTo>
                <a:lnTo>
                  <a:pt x="7104" y="141"/>
                </a:lnTo>
                <a:lnTo>
                  <a:pt x="7187" y="116"/>
                </a:lnTo>
                <a:lnTo>
                  <a:pt x="7270" y="83"/>
                </a:lnTo>
                <a:lnTo>
                  <a:pt x="7344" y="41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39" name="フリーフォーム 38"/>
          <p:cNvSpPr>
            <a:spLocks/>
          </p:cNvSpPr>
          <p:nvPr/>
        </p:nvSpPr>
        <p:spPr bwMode="auto">
          <a:xfrm>
            <a:off x="0" y="3809785"/>
            <a:ext cx="9144000" cy="491331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40" name="フリーフォーム 39"/>
          <p:cNvSpPr>
            <a:spLocks/>
          </p:cNvSpPr>
          <p:nvPr/>
        </p:nvSpPr>
        <p:spPr bwMode="auto">
          <a:xfrm>
            <a:off x="0" y="4090553"/>
            <a:ext cx="9144000" cy="481455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65" y="141"/>
              </a:cxn>
              <a:cxn ang="0">
                <a:pos x="589" y="191"/>
              </a:cxn>
              <a:cxn ang="0">
                <a:pos x="1029" y="249"/>
              </a:cxn>
              <a:cxn ang="0">
                <a:pos x="1585" y="307"/>
              </a:cxn>
              <a:cxn ang="0">
                <a:pos x="1883" y="332"/>
              </a:cxn>
              <a:cxn ang="0">
                <a:pos x="2224" y="349"/>
              </a:cxn>
              <a:cxn ang="0">
                <a:pos x="2589" y="374"/>
              </a:cxn>
              <a:cxn ang="0">
                <a:pos x="2979" y="382"/>
              </a:cxn>
              <a:cxn ang="0">
                <a:pos x="3386" y="390"/>
              </a:cxn>
              <a:cxn ang="0">
                <a:pos x="3809" y="390"/>
              </a:cxn>
              <a:cxn ang="0">
                <a:pos x="4199" y="382"/>
              </a:cxn>
              <a:cxn ang="0">
                <a:pos x="5120" y="349"/>
              </a:cxn>
              <a:cxn ang="0">
                <a:pos x="5651" y="332"/>
              </a:cxn>
              <a:cxn ang="0">
                <a:pos x="6174" y="299"/>
              </a:cxn>
              <a:cxn ang="0">
                <a:pos x="6639" y="258"/>
              </a:cxn>
              <a:cxn ang="0">
                <a:pos x="6830" y="233"/>
              </a:cxn>
              <a:cxn ang="0">
                <a:pos x="6987" y="216"/>
              </a:cxn>
              <a:cxn ang="0">
                <a:pos x="7046" y="191"/>
              </a:cxn>
              <a:cxn ang="0">
                <a:pos x="7178" y="141"/>
              </a:cxn>
              <a:cxn ang="0">
                <a:pos x="7253" y="108"/>
              </a:cxn>
              <a:cxn ang="0">
                <a:pos x="7319" y="67"/>
              </a:cxn>
              <a:cxn ang="0">
                <a:pos x="7378" y="34"/>
              </a:cxn>
              <a:cxn ang="0">
                <a:pos x="7411" y="0"/>
              </a:cxn>
            </a:cxnLst>
            <a:rect l="0" t="0" r="0" b="0"/>
            <a:pathLst>
              <a:path w="7411" h="390">
                <a:moveTo>
                  <a:pt x="0" y="92"/>
                </a:moveTo>
                <a:lnTo>
                  <a:pt x="265" y="141"/>
                </a:lnTo>
                <a:lnTo>
                  <a:pt x="589" y="191"/>
                </a:lnTo>
                <a:lnTo>
                  <a:pt x="1029" y="249"/>
                </a:lnTo>
                <a:lnTo>
                  <a:pt x="1585" y="307"/>
                </a:lnTo>
                <a:lnTo>
                  <a:pt x="1883" y="332"/>
                </a:lnTo>
                <a:lnTo>
                  <a:pt x="2224" y="349"/>
                </a:lnTo>
                <a:lnTo>
                  <a:pt x="2589" y="374"/>
                </a:lnTo>
                <a:lnTo>
                  <a:pt x="2979" y="382"/>
                </a:lnTo>
                <a:lnTo>
                  <a:pt x="3386" y="390"/>
                </a:lnTo>
                <a:lnTo>
                  <a:pt x="3809" y="390"/>
                </a:lnTo>
                <a:lnTo>
                  <a:pt x="4199" y="382"/>
                </a:lnTo>
                <a:lnTo>
                  <a:pt x="5120" y="349"/>
                </a:lnTo>
                <a:lnTo>
                  <a:pt x="5651" y="332"/>
                </a:lnTo>
                <a:lnTo>
                  <a:pt x="6174" y="299"/>
                </a:lnTo>
                <a:lnTo>
                  <a:pt x="6639" y="258"/>
                </a:lnTo>
                <a:lnTo>
                  <a:pt x="6830" y="233"/>
                </a:lnTo>
                <a:lnTo>
                  <a:pt x="6987" y="216"/>
                </a:lnTo>
                <a:lnTo>
                  <a:pt x="7046" y="191"/>
                </a:lnTo>
                <a:lnTo>
                  <a:pt x="7178" y="141"/>
                </a:lnTo>
                <a:lnTo>
                  <a:pt x="7253" y="108"/>
                </a:lnTo>
                <a:lnTo>
                  <a:pt x="7319" y="67"/>
                </a:lnTo>
                <a:lnTo>
                  <a:pt x="7378" y="34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41" name="フリーフォーム 40"/>
          <p:cNvSpPr>
            <a:spLocks/>
          </p:cNvSpPr>
          <p:nvPr/>
        </p:nvSpPr>
        <p:spPr bwMode="auto">
          <a:xfrm>
            <a:off x="0" y="4325364"/>
            <a:ext cx="9144000" cy="553056"/>
          </a:xfrm>
          <a:custGeom>
            <a:avLst/>
            <a:gdLst/>
            <a:ahLst/>
            <a:cxnLst>
              <a:cxn ang="0">
                <a:pos x="0" y="448"/>
              </a:cxn>
              <a:cxn ang="0">
                <a:pos x="896" y="349"/>
              </a:cxn>
              <a:cxn ang="0">
                <a:pos x="1850" y="258"/>
              </a:cxn>
              <a:cxn ang="0">
                <a:pos x="3012" y="150"/>
              </a:cxn>
              <a:cxn ang="0">
                <a:pos x="3635" y="108"/>
              </a:cxn>
              <a:cxn ang="0">
                <a:pos x="4257" y="67"/>
              </a:cxn>
              <a:cxn ang="0">
                <a:pos x="4879" y="34"/>
              </a:cxn>
              <a:cxn ang="0">
                <a:pos x="5477" y="9"/>
              </a:cxn>
              <a:cxn ang="0">
                <a:pos x="6050" y="0"/>
              </a:cxn>
              <a:cxn ang="0">
                <a:pos x="6572" y="9"/>
              </a:cxn>
              <a:cxn ang="0">
                <a:pos x="6813" y="17"/>
              </a:cxn>
              <a:cxn ang="0">
                <a:pos x="7029" y="34"/>
              </a:cxn>
              <a:cxn ang="0">
                <a:pos x="7228" y="50"/>
              </a:cxn>
              <a:cxn ang="0">
                <a:pos x="7411" y="83"/>
              </a:cxn>
            </a:cxnLst>
            <a:rect l="0" t="0" r="0" b="0"/>
            <a:pathLst>
              <a:path w="7411" h="448">
                <a:moveTo>
                  <a:pt x="0" y="448"/>
                </a:moveTo>
                <a:lnTo>
                  <a:pt x="896" y="349"/>
                </a:lnTo>
                <a:lnTo>
                  <a:pt x="1850" y="258"/>
                </a:lnTo>
                <a:lnTo>
                  <a:pt x="3012" y="150"/>
                </a:lnTo>
                <a:lnTo>
                  <a:pt x="3635" y="108"/>
                </a:lnTo>
                <a:lnTo>
                  <a:pt x="4257" y="67"/>
                </a:lnTo>
                <a:lnTo>
                  <a:pt x="4879" y="34"/>
                </a:lnTo>
                <a:lnTo>
                  <a:pt x="5477" y="9"/>
                </a:lnTo>
                <a:lnTo>
                  <a:pt x="6050" y="0"/>
                </a:lnTo>
                <a:lnTo>
                  <a:pt x="6572" y="9"/>
                </a:lnTo>
                <a:lnTo>
                  <a:pt x="6813" y="17"/>
                </a:lnTo>
                <a:lnTo>
                  <a:pt x="7029" y="34"/>
                </a:lnTo>
                <a:lnTo>
                  <a:pt x="7228" y="50"/>
                </a:lnTo>
                <a:lnTo>
                  <a:pt x="7411" y="83"/>
                </a:lnTo>
              </a:path>
            </a:pathLst>
          </a:custGeom>
          <a:noFill/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22" name="フリーフォーム 21"/>
          <p:cNvSpPr>
            <a:spLocks/>
          </p:cNvSpPr>
          <p:nvPr/>
        </p:nvSpPr>
        <p:spPr bwMode="auto">
          <a:xfrm>
            <a:off x="143256" y="4071943"/>
            <a:ext cx="9000744" cy="491331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24" name="フリーフォーム 23"/>
          <p:cNvSpPr>
            <a:spLocks/>
          </p:cNvSpPr>
          <p:nvPr/>
        </p:nvSpPr>
        <p:spPr bwMode="auto">
          <a:xfrm>
            <a:off x="152400" y="4019116"/>
            <a:ext cx="8991600" cy="481455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65" y="141"/>
              </a:cxn>
              <a:cxn ang="0">
                <a:pos x="589" y="191"/>
              </a:cxn>
              <a:cxn ang="0">
                <a:pos x="1029" y="249"/>
              </a:cxn>
              <a:cxn ang="0">
                <a:pos x="1585" y="307"/>
              </a:cxn>
              <a:cxn ang="0">
                <a:pos x="1883" y="332"/>
              </a:cxn>
              <a:cxn ang="0">
                <a:pos x="2224" y="349"/>
              </a:cxn>
              <a:cxn ang="0">
                <a:pos x="2589" y="374"/>
              </a:cxn>
              <a:cxn ang="0">
                <a:pos x="2979" y="382"/>
              </a:cxn>
              <a:cxn ang="0">
                <a:pos x="3386" y="390"/>
              </a:cxn>
              <a:cxn ang="0">
                <a:pos x="3809" y="390"/>
              </a:cxn>
              <a:cxn ang="0">
                <a:pos x="4199" y="382"/>
              </a:cxn>
              <a:cxn ang="0">
                <a:pos x="5120" y="349"/>
              </a:cxn>
              <a:cxn ang="0">
                <a:pos x="5651" y="332"/>
              </a:cxn>
              <a:cxn ang="0">
                <a:pos x="6174" y="299"/>
              </a:cxn>
              <a:cxn ang="0">
                <a:pos x="6639" y="258"/>
              </a:cxn>
              <a:cxn ang="0">
                <a:pos x="6830" y="233"/>
              </a:cxn>
              <a:cxn ang="0">
                <a:pos x="6987" y="216"/>
              </a:cxn>
              <a:cxn ang="0">
                <a:pos x="7046" y="191"/>
              </a:cxn>
              <a:cxn ang="0">
                <a:pos x="7178" y="141"/>
              </a:cxn>
              <a:cxn ang="0">
                <a:pos x="7253" y="108"/>
              </a:cxn>
              <a:cxn ang="0">
                <a:pos x="7319" y="67"/>
              </a:cxn>
              <a:cxn ang="0">
                <a:pos x="7378" y="34"/>
              </a:cxn>
              <a:cxn ang="0">
                <a:pos x="7411" y="0"/>
              </a:cxn>
            </a:cxnLst>
            <a:rect l="0" t="0" r="0" b="0"/>
            <a:pathLst>
              <a:path w="7411" h="390">
                <a:moveTo>
                  <a:pt x="0" y="92"/>
                </a:moveTo>
                <a:lnTo>
                  <a:pt x="265" y="141"/>
                </a:lnTo>
                <a:lnTo>
                  <a:pt x="589" y="191"/>
                </a:lnTo>
                <a:lnTo>
                  <a:pt x="1029" y="249"/>
                </a:lnTo>
                <a:lnTo>
                  <a:pt x="1585" y="307"/>
                </a:lnTo>
                <a:lnTo>
                  <a:pt x="1883" y="332"/>
                </a:lnTo>
                <a:lnTo>
                  <a:pt x="2224" y="349"/>
                </a:lnTo>
                <a:lnTo>
                  <a:pt x="2589" y="374"/>
                </a:lnTo>
                <a:lnTo>
                  <a:pt x="2979" y="382"/>
                </a:lnTo>
                <a:lnTo>
                  <a:pt x="3386" y="390"/>
                </a:lnTo>
                <a:lnTo>
                  <a:pt x="3809" y="390"/>
                </a:lnTo>
                <a:lnTo>
                  <a:pt x="4199" y="382"/>
                </a:lnTo>
                <a:lnTo>
                  <a:pt x="5120" y="349"/>
                </a:lnTo>
                <a:lnTo>
                  <a:pt x="5651" y="332"/>
                </a:lnTo>
                <a:lnTo>
                  <a:pt x="6174" y="299"/>
                </a:lnTo>
                <a:lnTo>
                  <a:pt x="6639" y="258"/>
                </a:lnTo>
                <a:lnTo>
                  <a:pt x="6830" y="233"/>
                </a:lnTo>
                <a:lnTo>
                  <a:pt x="6987" y="216"/>
                </a:lnTo>
                <a:lnTo>
                  <a:pt x="7046" y="191"/>
                </a:lnTo>
                <a:lnTo>
                  <a:pt x="7178" y="141"/>
                </a:lnTo>
                <a:lnTo>
                  <a:pt x="7253" y="108"/>
                </a:lnTo>
                <a:lnTo>
                  <a:pt x="7319" y="67"/>
                </a:lnTo>
                <a:lnTo>
                  <a:pt x="7378" y="34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26" name="フリーフォーム 25"/>
          <p:cNvSpPr>
            <a:spLocks/>
          </p:cNvSpPr>
          <p:nvPr/>
        </p:nvSpPr>
        <p:spPr bwMode="auto">
          <a:xfrm>
            <a:off x="143256" y="3714753"/>
            <a:ext cx="9000744" cy="491331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27" name="フリーフォーム 26"/>
          <p:cNvSpPr>
            <a:spLocks/>
          </p:cNvSpPr>
          <p:nvPr/>
        </p:nvSpPr>
        <p:spPr bwMode="auto">
          <a:xfrm>
            <a:off x="152400" y="3881224"/>
            <a:ext cx="8991600" cy="481455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65" y="141"/>
              </a:cxn>
              <a:cxn ang="0">
                <a:pos x="589" y="191"/>
              </a:cxn>
              <a:cxn ang="0">
                <a:pos x="1029" y="249"/>
              </a:cxn>
              <a:cxn ang="0">
                <a:pos x="1585" y="307"/>
              </a:cxn>
              <a:cxn ang="0">
                <a:pos x="1883" y="332"/>
              </a:cxn>
              <a:cxn ang="0">
                <a:pos x="2224" y="349"/>
              </a:cxn>
              <a:cxn ang="0">
                <a:pos x="2589" y="374"/>
              </a:cxn>
              <a:cxn ang="0">
                <a:pos x="2979" y="382"/>
              </a:cxn>
              <a:cxn ang="0">
                <a:pos x="3386" y="390"/>
              </a:cxn>
              <a:cxn ang="0">
                <a:pos x="3809" y="390"/>
              </a:cxn>
              <a:cxn ang="0">
                <a:pos x="4199" y="382"/>
              </a:cxn>
              <a:cxn ang="0">
                <a:pos x="5120" y="349"/>
              </a:cxn>
              <a:cxn ang="0">
                <a:pos x="5651" y="332"/>
              </a:cxn>
              <a:cxn ang="0">
                <a:pos x="6174" y="299"/>
              </a:cxn>
              <a:cxn ang="0">
                <a:pos x="6639" y="258"/>
              </a:cxn>
              <a:cxn ang="0">
                <a:pos x="6830" y="233"/>
              </a:cxn>
              <a:cxn ang="0">
                <a:pos x="6987" y="216"/>
              </a:cxn>
              <a:cxn ang="0">
                <a:pos x="7046" y="191"/>
              </a:cxn>
              <a:cxn ang="0">
                <a:pos x="7178" y="141"/>
              </a:cxn>
              <a:cxn ang="0">
                <a:pos x="7253" y="108"/>
              </a:cxn>
              <a:cxn ang="0">
                <a:pos x="7319" y="67"/>
              </a:cxn>
              <a:cxn ang="0">
                <a:pos x="7378" y="34"/>
              </a:cxn>
              <a:cxn ang="0">
                <a:pos x="7411" y="0"/>
              </a:cxn>
            </a:cxnLst>
            <a:rect l="0" t="0" r="0" b="0"/>
            <a:pathLst>
              <a:path w="7411" h="390">
                <a:moveTo>
                  <a:pt x="0" y="92"/>
                </a:moveTo>
                <a:lnTo>
                  <a:pt x="265" y="141"/>
                </a:lnTo>
                <a:lnTo>
                  <a:pt x="589" y="191"/>
                </a:lnTo>
                <a:lnTo>
                  <a:pt x="1029" y="249"/>
                </a:lnTo>
                <a:lnTo>
                  <a:pt x="1585" y="307"/>
                </a:lnTo>
                <a:lnTo>
                  <a:pt x="1883" y="332"/>
                </a:lnTo>
                <a:lnTo>
                  <a:pt x="2224" y="349"/>
                </a:lnTo>
                <a:lnTo>
                  <a:pt x="2589" y="374"/>
                </a:lnTo>
                <a:lnTo>
                  <a:pt x="2979" y="382"/>
                </a:lnTo>
                <a:lnTo>
                  <a:pt x="3386" y="390"/>
                </a:lnTo>
                <a:lnTo>
                  <a:pt x="3809" y="390"/>
                </a:lnTo>
                <a:lnTo>
                  <a:pt x="4199" y="382"/>
                </a:lnTo>
                <a:lnTo>
                  <a:pt x="5120" y="349"/>
                </a:lnTo>
                <a:lnTo>
                  <a:pt x="5651" y="332"/>
                </a:lnTo>
                <a:lnTo>
                  <a:pt x="6174" y="299"/>
                </a:lnTo>
                <a:lnTo>
                  <a:pt x="6639" y="258"/>
                </a:lnTo>
                <a:lnTo>
                  <a:pt x="6830" y="233"/>
                </a:lnTo>
                <a:lnTo>
                  <a:pt x="6987" y="216"/>
                </a:lnTo>
                <a:lnTo>
                  <a:pt x="7046" y="191"/>
                </a:lnTo>
                <a:lnTo>
                  <a:pt x="7178" y="141"/>
                </a:lnTo>
                <a:lnTo>
                  <a:pt x="7253" y="108"/>
                </a:lnTo>
                <a:lnTo>
                  <a:pt x="7319" y="67"/>
                </a:lnTo>
                <a:lnTo>
                  <a:pt x="7378" y="34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grpSp>
        <p:nvGrpSpPr>
          <p:cNvPr id="2" name="図形グループ 1"/>
          <p:cNvGrpSpPr/>
          <p:nvPr/>
        </p:nvGrpSpPr>
        <p:grpSpPr>
          <a:xfrm>
            <a:off x="7530770" y="3871493"/>
            <a:ext cx="1541824" cy="1424221"/>
            <a:chOff x="7286645" y="3871493"/>
            <a:chExt cx="1541824" cy="1424221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/>
              </a:gs>
            </a:gsLst>
            <a:lin ang="5400000" scaled="1"/>
          </a:gradFill>
        </p:grpSpPr>
        <p:sp>
          <p:nvSpPr>
            <p:cNvPr id="18" name="フリーフォーム 17"/>
            <p:cNvSpPr>
              <a:spLocks/>
            </p:cNvSpPr>
            <p:nvPr/>
          </p:nvSpPr>
          <p:spPr bwMode="auto">
            <a:xfrm>
              <a:off x="7286645" y="3890348"/>
              <a:ext cx="908413" cy="891012"/>
            </a:xfrm>
            <a:custGeom>
              <a:avLst/>
              <a:gdLst>
                <a:gd name="T0" fmla="*/ 530225 w 507"/>
                <a:gd name="T1" fmla="*/ 0 h 501"/>
                <a:gd name="T2" fmla="*/ 692150 w 507"/>
                <a:gd name="T3" fmla="*/ 0 h 501"/>
                <a:gd name="T4" fmla="*/ 758825 w 507"/>
                <a:gd name="T5" fmla="*/ 0 h 501"/>
                <a:gd name="T6" fmla="*/ 804863 w 507"/>
                <a:gd name="T7" fmla="*/ 20638 h 501"/>
                <a:gd name="T8" fmla="*/ 804863 w 507"/>
                <a:gd name="T9" fmla="*/ 33338 h 501"/>
                <a:gd name="T10" fmla="*/ 738188 w 507"/>
                <a:gd name="T11" fmla="*/ 11113 h 501"/>
                <a:gd name="T12" fmla="*/ 701675 w 507"/>
                <a:gd name="T13" fmla="*/ 0 h 501"/>
                <a:gd name="T14" fmla="*/ 655638 w 507"/>
                <a:gd name="T15" fmla="*/ 0 h 501"/>
                <a:gd name="T16" fmla="*/ 552450 w 507"/>
                <a:gd name="T17" fmla="*/ 33338 h 501"/>
                <a:gd name="T18" fmla="*/ 460375 w 507"/>
                <a:gd name="T19" fmla="*/ 79375 h 501"/>
                <a:gd name="T20" fmla="*/ 414338 w 507"/>
                <a:gd name="T21" fmla="*/ 115888 h 501"/>
                <a:gd name="T22" fmla="*/ 493713 w 507"/>
                <a:gd name="T23" fmla="*/ 79375 h 501"/>
                <a:gd name="T24" fmla="*/ 542925 w 507"/>
                <a:gd name="T25" fmla="*/ 66675 h 501"/>
                <a:gd name="T26" fmla="*/ 563563 w 507"/>
                <a:gd name="T27" fmla="*/ 66675 h 501"/>
                <a:gd name="T28" fmla="*/ 460375 w 507"/>
                <a:gd name="T29" fmla="*/ 115888 h 501"/>
                <a:gd name="T30" fmla="*/ 403225 w 507"/>
                <a:gd name="T31" fmla="*/ 160338 h 501"/>
                <a:gd name="T32" fmla="*/ 334963 w 507"/>
                <a:gd name="T33" fmla="*/ 206375 h 501"/>
                <a:gd name="T34" fmla="*/ 277813 w 507"/>
                <a:gd name="T35" fmla="*/ 252413 h 501"/>
                <a:gd name="T36" fmla="*/ 219075 w 507"/>
                <a:gd name="T37" fmla="*/ 309563 h 501"/>
                <a:gd name="T38" fmla="*/ 182563 w 507"/>
                <a:gd name="T39" fmla="*/ 355600 h 501"/>
                <a:gd name="T40" fmla="*/ 161925 w 507"/>
                <a:gd name="T41" fmla="*/ 425450 h 501"/>
                <a:gd name="T42" fmla="*/ 138113 w 507"/>
                <a:gd name="T43" fmla="*/ 550863 h 501"/>
                <a:gd name="T44" fmla="*/ 128588 w 507"/>
                <a:gd name="T45" fmla="*/ 769938 h 501"/>
                <a:gd name="T46" fmla="*/ 115888 w 507"/>
                <a:gd name="T47" fmla="*/ 633413 h 501"/>
                <a:gd name="T48" fmla="*/ 103188 w 507"/>
                <a:gd name="T49" fmla="*/ 530225 h 501"/>
                <a:gd name="T50" fmla="*/ 92075 w 507"/>
                <a:gd name="T51" fmla="*/ 493713 h 501"/>
                <a:gd name="T52" fmla="*/ 69850 w 507"/>
                <a:gd name="T53" fmla="*/ 541338 h 501"/>
                <a:gd name="T54" fmla="*/ 58738 w 507"/>
                <a:gd name="T55" fmla="*/ 608013 h 501"/>
                <a:gd name="T56" fmla="*/ 46038 w 507"/>
                <a:gd name="T57" fmla="*/ 795338 h 501"/>
                <a:gd name="T58" fmla="*/ 33338 w 507"/>
                <a:gd name="T59" fmla="*/ 679450 h 501"/>
                <a:gd name="T60" fmla="*/ 25400 w 507"/>
                <a:gd name="T61" fmla="*/ 620713 h 501"/>
                <a:gd name="T62" fmla="*/ 12700 w 507"/>
                <a:gd name="T63" fmla="*/ 633413 h 501"/>
                <a:gd name="T64" fmla="*/ 0 w 507"/>
                <a:gd name="T65" fmla="*/ 646113 h 501"/>
                <a:gd name="T66" fmla="*/ 0 w 507"/>
                <a:gd name="T67" fmla="*/ 574675 h 501"/>
                <a:gd name="T68" fmla="*/ 12700 w 507"/>
                <a:gd name="T69" fmla="*/ 517525 h 501"/>
                <a:gd name="T70" fmla="*/ 25400 w 507"/>
                <a:gd name="T71" fmla="*/ 458788 h 501"/>
                <a:gd name="T72" fmla="*/ 82550 w 507"/>
                <a:gd name="T73" fmla="*/ 331788 h 501"/>
                <a:gd name="T74" fmla="*/ 149225 w 507"/>
                <a:gd name="T75" fmla="*/ 219075 h 501"/>
                <a:gd name="T76" fmla="*/ 231775 w 507"/>
                <a:gd name="T77" fmla="*/ 123825 h 501"/>
                <a:gd name="T78" fmla="*/ 311150 w 507"/>
                <a:gd name="T79" fmla="*/ 57150 h 501"/>
                <a:gd name="T80" fmla="*/ 403225 w 507"/>
                <a:gd name="T81" fmla="*/ 20638 h 501"/>
                <a:gd name="T82" fmla="*/ 519113 w 507"/>
                <a:gd name="T83" fmla="*/ 0 h 501"/>
                <a:gd name="T84" fmla="*/ 530225 w 507"/>
                <a:gd name="T85" fmla="*/ 0 h 501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w 507"/>
                <a:gd name="T130" fmla="*/ 0 h 501"/>
                <a:gd name="T131" fmla="*/ 0 w 507"/>
                <a:gd name="T132" fmla="*/ 0 h 5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7" h="501">
                  <a:moveTo>
                    <a:pt x="334" y="0"/>
                  </a:moveTo>
                  <a:lnTo>
                    <a:pt x="436" y="0"/>
                  </a:lnTo>
                  <a:lnTo>
                    <a:pt x="478" y="0"/>
                  </a:lnTo>
                  <a:lnTo>
                    <a:pt x="507" y="13"/>
                  </a:lnTo>
                  <a:lnTo>
                    <a:pt x="507" y="21"/>
                  </a:lnTo>
                  <a:lnTo>
                    <a:pt x="465" y="7"/>
                  </a:lnTo>
                  <a:lnTo>
                    <a:pt x="442" y="0"/>
                  </a:lnTo>
                  <a:lnTo>
                    <a:pt x="413" y="0"/>
                  </a:lnTo>
                  <a:lnTo>
                    <a:pt x="348" y="21"/>
                  </a:lnTo>
                  <a:lnTo>
                    <a:pt x="290" y="50"/>
                  </a:lnTo>
                  <a:lnTo>
                    <a:pt x="261" y="73"/>
                  </a:lnTo>
                  <a:lnTo>
                    <a:pt x="311" y="50"/>
                  </a:lnTo>
                  <a:lnTo>
                    <a:pt x="342" y="42"/>
                  </a:lnTo>
                  <a:lnTo>
                    <a:pt x="355" y="42"/>
                  </a:lnTo>
                  <a:lnTo>
                    <a:pt x="290" y="73"/>
                  </a:lnTo>
                  <a:lnTo>
                    <a:pt x="254" y="101"/>
                  </a:lnTo>
                  <a:lnTo>
                    <a:pt x="211" y="130"/>
                  </a:lnTo>
                  <a:lnTo>
                    <a:pt x="175" y="159"/>
                  </a:lnTo>
                  <a:lnTo>
                    <a:pt x="138" y="195"/>
                  </a:lnTo>
                  <a:lnTo>
                    <a:pt x="115" y="224"/>
                  </a:lnTo>
                  <a:lnTo>
                    <a:pt x="102" y="268"/>
                  </a:lnTo>
                  <a:lnTo>
                    <a:pt x="87" y="347"/>
                  </a:lnTo>
                  <a:lnTo>
                    <a:pt x="81" y="485"/>
                  </a:lnTo>
                  <a:lnTo>
                    <a:pt x="73" y="399"/>
                  </a:lnTo>
                  <a:lnTo>
                    <a:pt x="65" y="334"/>
                  </a:lnTo>
                  <a:lnTo>
                    <a:pt x="58" y="311"/>
                  </a:lnTo>
                  <a:lnTo>
                    <a:pt x="44" y="341"/>
                  </a:lnTo>
                  <a:lnTo>
                    <a:pt x="37" y="383"/>
                  </a:lnTo>
                  <a:lnTo>
                    <a:pt x="29" y="501"/>
                  </a:lnTo>
                  <a:lnTo>
                    <a:pt x="21" y="428"/>
                  </a:lnTo>
                  <a:lnTo>
                    <a:pt x="16" y="391"/>
                  </a:lnTo>
                  <a:lnTo>
                    <a:pt x="8" y="399"/>
                  </a:lnTo>
                  <a:lnTo>
                    <a:pt x="0" y="407"/>
                  </a:lnTo>
                  <a:lnTo>
                    <a:pt x="0" y="362"/>
                  </a:lnTo>
                  <a:lnTo>
                    <a:pt x="8" y="326"/>
                  </a:lnTo>
                  <a:lnTo>
                    <a:pt x="16" y="289"/>
                  </a:lnTo>
                  <a:lnTo>
                    <a:pt x="52" y="209"/>
                  </a:lnTo>
                  <a:lnTo>
                    <a:pt x="94" y="138"/>
                  </a:lnTo>
                  <a:lnTo>
                    <a:pt x="146" y="78"/>
                  </a:lnTo>
                  <a:lnTo>
                    <a:pt x="196" y="36"/>
                  </a:lnTo>
                  <a:lnTo>
                    <a:pt x="254" y="13"/>
                  </a:lnTo>
                  <a:lnTo>
                    <a:pt x="327" y="0"/>
                  </a:lnTo>
                  <a:lnTo>
                    <a:pt x="334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フリーフォーム 18"/>
            <p:cNvSpPr>
              <a:spLocks/>
            </p:cNvSpPr>
            <p:nvPr/>
          </p:nvSpPr>
          <p:spPr bwMode="auto">
            <a:xfrm>
              <a:off x="7421610" y="3871493"/>
              <a:ext cx="1406859" cy="1424221"/>
            </a:xfrm>
            <a:custGeom>
              <a:avLst/>
              <a:gdLst>
                <a:gd name="T0" fmla="*/ 1276350 w 804"/>
                <a:gd name="T1" fmla="*/ 795338 h 820"/>
                <a:gd name="T2" fmla="*/ 1209675 w 804"/>
                <a:gd name="T3" fmla="*/ 449263 h 820"/>
                <a:gd name="T4" fmla="*/ 1003300 w 804"/>
                <a:gd name="T5" fmla="*/ 149225 h 820"/>
                <a:gd name="T6" fmla="*/ 828675 w 804"/>
                <a:gd name="T7" fmla="*/ 46038 h 820"/>
                <a:gd name="T8" fmla="*/ 1003300 w 804"/>
                <a:gd name="T9" fmla="*/ 241300 h 820"/>
                <a:gd name="T10" fmla="*/ 758825 w 804"/>
                <a:gd name="T11" fmla="*/ 92075 h 820"/>
                <a:gd name="T12" fmla="*/ 506413 w 804"/>
                <a:gd name="T13" fmla="*/ 46038 h 820"/>
                <a:gd name="T14" fmla="*/ 401638 w 804"/>
                <a:gd name="T15" fmla="*/ 79375 h 820"/>
                <a:gd name="T16" fmla="*/ 149225 w 804"/>
                <a:gd name="T17" fmla="*/ 220663 h 820"/>
                <a:gd name="T18" fmla="*/ 33338 w 804"/>
                <a:gd name="T19" fmla="*/ 427038 h 820"/>
                <a:gd name="T20" fmla="*/ 33338 w 804"/>
                <a:gd name="T21" fmla="*/ 817563 h 820"/>
                <a:gd name="T22" fmla="*/ 241300 w 804"/>
                <a:gd name="T23" fmla="*/ 1119188 h 820"/>
                <a:gd name="T24" fmla="*/ 206375 w 804"/>
                <a:gd name="T25" fmla="*/ 1165225 h 820"/>
                <a:gd name="T26" fmla="*/ 473075 w 804"/>
                <a:gd name="T27" fmla="*/ 1243013 h 820"/>
                <a:gd name="T28" fmla="*/ 642938 w 804"/>
                <a:gd name="T29" fmla="*/ 1255713 h 820"/>
                <a:gd name="T30" fmla="*/ 252413 w 804"/>
                <a:gd name="T31" fmla="*/ 1268413 h 820"/>
                <a:gd name="T32" fmla="*/ 539750 w 804"/>
                <a:gd name="T33" fmla="*/ 1301750 h 820"/>
                <a:gd name="T34" fmla="*/ 841375 w 804"/>
                <a:gd name="T35" fmla="*/ 1255713 h 820"/>
                <a:gd name="T36" fmla="*/ 1047750 w 804"/>
                <a:gd name="T37" fmla="*/ 1139825 h 820"/>
                <a:gd name="T38" fmla="*/ 1160463 w 804"/>
                <a:gd name="T39" fmla="*/ 977900 h 820"/>
                <a:gd name="T40" fmla="*/ 1160463 w 804"/>
                <a:gd name="T41" fmla="*/ 795338 h 820"/>
                <a:gd name="T42" fmla="*/ 1173163 w 804"/>
                <a:gd name="T43" fmla="*/ 725488 h 820"/>
                <a:gd name="T44" fmla="*/ 1219200 w 804"/>
                <a:gd name="T45" fmla="*/ 784225 h 820"/>
                <a:gd name="T46" fmla="*/ 1160463 w 804"/>
                <a:gd name="T47" fmla="*/ 635000 h 820"/>
                <a:gd name="T48" fmla="*/ 1209675 w 804"/>
                <a:gd name="T49" fmla="*/ 646113 h 820"/>
                <a:gd name="T50" fmla="*/ 1255713 w 804"/>
                <a:gd name="T51" fmla="*/ 795338 h 820"/>
                <a:gd name="T52" fmla="*/ 1231900 w 804"/>
                <a:gd name="T53" fmla="*/ 1003300 h 820"/>
                <a:gd name="T54" fmla="*/ 815975 w 804"/>
                <a:gd name="T55" fmla="*/ 887413 h 820"/>
                <a:gd name="T56" fmla="*/ 633413 w 804"/>
                <a:gd name="T57" fmla="*/ 1016000 h 820"/>
                <a:gd name="T58" fmla="*/ 344488 w 804"/>
                <a:gd name="T59" fmla="*/ 920750 h 820"/>
                <a:gd name="T60" fmla="*/ 219075 w 804"/>
                <a:gd name="T61" fmla="*/ 738188 h 820"/>
                <a:gd name="T62" fmla="*/ 206375 w 804"/>
                <a:gd name="T63" fmla="*/ 530225 h 820"/>
                <a:gd name="T64" fmla="*/ 265113 w 804"/>
                <a:gd name="T65" fmla="*/ 381000 h 820"/>
                <a:gd name="T66" fmla="*/ 473075 w 804"/>
                <a:gd name="T67" fmla="*/ 254000 h 820"/>
                <a:gd name="T68" fmla="*/ 311150 w 804"/>
                <a:gd name="T69" fmla="*/ 311150 h 820"/>
                <a:gd name="T70" fmla="*/ 182563 w 804"/>
                <a:gd name="T71" fmla="*/ 439738 h 820"/>
                <a:gd name="T72" fmla="*/ 252413 w 804"/>
                <a:gd name="T73" fmla="*/ 300038 h 820"/>
                <a:gd name="T74" fmla="*/ 434975 w 804"/>
                <a:gd name="T75" fmla="*/ 195263 h 820"/>
                <a:gd name="T76" fmla="*/ 587375 w 804"/>
                <a:gd name="T77" fmla="*/ 149225 h 820"/>
                <a:gd name="T78" fmla="*/ 493713 w 804"/>
                <a:gd name="T79" fmla="*/ 115888 h 820"/>
                <a:gd name="T80" fmla="*/ 655638 w 804"/>
                <a:gd name="T81" fmla="*/ 104775 h 820"/>
                <a:gd name="T82" fmla="*/ 758825 w 804"/>
                <a:gd name="T83" fmla="*/ 231775 h 820"/>
                <a:gd name="T84" fmla="*/ 804863 w 804"/>
                <a:gd name="T85" fmla="*/ 287338 h 820"/>
                <a:gd name="T86" fmla="*/ 758825 w 804"/>
                <a:gd name="T87" fmla="*/ 381000 h 820"/>
                <a:gd name="T88" fmla="*/ 815975 w 804"/>
                <a:gd name="T89" fmla="*/ 403225 h 820"/>
                <a:gd name="T90" fmla="*/ 862013 w 804"/>
                <a:gd name="T91" fmla="*/ 427038 h 820"/>
                <a:gd name="T92" fmla="*/ 898525 w 804"/>
                <a:gd name="T93" fmla="*/ 601663 h 820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w 804"/>
                <a:gd name="T142" fmla="*/ 0 h 820"/>
                <a:gd name="T143" fmla="*/ 0 w 804"/>
                <a:gd name="T144" fmla="*/ 0 h 82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04" h="820">
                  <a:moveTo>
                    <a:pt x="776" y="632"/>
                  </a:moveTo>
                  <a:lnTo>
                    <a:pt x="797" y="559"/>
                  </a:lnTo>
                  <a:lnTo>
                    <a:pt x="804" y="501"/>
                  </a:lnTo>
                  <a:lnTo>
                    <a:pt x="804" y="444"/>
                  </a:lnTo>
                  <a:lnTo>
                    <a:pt x="791" y="379"/>
                  </a:lnTo>
                  <a:lnTo>
                    <a:pt x="762" y="283"/>
                  </a:lnTo>
                  <a:lnTo>
                    <a:pt x="710" y="204"/>
                  </a:lnTo>
                  <a:lnTo>
                    <a:pt x="660" y="123"/>
                  </a:lnTo>
                  <a:lnTo>
                    <a:pt x="632" y="94"/>
                  </a:lnTo>
                  <a:lnTo>
                    <a:pt x="595" y="66"/>
                  </a:lnTo>
                  <a:lnTo>
                    <a:pt x="559" y="50"/>
                  </a:lnTo>
                  <a:lnTo>
                    <a:pt x="522" y="29"/>
                  </a:lnTo>
                  <a:lnTo>
                    <a:pt x="442" y="0"/>
                  </a:lnTo>
                  <a:lnTo>
                    <a:pt x="543" y="73"/>
                  </a:lnTo>
                  <a:lnTo>
                    <a:pt x="632" y="152"/>
                  </a:lnTo>
                  <a:lnTo>
                    <a:pt x="551" y="102"/>
                  </a:lnTo>
                  <a:lnTo>
                    <a:pt x="478" y="50"/>
                  </a:lnTo>
                  <a:lnTo>
                    <a:pt x="478" y="58"/>
                  </a:lnTo>
                  <a:lnTo>
                    <a:pt x="478" y="73"/>
                  </a:lnTo>
                  <a:lnTo>
                    <a:pt x="376" y="45"/>
                  </a:lnTo>
                  <a:lnTo>
                    <a:pt x="319" y="29"/>
                  </a:lnTo>
                  <a:lnTo>
                    <a:pt x="246" y="29"/>
                  </a:lnTo>
                  <a:lnTo>
                    <a:pt x="246" y="45"/>
                  </a:lnTo>
                  <a:lnTo>
                    <a:pt x="253" y="50"/>
                  </a:lnTo>
                  <a:lnTo>
                    <a:pt x="188" y="81"/>
                  </a:lnTo>
                  <a:lnTo>
                    <a:pt x="138" y="102"/>
                  </a:lnTo>
                  <a:lnTo>
                    <a:pt x="94" y="139"/>
                  </a:lnTo>
                  <a:lnTo>
                    <a:pt x="58" y="189"/>
                  </a:lnTo>
                  <a:lnTo>
                    <a:pt x="36" y="233"/>
                  </a:lnTo>
                  <a:lnTo>
                    <a:pt x="21" y="269"/>
                  </a:lnTo>
                  <a:lnTo>
                    <a:pt x="0" y="348"/>
                  </a:lnTo>
                  <a:lnTo>
                    <a:pt x="0" y="436"/>
                  </a:lnTo>
                  <a:lnTo>
                    <a:pt x="21" y="515"/>
                  </a:lnTo>
                  <a:lnTo>
                    <a:pt x="50" y="588"/>
                  </a:lnTo>
                  <a:lnTo>
                    <a:pt x="102" y="653"/>
                  </a:lnTo>
                  <a:lnTo>
                    <a:pt x="152" y="705"/>
                  </a:lnTo>
                  <a:lnTo>
                    <a:pt x="217" y="741"/>
                  </a:lnTo>
                  <a:lnTo>
                    <a:pt x="180" y="741"/>
                  </a:lnTo>
                  <a:lnTo>
                    <a:pt x="130" y="734"/>
                  </a:lnTo>
                  <a:lnTo>
                    <a:pt x="175" y="755"/>
                  </a:lnTo>
                  <a:lnTo>
                    <a:pt x="217" y="770"/>
                  </a:lnTo>
                  <a:lnTo>
                    <a:pt x="298" y="783"/>
                  </a:lnTo>
                  <a:lnTo>
                    <a:pt x="370" y="783"/>
                  </a:lnTo>
                  <a:lnTo>
                    <a:pt x="457" y="770"/>
                  </a:lnTo>
                  <a:lnTo>
                    <a:pt x="405" y="791"/>
                  </a:lnTo>
                  <a:lnTo>
                    <a:pt x="355" y="806"/>
                  </a:lnTo>
                  <a:lnTo>
                    <a:pt x="274" y="806"/>
                  </a:lnTo>
                  <a:lnTo>
                    <a:pt x="159" y="799"/>
                  </a:lnTo>
                  <a:lnTo>
                    <a:pt x="196" y="814"/>
                  </a:lnTo>
                  <a:lnTo>
                    <a:pt x="240" y="820"/>
                  </a:lnTo>
                  <a:lnTo>
                    <a:pt x="340" y="820"/>
                  </a:lnTo>
                  <a:lnTo>
                    <a:pt x="405" y="820"/>
                  </a:lnTo>
                  <a:lnTo>
                    <a:pt x="470" y="806"/>
                  </a:lnTo>
                  <a:lnTo>
                    <a:pt x="530" y="791"/>
                  </a:lnTo>
                  <a:lnTo>
                    <a:pt x="572" y="770"/>
                  </a:lnTo>
                  <a:lnTo>
                    <a:pt x="624" y="755"/>
                  </a:lnTo>
                  <a:lnTo>
                    <a:pt x="660" y="718"/>
                  </a:lnTo>
                  <a:lnTo>
                    <a:pt x="697" y="682"/>
                  </a:lnTo>
                  <a:lnTo>
                    <a:pt x="726" y="640"/>
                  </a:lnTo>
                  <a:lnTo>
                    <a:pt x="731" y="616"/>
                  </a:lnTo>
                  <a:lnTo>
                    <a:pt x="739" y="574"/>
                  </a:lnTo>
                  <a:lnTo>
                    <a:pt x="739" y="522"/>
                  </a:lnTo>
                  <a:lnTo>
                    <a:pt x="731" y="501"/>
                  </a:lnTo>
                  <a:lnTo>
                    <a:pt x="726" y="480"/>
                  </a:lnTo>
                  <a:lnTo>
                    <a:pt x="726" y="450"/>
                  </a:lnTo>
                  <a:lnTo>
                    <a:pt x="739" y="457"/>
                  </a:lnTo>
                  <a:lnTo>
                    <a:pt x="747" y="465"/>
                  </a:lnTo>
                  <a:lnTo>
                    <a:pt x="762" y="538"/>
                  </a:lnTo>
                  <a:lnTo>
                    <a:pt x="768" y="494"/>
                  </a:lnTo>
                  <a:lnTo>
                    <a:pt x="762" y="450"/>
                  </a:lnTo>
                  <a:lnTo>
                    <a:pt x="747" y="421"/>
                  </a:lnTo>
                  <a:lnTo>
                    <a:pt x="731" y="400"/>
                  </a:lnTo>
                  <a:lnTo>
                    <a:pt x="731" y="392"/>
                  </a:lnTo>
                  <a:lnTo>
                    <a:pt x="739" y="400"/>
                  </a:lnTo>
                  <a:lnTo>
                    <a:pt x="762" y="407"/>
                  </a:lnTo>
                  <a:lnTo>
                    <a:pt x="768" y="421"/>
                  </a:lnTo>
                  <a:lnTo>
                    <a:pt x="783" y="457"/>
                  </a:lnTo>
                  <a:lnTo>
                    <a:pt x="791" y="501"/>
                  </a:lnTo>
                  <a:lnTo>
                    <a:pt x="783" y="545"/>
                  </a:lnTo>
                  <a:lnTo>
                    <a:pt x="783" y="632"/>
                  </a:lnTo>
                  <a:lnTo>
                    <a:pt x="776" y="632"/>
                  </a:lnTo>
                  <a:lnTo>
                    <a:pt x="559" y="421"/>
                  </a:lnTo>
                  <a:lnTo>
                    <a:pt x="543" y="501"/>
                  </a:lnTo>
                  <a:lnTo>
                    <a:pt x="514" y="559"/>
                  </a:lnTo>
                  <a:lnTo>
                    <a:pt x="501" y="580"/>
                  </a:lnTo>
                  <a:lnTo>
                    <a:pt x="470" y="603"/>
                  </a:lnTo>
                  <a:lnTo>
                    <a:pt x="399" y="640"/>
                  </a:lnTo>
                  <a:lnTo>
                    <a:pt x="334" y="632"/>
                  </a:lnTo>
                  <a:lnTo>
                    <a:pt x="269" y="611"/>
                  </a:lnTo>
                  <a:lnTo>
                    <a:pt x="217" y="580"/>
                  </a:lnTo>
                  <a:lnTo>
                    <a:pt x="180" y="545"/>
                  </a:lnTo>
                  <a:lnTo>
                    <a:pt x="159" y="501"/>
                  </a:lnTo>
                  <a:lnTo>
                    <a:pt x="138" y="465"/>
                  </a:lnTo>
                  <a:lnTo>
                    <a:pt x="130" y="428"/>
                  </a:lnTo>
                  <a:lnTo>
                    <a:pt x="130" y="392"/>
                  </a:lnTo>
                  <a:lnTo>
                    <a:pt x="130" y="334"/>
                  </a:lnTo>
                  <a:lnTo>
                    <a:pt x="138" y="298"/>
                  </a:lnTo>
                  <a:lnTo>
                    <a:pt x="152" y="261"/>
                  </a:lnTo>
                  <a:lnTo>
                    <a:pt x="167" y="240"/>
                  </a:lnTo>
                  <a:lnTo>
                    <a:pt x="217" y="204"/>
                  </a:lnTo>
                  <a:lnTo>
                    <a:pt x="282" y="160"/>
                  </a:lnTo>
                  <a:lnTo>
                    <a:pt x="298" y="160"/>
                  </a:lnTo>
                  <a:lnTo>
                    <a:pt x="298" y="152"/>
                  </a:lnTo>
                  <a:lnTo>
                    <a:pt x="240" y="167"/>
                  </a:lnTo>
                  <a:lnTo>
                    <a:pt x="196" y="196"/>
                  </a:lnTo>
                  <a:lnTo>
                    <a:pt x="152" y="233"/>
                  </a:lnTo>
                  <a:lnTo>
                    <a:pt x="115" y="269"/>
                  </a:lnTo>
                  <a:lnTo>
                    <a:pt x="115" y="277"/>
                  </a:lnTo>
                  <a:lnTo>
                    <a:pt x="109" y="277"/>
                  </a:lnTo>
                  <a:lnTo>
                    <a:pt x="130" y="233"/>
                  </a:lnTo>
                  <a:lnTo>
                    <a:pt x="159" y="189"/>
                  </a:lnTo>
                  <a:lnTo>
                    <a:pt x="196" y="160"/>
                  </a:lnTo>
                  <a:lnTo>
                    <a:pt x="240" y="139"/>
                  </a:lnTo>
                  <a:lnTo>
                    <a:pt x="274" y="123"/>
                  </a:lnTo>
                  <a:lnTo>
                    <a:pt x="319" y="110"/>
                  </a:lnTo>
                  <a:lnTo>
                    <a:pt x="376" y="102"/>
                  </a:lnTo>
                  <a:lnTo>
                    <a:pt x="370" y="94"/>
                  </a:lnTo>
                  <a:lnTo>
                    <a:pt x="347" y="87"/>
                  </a:lnTo>
                  <a:lnTo>
                    <a:pt x="326" y="81"/>
                  </a:lnTo>
                  <a:lnTo>
                    <a:pt x="311" y="73"/>
                  </a:lnTo>
                  <a:lnTo>
                    <a:pt x="340" y="66"/>
                  </a:lnTo>
                  <a:lnTo>
                    <a:pt x="370" y="58"/>
                  </a:lnTo>
                  <a:lnTo>
                    <a:pt x="413" y="66"/>
                  </a:lnTo>
                  <a:lnTo>
                    <a:pt x="493" y="94"/>
                  </a:lnTo>
                  <a:lnTo>
                    <a:pt x="486" y="123"/>
                  </a:lnTo>
                  <a:lnTo>
                    <a:pt x="478" y="146"/>
                  </a:lnTo>
                  <a:lnTo>
                    <a:pt x="478" y="181"/>
                  </a:lnTo>
                  <a:lnTo>
                    <a:pt x="501" y="175"/>
                  </a:lnTo>
                  <a:lnTo>
                    <a:pt x="507" y="181"/>
                  </a:lnTo>
                  <a:lnTo>
                    <a:pt x="478" y="212"/>
                  </a:lnTo>
                  <a:lnTo>
                    <a:pt x="449" y="233"/>
                  </a:lnTo>
                  <a:lnTo>
                    <a:pt x="478" y="240"/>
                  </a:lnTo>
                  <a:lnTo>
                    <a:pt x="501" y="240"/>
                  </a:lnTo>
                  <a:lnTo>
                    <a:pt x="514" y="248"/>
                  </a:lnTo>
                  <a:lnTo>
                    <a:pt x="514" y="254"/>
                  </a:lnTo>
                  <a:lnTo>
                    <a:pt x="522" y="261"/>
                  </a:lnTo>
                  <a:lnTo>
                    <a:pt x="530" y="261"/>
                  </a:lnTo>
                  <a:lnTo>
                    <a:pt x="543" y="269"/>
                  </a:lnTo>
                  <a:lnTo>
                    <a:pt x="551" y="290"/>
                  </a:lnTo>
                  <a:lnTo>
                    <a:pt x="566" y="327"/>
                  </a:lnTo>
                  <a:lnTo>
                    <a:pt x="566" y="379"/>
                  </a:lnTo>
                  <a:lnTo>
                    <a:pt x="559" y="421"/>
                  </a:lnTo>
                  <a:lnTo>
                    <a:pt x="776" y="632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フリーフォーム 19"/>
            <p:cNvSpPr>
              <a:spLocks/>
            </p:cNvSpPr>
            <p:nvPr/>
          </p:nvSpPr>
          <p:spPr bwMode="auto">
            <a:xfrm>
              <a:off x="7358082" y="4714884"/>
              <a:ext cx="251974" cy="453319"/>
            </a:xfrm>
            <a:custGeom>
              <a:avLst/>
              <a:gdLst>
                <a:gd name="T0" fmla="*/ 0 w 144"/>
                <a:gd name="T1" fmla="*/ 0 h 261"/>
                <a:gd name="T2" fmla="*/ 66675 w 144"/>
                <a:gd name="T3" fmla="*/ 149225 h 261"/>
                <a:gd name="T4" fmla="*/ 138113 w 144"/>
                <a:gd name="T5" fmla="*/ 274638 h 261"/>
                <a:gd name="T6" fmla="*/ 207963 w 144"/>
                <a:gd name="T7" fmla="*/ 357188 h 261"/>
                <a:gd name="T8" fmla="*/ 228600 w 144"/>
                <a:gd name="T9" fmla="*/ 414338 h 261"/>
                <a:gd name="T10" fmla="*/ 125413 w 144"/>
                <a:gd name="T11" fmla="*/ 331788 h 261"/>
                <a:gd name="T12" fmla="*/ 92075 w 144"/>
                <a:gd name="T13" fmla="*/ 274638 h 261"/>
                <a:gd name="T14" fmla="*/ 46038 w 144"/>
                <a:gd name="T15" fmla="*/ 195263 h 261"/>
                <a:gd name="T16" fmla="*/ 12700 w 144"/>
                <a:gd name="T17" fmla="*/ 103188 h 261"/>
                <a:gd name="T18" fmla="*/ 12700 w 144"/>
                <a:gd name="T19" fmla="*/ 0 h 261"/>
                <a:gd name="T20" fmla="*/ 0 w 144"/>
                <a:gd name="T21" fmla="*/ 0 h 261"/>
                <a:gd name="T22" fmla="*/ 0 1 256"/>
                <a:gd name="T23" fmla="*/ 0 1 256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w 144"/>
                <a:gd name="T34" fmla="*/ 0 h 261"/>
                <a:gd name="T35" fmla="*/ 0 w 144"/>
                <a:gd name="T36" fmla="*/ 0 h 2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4" h="261">
                  <a:moveTo>
                    <a:pt x="0" y="0"/>
                  </a:moveTo>
                  <a:lnTo>
                    <a:pt x="42" y="94"/>
                  </a:lnTo>
                  <a:lnTo>
                    <a:pt x="87" y="173"/>
                  </a:lnTo>
                  <a:lnTo>
                    <a:pt x="131" y="225"/>
                  </a:lnTo>
                  <a:lnTo>
                    <a:pt x="144" y="261"/>
                  </a:lnTo>
                  <a:lnTo>
                    <a:pt x="79" y="209"/>
                  </a:lnTo>
                  <a:lnTo>
                    <a:pt x="58" y="173"/>
                  </a:lnTo>
                  <a:lnTo>
                    <a:pt x="29" y="123"/>
                  </a:lnTo>
                  <a:lnTo>
                    <a:pt x="8" y="65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28612"/>
            <a:ext cx="8229600" cy="1143000"/>
          </a:xfrm>
        </p:spPr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1601169"/>
            <a:ext cx="8229600" cy="4687200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31" name="日付プレースホルダ 30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32" name="フッター プレースホルダ 31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1347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33" name="スライド番号プレースホルダ 32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A50B5EB0-F625-D942-8E67-423AB25411B7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500045"/>
            <a:ext cx="2057400" cy="5929352"/>
          </a:xfrm>
        </p:spPr>
        <p:txBody>
          <a:bodyPr vert="eaVert"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5556" y="500044"/>
            <a:ext cx="6019800" cy="5929353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24" name="日付プレースホルダ 2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25" name="フッター プレースホルダ 24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1347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26" name="スライド番号プレースホルダ 25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B11E5484-EF61-174F-98DE-D2D36093C7CC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28596" y="1614477"/>
            <a:ext cx="8229600" cy="46872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199599" y="0"/>
            <a:ext cx="45000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7F09402E-F96E-EC48-968C-8C5FD9CC2BFC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82544" y="26987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82544" y="1176322"/>
            <a:ext cx="7772400" cy="1500187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</a:defRPr>
            </a:lvl2pPr>
            <a:lvl3pPr marL="914400" indent="0">
              <a:buNone/>
              <a:defRPr sz="16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2CD1DBD8-A67D-41E5-86AA-61E77FDD4AFC}" type="datetimeFigureOut">
              <a:rPr kumimoji="1" lang="en-US" altLang="ja-JP" smtClean="0"/>
              <a:pPr/>
              <a:t>2015/03/06</a:t>
            </a:fld>
            <a:endParaRPr kumimoji="1" 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endParaRPr kumimoji="0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CBF14F85-A994-48A2-9419-7B6980C315A3}" type="slidenum">
              <a:rPr kumimoji="0" lang="ja-JP" altLang="en-US" smtClean="0"/>
              <a:pPr/>
              <a:t>‹#›</a:t>
            </a:fld>
            <a:endParaRPr kumimoji="0" lang="ja-JP" altLang="en-US"/>
          </a:p>
        </p:txBody>
      </p:sp>
      <p:grpSp>
        <p:nvGrpSpPr>
          <p:cNvPr id="7" name="図形グループ 6"/>
          <p:cNvGrpSpPr>
            <a:grpSpLocks/>
          </p:cNvGrpSpPr>
          <p:nvPr/>
        </p:nvGrpSpPr>
        <p:grpSpPr bwMode="auto">
          <a:xfrm>
            <a:off x="-16016" y="0"/>
            <a:ext cx="9144000" cy="6858024"/>
            <a:chOff x="-129" y="-42"/>
            <a:chExt cx="6177" cy="4355"/>
          </a:xfrm>
        </p:grpSpPr>
        <p:sp>
          <p:nvSpPr>
            <p:cNvPr id="24" name="フリーフォーム 23"/>
            <p:cNvSpPr>
              <a:spLocks/>
            </p:cNvSpPr>
            <p:nvPr/>
          </p:nvSpPr>
          <p:spPr bwMode="auto">
            <a:xfrm>
              <a:off x="-122" y="-42"/>
              <a:ext cx="5811" cy="4091"/>
            </a:xfrm>
            <a:custGeom>
              <a:avLst/>
              <a:gdLst/>
              <a:ahLst/>
              <a:cxnLst>
                <a:cxn ang="0">
                  <a:pos x="0" y="4069"/>
                </a:cxn>
                <a:cxn ang="0">
                  <a:pos x="161" y="4084"/>
                </a:cxn>
                <a:cxn ang="0">
                  <a:pos x="344" y="4084"/>
                </a:cxn>
                <a:cxn ang="0">
                  <a:pos x="593" y="4091"/>
                </a:cxn>
                <a:cxn ang="0">
                  <a:pos x="893" y="4084"/>
                </a:cxn>
                <a:cxn ang="0">
                  <a:pos x="1230" y="4069"/>
                </a:cxn>
                <a:cxn ang="0">
                  <a:pos x="1588" y="4033"/>
                </a:cxn>
                <a:cxn ang="0">
                  <a:pos x="1991" y="3996"/>
                </a:cxn>
                <a:cxn ang="0">
                  <a:pos x="2196" y="3959"/>
                </a:cxn>
                <a:cxn ang="0">
                  <a:pos x="2408" y="3923"/>
                </a:cxn>
                <a:cxn ang="0">
                  <a:pos x="2613" y="3879"/>
                </a:cxn>
                <a:cxn ang="0">
                  <a:pos x="2832" y="3828"/>
                </a:cxn>
                <a:cxn ang="0">
                  <a:pos x="3052" y="3776"/>
                </a:cxn>
                <a:cxn ang="0">
                  <a:pos x="3257" y="3718"/>
                </a:cxn>
                <a:cxn ang="0">
                  <a:pos x="3469" y="3645"/>
                </a:cxn>
                <a:cxn ang="0">
                  <a:pos x="3681" y="3572"/>
                </a:cxn>
                <a:cxn ang="0">
                  <a:pos x="3886" y="3484"/>
                </a:cxn>
                <a:cxn ang="0">
                  <a:pos x="4084" y="3381"/>
                </a:cxn>
                <a:cxn ang="0">
                  <a:pos x="4274" y="3279"/>
                </a:cxn>
                <a:cxn ang="0">
                  <a:pos x="4465" y="3169"/>
                </a:cxn>
                <a:cxn ang="0">
                  <a:pos x="4648" y="3037"/>
                </a:cxn>
                <a:cxn ang="0">
                  <a:pos x="4816" y="2898"/>
                </a:cxn>
                <a:cxn ang="0">
                  <a:pos x="4970" y="2759"/>
                </a:cxn>
                <a:cxn ang="0">
                  <a:pos x="5123" y="2591"/>
                </a:cxn>
                <a:cxn ang="0">
                  <a:pos x="5189" y="2510"/>
                </a:cxn>
                <a:cxn ang="0">
                  <a:pos x="5262" y="2415"/>
                </a:cxn>
                <a:cxn ang="0">
                  <a:pos x="5350" y="2269"/>
                </a:cxn>
                <a:cxn ang="0">
                  <a:pos x="5453" y="2093"/>
                </a:cxn>
                <a:cxn ang="0">
                  <a:pos x="5555" y="1873"/>
                </a:cxn>
                <a:cxn ang="0">
                  <a:pos x="5606" y="1756"/>
                </a:cxn>
                <a:cxn ang="0">
                  <a:pos x="5658" y="1625"/>
                </a:cxn>
                <a:cxn ang="0">
                  <a:pos x="5709" y="1485"/>
                </a:cxn>
                <a:cxn ang="0">
                  <a:pos x="5745" y="1332"/>
                </a:cxn>
                <a:cxn ang="0">
                  <a:pos x="5775" y="1207"/>
                </a:cxn>
                <a:cxn ang="0">
                  <a:pos x="5789" y="1068"/>
                </a:cxn>
                <a:cxn ang="0">
                  <a:pos x="5804" y="893"/>
                </a:cxn>
                <a:cxn ang="0">
                  <a:pos x="5811" y="790"/>
                </a:cxn>
                <a:cxn ang="0">
                  <a:pos x="5804" y="695"/>
                </a:cxn>
                <a:cxn ang="0">
                  <a:pos x="5797" y="578"/>
                </a:cxn>
                <a:cxn ang="0">
                  <a:pos x="5782" y="461"/>
                </a:cxn>
                <a:cxn ang="0">
                  <a:pos x="5760" y="344"/>
                </a:cxn>
                <a:cxn ang="0">
                  <a:pos x="5738" y="227"/>
                </a:cxn>
                <a:cxn ang="0">
                  <a:pos x="5694" y="109"/>
                </a:cxn>
                <a:cxn ang="0">
                  <a:pos x="5643" y="0"/>
                </a:cxn>
              </a:cxnLst>
              <a:rect l="0" t="0" r="0" b="0"/>
              <a:pathLst>
                <a:path w="5811" h="4091">
                  <a:moveTo>
                    <a:pt x="0" y="4069"/>
                  </a:moveTo>
                  <a:lnTo>
                    <a:pt x="161" y="4084"/>
                  </a:lnTo>
                  <a:lnTo>
                    <a:pt x="344" y="4084"/>
                  </a:lnTo>
                  <a:lnTo>
                    <a:pt x="593" y="4091"/>
                  </a:lnTo>
                  <a:lnTo>
                    <a:pt x="893" y="4084"/>
                  </a:lnTo>
                  <a:lnTo>
                    <a:pt x="1230" y="4069"/>
                  </a:lnTo>
                  <a:lnTo>
                    <a:pt x="1588" y="4033"/>
                  </a:lnTo>
                  <a:lnTo>
                    <a:pt x="1991" y="3996"/>
                  </a:lnTo>
                  <a:lnTo>
                    <a:pt x="2196" y="3959"/>
                  </a:lnTo>
                  <a:lnTo>
                    <a:pt x="2408" y="3923"/>
                  </a:lnTo>
                  <a:lnTo>
                    <a:pt x="2613" y="3879"/>
                  </a:lnTo>
                  <a:lnTo>
                    <a:pt x="2832" y="3828"/>
                  </a:lnTo>
                  <a:lnTo>
                    <a:pt x="3052" y="3776"/>
                  </a:lnTo>
                  <a:lnTo>
                    <a:pt x="3257" y="3718"/>
                  </a:lnTo>
                  <a:lnTo>
                    <a:pt x="3469" y="3645"/>
                  </a:lnTo>
                  <a:lnTo>
                    <a:pt x="3681" y="3572"/>
                  </a:lnTo>
                  <a:lnTo>
                    <a:pt x="3886" y="3484"/>
                  </a:lnTo>
                  <a:lnTo>
                    <a:pt x="4084" y="3381"/>
                  </a:lnTo>
                  <a:lnTo>
                    <a:pt x="4274" y="3279"/>
                  </a:lnTo>
                  <a:lnTo>
                    <a:pt x="4465" y="3169"/>
                  </a:lnTo>
                  <a:lnTo>
                    <a:pt x="4648" y="3037"/>
                  </a:lnTo>
                  <a:lnTo>
                    <a:pt x="4816" y="2898"/>
                  </a:lnTo>
                  <a:lnTo>
                    <a:pt x="4970" y="2759"/>
                  </a:lnTo>
                  <a:lnTo>
                    <a:pt x="5123" y="2591"/>
                  </a:lnTo>
                  <a:lnTo>
                    <a:pt x="5189" y="2510"/>
                  </a:lnTo>
                  <a:lnTo>
                    <a:pt x="5262" y="2415"/>
                  </a:lnTo>
                  <a:lnTo>
                    <a:pt x="5350" y="2269"/>
                  </a:lnTo>
                  <a:lnTo>
                    <a:pt x="5453" y="2093"/>
                  </a:lnTo>
                  <a:lnTo>
                    <a:pt x="5555" y="1873"/>
                  </a:lnTo>
                  <a:lnTo>
                    <a:pt x="5606" y="1756"/>
                  </a:lnTo>
                  <a:lnTo>
                    <a:pt x="5658" y="1625"/>
                  </a:lnTo>
                  <a:lnTo>
                    <a:pt x="5709" y="1485"/>
                  </a:lnTo>
                  <a:lnTo>
                    <a:pt x="5745" y="1332"/>
                  </a:lnTo>
                  <a:lnTo>
                    <a:pt x="5775" y="1207"/>
                  </a:lnTo>
                  <a:lnTo>
                    <a:pt x="5789" y="1068"/>
                  </a:lnTo>
                  <a:lnTo>
                    <a:pt x="5804" y="893"/>
                  </a:lnTo>
                  <a:lnTo>
                    <a:pt x="5811" y="790"/>
                  </a:lnTo>
                  <a:lnTo>
                    <a:pt x="5804" y="695"/>
                  </a:lnTo>
                  <a:lnTo>
                    <a:pt x="5797" y="578"/>
                  </a:lnTo>
                  <a:lnTo>
                    <a:pt x="5782" y="461"/>
                  </a:lnTo>
                  <a:lnTo>
                    <a:pt x="5760" y="344"/>
                  </a:lnTo>
                  <a:lnTo>
                    <a:pt x="5738" y="227"/>
                  </a:lnTo>
                  <a:lnTo>
                    <a:pt x="5694" y="109"/>
                  </a:lnTo>
                  <a:lnTo>
                    <a:pt x="5643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  <p:sp>
          <p:nvSpPr>
            <p:cNvPr id="25" name="フリーフォーム 24"/>
            <p:cNvSpPr>
              <a:spLocks/>
            </p:cNvSpPr>
            <p:nvPr/>
          </p:nvSpPr>
          <p:spPr bwMode="auto">
            <a:xfrm>
              <a:off x="-129" y="-42"/>
              <a:ext cx="6177" cy="4245"/>
            </a:xfrm>
            <a:custGeom>
              <a:avLst/>
              <a:gdLst/>
              <a:ahLst/>
              <a:cxnLst>
                <a:cxn ang="0">
                  <a:pos x="0" y="4238"/>
                </a:cxn>
                <a:cxn ang="0">
                  <a:pos x="161" y="4245"/>
                </a:cxn>
                <a:cxn ang="0">
                  <a:pos x="607" y="4245"/>
                </a:cxn>
                <a:cxn ang="0">
                  <a:pos x="915" y="4238"/>
                </a:cxn>
                <a:cxn ang="0">
                  <a:pos x="1266" y="4223"/>
                </a:cxn>
                <a:cxn ang="0">
                  <a:pos x="1632" y="4208"/>
                </a:cxn>
                <a:cxn ang="0">
                  <a:pos x="2034" y="4172"/>
                </a:cxn>
                <a:cxn ang="0">
                  <a:pos x="2459" y="4135"/>
                </a:cxn>
                <a:cxn ang="0">
                  <a:pos x="2891" y="4069"/>
                </a:cxn>
                <a:cxn ang="0">
                  <a:pos x="3096" y="4033"/>
                </a:cxn>
                <a:cxn ang="0">
                  <a:pos x="3308" y="4003"/>
                </a:cxn>
                <a:cxn ang="0">
                  <a:pos x="3513" y="3952"/>
                </a:cxn>
                <a:cxn ang="0">
                  <a:pos x="3718" y="3901"/>
                </a:cxn>
                <a:cxn ang="0">
                  <a:pos x="3915" y="3850"/>
                </a:cxn>
                <a:cxn ang="0">
                  <a:pos x="4098" y="3791"/>
                </a:cxn>
                <a:cxn ang="0">
                  <a:pos x="4289" y="3725"/>
                </a:cxn>
                <a:cxn ang="0">
                  <a:pos x="4464" y="3652"/>
                </a:cxn>
                <a:cxn ang="0">
                  <a:pos x="4625" y="3586"/>
                </a:cxn>
                <a:cxn ang="0">
                  <a:pos x="4779" y="3498"/>
                </a:cxn>
                <a:cxn ang="0">
                  <a:pos x="4925" y="3410"/>
                </a:cxn>
                <a:cxn ang="0">
                  <a:pos x="5050" y="3308"/>
                </a:cxn>
                <a:cxn ang="0">
                  <a:pos x="5094" y="3271"/>
                </a:cxn>
                <a:cxn ang="0">
                  <a:pos x="5204" y="3154"/>
                </a:cxn>
                <a:cxn ang="0">
                  <a:pos x="5372" y="2971"/>
                </a:cxn>
                <a:cxn ang="0">
                  <a:pos x="5467" y="2862"/>
                </a:cxn>
                <a:cxn ang="0">
                  <a:pos x="5562" y="2722"/>
                </a:cxn>
                <a:cxn ang="0">
                  <a:pos x="5665" y="2583"/>
                </a:cxn>
                <a:cxn ang="0">
                  <a:pos x="5760" y="2422"/>
                </a:cxn>
                <a:cxn ang="0">
                  <a:pos x="5855" y="2247"/>
                </a:cxn>
                <a:cxn ang="0">
                  <a:pos x="5943" y="2071"/>
                </a:cxn>
                <a:cxn ang="0">
                  <a:pos x="6023" y="1881"/>
                </a:cxn>
                <a:cxn ang="0">
                  <a:pos x="6089" y="1683"/>
                </a:cxn>
                <a:cxn ang="0">
                  <a:pos x="6118" y="1573"/>
                </a:cxn>
                <a:cxn ang="0">
                  <a:pos x="6140" y="1471"/>
                </a:cxn>
                <a:cxn ang="0">
                  <a:pos x="6162" y="1361"/>
                </a:cxn>
                <a:cxn ang="0">
                  <a:pos x="6170" y="1244"/>
                </a:cxn>
                <a:cxn ang="0">
                  <a:pos x="6177" y="1105"/>
                </a:cxn>
                <a:cxn ang="0">
                  <a:pos x="6177" y="944"/>
                </a:cxn>
                <a:cxn ang="0">
                  <a:pos x="6170" y="754"/>
                </a:cxn>
                <a:cxn ang="0">
                  <a:pos x="6155" y="658"/>
                </a:cxn>
                <a:cxn ang="0">
                  <a:pos x="6133" y="549"/>
                </a:cxn>
                <a:cxn ang="0">
                  <a:pos x="6104" y="446"/>
                </a:cxn>
                <a:cxn ang="0">
                  <a:pos x="6075" y="344"/>
                </a:cxn>
                <a:cxn ang="0">
                  <a:pos x="6031" y="241"/>
                </a:cxn>
                <a:cxn ang="0">
                  <a:pos x="5987" y="153"/>
                </a:cxn>
                <a:cxn ang="0">
                  <a:pos x="5928" y="73"/>
                </a:cxn>
                <a:cxn ang="0">
                  <a:pos x="5862" y="0"/>
                </a:cxn>
              </a:cxnLst>
              <a:rect l="0" t="0" r="0" b="0"/>
              <a:pathLst>
                <a:path w="6177" h="4245">
                  <a:moveTo>
                    <a:pt x="0" y="4238"/>
                  </a:moveTo>
                  <a:lnTo>
                    <a:pt x="161" y="4245"/>
                  </a:lnTo>
                  <a:lnTo>
                    <a:pt x="607" y="4245"/>
                  </a:lnTo>
                  <a:lnTo>
                    <a:pt x="915" y="4238"/>
                  </a:lnTo>
                  <a:lnTo>
                    <a:pt x="1266" y="4223"/>
                  </a:lnTo>
                  <a:lnTo>
                    <a:pt x="1632" y="4208"/>
                  </a:lnTo>
                  <a:lnTo>
                    <a:pt x="2034" y="4172"/>
                  </a:lnTo>
                  <a:lnTo>
                    <a:pt x="2459" y="4135"/>
                  </a:lnTo>
                  <a:lnTo>
                    <a:pt x="2891" y="4069"/>
                  </a:lnTo>
                  <a:lnTo>
                    <a:pt x="3096" y="4033"/>
                  </a:lnTo>
                  <a:lnTo>
                    <a:pt x="3308" y="4003"/>
                  </a:lnTo>
                  <a:lnTo>
                    <a:pt x="3513" y="3952"/>
                  </a:lnTo>
                  <a:lnTo>
                    <a:pt x="3718" y="3901"/>
                  </a:lnTo>
                  <a:lnTo>
                    <a:pt x="3915" y="3850"/>
                  </a:lnTo>
                  <a:lnTo>
                    <a:pt x="4098" y="3791"/>
                  </a:lnTo>
                  <a:lnTo>
                    <a:pt x="4289" y="3725"/>
                  </a:lnTo>
                  <a:lnTo>
                    <a:pt x="4464" y="3652"/>
                  </a:lnTo>
                  <a:lnTo>
                    <a:pt x="4625" y="3586"/>
                  </a:lnTo>
                  <a:lnTo>
                    <a:pt x="4779" y="3498"/>
                  </a:lnTo>
                  <a:lnTo>
                    <a:pt x="4925" y="3410"/>
                  </a:lnTo>
                  <a:lnTo>
                    <a:pt x="5050" y="3308"/>
                  </a:lnTo>
                  <a:lnTo>
                    <a:pt x="5094" y="3271"/>
                  </a:lnTo>
                  <a:lnTo>
                    <a:pt x="5204" y="3154"/>
                  </a:lnTo>
                  <a:lnTo>
                    <a:pt x="5372" y="2971"/>
                  </a:lnTo>
                  <a:lnTo>
                    <a:pt x="5467" y="2862"/>
                  </a:lnTo>
                  <a:lnTo>
                    <a:pt x="5562" y="2722"/>
                  </a:lnTo>
                  <a:lnTo>
                    <a:pt x="5665" y="2583"/>
                  </a:lnTo>
                  <a:lnTo>
                    <a:pt x="5760" y="2422"/>
                  </a:lnTo>
                  <a:lnTo>
                    <a:pt x="5855" y="2247"/>
                  </a:lnTo>
                  <a:lnTo>
                    <a:pt x="5943" y="2071"/>
                  </a:lnTo>
                  <a:lnTo>
                    <a:pt x="6023" y="1881"/>
                  </a:lnTo>
                  <a:lnTo>
                    <a:pt x="6089" y="1683"/>
                  </a:lnTo>
                  <a:lnTo>
                    <a:pt x="6118" y="1573"/>
                  </a:lnTo>
                  <a:lnTo>
                    <a:pt x="6140" y="1471"/>
                  </a:lnTo>
                  <a:lnTo>
                    <a:pt x="6162" y="1361"/>
                  </a:lnTo>
                  <a:lnTo>
                    <a:pt x="6170" y="1244"/>
                  </a:lnTo>
                  <a:lnTo>
                    <a:pt x="6177" y="1105"/>
                  </a:lnTo>
                  <a:lnTo>
                    <a:pt x="6177" y="944"/>
                  </a:lnTo>
                  <a:lnTo>
                    <a:pt x="6170" y="754"/>
                  </a:lnTo>
                  <a:lnTo>
                    <a:pt x="6155" y="658"/>
                  </a:lnTo>
                  <a:lnTo>
                    <a:pt x="6133" y="549"/>
                  </a:lnTo>
                  <a:lnTo>
                    <a:pt x="6104" y="446"/>
                  </a:lnTo>
                  <a:lnTo>
                    <a:pt x="6075" y="344"/>
                  </a:lnTo>
                  <a:lnTo>
                    <a:pt x="6031" y="241"/>
                  </a:lnTo>
                  <a:lnTo>
                    <a:pt x="5987" y="153"/>
                  </a:lnTo>
                  <a:lnTo>
                    <a:pt x="5928" y="73"/>
                  </a:lnTo>
                  <a:lnTo>
                    <a:pt x="5862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  <p:sp>
          <p:nvSpPr>
            <p:cNvPr id="26" name="フリーフォーム 25"/>
            <p:cNvSpPr>
              <a:spLocks/>
            </p:cNvSpPr>
            <p:nvPr/>
          </p:nvSpPr>
          <p:spPr bwMode="auto">
            <a:xfrm>
              <a:off x="-129" y="1692"/>
              <a:ext cx="6170" cy="2416"/>
            </a:xfrm>
            <a:custGeom>
              <a:avLst/>
              <a:gdLst/>
              <a:ahLst/>
              <a:cxnLst>
                <a:cxn ang="0">
                  <a:pos x="0" y="2203"/>
                </a:cxn>
                <a:cxn ang="0">
                  <a:pos x="161" y="2233"/>
                </a:cxn>
                <a:cxn ang="0">
                  <a:pos x="600" y="2299"/>
                </a:cxn>
                <a:cxn ang="0">
                  <a:pos x="907" y="2335"/>
                </a:cxn>
                <a:cxn ang="0">
                  <a:pos x="1251" y="2365"/>
                </a:cxn>
                <a:cxn ang="0">
                  <a:pos x="1624" y="2394"/>
                </a:cxn>
                <a:cxn ang="0">
                  <a:pos x="2034" y="2408"/>
                </a:cxn>
                <a:cxn ang="0">
                  <a:pos x="2452" y="2416"/>
                </a:cxn>
                <a:cxn ang="0">
                  <a:pos x="2671" y="2416"/>
                </a:cxn>
                <a:cxn ang="0">
                  <a:pos x="2883" y="2401"/>
                </a:cxn>
                <a:cxn ang="0">
                  <a:pos x="3096" y="2394"/>
                </a:cxn>
                <a:cxn ang="0">
                  <a:pos x="3308" y="2379"/>
                </a:cxn>
                <a:cxn ang="0">
                  <a:pos x="3520" y="2357"/>
                </a:cxn>
                <a:cxn ang="0">
                  <a:pos x="3725" y="2328"/>
                </a:cxn>
                <a:cxn ang="0">
                  <a:pos x="3930" y="2291"/>
                </a:cxn>
                <a:cxn ang="0">
                  <a:pos x="4128" y="2247"/>
                </a:cxn>
                <a:cxn ang="0">
                  <a:pos x="4318" y="2196"/>
                </a:cxn>
                <a:cxn ang="0">
                  <a:pos x="4501" y="2138"/>
                </a:cxn>
                <a:cxn ang="0">
                  <a:pos x="4677" y="2072"/>
                </a:cxn>
                <a:cxn ang="0">
                  <a:pos x="4838" y="1991"/>
                </a:cxn>
                <a:cxn ang="0">
                  <a:pos x="4991" y="1911"/>
                </a:cxn>
                <a:cxn ang="0">
                  <a:pos x="5130" y="1816"/>
                </a:cxn>
                <a:cxn ang="0">
                  <a:pos x="5167" y="1786"/>
                </a:cxn>
                <a:cxn ang="0">
                  <a:pos x="5269" y="1684"/>
                </a:cxn>
                <a:cxn ang="0">
                  <a:pos x="5430" y="1530"/>
                </a:cxn>
                <a:cxn ang="0">
                  <a:pos x="5511" y="1435"/>
                </a:cxn>
                <a:cxn ang="0">
                  <a:pos x="5613" y="1318"/>
                </a:cxn>
                <a:cxn ang="0">
                  <a:pos x="5701" y="1193"/>
                </a:cxn>
                <a:cxn ang="0">
                  <a:pos x="5789" y="1054"/>
                </a:cxn>
                <a:cxn ang="0">
                  <a:pos x="5884" y="908"/>
                </a:cxn>
                <a:cxn ang="0">
                  <a:pos x="5957" y="747"/>
                </a:cxn>
                <a:cxn ang="0">
                  <a:pos x="6031" y="571"/>
                </a:cxn>
                <a:cxn ang="0">
                  <a:pos x="6096" y="396"/>
                </a:cxn>
                <a:cxn ang="0">
                  <a:pos x="6140" y="205"/>
                </a:cxn>
                <a:cxn ang="0">
                  <a:pos x="6162" y="103"/>
                </a:cxn>
                <a:cxn ang="0">
                  <a:pos x="6170" y="0"/>
                </a:cxn>
              </a:cxnLst>
              <a:rect l="0" t="0" r="0" b="0"/>
              <a:pathLst>
                <a:path w="6170" h="2416">
                  <a:moveTo>
                    <a:pt x="0" y="2203"/>
                  </a:moveTo>
                  <a:lnTo>
                    <a:pt x="161" y="2233"/>
                  </a:lnTo>
                  <a:lnTo>
                    <a:pt x="600" y="2299"/>
                  </a:lnTo>
                  <a:lnTo>
                    <a:pt x="907" y="2335"/>
                  </a:lnTo>
                  <a:lnTo>
                    <a:pt x="1251" y="2365"/>
                  </a:lnTo>
                  <a:lnTo>
                    <a:pt x="1624" y="2394"/>
                  </a:lnTo>
                  <a:lnTo>
                    <a:pt x="2034" y="2408"/>
                  </a:lnTo>
                  <a:lnTo>
                    <a:pt x="2452" y="2416"/>
                  </a:lnTo>
                  <a:lnTo>
                    <a:pt x="2671" y="2416"/>
                  </a:lnTo>
                  <a:lnTo>
                    <a:pt x="2883" y="2401"/>
                  </a:lnTo>
                  <a:lnTo>
                    <a:pt x="3096" y="2394"/>
                  </a:lnTo>
                  <a:lnTo>
                    <a:pt x="3308" y="2379"/>
                  </a:lnTo>
                  <a:lnTo>
                    <a:pt x="3520" y="2357"/>
                  </a:lnTo>
                  <a:lnTo>
                    <a:pt x="3725" y="2328"/>
                  </a:lnTo>
                  <a:lnTo>
                    <a:pt x="3930" y="2291"/>
                  </a:lnTo>
                  <a:lnTo>
                    <a:pt x="4128" y="2247"/>
                  </a:lnTo>
                  <a:lnTo>
                    <a:pt x="4318" y="2196"/>
                  </a:lnTo>
                  <a:lnTo>
                    <a:pt x="4501" y="2138"/>
                  </a:lnTo>
                  <a:lnTo>
                    <a:pt x="4677" y="2072"/>
                  </a:lnTo>
                  <a:lnTo>
                    <a:pt x="4838" y="1991"/>
                  </a:lnTo>
                  <a:lnTo>
                    <a:pt x="4991" y="1911"/>
                  </a:lnTo>
                  <a:lnTo>
                    <a:pt x="5130" y="1816"/>
                  </a:lnTo>
                  <a:lnTo>
                    <a:pt x="5167" y="1786"/>
                  </a:lnTo>
                  <a:lnTo>
                    <a:pt x="5269" y="1684"/>
                  </a:lnTo>
                  <a:lnTo>
                    <a:pt x="5430" y="1530"/>
                  </a:lnTo>
                  <a:lnTo>
                    <a:pt x="5511" y="1435"/>
                  </a:lnTo>
                  <a:lnTo>
                    <a:pt x="5613" y="1318"/>
                  </a:lnTo>
                  <a:lnTo>
                    <a:pt x="5701" y="1193"/>
                  </a:lnTo>
                  <a:lnTo>
                    <a:pt x="5789" y="1054"/>
                  </a:lnTo>
                  <a:lnTo>
                    <a:pt x="5884" y="908"/>
                  </a:lnTo>
                  <a:lnTo>
                    <a:pt x="5957" y="747"/>
                  </a:lnTo>
                  <a:lnTo>
                    <a:pt x="6031" y="571"/>
                  </a:lnTo>
                  <a:lnTo>
                    <a:pt x="6096" y="396"/>
                  </a:lnTo>
                  <a:lnTo>
                    <a:pt x="6140" y="205"/>
                  </a:lnTo>
                  <a:lnTo>
                    <a:pt x="6162" y="103"/>
                  </a:lnTo>
                  <a:lnTo>
                    <a:pt x="6170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  <p:sp>
          <p:nvSpPr>
            <p:cNvPr id="27" name="フリーフォーム 26"/>
            <p:cNvSpPr>
              <a:spLocks/>
            </p:cNvSpPr>
            <p:nvPr/>
          </p:nvSpPr>
          <p:spPr bwMode="auto">
            <a:xfrm>
              <a:off x="3237" y="-42"/>
              <a:ext cx="2562" cy="4355"/>
            </a:xfrm>
            <a:custGeom>
              <a:avLst/>
              <a:gdLst/>
              <a:ahLst/>
              <a:cxnLst>
                <a:cxn ang="0">
                  <a:pos x="2108" y="0"/>
                </a:cxn>
                <a:cxn ang="0">
                  <a:pos x="2145" y="73"/>
                </a:cxn>
                <a:cxn ang="0">
                  <a:pos x="2196" y="175"/>
                </a:cxn>
                <a:cxn ang="0">
                  <a:pos x="2247" y="300"/>
                </a:cxn>
                <a:cxn ang="0">
                  <a:pos x="2321" y="453"/>
                </a:cxn>
                <a:cxn ang="0">
                  <a:pos x="2379" y="629"/>
                </a:cxn>
                <a:cxn ang="0">
                  <a:pos x="2438" y="827"/>
                </a:cxn>
                <a:cxn ang="0">
                  <a:pos x="2489" y="1054"/>
                </a:cxn>
                <a:cxn ang="0">
                  <a:pos x="2533" y="1288"/>
                </a:cxn>
                <a:cxn ang="0">
                  <a:pos x="2548" y="1412"/>
                </a:cxn>
                <a:cxn ang="0">
                  <a:pos x="2562" y="1537"/>
                </a:cxn>
                <a:cxn ang="0">
                  <a:pos x="2562" y="1668"/>
                </a:cxn>
                <a:cxn ang="0">
                  <a:pos x="2562" y="1793"/>
                </a:cxn>
                <a:cxn ang="0">
                  <a:pos x="2555" y="1932"/>
                </a:cxn>
                <a:cxn ang="0">
                  <a:pos x="2533" y="2064"/>
                </a:cxn>
                <a:cxn ang="0">
                  <a:pos x="2511" y="2195"/>
                </a:cxn>
                <a:cxn ang="0">
                  <a:pos x="2482" y="2327"/>
                </a:cxn>
                <a:cxn ang="0">
                  <a:pos x="2438" y="2459"/>
                </a:cxn>
                <a:cxn ang="0">
                  <a:pos x="2386" y="2591"/>
                </a:cxn>
                <a:cxn ang="0">
                  <a:pos x="2321" y="2730"/>
                </a:cxn>
                <a:cxn ang="0">
                  <a:pos x="2247" y="2862"/>
                </a:cxn>
                <a:cxn ang="0">
                  <a:pos x="2174" y="2993"/>
                </a:cxn>
                <a:cxn ang="0">
                  <a:pos x="2079" y="3118"/>
                </a:cxn>
                <a:cxn ang="0">
                  <a:pos x="2035" y="3169"/>
                </a:cxn>
                <a:cxn ang="0">
                  <a:pos x="1911" y="3293"/>
                </a:cxn>
                <a:cxn ang="0">
                  <a:pos x="1728" y="3484"/>
                </a:cxn>
                <a:cxn ang="0">
                  <a:pos x="1603" y="3586"/>
                </a:cxn>
                <a:cxn ang="0">
                  <a:pos x="1472" y="3689"/>
                </a:cxn>
                <a:cxn ang="0">
                  <a:pos x="1325" y="3791"/>
                </a:cxn>
                <a:cxn ang="0">
                  <a:pos x="1164" y="3908"/>
                </a:cxn>
                <a:cxn ang="0">
                  <a:pos x="996" y="4011"/>
                </a:cxn>
                <a:cxn ang="0">
                  <a:pos x="813" y="4106"/>
                </a:cxn>
                <a:cxn ang="0">
                  <a:pos x="623" y="4194"/>
                </a:cxn>
                <a:cxn ang="0">
                  <a:pos x="425" y="4267"/>
                </a:cxn>
                <a:cxn ang="0">
                  <a:pos x="322" y="4296"/>
                </a:cxn>
                <a:cxn ang="0">
                  <a:pos x="213" y="4318"/>
                </a:cxn>
                <a:cxn ang="0">
                  <a:pos x="110" y="4347"/>
                </a:cxn>
                <a:cxn ang="0">
                  <a:pos x="0" y="4355"/>
                </a:cxn>
              </a:cxnLst>
              <a:rect l="0" t="0" r="0" b="0"/>
              <a:pathLst>
                <a:path w="2562" h="4355">
                  <a:moveTo>
                    <a:pt x="2108" y="0"/>
                  </a:moveTo>
                  <a:lnTo>
                    <a:pt x="2145" y="73"/>
                  </a:lnTo>
                  <a:lnTo>
                    <a:pt x="2196" y="175"/>
                  </a:lnTo>
                  <a:lnTo>
                    <a:pt x="2247" y="300"/>
                  </a:lnTo>
                  <a:lnTo>
                    <a:pt x="2321" y="453"/>
                  </a:lnTo>
                  <a:lnTo>
                    <a:pt x="2379" y="629"/>
                  </a:lnTo>
                  <a:lnTo>
                    <a:pt x="2438" y="827"/>
                  </a:lnTo>
                  <a:lnTo>
                    <a:pt x="2489" y="1054"/>
                  </a:lnTo>
                  <a:lnTo>
                    <a:pt x="2533" y="1288"/>
                  </a:lnTo>
                  <a:lnTo>
                    <a:pt x="2548" y="1412"/>
                  </a:lnTo>
                  <a:lnTo>
                    <a:pt x="2562" y="1537"/>
                  </a:lnTo>
                  <a:lnTo>
                    <a:pt x="2562" y="1668"/>
                  </a:lnTo>
                  <a:lnTo>
                    <a:pt x="2562" y="1793"/>
                  </a:lnTo>
                  <a:lnTo>
                    <a:pt x="2555" y="1932"/>
                  </a:lnTo>
                  <a:lnTo>
                    <a:pt x="2533" y="2064"/>
                  </a:lnTo>
                  <a:lnTo>
                    <a:pt x="2511" y="2195"/>
                  </a:lnTo>
                  <a:lnTo>
                    <a:pt x="2482" y="2327"/>
                  </a:lnTo>
                  <a:lnTo>
                    <a:pt x="2438" y="2459"/>
                  </a:lnTo>
                  <a:lnTo>
                    <a:pt x="2386" y="2591"/>
                  </a:lnTo>
                  <a:lnTo>
                    <a:pt x="2321" y="2730"/>
                  </a:lnTo>
                  <a:lnTo>
                    <a:pt x="2247" y="2862"/>
                  </a:lnTo>
                  <a:lnTo>
                    <a:pt x="2174" y="2993"/>
                  </a:lnTo>
                  <a:lnTo>
                    <a:pt x="2079" y="3118"/>
                  </a:lnTo>
                  <a:lnTo>
                    <a:pt x="2035" y="3169"/>
                  </a:lnTo>
                  <a:lnTo>
                    <a:pt x="1911" y="3293"/>
                  </a:lnTo>
                  <a:lnTo>
                    <a:pt x="1728" y="3484"/>
                  </a:lnTo>
                  <a:lnTo>
                    <a:pt x="1603" y="3586"/>
                  </a:lnTo>
                  <a:lnTo>
                    <a:pt x="1472" y="3689"/>
                  </a:lnTo>
                  <a:lnTo>
                    <a:pt x="1325" y="3791"/>
                  </a:lnTo>
                  <a:lnTo>
                    <a:pt x="1164" y="3908"/>
                  </a:lnTo>
                  <a:lnTo>
                    <a:pt x="996" y="4011"/>
                  </a:lnTo>
                  <a:lnTo>
                    <a:pt x="813" y="4106"/>
                  </a:lnTo>
                  <a:lnTo>
                    <a:pt x="623" y="4194"/>
                  </a:lnTo>
                  <a:lnTo>
                    <a:pt x="425" y="4267"/>
                  </a:lnTo>
                  <a:lnTo>
                    <a:pt x="322" y="4296"/>
                  </a:lnTo>
                  <a:lnTo>
                    <a:pt x="213" y="4318"/>
                  </a:lnTo>
                  <a:lnTo>
                    <a:pt x="110" y="4347"/>
                  </a:lnTo>
                  <a:lnTo>
                    <a:pt x="0" y="4355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  <p:sp>
          <p:nvSpPr>
            <p:cNvPr id="28" name="フリーフォーム 27"/>
            <p:cNvSpPr>
              <a:spLocks/>
            </p:cNvSpPr>
            <p:nvPr/>
          </p:nvSpPr>
          <p:spPr bwMode="auto">
            <a:xfrm>
              <a:off x="4533" y="1949"/>
              <a:ext cx="1508" cy="2364"/>
            </a:xfrm>
            <a:custGeom>
              <a:avLst/>
              <a:gdLst/>
              <a:ahLst/>
              <a:cxnLst>
                <a:cxn ang="0">
                  <a:pos x="0" y="2364"/>
                </a:cxn>
                <a:cxn ang="0">
                  <a:pos x="58" y="2320"/>
                </a:cxn>
                <a:cxn ang="0">
                  <a:pos x="212" y="2181"/>
                </a:cxn>
                <a:cxn ang="0">
                  <a:pos x="322" y="2086"/>
                </a:cxn>
                <a:cxn ang="0">
                  <a:pos x="439" y="1976"/>
                </a:cxn>
                <a:cxn ang="0">
                  <a:pos x="564" y="1837"/>
                </a:cxn>
                <a:cxn ang="0">
                  <a:pos x="695" y="1683"/>
                </a:cxn>
                <a:cxn ang="0">
                  <a:pos x="827" y="1529"/>
                </a:cxn>
                <a:cxn ang="0">
                  <a:pos x="959" y="1339"/>
                </a:cxn>
                <a:cxn ang="0">
                  <a:pos x="1090" y="1149"/>
                </a:cxn>
                <a:cxn ang="0">
                  <a:pos x="1208" y="936"/>
                </a:cxn>
                <a:cxn ang="0">
                  <a:pos x="1266" y="827"/>
                </a:cxn>
                <a:cxn ang="0">
                  <a:pos x="1310" y="717"/>
                </a:cxn>
                <a:cxn ang="0">
                  <a:pos x="1361" y="600"/>
                </a:cxn>
                <a:cxn ang="0">
                  <a:pos x="1405" y="490"/>
                </a:cxn>
                <a:cxn ang="0">
                  <a:pos x="1434" y="365"/>
                </a:cxn>
                <a:cxn ang="0">
                  <a:pos x="1471" y="248"/>
                </a:cxn>
                <a:cxn ang="0">
                  <a:pos x="1493" y="124"/>
                </a:cxn>
                <a:cxn ang="0">
                  <a:pos x="1508" y="0"/>
                </a:cxn>
              </a:cxnLst>
              <a:rect l="0" t="0" r="0" b="0"/>
              <a:pathLst>
                <a:path w="1508" h="2364">
                  <a:moveTo>
                    <a:pt x="0" y="2364"/>
                  </a:moveTo>
                  <a:lnTo>
                    <a:pt x="58" y="2320"/>
                  </a:lnTo>
                  <a:lnTo>
                    <a:pt x="212" y="2181"/>
                  </a:lnTo>
                  <a:lnTo>
                    <a:pt x="322" y="2086"/>
                  </a:lnTo>
                  <a:lnTo>
                    <a:pt x="439" y="1976"/>
                  </a:lnTo>
                  <a:lnTo>
                    <a:pt x="564" y="1837"/>
                  </a:lnTo>
                  <a:lnTo>
                    <a:pt x="695" y="1683"/>
                  </a:lnTo>
                  <a:lnTo>
                    <a:pt x="827" y="1529"/>
                  </a:lnTo>
                  <a:lnTo>
                    <a:pt x="959" y="1339"/>
                  </a:lnTo>
                  <a:lnTo>
                    <a:pt x="1090" y="1149"/>
                  </a:lnTo>
                  <a:lnTo>
                    <a:pt x="1208" y="936"/>
                  </a:lnTo>
                  <a:lnTo>
                    <a:pt x="1266" y="827"/>
                  </a:lnTo>
                  <a:lnTo>
                    <a:pt x="1310" y="717"/>
                  </a:lnTo>
                  <a:lnTo>
                    <a:pt x="1361" y="600"/>
                  </a:lnTo>
                  <a:lnTo>
                    <a:pt x="1405" y="490"/>
                  </a:lnTo>
                  <a:lnTo>
                    <a:pt x="1434" y="365"/>
                  </a:lnTo>
                  <a:lnTo>
                    <a:pt x="1471" y="248"/>
                  </a:lnTo>
                  <a:lnTo>
                    <a:pt x="1493" y="124"/>
                  </a:lnTo>
                  <a:lnTo>
                    <a:pt x="1508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</p:grpSp>
      <p:grpSp>
        <p:nvGrpSpPr>
          <p:cNvPr id="8" name="図形グループ 7"/>
          <p:cNvGrpSpPr/>
          <p:nvPr/>
        </p:nvGrpSpPr>
        <p:grpSpPr>
          <a:xfrm>
            <a:off x="7270629" y="3871493"/>
            <a:ext cx="1541824" cy="1424221"/>
            <a:chOff x="7286645" y="3871493"/>
            <a:chExt cx="1541824" cy="1424221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grpSpPr>
        <p:sp>
          <p:nvSpPr>
            <p:cNvPr id="30" name="フリーフォーム 29"/>
            <p:cNvSpPr>
              <a:spLocks/>
            </p:cNvSpPr>
            <p:nvPr/>
          </p:nvSpPr>
          <p:spPr bwMode="auto">
            <a:xfrm>
              <a:off x="7286645" y="3890348"/>
              <a:ext cx="908413" cy="891012"/>
            </a:xfrm>
            <a:custGeom>
              <a:avLst/>
              <a:gdLst>
                <a:gd name="T0" fmla="*/ 530225 w 507"/>
                <a:gd name="T1" fmla="*/ 0 h 501"/>
                <a:gd name="T2" fmla="*/ 692150 w 507"/>
                <a:gd name="T3" fmla="*/ 0 h 501"/>
                <a:gd name="T4" fmla="*/ 758825 w 507"/>
                <a:gd name="T5" fmla="*/ 0 h 501"/>
                <a:gd name="T6" fmla="*/ 804863 w 507"/>
                <a:gd name="T7" fmla="*/ 20638 h 501"/>
                <a:gd name="T8" fmla="*/ 804863 w 507"/>
                <a:gd name="T9" fmla="*/ 33338 h 501"/>
                <a:gd name="T10" fmla="*/ 738188 w 507"/>
                <a:gd name="T11" fmla="*/ 11113 h 501"/>
                <a:gd name="T12" fmla="*/ 701675 w 507"/>
                <a:gd name="T13" fmla="*/ 0 h 501"/>
                <a:gd name="T14" fmla="*/ 655638 w 507"/>
                <a:gd name="T15" fmla="*/ 0 h 501"/>
                <a:gd name="T16" fmla="*/ 552450 w 507"/>
                <a:gd name="T17" fmla="*/ 33338 h 501"/>
                <a:gd name="T18" fmla="*/ 460375 w 507"/>
                <a:gd name="T19" fmla="*/ 79375 h 501"/>
                <a:gd name="T20" fmla="*/ 414338 w 507"/>
                <a:gd name="T21" fmla="*/ 115888 h 501"/>
                <a:gd name="T22" fmla="*/ 493713 w 507"/>
                <a:gd name="T23" fmla="*/ 79375 h 501"/>
                <a:gd name="T24" fmla="*/ 542925 w 507"/>
                <a:gd name="T25" fmla="*/ 66675 h 501"/>
                <a:gd name="T26" fmla="*/ 563563 w 507"/>
                <a:gd name="T27" fmla="*/ 66675 h 501"/>
                <a:gd name="T28" fmla="*/ 460375 w 507"/>
                <a:gd name="T29" fmla="*/ 115888 h 501"/>
                <a:gd name="T30" fmla="*/ 403225 w 507"/>
                <a:gd name="T31" fmla="*/ 160338 h 501"/>
                <a:gd name="T32" fmla="*/ 334963 w 507"/>
                <a:gd name="T33" fmla="*/ 206375 h 501"/>
                <a:gd name="T34" fmla="*/ 277813 w 507"/>
                <a:gd name="T35" fmla="*/ 252413 h 501"/>
                <a:gd name="T36" fmla="*/ 219075 w 507"/>
                <a:gd name="T37" fmla="*/ 309563 h 501"/>
                <a:gd name="T38" fmla="*/ 182563 w 507"/>
                <a:gd name="T39" fmla="*/ 355600 h 501"/>
                <a:gd name="T40" fmla="*/ 161925 w 507"/>
                <a:gd name="T41" fmla="*/ 425450 h 501"/>
                <a:gd name="T42" fmla="*/ 138113 w 507"/>
                <a:gd name="T43" fmla="*/ 550863 h 501"/>
                <a:gd name="T44" fmla="*/ 128588 w 507"/>
                <a:gd name="T45" fmla="*/ 769938 h 501"/>
                <a:gd name="T46" fmla="*/ 115888 w 507"/>
                <a:gd name="T47" fmla="*/ 633413 h 501"/>
                <a:gd name="T48" fmla="*/ 103188 w 507"/>
                <a:gd name="T49" fmla="*/ 530225 h 501"/>
                <a:gd name="T50" fmla="*/ 92075 w 507"/>
                <a:gd name="T51" fmla="*/ 493713 h 501"/>
                <a:gd name="T52" fmla="*/ 69850 w 507"/>
                <a:gd name="T53" fmla="*/ 541338 h 501"/>
                <a:gd name="T54" fmla="*/ 58738 w 507"/>
                <a:gd name="T55" fmla="*/ 608013 h 501"/>
                <a:gd name="T56" fmla="*/ 46038 w 507"/>
                <a:gd name="T57" fmla="*/ 795338 h 501"/>
                <a:gd name="T58" fmla="*/ 33338 w 507"/>
                <a:gd name="T59" fmla="*/ 679450 h 501"/>
                <a:gd name="T60" fmla="*/ 25400 w 507"/>
                <a:gd name="T61" fmla="*/ 620713 h 501"/>
                <a:gd name="T62" fmla="*/ 12700 w 507"/>
                <a:gd name="T63" fmla="*/ 633413 h 501"/>
                <a:gd name="T64" fmla="*/ 0 w 507"/>
                <a:gd name="T65" fmla="*/ 646113 h 501"/>
                <a:gd name="T66" fmla="*/ 0 w 507"/>
                <a:gd name="T67" fmla="*/ 574675 h 501"/>
                <a:gd name="T68" fmla="*/ 12700 w 507"/>
                <a:gd name="T69" fmla="*/ 517525 h 501"/>
                <a:gd name="T70" fmla="*/ 25400 w 507"/>
                <a:gd name="T71" fmla="*/ 458788 h 501"/>
                <a:gd name="T72" fmla="*/ 82550 w 507"/>
                <a:gd name="T73" fmla="*/ 331788 h 501"/>
                <a:gd name="T74" fmla="*/ 149225 w 507"/>
                <a:gd name="T75" fmla="*/ 219075 h 501"/>
                <a:gd name="T76" fmla="*/ 231775 w 507"/>
                <a:gd name="T77" fmla="*/ 123825 h 501"/>
                <a:gd name="T78" fmla="*/ 311150 w 507"/>
                <a:gd name="T79" fmla="*/ 57150 h 501"/>
                <a:gd name="T80" fmla="*/ 403225 w 507"/>
                <a:gd name="T81" fmla="*/ 20638 h 501"/>
                <a:gd name="T82" fmla="*/ 519113 w 507"/>
                <a:gd name="T83" fmla="*/ 0 h 501"/>
                <a:gd name="T84" fmla="*/ 530225 w 507"/>
                <a:gd name="T85" fmla="*/ 0 h 501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w 507"/>
                <a:gd name="T130" fmla="*/ 0 h 501"/>
                <a:gd name="T131" fmla="*/ 0 w 507"/>
                <a:gd name="T132" fmla="*/ 0 h 5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7" h="501">
                  <a:moveTo>
                    <a:pt x="334" y="0"/>
                  </a:moveTo>
                  <a:lnTo>
                    <a:pt x="436" y="0"/>
                  </a:lnTo>
                  <a:lnTo>
                    <a:pt x="478" y="0"/>
                  </a:lnTo>
                  <a:lnTo>
                    <a:pt x="507" y="13"/>
                  </a:lnTo>
                  <a:lnTo>
                    <a:pt x="507" y="21"/>
                  </a:lnTo>
                  <a:lnTo>
                    <a:pt x="465" y="7"/>
                  </a:lnTo>
                  <a:lnTo>
                    <a:pt x="442" y="0"/>
                  </a:lnTo>
                  <a:lnTo>
                    <a:pt x="413" y="0"/>
                  </a:lnTo>
                  <a:lnTo>
                    <a:pt x="348" y="21"/>
                  </a:lnTo>
                  <a:lnTo>
                    <a:pt x="290" y="50"/>
                  </a:lnTo>
                  <a:lnTo>
                    <a:pt x="261" y="73"/>
                  </a:lnTo>
                  <a:lnTo>
                    <a:pt x="311" y="50"/>
                  </a:lnTo>
                  <a:lnTo>
                    <a:pt x="342" y="42"/>
                  </a:lnTo>
                  <a:lnTo>
                    <a:pt x="355" y="42"/>
                  </a:lnTo>
                  <a:lnTo>
                    <a:pt x="290" y="73"/>
                  </a:lnTo>
                  <a:lnTo>
                    <a:pt x="254" y="101"/>
                  </a:lnTo>
                  <a:lnTo>
                    <a:pt x="211" y="130"/>
                  </a:lnTo>
                  <a:lnTo>
                    <a:pt x="175" y="159"/>
                  </a:lnTo>
                  <a:lnTo>
                    <a:pt x="138" y="195"/>
                  </a:lnTo>
                  <a:lnTo>
                    <a:pt x="115" y="224"/>
                  </a:lnTo>
                  <a:lnTo>
                    <a:pt x="102" y="268"/>
                  </a:lnTo>
                  <a:lnTo>
                    <a:pt x="87" y="347"/>
                  </a:lnTo>
                  <a:lnTo>
                    <a:pt x="81" y="485"/>
                  </a:lnTo>
                  <a:lnTo>
                    <a:pt x="73" y="399"/>
                  </a:lnTo>
                  <a:lnTo>
                    <a:pt x="65" y="334"/>
                  </a:lnTo>
                  <a:lnTo>
                    <a:pt x="58" y="311"/>
                  </a:lnTo>
                  <a:lnTo>
                    <a:pt x="44" y="341"/>
                  </a:lnTo>
                  <a:lnTo>
                    <a:pt x="37" y="383"/>
                  </a:lnTo>
                  <a:lnTo>
                    <a:pt x="29" y="501"/>
                  </a:lnTo>
                  <a:lnTo>
                    <a:pt x="21" y="428"/>
                  </a:lnTo>
                  <a:lnTo>
                    <a:pt x="16" y="391"/>
                  </a:lnTo>
                  <a:lnTo>
                    <a:pt x="8" y="399"/>
                  </a:lnTo>
                  <a:lnTo>
                    <a:pt x="0" y="407"/>
                  </a:lnTo>
                  <a:lnTo>
                    <a:pt x="0" y="362"/>
                  </a:lnTo>
                  <a:lnTo>
                    <a:pt x="8" y="326"/>
                  </a:lnTo>
                  <a:lnTo>
                    <a:pt x="16" y="289"/>
                  </a:lnTo>
                  <a:lnTo>
                    <a:pt x="52" y="209"/>
                  </a:lnTo>
                  <a:lnTo>
                    <a:pt x="94" y="138"/>
                  </a:lnTo>
                  <a:lnTo>
                    <a:pt x="146" y="78"/>
                  </a:lnTo>
                  <a:lnTo>
                    <a:pt x="196" y="36"/>
                  </a:lnTo>
                  <a:lnTo>
                    <a:pt x="254" y="13"/>
                  </a:lnTo>
                  <a:lnTo>
                    <a:pt x="327" y="0"/>
                  </a:lnTo>
                  <a:lnTo>
                    <a:pt x="334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フリーフォーム 30"/>
            <p:cNvSpPr>
              <a:spLocks/>
            </p:cNvSpPr>
            <p:nvPr/>
          </p:nvSpPr>
          <p:spPr bwMode="auto">
            <a:xfrm>
              <a:off x="7421610" y="3871493"/>
              <a:ext cx="1406859" cy="1424221"/>
            </a:xfrm>
            <a:custGeom>
              <a:avLst/>
              <a:gdLst>
                <a:gd name="T0" fmla="*/ 1276350 w 804"/>
                <a:gd name="T1" fmla="*/ 795338 h 820"/>
                <a:gd name="T2" fmla="*/ 1209675 w 804"/>
                <a:gd name="T3" fmla="*/ 449263 h 820"/>
                <a:gd name="T4" fmla="*/ 1003300 w 804"/>
                <a:gd name="T5" fmla="*/ 149225 h 820"/>
                <a:gd name="T6" fmla="*/ 828675 w 804"/>
                <a:gd name="T7" fmla="*/ 46038 h 820"/>
                <a:gd name="T8" fmla="*/ 1003300 w 804"/>
                <a:gd name="T9" fmla="*/ 241300 h 820"/>
                <a:gd name="T10" fmla="*/ 758825 w 804"/>
                <a:gd name="T11" fmla="*/ 92075 h 820"/>
                <a:gd name="T12" fmla="*/ 506413 w 804"/>
                <a:gd name="T13" fmla="*/ 46038 h 820"/>
                <a:gd name="T14" fmla="*/ 401638 w 804"/>
                <a:gd name="T15" fmla="*/ 79375 h 820"/>
                <a:gd name="T16" fmla="*/ 149225 w 804"/>
                <a:gd name="T17" fmla="*/ 220663 h 820"/>
                <a:gd name="T18" fmla="*/ 33338 w 804"/>
                <a:gd name="T19" fmla="*/ 427038 h 820"/>
                <a:gd name="T20" fmla="*/ 33338 w 804"/>
                <a:gd name="T21" fmla="*/ 817563 h 820"/>
                <a:gd name="T22" fmla="*/ 241300 w 804"/>
                <a:gd name="T23" fmla="*/ 1119188 h 820"/>
                <a:gd name="T24" fmla="*/ 206375 w 804"/>
                <a:gd name="T25" fmla="*/ 1165225 h 820"/>
                <a:gd name="T26" fmla="*/ 473075 w 804"/>
                <a:gd name="T27" fmla="*/ 1243013 h 820"/>
                <a:gd name="T28" fmla="*/ 642938 w 804"/>
                <a:gd name="T29" fmla="*/ 1255713 h 820"/>
                <a:gd name="T30" fmla="*/ 252413 w 804"/>
                <a:gd name="T31" fmla="*/ 1268413 h 820"/>
                <a:gd name="T32" fmla="*/ 539750 w 804"/>
                <a:gd name="T33" fmla="*/ 1301750 h 820"/>
                <a:gd name="T34" fmla="*/ 841375 w 804"/>
                <a:gd name="T35" fmla="*/ 1255713 h 820"/>
                <a:gd name="T36" fmla="*/ 1047750 w 804"/>
                <a:gd name="T37" fmla="*/ 1139825 h 820"/>
                <a:gd name="T38" fmla="*/ 1160463 w 804"/>
                <a:gd name="T39" fmla="*/ 977900 h 820"/>
                <a:gd name="T40" fmla="*/ 1160463 w 804"/>
                <a:gd name="T41" fmla="*/ 795338 h 820"/>
                <a:gd name="T42" fmla="*/ 1173163 w 804"/>
                <a:gd name="T43" fmla="*/ 725488 h 820"/>
                <a:gd name="T44" fmla="*/ 1219200 w 804"/>
                <a:gd name="T45" fmla="*/ 784225 h 820"/>
                <a:gd name="T46" fmla="*/ 1160463 w 804"/>
                <a:gd name="T47" fmla="*/ 635000 h 820"/>
                <a:gd name="T48" fmla="*/ 1209675 w 804"/>
                <a:gd name="T49" fmla="*/ 646113 h 820"/>
                <a:gd name="T50" fmla="*/ 1255713 w 804"/>
                <a:gd name="T51" fmla="*/ 795338 h 820"/>
                <a:gd name="T52" fmla="*/ 1231900 w 804"/>
                <a:gd name="T53" fmla="*/ 1003300 h 820"/>
                <a:gd name="T54" fmla="*/ 815975 w 804"/>
                <a:gd name="T55" fmla="*/ 887413 h 820"/>
                <a:gd name="T56" fmla="*/ 633413 w 804"/>
                <a:gd name="T57" fmla="*/ 1016000 h 820"/>
                <a:gd name="T58" fmla="*/ 344488 w 804"/>
                <a:gd name="T59" fmla="*/ 920750 h 820"/>
                <a:gd name="T60" fmla="*/ 219075 w 804"/>
                <a:gd name="T61" fmla="*/ 738188 h 820"/>
                <a:gd name="T62" fmla="*/ 206375 w 804"/>
                <a:gd name="T63" fmla="*/ 530225 h 820"/>
                <a:gd name="T64" fmla="*/ 265113 w 804"/>
                <a:gd name="T65" fmla="*/ 381000 h 820"/>
                <a:gd name="T66" fmla="*/ 473075 w 804"/>
                <a:gd name="T67" fmla="*/ 254000 h 820"/>
                <a:gd name="T68" fmla="*/ 311150 w 804"/>
                <a:gd name="T69" fmla="*/ 311150 h 820"/>
                <a:gd name="T70" fmla="*/ 182563 w 804"/>
                <a:gd name="T71" fmla="*/ 439738 h 820"/>
                <a:gd name="T72" fmla="*/ 252413 w 804"/>
                <a:gd name="T73" fmla="*/ 300038 h 820"/>
                <a:gd name="T74" fmla="*/ 434975 w 804"/>
                <a:gd name="T75" fmla="*/ 195263 h 820"/>
                <a:gd name="T76" fmla="*/ 587375 w 804"/>
                <a:gd name="T77" fmla="*/ 149225 h 820"/>
                <a:gd name="T78" fmla="*/ 493713 w 804"/>
                <a:gd name="T79" fmla="*/ 115888 h 820"/>
                <a:gd name="T80" fmla="*/ 655638 w 804"/>
                <a:gd name="T81" fmla="*/ 104775 h 820"/>
                <a:gd name="T82" fmla="*/ 758825 w 804"/>
                <a:gd name="T83" fmla="*/ 231775 h 820"/>
                <a:gd name="T84" fmla="*/ 804863 w 804"/>
                <a:gd name="T85" fmla="*/ 287338 h 820"/>
                <a:gd name="T86" fmla="*/ 758825 w 804"/>
                <a:gd name="T87" fmla="*/ 381000 h 820"/>
                <a:gd name="T88" fmla="*/ 815975 w 804"/>
                <a:gd name="T89" fmla="*/ 403225 h 820"/>
                <a:gd name="T90" fmla="*/ 862013 w 804"/>
                <a:gd name="T91" fmla="*/ 427038 h 820"/>
                <a:gd name="T92" fmla="*/ 898525 w 804"/>
                <a:gd name="T93" fmla="*/ 601663 h 820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w 804"/>
                <a:gd name="T142" fmla="*/ 0 h 820"/>
                <a:gd name="T143" fmla="*/ 0 w 804"/>
                <a:gd name="T144" fmla="*/ 0 h 82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04" h="820">
                  <a:moveTo>
                    <a:pt x="776" y="632"/>
                  </a:moveTo>
                  <a:lnTo>
                    <a:pt x="797" y="559"/>
                  </a:lnTo>
                  <a:lnTo>
                    <a:pt x="804" y="501"/>
                  </a:lnTo>
                  <a:lnTo>
                    <a:pt x="804" y="444"/>
                  </a:lnTo>
                  <a:lnTo>
                    <a:pt x="791" y="379"/>
                  </a:lnTo>
                  <a:lnTo>
                    <a:pt x="762" y="283"/>
                  </a:lnTo>
                  <a:lnTo>
                    <a:pt x="710" y="204"/>
                  </a:lnTo>
                  <a:lnTo>
                    <a:pt x="660" y="123"/>
                  </a:lnTo>
                  <a:lnTo>
                    <a:pt x="632" y="94"/>
                  </a:lnTo>
                  <a:lnTo>
                    <a:pt x="595" y="66"/>
                  </a:lnTo>
                  <a:lnTo>
                    <a:pt x="559" y="50"/>
                  </a:lnTo>
                  <a:lnTo>
                    <a:pt x="522" y="29"/>
                  </a:lnTo>
                  <a:lnTo>
                    <a:pt x="442" y="0"/>
                  </a:lnTo>
                  <a:lnTo>
                    <a:pt x="543" y="73"/>
                  </a:lnTo>
                  <a:lnTo>
                    <a:pt x="632" y="152"/>
                  </a:lnTo>
                  <a:lnTo>
                    <a:pt x="551" y="102"/>
                  </a:lnTo>
                  <a:lnTo>
                    <a:pt x="478" y="50"/>
                  </a:lnTo>
                  <a:lnTo>
                    <a:pt x="478" y="58"/>
                  </a:lnTo>
                  <a:lnTo>
                    <a:pt x="478" y="73"/>
                  </a:lnTo>
                  <a:lnTo>
                    <a:pt x="376" y="45"/>
                  </a:lnTo>
                  <a:lnTo>
                    <a:pt x="319" y="29"/>
                  </a:lnTo>
                  <a:lnTo>
                    <a:pt x="246" y="29"/>
                  </a:lnTo>
                  <a:lnTo>
                    <a:pt x="246" y="45"/>
                  </a:lnTo>
                  <a:lnTo>
                    <a:pt x="253" y="50"/>
                  </a:lnTo>
                  <a:lnTo>
                    <a:pt x="188" y="81"/>
                  </a:lnTo>
                  <a:lnTo>
                    <a:pt x="138" y="102"/>
                  </a:lnTo>
                  <a:lnTo>
                    <a:pt x="94" y="139"/>
                  </a:lnTo>
                  <a:lnTo>
                    <a:pt x="58" y="189"/>
                  </a:lnTo>
                  <a:lnTo>
                    <a:pt x="36" y="233"/>
                  </a:lnTo>
                  <a:lnTo>
                    <a:pt x="21" y="269"/>
                  </a:lnTo>
                  <a:lnTo>
                    <a:pt x="0" y="348"/>
                  </a:lnTo>
                  <a:lnTo>
                    <a:pt x="0" y="436"/>
                  </a:lnTo>
                  <a:lnTo>
                    <a:pt x="21" y="515"/>
                  </a:lnTo>
                  <a:lnTo>
                    <a:pt x="50" y="588"/>
                  </a:lnTo>
                  <a:lnTo>
                    <a:pt x="102" y="653"/>
                  </a:lnTo>
                  <a:lnTo>
                    <a:pt x="152" y="705"/>
                  </a:lnTo>
                  <a:lnTo>
                    <a:pt x="217" y="741"/>
                  </a:lnTo>
                  <a:lnTo>
                    <a:pt x="180" y="741"/>
                  </a:lnTo>
                  <a:lnTo>
                    <a:pt x="130" y="734"/>
                  </a:lnTo>
                  <a:lnTo>
                    <a:pt x="175" y="755"/>
                  </a:lnTo>
                  <a:lnTo>
                    <a:pt x="217" y="770"/>
                  </a:lnTo>
                  <a:lnTo>
                    <a:pt x="298" y="783"/>
                  </a:lnTo>
                  <a:lnTo>
                    <a:pt x="370" y="783"/>
                  </a:lnTo>
                  <a:lnTo>
                    <a:pt x="457" y="770"/>
                  </a:lnTo>
                  <a:lnTo>
                    <a:pt x="405" y="791"/>
                  </a:lnTo>
                  <a:lnTo>
                    <a:pt x="355" y="806"/>
                  </a:lnTo>
                  <a:lnTo>
                    <a:pt x="274" y="806"/>
                  </a:lnTo>
                  <a:lnTo>
                    <a:pt x="159" y="799"/>
                  </a:lnTo>
                  <a:lnTo>
                    <a:pt x="196" y="814"/>
                  </a:lnTo>
                  <a:lnTo>
                    <a:pt x="240" y="820"/>
                  </a:lnTo>
                  <a:lnTo>
                    <a:pt x="340" y="820"/>
                  </a:lnTo>
                  <a:lnTo>
                    <a:pt x="405" y="820"/>
                  </a:lnTo>
                  <a:lnTo>
                    <a:pt x="470" y="806"/>
                  </a:lnTo>
                  <a:lnTo>
                    <a:pt x="530" y="791"/>
                  </a:lnTo>
                  <a:lnTo>
                    <a:pt x="572" y="770"/>
                  </a:lnTo>
                  <a:lnTo>
                    <a:pt x="624" y="755"/>
                  </a:lnTo>
                  <a:lnTo>
                    <a:pt x="660" y="718"/>
                  </a:lnTo>
                  <a:lnTo>
                    <a:pt x="697" y="682"/>
                  </a:lnTo>
                  <a:lnTo>
                    <a:pt x="726" y="640"/>
                  </a:lnTo>
                  <a:lnTo>
                    <a:pt x="731" y="616"/>
                  </a:lnTo>
                  <a:lnTo>
                    <a:pt x="739" y="574"/>
                  </a:lnTo>
                  <a:lnTo>
                    <a:pt x="739" y="522"/>
                  </a:lnTo>
                  <a:lnTo>
                    <a:pt x="731" y="501"/>
                  </a:lnTo>
                  <a:lnTo>
                    <a:pt x="726" y="480"/>
                  </a:lnTo>
                  <a:lnTo>
                    <a:pt x="726" y="450"/>
                  </a:lnTo>
                  <a:lnTo>
                    <a:pt x="739" y="457"/>
                  </a:lnTo>
                  <a:lnTo>
                    <a:pt x="747" y="465"/>
                  </a:lnTo>
                  <a:lnTo>
                    <a:pt x="762" y="538"/>
                  </a:lnTo>
                  <a:lnTo>
                    <a:pt x="768" y="494"/>
                  </a:lnTo>
                  <a:lnTo>
                    <a:pt x="762" y="450"/>
                  </a:lnTo>
                  <a:lnTo>
                    <a:pt x="747" y="421"/>
                  </a:lnTo>
                  <a:lnTo>
                    <a:pt x="731" y="400"/>
                  </a:lnTo>
                  <a:lnTo>
                    <a:pt x="731" y="392"/>
                  </a:lnTo>
                  <a:lnTo>
                    <a:pt x="739" y="400"/>
                  </a:lnTo>
                  <a:lnTo>
                    <a:pt x="762" y="407"/>
                  </a:lnTo>
                  <a:lnTo>
                    <a:pt x="768" y="421"/>
                  </a:lnTo>
                  <a:lnTo>
                    <a:pt x="783" y="457"/>
                  </a:lnTo>
                  <a:lnTo>
                    <a:pt x="791" y="501"/>
                  </a:lnTo>
                  <a:lnTo>
                    <a:pt x="783" y="545"/>
                  </a:lnTo>
                  <a:lnTo>
                    <a:pt x="783" y="632"/>
                  </a:lnTo>
                  <a:lnTo>
                    <a:pt x="776" y="632"/>
                  </a:lnTo>
                  <a:lnTo>
                    <a:pt x="559" y="421"/>
                  </a:lnTo>
                  <a:lnTo>
                    <a:pt x="543" y="501"/>
                  </a:lnTo>
                  <a:lnTo>
                    <a:pt x="514" y="559"/>
                  </a:lnTo>
                  <a:lnTo>
                    <a:pt x="501" y="580"/>
                  </a:lnTo>
                  <a:lnTo>
                    <a:pt x="470" y="603"/>
                  </a:lnTo>
                  <a:lnTo>
                    <a:pt x="399" y="640"/>
                  </a:lnTo>
                  <a:lnTo>
                    <a:pt x="334" y="632"/>
                  </a:lnTo>
                  <a:lnTo>
                    <a:pt x="269" y="611"/>
                  </a:lnTo>
                  <a:lnTo>
                    <a:pt x="217" y="580"/>
                  </a:lnTo>
                  <a:lnTo>
                    <a:pt x="180" y="545"/>
                  </a:lnTo>
                  <a:lnTo>
                    <a:pt x="159" y="501"/>
                  </a:lnTo>
                  <a:lnTo>
                    <a:pt x="138" y="465"/>
                  </a:lnTo>
                  <a:lnTo>
                    <a:pt x="130" y="428"/>
                  </a:lnTo>
                  <a:lnTo>
                    <a:pt x="130" y="392"/>
                  </a:lnTo>
                  <a:lnTo>
                    <a:pt x="130" y="334"/>
                  </a:lnTo>
                  <a:lnTo>
                    <a:pt x="138" y="298"/>
                  </a:lnTo>
                  <a:lnTo>
                    <a:pt x="152" y="261"/>
                  </a:lnTo>
                  <a:lnTo>
                    <a:pt x="167" y="240"/>
                  </a:lnTo>
                  <a:lnTo>
                    <a:pt x="217" y="204"/>
                  </a:lnTo>
                  <a:lnTo>
                    <a:pt x="282" y="160"/>
                  </a:lnTo>
                  <a:lnTo>
                    <a:pt x="298" y="160"/>
                  </a:lnTo>
                  <a:lnTo>
                    <a:pt x="298" y="152"/>
                  </a:lnTo>
                  <a:lnTo>
                    <a:pt x="240" y="167"/>
                  </a:lnTo>
                  <a:lnTo>
                    <a:pt x="196" y="196"/>
                  </a:lnTo>
                  <a:lnTo>
                    <a:pt x="152" y="233"/>
                  </a:lnTo>
                  <a:lnTo>
                    <a:pt x="115" y="269"/>
                  </a:lnTo>
                  <a:lnTo>
                    <a:pt x="115" y="277"/>
                  </a:lnTo>
                  <a:lnTo>
                    <a:pt x="109" y="277"/>
                  </a:lnTo>
                  <a:lnTo>
                    <a:pt x="130" y="233"/>
                  </a:lnTo>
                  <a:lnTo>
                    <a:pt x="159" y="189"/>
                  </a:lnTo>
                  <a:lnTo>
                    <a:pt x="196" y="160"/>
                  </a:lnTo>
                  <a:lnTo>
                    <a:pt x="240" y="139"/>
                  </a:lnTo>
                  <a:lnTo>
                    <a:pt x="274" y="123"/>
                  </a:lnTo>
                  <a:lnTo>
                    <a:pt x="319" y="110"/>
                  </a:lnTo>
                  <a:lnTo>
                    <a:pt x="376" y="102"/>
                  </a:lnTo>
                  <a:lnTo>
                    <a:pt x="370" y="94"/>
                  </a:lnTo>
                  <a:lnTo>
                    <a:pt x="347" y="87"/>
                  </a:lnTo>
                  <a:lnTo>
                    <a:pt x="326" y="81"/>
                  </a:lnTo>
                  <a:lnTo>
                    <a:pt x="311" y="73"/>
                  </a:lnTo>
                  <a:lnTo>
                    <a:pt x="340" y="66"/>
                  </a:lnTo>
                  <a:lnTo>
                    <a:pt x="370" y="58"/>
                  </a:lnTo>
                  <a:lnTo>
                    <a:pt x="413" y="66"/>
                  </a:lnTo>
                  <a:lnTo>
                    <a:pt x="493" y="94"/>
                  </a:lnTo>
                  <a:lnTo>
                    <a:pt x="486" y="123"/>
                  </a:lnTo>
                  <a:lnTo>
                    <a:pt x="478" y="146"/>
                  </a:lnTo>
                  <a:lnTo>
                    <a:pt x="478" y="181"/>
                  </a:lnTo>
                  <a:lnTo>
                    <a:pt x="501" y="175"/>
                  </a:lnTo>
                  <a:lnTo>
                    <a:pt x="507" y="181"/>
                  </a:lnTo>
                  <a:lnTo>
                    <a:pt x="478" y="212"/>
                  </a:lnTo>
                  <a:lnTo>
                    <a:pt x="449" y="233"/>
                  </a:lnTo>
                  <a:lnTo>
                    <a:pt x="478" y="240"/>
                  </a:lnTo>
                  <a:lnTo>
                    <a:pt x="501" y="240"/>
                  </a:lnTo>
                  <a:lnTo>
                    <a:pt x="514" y="248"/>
                  </a:lnTo>
                  <a:lnTo>
                    <a:pt x="514" y="254"/>
                  </a:lnTo>
                  <a:lnTo>
                    <a:pt x="522" y="261"/>
                  </a:lnTo>
                  <a:lnTo>
                    <a:pt x="530" y="261"/>
                  </a:lnTo>
                  <a:lnTo>
                    <a:pt x="543" y="269"/>
                  </a:lnTo>
                  <a:lnTo>
                    <a:pt x="551" y="290"/>
                  </a:lnTo>
                  <a:lnTo>
                    <a:pt x="566" y="327"/>
                  </a:lnTo>
                  <a:lnTo>
                    <a:pt x="566" y="379"/>
                  </a:lnTo>
                  <a:lnTo>
                    <a:pt x="559" y="421"/>
                  </a:lnTo>
                  <a:lnTo>
                    <a:pt x="776" y="63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フリーフォーム 31"/>
            <p:cNvSpPr>
              <a:spLocks/>
            </p:cNvSpPr>
            <p:nvPr/>
          </p:nvSpPr>
          <p:spPr bwMode="auto">
            <a:xfrm>
              <a:off x="7358082" y="4714884"/>
              <a:ext cx="251974" cy="453319"/>
            </a:xfrm>
            <a:custGeom>
              <a:avLst/>
              <a:gdLst>
                <a:gd name="T0" fmla="*/ 0 w 144"/>
                <a:gd name="T1" fmla="*/ 0 h 261"/>
                <a:gd name="T2" fmla="*/ 66675 w 144"/>
                <a:gd name="T3" fmla="*/ 149225 h 261"/>
                <a:gd name="T4" fmla="*/ 138113 w 144"/>
                <a:gd name="T5" fmla="*/ 274638 h 261"/>
                <a:gd name="T6" fmla="*/ 207963 w 144"/>
                <a:gd name="T7" fmla="*/ 357188 h 261"/>
                <a:gd name="T8" fmla="*/ 228600 w 144"/>
                <a:gd name="T9" fmla="*/ 414338 h 261"/>
                <a:gd name="T10" fmla="*/ 125413 w 144"/>
                <a:gd name="T11" fmla="*/ 331788 h 261"/>
                <a:gd name="T12" fmla="*/ 92075 w 144"/>
                <a:gd name="T13" fmla="*/ 274638 h 261"/>
                <a:gd name="T14" fmla="*/ 46038 w 144"/>
                <a:gd name="T15" fmla="*/ 195263 h 261"/>
                <a:gd name="T16" fmla="*/ 12700 w 144"/>
                <a:gd name="T17" fmla="*/ 103188 h 261"/>
                <a:gd name="T18" fmla="*/ 12700 w 144"/>
                <a:gd name="T19" fmla="*/ 0 h 261"/>
                <a:gd name="T20" fmla="*/ 0 w 144"/>
                <a:gd name="T21" fmla="*/ 0 h 261"/>
                <a:gd name="T22" fmla="*/ 0 1 256"/>
                <a:gd name="T23" fmla="*/ 0 1 256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w 144"/>
                <a:gd name="T34" fmla="*/ 0 h 261"/>
                <a:gd name="T35" fmla="*/ 0 w 144"/>
                <a:gd name="T36" fmla="*/ 0 h 2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4" h="261">
                  <a:moveTo>
                    <a:pt x="0" y="0"/>
                  </a:moveTo>
                  <a:lnTo>
                    <a:pt x="42" y="94"/>
                  </a:lnTo>
                  <a:lnTo>
                    <a:pt x="87" y="173"/>
                  </a:lnTo>
                  <a:lnTo>
                    <a:pt x="131" y="225"/>
                  </a:lnTo>
                  <a:lnTo>
                    <a:pt x="144" y="261"/>
                  </a:lnTo>
                  <a:lnTo>
                    <a:pt x="79" y="209"/>
                  </a:lnTo>
                  <a:lnTo>
                    <a:pt x="58" y="173"/>
                  </a:lnTo>
                  <a:lnTo>
                    <a:pt x="29" y="123"/>
                  </a:lnTo>
                  <a:lnTo>
                    <a:pt x="8" y="65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9" name="図形グループ 8"/>
          <p:cNvGrpSpPr/>
          <p:nvPr/>
        </p:nvGrpSpPr>
        <p:grpSpPr>
          <a:xfrm>
            <a:off x="6341934" y="5000636"/>
            <a:ext cx="1071570" cy="1036602"/>
            <a:chOff x="6357950" y="5000636"/>
            <a:chExt cx="1071570" cy="1036602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grpSpPr>
        <p:sp>
          <p:nvSpPr>
            <p:cNvPr id="34" name="フリーフォーム 33"/>
            <p:cNvSpPr>
              <a:spLocks/>
            </p:cNvSpPr>
            <p:nvPr/>
          </p:nvSpPr>
          <p:spPr bwMode="auto">
            <a:xfrm rot="21162566">
              <a:off x="6357950" y="5000636"/>
              <a:ext cx="1071570" cy="1036602"/>
            </a:xfrm>
            <a:custGeom>
              <a:avLst/>
              <a:gdLst>
                <a:gd name="T0" fmla="*/ 320675 w 551"/>
                <a:gd name="T1" fmla="*/ 11112 h 537"/>
                <a:gd name="T2" fmla="*/ 331787 w 551"/>
                <a:gd name="T3" fmla="*/ 11112 h 537"/>
                <a:gd name="T4" fmla="*/ 265112 w 551"/>
                <a:gd name="T5" fmla="*/ 93662 h 537"/>
                <a:gd name="T6" fmla="*/ 171450 w 551"/>
                <a:gd name="T7" fmla="*/ 185737 h 537"/>
                <a:gd name="T8" fmla="*/ 112712 w 551"/>
                <a:gd name="T9" fmla="*/ 334962 h 537"/>
                <a:gd name="T10" fmla="*/ 136525 w 551"/>
                <a:gd name="T11" fmla="*/ 495300 h 537"/>
                <a:gd name="T12" fmla="*/ 241300 w 551"/>
                <a:gd name="T13" fmla="*/ 633412 h 537"/>
                <a:gd name="T14" fmla="*/ 401637 w 551"/>
                <a:gd name="T15" fmla="*/ 715962 h 537"/>
                <a:gd name="T16" fmla="*/ 563562 w 551"/>
                <a:gd name="T17" fmla="*/ 715962 h 537"/>
                <a:gd name="T18" fmla="*/ 688975 w 551"/>
                <a:gd name="T19" fmla="*/ 600075 h 537"/>
                <a:gd name="T20" fmla="*/ 701675 w 551"/>
                <a:gd name="T21" fmla="*/ 495300 h 537"/>
                <a:gd name="T22" fmla="*/ 642937 w 551"/>
                <a:gd name="T23" fmla="*/ 358775 h 537"/>
                <a:gd name="T24" fmla="*/ 701675 w 551"/>
                <a:gd name="T25" fmla="*/ 404812 h 537"/>
                <a:gd name="T26" fmla="*/ 622300 w 551"/>
                <a:gd name="T27" fmla="*/ 288925 h 537"/>
                <a:gd name="T28" fmla="*/ 735012 w 551"/>
                <a:gd name="T29" fmla="*/ 392112 h 537"/>
                <a:gd name="T30" fmla="*/ 758825 w 551"/>
                <a:gd name="T31" fmla="*/ 471487 h 537"/>
                <a:gd name="T32" fmla="*/ 735012 w 551"/>
                <a:gd name="T33" fmla="*/ 587375 h 537"/>
                <a:gd name="T34" fmla="*/ 746125 w 551"/>
                <a:gd name="T35" fmla="*/ 577850 h 537"/>
                <a:gd name="T36" fmla="*/ 792162 w 551"/>
                <a:gd name="T37" fmla="*/ 495300 h 537"/>
                <a:gd name="T38" fmla="*/ 792162 w 551"/>
                <a:gd name="T39" fmla="*/ 415925 h 537"/>
                <a:gd name="T40" fmla="*/ 725487 w 551"/>
                <a:gd name="T41" fmla="*/ 263525 h 537"/>
                <a:gd name="T42" fmla="*/ 746125 w 551"/>
                <a:gd name="T43" fmla="*/ 242887 h 537"/>
                <a:gd name="T44" fmla="*/ 642937 w 551"/>
                <a:gd name="T45" fmla="*/ 160337 h 537"/>
                <a:gd name="T46" fmla="*/ 527050 w 551"/>
                <a:gd name="T47" fmla="*/ 139700 h 537"/>
                <a:gd name="T48" fmla="*/ 517525 w 551"/>
                <a:gd name="T49" fmla="*/ 127000 h 537"/>
                <a:gd name="T50" fmla="*/ 527050 w 551"/>
                <a:gd name="T51" fmla="*/ 103187 h 537"/>
                <a:gd name="T52" fmla="*/ 585787 w 551"/>
                <a:gd name="T53" fmla="*/ 80962 h 537"/>
                <a:gd name="T54" fmla="*/ 782637 w 551"/>
                <a:gd name="T55" fmla="*/ 196850 h 537"/>
                <a:gd name="T56" fmla="*/ 862012 w 551"/>
                <a:gd name="T57" fmla="*/ 334962 h 537"/>
                <a:gd name="T58" fmla="*/ 862012 w 551"/>
                <a:gd name="T59" fmla="*/ 495300 h 537"/>
                <a:gd name="T60" fmla="*/ 804862 w 551"/>
                <a:gd name="T61" fmla="*/ 669925 h 537"/>
                <a:gd name="T62" fmla="*/ 688975 w 551"/>
                <a:gd name="T63" fmla="*/ 785812 h 537"/>
                <a:gd name="T64" fmla="*/ 563562 w 551"/>
                <a:gd name="T65" fmla="*/ 842962 h 537"/>
                <a:gd name="T66" fmla="*/ 390525 w 551"/>
                <a:gd name="T67" fmla="*/ 852487 h 537"/>
                <a:gd name="T68" fmla="*/ 207962 w 551"/>
                <a:gd name="T69" fmla="*/ 793750 h 537"/>
                <a:gd name="T70" fmla="*/ 57150 w 551"/>
                <a:gd name="T71" fmla="*/ 669925 h 537"/>
                <a:gd name="T72" fmla="*/ 46037 w 551"/>
                <a:gd name="T73" fmla="*/ 611187 h 537"/>
                <a:gd name="T74" fmla="*/ 92075 w 551"/>
                <a:gd name="T75" fmla="*/ 690562 h 537"/>
                <a:gd name="T76" fmla="*/ 103187 w 551"/>
                <a:gd name="T77" fmla="*/ 681037 h 537"/>
                <a:gd name="T78" fmla="*/ 112712 w 551"/>
                <a:gd name="T79" fmla="*/ 690562 h 537"/>
                <a:gd name="T80" fmla="*/ 33337 w 551"/>
                <a:gd name="T81" fmla="*/ 528637 h 537"/>
                <a:gd name="T82" fmla="*/ 0 w 551"/>
                <a:gd name="T83" fmla="*/ 379412 h 537"/>
                <a:gd name="T84" fmla="*/ 9525 w 551"/>
                <a:gd name="T85" fmla="*/ 404812 h 537"/>
                <a:gd name="T86" fmla="*/ 46037 w 551"/>
                <a:gd name="T87" fmla="*/ 368300 h 537"/>
                <a:gd name="T88" fmla="*/ 79375 w 551"/>
                <a:gd name="T89" fmla="*/ 219075 h 537"/>
                <a:gd name="T90" fmla="*/ 182562 w 551"/>
                <a:gd name="T91" fmla="*/ 103187 h 537"/>
                <a:gd name="T92" fmla="*/ 265112 w 551"/>
                <a:gd name="T93" fmla="*/ 57150 h 537"/>
                <a:gd name="T94" fmla="*/ 311150 w 551"/>
                <a:gd name="T95" fmla="*/ 23812 h 537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w 551"/>
                <a:gd name="T145" fmla="*/ 0 h 537"/>
                <a:gd name="T146" fmla="*/ 0 w 551"/>
                <a:gd name="T147" fmla="*/ 0 h 53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1" h="537">
                  <a:moveTo>
                    <a:pt x="196" y="15"/>
                  </a:moveTo>
                  <a:lnTo>
                    <a:pt x="202" y="7"/>
                  </a:lnTo>
                  <a:lnTo>
                    <a:pt x="217" y="0"/>
                  </a:lnTo>
                  <a:lnTo>
                    <a:pt x="209" y="7"/>
                  </a:lnTo>
                  <a:lnTo>
                    <a:pt x="196" y="30"/>
                  </a:lnTo>
                  <a:lnTo>
                    <a:pt x="167" y="59"/>
                  </a:lnTo>
                  <a:lnTo>
                    <a:pt x="136" y="80"/>
                  </a:lnTo>
                  <a:lnTo>
                    <a:pt x="108" y="117"/>
                  </a:lnTo>
                  <a:lnTo>
                    <a:pt x="86" y="174"/>
                  </a:lnTo>
                  <a:lnTo>
                    <a:pt x="71" y="211"/>
                  </a:lnTo>
                  <a:lnTo>
                    <a:pt x="71" y="247"/>
                  </a:lnTo>
                  <a:lnTo>
                    <a:pt x="86" y="312"/>
                  </a:lnTo>
                  <a:lnTo>
                    <a:pt x="115" y="364"/>
                  </a:lnTo>
                  <a:lnTo>
                    <a:pt x="152" y="399"/>
                  </a:lnTo>
                  <a:lnTo>
                    <a:pt x="196" y="435"/>
                  </a:lnTo>
                  <a:lnTo>
                    <a:pt x="253" y="451"/>
                  </a:lnTo>
                  <a:lnTo>
                    <a:pt x="303" y="458"/>
                  </a:lnTo>
                  <a:lnTo>
                    <a:pt x="355" y="451"/>
                  </a:lnTo>
                  <a:lnTo>
                    <a:pt x="392" y="435"/>
                  </a:lnTo>
                  <a:lnTo>
                    <a:pt x="434" y="378"/>
                  </a:lnTo>
                  <a:lnTo>
                    <a:pt x="442" y="356"/>
                  </a:lnTo>
                  <a:lnTo>
                    <a:pt x="442" y="312"/>
                  </a:lnTo>
                  <a:lnTo>
                    <a:pt x="434" y="284"/>
                  </a:lnTo>
                  <a:lnTo>
                    <a:pt x="405" y="226"/>
                  </a:lnTo>
                  <a:lnTo>
                    <a:pt x="413" y="226"/>
                  </a:lnTo>
                  <a:lnTo>
                    <a:pt x="442" y="255"/>
                  </a:lnTo>
                  <a:lnTo>
                    <a:pt x="442" y="232"/>
                  </a:lnTo>
                  <a:lnTo>
                    <a:pt x="392" y="182"/>
                  </a:lnTo>
                  <a:lnTo>
                    <a:pt x="405" y="182"/>
                  </a:lnTo>
                  <a:lnTo>
                    <a:pt x="463" y="247"/>
                  </a:lnTo>
                  <a:lnTo>
                    <a:pt x="470" y="276"/>
                  </a:lnTo>
                  <a:lnTo>
                    <a:pt x="478" y="297"/>
                  </a:lnTo>
                  <a:lnTo>
                    <a:pt x="478" y="320"/>
                  </a:lnTo>
                  <a:lnTo>
                    <a:pt x="463" y="370"/>
                  </a:lnTo>
                  <a:lnTo>
                    <a:pt x="470" y="370"/>
                  </a:lnTo>
                  <a:lnTo>
                    <a:pt x="470" y="364"/>
                  </a:lnTo>
                  <a:lnTo>
                    <a:pt x="486" y="341"/>
                  </a:lnTo>
                  <a:lnTo>
                    <a:pt x="499" y="312"/>
                  </a:lnTo>
                  <a:lnTo>
                    <a:pt x="499" y="291"/>
                  </a:lnTo>
                  <a:lnTo>
                    <a:pt x="499" y="262"/>
                  </a:lnTo>
                  <a:lnTo>
                    <a:pt x="478" y="211"/>
                  </a:lnTo>
                  <a:lnTo>
                    <a:pt x="457" y="166"/>
                  </a:lnTo>
                  <a:lnTo>
                    <a:pt x="463" y="161"/>
                  </a:lnTo>
                  <a:lnTo>
                    <a:pt x="470" y="153"/>
                  </a:lnTo>
                  <a:lnTo>
                    <a:pt x="442" y="124"/>
                  </a:lnTo>
                  <a:lnTo>
                    <a:pt x="405" y="101"/>
                  </a:lnTo>
                  <a:lnTo>
                    <a:pt x="355" y="95"/>
                  </a:lnTo>
                  <a:lnTo>
                    <a:pt x="332" y="88"/>
                  </a:lnTo>
                  <a:lnTo>
                    <a:pt x="311" y="80"/>
                  </a:lnTo>
                  <a:lnTo>
                    <a:pt x="326" y="80"/>
                  </a:lnTo>
                  <a:lnTo>
                    <a:pt x="369" y="65"/>
                  </a:lnTo>
                  <a:lnTo>
                    <a:pt x="332" y="65"/>
                  </a:lnTo>
                  <a:lnTo>
                    <a:pt x="332" y="51"/>
                  </a:lnTo>
                  <a:lnTo>
                    <a:pt x="369" y="51"/>
                  </a:lnTo>
                  <a:lnTo>
                    <a:pt x="457" y="95"/>
                  </a:lnTo>
                  <a:lnTo>
                    <a:pt x="493" y="124"/>
                  </a:lnTo>
                  <a:lnTo>
                    <a:pt x="522" y="161"/>
                  </a:lnTo>
                  <a:lnTo>
                    <a:pt x="543" y="211"/>
                  </a:lnTo>
                  <a:lnTo>
                    <a:pt x="551" y="268"/>
                  </a:lnTo>
                  <a:lnTo>
                    <a:pt x="543" y="312"/>
                  </a:lnTo>
                  <a:lnTo>
                    <a:pt x="528" y="370"/>
                  </a:lnTo>
                  <a:lnTo>
                    <a:pt x="507" y="422"/>
                  </a:lnTo>
                  <a:lnTo>
                    <a:pt x="470" y="464"/>
                  </a:lnTo>
                  <a:lnTo>
                    <a:pt x="434" y="495"/>
                  </a:lnTo>
                  <a:lnTo>
                    <a:pt x="397" y="516"/>
                  </a:lnTo>
                  <a:lnTo>
                    <a:pt x="355" y="531"/>
                  </a:lnTo>
                  <a:lnTo>
                    <a:pt x="303" y="537"/>
                  </a:lnTo>
                  <a:lnTo>
                    <a:pt x="246" y="537"/>
                  </a:lnTo>
                  <a:lnTo>
                    <a:pt x="188" y="523"/>
                  </a:lnTo>
                  <a:lnTo>
                    <a:pt x="131" y="500"/>
                  </a:lnTo>
                  <a:lnTo>
                    <a:pt x="79" y="464"/>
                  </a:lnTo>
                  <a:lnTo>
                    <a:pt x="36" y="422"/>
                  </a:lnTo>
                  <a:lnTo>
                    <a:pt x="0" y="356"/>
                  </a:lnTo>
                  <a:lnTo>
                    <a:pt x="29" y="385"/>
                  </a:lnTo>
                  <a:lnTo>
                    <a:pt x="50" y="429"/>
                  </a:lnTo>
                  <a:lnTo>
                    <a:pt x="58" y="435"/>
                  </a:lnTo>
                  <a:lnTo>
                    <a:pt x="58" y="429"/>
                  </a:lnTo>
                  <a:lnTo>
                    <a:pt x="65" y="429"/>
                  </a:lnTo>
                  <a:lnTo>
                    <a:pt x="71" y="429"/>
                  </a:lnTo>
                  <a:lnTo>
                    <a:pt x="71" y="435"/>
                  </a:lnTo>
                  <a:lnTo>
                    <a:pt x="42" y="393"/>
                  </a:lnTo>
                  <a:lnTo>
                    <a:pt x="21" y="333"/>
                  </a:lnTo>
                  <a:lnTo>
                    <a:pt x="0" y="276"/>
                  </a:lnTo>
                  <a:lnTo>
                    <a:pt x="0" y="239"/>
                  </a:lnTo>
                  <a:lnTo>
                    <a:pt x="0" y="197"/>
                  </a:lnTo>
                  <a:lnTo>
                    <a:pt x="6" y="255"/>
                  </a:lnTo>
                  <a:lnTo>
                    <a:pt x="29" y="297"/>
                  </a:lnTo>
                  <a:lnTo>
                    <a:pt x="29" y="232"/>
                  </a:lnTo>
                  <a:lnTo>
                    <a:pt x="36" y="166"/>
                  </a:lnTo>
                  <a:lnTo>
                    <a:pt x="50" y="138"/>
                  </a:lnTo>
                  <a:lnTo>
                    <a:pt x="71" y="109"/>
                  </a:lnTo>
                  <a:lnTo>
                    <a:pt x="115" y="65"/>
                  </a:lnTo>
                  <a:lnTo>
                    <a:pt x="144" y="51"/>
                  </a:lnTo>
                  <a:lnTo>
                    <a:pt x="167" y="36"/>
                  </a:lnTo>
                  <a:lnTo>
                    <a:pt x="188" y="15"/>
                  </a:lnTo>
                  <a:lnTo>
                    <a:pt x="196" y="1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フリーフォーム 34"/>
            <p:cNvSpPr>
              <a:spLocks/>
            </p:cNvSpPr>
            <p:nvPr/>
          </p:nvSpPr>
          <p:spPr bwMode="auto">
            <a:xfrm>
              <a:off x="6715140" y="5214950"/>
              <a:ext cx="431310" cy="71438"/>
            </a:xfrm>
            <a:custGeom>
              <a:avLst/>
              <a:gdLst>
                <a:gd name="T0" fmla="*/ 0 w 232"/>
                <a:gd name="T1" fmla="*/ 0 h 44"/>
                <a:gd name="T2" fmla="*/ 196850 w 232"/>
                <a:gd name="T3" fmla="*/ 12700 h 44"/>
                <a:gd name="T4" fmla="*/ 301625 w 232"/>
                <a:gd name="T5" fmla="*/ 36513 h 44"/>
                <a:gd name="T6" fmla="*/ 334963 w 232"/>
                <a:gd name="T7" fmla="*/ 46038 h 44"/>
                <a:gd name="T8" fmla="*/ 358775 w 232"/>
                <a:gd name="T9" fmla="*/ 58738 h 44"/>
                <a:gd name="T10" fmla="*/ 368300 w 232"/>
                <a:gd name="T11" fmla="*/ 69850 h 44"/>
                <a:gd name="T12" fmla="*/ 346075 w 232"/>
                <a:gd name="T13" fmla="*/ 69850 h 44"/>
                <a:gd name="T14" fmla="*/ 288925 w 232"/>
                <a:gd name="T15" fmla="*/ 46038 h 44"/>
                <a:gd name="T16" fmla="*/ 219075 w 232"/>
                <a:gd name="T17" fmla="*/ 36513 h 44"/>
                <a:gd name="T18" fmla="*/ 219075 w 232"/>
                <a:gd name="T19" fmla="*/ 46038 h 44"/>
                <a:gd name="T20" fmla="*/ 242888 w 232"/>
                <a:gd name="T21" fmla="*/ 69850 h 44"/>
                <a:gd name="T22" fmla="*/ 219075 w 232"/>
                <a:gd name="T23" fmla="*/ 69850 h 44"/>
                <a:gd name="T24" fmla="*/ 196850 w 232"/>
                <a:gd name="T25" fmla="*/ 58738 h 44"/>
                <a:gd name="T26" fmla="*/ 173038 w 232"/>
                <a:gd name="T27" fmla="*/ 46038 h 44"/>
                <a:gd name="T28" fmla="*/ 11113 w 232"/>
                <a:gd name="T29" fmla="*/ 0 h 44"/>
                <a:gd name="T30" fmla="*/ 0 w 232"/>
                <a:gd name="T31" fmla="*/ 0 h 44"/>
                <a:gd name="T32" fmla="*/ 0 1 256"/>
                <a:gd name="T33" fmla="*/ 0 1 256"/>
                <a:gd name="T34" fmla="*/ 0 1 256"/>
                <a:gd name="T35" fmla="*/ 0 1 256"/>
                <a:gd name="T36" fmla="*/ 0 1 256"/>
                <a:gd name="T37" fmla="*/ 0 1 256"/>
                <a:gd name="T38" fmla="*/ 0 1 256"/>
                <a:gd name="T39" fmla="*/ 0 1 256"/>
                <a:gd name="T40" fmla="*/ 0 1 256"/>
                <a:gd name="T41" fmla="*/ 0 1 256"/>
                <a:gd name="T42" fmla="*/ 0 1 256"/>
                <a:gd name="T43" fmla="*/ 0 1 256"/>
                <a:gd name="T44" fmla="*/ 0 1 256"/>
                <a:gd name="T45" fmla="*/ 0 1 256"/>
                <a:gd name="T46" fmla="*/ 0 1 256"/>
                <a:gd name="T47" fmla="*/ 0 1 256"/>
                <a:gd name="T48" fmla="*/ 0 w 232"/>
                <a:gd name="T49" fmla="*/ 0 h 44"/>
                <a:gd name="T50" fmla="*/ 0 w 232"/>
                <a:gd name="T51" fmla="*/ 0 h 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2" h="44">
                  <a:moveTo>
                    <a:pt x="0" y="0"/>
                  </a:moveTo>
                  <a:lnTo>
                    <a:pt x="124" y="8"/>
                  </a:lnTo>
                  <a:lnTo>
                    <a:pt x="190" y="23"/>
                  </a:lnTo>
                  <a:lnTo>
                    <a:pt x="211" y="29"/>
                  </a:lnTo>
                  <a:lnTo>
                    <a:pt x="226" y="37"/>
                  </a:lnTo>
                  <a:lnTo>
                    <a:pt x="232" y="44"/>
                  </a:lnTo>
                  <a:lnTo>
                    <a:pt x="218" y="44"/>
                  </a:lnTo>
                  <a:lnTo>
                    <a:pt x="182" y="29"/>
                  </a:lnTo>
                  <a:lnTo>
                    <a:pt x="138" y="23"/>
                  </a:lnTo>
                  <a:lnTo>
                    <a:pt x="138" y="29"/>
                  </a:lnTo>
                  <a:lnTo>
                    <a:pt x="153" y="44"/>
                  </a:lnTo>
                  <a:lnTo>
                    <a:pt x="138" y="44"/>
                  </a:lnTo>
                  <a:lnTo>
                    <a:pt x="124" y="37"/>
                  </a:lnTo>
                  <a:lnTo>
                    <a:pt x="109" y="29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フリーフォーム 35"/>
            <p:cNvSpPr>
              <a:spLocks/>
            </p:cNvSpPr>
            <p:nvPr/>
          </p:nvSpPr>
          <p:spPr bwMode="auto">
            <a:xfrm>
              <a:off x="6786578" y="5357826"/>
              <a:ext cx="232643" cy="71242"/>
            </a:xfrm>
            <a:custGeom>
              <a:avLst/>
              <a:gdLst>
                <a:gd name="T0" fmla="*/ 0 w 94"/>
                <a:gd name="T1" fmla="*/ 0 h 29"/>
                <a:gd name="T2" fmla="*/ 82550 w 94"/>
                <a:gd name="T3" fmla="*/ 12700 h 29"/>
                <a:gd name="T4" fmla="*/ 149225 w 94"/>
                <a:gd name="T5" fmla="*/ 33338 h 29"/>
                <a:gd name="T6" fmla="*/ 149225 w 94"/>
                <a:gd name="T7" fmla="*/ 46038 h 29"/>
                <a:gd name="T8" fmla="*/ 127000 w 94"/>
                <a:gd name="T9" fmla="*/ 46038 h 29"/>
                <a:gd name="T10" fmla="*/ 69850 w 94"/>
                <a:gd name="T11" fmla="*/ 25400 h 29"/>
                <a:gd name="T12" fmla="*/ 11113 w 94"/>
                <a:gd name="T13" fmla="*/ 0 h 29"/>
                <a:gd name="T14" fmla="*/ 0 w 94"/>
                <a:gd name="T15" fmla="*/ 0 h 29"/>
                <a:gd name="T16" fmla="*/ 0 1 256"/>
                <a:gd name="T17" fmla="*/ 0 1 256"/>
                <a:gd name="T18" fmla="*/ 0 1 256"/>
                <a:gd name="T19" fmla="*/ 0 1 256"/>
                <a:gd name="T20" fmla="*/ 0 1 256"/>
                <a:gd name="T21" fmla="*/ 0 1 256"/>
                <a:gd name="T22" fmla="*/ 0 1 256"/>
                <a:gd name="T23" fmla="*/ 0 1 256"/>
                <a:gd name="T24" fmla="*/ 0 w 94"/>
                <a:gd name="T25" fmla="*/ 0 h 29"/>
                <a:gd name="T26" fmla="*/ 0 w 94"/>
                <a:gd name="T27" fmla="*/ 0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" h="29">
                  <a:moveTo>
                    <a:pt x="0" y="0"/>
                  </a:moveTo>
                  <a:lnTo>
                    <a:pt x="52" y="8"/>
                  </a:lnTo>
                  <a:lnTo>
                    <a:pt x="94" y="21"/>
                  </a:lnTo>
                  <a:lnTo>
                    <a:pt x="94" y="29"/>
                  </a:lnTo>
                  <a:lnTo>
                    <a:pt x="80" y="29"/>
                  </a:lnTo>
                  <a:lnTo>
                    <a:pt x="44" y="16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7" name="フリーフォーム 36"/>
          <p:cNvSpPr>
            <a:spLocks/>
          </p:cNvSpPr>
          <p:nvPr/>
        </p:nvSpPr>
        <p:spPr bwMode="auto">
          <a:xfrm>
            <a:off x="5841868" y="5857892"/>
            <a:ext cx="245087" cy="231993"/>
          </a:xfrm>
          <a:custGeom>
            <a:avLst/>
            <a:gdLst>
              <a:gd name="T0" fmla="*/ 136525 w 151"/>
              <a:gd name="T1" fmla="*/ 0 h 144"/>
              <a:gd name="T2" fmla="*/ 79375 w 151"/>
              <a:gd name="T3" fmla="*/ 9525 h 144"/>
              <a:gd name="T4" fmla="*/ 44450 w 151"/>
              <a:gd name="T5" fmla="*/ 34925 h 144"/>
              <a:gd name="T6" fmla="*/ 0 w 151"/>
              <a:gd name="T7" fmla="*/ 104775 h 144"/>
              <a:gd name="T8" fmla="*/ 0 w 151"/>
              <a:gd name="T9" fmla="*/ 138113 h 144"/>
              <a:gd name="T10" fmla="*/ 57150 w 151"/>
              <a:gd name="T11" fmla="*/ 125413 h 144"/>
              <a:gd name="T12" fmla="*/ 44450 w 151"/>
              <a:gd name="T13" fmla="*/ 161925 h 144"/>
              <a:gd name="T14" fmla="*/ 20637 w 151"/>
              <a:gd name="T15" fmla="*/ 171450 h 144"/>
              <a:gd name="T16" fmla="*/ 57150 w 151"/>
              <a:gd name="T17" fmla="*/ 207963 h 144"/>
              <a:gd name="T18" fmla="*/ 103187 w 151"/>
              <a:gd name="T19" fmla="*/ 228600 h 144"/>
              <a:gd name="T20" fmla="*/ 149225 w 151"/>
              <a:gd name="T21" fmla="*/ 228600 h 144"/>
              <a:gd name="T22" fmla="*/ 182562 w 151"/>
              <a:gd name="T23" fmla="*/ 217488 h 144"/>
              <a:gd name="T24" fmla="*/ 239712 w 151"/>
              <a:gd name="T25" fmla="*/ 184150 h 144"/>
              <a:gd name="T26" fmla="*/ 239712 w 151"/>
              <a:gd name="T27" fmla="*/ 104775 h 144"/>
              <a:gd name="T28" fmla="*/ 219075 w 151"/>
              <a:gd name="T29" fmla="*/ 55563 h 144"/>
              <a:gd name="T30" fmla="*/ 182562 w 151"/>
              <a:gd name="T31" fmla="*/ 34925 h 144"/>
              <a:gd name="T32" fmla="*/ 149225 w 151"/>
              <a:gd name="T33" fmla="*/ 0 h 144"/>
              <a:gd name="T34" fmla="*/ 136525 w 151"/>
              <a:gd name="T35" fmla="*/ 0 h 144"/>
              <a:gd name="T36" fmla="*/ 136525 w 151"/>
              <a:gd name="T37" fmla="*/ 104775 h 144"/>
              <a:gd name="T38" fmla="*/ 123825 w 151"/>
              <a:gd name="T39" fmla="*/ 112713 h 144"/>
              <a:gd name="T40" fmla="*/ 79375 w 151"/>
              <a:gd name="T41" fmla="*/ 104775 h 144"/>
              <a:gd name="T42" fmla="*/ 57150 w 151"/>
              <a:gd name="T43" fmla="*/ 92075 h 144"/>
              <a:gd name="T44" fmla="*/ 66675 w 151"/>
              <a:gd name="T45" fmla="*/ 46038 h 144"/>
              <a:gd name="T46" fmla="*/ 115887 w 151"/>
              <a:gd name="T47" fmla="*/ 34925 h 144"/>
              <a:gd name="T48" fmla="*/ 136525 w 151"/>
              <a:gd name="T49" fmla="*/ 46038 h 144"/>
              <a:gd name="T50" fmla="*/ 136525 w 151"/>
              <a:gd name="T51" fmla="*/ 79375 h 144"/>
              <a:gd name="T52" fmla="*/ 136525 w 151"/>
              <a:gd name="T53" fmla="*/ 104775 h 144"/>
              <a:gd name="T54" fmla="*/ 136525 w 151"/>
              <a:gd name="T55" fmla="*/ 0 h 144"/>
              <a:gd name="T56" fmla="*/ 149225 w 151"/>
              <a:gd name="T57" fmla="*/ 195263 h 144"/>
              <a:gd name="T58" fmla="*/ 195262 w 151"/>
              <a:gd name="T59" fmla="*/ 195263 h 144"/>
              <a:gd name="T60" fmla="*/ 169862 w 151"/>
              <a:gd name="T61" fmla="*/ 207963 h 144"/>
              <a:gd name="T62" fmla="*/ 149225 w 151"/>
              <a:gd name="T63" fmla="*/ 195263 h 144"/>
              <a:gd name="T64" fmla="*/ 136525 w 151"/>
              <a:gd name="T65" fmla="*/ 0 h 144"/>
              <a:gd name="T66" fmla="*/ 0 1 256"/>
              <a:gd name="T67" fmla="*/ 0 1 256"/>
              <a:gd name="T68" fmla="*/ 0 1 256"/>
              <a:gd name="T69" fmla="*/ 0 1 256"/>
              <a:gd name="T70" fmla="*/ 0 1 256"/>
              <a:gd name="T71" fmla="*/ 0 1 256"/>
              <a:gd name="T72" fmla="*/ 0 1 256"/>
              <a:gd name="T73" fmla="*/ 0 1 256"/>
              <a:gd name="T74" fmla="*/ 0 1 256"/>
              <a:gd name="T75" fmla="*/ 0 1 256"/>
              <a:gd name="T76" fmla="*/ 0 1 256"/>
              <a:gd name="T77" fmla="*/ 0 1 256"/>
              <a:gd name="T78" fmla="*/ 0 1 256"/>
              <a:gd name="T79" fmla="*/ 0 1 256"/>
              <a:gd name="T80" fmla="*/ 0 1 256"/>
              <a:gd name="T81" fmla="*/ 0 1 256"/>
              <a:gd name="T82" fmla="*/ 0 1 256"/>
              <a:gd name="T83" fmla="*/ 0 1 256"/>
              <a:gd name="T84" fmla="*/ 0 1 256"/>
              <a:gd name="T85" fmla="*/ 0 1 256"/>
              <a:gd name="T86" fmla="*/ 0 1 256"/>
              <a:gd name="T87" fmla="*/ 0 1 256"/>
              <a:gd name="T88" fmla="*/ 0 1 256"/>
              <a:gd name="T89" fmla="*/ 0 1 256"/>
              <a:gd name="T90" fmla="*/ 0 1 256"/>
              <a:gd name="T91" fmla="*/ 0 1 256"/>
              <a:gd name="T92" fmla="*/ 0 1 256"/>
              <a:gd name="T93" fmla="*/ 0 1 256"/>
              <a:gd name="T94" fmla="*/ 0 1 256"/>
              <a:gd name="T95" fmla="*/ 0 1 256"/>
              <a:gd name="T96" fmla="*/ 0 1 256"/>
              <a:gd name="T97" fmla="*/ 0 1 256"/>
              <a:gd name="T98" fmla="*/ 0 1 256"/>
              <a:gd name="T99" fmla="*/ 0 w 151"/>
              <a:gd name="T100" fmla="*/ 0 h 144"/>
              <a:gd name="T101" fmla="*/ 0 w 151"/>
              <a:gd name="T102" fmla="*/ 0 h 14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51" h="144">
                <a:moveTo>
                  <a:pt x="86" y="0"/>
                </a:moveTo>
                <a:lnTo>
                  <a:pt x="50" y="6"/>
                </a:lnTo>
                <a:lnTo>
                  <a:pt x="28" y="22"/>
                </a:lnTo>
                <a:lnTo>
                  <a:pt x="0" y="66"/>
                </a:lnTo>
                <a:lnTo>
                  <a:pt x="0" y="87"/>
                </a:lnTo>
                <a:lnTo>
                  <a:pt x="36" y="79"/>
                </a:lnTo>
                <a:lnTo>
                  <a:pt x="28" y="102"/>
                </a:lnTo>
                <a:lnTo>
                  <a:pt x="13" y="108"/>
                </a:lnTo>
                <a:lnTo>
                  <a:pt x="36" y="131"/>
                </a:lnTo>
                <a:lnTo>
                  <a:pt x="65" y="144"/>
                </a:lnTo>
                <a:lnTo>
                  <a:pt x="94" y="144"/>
                </a:lnTo>
                <a:lnTo>
                  <a:pt x="115" y="137"/>
                </a:lnTo>
                <a:lnTo>
                  <a:pt x="151" y="116"/>
                </a:lnTo>
                <a:lnTo>
                  <a:pt x="151" y="66"/>
                </a:lnTo>
                <a:lnTo>
                  <a:pt x="138" y="35"/>
                </a:lnTo>
                <a:lnTo>
                  <a:pt x="115" y="22"/>
                </a:lnTo>
                <a:lnTo>
                  <a:pt x="94" y="0"/>
                </a:lnTo>
                <a:lnTo>
                  <a:pt x="86" y="0"/>
                </a:lnTo>
                <a:lnTo>
                  <a:pt x="86" y="66"/>
                </a:lnTo>
                <a:lnTo>
                  <a:pt x="78" y="71"/>
                </a:lnTo>
                <a:lnTo>
                  <a:pt x="50" y="66"/>
                </a:lnTo>
                <a:lnTo>
                  <a:pt x="36" y="58"/>
                </a:lnTo>
                <a:lnTo>
                  <a:pt x="42" y="29"/>
                </a:lnTo>
                <a:lnTo>
                  <a:pt x="73" y="22"/>
                </a:lnTo>
                <a:lnTo>
                  <a:pt x="86" y="29"/>
                </a:lnTo>
                <a:lnTo>
                  <a:pt x="86" y="50"/>
                </a:lnTo>
                <a:lnTo>
                  <a:pt x="86" y="66"/>
                </a:lnTo>
                <a:lnTo>
                  <a:pt x="86" y="0"/>
                </a:lnTo>
                <a:lnTo>
                  <a:pt x="94" y="123"/>
                </a:lnTo>
                <a:lnTo>
                  <a:pt x="123" y="123"/>
                </a:lnTo>
                <a:lnTo>
                  <a:pt x="107" y="131"/>
                </a:lnTo>
                <a:lnTo>
                  <a:pt x="94" y="123"/>
                </a:lnTo>
                <a:lnTo>
                  <a:pt x="86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5400000" scaled="1"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ja-JP" altLang="en-US" kern="1200">
              <a:solidFill>
                <a:srgbClr val="FF0000">
                  <a:alpha val="100000"/>
                </a:srgb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9" name="フリーフォーム 38"/>
          <p:cNvSpPr>
            <a:spLocks/>
          </p:cNvSpPr>
          <p:nvPr/>
        </p:nvSpPr>
        <p:spPr bwMode="auto">
          <a:xfrm rot="5400000">
            <a:off x="7322976" y="5055119"/>
            <a:ext cx="1894702" cy="1678386"/>
          </a:xfrm>
          <a:custGeom>
            <a:avLst/>
            <a:gdLst>
              <a:gd name="T0" fmla="*/ 0 w 309"/>
              <a:gd name="T1" fmla="*/ 0 h 263"/>
              <a:gd name="T2" fmla="*/ 39 w 309"/>
              <a:gd name="T3" fmla="*/ 19 h 263"/>
              <a:gd name="T4" fmla="*/ 79 w 309"/>
              <a:gd name="T5" fmla="*/ 42 h 263"/>
              <a:gd name="T6" fmla="*/ 131 w 309"/>
              <a:gd name="T7" fmla="*/ 73 h 263"/>
              <a:gd name="T8" fmla="*/ 156 w 309"/>
              <a:gd name="T9" fmla="*/ 90 h 263"/>
              <a:gd name="T10" fmla="*/ 183 w 309"/>
              <a:gd name="T11" fmla="*/ 111 h 263"/>
              <a:gd name="T12" fmla="*/ 209 w 309"/>
              <a:gd name="T13" fmla="*/ 132 h 263"/>
              <a:gd name="T14" fmla="*/ 232 w 309"/>
              <a:gd name="T15" fmla="*/ 155 h 263"/>
              <a:gd name="T16" fmla="*/ 257 w 309"/>
              <a:gd name="T17" fmla="*/ 180 h 263"/>
              <a:gd name="T18" fmla="*/ 277 w 309"/>
              <a:gd name="T19" fmla="*/ 205 h 263"/>
              <a:gd name="T20" fmla="*/ 296 w 309"/>
              <a:gd name="T21" fmla="*/ 234 h 263"/>
              <a:gd name="T22" fmla="*/ 309 w 309"/>
              <a:gd name="T23" fmla="*/ 263 h 263"/>
              <a:gd name="T24" fmla="*/ 0 1 256"/>
              <a:gd name="T25" fmla="*/ 0 1 256"/>
              <a:gd name="T26" fmla="*/ 0 1 256"/>
              <a:gd name="T27" fmla="*/ 0 1 256"/>
              <a:gd name="T28" fmla="*/ 0 1 256"/>
              <a:gd name="T29" fmla="*/ 0 1 256"/>
              <a:gd name="T30" fmla="*/ 0 1 256"/>
              <a:gd name="T31" fmla="*/ 0 1 256"/>
              <a:gd name="T32" fmla="*/ 0 1 256"/>
              <a:gd name="T33" fmla="*/ 0 1 256"/>
              <a:gd name="T34" fmla="*/ 0 1 256"/>
              <a:gd name="T35" fmla="*/ 0 1 256"/>
              <a:gd name="T36" fmla="*/ 0 w 309"/>
              <a:gd name="T37" fmla="*/ 0 h 263"/>
              <a:gd name="T38" fmla="*/ 0 w 309"/>
              <a:gd name="T39" fmla="*/ 0 h 26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09" h="263">
                <a:moveTo>
                  <a:pt x="0" y="0"/>
                </a:moveTo>
                <a:lnTo>
                  <a:pt x="39" y="19"/>
                </a:lnTo>
                <a:lnTo>
                  <a:pt x="79" y="42"/>
                </a:lnTo>
                <a:lnTo>
                  <a:pt x="131" y="73"/>
                </a:lnTo>
                <a:lnTo>
                  <a:pt x="156" y="90"/>
                </a:lnTo>
                <a:lnTo>
                  <a:pt x="183" y="111"/>
                </a:lnTo>
                <a:lnTo>
                  <a:pt x="209" y="132"/>
                </a:lnTo>
                <a:lnTo>
                  <a:pt x="232" y="155"/>
                </a:lnTo>
                <a:lnTo>
                  <a:pt x="257" y="180"/>
                </a:lnTo>
                <a:lnTo>
                  <a:pt x="277" y="205"/>
                </a:lnTo>
                <a:lnTo>
                  <a:pt x="296" y="234"/>
                </a:lnTo>
                <a:lnTo>
                  <a:pt x="309" y="263"/>
                </a:lnTo>
              </a:path>
            </a:pathLst>
          </a:cu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ja-JP" altLang="en-US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0" name="図形グループ 9"/>
          <p:cNvGrpSpPr/>
          <p:nvPr/>
        </p:nvGrpSpPr>
        <p:grpSpPr>
          <a:xfrm>
            <a:off x="7286645" y="3871493"/>
            <a:ext cx="1541824" cy="1424221"/>
            <a:chOff x="7286645" y="3871493"/>
            <a:chExt cx="1541824" cy="1424221"/>
          </a:xfrm>
          <a:gradFill>
            <a:gsLst>
              <a:gs pos="1000">
                <a:schemeClr val="accent1">
                  <a:alpha val="20000"/>
                </a:schemeClr>
              </a:gs>
              <a:gs pos="100000">
                <a:schemeClr val="accent1"/>
              </a:gs>
            </a:gsLst>
            <a:lin ang="5400000" scaled="1"/>
          </a:gradFill>
        </p:grpSpPr>
        <p:sp>
          <p:nvSpPr>
            <p:cNvPr id="33" name="フリーフォーム 32"/>
            <p:cNvSpPr>
              <a:spLocks/>
            </p:cNvSpPr>
            <p:nvPr/>
          </p:nvSpPr>
          <p:spPr bwMode="auto">
            <a:xfrm>
              <a:off x="7286645" y="3890348"/>
              <a:ext cx="908413" cy="891012"/>
            </a:xfrm>
            <a:custGeom>
              <a:avLst/>
              <a:gdLst>
                <a:gd name="T0" fmla="*/ 530225 w 507"/>
                <a:gd name="T1" fmla="*/ 0 h 501"/>
                <a:gd name="T2" fmla="*/ 692150 w 507"/>
                <a:gd name="T3" fmla="*/ 0 h 501"/>
                <a:gd name="T4" fmla="*/ 758825 w 507"/>
                <a:gd name="T5" fmla="*/ 0 h 501"/>
                <a:gd name="T6" fmla="*/ 804863 w 507"/>
                <a:gd name="T7" fmla="*/ 20638 h 501"/>
                <a:gd name="T8" fmla="*/ 804863 w 507"/>
                <a:gd name="T9" fmla="*/ 33338 h 501"/>
                <a:gd name="T10" fmla="*/ 738188 w 507"/>
                <a:gd name="T11" fmla="*/ 11113 h 501"/>
                <a:gd name="T12" fmla="*/ 701675 w 507"/>
                <a:gd name="T13" fmla="*/ 0 h 501"/>
                <a:gd name="T14" fmla="*/ 655638 w 507"/>
                <a:gd name="T15" fmla="*/ 0 h 501"/>
                <a:gd name="T16" fmla="*/ 552450 w 507"/>
                <a:gd name="T17" fmla="*/ 33338 h 501"/>
                <a:gd name="T18" fmla="*/ 460375 w 507"/>
                <a:gd name="T19" fmla="*/ 79375 h 501"/>
                <a:gd name="T20" fmla="*/ 414338 w 507"/>
                <a:gd name="T21" fmla="*/ 115888 h 501"/>
                <a:gd name="T22" fmla="*/ 493713 w 507"/>
                <a:gd name="T23" fmla="*/ 79375 h 501"/>
                <a:gd name="T24" fmla="*/ 542925 w 507"/>
                <a:gd name="T25" fmla="*/ 66675 h 501"/>
                <a:gd name="T26" fmla="*/ 563563 w 507"/>
                <a:gd name="T27" fmla="*/ 66675 h 501"/>
                <a:gd name="T28" fmla="*/ 460375 w 507"/>
                <a:gd name="T29" fmla="*/ 115888 h 501"/>
                <a:gd name="T30" fmla="*/ 403225 w 507"/>
                <a:gd name="T31" fmla="*/ 160338 h 501"/>
                <a:gd name="T32" fmla="*/ 334963 w 507"/>
                <a:gd name="T33" fmla="*/ 206375 h 501"/>
                <a:gd name="T34" fmla="*/ 277813 w 507"/>
                <a:gd name="T35" fmla="*/ 252413 h 501"/>
                <a:gd name="T36" fmla="*/ 219075 w 507"/>
                <a:gd name="T37" fmla="*/ 309563 h 501"/>
                <a:gd name="T38" fmla="*/ 182563 w 507"/>
                <a:gd name="T39" fmla="*/ 355600 h 501"/>
                <a:gd name="T40" fmla="*/ 161925 w 507"/>
                <a:gd name="T41" fmla="*/ 425450 h 501"/>
                <a:gd name="T42" fmla="*/ 138113 w 507"/>
                <a:gd name="T43" fmla="*/ 550863 h 501"/>
                <a:gd name="T44" fmla="*/ 128588 w 507"/>
                <a:gd name="T45" fmla="*/ 769938 h 501"/>
                <a:gd name="T46" fmla="*/ 115888 w 507"/>
                <a:gd name="T47" fmla="*/ 633413 h 501"/>
                <a:gd name="T48" fmla="*/ 103188 w 507"/>
                <a:gd name="T49" fmla="*/ 530225 h 501"/>
                <a:gd name="T50" fmla="*/ 92075 w 507"/>
                <a:gd name="T51" fmla="*/ 493713 h 501"/>
                <a:gd name="T52" fmla="*/ 69850 w 507"/>
                <a:gd name="T53" fmla="*/ 541338 h 501"/>
                <a:gd name="T54" fmla="*/ 58738 w 507"/>
                <a:gd name="T55" fmla="*/ 608013 h 501"/>
                <a:gd name="T56" fmla="*/ 46038 w 507"/>
                <a:gd name="T57" fmla="*/ 795338 h 501"/>
                <a:gd name="T58" fmla="*/ 33338 w 507"/>
                <a:gd name="T59" fmla="*/ 679450 h 501"/>
                <a:gd name="T60" fmla="*/ 25400 w 507"/>
                <a:gd name="T61" fmla="*/ 620713 h 501"/>
                <a:gd name="T62" fmla="*/ 12700 w 507"/>
                <a:gd name="T63" fmla="*/ 633413 h 501"/>
                <a:gd name="T64" fmla="*/ 0 w 507"/>
                <a:gd name="T65" fmla="*/ 646113 h 501"/>
                <a:gd name="T66" fmla="*/ 0 w 507"/>
                <a:gd name="T67" fmla="*/ 574675 h 501"/>
                <a:gd name="T68" fmla="*/ 12700 w 507"/>
                <a:gd name="T69" fmla="*/ 517525 h 501"/>
                <a:gd name="T70" fmla="*/ 25400 w 507"/>
                <a:gd name="T71" fmla="*/ 458788 h 501"/>
                <a:gd name="T72" fmla="*/ 82550 w 507"/>
                <a:gd name="T73" fmla="*/ 331788 h 501"/>
                <a:gd name="T74" fmla="*/ 149225 w 507"/>
                <a:gd name="T75" fmla="*/ 219075 h 501"/>
                <a:gd name="T76" fmla="*/ 231775 w 507"/>
                <a:gd name="T77" fmla="*/ 123825 h 501"/>
                <a:gd name="T78" fmla="*/ 311150 w 507"/>
                <a:gd name="T79" fmla="*/ 57150 h 501"/>
                <a:gd name="T80" fmla="*/ 403225 w 507"/>
                <a:gd name="T81" fmla="*/ 20638 h 501"/>
                <a:gd name="T82" fmla="*/ 519113 w 507"/>
                <a:gd name="T83" fmla="*/ 0 h 501"/>
                <a:gd name="T84" fmla="*/ 530225 w 507"/>
                <a:gd name="T85" fmla="*/ 0 h 501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w 507"/>
                <a:gd name="T130" fmla="*/ 0 h 501"/>
                <a:gd name="T131" fmla="*/ 0 w 507"/>
                <a:gd name="T132" fmla="*/ 0 h 5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7" h="501">
                  <a:moveTo>
                    <a:pt x="334" y="0"/>
                  </a:moveTo>
                  <a:lnTo>
                    <a:pt x="436" y="0"/>
                  </a:lnTo>
                  <a:lnTo>
                    <a:pt x="478" y="0"/>
                  </a:lnTo>
                  <a:lnTo>
                    <a:pt x="507" y="13"/>
                  </a:lnTo>
                  <a:lnTo>
                    <a:pt x="507" y="21"/>
                  </a:lnTo>
                  <a:lnTo>
                    <a:pt x="465" y="7"/>
                  </a:lnTo>
                  <a:lnTo>
                    <a:pt x="442" y="0"/>
                  </a:lnTo>
                  <a:lnTo>
                    <a:pt x="413" y="0"/>
                  </a:lnTo>
                  <a:lnTo>
                    <a:pt x="348" y="21"/>
                  </a:lnTo>
                  <a:lnTo>
                    <a:pt x="290" y="50"/>
                  </a:lnTo>
                  <a:lnTo>
                    <a:pt x="261" y="73"/>
                  </a:lnTo>
                  <a:lnTo>
                    <a:pt x="311" y="50"/>
                  </a:lnTo>
                  <a:lnTo>
                    <a:pt x="342" y="42"/>
                  </a:lnTo>
                  <a:lnTo>
                    <a:pt x="355" y="42"/>
                  </a:lnTo>
                  <a:lnTo>
                    <a:pt x="290" y="73"/>
                  </a:lnTo>
                  <a:lnTo>
                    <a:pt x="254" y="101"/>
                  </a:lnTo>
                  <a:lnTo>
                    <a:pt x="211" y="130"/>
                  </a:lnTo>
                  <a:lnTo>
                    <a:pt x="175" y="159"/>
                  </a:lnTo>
                  <a:lnTo>
                    <a:pt x="138" y="195"/>
                  </a:lnTo>
                  <a:lnTo>
                    <a:pt x="115" y="224"/>
                  </a:lnTo>
                  <a:lnTo>
                    <a:pt x="102" y="268"/>
                  </a:lnTo>
                  <a:lnTo>
                    <a:pt x="87" y="347"/>
                  </a:lnTo>
                  <a:lnTo>
                    <a:pt x="81" y="485"/>
                  </a:lnTo>
                  <a:lnTo>
                    <a:pt x="73" y="399"/>
                  </a:lnTo>
                  <a:lnTo>
                    <a:pt x="65" y="334"/>
                  </a:lnTo>
                  <a:lnTo>
                    <a:pt x="58" y="311"/>
                  </a:lnTo>
                  <a:lnTo>
                    <a:pt x="44" y="341"/>
                  </a:lnTo>
                  <a:lnTo>
                    <a:pt x="37" y="383"/>
                  </a:lnTo>
                  <a:lnTo>
                    <a:pt x="29" y="501"/>
                  </a:lnTo>
                  <a:lnTo>
                    <a:pt x="21" y="428"/>
                  </a:lnTo>
                  <a:lnTo>
                    <a:pt x="16" y="391"/>
                  </a:lnTo>
                  <a:lnTo>
                    <a:pt x="8" y="399"/>
                  </a:lnTo>
                  <a:lnTo>
                    <a:pt x="0" y="407"/>
                  </a:lnTo>
                  <a:lnTo>
                    <a:pt x="0" y="362"/>
                  </a:lnTo>
                  <a:lnTo>
                    <a:pt x="8" y="326"/>
                  </a:lnTo>
                  <a:lnTo>
                    <a:pt x="16" y="289"/>
                  </a:lnTo>
                  <a:lnTo>
                    <a:pt x="52" y="209"/>
                  </a:lnTo>
                  <a:lnTo>
                    <a:pt x="94" y="138"/>
                  </a:lnTo>
                  <a:lnTo>
                    <a:pt x="146" y="78"/>
                  </a:lnTo>
                  <a:lnTo>
                    <a:pt x="196" y="36"/>
                  </a:lnTo>
                  <a:lnTo>
                    <a:pt x="254" y="13"/>
                  </a:lnTo>
                  <a:lnTo>
                    <a:pt x="327" y="0"/>
                  </a:lnTo>
                  <a:lnTo>
                    <a:pt x="334" y="0"/>
                  </a:lnTo>
                  <a:close/>
                </a:path>
              </a:pathLst>
            </a:custGeom>
            <a:gradFill>
              <a:gsLst>
                <a:gs pos="100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フリーフォーム 39"/>
            <p:cNvSpPr>
              <a:spLocks/>
            </p:cNvSpPr>
            <p:nvPr/>
          </p:nvSpPr>
          <p:spPr bwMode="auto">
            <a:xfrm>
              <a:off x="7421610" y="3871493"/>
              <a:ext cx="1406859" cy="1424221"/>
            </a:xfrm>
            <a:custGeom>
              <a:avLst/>
              <a:gdLst>
                <a:gd name="T0" fmla="*/ 1276350 w 804"/>
                <a:gd name="T1" fmla="*/ 795338 h 820"/>
                <a:gd name="T2" fmla="*/ 1209675 w 804"/>
                <a:gd name="T3" fmla="*/ 449263 h 820"/>
                <a:gd name="T4" fmla="*/ 1003300 w 804"/>
                <a:gd name="T5" fmla="*/ 149225 h 820"/>
                <a:gd name="T6" fmla="*/ 828675 w 804"/>
                <a:gd name="T7" fmla="*/ 46038 h 820"/>
                <a:gd name="T8" fmla="*/ 1003300 w 804"/>
                <a:gd name="T9" fmla="*/ 241300 h 820"/>
                <a:gd name="T10" fmla="*/ 758825 w 804"/>
                <a:gd name="T11" fmla="*/ 92075 h 820"/>
                <a:gd name="T12" fmla="*/ 506413 w 804"/>
                <a:gd name="T13" fmla="*/ 46038 h 820"/>
                <a:gd name="T14" fmla="*/ 401638 w 804"/>
                <a:gd name="T15" fmla="*/ 79375 h 820"/>
                <a:gd name="T16" fmla="*/ 149225 w 804"/>
                <a:gd name="T17" fmla="*/ 220663 h 820"/>
                <a:gd name="T18" fmla="*/ 33338 w 804"/>
                <a:gd name="T19" fmla="*/ 427038 h 820"/>
                <a:gd name="T20" fmla="*/ 33338 w 804"/>
                <a:gd name="T21" fmla="*/ 817563 h 820"/>
                <a:gd name="T22" fmla="*/ 241300 w 804"/>
                <a:gd name="T23" fmla="*/ 1119188 h 820"/>
                <a:gd name="T24" fmla="*/ 206375 w 804"/>
                <a:gd name="T25" fmla="*/ 1165225 h 820"/>
                <a:gd name="T26" fmla="*/ 473075 w 804"/>
                <a:gd name="T27" fmla="*/ 1243013 h 820"/>
                <a:gd name="T28" fmla="*/ 642938 w 804"/>
                <a:gd name="T29" fmla="*/ 1255713 h 820"/>
                <a:gd name="T30" fmla="*/ 252413 w 804"/>
                <a:gd name="T31" fmla="*/ 1268413 h 820"/>
                <a:gd name="T32" fmla="*/ 539750 w 804"/>
                <a:gd name="T33" fmla="*/ 1301750 h 820"/>
                <a:gd name="T34" fmla="*/ 841375 w 804"/>
                <a:gd name="T35" fmla="*/ 1255713 h 820"/>
                <a:gd name="T36" fmla="*/ 1047750 w 804"/>
                <a:gd name="T37" fmla="*/ 1139825 h 820"/>
                <a:gd name="T38" fmla="*/ 1160463 w 804"/>
                <a:gd name="T39" fmla="*/ 977900 h 820"/>
                <a:gd name="T40" fmla="*/ 1160463 w 804"/>
                <a:gd name="T41" fmla="*/ 795338 h 820"/>
                <a:gd name="T42" fmla="*/ 1173163 w 804"/>
                <a:gd name="T43" fmla="*/ 725488 h 820"/>
                <a:gd name="T44" fmla="*/ 1219200 w 804"/>
                <a:gd name="T45" fmla="*/ 784225 h 820"/>
                <a:gd name="T46" fmla="*/ 1160463 w 804"/>
                <a:gd name="T47" fmla="*/ 635000 h 820"/>
                <a:gd name="T48" fmla="*/ 1209675 w 804"/>
                <a:gd name="T49" fmla="*/ 646113 h 820"/>
                <a:gd name="T50" fmla="*/ 1255713 w 804"/>
                <a:gd name="T51" fmla="*/ 795338 h 820"/>
                <a:gd name="T52" fmla="*/ 1231900 w 804"/>
                <a:gd name="T53" fmla="*/ 1003300 h 820"/>
                <a:gd name="T54" fmla="*/ 815975 w 804"/>
                <a:gd name="T55" fmla="*/ 887413 h 820"/>
                <a:gd name="T56" fmla="*/ 633413 w 804"/>
                <a:gd name="T57" fmla="*/ 1016000 h 820"/>
                <a:gd name="T58" fmla="*/ 344488 w 804"/>
                <a:gd name="T59" fmla="*/ 920750 h 820"/>
                <a:gd name="T60" fmla="*/ 219075 w 804"/>
                <a:gd name="T61" fmla="*/ 738188 h 820"/>
                <a:gd name="T62" fmla="*/ 206375 w 804"/>
                <a:gd name="T63" fmla="*/ 530225 h 820"/>
                <a:gd name="T64" fmla="*/ 265113 w 804"/>
                <a:gd name="T65" fmla="*/ 381000 h 820"/>
                <a:gd name="T66" fmla="*/ 473075 w 804"/>
                <a:gd name="T67" fmla="*/ 254000 h 820"/>
                <a:gd name="T68" fmla="*/ 311150 w 804"/>
                <a:gd name="T69" fmla="*/ 311150 h 820"/>
                <a:gd name="T70" fmla="*/ 182563 w 804"/>
                <a:gd name="T71" fmla="*/ 439738 h 820"/>
                <a:gd name="T72" fmla="*/ 252413 w 804"/>
                <a:gd name="T73" fmla="*/ 300038 h 820"/>
                <a:gd name="T74" fmla="*/ 434975 w 804"/>
                <a:gd name="T75" fmla="*/ 195263 h 820"/>
                <a:gd name="T76" fmla="*/ 587375 w 804"/>
                <a:gd name="T77" fmla="*/ 149225 h 820"/>
                <a:gd name="T78" fmla="*/ 493713 w 804"/>
                <a:gd name="T79" fmla="*/ 115888 h 820"/>
                <a:gd name="T80" fmla="*/ 655638 w 804"/>
                <a:gd name="T81" fmla="*/ 104775 h 820"/>
                <a:gd name="T82" fmla="*/ 758825 w 804"/>
                <a:gd name="T83" fmla="*/ 231775 h 820"/>
                <a:gd name="T84" fmla="*/ 804863 w 804"/>
                <a:gd name="T85" fmla="*/ 287338 h 820"/>
                <a:gd name="T86" fmla="*/ 758825 w 804"/>
                <a:gd name="T87" fmla="*/ 381000 h 820"/>
                <a:gd name="T88" fmla="*/ 815975 w 804"/>
                <a:gd name="T89" fmla="*/ 403225 h 820"/>
                <a:gd name="T90" fmla="*/ 862013 w 804"/>
                <a:gd name="T91" fmla="*/ 427038 h 820"/>
                <a:gd name="T92" fmla="*/ 898525 w 804"/>
                <a:gd name="T93" fmla="*/ 601663 h 820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w 804"/>
                <a:gd name="T142" fmla="*/ 0 h 820"/>
                <a:gd name="T143" fmla="*/ 0 w 804"/>
                <a:gd name="T144" fmla="*/ 0 h 82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04" h="820">
                  <a:moveTo>
                    <a:pt x="776" y="632"/>
                  </a:moveTo>
                  <a:lnTo>
                    <a:pt x="797" y="559"/>
                  </a:lnTo>
                  <a:lnTo>
                    <a:pt x="804" y="501"/>
                  </a:lnTo>
                  <a:lnTo>
                    <a:pt x="804" y="444"/>
                  </a:lnTo>
                  <a:lnTo>
                    <a:pt x="791" y="379"/>
                  </a:lnTo>
                  <a:lnTo>
                    <a:pt x="762" y="283"/>
                  </a:lnTo>
                  <a:lnTo>
                    <a:pt x="710" y="204"/>
                  </a:lnTo>
                  <a:lnTo>
                    <a:pt x="660" y="123"/>
                  </a:lnTo>
                  <a:lnTo>
                    <a:pt x="632" y="94"/>
                  </a:lnTo>
                  <a:lnTo>
                    <a:pt x="595" y="66"/>
                  </a:lnTo>
                  <a:lnTo>
                    <a:pt x="559" y="50"/>
                  </a:lnTo>
                  <a:lnTo>
                    <a:pt x="522" y="29"/>
                  </a:lnTo>
                  <a:lnTo>
                    <a:pt x="442" y="0"/>
                  </a:lnTo>
                  <a:lnTo>
                    <a:pt x="543" y="73"/>
                  </a:lnTo>
                  <a:lnTo>
                    <a:pt x="632" y="152"/>
                  </a:lnTo>
                  <a:lnTo>
                    <a:pt x="551" y="102"/>
                  </a:lnTo>
                  <a:lnTo>
                    <a:pt x="478" y="50"/>
                  </a:lnTo>
                  <a:lnTo>
                    <a:pt x="478" y="58"/>
                  </a:lnTo>
                  <a:lnTo>
                    <a:pt x="478" y="73"/>
                  </a:lnTo>
                  <a:lnTo>
                    <a:pt x="376" y="45"/>
                  </a:lnTo>
                  <a:lnTo>
                    <a:pt x="319" y="29"/>
                  </a:lnTo>
                  <a:lnTo>
                    <a:pt x="246" y="29"/>
                  </a:lnTo>
                  <a:lnTo>
                    <a:pt x="246" y="45"/>
                  </a:lnTo>
                  <a:lnTo>
                    <a:pt x="253" y="50"/>
                  </a:lnTo>
                  <a:lnTo>
                    <a:pt x="188" y="81"/>
                  </a:lnTo>
                  <a:lnTo>
                    <a:pt x="138" y="102"/>
                  </a:lnTo>
                  <a:lnTo>
                    <a:pt x="94" y="139"/>
                  </a:lnTo>
                  <a:lnTo>
                    <a:pt x="58" y="189"/>
                  </a:lnTo>
                  <a:lnTo>
                    <a:pt x="36" y="233"/>
                  </a:lnTo>
                  <a:lnTo>
                    <a:pt x="21" y="269"/>
                  </a:lnTo>
                  <a:lnTo>
                    <a:pt x="0" y="348"/>
                  </a:lnTo>
                  <a:lnTo>
                    <a:pt x="0" y="436"/>
                  </a:lnTo>
                  <a:lnTo>
                    <a:pt x="21" y="515"/>
                  </a:lnTo>
                  <a:lnTo>
                    <a:pt x="50" y="588"/>
                  </a:lnTo>
                  <a:lnTo>
                    <a:pt x="102" y="653"/>
                  </a:lnTo>
                  <a:lnTo>
                    <a:pt x="152" y="705"/>
                  </a:lnTo>
                  <a:lnTo>
                    <a:pt x="217" y="741"/>
                  </a:lnTo>
                  <a:lnTo>
                    <a:pt x="180" y="741"/>
                  </a:lnTo>
                  <a:lnTo>
                    <a:pt x="130" y="734"/>
                  </a:lnTo>
                  <a:lnTo>
                    <a:pt x="175" y="755"/>
                  </a:lnTo>
                  <a:lnTo>
                    <a:pt x="217" y="770"/>
                  </a:lnTo>
                  <a:lnTo>
                    <a:pt x="298" y="783"/>
                  </a:lnTo>
                  <a:lnTo>
                    <a:pt x="370" y="783"/>
                  </a:lnTo>
                  <a:lnTo>
                    <a:pt x="457" y="770"/>
                  </a:lnTo>
                  <a:lnTo>
                    <a:pt x="405" y="791"/>
                  </a:lnTo>
                  <a:lnTo>
                    <a:pt x="355" y="806"/>
                  </a:lnTo>
                  <a:lnTo>
                    <a:pt x="274" y="806"/>
                  </a:lnTo>
                  <a:lnTo>
                    <a:pt x="159" y="799"/>
                  </a:lnTo>
                  <a:lnTo>
                    <a:pt x="196" y="814"/>
                  </a:lnTo>
                  <a:lnTo>
                    <a:pt x="240" y="820"/>
                  </a:lnTo>
                  <a:lnTo>
                    <a:pt x="340" y="820"/>
                  </a:lnTo>
                  <a:lnTo>
                    <a:pt x="405" y="820"/>
                  </a:lnTo>
                  <a:lnTo>
                    <a:pt x="470" y="806"/>
                  </a:lnTo>
                  <a:lnTo>
                    <a:pt x="530" y="791"/>
                  </a:lnTo>
                  <a:lnTo>
                    <a:pt x="572" y="770"/>
                  </a:lnTo>
                  <a:lnTo>
                    <a:pt x="624" y="755"/>
                  </a:lnTo>
                  <a:lnTo>
                    <a:pt x="660" y="718"/>
                  </a:lnTo>
                  <a:lnTo>
                    <a:pt x="697" y="682"/>
                  </a:lnTo>
                  <a:lnTo>
                    <a:pt x="726" y="640"/>
                  </a:lnTo>
                  <a:lnTo>
                    <a:pt x="731" y="616"/>
                  </a:lnTo>
                  <a:lnTo>
                    <a:pt x="739" y="574"/>
                  </a:lnTo>
                  <a:lnTo>
                    <a:pt x="739" y="522"/>
                  </a:lnTo>
                  <a:lnTo>
                    <a:pt x="731" y="501"/>
                  </a:lnTo>
                  <a:lnTo>
                    <a:pt x="726" y="480"/>
                  </a:lnTo>
                  <a:lnTo>
                    <a:pt x="726" y="450"/>
                  </a:lnTo>
                  <a:lnTo>
                    <a:pt x="739" y="457"/>
                  </a:lnTo>
                  <a:lnTo>
                    <a:pt x="747" y="465"/>
                  </a:lnTo>
                  <a:lnTo>
                    <a:pt x="762" y="538"/>
                  </a:lnTo>
                  <a:lnTo>
                    <a:pt x="768" y="494"/>
                  </a:lnTo>
                  <a:lnTo>
                    <a:pt x="762" y="450"/>
                  </a:lnTo>
                  <a:lnTo>
                    <a:pt x="747" y="421"/>
                  </a:lnTo>
                  <a:lnTo>
                    <a:pt x="731" y="400"/>
                  </a:lnTo>
                  <a:lnTo>
                    <a:pt x="731" y="392"/>
                  </a:lnTo>
                  <a:lnTo>
                    <a:pt x="739" y="400"/>
                  </a:lnTo>
                  <a:lnTo>
                    <a:pt x="762" y="407"/>
                  </a:lnTo>
                  <a:lnTo>
                    <a:pt x="768" y="421"/>
                  </a:lnTo>
                  <a:lnTo>
                    <a:pt x="783" y="457"/>
                  </a:lnTo>
                  <a:lnTo>
                    <a:pt x="791" y="501"/>
                  </a:lnTo>
                  <a:lnTo>
                    <a:pt x="783" y="545"/>
                  </a:lnTo>
                  <a:lnTo>
                    <a:pt x="783" y="632"/>
                  </a:lnTo>
                  <a:lnTo>
                    <a:pt x="776" y="632"/>
                  </a:lnTo>
                  <a:lnTo>
                    <a:pt x="559" y="421"/>
                  </a:lnTo>
                  <a:lnTo>
                    <a:pt x="543" y="501"/>
                  </a:lnTo>
                  <a:lnTo>
                    <a:pt x="514" y="559"/>
                  </a:lnTo>
                  <a:lnTo>
                    <a:pt x="501" y="580"/>
                  </a:lnTo>
                  <a:lnTo>
                    <a:pt x="470" y="603"/>
                  </a:lnTo>
                  <a:lnTo>
                    <a:pt x="399" y="640"/>
                  </a:lnTo>
                  <a:lnTo>
                    <a:pt x="334" y="632"/>
                  </a:lnTo>
                  <a:lnTo>
                    <a:pt x="269" y="611"/>
                  </a:lnTo>
                  <a:lnTo>
                    <a:pt x="217" y="580"/>
                  </a:lnTo>
                  <a:lnTo>
                    <a:pt x="180" y="545"/>
                  </a:lnTo>
                  <a:lnTo>
                    <a:pt x="159" y="501"/>
                  </a:lnTo>
                  <a:lnTo>
                    <a:pt x="138" y="465"/>
                  </a:lnTo>
                  <a:lnTo>
                    <a:pt x="130" y="428"/>
                  </a:lnTo>
                  <a:lnTo>
                    <a:pt x="130" y="392"/>
                  </a:lnTo>
                  <a:lnTo>
                    <a:pt x="130" y="334"/>
                  </a:lnTo>
                  <a:lnTo>
                    <a:pt x="138" y="298"/>
                  </a:lnTo>
                  <a:lnTo>
                    <a:pt x="152" y="261"/>
                  </a:lnTo>
                  <a:lnTo>
                    <a:pt x="167" y="240"/>
                  </a:lnTo>
                  <a:lnTo>
                    <a:pt x="217" y="204"/>
                  </a:lnTo>
                  <a:lnTo>
                    <a:pt x="282" y="160"/>
                  </a:lnTo>
                  <a:lnTo>
                    <a:pt x="298" y="160"/>
                  </a:lnTo>
                  <a:lnTo>
                    <a:pt x="298" y="152"/>
                  </a:lnTo>
                  <a:lnTo>
                    <a:pt x="240" y="167"/>
                  </a:lnTo>
                  <a:lnTo>
                    <a:pt x="196" y="196"/>
                  </a:lnTo>
                  <a:lnTo>
                    <a:pt x="152" y="233"/>
                  </a:lnTo>
                  <a:lnTo>
                    <a:pt x="115" y="269"/>
                  </a:lnTo>
                  <a:lnTo>
                    <a:pt x="115" y="277"/>
                  </a:lnTo>
                  <a:lnTo>
                    <a:pt x="109" y="277"/>
                  </a:lnTo>
                  <a:lnTo>
                    <a:pt x="130" y="233"/>
                  </a:lnTo>
                  <a:lnTo>
                    <a:pt x="159" y="189"/>
                  </a:lnTo>
                  <a:lnTo>
                    <a:pt x="196" y="160"/>
                  </a:lnTo>
                  <a:lnTo>
                    <a:pt x="240" y="139"/>
                  </a:lnTo>
                  <a:lnTo>
                    <a:pt x="274" y="123"/>
                  </a:lnTo>
                  <a:lnTo>
                    <a:pt x="319" y="110"/>
                  </a:lnTo>
                  <a:lnTo>
                    <a:pt x="376" y="102"/>
                  </a:lnTo>
                  <a:lnTo>
                    <a:pt x="370" y="94"/>
                  </a:lnTo>
                  <a:lnTo>
                    <a:pt x="347" y="87"/>
                  </a:lnTo>
                  <a:lnTo>
                    <a:pt x="326" y="81"/>
                  </a:lnTo>
                  <a:lnTo>
                    <a:pt x="311" y="73"/>
                  </a:lnTo>
                  <a:lnTo>
                    <a:pt x="340" y="66"/>
                  </a:lnTo>
                  <a:lnTo>
                    <a:pt x="370" y="58"/>
                  </a:lnTo>
                  <a:lnTo>
                    <a:pt x="413" y="66"/>
                  </a:lnTo>
                  <a:lnTo>
                    <a:pt x="493" y="94"/>
                  </a:lnTo>
                  <a:lnTo>
                    <a:pt x="486" y="123"/>
                  </a:lnTo>
                  <a:lnTo>
                    <a:pt x="478" y="146"/>
                  </a:lnTo>
                  <a:lnTo>
                    <a:pt x="478" y="181"/>
                  </a:lnTo>
                  <a:lnTo>
                    <a:pt x="501" y="175"/>
                  </a:lnTo>
                  <a:lnTo>
                    <a:pt x="507" y="181"/>
                  </a:lnTo>
                  <a:lnTo>
                    <a:pt x="478" y="212"/>
                  </a:lnTo>
                  <a:lnTo>
                    <a:pt x="449" y="233"/>
                  </a:lnTo>
                  <a:lnTo>
                    <a:pt x="478" y="240"/>
                  </a:lnTo>
                  <a:lnTo>
                    <a:pt x="501" y="240"/>
                  </a:lnTo>
                  <a:lnTo>
                    <a:pt x="514" y="248"/>
                  </a:lnTo>
                  <a:lnTo>
                    <a:pt x="514" y="254"/>
                  </a:lnTo>
                  <a:lnTo>
                    <a:pt x="522" y="261"/>
                  </a:lnTo>
                  <a:lnTo>
                    <a:pt x="530" y="261"/>
                  </a:lnTo>
                  <a:lnTo>
                    <a:pt x="543" y="269"/>
                  </a:lnTo>
                  <a:lnTo>
                    <a:pt x="551" y="290"/>
                  </a:lnTo>
                  <a:lnTo>
                    <a:pt x="566" y="327"/>
                  </a:lnTo>
                  <a:lnTo>
                    <a:pt x="566" y="379"/>
                  </a:lnTo>
                  <a:lnTo>
                    <a:pt x="559" y="421"/>
                  </a:lnTo>
                  <a:lnTo>
                    <a:pt x="776" y="632"/>
                  </a:lnTo>
                  <a:close/>
                </a:path>
              </a:pathLst>
            </a:custGeom>
            <a:gradFill>
              <a:gsLst>
                <a:gs pos="100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フリーフォーム 40"/>
            <p:cNvSpPr>
              <a:spLocks/>
            </p:cNvSpPr>
            <p:nvPr/>
          </p:nvSpPr>
          <p:spPr bwMode="auto">
            <a:xfrm>
              <a:off x="7358082" y="4714884"/>
              <a:ext cx="251974" cy="453319"/>
            </a:xfrm>
            <a:custGeom>
              <a:avLst/>
              <a:gdLst>
                <a:gd name="T0" fmla="*/ 0 w 144"/>
                <a:gd name="T1" fmla="*/ 0 h 261"/>
                <a:gd name="T2" fmla="*/ 66675 w 144"/>
                <a:gd name="T3" fmla="*/ 149225 h 261"/>
                <a:gd name="T4" fmla="*/ 138113 w 144"/>
                <a:gd name="T5" fmla="*/ 274638 h 261"/>
                <a:gd name="T6" fmla="*/ 207963 w 144"/>
                <a:gd name="T7" fmla="*/ 357188 h 261"/>
                <a:gd name="T8" fmla="*/ 228600 w 144"/>
                <a:gd name="T9" fmla="*/ 414338 h 261"/>
                <a:gd name="T10" fmla="*/ 125413 w 144"/>
                <a:gd name="T11" fmla="*/ 331788 h 261"/>
                <a:gd name="T12" fmla="*/ 92075 w 144"/>
                <a:gd name="T13" fmla="*/ 274638 h 261"/>
                <a:gd name="T14" fmla="*/ 46038 w 144"/>
                <a:gd name="T15" fmla="*/ 195263 h 261"/>
                <a:gd name="T16" fmla="*/ 12700 w 144"/>
                <a:gd name="T17" fmla="*/ 103188 h 261"/>
                <a:gd name="T18" fmla="*/ 12700 w 144"/>
                <a:gd name="T19" fmla="*/ 0 h 261"/>
                <a:gd name="T20" fmla="*/ 0 w 144"/>
                <a:gd name="T21" fmla="*/ 0 h 261"/>
                <a:gd name="T22" fmla="*/ 0 1 256"/>
                <a:gd name="T23" fmla="*/ 0 1 256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w 144"/>
                <a:gd name="T34" fmla="*/ 0 h 261"/>
                <a:gd name="T35" fmla="*/ 0 w 144"/>
                <a:gd name="T36" fmla="*/ 0 h 2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4" h="261">
                  <a:moveTo>
                    <a:pt x="0" y="0"/>
                  </a:moveTo>
                  <a:lnTo>
                    <a:pt x="42" y="94"/>
                  </a:lnTo>
                  <a:lnTo>
                    <a:pt x="87" y="173"/>
                  </a:lnTo>
                  <a:lnTo>
                    <a:pt x="131" y="225"/>
                  </a:lnTo>
                  <a:lnTo>
                    <a:pt x="144" y="261"/>
                  </a:lnTo>
                  <a:lnTo>
                    <a:pt x="79" y="209"/>
                  </a:lnTo>
                  <a:lnTo>
                    <a:pt x="58" y="173"/>
                  </a:lnTo>
                  <a:lnTo>
                    <a:pt x="29" y="123"/>
                  </a:lnTo>
                  <a:lnTo>
                    <a:pt x="8" y="65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1" name="図形グループ 10"/>
          <p:cNvGrpSpPr/>
          <p:nvPr/>
        </p:nvGrpSpPr>
        <p:grpSpPr>
          <a:xfrm>
            <a:off x="6357950" y="5000636"/>
            <a:ext cx="1071570" cy="1036602"/>
            <a:chOff x="6357950" y="5000636"/>
            <a:chExt cx="1071570" cy="1036602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/>
              </a:gs>
            </a:gsLst>
            <a:lin ang="5400000" scaled="1"/>
          </a:gradFill>
        </p:grpSpPr>
        <p:sp>
          <p:nvSpPr>
            <p:cNvPr id="43" name="フリーフォーム 42"/>
            <p:cNvSpPr>
              <a:spLocks/>
            </p:cNvSpPr>
            <p:nvPr/>
          </p:nvSpPr>
          <p:spPr bwMode="auto">
            <a:xfrm rot="21162566">
              <a:off x="6357950" y="5000636"/>
              <a:ext cx="1071570" cy="1036602"/>
            </a:xfrm>
            <a:custGeom>
              <a:avLst/>
              <a:gdLst>
                <a:gd name="T0" fmla="*/ 320675 w 551"/>
                <a:gd name="T1" fmla="*/ 11112 h 537"/>
                <a:gd name="T2" fmla="*/ 331787 w 551"/>
                <a:gd name="T3" fmla="*/ 11112 h 537"/>
                <a:gd name="T4" fmla="*/ 265112 w 551"/>
                <a:gd name="T5" fmla="*/ 93662 h 537"/>
                <a:gd name="T6" fmla="*/ 171450 w 551"/>
                <a:gd name="T7" fmla="*/ 185737 h 537"/>
                <a:gd name="T8" fmla="*/ 112712 w 551"/>
                <a:gd name="T9" fmla="*/ 334962 h 537"/>
                <a:gd name="T10" fmla="*/ 136525 w 551"/>
                <a:gd name="T11" fmla="*/ 495300 h 537"/>
                <a:gd name="T12" fmla="*/ 241300 w 551"/>
                <a:gd name="T13" fmla="*/ 633412 h 537"/>
                <a:gd name="T14" fmla="*/ 401637 w 551"/>
                <a:gd name="T15" fmla="*/ 715962 h 537"/>
                <a:gd name="T16" fmla="*/ 563562 w 551"/>
                <a:gd name="T17" fmla="*/ 715962 h 537"/>
                <a:gd name="T18" fmla="*/ 688975 w 551"/>
                <a:gd name="T19" fmla="*/ 600075 h 537"/>
                <a:gd name="T20" fmla="*/ 701675 w 551"/>
                <a:gd name="T21" fmla="*/ 495300 h 537"/>
                <a:gd name="T22" fmla="*/ 642937 w 551"/>
                <a:gd name="T23" fmla="*/ 358775 h 537"/>
                <a:gd name="T24" fmla="*/ 701675 w 551"/>
                <a:gd name="T25" fmla="*/ 404812 h 537"/>
                <a:gd name="T26" fmla="*/ 622300 w 551"/>
                <a:gd name="T27" fmla="*/ 288925 h 537"/>
                <a:gd name="T28" fmla="*/ 735012 w 551"/>
                <a:gd name="T29" fmla="*/ 392112 h 537"/>
                <a:gd name="T30" fmla="*/ 758825 w 551"/>
                <a:gd name="T31" fmla="*/ 471487 h 537"/>
                <a:gd name="T32" fmla="*/ 735012 w 551"/>
                <a:gd name="T33" fmla="*/ 587375 h 537"/>
                <a:gd name="T34" fmla="*/ 746125 w 551"/>
                <a:gd name="T35" fmla="*/ 577850 h 537"/>
                <a:gd name="T36" fmla="*/ 792162 w 551"/>
                <a:gd name="T37" fmla="*/ 495300 h 537"/>
                <a:gd name="T38" fmla="*/ 792162 w 551"/>
                <a:gd name="T39" fmla="*/ 415925 h 537"/>
                <a:gd name="T40" fmla="*/ 725487 w 551"/>
                <a:gd name="T41" fmla="*/ 263525 h 537"/>
                <a:gd name="T42" fmla="*/ 746125 w 551"/>
                <a:gd name="T43" fmla="*/ 242887 h 537"/>
                <a:gd name="T44" fmla="*/ 642937 w 551"/>
                <a:gd name="T45" fmla="*/ 160337 h 537"/>
                <a:gd name="T46" fmla="*/ 527050 w 551"/>
                <a:gd name="T47" fmla="*/ 139700 h 537"/>
                <a:gd name="T48" fmla="*/ 517525 w 551"/>
                <a:gd name="T49" fmla="*/ 127000 h 537"/>
                <a:gd name="T50" fmla="*/ 527050 w 551"/>
                <a:gd name="T51" fmla="*/ 103187 h 537"/>
                <a:gd name="T52" fmla="*/ 585787 w 551"/>
                <a:gd name="T53" fmla="*/ 80962 h 537"/>
                <a:gd name="T54" fmla="*/ 782637 w 551"/>
                <a:gd name="T55" fmla="*/ 196850 h 537"/>
                <a:gd name="T56" fmla="*/ 862012 w 551"/>
                <a:gd name="T57" fmla="*/ 334962 h 537"/>
                <a:gd name="T58" fmla="*/ 862012 w 551"/>
                <a:gd name="T59" fmla="*/ 495300 h 537"/>
                <a:gd name="T60" fmla="*/ 804862 w 551"/>
                <a:gd name="T61" fmla="*/ 669925 h 537"/>
                <a:gd name="T62" fmla="*/ 688975 w 551"/>
                <a:gd name="T63" fmla="*/ 785812 h 537"/>
                <a:gd name="T64" fmla="*/ 563562 w 551"/>
                <a:gd name="T65" fmla="*/ 842962 h 537"/>
                <a:gd name="T66" fmla="*/ 390525 w 551"/>
                <a:gd name="T67" fmla="*/ 852487 h 537"/>
                <a:gd name="T68" fmla="*/ 207962 w 551"/>
                <a:gd name="T69" fmla="*/ 793750 h 537"/>
                <a:gd name="T70" fmla="*/ 57150 w 551"/>
                <a:gd name="T71" fmla="*/ 669925 h 537"/>
                <a:gd name="T72" fmla="*/ 46037 w 551"/>
                <a:gd name="T73" fmla="*/ 611187 h 537"/>
                <a:gd name="T74" fmla="*/ 92075 w 551"/>
                <a:gd name="T75" fmla="*/ 690562 h 537"/>
                <a:gd name="T76" fmla="*/ 103187 w 551"/>
                <a:gd name="T77" fmla="*/ 681037 h 537"/>
                <a:gd name="T78" fmla="*/ 112712 w 551"/>
                <a:gd name="T79" fmla="*/ 690562 h 537"/>
                <a:gd name="T80" fmla="*/ 33337 w 551"/>
                <a:gd name="T81" fmla="*/ 528637 h 537"/>
                <a:gd name="T82" fmla="*/ 0 w 551"/>
                <a:gd name="T83" fmla="*/ 379412 h 537"/>
                <a:gd name="T84" fmla="*/ 9525 w 551"/>
                <a:gd name="T85" fmla="*/ 404812 h 537"/>
                <a:gd name="T86" fmla="*/ 46037 w 551"/>
                <a:gd name="T87" fmla="*/ 368300 h 537"/>
                <a:gd name="T88" fmla="*/ 79375 w 551"/>
                <a:gd name="T89" fmla="*/ 219075 h 537"/>
                <a:gd name="T90" fmla="*/ 182562 w 551"/>
                <a:gd name="T91" fmla="*/ 103187 h 537"/>
                <a:gd name="T92" fmla="*/ 265112 w 551"/>
                <a:gd name="T93" fmla="*/ 57150 h 537"/>
                <a:gd name="T94" fmla="*/ 311150 w 551"/>
                <a:gd name="T95" fmla="*/ 23812 h 537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w 551"/>
                <a:gd name="T145" fmla="*/ 0 h 537"/>
                <a:gd name="T146" fmla="*/ 0 w 551"/>
                <a:gd name="T147" fmla="*/ 0 h 53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1" h="537">
                  <a:moveTo>
                    <a:pt x="196" y="15"/>
                  </a:moveTo>
                  <a:lnTo>
                    <a:pt x="202" y="7"/>
                  </a:lnTo>
                  <a:lnTo>
                    <a:pt x="217" y="0"/>
                  </a:lnTo>
                  <a:lnTo>
                    <a:pt x="209" y="7"/>
                  </a:lnTo>
                  <a:lnTo>
                    <a:pt x="196" y="30"/>
                  </a:lnTo>
                  <a:lnTo>
                    <a:pt x="167" y="59"/>
                  </a:lnTo>
                  <a:lnTo>
                    <a:pt x="136" y="80"/>
                  </a:lnTo>
                  <a:lnTo>
                    <a:pt x="108" y="117"/>
                  </a:lnTo>
                  <a:lnTo>
                    <a:pt x="86" y="174"/>
                  </a:lnTo>
                  <a:lnTo>
                    <a:pt x="71" y="211"/>
                  </a:lnTo>
                  <a:lnTo>
                    <a:pt x="71" y="247"/>
                  </a:lnTo>
                  <a:lnTo>
                    <a:pt x="86" y="312"/>
                  </a:lnTo>
                  <a:lnTo>
                    <a:pt x="115" y="364"/>
                  </a:lnTo>
                  <a:lnTo>
                    <a:pt x="152" y="399"/>
                  </a:lnTo>
                  <a:lnTo>
                    <a:pt x="196" y="435"/>
                  </a:lnTo>
                  <a:lnTo>
                    <a:pt x="253" y="451"/>
                  </a:lnTo>
                  <a:lnTo>
                    <a:pt x="303" y="458"/>
                  </a:lnTo>
                  <a:lnTo>
                    <a:pt x="355" y="451"/>
                  </a:lnTo>
                  <a:lnTo>
                    <a:pt x="392" y="435"/>
                  </a:lnTo>
                  <a:lnTo>
                    <a:pt x="434" y="378"/>
                  </a:lnTo>
                  <a:lnTo>
                    <a:pt x="442" y="356"/>
                  </a:lnTo>
                  <a:lnTo>
                    <a:pt x="442" y="312"/>
                  </a:lnTo>
                  <a:lnTo>
                    <a:pt x="434" y="284"/>
                  </a:lnTo>
                  <a:lnTo>
                    <a:pt x="405" y="226"/>
                  </a:lnTo>
                  <a:lnTo>
                    <a:pt x="413" y="226"/>
                  </a:lnTo>
                  <a:lnTo>
                    <a:pt x="442" y="255"/>
                  </a:lnTo>
                  <a:lnTo>
                    <a:pt x="442" y="232"/>
                  </a:lnTo>
                  <a:lnTo>
                    <a:pt x="392" y="182"/>
                  </a:lnTo>
                  <a:lnTo>
                    <a:pt x="405" y="182"/>
                  </a:lnTo>
                  <a:lnTo>
                    <a:pt x="463" y="247"/>
                  </a:lnTo>
                  <a:lnTo>
                    <a:pt x="470" y="276"/>
                  </a:lnTo>
                  <a:lnTo>
                    <a:pt x="478" y="297"/>
                  </a:lnTo>
                  <a:lnTo>
                    <a:pt x="478" y="320"/>
                  </a:lnTo>
                  <a:lnTo>
                    <a:pt x="463" y="370"/>
                  </a:lnTo>
                  <a:lnTo>
                    <a:pt x="470" y="370"/>
                  </a:lnTo>
                  <a:lnTo>
                    <a:pt x="470" y="364"/>
                  </a:lnTo>
                  <a:lnTo>
                    <a:pt x="486" y="341"/>
                  </a:lnTo>
                  <a:lnTo>
                    <a:pt x="499" y="312"/>
                  </a:lnTo>
                  <a:lnTo>
                    <a:pt x="499" y="291"/>
                  </a:lnTo>
                  <a:lnTo>
                    <a:pt x="499" y="262"/>
                  </a:lnTo>
                  <a:lnTo>
                    <a:pt x="478" y="211"/>
                  </a:lnTo>
                  <a:lnTo>
                    <a:pt x="457" y="166"/>
                  </a:lnTo>
                  <a:lnTo>
                    <a:pt x="463" y="161"/>
                  </a:lnTo>
                  <a:lnTo>
                    <a:pt x="470" y="153"/>
                  </a:lnTo>
                  <a:lnTo>
                    <a:pt x="442" y="124"/>
                  </a:lnTo>
                  <a:lnTo>
                    <a:pt x="405" y="101"/>
                  </a:lnTo>
                  <a:lnTo>
                    <a:pt x="355" y="95"/>
                  </a:lnTo>
                  <a:lnTo>
                    <a:pt x="332" y="88"/>
                  </a:lnTo>
                  <a:lnTo>
                    <a:pt x="311" y="80"/>
                  </a:lnTo>
                  <a:lnTo>
                    <a:pt x="326" y="80"/>
                  </a:lnTo>
                  <a:lnTo>
                    <a:pt x="369" y="65"/>
                  </a:lnTo>
                  <a:lnTo>
                    <a:pt x="332" y="65"/>
                  </a:lnTo>
                  <a:lnTo>
                    <a:pt x="332" y="51"/>
                  </a:lnTo>
                  <a:lnTo>
                    <a:pt x="369" y="51"/>
                  </a:lnTo>
                  <a:lnTo>
                    <a:pt x="457" y="95"/>
                  </a:lnTo>
                  <a:lnTo>
                    <a:pt x="493" y="124"/>
                  </a:lnTo>
                  <a:lnTo>
                    <a:pt x="522" y="161"/>
                  </a:lnTo>
                  <a:lnTo>
                    <a:pt x="543" y="211"/>
                  </a:lnTo>
                  <a:lnTo>
                    <a:pt x="551" y="268"/>
                  </a:lnTo>
                  <a:lnTo>
                    <a:pt x="543" y="312"/>
                  </a:lnTo>
                  <a:lnTo>
                    <a:pt x="528" y="370"/>
                  </a:lnTo>
                  <a:lnTo>
                    <a:pt x="507" y="422"/>
                  </a:lnTo>
                  <a:lnTo>
                    <a:pt x="470" y="464"/>
                  </a:lnTo>
                  <a:lnTo>
                    <a:pt x="434" y="495"/>
                  </a:lnTo>
                  <a:lnTo>
                    <a:pt x="397" y="516"/>
                  </a:lnTo>
                  <a:lnTo>
                    <a:pt x="355" y="531"/>
                  </a:lnTo>
                  <a:lnTo>
                    <a:pt x="303" y="537"/>
                  </a:lnTo>
                  <a:lnTo>
                    <a:pt x="246" y="537"/>
                  </a:lnTo>
                  <a:lnTo>
                    <a:pt x="188" y="523"/>
                  </a:lnTo>
                  <a:lnTo>
                    <a:pt x="131" y="500"/>
                  </a:lnTo>
                  <a:lnTo>
                    <a:pt x="79" y="464"/>
                  </a:lnTo>
                  <a:lnTo>
                    <a:pt x="36" y="422"/>
                  </a:lnTo>
                  <a:lnTo>
                    <a:pt x="0" y="356"/>
                  </a:lnTo>
                  <a:lnTo>
                    <a:pt x="29" y="385"/>
                  </a:lnTo>
                  <a:lnTo>
                    <a:pt x="50" y="429"/>
                  </a:lnTo>
                  <a:lnTo>
                    <a:pt x="58" y="435"/>
                  </a:lnTo>
                  <a:lnTo>
                    <a:pt x="58" y="429"/>
                  </a:lnTo>
                  <a:lnTo>
                    <a:pt x="65" y="429"/>
                  </a:lnTo>
                  <a:lnTo>
                    <a:pt x="71" y="429"/>
                  </a:lnTo>
                  <a:lnTo>
                    <a:pt x="71" y="435"/>
                  </a:lnTo>
                  <a:lnTo>
                    <a:pt x="42" y="393"/>
                  </a:lnTo>
                  <a:lnTo>
                    <a:pt x="21" y="333"/>
                  </a:lnTo>
                  <a:lnTo>
                    <a:pt x="0" y="276"/>
                  </a:lnTo>
                  <a:lnTo>
                    <a:pt x="0" y="239"/>
                  </a:lnTo>
                  <a:lnTo>
                    <a:pt x="0" y="197"/>
                  </a:lnTo>
                  <a:lnTo>
                    <a:pt x="6" y="255"/>
                  </a:lnTo>
                  <a:lnTo>
                    <a:pt x="29" y="297"/>
                  </a:lnTo>
                  <a:lnTo>
                    <a:pt x="29" y="232"/>
                  </a:lnTo>
                  <a:lnTo>
                    <a:pt x="36" y="166"/>
                  </a:lnTo>
                  <a:lnTo>
                    <a:pt x="50" y="138"/>
                  </a:lnTo>
                  <a:lnTo>
                    <a:pt x="71" y="109"/>
                  </a:lnTo>
                  <a:lnTo>
                    <a:pt x="115" y="65"/>
                  </a:lnTo>
                  <a:lnTo>
                    <a:pt x="144" y="51"/>
                  </a:lnTo>
                  <a:lnTo>
                    <a:pt x="167" y="36"/>
                  </a:lnTo>
                  <a:lnTo>
                    <a:pt x="188" y="15"/>
                  </a:lnTo>
                  <a:lnTo>
                    <a:pt x="196" y="1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フリーフォーム 43"/>
            <p:cNvSpPr>
              <a:spLocks/>
            </p:cNvSpPr>
            <p:nvPr/>
          </p:nvSpPr>
          <p:spPr bwMode="auto">
            <a:xfrm>
              <a:off x="6715140" y="5214950"/>
              <a:ext cx="431310" cy="71438"/>
            </a:xfrm>
            <a:custGeom>
              <a:avLst/>
              <a:gdLst>
                <a:gd name="T0" fmla="*/ 0 w 232"/>
                <a:gd name="T1" fmla="*/ 0 h 44"/>
                <a:gd name="T2" fmla="*/ 196850 w 232"/>
                <a:gd name="T3" fmla="*/ 12700 h 44"/>
                <a:gd name="T4" fmla="*/ 301625 w 232"/>
                <a:gd name="T5" fmla="*/ 36513 h 44"/>
                <a:gd name="T6" fmla="*/ 334963 w 232"/>
                <a:gd name="T7" fmla="*/ 46038 h 44"/>
                <a:gd name="T8" fmla="*/ 358775 w 232"/>
                <a:gd name="T9" fmla="*/ 58738 h 44"/>
                <a:gd name="T10" fmla="*/ 368300 w 232"/>
                <a:gd name="T11" fmla="*/ 69850 h 44"/>
                <a:gd name="T12" fmla="*/ 346075 w 232"/>
                <a:gd name="T13" fmla="*/ 69850 h 44"/>
                <a:gd name="T14" fmla="*/ 288925 w 232"/>
                <a:gd name="T15" fmla="*/ 46038 h 44"/>
                <a:gd name="T16" fmla="*/ 219075 w 232"/>
                <a:gd name="T17" fmla="*/ 36513 h 44"/>
                <a:gd name="T18" fmla="*/ 219075 w 232"/>
                <a:gd name="T19" fmla="*/ 46038 h 44"/>
                <a:gd name="T20" fmla="*/ 242888 w 232"/>
                <a:gd name="T21" fmla="*/ 69850 h 44"/>
                <a:gd name="T22" fmla="*/ 219075 w 232"/>
                <a:gd name="T23" fmla="*/ 69850 h 44"/>
                <a:gd name="T24" fmla="*/ 196850 w 232"/>
                <a:gd name="T25" fmla="*/ 58738 h 44"/>
                <a:gd name="T26" fmla="*/ 173038 w 232"/>
                <a:gd name="T27" fmla="*/ 46038 h 44"/>
                <a:gd name="T28" fmla="*/ 11113 w 232"/>
                <a:gd name="T29" fmla="*/ 0 h 44"/>
                <a:gd name="T30" fmla="*/ 0 w 232"/>
                <a:gd name="T31" fmla="*/ 0 h 44"/>
                <a:gd name="T32" fmla="*/ 0 1 256"/>
                <a:gd name="T33" fmla="*/ 0 1 256"/>
                <a:gd name="T34" fmla="*/ 0 1 256"/>
                <a:gd name="T35" fmla="*/ 0 1 256"/>
                <a:gd name="T36" fmla="*/ 0 1 256"/>
                <a:gd name="T37" fmla="*/ 0 1 256"/>
                <a:gd name="T38" fmla="*/ 0 1 256"/>
                <a:gd name="T39" fmla="*/ 0 1 256"/>
                <a:gd name="T40" fmla="*/ 0 1 256"/>
                <a:gd name="T41" fmla="*/ 0 1 256"/>
                <a:gd name="T42" fmla="*/ 0 1 256"/>
                <a:gd name="T43" fmla="*/ 0 1 256"/>
                <a:gd name="T44" fmla="*/ 0 1 256"/>
                <a:gd name="T45" fmla="*/ 0 1 256"/>
                <a:gd name="T46" fmla="*/ 0 1 256"/>
                <a:gd name="T47" fmla="*/ 0 1 256"/>
                <a:gd name="T48" fmla="*/ 0 w 232"/>
                <a:gd name="T49" fmla="*/ 0 h 44"/>
                <a:gd name="T50" fmla="*/ 0 w 232"/>
                <a:gd name="T51" fmla="*/ 0 h 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2" h="44">
                  <a:moveTo>
                    <a:pt x="0" y="0"/>
                  </a:moveTo>
                  <a:lnTo>
                    <a:pt x="124" y="8"/>
                  </a:lnTo>
                  <a:lnTo>
                    <a:pt x="190" y="23"/>
                  </a:lnTo>
                  <a:lnTo>
                    <a:pt x="211" y="29"/>
                  </a:lnTo>
                  <a:lnTo>
                    <a:pt x="226" y="37"/>
                  </a:lnTo>
                  <a:lnTo>
                    <a:pt x="232" y="44"/>
                  </a:lnTo>
                  <a:lnTo>
                    <a:pt x="218" y="44"/>
                  </a:lnTo>
                  <a:lnTo>
                    <a:pt x="182" y="29"/>
                  </a:lnTo>
                  <a:lnTo>
                    <a:pt x="138" y="23"/>
                  </a:lnTo>
                  <a:lnTo>
                    <a:pt x="138" y="29"/>
                  </a:lnTo>
                  <a:lnTo>
                    <a:pt x="153" y="44"/>
                  </a:lnTo>
                  <a:lnTo>
                    <a:pt x="138" y="44"/>
                  </a:lnTo>
                  <a:lnTo>
                    <a:pt x="124" y="37"/>
                  </a:lnTo>
                  <a:lnTo>
                    <a:pt x="109" y="29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フリーフォーム 44"/>
            <p:cNvSpPr>
              <a:spLocks/>
            </p:cNvSpPr>
            <p:nvPr/>
          </p:nvSpPr>
          <p:spPr bwMode="auto">
            <a:xfrm>
              <a:off x="6786578" y="5357826"/>
              <a:ext cx="232643" cy="71242"/>
            </a:xfrm>
            <a:custGeom>
              <a:avLst/>
              <a:gdLst>
                <a:gd name="T0" fmla="*/ 0 w 94"/>
                <a:gd name="T1" fmla="*/ 0 h 29"/>
                <a:gd name="T2" fmla="*/ 82550 w 94"/>
                <a:gd name="T3" fmla="*/ 12700 h 29"/>
                <a:gd name="T4" fmla="*/ 149225 w 94"/>
                <a:gd name="T5" fmla="*/ 33338 h 29"/>
                <a:gd name="T6" fmla="*/ 149225 w 94"/>
                <a:gd name="T7" fmla="*/ 46038 h 29"/>
                <a:gd name="T8" fmla="*/ 127000 w 94"/>
                <a:gd name="T9" fmla="*/ 46038 h 29"/>
                <a:gd name="T10" fmla="*/ 69850 w 94"/>
                <a:gd name="T11" fmla="*/ 25400 h 29"/>
                <a:gd name="T12" fmla="*/ 11113 w 94"/>
                <a:gd name="T13" fmla="*/ 0 h 29"/>
                <a:gd name="T14" fmla="*/ 0 w 94"/>
                <a:gd name="T15" fmla="*/ 0 h 29"/>
                <a:gd name="T16" fmla="*/ 0 1 256"/>
                <a:gd name="T17" fmla="*/ 0 1 256"/>
                <a:gd name="T18" fmla="*/ 0 1 256"/>
                <a:gd name="T19" fmla="*/ 0 1 256"/>
                <a:gd name="T20" fmla="*/ 0 1 256"/>
                <a:gd name="T21" fmla="*/ 0 1 256"/>
                <a:gd name="T22" fmla="*/ 0 1 256"/>
                <a:gd name="T23" fmla="*/ 0 1 256"/>
                <a:gd name="T24" fmla="*/ 0 w 94"/>
                <a:gd name="T25" fmla="*/ 0 h 29"/>
                <a:gd name="T26" fmla="*/ 0 w 94"/>
                <a:gd name="T27" fmla="*/ 0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" h="29">
                  <a:moveTo>
                    <a:pt x="0" y="0"/>
                  </a:moveTo>
                  <a:lnTo>
                    <a:pt x="52" y="8"/>
                  </a:lnTo>
                  <a:lnTo>
                    <a:pt x="94" y="21"/>
                  </a:lnTo>
                  <a:lnTo>
                    <a:pt x="94" y="29"/>
                  </a:lnTo>
                  <a:lnTo>
                    <a:pt x="80" y="29"/>
                  </a:lnTo>
                  <a:lnTo>
                    <a:pt x="44" y="16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46" name="フリーフォーム 45"/>
          <p:cNvSpPr>
            <a:spLocks/>
          </p:cNvSpPr>
          <p:nvPr/>
        </p:nvSpPr>
        <p:spPr bwMode="auto">
          <a:xfrm>
            <a:off x="5857884" y="5857892"/>
            <a:ext cx="245087" cy="231993"/>
          </a:xfrm>
          <a:custGeom>
            <a:avLst/>
            <a:gdLst>
              <a:gd name="T0" fmla="*/ 136525 w 151"/>
              <a:gd name="T1" fmla="*/ 0 h 144"/>
              <a:gd name="T2" fmla="*/ 79375 w 151"/>
              <a:gd name="T3" fmla="*/ 9525 h 144"/>
              <a:gd name="T4" fmla="*/ 44450 w 151"/>
              <a:gd name="T5" fmla="*/ 34925 h 144"/>
              <a:gd name="T6" fmla="*/ 0 w 151"/>
              <a:gd name="T7" fmla="*/ 104775 h 144"/>
              <a:gd name="T8" fmla="*/ 0 w 151"/>
              <a:gd name="T9" fmla="*/ 138113 h 144"/>
              <a:gd name="T10" fmla="*/ 57150 w 151"/>
              <a:gd name="T11" fmla="*/ 125413 h 144"/>
              <a:gd name="T12" fmla="*/ 44450 w 151"/>
              <a:gd name="T13" fmla="*/ 161925 h 144"/>
              <a:gd name="T14" fmla="*/ 20637 w 151"/>
              <a:gd name="T15" fmla="*/ 171450 h 144"/>
              <a:gd name="T16" fmla="*/ 57150 w 151"/>
              <a:gd name="T17" fmla="*/ 207963 h 144"/>
              <a:gd name="T18" fmla="*/ 103187 w 151"/>
              <a:gd name="T19" fmla="*/ 228600 h 144"/>
              <a:gd name="T20" fmla="*/ 149225 w 151"/>
              <a:gd name="T21" fmla="*/ 228600 h 144"/>
              <a:gd name="T22" fmla="*/ 182562 w 151"/>
              <a:gd name="T23" fmla="*/ 217488 h 144"/>
              <a:gd name="T24" fmla="*/ 239712 w 151"/>
              <a:gd name="T25" fmla="*/ 184150 h 144"/>
              <a:gd name="T26" fmla="*/ 239712 w 151"/>
              <a:gd name="T27" fmla="*/ 104775 h 144"/>
              <a:gd name="T28" fmla="*/ 219075 w 151"/>
              <a:gd name="T29" fmla="*/ 55563 h 144"/>
              <a:gd name="T30" fmla="*/ 182562 w 151"/>
              <a:gd name="T31" fmla="*/ 34925 h 144"/>
              <a:gd name="T32" fmla="*/ 149225 w 151"/>
              <a:gd name="T33" fmla="*/ 0 h 144"/>
              <a:gd name="T34" fmla="*/ 136525 w 151"/>
              <a:gd name="T35" fmla="*/ 0 h 144"/>
              <a:gd name="T36" fmla="*/ 136525 w 151"/>
              <a:gd name="T37" fmla="*/ 104775 h 144"/>
              <a:gd name="T38" fmla="*/ 123825 w 151"/>
              <a:gd name="T39" fmla="*/ 112713 h 144"/>
              <a:gd name="T40" fmla="*/ 79375 w 151"/>
              <a:gd name="T41" fmla="*/ 104775 h 144"/>
              <a:gd name="T42" fmla="*/ 57150 w 151"/>
              <a:gd name="T43" fmla="*/ 92075 h 144"/>
              <a:gd name="T44" fmla="*/ 66675 w 151"/>
              <a:gd name="T45" fmla="*/ 46038 h 144"/>
              <a:gd name="T46" fmla="*/ 115887 w 151"/>
              <a:gd name="T47" fmla="*/ 34925 h 144"/>
              <a:gd name="T48" fmla="*/ 136525 w 151"/>
              <a:gd name="T49" fmla="*/ 46038 h 144"/>
              <a:gd name="T50" fmla="*/ 136525 w 151"/>
              <a:gd name="T51" fmla="*/ 79375 h 144"/>
              <a:gd name="T52" fmla="*/ 136525 w 151"/>
              <a:gd name="T53" fmla="*/ 104775 h 144"/>
              <a:gd name="T54" fmla="*/ 136525 w 151"/>
              <a:gd name="T55" fmla="*/ 0 h 144"/>
              <a:gd name="T56" fmla="*/ 149225 w 151"/>
              <a:gd name="T57" fmla="*/ 195263 h 144"/>
              <a:gd name="T58" fmla="*/ 195262 w 151"/>
              <a:gd name="T59" fmla="*/ 195263 h 144"/>
              <a:gd name="T60" fmla="*/ 169862 w 151"/>
              <a:gd name="T61" fmla="*/ 207963 h 144"/>
              <a:gd name="T62" fmla="*/ 149225 w 151"/>
              <a:gd name="T63" fmla="*/ 195263 h 144"/>
              <a:gd name="T64" fmla="*/ 136525 w 151"/>
              <a:gd name="T65" fmla="*/ 0 h 144"/>
              <a:gd name="T66" fmla="*/ 0 1 256"/>
              <a:gd name="T67" fmla="*/ 0 1 256"/>
              <a:gd name="T68" fmla="*/ 0 1 256"/>
              <a:gd name="T69" fmla="*/ 0 1 256"/>
              <a:gd name="T70" fmla="*/ 0 1 256"/>
              <a:gd name="T71" fmla="*/ 0 1 256"/>
              <a:gd name="T72" fmla="*/ 0 1 256"/>
              <a:gd name="T73" fmla="*/ 0 1 256"/>
              <a:gd name="T74" fmla="*/ 0 1 256"/>
              <a:gd name="T75" fmla="*/ 0 1 256"/>
              <a:gd name="T76" fmla="*/ 0 1 256"/>
              <a:gd name="T77" fmla="*/ 0 1 256"/>
              <a:gd name="T78" fmla="*/ 0 1 256"/>
              <a:gd name="T79" fmla="*/ 0 1 256"/>
              <a:gd name="T80" fmla="*/ 0 1 256"/>
              <a:gd name="T81" fmla="*/ 0 1 256"/>
              <a:gd name="T82" fmla="*/ 0 1 256"/>
              <a:gd name="T83" fmla="*/ 0 1 256"/>
              <a:gd name="T84" fmla="*/ 0 1 256"/>
              <a:gd name="T85" fmla="*/ 0 1 256"/>
              <a:gd name="T86" fmla="*/ 0 1 256"/>
              <a:gd name="T87" fmla="*/ 0 1 256"/>
              <a:gd name="T88" fmla="*/ 0 1 256"/>
              <a:gd name="T89" fmla="*/ 0 1 256"/>
              <a:gd name="T90" fmla="*/ 0 1 256"/>
              <a:gd name="T91" fmla="*/ 0 1 256"/>
              <a:gd name="T92" fmla="*/ 0 1 256"/>
              <a:gd name="T93" fmla="*/ 0 1 256"/>
              <a:gd name="T94" fmla="*/ 0 1 256"/>
              <a:gd name="T95" fmla="*/ 0 1 256"/>
              <a:gd name="T96" fmla="*/ 0 1 256"/>
              <a:gd name="T97" fmla="*/ 0 1 256"/>
              <a:gd name="T98" fmla="*/ 0 1 256"/>
              <a:gd name="T99" fmla="*/ 0 w 151"/>
              <a:gd name="T100" fmla="*/ 0 h 144"/>
              <a:gd name="T101" fmla="*/ 0 w 151"/>
              <a:gd name="T102" fmla="*/ 0 h 14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51" h="144">
                <a:moveTo>
                  <a:pt x="86" y="0"/>
                </a:moveTo>
                <a:lnTo>
                  <a:pt x="50" y="6"/>
                </a:lnTo>
                <a:lnTo>
                  <a:pt x="28" y="22"/>
                </a:lnTo>
                <a:lnTo>
                  <a:pt x="0" y="66"/>
                </a:lnTo>
                <a:lnTo>
                  <a:pt x="0" y="87"/>
                </a:lnTo>
                <a:lnTo>
                  <a:pt x="36" y="79"/>
                </a:lnTo>
                <a:lnTo>
                  <a:pt x="28" y="102"/>
                </a:lnTo>
                <a:lnTo>
                  <a:pt x="13" y="108"/>
                </a:lnTo>
                <a:lnTo>
                  <a:pt x="36" y="131"/>
                </a:lnTo>
                <a:lnTo>
                  <a:pt x="65" y="144"/>
                </a:lnTo>
                <a:lnTo>
                  <a:pt x="94" y="144"/>
                </a:lnTo>
                <a:lnTo>
                  <a:pt x="115" y="137"/>
                </a:lnTo>
                <a:lnTo>
                  <a:pt x="151" y="116"/>
                </a:lnTo>
                <a:lnTo>
                  <a:pt x="151" y="66"/>
                </a:lnTo>
                <a:lnTo>
                  <a:pt x="138" y="35"/>
                </a:lnTo>
                <a:lnTo>
                  <a:pt x="115" y="22"/>
                </a:lnTo>
                <a:lnTo>
                  <a:pt x="94" y="0"/>
                </a:lnTo>
                <a:lnTo>
                  <a:pt x="86" y="0"/>
                </a:lnTo>
                <a:lnTo>
                  <a:pt x="86" y="66"/>
                </a:lnTo>
                <a:lnTo>
                  <a:pt x="78" y="71"/>
                </a:lnTo>
                <a:lnTo>
                  <a:pt x="50" y="66"/>
                </a:lnTo>
                <a:lnTo>
                  <a:pt x="36" y="58"/>
                </a:lnTo>
                <a:lnTo>
                  <a:pt x="42" y="29"/>
                </a:lnTo>
                <a:lnTo>
                  <a:pt x="73" y="22"/>
                </a:lnTo>
                <a:lnTo>
                  <a:pt x="86" y="29"/>
                </a:lnTo>
                <a:lnTo>
                  <a:pt x="86" y="50"/>
                </a:lnTo>
                <a:lnTo>
                  <a:pt x="86" y="66"/>
                </a:lnTo>
                <a:lnTo>
                  <a:pt x="86" y="0"/>
                </a:lnTo>
                <a:lnTo>
                  <a:pt x="94" y="123"/>
                </a:lnTo>
                <a:lnTo>
                  <a:pt x="123" y="123"/>
                </a:lnTo>
                <a:lnTo>
                  <a:pt x="107" y="131"/>
                </a:lnTo>
                <a:lnTo>
                  <a:pt x="94" y="123"/>
                </a:lnTo>
                <a:lnTo>
                  <a:pt x="86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5400000" scaled="1"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ja-JP" altLang="en-US" kern="1200">
              <a:solidFill>
                <a:srgbClr val="FF0000">
                  <a:alpha val="100000"/>
                </a:srgb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28596" y="1600201"/>
            <a:ext cx="4038600" cy="468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68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48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A217C9D-CC35-0845-B15B-8C6657BCB2B3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928678"/>
            <a:ext cx="8229600" cy="571496"/>
          </a:xfrm>
        </p:spPr>
        <p:txBody>
          <a:bodyPr/>
          <a:lstStyle>
            <a:lvl1pPr>
              <a:defRPr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418308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418308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48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EC7955A-EDA0-5A4F-B3AD-1F90D5E241DF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571744"/>
            <a:ext cx="8229600" cy="1143000"/>
          </a:xfrm>
        </p:spPr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E0351454-9269-E440-8205-681D2C7AA102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30E16AF7-B36C-B646-8F11-36A9C1CF5F01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1737" y="719158"/>
            <a:ext cx="325754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814786" y="719158"/>
            <a:ext cx="4757742" cy="57102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61737" y="1928804"/>
            <a:ext cx="3258000" cy="450059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14991F1-70F3-434C-A018-EA40EB14DBF3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10" name="フッター プレースホルダ 9"/>
          <p:cNvSpPr>
            <a:spLocks noGrp="1"/>
          </p:cNvSpPr>
          <p:nvPr>
            <p:ph type="ftr" sz="quarter" idx="11"/>
          </p:nvPr>
        </p:nvSpPr>
        <p:spPr>
          <a:xfrm>
            <a:off x="2199599" y="0"/>
            <a:ext cx="45000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40472" y="4917323"/>
            <a:ext cx="7774866" cy="42862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571472" y="623834"/>
            <a:ext cx="5486400" cy="4114800"/>
          </a:xfrm>
          <a:prstGeom prst="rect">
            <a:avLst/>
          </a:prstGeom>
          <a:noFill/>
          <a:ln w="241300" cmpd="thinThick">
            <a:solidFill>
              <a:schemeClr val="bg1"/>
            </a:solidFill>
            <a:prstDash val="solid"/>
            <a:miter lim="800000"/>
          </a:ln>
          <a:effectLst>
            <a:glow rad="101600">
              <a:schemeClr val="tx2">
                <a:alpha val="60000"/>
              </a:schemeClr>
            </a:glow>
          </a:effectLst>
          <a:scene3d>
            <a:camera prst="perspectiveFront"/>
            <a:lightRig rig="threePt" dir="t"/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ja-JP" altLang="en-US" smtClean="0"/>
              <a:t>アイコンをクリックして図を追加</a:t>
            </a:r>
            <a:endParaRPr kumimoji="0" 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28596" y="5429264"/>
            <a:ext cx="7786742" cy="100013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48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1347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E6AA3C5D-6871-1042-98B1-D587947183FE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日付プレースホルダ 20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2133600" cy="360000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" name="フッター プレースホルダ 9"/>
          <p:cNvSpPr>
            <a:spLocks noGrp="1"/>
          </p:cNvSpPr>
          <p:nvPr>
            <p:ph type="ftr" sz="quarter" idx="3"/>
          </p:nvPr>
        </p:nvSpPr>
        <p:spPr>
          <a:xfrm>
            <a:off x="2198578" y="1"/>
            <a:ext cx="4500594" cy="361347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1" name="スライド番号プレースホルダ 30"/>
          <p:cNvSpPr>
            <a:spLocks noGrp="1"/>
          </p:cNvSpPr>
          <p:nvPr>
            <p:ph type="sldNum" sz="quarter" idx="4"/>
          </p:nvPr>
        </p:nvSpPr>
        <p:spPr>
          <a:xfrm>
            <a:off x="7715272" y="0"/>
            <a:ext cx="1428728" cy="360000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176C5B9-6D9B-6C4B-A94D-D1B350F5AEA3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grpSp>
        <p:nvGrpSpPr>
          <p:cNvPr id="2" name="図形グループ 1"/>
          <p:cNvGrpSpPr>
            <a:grpSpLocks/>
          </p:cNvGrpSpPr>
          <p:nvPr/>
        </p:nvGrpSpPr>
        <p:grpSpPr bwMode="auto">
          <a:xfrm>
            <a:off x="-27819" y="-13"/>
            <a:ext cx="9171027" cy="6856554"/>
            <a:chOff x="2074" y="1608"/>
            <a:chExt cx="1603" cy="1129"/>
          </a:xfrm>
        </p:grpSpPr>
        <p:sp>
          <p:nvSpPr>
            <p:cNvPr id="18" name="フリーフォーム 17"/>
            <p:cNvSpPr>
              <a:spLocks/>
            </p:cNvSpPr>
            <p:nvPr userDrawn="1"/>
          </p:nvSpPr>
          <p:spPr bwMode="auto">
            <a:xfrm>
              <a:off x="2074" y="2433"/>
              <a:ext cx="991" cy="300"/>
            </a:xfrm>
            <a:custGeom>
              <a:avLst/>
              <a:gdLst>
                <a:gd name="T0" fmla="*/ 0 w 991"/>
                <a:gd name="T1" fmla="*/ 0 h 300"/>
                <a:gd name="T2" fmla="*/ 15 w 991"/>
                <a:gd name="T3" fmla="*/ 14 h 300"/>
                <a:gd name="T4" fmla="*/ 32 w 991"/>
                <a:gd name="T5" fmla="*/ 33 h 300"/>
                <a:gd name="T6" fmla="*/ 57 w 991"/>
                <a:gd name="T7" fmla="*/ 54 h 300"/>
                <a:gd name="T8" fmla="*/ 92 w 991"/>
                <a:gd name="T9" fmla="*/ 79 h 300"/>
                <a:gd name="T10" fmla="*/ 132 w 991"/>
                <a:gd name="T11" fmla="*/ 106 h 300"/>
                <a:gd name="T12" fmla="*/ 182 w 991"/>
                <a:gd name="T13" fmla="*/ 133 h 300"/>
                <a:gd name="T14" fmla="*/ 236 w 991"/>
                <a:gd name="T15" fmla="*/ 163 h 300"/>
                <a:gd name="T16" fmla="*/ 301 w 991"/>
                <a:gd name="T17" fmla="*/ 192 h 300"/>
                <a:gd name="T18" fmla="*/ 374 w 991"/>
                <a:gd name="T19" fmla="*/ 219 h 300"/>
                <a:gd name="T20" fmla="*/ 457 w 991"/>
                <a:gd name="T21" fmla="*/ 244 h 300"/>
                <a:gd name="T22" fmla="*/ 501 w 991"/>
                <a:gd name="T23" fmla="*/ 255 h 300"/>
                <a:gd name="T24" fmla="*/ 545 w 991"/>
                <a:gd name="T25" fmla="*/ 267 h 300"/>
                <a:gd name="T26" fmla="*/ 595 w 991"/>
                <a:gd name="T27" fmla="*/ 275 h 300"/>
                <a:gd name="T28" fmla="*/ 647 w 991"/>
                <a:gd name="T29" fmla="*/ 282 h 300"/>
                <a:gd name="T30" fmla="*/ 699 w 991"/>
                <a:gd name="T31" fmla="*/ 290 h 300"/>
                <a:gd name="T32" fmla="*/ 752 w 991"/>
                <a:gd name="T33" fmla="*/ 294 h 300"/>
                <a:gd name="T34" fmla="*/ 810 w 991"/>
                <a:gd name="T35" fmla="*/ 298 h 300"/>
                <a:gd name="T36" fmla="*/ 868 w 991"/>
                <a:gd name="T37" fmla="*/ 300 h 300"/>
                <a:gd name="T38" fmla="*/ 927 w 991"/>
                <a:gd name="T39" fmla="*/ 298 h 300"/>
                <a:gd name="T40" fmla="*/ 991 w 991"/>
                <a:gd name="T41" fmla="*/ 296 h 300"/>
                <a:gd name="T42" fmla="*/ 0 1 256"/>
                <a:gd name="T43" fmla="*/ 0 1 256"/>
                <a:gd name="T44" fmla="*/ 0 1 256"/>
                <a:gd name="T45" fmla="*/ 0 1 256"/>
                <a:gd name="T46" fmla="*/ 0 1 256"/>
                <a:gd name="T47" fmla="*/ 0 1 256"/>
                <a:gd name="T48" fmla="*/ 0 1 256"/>
                <a:gd name="T49" fmla="*/ 0 1 256"/>
                <a:gd name="T50" fmla="*/ 0 1 256"/>
                <a:gd name="T51" fmla="*/ 0 1 256"/>
                <a:gd name="T52" fmla="*/ 0 1 256"/>
                <a:gd name="T53" fmla="*/ 0 1 256"/>
                <a:gd name="T54" fmla="*/ 0 1 256"/>
                <a:gd name="T55" fmla="*/ 0 1 256"/>
                <a:gd name="T56" fmla="*/ 0 1 256"/>
                <a:gd name="T57" fmla="*/ 0 1 256"/>
                <a:gd name="T58" fmla="*/ 0 1 256"/>
                <a:gd name="T59" fmla="*/ 0 1 256"/>
                <a:gd name="T60" fmla="*/ 0 1 256"/>
                <a:gd name="T61" fmla="*/ 0 1 256"/>
                <a:gd name="T62" fmla="*/ 0 1 256"/>
                <a:gd name="T63" fmla="*/ 0 w 991"/>
                <a:gd name="T64" fmla="*/ 0 h 300"/>
                <a:gd name="T65" fmla="*/ 0 w 991"/>
                <a:gd name="T66" fmla="*/ 0 h 30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91" h="300">
                  <a:moveTo>
                    <a:pt x="0" y="0"/>
                  </a:moveTo>
                  <a:lnTo>
                    <a:pt x="15" y="14"/>
                  </a:lnTo>
                  <a:lnTo>
                    <a:pt x="32" y="33"/>
                  </a:lnTo>
                  <a:lnTo>
                    <a:pt x="57" y="54"/>
                  </a:lnTo>
                  <a:lnTo>
                    <a:pt x="92" y="79"/>
                  </a:lnTo>
                  <a:lnTo>
                    <a:pt x="132" y="106"/>
                  </a:lnTo>
                  <a:lnTo>
                    <a:pt x="182" y="133"/>
                  </a:lnTo>
                  <a:lnTo>
                    <a:pt x="236" y="163"/>
                  </a:lnTo>
                  <a:lnTo>
                    <a:pt x="301" y="192"/>
                  </a:lnTo>
                  <a:lnTo>
                    <a:pt x="374" y="219"/>
                  </a:lnTo>
                  <a:lnTo>
                    <a:pt x="457" y="244"/>
                  </a:lnTo>
                  <a:lnTo>
                    <a:pt x="501" y="255"/>
                  </a:lnTo>
                  <a:lnTo>
                    <a:pt x="545" y="267"/>
                  </a:lnTo>
                  <a:lnTo>
                    <a:pt x="595" y="275"/>
                  </a:lnTo>
                  <a:lnTo>
                    <a:pt x="647" y="282"/>
                  </a:lnTo>
                  <a:lnTo>
                    <a:pt x="699" y="290"/>
                  </a:lnTo>
                  <a:lnTo>
                    <a:pt x="752" y="294"/>
                  </a:lnTo>
                  <a:lnTo>
                    <a:pt x="810" y="298"/>
                  </a:lnTo>
                  <a:lnTo>
                    <a:pt x="868" y="300"/>
                  </a:lnTo>
                  <a:lnTo>
                    <a:pt x="927" y="298"/>
                  </a:lnTo>
                  <a:lnTo>
                    <a:pt x="991" y="296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フリーフォーム 18"/>
            <p:cNvSpPr>
              <a:spLocks/>
            </p:cNvSpPr>
            <p:nvPr userDrawn="1"/>
          </p:nvSpPr>
          <p:spPr bwMode="auto">
            <a:xfrm>
              <a:off x="2915" y="1608"/>
              <a:ext cx="683" cy="1129"/>
            </a:xfrm>
            <a:custGeom>
              <a:avLst/>
              <a:gdLst>
                <a:gd name="T0" fmla="*/ 0 w 539"/>
                <a:gd name="T1" fmla="*/ 1129 h 1129"/>
                <a:gd name="T2" fmla="*/ 42 w 539"/>
                <a:gd name="T3" fmla="*/ 1125 h 1129"/>
                <a:gd name="T4" fmla="*/ 132 w 539"/>
                <a:gd name="T5" fmla="*/ 1115 h 1129"/>
                <a:gd name="T6" fmla="*/ 188 w 539"/>
                <a:gd name="T7" fmla="*/ 1106 h 1129"/>
                <a:gd name="T8" fmla="*/ 241 w 539"/>
                <a:gd name="T9" fmla="*/ 1094 h 1129"/>
                <a:gd name="T10" fmla="*/ 289 w 539"/>
                <a:gd name="T11" fmla="*/ 1079 h 1129"/>
                <a:gd name="T12" fmla="*/ 311 w 539"/>
                <a:gd name="T13" fmla="*/ 1071 h 1129"/>
                <a:gd name="T14" fmla="*/ 328 w 539"/>
                <a:gd name="T15" fmla="*/ 1062 h 1129"/>
                <a:gd name="T16" fmla="*/ 339 w 539"/>
                <a:gd name="T17" fmla="*/ 1056 h 1129"/>
                <a:gd name="T18" fmla="*/ 351 w 539"/>
                <a:gd name="T19" fmla="*/ 1048 h 1129"/>
                <a:gd name="T20" fmla="*/ 366 w 539"/>
                <a:gd name="T21" fmla="*/ 1037 h 1129"/>
                <a:gd name="T22" fmla="*/ 385 w 539"/>
                <a:gd name="T23" fmla="*/ 1019 h 1129"/>
                <a:gd name="T24" fmla="*/ 405 w 539"/>
                <a:gd name="T25" fmla="*/ 998 h 1129"/>
                <a:gd name="T26" fmla="*/ 426 w 539"/>
                <a:gd name="T27" fmla="*/ 969 h 1129"/>
                <a:gd name="T28" fmla="*/ 449 w 539"/>
                <a:gd name="T29" fmla="*/ 939 h 1129"/>
                <a:gd name="T30" fmla="*/ 470 w 539"/>
                <a:gd name="T31" fmla="*/ 898 h 1129"/>
                <a:gd name="T32" fmla="*/ 489 w 539"/>
                <a:gd name="T33" fmla="*/ 848 h 1129"/>
                <a:gd name="T34" fmla="*/ 506 w 539"/>
                <a:gd name="T35" fmla="*/ 793 h 1129"/>
                <a:gd name="T36" fmla="*/ 520 w 539"/>
                <a:gd name="T37" fmla="*/ 727 h 1129"/>
                <a:gd name="T38" fmla="*/ 531 w 539"/>
                <a:gd name="T39" fmla="*/ 655 h 1129"/>
                <a:gd name="T40" fmla="*/ 537 w 539"/>
                <a:gd name="T41" fmla="*/ 572 h 1129"/>
                <a:gd name="T42" fmla="*/ 539 w 539"/>
                <a:gd name="T43" fmla="*/ 530 h 1129"/>
                <a:gd name="T44" fmla="*/ 537 w 539"/>
                <a:gd name="T45" fmla="*/ 482 h 1129"/>
                <a:gd name="T46" fmla="*/ 535 w 539"/>
                <a:gd name="T47" fmla="*/ 432 h 1129"/>
                <a:gd name="T48" fmla="*/ 533 w 539"/>
                <a:gd name="T49" fmla="*/ 378 h 1129"/>
                <a:gd name="T50" fmla="*/ 531 w 539"/>
                <a:gd name="T51" fmla="*/ 357 h 1129"/>
                <a:gd name="T52" fmla="*/ 524 w 539"/>
                <a:gd name="T53" fmla="*/ 286 h 1129"/>
                <a:gd name="T54" fmla="*/ 516 w 539"/>
                <a:gd name="T55" fmla="*/ 232 h 1129"/>
                <a:gd name="T56" fmla="*/ 503 w 539"/>
                <a:gd name="T57" fmla="*/ 169 h 1129"/>
                <a:gd name="T58" fmla="*/ 487 w 539"/>
                <a:gd name="T59" fmla="*/ 90 h 1129"/>
                <a:gd name="T60" fmla="*/ 466 w 539"/>
                <a:gd name="T61" fmla="*/ 0 h 1129"/>
                <a:gd name="T62" fmla="*/ 0 1 256"/>
                <a:gd name="T63" fmla="*/ 0 1 256"/>
                <a:gd name="T64" fmla="*/ 0 1 256"/>
                <a:gd name="T65" fmla="*/ 0 1 256"/>
                <a:gd name="T66" fmla="*/ 0 1 256"/>
                <a:gd name="T67" fmla="*/ 0 1 256"/>
                <a:gd name="T68" fmla="*/ 0 1 256"/>
                <a:gd name="T69" fmla="*/ 0 1 256"/>
                <a:gd name="T70" fmla="*/ 0 1 256"/>
                <a:gd name="T71" fmla="*/ 0 1 256"/>
                <a:gd name="T72" fmla="*/ 0 1 256"/>
                <a:gd name="T73" fmla="*/ 0 1 256"/>
                <a:gd name="T74" fmla="*/ 0 1 256"/>
                <a:gd name="T75" fmla="*/ 0 1 256"/>
                <a:gd name="T76" fmla="*/ 0 1 256"/>
                <a:gd name="T77" fmla="*/ 0 1 256"/>
                <a:gd name="T78" fmla="*/ 0 1 256"/>
                <a:gd name="T79" fmla="*/ 0 1 256"/>
                <a:gd name="T80" fmla="*/ 0 1 256"/>
                <a:gd name="T81" fmla="*/ 0 1 256"/>
                <a:gd name="T82" fmla="*/ 0 1 256"/>
                <a:gd name="T83" fmla="*/ 0 1 256"/>
                <a:gd name="T84" fmla="*/ 0 1 256"/>
                <a:gd name="T85" fmla="*/ 0 1 256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w 539"/>
                <a:gd name="T94" fmla="*/ 0 h 1129"/>
                <a:gd name="T95" fmla="*/ 0 w 539"/>
                <a:gd name="T96" fmla="*/ 0 h 112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39" h="1129">
                  <a:moveTo>
                    <a:pt x="0" y="1129"/>
                  </a:moveTo>
                  <a:lnTo>
                    <a:pt x="42" y="1125"/>
                  </a:lnTo>
                  <a:lnTo>
                    <a:pt x="132" y="1115"/>
                  </a:lnTo>
                  <a:lnTo>
                    <a:pt x="188" y="1106"/>
                  </a:lnTo>
                  <a:lnTo>
                    <a:pt x="241" y="1094"/>
                  </a:lnTo>
                  <a:lnTo>
                    <a:pt x="289" y="1079"/>
                  </a:lnTo>
                  <a:lnTo>
                    <a:pt x="311" y="1071"/>
                  </a:lnTo>
                  <a:lnTo>
                    <a:pt x="328" y="1062"/>
                  </a:lnTo>
                  <a:lnTo>
                    <a:pt x="339" y="1056"/>
                  </a:lnTo>
                  <a:lnTo>
                    <a:pt x="351" y="1048"/>
                  </a:lnTo>
                  <a:lnTo>
                    <a:pt x="366" y="1037"/>
                  </a:lnTo>
                  <a:lnTo>
                    <a:pt x="385" y="1019"/>
                  </a:lnTo>
                  <a:lnTo>
                    <a:pt x="405" y="998"/>
                  </a:lnTo>
                  <a:lnTo>
                    <a:pt x="426" y="969"/>
                  </a:lnTo>
                  <a:lnTo>
                    <a:pt x="449" y="939"/>
                  </a:lnTo>
                  <a:lnTo>
                    <a:pt x="470" y="898"/>
                  </a:lnTo>
                  <a:lnTo>
                    <a:pt x="489" y="848"/>
                  </a:lnTo>
                  <a:lnTo>
                    <a:pt x="506" y="793"/>
                  </a:lnTo>
                  <a:lnTo>
                    <a:pt x="520" y="727"/>
                  </a:lnTo>
                  <a:lnTo>
                    <a:pt x="531" y="655"/>
                  </a:lnTo>
                  <a:lnTo>
                    <a:pt x="537" y="572"/>
                  </a:lnTo>
                  <a:lnTo>
                    <a:pt x="539" y="530"/>
                  </a:lnTo>
                  <a:lnTo>
                    <a:pt x="537" y="482"/>
                  </a:lnTo>
                  <a:lnTo>
                    <a:pt x="535" y="432"/>
                  </a:lnTo>
                  <a:lnTo>
                    <a:pt x="533" y="378"/>
                  </a:lnTo>
                  <a:lnTo>
                    <a:pt x="531" y="357"/>
                  </a:lnTo>
                  <a:lnTo>
                    <a:pt x="524" y="286"/>
                  </a:lnTo>
                  <a:lnTo>
                    <a:pt x="516" y="232"/>
                  </a:lnTo>
                  <a:lnTo>
                    <a:pt x="503" y="169"/>
                  </a:lnTo>
                  <a:lnTo>
                    <a:pt x="487" y="90"/>
                  </a:lnTo>
                  <a:lnTo>
                    <a:pt x="466" y="0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フリーフォーム 19"/>
            <p:cNvSpPr>
              <a:spLocks/>
            </p:cNvSpPr>
            <p:nvPr userDrawn="1"/>
          </p:nvSpPr>
          <p:spPr bwMode="auto">
            <a:xfrm>
              <a:off x="2079" y="1608"/>
              <a:ext cx="1596" cy="1066"/>
            </a:xfrm>
            <a:custGeom>
              <a:avLst/>
              <a:gdLst>
                <a:gd name="T0" fmla="*/ 0 w 1607"/>
                <a:gd name="T1" fmla="*/ 929 h 1085"/>
                <a:gd name="T2" fmla="*/ 40 w 1607"/>
                <a:gd name="T3" fmla="*/ 941 h 1085"/>
                <a:gd name="T4" fmla="*/ 148 w 1607"/>
                <a:gd name="T5" fmla="*/ 966 h 1085"/>
                <a:gd name="T6" fmla="*/ 305 w 1607"/>
                <a:gd name="T7" fmla="*/ 1000 h 1085"/>
                <a:gd name="T8" fmla="*/ 399 w 1607"/>
                <a:gd name="T9" fmla="*/ 1019 h 1085"/>
                <a:gd name="T10" fmla="*/ 501 w 1607"/>
                <a:gd name="T11" fmla="*/ 1037 h 1085"/>
                <a:gd name="T12" fmla="*/ 608 w 1607"/>
                <a:gd name="T13" fmla="*/ 1052 h 1085"/>
                <a:gd name="T14" fmla="*/ 718 w 1607"/>
                <a:gd name="T15" fmla="*/ 1067 h 1085"/>
                <a:gd name="T16" fmla="*/ 827 w 1607"/>
                <a:gd name="T17" fmla="*/ 1077 h 1085"/>
                <a:gd name="T18" fmla="*/ 937 w 1607"/>
                <a:gd name="T19" fmla="*/ 1083 h 1085"/>
                <a:gd name="T20" fmla="*/ 991 w 1607"/>
                <a:gd name="T21" fmla="*/ 1085 h 1085"/>
                <a:gd name="T22" fmla="*/ 1044 w 1607"/>
                <a:gd name="T23" fmla="*/ 1085 h 1085"/>
                <a:gd name="T24" fmla="*/ 1096 w 1607"/>
                <a:gd name="T25" fmla="*/ 1083 h 1085"/>
                <a:gd name="T26" fmla="*/ 1146 w 1607"/>
                <a:gd name="T27" fmla="*/ 1079 h 1085"/>
                <a:gd name="T28" fmla="*/ 1194 w 1607"/>
                <a:gd name="T29" fmla="*/ 1073 h 1085"/>
                <a:gd name="T30" fmla="*/ 1240 w 1607"/>
                <a:gd name="T31" fmla="*/ 1065 h 1085"/>
                <a:gd name="T32" fmla="*/ 1284 w 1607"/>
                <a:gd name="T33" fmla="*/ 1058 h 1085"/>
                <a:gd name="T34" fmla="*/ 1327 w 1607"/>
                <a:gd name="T35" fmla="*/ 1046 h 1085"/>
                <a:gd name="T36" fmla="*/ 1338 w 1607"/>
                <a:gd name="T37" fmla="*/ 1042 h 1085"/>
                <a:gd name="T38" fmla="*/ 1371 w 1607"/>
                <a:gd name="T39" fmla="*/ 1031 h 1085"/>
                <a:gd name="T40" fmla="*/ 1392 w 1607"/>
                <a:gd name="T41" fmla="*/ 1019 h 1085"/>
                <a:gd name="T42" fmla="*/ 1415 w 1607"/>
                <a:gd name="T43" fmla="*/ 1008 h 1085"/>
                <a:gd name="T44" fmla="*/ 1444 w 1607"/>
                <a:gd name="T45" fmla="*/ 990 h 1085"/>
                <a:gd name="T46" fmla="*/ 1469 w 1607"/>
                <a:gd name="T47" fmla="*/ 971 h 1085"/>
                <a:gd name="T48" fmla="*/ 1496 w 1607"/>
                <a:gd name="T49" fmla="*/ 950 h 1085"/>
                <a:gd name="T50" fmla="*/ 1520 w 1607"/>
                <a:gd name="T51" fmla="*/ 923 h 1085"/>
                <a:gd name="T52" fmla="*/ 1544 w 1607"/>
                <a:gd name="T53" fmla="*/ 893 h 1085"/>
                <a:gd name="T54" fmla="*/ 1565 w 1607"/>
                <a:gd name="T55" fmla="*/ 854 h 1085"/>
                <a:gd name="T56" fmla="*/ 1582 w 1607"/>
                <a:gd name="T57" fmla="*/ 814 h 1085"/>
                <a:gd name="T58" fmla="*/ 1590 w 1607"/>
                <a:gd name="T59" fmla="*/ 791 h 1085"/>
                <a:gd name="T60" fmla="*/ 1595 w 1607"/>
                <a:gd name="T61" fmla="*/ 768 h 1085"/>
                <a:gd name="T62" fmla="*/ 1601 w 1607"/>
                <a:gd name="T63" fmla="*/ 743 h 1085"/>
                <a:gd name="T64" fmla="*/ 1605 w 1607"/>
                <a:gd name="T65" fmla="*/ 716 h 1085"/>
                <a:gd name="T66" fmla="*/ 1607 w 1607"/>
                <a:gd name="T67" fmla="*/ 689 h 1085"/>
                <a:gd name="T68" fmla="*/ 1607 w 1607"/>
                <a:gd name="T69" fmla="*/ 660 h 1085"/>
                <a:gd name="T70" fmla="*/ 1607 w 1607"/>
                <a:gd name="T71" fmla="*/ 643 h 1085"/>
                <a:gd name="T72" fmla="*/ 1607 w 1607"/>
                <a:gd name="T73" fmla="*/ 599 h 1085"/>
                <a:gd name="T74" fmla="*/ 1599 w 1607"/>
                <a:gd name="T75" fmla="*/ 530 h 1085"/>
                <a:gd name="T76" fmla="*/ 1593 w 1607"/>
                <a:gd name="T77" fmla="*/ 487 h 1085"/>
                <a:gd name="T78" fmla="*/ 1586 w 1607"/>
                <a:gd name="T79" fmla="*/ 441 h 1085"/>
                <a:gd name="T80" fmla="*/ 1574 w 1607"/>
                <a:gd name="T81" fmla="*/ 391 h 1085"/>
                <a:gd name="T82" fmla="*/ 1559 w 1607"/>
                <a:gd name="T83" fmla="*/ 340 h 1085"/>
                <a:gd name="T84" fmla="*/ 1542 w 1607"/>
                <a:gd name="T85" fmla="*/ 282 h 1085"/>
                <a:gd name="T86" fmla="*/ 1519 w 1607"/>
                <a:gd name="T87" fmla="*/ 226 h 1085"/>
                <a:gd name="T88" fmla="*/ 1492 w 1607"/>
                <a:gd name="T89" fmla="*/ 171 h 1085"/>
                <a:gd name="T90" fmla="*/ 1461 w 1607"/>
                <a:gd name="T91" fmla="*/ 113 h 1085"/>
                <a:gd name="T92" fmla="*/ 1424 w 1607"/>
                <a:gd name="T93" fmla="*/ 56 h 1085"/>
                <a:gd name="T94" fmla="*/ 1378 w 1607"/>
                <a:gd name="T95" fmla="*/ 0 h 1085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w 1607"/>
                <a:gd name="T145" fmla="*/ 0 h 1085"/>
                <a:gd name="T146" fmla="*/ 0 w 1607"/>
                <a:gd name="T147" fmla="*/ 0 h 108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07" h="1085">
                  <a:moveTo>
                    <a:pt x="0" y="929"/>
                  </a:moveTo>
                  <a:lnTo>
                    <a:pt x="40" y="941"/>
                  </a:lnTo>
                  <a:lnTo>
                    <a:pt x="148" y="966"/>
                  </a:lnTo>
                  <a:lnTo>
                    <a:pt x="305" y="1000"/>
                  </a:lnTo>
                  <a:lnTo>
                    <a:pt x="399" y="1019"/>
                  </a:lnTo>
                  <a:lnTo>
                    <a:pt x="501" y="1037"/>
                  </a:lnTo>
                  <a:lnTo>
                    <a:pt x="608" y="1052"/>
                  </a:lnTo>
                  <a:lnTo>
                    <a:pt x="718" y="1067"/>
                  </a:lnTo>
                  <a:lnTo>
                    <a:pt x="827" y="1077"/>
                  </a:lnTo>
                  <a:lnTo>
                    <a:pt x="937" y="1083"/>
                  </a:lnTo>
                  <a:lnTo>
                    <a:pt x="991" y="1085"/>
                  </a:lnTo>
                  <a:lnTo>
                    <a:pt x="1044" y="1085"/>
                  </a:lnTo>
                  <a:lnTo>
                    <a:pt x="1096" y="1083"/>
                  </a:lnTo>
                  <a:lnTo>
                    <a:pt x="1146" y="1079"/>
                  </a:lnTo>
                  <a:lnTo>
                    <a:pt x="1194" y="1073"/>
                  </a:lnTo>
                  <a:lnTo>
                    <a:pt x="1240" y="1065"/>
                  </a:lnTo>
                  <a:lnTo>
                    <a:pt x="1284" y="1058"/>
                  </a:lnTo>
                  <a:lnTo>
                    <a:pt x="1327" y="1046"/>
                  </a:lnTo>
                  <a:lnTo>
                    <a:pt x="1338" y="1042"/>
                  </a:lnTo>
                  <a:lnTo>
                    <a:pt x="1371" y="1031"/>
                  </a:lnTo>
                  <a:lnTo>
                    <a:pt x="1392" y="1019"/>
                  </a:lnTo>
                  <a:lnTo>
                    <a:pt x="1415" y="1008"/>
                  </a:lnTo>
                  <a:lnTo>
                    <a:pt x="1444" y="990"/>
                  </a:lnTo>
                  <a:lnTo>
                    <a:pt x="1469" y="971"/>
                  </a:lnTo>
                  <a:lnTo>
                    <a:pt x="1496" y="950"/>
                  </a:lnTo>
                  <a:lnTo>
                    <a:pt x="1520" y="923"/>
                  </a:lnTo>
                  <a:lnTo>
                    <a:pt x="1544" y="893"/>
                  </a:lnTo>
                  <a:lnTo>
                    <a:pt x="1565" y="854"/>
                  </a:lnTo>
                  <a:lnTo>
                    <a:pt x="1582" y="814"/>
                  </a:lnTo>
                  <a:lnTo>
                    <a:pt x="1590" y="791"/>
                  </a:lnTo>
                  <a:lnTo>
                    <a:pt x="1595" y="768"/>
                  </a:lnTo>
                  <a:lnTo>
                    <a:pt x="1601" y="743"/>
                  </a:lnTo>
                  <a:lnTo>
                    <a:pt x="1605" y="716"/>
                  </a:lnTo>
                  <a:lnTo>
                    <a:pt x="1607" y="689"/>
                  </a:lnTo>
                  <a:lnTo>
                    <a:pt x="1607" y="660"/>
                  </a:lnTo>
                  <a:lnTo>
                    <a:pt x="1607" y="643"/>
                  </a:lnTo>
                  <a:lnTo>
                    <a:pt x="1607" y="599"/>
                  </a:lnTo>
                  <a:lnTo>
                    <a:pt x="1599" y="530"/>
                  </a:lnTo>
                  <a:lnTo>
                    <a:pt x="1593" y="487"/>
                  </a:lnTo>
                  <a:lnTo>
                    <a:pt x="1586" y="441"/>
                  </a:lnTo>
                  <a:lnTo>
                    <a:pt x="1574" y="391"/>
                  </a:lnTo>
                  <a:lnTo>
                    <a:pt x="1559" y="340"/>
                  </a:lnTo>
                  <a:lnTo>
                    <a:pt x="1542" y="282"/>
                  </a:lnTo>
                  <a:lnTo>
                    <a:pt x="1519" y="226"/>
                  </a:lnTo>
                  <a:lnTo>
                    <a:pt x="1492" y="171"/>
                  </a:lnTo>
                  <a:lnTo>
                    <a:pt x="1461" y="113"/>
                  </a:lnTo>
                  <a:lnTo>
                    <a:pt x="1424" y="56"/>
                  </a:lnTo>
                  <a:lnTo>
                    <a:pt x="1378" y="0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フリーフォーム 21"/>
            <p:cNvSpPr>
              <a:spLocks/>
            </p:cNvSpPr>
            <p:nvPr userDrawn="1"/>
          </p:nvSpPr>
          <p:spPr bwMode="auto">
            <a:xfrm>
              <a:off x="2082" y="2032"/>
              <a:ext cx="1595" cy="657"/>
            </a:xfrm>
            <a:custGeom>
              <a:avLst/>
              <a:gdLst>
                <a:gd name="T0" fmla="*/ 0 w 1620"/>
                <a:gd name="T1" fmla="*/ 584 h 657"/>
                <a:gd name="T2" fmla="*/ 29 w 1620"/>
                <a:gd name="T3" fmla="*/ 590 h 657"/>
                <a:gd name="T4" fmla="*/ 109 w 1620"/>
                <a:gd name="T5" fmla="*/ 605 h 657"/>
                <a:gd name="T6" fmla="*/ 234 w 1620"/>
                <a:gd name="T7" fmla="*/ 624 h 657"/>
                <a:gd name="T8" fmla="*/ 303 w 1620"/>
                <a:gd name="T9" fmla="*/ 634 h 657"/>
                <a:gd name="T10" fmla="*/ 382 w 1620"/>
                <a:gd name="T11" fmla="*/ 642 h 657"/>
                <a:gd name="T12" fmla="*/ 468 w 1620"/>
                <a:gd name="T13" fmla="*/ 649 h 657"/>
                <a:gd name="T14" fmla="*/ 557 w 1620"/>
                <a:gd name="T15" fmla="*/ 653 h 657"/>
                <a:gd name="T16" fmla="*/ 651 w 1620"/>
                <a:gd name="T17" fmla="*/ 657 h 657"/>
                <a:gd name="T18" fmla="*/ 743 w 1620"/>
                <a:gd name="T19" fmla="*/ 655 h 657"/>
                <a:gd name="T20" fmla="*/ 835 w 1620"/>
                <a:gd name="T21" fmla="*/ 651 h 657"/>
                <a:gd name="T22" fmla="*/ 927 w 1620"/>
                <a:gd name="T23" fmla="*/ 643 h 657"/>
                <a:gd name="T24" fmla="*/ 1017 w 1620"/>
                <a:gd name="T25" fmla="*/ 630 h 657"/>
                <a:gd name="T26" fmla="*/ 1062 w 1620"/>
                <a:gd name="T27" fmla="*/ 620 h 657"/>
                <a:gd name="T28" fmla="*/ 1104 w 1620"/>
                <a:gd name="T29" fmla="*/ 611 h 657"/>
                <a:gd name="T30" fmla="*/ 1117 w 1620"/>
                <a:gd name="T31" fmla="*/ 607 h 657"/>
                <a:gd name="T32" fmla="*/ 1156 w 1620"/>
                <a:gd name="T33" fmla="*/ 597 h 657"/>
                <a:gd name="T34" fmla="*/ 1213 w 1620"/>
                <a:gd name="T35" fmla="*/ 576 h 657"/>
                <a:gd name="T36" fmla="*/ 1246 w 1620"/>
                <a:gd name="T37" fmla="*/ 563 h 657"/>
                <a:gd name="T38" fmla="*/ 1280 w 1620"/>
                <a:gd name="T39" fmla="*/ 547 h 657"/>
                <a:gd name="T40" fmla="*/ 1319 w 1620"/>
                <a:gd name="T41" fmla="*/ 528 h 657"/>
                <a:gd name="T42" fmla="*/ 1355 w 1620"/>
                <a:gd name="T43" fmla="*/ 507 h 657"/>
                <a:gd name="T44" fmla="*/ 1394 w 1620"/>
                <a:gd name="T45" fmla="*/ 482 h 657"/>
                <a:gd name="T46" fmla="*/ 1434 w 1620"/>
                <a:gd name="T47" fmla="*/ 451 h 657"/>
                <a:gd name="T48" fmla="*/ 1471 w 1620"/>
                <a:gd name="T49" fmla="*/ 419 h 657"/>
                <a:gd name="T50" fmla="*/ 1503 w 1620"/>
                <a:gd name="T51" fmla="*/ 380 h 657"/>
                <a:gd name="T52" fmla="*/ 1536 w 1620"/>
                <a:gd name="T53" fmla="*/ 338 h 657"/>
                <a:gd name="T54" fmla="*/ 1549 w 1620"/>
                <a:gd name="T55" fmla="*/ 317 h 657"/>
                <a:gd name="T56" fmla="*/ 1563 w 1620"/>
                <a:gd name="T57" fmla="*/ 294 h 657"/>
                <a:gd name="T58" fmla="*/ 1572 w 1620"/>
                <a:gd name="T59" fmla="*/ 265 h 657"/>
                <a:gd name="T60" fmla="*/ 1582 w 1620"/>
                <a:gd name="T61" fmla="*/ 235 h 657"/>
                <a:gd name="T62" fmla="*/ 1593 w 1620"/>
                <a:gd name="T63" fmla="*/ 196 h 657"/>
                <a:gd name="T64" fmla="*/ 1605 w 1620"/>
                <a:gd name="T65" fmla="*/ 150 h 657"/>
                <a:gd name="T66" fmla="*/ 1615 w 1620"/>
                <a:gd name="T67" fmla="*/ 102 h 657"/>
                <a:gd name="T68" fmla="*/ 1620 w 1620"/>
                <a:gd name="T69" fmla="*/ 52 h 657"/>
                <a:gd name="T70" fmla="*/ 1620 w 1620"/>
                <a:gd name="T71" fmla="*/ 25 h 657"/>
                <a:gd name="T72" fmla="*/ 1620 w 1620"/>
                <a:gd name="T73" fmla="*/ 0 h 657"/>
                <a:gd name="T74" fmla="*/ 0 1 256"/>
                <a:gd name="T75" fmla="*/ 0 1 256"/>
                <a:gd name="T76" fmla="*/ 0 1 256"/>
                <a:gd name="T77" fmla="*/ 0 1 256"/>
                <a:gd name="T78" fmla="*/ 0 1 256"/>
                <a:gd name="T79" fmla="*/ 0 1 256"/>
                <a:gd name="T80" fmla="*/ 0 1 256"/>
                <a:gd name="T81" fmla="*/ 0 1 256"/>
                <a:gd name="T82" fmla="*/ 0 1 256"/>
                <a:gd name="T83" fmla="*/ 0 1 256"/>
                <a:gd name="T84" fmla="*/ 0 1 256"/>
                <a:gd name="T85" fmla="*/ 0 1 256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w 1620"/>
                <a:gd name="T112" fmla="*/ 0 h 657"/>
                <a:gd name="T113" fmla="*/ 0 w 1620"/>
                <a:gd name="T114" fmla="*/ 0 h 65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620" h="657">
                  <a:moveTo>
                    <a:pt x="0" y="584"/>
                  </a:moveTo>
                  <a:lnTo>
                    <a:pt x="29" y="590"/>
                  </a:lnTo>
                  <a:lnTo>
                    <a:pt x="109" y="605"/>
                  </a:lnTo>
                  <a:lnTo>
                    <a:pt x="234" y="624"/>
                  </a:lnTo>
                  <a:lnTo>
                    <a:pt x="303" y="634"/>
                  </a:lnTo>
                  <a:lnTo>
                    <a:pt x="382" y="642"/>
                  </a:lnTo>
                  <a:lnTo>
                    <a:pt x="468" y="649"/>
                  </a:lnTo>
                  <a:lnTo>
                    <a:pt x="557" y="653"/>
                  </a:lnTo>
                  <a:lnTo>
                    <a:pt x="651" y="657"/>
                  </a:lnTo>
                  <a:lnTo>
                    <a:pt x="743" y="655"/>
                  </a:lnTo>
                  <a:lnTo>
                    <a:pt x="835" y="651"/>
                  </a:lnTo>
                  <a:lnTo>
                    <a:pt x="927" y="643"/>
                  </a:lnTo>
                  <a:lnTo>
                    <a:pt x="1017" y="630"/>
                  </a:lnTo>
                  <a:lnTo>
                    <a:pt x="1062" y="620"/>
                  </a:lnTo>
                  <a:lnTo>
                    <a:pt x="1104" y="611"/>
                  </a:lnTo>
                  <a:lnTo>
                    <a:pt x="1117" y="607"/>
                  </a:lnTo>
                  <a:lnTo>
                    <a:pt x="1156" y="597"/>
                  </a:lnTo>
                  <a:lnTo>
                    <a:pt x="1213" y="576"/>
                  </a:lnTo>
                  <a:lnTo>
                    <a:pt x="1246" y="563"/>
                  </a:lnTo>
                  <a:lnTo>
                    <a:pt x="1280" y="547"/>
                  </a:lnTo>
                  <a:lnTo>
                    <a:pt x="1319" y="528"/>
                  </a:lnTo>
                  <a:lnTo>
                    <a:pt x="1355" y="507"/>
                  </a:lnTo>
                  <a:lnTo>
                    <a:pt x="1394" y="482"/>
                  </a:lnTo>
                  <a:lnTo>
                    <a:pt x="1434" y="451"/>
                  </a:lnTo>
                  <a:lnTo>
                    <a:pt x="1471" y="419"/>
                  </a:lnTo>
                  <a:lnTo>
                    <a:pt x="1503" y="380"/>
                  </a:lnTo>
                  <a:lnTo>
                    <a:pt x="1536" y="338"/>
                  </a:lnTo>
                  <a:lnTo>
                    <a:pt x="1549" y="317"/>
                  </a:lnTo>
                  <a:lnTo>
                    <a:pt x="1563" y="294"/>
                  </a:lnTo>
                  <a:lnTo>
                    <a:pt x="1572" y="265"/>
                  </a:lnTo>
                  <a:lnTo>
                    <a:pt x="1582" y="235"/>
                  </a:lnTo>
                  <a:lnTo>
                    <a:pt x="1593" y="196"/>
                  </a:lnTo>
                  <a:lnTo>
                    <a:pt x="1605" y="150"/>
                  </a:lnTo>
                  <a:lnTo>
                    <a:pt x="1615" y="102"/>
                  </a:lnTo>
                  <a:lnTo>
                    <a:pt x="1620" y="52"/>
                  </a:lnTo>
                  <a:lnTo>
                    <a:pt x="1620" y="25"/>
                  </a:lnTo>
                  <a:lnTo>
                    <a:pt x="1620" y="0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フリーフォーム 22"/>
            <p:cNvSpPr>
              <a:spLocks/>
            </p:cNvSpPr>
            <p:nvPr userDrawn="1"/>
          </p:nvSpPr>
          <p:spPr bwMode="auto">
            <a:xfrm>
              <a:off x="2500" y="1608"/>
              <a:ext cx="1142" cy="1125"/>
            </a:xfrm>
            <a:custGeom>
              <a:avLst/>
              <a:gdLst>
                <a:gd name="T0" fmla="*/ 0 w 1142"/>
                <a:gd name="T1" fmla="*/ 1144 h 1146"/>
                <a:gd name="T2" fmla="*/ 36 w 1142"/>
                <a:gd name="T3" fmla="*/ 1146 h 1146"/>
                <a:gd name="T4" fmla="*/ 132 w 1142"/>
                <a:gd name="T5" fmla="*/ 1144 h 1146"/>
                <a:gd name="T6" fmla="*/ 200 w 1142"/>
                <a:gd name="T7" fmla="*/ 1142 h 1146"/>
                <a:gd name="T8" fmla="*/ 274 w 1142"/>
                <a:gd name="T9" fmla="*/ 1136 h 1146"/>
                <a:gd name="T10" fmla="*/ 355 w 1142"/>
                <a:gd name="T11" fmla="*/ 1131 h 1146"/>
                <a:gd name="T12" fmla="*/ 438 w 1142"/>
                <a:gd name="T13" fmla="*/ 1119 h 1146"/>
                <a:gd name="T14" fmla="*/ 526 w 1142"/>
                <a:gd name="T15" fmla="*/ 1106 h 1146"/>
                <a:gd name="T16" fmla="*/ 614 w 1142"/>
                <a:gd name="T17" fmla="*/ 1087 h 1146"/>
                <a:gd name="T18" fmla="*/ 658 w 1142"/>
                <a:gd name="T19" fmla="*/ 1075 h 1146"/>
                <a:gd name="T20" fmla="*/ 701 w 1142"/>
                <a:gd name="T21" fmla="*/ 1064 h 1146"/>
                <a:gd name="T22" fmla="*/ 743 w 1142"/>
                <a:gd name="T23" fmla="*/ 1050 h 1146"/>
                <a:gd name="T24" fmla="*/ 783 w 1142"/>
                <a:gd name="T25" fmla="*/ 1035 h 1146"/>
                <a:gd name="T26" fmla="*/ 822 w 1142"/>
                <a:gd name="T27" fmla="*/ 1017 h 1146"/>
                <a:gd name="T28" fmla="*/ 860 w 1142"/>
                <a:gd name="T29" fmla="*/ 998 h 1146"/>
                <a:gd name="T30" fmla="*/ 895 w 1142"/>
                <a:gd name="T31" fmla="*/ 979 h 1146"/>
                <a:gd name="T32" fmla="*/ 927 w 1142"/>
                <a:gd name="T33" fmla="*/ 958 h 1146"/>
                <a:gd name="T34" fmla="*/ 958 w 1142"/>
                <a:gd name="T35" fmla="*/ 935 h 1146"/>
                <a:gd name="T36" fmla="*/ 985 w 1142"/>
                <a:gd name="T37" fmla="*/ 910 h 1146"/>
                <a:gd name="T38" fmla="*/ 1012 w 1142"/>
                <a:gd name="T39" fmla="*/ 883 h 1146"/>
                <a:gd name="T40" fmla="*/ 1033 w 1142"/>
                <a:gd name="T41" fmla="*/ 852 h 1146"/>
                <a:gd name="T42" fmla="*/ 1040 w 1142"/>
                <a:gd name="T43" fmla="*/ 841 h 1146"/>
                <a:gd name="T44" fmla="*/ 1060 w 1142"/>
                <a:gd name="T45" fmla="*/ 808 h 1146"/>
                <a:gd name="T46" fmla="*/ 1073 w 1142"/>
                <a:gd name="T47" fmla="*/ 783 h 1146"/>
                <a:gd name="T48" fmla="*/ 1085 w 1142"/>
                <a:gd name="T49" fmla="*/ 751 h 1146"/>
                <a:gd name="T50" fmla="*/ 1098 w 1142"/>
                <a:gd name="T51" fmla="*/ 712 h 1146"/>
                <a:gd name="T52" fmla="*/ 1112 w 1142"/>
                <a:gd name="T53" fmla="*/ 664 h 1146"/>
                <a:gd name="T54" fmla="*/ 1123 w 1142"/>
                <a:gd name="T55" fmla="*/ 610 h 1146"/>
                <a:gd name="T56" fmla="*/ 1133 w 1142"/>
                <a:gd name="T57" fmla="*/ 551 h 1146"/>
                <a:gd name="T58" fmla="*/ 1140 w 1142"/>
                <a:gd name="T59" fmla="*/ 482 h 1146"/>
                <a:gd name="T60" fmla="*/ 1142 w 1142"/>
                <a:gd name="T61" fmla="*/ 403 h 1146"/>
                <a:gd name="T62" fmla="*/ 1142 w 1142"/>
                <a:gd name="T63" fmla="*/ 317 h 1146"/>
                <a:gd name="T64" fmla="*/ 1136 w 1142"/>
                <a:gd name="T65" fmla="*/ 219 h 1146"/>
                <a:gd name="T66" fmla="*/ 1127 w 1142"/>
                <a:gd name="T67" fmla="*/ 115 h 1146"/>
                <a:gd name="T68" fmla="*/ 1110 w 1142"/>
                <a:gd name="T69" fmla="*/ 0 h 1146"/>
                <a:gd name="T70" fmla="*/ 0 1 256"/>
                <a:gd name="T71" fmla="*/ 0 1 256"/>
                <a:gd name="T72" fmla="*/ 0 1 256"/>
                <a:gd name="T73" fmla="*/ 0 1 256"/>
                <a:gd name="T74" fmla="*/ 0 1 256"/>
                <a:gd name="T75" fmla="*/ 0 1 256"/>
                <a:gd name="T76" fmla="*/ 0 1 256"/>
                <a:gd name="T77" fmla="*/ 0 1 256"/>
                <a:gd name="T78" fmla="*/ 0 1 256"/>
                <a:gd name="T79" fmla="*/ 0 1 256"/>
                <a:gd name="T80" fmla="*/ 0 1 256"/>
                <a:gd name="T81" fmla="*/ 0 1 256"/>
                <a:gd name="T82" fmla="*/ 0 1 256"/>
                <a:gd name="T83" fmla="*/ 0 1 256"/>
                <a:gd name="T84" fmla="*/ 0 1 256"/>
                <a:gd name="T85" fmla="*/ 0 1 256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w 1142"/>
                <a:gd name="T106" fmla="*/ 0 h 1146"/>
                <a:gd name="T107" fmla="*/ 0 w 1142"/>
                <a:gd name="T108" fmla="*/ 0 h 114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42" h="1146">
                  <a:moveTo>
                    <a:pt x="0" y="1144"/>
                  </a:moveTo>
                  <a:lnTo>
                    <a:pt x="36" y="1146"/>
                  </a:lnTo>
                  <a:lnTo>
                    <a:pt x="132" y="1144"/>
                  </a:lnTo>
                  <a:lnTo>
                    <a:pt x="200" y="1142"/>
                  </a:lnTo>
                  <a:lnTo>
                    <a:pt x="274" y="1136"/>
                  </a:lnTo>
                  <a:lnTo>
                    <a:pt x="355" y="1131"/>
                  </a:lnTo>
                  <a:lnTo>
                    <a:pt x="438" y="1119"/>
                  </a:lnTo>
                  <a:lnTo>
                    <a:pt x="526" y="1106"/>
                  </a:lnTo>
                  <a:lnTo>
                    <a:pt x="614" y="1087"/>
                  </a:lnTo>
                  <a:lnTo>
                    <a:pt x="658" y="1075"/>
                  </a:lnTo>
                  <a:lnTo>
                    <a:pt x="701" y="1064"/>
                  </a:lnTo>
                  <a:lnTo>
                    <a:pt x="743" y="1050"/>
                  </a:lnTo>
                  <a:lnTo>
                    <a:pt x="783" y="1035"/>
                  </a:lnTo>
                  <a:lnTo>
                    <a:pt x="822" y="1017"/>
                  </a:lnTo>
                  <a:lnTo>
                    <a:pt x="860" y="998"/>
                  </a:lnTo>
                  <a:lnTo>
                    <a:pt x="895" y="979"/>
                  </a:lnTo>
                  <a:lnTo>
                    <a:pt x="927" y="958"/>
                  </a:lnTo>
                  <a:lnTo>
                    <a:pt x="958" y="935"/>
                  </a:lnTo>
                  <a:lnTo>
                    <a:pt x="985" y="910"/>
                  </a:lnTo>
                  <a:lnTo>
                    <a:pt x="1012" y="883"/>
                  </a:lnTo>
                  <a:lnTo>
                    <a:pt x="1033" y="852"/>
                  </a:lnTo>
                  <a:lnTo>
                    <a:pt x="1040" y="841"/>
                  </a:lnTo>
                  <a:lnTo>
                    <a:pt x="1060" y="808"/>
                  </a:lnTo>
                  <a:lnTo>
                    <a:pt x="1073" y="783"/>
                  </a:lnTo>
                  <a:lnTo>
                    <a:pt x="1085" y="751"/>
                  </a:lnTo>
                  <a:lnTo>
                    <a:pt x="1098" y="712"/>
                  </a:lnTo>
                  <a:lnTo>
                    <a:pt x="1112" y="664"/>
                  </a:lnTo>
                  <a:lnTo>
                    <a:pt x="1123" y="610"/>
                  </a:lnTo>
                  <a:lnTo>
                    <a:pt x="1133" y="551"/>
                  </a:lnTo>
                  <a:lnTo>
                    <a:pt x="1140" y="482"/>
                  </a:lnTo>
                  <a:lnTo>
                    <a:pt x="1142" y="403"/>
                  </a:lnTo>
                  <a:lnTo>
                    <a:pt x="1142" y="317"/>
                  </a:lnTo>
                  <a:lnTo>
                    <a:pt x="1136" y="219"/>
                  </a:lnTo>
                  <a:lnTo>
                    <a:pt x="1127" y="115"/>
                  </a:lnTo>
                  <a:lnTo>
                    <a:pt x="1110" y="0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フリーフォーム 23"/>
            <p:cNvSpPr>
              <a:spLocks/>
            </p:cNvSpPr>
            <p:nvPr userDrawn="1"/>
          </p:nvSpPr>
          <p:spPr bwMode="auto">
            <a:xfrm>
              <a:off x="3381" y="1608"/>
              <a:ext cx="296" cy="246"/>
            </a:xfrm>
            <a:custGeom>
              <a:avLst/>
              <a:gdLst>
                <a:gd name="T0" fmla="*/ 0 w 309"/>
                <a:gd name="T1" fmla="*/ 0 h 263"/>
                <a:gd name="T2" fmla="*/ 39 w 309"/>
                <a:gd name="T3" fmla="*/ 19 h 263"/>
                <a:gd name="T4" fmla="*/ 79 w 309"/>
                <a:gd name="T5" fmla="*/ 42 h 263"/>
                <a:gd name="T6" fmla="*/ 131 w 309"/>
                <a:gd name="T7" fmla="*/ 73 h 263"/>
                <a:gd name="T8" fmla="*/ 156 w 309"/>
                <a:gd name="T9" fmla="*/ 90 h 263"/>
                <a:gd name="T10" fmla="*/ 183 w 309"/>
                <a:gd name="T11" fmla="*/ 111 h 263"/>
                <a:gd name="T12" fmla="*/ 209 w 309"/>
                <a:gd name="T13" fmla="*/ 132 h 263"/>
                <a:gd name="T14" fmla="*/ 232 w 309"/>
                <a:gd name="T15" fmla="*/ 155 h 263"/>
                <a:gd name="T16" fmla="*/ 257 w 309"/>
                <a:gd name="T17" fmla="*/ 180 h 263"/>
                <a:gd name="T18" fmla="*/ 277 w 309"/>
                <a:gd name="T19" fmla="*/ 205 h 263"/>
                <a:gd name="T20" fmla="*/ 296 w 309"/>
                <a:gd name="T21" fmla="*/ 234 h 263"/>
                <a:gd name="T22" fmla="*/ 309 w 309"/>
                <a:gd name="T23" fmla="*/ 263 h 263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1 256"/>
                <a:gd name="T34" fmla="*/ 0 1 256"/>
                <a:gd name="T35" fmla="*/ 0 1 256"/>
                <a:gd name="T36" fmla="*/ 0 w 309"/>
                <a:gd name="T37" fmla="*/ 0 h 263"/>
                <a:gd name="T38" fmla="*/ 0 w 309"/>
                <a:gd name="T39" fmla="*/ 0 h 26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9" h="263">
                  <a:moveTo>
                    <a:pt x="0" y="0"/>
                  </a:moveTo>
                  <a:lnTo>
                    <a:pt x="39" y="19"/>
                  </a:lnTo>
                  <a:lnTo>
                    <a:pt x="79" y="42"/>
                  </a:lnTo>
                  <a:lnTo>
                    <a:pt x="131" y="73"/>
                  </a:lnTo>
                  <a:lnTo>
                    <a:pt x="156" y="90"/>
                  </a:lnTo>
                  <a:lnTo>
                    <a:pt x="183" y="111"/>
                  </a:lnTo>
                  <a:lnTo>
                    <a:pt x="209" y="132"/>
                  </a:lnTo>
                  <a:lnTo>
                    <a:pt x="232" y="155"/>
                  </a:lnTo>
                  <a:lnTo>
                    <a:pt x="257" y="180"/>
                  </a:lnTo>
                  <a:lnTo>
                    <a:pt x="277" y="205"/>
                  </a:lnTo>
                  <a:lnTo>
                    <a:pt x="296" y="234"/>
                  </a:lnTo>
                  <a:lnTo>
                    <a:pt x="309" y="263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フリーフォーム 24"/>
            <p:cNvSpPr>
              <a:spLocks/>
            </p:cNvSpPr>
            <p:nvPr userDrawn="1"/>
          </p:nvSpPr>
          <p:spPr bwMode="auto">
            <a:xfrm>
              <a:off x="2079" y="2576"/>
              <a:ext cx="951" cy="157"/>
            </a:xfrm>
            <a:custGeom>
              <a:avLst/>
              <a:gdLst>
                <a:gd name="T0" fmla="*/ 0 w 960"/>
                <a:gd name="T1" fmla="*/ 0 h 157"/>
                <a:gd name="T2" fmla="*/ 98 w 960"/>
                <a:gd name="T3" fmla="*/ 27 h 157"/>
                <a:gd name="T4" fmla="*/ 209 w 960"/>
                <a:gd name="T5" fmla="*/ 53 h 157"/>
                <a:gd name="T6" fmla="*/ 340 w 960"/>
                <a:gd name="T7" fmla="*/ 84 h 157"/>
                <a:gd name="T8" fmla="*/ 493 w 960"/>
                <a:gd name="T9" fmla="*/ 113 h 157"/>
                <a:gd name="T10" fmla="*/ 572 w 960"/>
                <a:gd name="T11" fmla="*/ 126 h 157"/>
                <a:gd name="T12" fmla="*/ 654 w 960"/>
                <a:gd name="T13" fmla="*/ 138 h 157"/>
                <a:gd name="T14" fmla="*/ 735 w 960"/>
                <a:gd name="T15" fmla="*/ 146 h 157"/>
                <a:gd name="T16" fmla="*/ 812 w 960"/>
                <a:gd name="T17" fmla="*/ 153 h 157"/>
                <a:gd name="T18" fmla="*/ 887 w 960"/>
                <a:gd name="T19" fmla="*/ 157 h 157"/>
                <a:gd name="T20" fmla="*/ 960 w 960"/>
                <a:gd name="T21" fmla="*/ 155 h 157"/>
                <a:gd name="T22" fmla="*/ 0 1 256"/>
                <a:gd name="T23" fmla="*/ 0 1 256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w 960"/>
                <a:gd name="T34" fmla="*/ 0 h 157"/>
                <a:gd name="T35" fmla="*/ 0 w 960"/>
                <a:gd name="T36" fmla="*/ 0 h 15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60" h="157">
                  <a:moveTo>
                    <a:pt x="0" y="0"/>
                  </a:moveTo>
                  <a:lnTo>
                    <a:pt x="98" y="27"/>
                  </a:lnTo>
                  <a:lnTo>
                    <a:pt x="209" y="53"/>
                  </a:lnTo>
                  <a:lnTo>
                    <a:pt x="340" y="84"/>
                  </a:lnTo>
                  <a:lnTo>
                    <a:pt x="493" y="113"/>
                  </a:lnTo>
                  <a:lnTo>
                    <a:pt x="572" y="126"/>
                  </a:lnTo>
                  <a:lnTo>
                    <a:pt x="654" y="138"/>
                  </a:lnTo>
                  <a:lnTo>
                    <a:pt x="735" y="146"/>
                  </a:lnTo>
                  <a:lnTo>
                    <a:pt x="812" y="153"/>
                  </a:lnTo>
                  <a:lnTo>
                    <a:pt x="887" y="157"/>
                  </a:lnTo>
                  <a:lnTo>
                    <a:pt x="960" y="155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4" name="タイトル プレースホルダ 13"/>
          <p:cNvSpPr>
            <a:spLocks noGrp="1"/>
          </p:cNvSpPr>
          <p:nvPr>
            <p:ph type="title"/>
          </p:nvPr>
        </p:nvSpPr>
        <p:spPr>
          <a:xfrm>
            <a:off x="457200" y="428612"/>
            <a:ext cx="8229600" cy="1143000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ctr">
            <a:normAutofit/>
          </a:bodyPr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13" name="テキスト プレースホルダ 12"/>
          <p:cNvSpPr>
            <a:spLocks noGrp="1"/>
          </p:cNvSpPr>
          <p:nvPr>
            <p:ph type="body" idx="1"/>
          </p:nvPr>
        </p:nvSpPr>
        <p:spPr>
          <a:xfrm>
            <a:off x="457200" y="1601170"/>
            <a:ext cx="8229600" cy="468535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grpSp>
        <p:nvGrpSpPr>
          <p:cNvPr id="3" name="図形グループ 2"/>
          <p:cNvGrpSpPr/>
          <p:nvPr/>
        </p:nvGrpSpPr>
        <p:grpSpPr>
          <a:xfrm>
            <a:off x="8072430" y="5827532"/>
            <a:ext cx="1071570" cy="1036602"/>
            <a:chOff x="6357950" y="5000636"/>
            <a:chExt cx="1071570" cy="1036602"/>
          </a:xfrm>
          <a:solidFill>
            <a:schemeClr val="accent1">
              <a:alpha val="30000"/>
            </a:schemeClr>
          </a:solidFill>
        </p:grpSpPr>
        <p:sp>
          <p:nvSpPr>
            <p:cNvPr id="33" name="フリーフォーム 32"/>
            <p:cNvSpPr>
              <a:spLocks/>
            </p:cNvSpPr>
            <p:nvPr/>
          </p:nvSpPr>
          <p:spPr bwMode="auto">
            <a:xfrm rot="21162566">
              <a:off x="6357950" y="5000636"/>
              <a:ext cx="1071570" cy="1036602"/>
            </a:xfrm>
            <a:custGeom>
              <a:avLst/>
              <a:gdLst>
                <a:gd name="T0" fmla="*/ 320675 w 551"/>
                <a:gd name="T1" fmla="*/ 11112 h 537"/>
                <a:gd name="T2" fmla="*/ 331787 w 551"/>
                <a:gd name="T3" fmla="*/ 11112 h 537"/>
                <a:gd name="T4" fmla="*/ 265112 w 551"/>
                <a:gd name="T5" fmla="*/ 93662 h 537"/>
                <a:gd name="T6" fmla="*/ 171450 w 551"/>
                <a:gd name="T7" fmla="*/ 185737 h 537"/>
                <a:gd name="T8" fmla="*/ 112712 w 551"/>
                <a:gd name="T9" fmla="*/ 334962 h 537"/>
                <a:gd name="T10" fmla="*/ 136525 w 551"/>
                <a:gd name="T11" fmla="*/ 495300 h 537"/>
                <a:gd name="T12" fmla="*/ 241300 w 551"/>
                <a:gd name="T13" fmla="*/ 633412 h 537"/>
                <a:gd name="T14" fmla="*/ 401637 w 551"/>
                <a:gd name="T15" fmla="*/ 715962 h 537"/>
                <a:gd name="T16" fmla="*/ 563562 w 551"/>
                <a:gd name="T17" fmla="*/ 715962 h 537"/>
                <a:gd name="T18" fmla="*/ 688975 w 551"/>
                <a:gd name="T19" fmla="*/ 600075 h 537"/>
                <a:gd name="T20" fmla="*/ 701675 w 551"/>
                <a:gd name="T21" fmla="*/ 495300 h 537"/>
                <a:gd name="T22" fmla="*/ 642937 w 551"/>
                <a:gd name="T23" fmla="*/ 358775 h 537"/>
                <a:gd name="T24" fmla="*/ 701675 w 551"/>
                <a:gd name="T25" fmla="*/ 404812 h 537"/>
                <a:gd name="T26" fmla="*/ 622300 w 551"/>
                <a:gd name="T27" fmla="*/ 288925 h 537"/>
                <a:gd name="T28" fmla="*/ 735012 w 551"/>
                <a:gd name="T29" fmla="*/ 392112 h 537"/>
                <a:gd name="T30" fmla="*/ 758825 w 551"/>
                <a:gd name="T31" fmla="*/ 471487 h 537"/>
                <a:gd name="T32" fmla="*/ 735012 w 551"/>
                <a:gd name="T33" fmla="*/ 587375 h 537"/>
                <a:gd name="T34" fmla="*/ 746125 w 551"/>
                <a:gd name="T35" fmla="*/ 577850 h 537"/>
                <a:gd name="T36" fmla="*/ 792162 w 551"/>
                <a:gd name="T37" fmla="*/ 495300 h 537"/>
                <a:gd name="T38" fmla="*/ 792162 w 551"/>
                <a:gd name="T39" fmla="*/ 415925 h 537"/>
                <a:gd name="T40" fmla="*/ 725487 w 551"/>
                <a:gd name="T41" fmla="*/ 263525 h 537"/>
                <a:gd name="T42" fmla="*/ 746125 w 551"/>
                <a:gd name="T43" fmla="*/ 242887 h 537"/>
                <a:gd name="T44" fmla="*/ 642937 w 551"/>
                <a:gd name="T45" fmla="*/ 160337 h 537"/>
                <a:gd name="T46" fmla="*/ 527050 w 551"/>
                <a:gd name="T47" fmla="*/ 139700 h 537"/>
                <a:gd name="T48" fmla="*/ 517525 w 551"/>
                <a:gd name="T49" fmla="*/ 127000 h 537"/>
                <a:gd name="T50" fmla="*/ 527050 w 551"/>
                <a:gd name="T51" fmla="*/ 103187 h 537"/>
                <a:gd name="T52" fmla="*/ 585787 w 551"/>
                <a:gd name="T53" fmla="*/ 80962 h 537"/>
                <a:gd name="T54" fmla="*/ 782637 w 551"/>
                <a:gd name="T55" fmla="*/ 196850 h 537"/>
                <a:gd name="T56" fmla="*/ 862012 w 551"/>
                <a:gd name="T57" fmla="*/ 334962 h 537"/>
                <a:gd name="T58" fmla="*/ 862012 w 551"/>
                <a:gd name="T59" fmla="*/ 495300 h 537"/>
                <a:gd name="T60" fmla="*/ 804862 w 551"/>
                <a:gd name="T61" fmla="*/ 669925 h 537"/>
                <a:gd name="T62" fmla="*/ 688975 w 551"/>
                <a:gd name="T63" fmla="*/ 785812 h 537"/>
                <a:gd name="T64" fmla="*/ 563562 w 551"/>
                <a:gd name="T65" fmla="*/ 842962 h 537"/>
                <a:gd name="T66" fmla="*/ 390525 w 551"/>
                <a:gd name="T67" fmla="*/ 852487 h 537"/>
                <a:gd name="T68" fmla="*/ 207962 w 551"/>
                <a:gd name="T69" fmla="*/ 793750 h 537"/>
                <a:gd name="T70" fmla="*/ 57150 w 551"/>
                <a:gd name="T71" fmla="*/ 669925 h 537"/>
                <a:gd name="T72" fmla="*/ 46037 w 551"/>
                <a:gd name="T73" fmla="*/ 611187 h 537"/>
                <a:gd name="T74" fmla="*/ 92075 w 551"/>
                <a:gd name="T75" fmla="*/ 690562 h 537"/>
                <a:gd name="T76" fmla="*/ 103187 w 551"/>
                <a:gd name="T77" fmla="*/ 681037 h 537"/>
                <a:gd name="T78" fmla="*/ 112712 w 551"/>
                <a:gd name="T79" fmla="*/ 690562 h 537"/>
                <a:gd name="T80" fmla="*/ 33337 w 551"/>
                <a:gd name="T81" fmla="*/ 528637 h 537"/>
                <a:gd name="T82" fmla="*/ 0 w 551"/>
                <a:gd name="T83" fmla="*/ 379412 h 537"/>
                <a:gd name="T84" fmla="*/ 9525 w 551"/>
                <a:gd name="T85" fmla="*/ 404812 h 537"/>
                <a:gd name="T86" fmla="*/ 46037 w 551"/>
                <a:gd name="T87" fmla="*/ 368300 h 537"/>
                <a:gd name="T88" fmla="*/ 79375 w 551"/>
                <a:gd name="T89" fmla="*/ 219075 h 537"/>
                <a:gd name="T90" fmla="*/ 182562 w 551"/>
                <a:gd name="T91" fmla="*/ 103187 h 537"/>
                <a:gd name="T92" fmla="*/ 265112 w 551"/>
                <a:gd name="T93" fmla="*/ 57150 h 537"/>
                <a:gd name="T94" fmla="*/ 311150 w 551"/>
                <a:gd name="T95" fmla="*/ 23812 h 537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w 551"/>
                <a:gd name="T145" fmla="*/ 0 h 537"/>
                <a:gd name="T146" fmla="*/ 0 w 551"/>
                <a:gd name="T147" fmla="*/ 0 h 53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1" h="537">
                  <a:moveTo>
                    <a:pt x="196" y="15"/>
                  </a:moveTo>
                  <a:lnTo>
                    <a:pt x="202" y="7"/>
                  </a:lnTo>
                  <a:lnTo>
                    <a:pt x="217" y="0"/>
                  </a:lnTo>
                  <a:lnTo>
                    <a:pt x="209" y="7"/>
                  </a:lnTo>
                  <a:lnTo>
                    <a:pt x="196" y="30"/>
                  </a:lnTo>
                  <a:lnTo>
                    <a:pt x="167" y="59"/>
                  </a:lnTo>
                  <a:lnTo>
                    <a:pt x="136" y="80"/>
                  </a:lnTo>
                  <a:lnTo>
                    <a:pt x="108" y="117"/>
                  </a:lnTo>
                  <a:lnTo>
                    <a:pt x="86" y="174"/>
                  </a:lnTo>
                  <a:lnTo>
                    <a:pt x="71" y="211"/>
                  </a:lnTo>
                  <a:lnTo>
                    <a:pt x="71" y="247"/>
                  </a:lnTo>
                  <a:lnTo>
                    <a:pt x="86" y="312"/>
                  </a:lnTo>
                  <a:lnTo>
                    <a:pt x="115" y="364"/>
                  </a:lnTo>
                  <a:lnTo>
                    <a:pt x="152" y="399"/>
                  </a:lnTo>
                  <a:lnTo>
                    <a:pt x="196" y="435"/>
                  </a:lnTo>
                  <a:lnTo>
                    <a:pt x="253" y="451"/>
                  </a:lnTo>
                  <a:lnTo>
                    <a:pt x="303" y="458"/>
                  </a:lnTo>
                  <a:lnTo>
                    <a:pt x="355" y="451"/>
                  </a:lnTo>
                  <a:lnTo>
                    <a:pt x="392" y="435"/>
                  </a:lnTo>
                  <a:lnTo>
                    <a:pt x="434" y="378"/>
                  </a:lnTo>
                  <a:lnTo>
                    <a:pt x="442" y="356"/>
                  </a:lnTo>
                  <a:lnTo>
                    <a:pt x="442" y="312"/>
                  </a:lnTo>
                  <a:lnTo>
                    <a:pt x="434" y="284"/>
                  </a:lnTo>
                  <a:lnTo>
                    <a:pt x="405" y="226"/>
                  </a:lnTo>
                  <a:lnTo>
                    <a:pt x="413" y="226"/>
                  </a:lnTo>
                  <a:lnTo>
                    <a:pt x="442" y="255"/>
                  </a:lnTo>
                  <a:lnTo>
                    <a:pt x="442" y="232"/>
                  </a:lnTo>
                  <a:lnTo>
                    <a:pt x="392" y="182"/>
                  </a:lnTo>
                  <a:lnTo>
                    <a:pt x="405" y="182"/>
                  </a:lnTo>
                  <a:lnTo>
                    <a:pt x="463" y="247"/>
                  </a:lnTo>
                  <a:lnTo>
                    <a:pt x="470" y="276"/>
                  </a:lnTo>
                  <a:lnTo>
                    <a:pt x="478" y="297"/>
                  </a:lnTo>
                  <a:lnTo>
                    <a:pt x="478" y="320"/>
                  </a:lnTo>
                  <a:lnTo>
                    <a:pt x="463" y="370"/>
                  </a:lnTo>
                  <a:lnTo>
                    <a:pt x="470" y="370"/>
                  </a:lnTo>
                  <a:lnTo>
                    <a:pt x="470" y="364"/>
                  </a:lnTo>
                  <a:lnTo>
                    <a:pt x="486" y="341"/>
                  </a:lnTo>
                  <a:lnTo>
                    <a:pt x="499" y="312"/>
                  </a:lnTo>
                  <a:lnTo>
                    <a:pt x="499" y="291"/>
                  </a:lnTo>
                  <a:lnTo>
                    <a:pt x="499" y="262"/>
                  </a:lnTo>
                  <a:lnTo>
                    <a:pt x="478" y="211"/>
                  </a:lnTo>
                  <a:lnTo>
                    <a:pt x="457" y="166"/>
                  </a:lnTo>
                  <a:lnTo>
                    <a:pt x="463" y="161"/>
                  </a:lnTo>
                  <a:lnTo>
                    <a:pt x="470" y="153"/>
                  </a:lnTo>
                  <a:lnTo>
                    <a:pt x="442" y="124"/>
                  </a:lnTo>
                  <a:lnTo>
                    <a:pt x="405" y="101"/>
                  </a:lnTo>
                  <a:lnTo>
                    <a:pt x="355" y="95"/>
                  </a:lnTo>
                  <a:lnTo>
                    <a:pt x="332" y="88"/>
                  </a:lnTo>
                  <a:lnTo>
                    <a:pt x="311" y="80"/>
                  </a:lnTo>
                  <a:lnTo>
                    <a:pt x="326" y="80"/>
                  </a:lnTo>
                  <a:lnTo>
                    <a:pt x="369" y="65"/>
                  </a:lnTo>
                  <a:lnTo>
                    <a:pt x="332" y="65"/>
                  </a:lnTo>
                  <a:lnTo>
                    <a:pt x="332" y="51"/>
                  </a:lnTo>
                  <a:lnTo>
                    <a:pt x="369" y="51"/>
                  </a:lnTo>
                  <a:lnTo>
                    <a:pt x="457" y="95"/>
                  </a:lnTo>
                  <a:lnTo>
                    <a:pt x="493" y="124"/>
                  </a:lnTo>
                  <a:lnTo>
                    <a:pt x="522" y="161"/>
                  </a:lnTo>
                  <a:lnTo>
                    <a:pt x="543" y="211"/>
                  </a:lnTo>
                  <a:lnTo>
                    <a:pt x="551" y="268"/>
                  </a:lnTo>
                  <a:lnTo>
                    <a:pt x="543" y="312"/>
                  </a:lnTo>
                  <a:lnTo>
                    <a:pt x="528" y="370"/>
                  </a:lnTo>
                  <a:lnTo>
                    <a:pt x="507" y="422"/>
                  </a:lnTo>
                  <a:lnTo>
                    <a:pt x="470" y="464"/>
                  </a:lnTo>
                  <a:lnTo>
                    <a:pt x="434" y="495"/>
                  </a:lnTo>
                  <a:lnTo>
                    <a:pt x="397" y="516"/>
                  </a:lnTo>
                  <a:lnTo>
                    <a:pt x="355" y="531"/>
                  </a:lnTo>
                  <a:lnTo>
                    <a:pt x="303" y="537"/>
                  </a:lnTo>
                  <a:lnTo>
                    <a:pt x="246" y="537"/>
                  </a:lnTo>
                  <a:lnTo>
                    <a:pt x="188" y="523"/>
                  </a:lnTo>
                  <a:lnTo>
                    <a:pt x="131" y="500"/>
                  </a:lnTo>
                  <a:lnTo>
                    <a:pt x="79" y="464"/>
                  </a:lnTo>
                  <a:lnTo>
                    <a:pt x="36" y="422"/>
                  </a:lnTo>
                  <a:lnTo>
                    <a:pt x="0" y="356"/>
                  </a:lnTo>
                  <a:lnTo>
                    <a:pt x="29" y="385"/>
                  </a:lnTo>
                  <a:lnTo>
                    <a:pt x="50" y="429"/>
                  </a:lnTo>
                  <a:lnTo>
                    <a:pt x="58" y="435"/>
                  </a:lnTo>
                  <a:lnTo>
                    <a:pt x="58" y="429"/>
                  </a:lnTo>
                  <a:lnTo>
                    <a:pt x="65" y="429"/>
                  </a:lnTo>
                  <a:lnTo>
                    <a:pt x="71" y="429"/>
                  </a:lnTo>
                  <a:lnTo>
                    <a:pt x="71" y="435"/>
                  </a:lnTo>
                  <a:lnTo>
                    <a:pt x="42" y="393"/>
                  </a:lnTo>
                  <a:lnTo>
                    <a:pt x="21" y="333"/>
                  </a:lnTo>
                  <a:lnTo>
                    <a:pt x="0" y="276"/>
                  </a:lnTo>
                  <a:lnTo>
                    <a:pt x="0" y="239"/>
                  </a:lnTo>
                  <a:lnTo>
                    <a:pt x="0" y="197"/>
                  </a:lnTo>
                  <a:lnTo>
                    <a:pt x="6" y="255"/>
                  </a:lnTo>
                  <a:lnTo>
                    <a:pt x="29" y="297"/>
                  </a:lnTo>
                  <a:lnTo>
                    <a:pt x="29" y="232"/>
                  </a:lnTo>
                  <a:lnTo>
                    <a:pt x="36" y="166"/>
                  </a:lnTo>
                  <a:lnTo>
                    <a:pt x="50" y="138"/>
                  </a:lnTo>
                  <a:lnTo>
                    <a:pt x="71" y="109"/>
                  </a:lnTo>
                  <a:lnTo>
                    <a:pt x="115" y="65"/>
                  </a:lnTo>
                  <a:lnTo>
                    <a:pt x="144" y="51"/>
                  </a:lnTo>
                  <a:lnTo>
                    <a:pt x="167" y="36"/>
                  </a:lnTo>
                  <a:lnTo>
                    <a:pt x="188" y="15"/>
                  </a:lnTo>
                  <a:lnTo>
                    <a:pt x="196" y="15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フリーフォーム 33"/>
            <p:cNvSpPr>
              <a:spLocks/>
            </p:cNvSpPr>
            <p:nvPr/>
          </p:nvSpPr>
          <p:spPr bwMode="auto">
            <a:xfrm>
              <a:off x="6715140" y="5214950"/>
              <a:ext cx="431310" cy="71438"/>
            </a:xfrm>
            <a:custGeom>
              <a:avLst/>
              <a:gdLst>
                <a:gd name="T0" fmla="*/ 0 w 232"/>
                <a:gd name="T1" fmla="*/ 0 h 44"/>
                <a:gd name="T2" fmla="*/ 196850 w 232"/>
                <a:gd name="T3" fmla="*/ 12700 h 44"/>
                <a:gd name="T4" fmla="*/ 301625 w 232"/>
                <a:gd name="T5" fmla="*/ 36513 h 44"/>
                <a:gd name="T6" fmla="*/ 334963 w 232"/>
                <a:gd name="T7" fmla="*/ 46038 h 44"/>
                <a:gd name="T8" fmla="*/ 358775 w 232"/>
                <a:gd name="T9" fmla="*/ 58738 h 44"/>
                <a:gd name="T10" fmla="*/ 368300 w 232"/>
                <a:gd name="T11" fmla="*/ 69850 h 44"/>
                <a:gd name="T12" fmla="*/ 346075 w 232"/>
                <a:gd name="T13" fmla="*/ 69850 h 44"/>
                <a:gd name="T14" fmla="*/ 288925 w 232"/>
                <a:gd name="T15" fmla="*/ 46038 h 44"/>
                <a:gd name="T16" fmla="*/ 219075 w 232"/>
                <a:gd name="T17" fmla="*/ 36513 h 44"/>
                <a:gd name="T18" fmla="*/ 219075 w 232"/>
                <a:gd name="T19" fmla="*/ 46038 h 44"/>
                <a:gd name="T20" fmla="*/ 242888 w 232"/>
                <a:gd name="T21" fmla="*/ 69850 h 44"/>
                <a:gd name="T22" fmla="*/ 219075 w 232"/>
                <a:gd name="T23" fmla="*/ 69850 h 44"/>
                <a:gd name="T24" fmla="*/ 196850 w 232"/>
                <a:gd name="T25" fmla="*/ 58738 h 44"/>
                <a:gd name="T26" fmla="*/ 173038 w 232"/>
                <a:gd name="T27" fmla="*/ 46038 h 44"/>
                <a:gd name="T28" fmla="*/ 11113 w 232"/>
                <a:gd name="T29" fmla="*/ 0 h 44"/>
                <a:gd name="T30" fmla="*/ 0 w 232"/>
                <a:gd name="T31" fmla="*/ 0 h 44"/>
                <a:gd name="T32" fmla="*/ 0 1 256"/>
                <a:gd name="T33" fmla="*/ 0 1 256"/>
                <a:gd name="T34" fmla="*/ 0 1 256"/>
                <a:gd name="T35" fmla="*/ 0 1 256"/>
                <a:gd name="T36" fmla="*/ 0 1 256"/>
                <a:gd name="T37" fmla="*/ 0 1 256"/>
                <a:gd name="T38" fmla="*/ 0 1 256"/>
                <a:gd name="T39" fmla="*/ 0 1 256"/>
                <a:gd name="T40" fmla="*/ 0 1 256"/>
                <a:gd name="T41" fmla="*/ 0 1 256"/>
                <a:gd name="T42" fmla="*/ 0 1 256"/>
                <a:gd name="T43" fmla="*/ 0 1 256"/>
                <a:gd name="T44" fmla="*/ 0 1 256"/>
                <a:gd name="T45" fmla="*/ 0 1 256"/>
                <a:gd name="T46" fmla="*/ 0 1 256"/>
                <a:gd name="T47" fmla="*/ 0 1 256"/>
                <a:gd name="T48" fmla="*/ 0 w 232"/>
                <a:gd name="T49" fmla="*/ 0 h 44"/>
                <a:gd name="T50" fmla="*/ 0 w 232"/>
                <a:gd name="T51" fmla="*/ 0 h 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2" h="44">
                  <a:moveTo>
                    <a:pt x="0" y="0"/>
                  </a:moveTo>
                  <a:lnTo>
                    <a:pt x="124" y="8"/>
                  </a:lnTo>
                  <a:lnTo>
                    <a:pt x="190" y="23"/>
                  </a:lnTo>
                  <a:lnTo>
                    <a:pt x="211" y="29"/>
                  </a:lnTo>
                  <a:lnTo>
                    <a:pt x="226" y="37"/>
                  </a:lnTo>
                  <a:lnTo>
                    <a:pt x="232" y="44"/>
                  </a:lnTo>
                  <a:lnTo>
                    <a:pt x="218" y="44"/>
                  </a:lnTo>
                  <a:lnTo>
                    <a:pt x="182" y="29"/>
                  </a:lnTo>
                  <a:lnTo>
                    <a:pt x="138" y="23"/>
                  </a:lnTo>
                  <a:lnTo>
                    <a:pt x="138" y="29"/>
                  </a:lnTo>
                  <a:lnTo>
                    <a:pt x="153" y="44"/>
                  </a:lnTo>
                  <a:lnTo>
                    <a:pt x="138" y="44"/>
                  </a:lnTo>
                  <a:lnTo>
                    <a:pt x="124" y="37"/>
                  </a:lnTo>
                  <a:lnTo>
                    <a:pt x="109" y="29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フリーフォーム 34"/>
            <p:cNvSpPr>
              <a:spLocks/>
            </p:cNvSpPr>
            <p:nvPr/>
          </p:nvSpPr>
          <p:spPr bwMode="auto">
            <a:xfrm>
              <a:off x="6786578" y="5357826"/>
              <a:ext cx="232643" cy="71242"/>
            </a:xfrm>
            <a:custGeom>
              <a:avLst/>
              <a:gdLst>
                <a:gd name="T0" fmla="*/ 0 w 94"/>
                <a:gd name="T1" fmla="*/ 0 h 29"/>
                <a:gd name="T2" fmla="*/ 82550 w 94"/>
                <a:gd name="T3" fmla="*/ 12700 h 29"/>
                <a:gd name="T4" fmla="*/ 149225 w 94"/>
                <a:gd name="T5" fmla="*/ 33338 h 29"/>
                <a:gd name="T6" fmla="*/ 149225 w 94"/>
                <a:gd name="T7" fmla="*/ 46038 h 29"/>
                <a:gd name="T8" fmla="*/ 127000 w 94"/>
                <a:gd name="T9" fmla="*/ 46038 h 29"/>
                <a:gd name="T10" fmla="*/ 69850 w 94"/>
                <a:gd name="T11" fmla="*/ 25400 h 29"/>
                <a:gd name="T12" fmla="*/ 11113 w 94"/>
                <a:gd name="T13" fmla="*/ 0 h 29"/>
                <a:gd name="T14" fmla="*/ 0 w 94"/>
                <a:gd name="T15" fmla="*/ 0 h 29"/>
                <a:gd name="T16" fmla="*/ 0 1 256"/>
                <a:gd name="T17" fmla="*/ 0 1 256"/>
                <a:gd name="T18" fmla="*/ 0 1 256"/>
                <a:gd name="T19" fmla="*/ 0 1 256"/>
                <a:gd name="T20" fmla="*/ 0 1 256"/>
                <a:gd name="T21" fmla="*/ 0 1 256"/>
                <a:gd name="T22" fmla="*/ 0 1 256"/>
                <a:gd name="T23" fmla="*/ 0 1 256"/>
                <a:gd name="T24" fmla="*/ 0 w 94"/>
                <a:gd name="T25" fmla="*/ 0 h 29"/>
                <a:gd name="T26" fmla="*/ 0 w 94"/>
                <a:gd name="T27" fmla="*/ 0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" h="29">
                  <a:moveTo>
                    <a:pt x="0" y="0"/>
                  </a:moveTo>
                  <a:lnTo>
                    <a:pt x="52" y="8"/>
                  </a:lnTo>
                  <a:lnTo>
                    <a:pt x="94" y="21"/>
                  </a:lnTo>
                  <a:lnTo>
                    <a:pt x="94" y="29"/>
                  </a:lnTo>
                  <a:lnTo>
                    <a:pt x="80" y="29"/>
                  </a:lnTo>
                  <a:lnTo>
                    <a:pt x="44" y="16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</p:sldLayoutIdLst>
  <p:txStyles>
    <p:titleStyle>
      <a:lvl1pPr algn="ctr" rtl="0" eaLnBrk="1" latinLnBrk="0" hangingPunct="1">
        <a:spcBef>
          <a:spcPct val="0"/>
        </a:spcBef>
        <a:buNone/>
        <a:defRPr kumimoji="1" sz="4400" baseline="0">
          <a:ln>
            <a:noFill/>
          </a:ln>
          <a:solidFill>
            <a:schemeClr val="tx2"/>
          </a:solidFill>
          <a:effectLst>
            <a:glow rad="101600">
              <a:schemeClr val="bg2">
                <a:tint val="20000"/>
                <a:alpha val="60000"/>
              </a:schemeClr>
            </a:glow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rgbClr val="C00000"/>
        </a:buClr>
        <a:buSzPct val="80000"/>
        <a:buFont typeface="Wingdings"/>
        <a:buChar char="l"/>
        <a:defRPr kumimoji="1" sz="3200" baseline="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rgbClr val="C00000"/>
        </a:buClr>
        <a:buSzPct val="65000"/>
        <a:buFont typeface="Wingdings"/>
        <a:buChar char="l"/>
        <a:defRPr kumimoji="1" sz="2800" baseline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rgbClr val="C00000"/>
        </a:buClr>
        <a:buSzPct val="60000"/>
        <a:buFont typeface="Wingdings"/>
        <a:buChar char="l"/>
        <a:defRPr kumimoji="1" sz="2400" baseline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"/>
        <a:buChar char="l"/>
        <a:defRPr kumimoji="1" sz="2000" baseline="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55000"/>
        <a:buFont typeface="Wingdings"/>
        <a:buChar char="l"/>
        <a:defRPr kumimoji="1" sz="20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50000"/>
        <a:buFont typeface="Wingdings"/>
        <a:buChar char="l"/>
        <a:defRPr kumimoji="1" sz="190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"/>
        <a:buChar char="l"/>
        <a:defRPr kumimoji="1" lang="ja-JP" altLang="en-US" sz="1600" smtClean="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"/>
        <a:buChar char="l"/>
        <a:defRPr kumimoji="1" lang="ja-JP" altLang="en-US" sz="1600" smtClean="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"/>
        <a:buChar char="l"/>
        <a:defRPr kumimoji="1" lang="ja-JP" altLang="en-US" sz="1600" smtClean="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png"/><Relationship Id="rId12" Type="http://schemas.openxmlformats.org/officeDocument/2006/relationships/image" Target="../media/image42.png"/><Relationship Id="rId13" Type="http://schemas.openxmlformats.org/officeDocument/2006/relationships/image" Target="../media/image43.png"/><Relationship Id="rId14" Type="http://schemas.openxmlformats.org/officeDocument/2006/relationships/image" Target="../media/image44.png"/><Relationship Id="rId1" Type="http://schemas.openxmlformats.org/officeDocument/2006/relationships/tags" Target="../tags/tag2.xml"/><Relationship Id="rId2" Type="http://schemas.openxmlformats.org/officeDocument/2006/relationships/tags" Target="../tags/tag3.xml"/><Relationship Id="rId3" Type="http://schemas.openxmlformats.org/officeDocument/2006/relationships/tags" Target="../tags/tag4.xml"/><Relationship Id="rId4" Type="http://schemas.openxmlformats.org/officeDocument/2006/relationships/tags" Target="../tags/tag5.xml"/><Relationship Id="rId5" Type="http://schemas.openxmlformats.org/officeDocument/2006/relationships/tags" Target="../tags/tag6.xml"/><Relationship Id="rId6" Type="http://schemas.openxmlformats.org/officeDocument/2006/relationships/tags" Target="../tags/tag7.xml"/><Relationship Id="rId7" Type="http://schemas.openxmlformats.org/officeDocument/2006/relationships/slideLayout" Target="../slideLayouts/slideLayout7.xml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1.jpeg"/><Relationship Id="rId5" Type="http://schemas.openxmlformats.org/officeDocument/2006/relationships/image" Target="../media/image48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wmf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png"/><Relationship Id="rId12" Type="http://schemas.openxmlformats.org/officeDocument/2006/relationships/image" Target="../media/image52.png"/><Relationship Id="rId13" Type="http://schemas.openxmlformats.org/officeDocument/2006/relationships/image" Target="../media/image53.png"/><Relationship Id="rId14" Type="http://schemas.openxmlformats.org/officeDocument/2006/relationships/image" Target="../media/image54.png"/><Relationship Id="rId15" Type="http://schemas.openxmlformats.org/officeDocument/2006/relationships/image" Target="../media/image55.png"/><Relationship Id="rId1" Type="http://schemas.openxmlformats.org/officeDocument/2006/relationships/tags" Target="../tags/tag8.xml"/><Relationship Id="rId2" Type="http://schemas.openxmlformats.org/officeDocument/2006/relationships/tags" Target="../tags/tag9.xml"/><Relationship Id="rId3" Type="http://schemas.openxmlformats.org/officeDocument/2006/relationships/tags" Target="../tags/tag10.xml"/><Relationship Id="rId4" Type="http://schemas.openxmlformats.org/officeDocument/2006/relationships/tags" Target="../tags/tag11.xml"/><Relationship Id="rId5" Type="http://schemas.openxmlformats.org/officeDocument/2006/relationships/tags" Target="../tags/tag12.xml"/><Relationship Id="rId6" Type="http://schemas.openxmlformats.org/officeDocument/2006/relationships/tags" Target="../tags/tag13.xml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48.wmf"/><Relationship Id="rId9" Type="http://schemas.openxmlformats.org/officeDocument/2006/relationships/image" Target="../media/image49.png"/><Relationship Id="rId10" Type="http://schemas.openxmlformats.org/officeDocument/2006/relationships/image" Target="../media/image50.wmf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png"/><Relationship Id="rId12" Type="http://schemas.openxmlformats.org/officeDocument/2006/relationships/image" Target="../media/image52.png"/><Relationship Id="rId13" Type="http://schemas.openxmlformats.org/officeDocument/2006/relationships/image" Target="../media/image53.png"/><Relationship Id="rId14" Type="http://schemas.openxmlformats.org/officeDocument/2006/relationships/image" Target="../media/image54.png"/><Relationship Id="rId15" Type="http://schemas.openxmlformats.org/officeDocument/2006/relationships/image" Target="../media/image55.png"/><Relationship Id="rId1" Type="http://schemas.openxmlformats.org/officeDocument/2006/relationships/tags" Target="../tags/tag14.xml"/><Relationship Id="rId2" Type="http://schemas.openxmlformats.org/officeDocument/2006/relationships/tags" Target="../tags/tag15.xml"/><Relationship Id="rId3" Type="http://schemas.openxmlformats.org/officeDocument/2006/relationships/tags" Target="../tags/tag16.xml"/><Relationship Id="rId4" Type="http://schemas.openxmlformats.org/officeDocument/2006/relationships/tags" Target="../tags/tag17.xml"/><Relationship Id="rId5" Type="http://schemas.openxmlformats.org/officeDocument/2006/relationships/tags" Target="../tags/tag18.xml"/><Relationship Id="rId6" Type="http://schemas.openxmlformats.org/officeDocument/2006/relationships/tags" Target="../tags/tag19.xml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48.wmf"/><Relationship Id="rId9" Type="http://schemas.openxmlformats.org/officeDocument/2006/relationships/image" Target="../media/image49.png"/><Relationship Id="rId10" Type="http://schemas.openxmlformats.org/officeDocument/2006/relationships/image" Target="../media/image50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emf"/><Relationship Id="rId5" Type="http://schemas.openxmlformats.org/officeDocument/2006/relationships/image" Target="../media/image58.emf"/><Relationship Id="rId6" Type="http://schemas.openxmlformats.org/officeDocument/2006/relationships/image" Target="../media/image52.png"/><Relationship Id="rId7" Type="http://schemas.openxmlformats.org/officeDocument/2006/relationships/image" Target="../media/image59.emf"/><Relationship Id="rId8" Type="http://schemas.openxmlformats.org/officeDocument/2006/relationships/image" Target="../media/image60.emf"/><Relationship Id="rId1" Type="http://schemas.openxmlformats.org/officeDocument/2006/relationships/tags" Target="../tags/tag20.x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4" Type="http://schemas.openxmlformats.org/officeDocument/2006/relationships/image" Target="../media/image62.emf"/><Relationship Id="rId5" Type="http://schemas.openxmlformats.org/officeDocument/2006/relationships/image" Target="../media/image63.emf"/><Relationship Id="rId6" Type="http://schemas.openxmlformats.org/officeDocument/2006/relationships/image" Target="../media/image64.emf"/><Relationship Id="rId7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7.png"/><Relationship Id="rId12" Type="http://schemas.openxmlformats.org/officeDocument/2006/relationships/image" Target="../media/image68.png"/><Relationship Id="rId13" Type="http://schemas.openxmlformats.org/officeDocument/2006/relationships/image" Target="../media/image69.png"/><Relationship Id="rId14" Type="http://schemas.openxmlformats.org/officeDocument/2006/relationships/image" Target="../media/image70.png"/><Relationship Id="rId15" Type="http://schemas.openxmlformats.org/officeDocument/2006/relationships/image" Target="../media/image71.png"/><Relationship Id="rId1" Type="http://schemas.openxmlformats.org/officeDocument/2006/relationships/tags" Target="../tags/tag21.xml"/><Relationship Id="rId2" Type="http://schemas.openxmlformats.org/officeDocument/2006/relationships/tags" Target="../tags/tag22.xml"/><Relationship Id="rId3" Type="http://schemas.openxmlformats.org/officeDocument/2006/relationships/tags" Target="../tags/tag23.xml"/><Relationship Id="rId4" Type="http://schemas.openxmlformats.org/officeDocument/2006/relationships/tags" Target="../tags/tag24.xml"/><Relationship Id="rId5" Type="http://schemas.openxmlformats.org/officeDocument/2006/relationships/tags" Target="../tags/tag25.xml"/><Relationship Id="rId6" Type="http://schemas.openxmlformats.org/officeDocument/2006/relationships/tags" Target="../tags/tag26.xml"/><Relationship Id="rId7" Type="http://schemas.openxmlformats.org/officeDocument/2006/relationships/tags" Target="../tags/tag27.xml"/><Relationship Id="rId8" Type="http://schemas.openxmlformats.org/officeDocument/2006/relationships/tags" Target="../tags/tag28.xml"/><Relationship Id="rId9" Type="http://schemas.openxmlformats.org/officeDocument/2006/relationships/slideLayout" Target="../slideLayouts/slideLayout2.xml"/><Relationship Id="rId10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emf"/><Relationship Id="rId5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emf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9.png"/><Relationship Id="rId12" Type="http://schemas.openxmlformats.org/officeDocument/2006/relationships/image" Target="../media/image80.png"/><Relationship Id="rId13" Type="http://schemas.openxmlformats.org/officeDocument/2006/relationships/image" Target="../media/image81.png"/><Relationship Id="rId1" Type="http://schemas.openxmlformats.org/officeDocument/2006/relationships/tags" Target="../tags/tag29.xml"/><Relationship Id="rId2" Type="http://schemas.openxmlformats.org/officeDocument/2006/relationships/tags" Target="../tags/tag30.xml"/><Relationship Id="rId3" Type="http://schemas.openxmlformats.org/officeDocument/2006/relationships/tags" Target="../tags/tag31.xml"/><Relationship Id="rId4" Type="http://schemas.openxmlformats.org/officeDocument/2006/relationships/tags" Target="../tags/tag32.xml"/><Relationship Id="rId5" Type="http://schemas.openxmlformats.org/officeDocument/2006/relationships/tags" Target="../tags/tag33.xml"/><Relationship Id="rId6" Type="http://schemas.openxmlformats.org/officeDocument/2006/relationships/tags" Target="../tags/tag34.xml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76.png"/><Relationship Id="rId9" Type="http://schemas.openxmlformats.org/officeDocument/2006/relationships/image" Target="../media/image77.png"/><Relationship Id="rId10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emf"/><Relationship Id="rId3" Type="http://schemas.openxmlformats.org/officeDocument/2006/relationships/image" Target="../media/image8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4" Type="http://schemas.openxmlformats.org/officeDocument/2006/relationships/image" Target="../media/image87.emf"/><Relationship Id="rId5" Type="http://schemas.openxmlformats.org/officeDocument/2006/relationships/image" Target="../media/image88.emf"/><Relationship Id="rId6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4" Type="http://schemas.openxmlformats.org/officeDocument/2006/relationships/image" Target="../media/image92.emf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4" Type="http://schemas.openxmlformats.org/officeDocument/2006/relationships/image" Target="../media/image96.emf"/><Relationship Id="rId5" Type="http://schemas.openxmlformats.org/officeDocument/2006/relationships/image" Target="../media/image97.emf"/><Relationship Id="rId6" Type="http://schemas.openxmlformats.org/officeDocument/2006/relationships/image" Target="../media/image98.emf"/><Relationship Id="rId7" Type="http://schemas.openxmlformats.org/officeDocument/2006/relationships/image" Target="../media/image99.png"/><Relationship Id="rId8" Type="http://schemas.openxmlformats.org/officeDocument/2006/relationships/image" Target="../media/image100.emf"/><Relationship Id="rId9" Type="http://schemas.openxmlformats.org/officeDocument/2006/relationships/image" Target="../media/image101.emf"/><Relationship Id="rId10" Type="http://schemas.openxmlformats.org/officeDocument/2006/relationships/image" Target="../media/image102.emf"/><Relationship Id="rId11" Type="http://schemas.openxmlformats.org/officeDocument/2006/relationships/image" Target="../media/image10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4" Type="http://schemas.openxmlformats.org/officeDocument/2006/relationships/image" Target="../media/image105.emf"/><Relationship Id="rId5" Type="http://schemas.openxmlformats.org/officeDocument/2006/relationships/image" Target="../media/image106.png"/><Relationship Id="rId6" Type="http://schemas.openxmlformats.org/officeDocument/2006/relationships/image" Target="../media/image107.png"/><Relationship Id="rId7" Type="http://schemas.openxmlformats.org/officeDocument/2006/relationships/image" Target="../media/image108.emf"/><Relationship Id="rId8" Type="http://schemas.openxmlformats.org/officeDocument/2006/relationships/image" Target="../media/image109.emf"/><Relationship Id="rId1" Type="http://schemas.openxmlformats.org/officeDocument/2006/relationships/tags" Target="../tags/tag35.xml"/><Relationship Id="rId2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9.emf"/><Relationship Id="rId12" Type="http://schemas.openxmlformats.org/officeDocument/2006/relationships/image" Target="../media/image120.emf"/><Relationship Id="rId13" Type="http://schemas.openxmlformats.org/officeDocument/2006/relationships/image" Target="../media/image12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emf"/><Relationship Id="rId3" Type="http://schemas.openxmlformats.org/officeDocument/2006/relationships/image" Target="../media/image111.emf"/><Relationship Id="rId4" Type="http://schemas.openxmlformats.org/officeDocument/2006/relationships/image" Target="../media/image112.emf"/><Relationship Id="rId5" Type="http://schemas.openxmlformats.org/officeDocument/2006/relationships/image" Target="../media/image113.emf"/><Relationship Id="rId6" Type="http://schemas.openxmlformats.org/officeDocument/2006/relationships/image" Target="../media/image114.emf"/><Relationship Id="rId7" Type="http://schemas.openxmlformats.org/officeDocument/2006/relationships/image" Target="../media/image115.emf"/><Relationship Id="rId8" Type="http://schemas.openxmlformats.org/officeDocument/2006/relationships/image" Target="../media/image116.emf"/><Relationship Id="rId9" Type="http://schemas.openxmlformats.org/officeDocument/2006/relationships/image" Target="../media/image117.emf"/><Relationship Id="rId10" Type="http://schemas.openxmlformats.org/officeDocument/2006/relationships/image" Target="../media/image11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4" Type="http://schemas.openxmlformats.org/officeDocument/2006/relationships/image" Target="../media/image124.emf"/><Relationship Id="rId5" Type="http://schemas.openxmlformats.org/officeDocument/2006/relationships/image" Target="../media/image125.emf"/><Relationship Id="rId6" Type="http://schemas.openxmlformats.org/officeDocument/2006/relationships/image" Target="../media/image126.emf"/><Relationship Id="rId7" Type="http://schemas.openxmlformats.org/officeDocument/2006/relationships/image" Target="../media/image127.emf"/><Relationship Id="rId8" Type="http://schemas.openxmlformats.org/officeDocument/2006/relationships/image" Target="../media/image12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png"/><Relationship Id="rId5" Type="http://schemas.openxmlformats.org/officeDocument/2006/relationships/image" Target="../media/image9.emf"/><Relationship Id="rId6" Type="http://schemas.openxmlformats.org/officeDocument/2006/relationships/image" Target="../media/image10.emf"/><Relationship Id="rId7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emf"/><Relationship Id="rId7" Type="http://schemas.openxmlformats.org/officeDocument/2006/relationships/image" Target="../media/image1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0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20" Type="http://schemas.openxmlformats.org/officeDocument/2006/relationships/image" Target="../media/image142.emf"/><Relationship Id="rId21" Type="http://schemas.openxmlformats.org/officeDocument/2006/relationships/image" Target="../media/image143.emf"/><Relationship Id="rId10" Type="http://schemas.openxmlformats.org/officeDocument/2006/relationships/slideLayout" Target="../slideLayouts/slideLayout2.xml"/><Relationship Id="rId11" Type="http://schemas.openxmlformats.org/officeDocument/2006/relationships/image" Target="../media/image133.png"/><Relationship Id="rId12" Type="http://schemas.openxmlformats.org/officeDocument/2006/relationships/image" Target="../media/image134.png"/><Relationship Id="rId13" Type="http://schemas.openxmlformats.org/officeDocument/2006/relationships/image" Target="../media/image135.png"/><Relationship Id="rId14" Type="http://schemas.openxmlformats.org/officeDocument/2006/relationships/image" Target="../media/image136.png"/><Relationship Id="rId15" Type="http://schemas.openxmlformats.org/officeDocument/2006/relationships/image" Target="../media/image137.png"/><Relationship Id="rId16" Type="http://schemas.openxmlformats.org/officeDocument/2006/relationships/image" Target="../media/image138.png"/><Relationship Id="rId17" Type="http://schemas.openxmlformats.org/officeDocument/2006/relationships/image" Target="../media/image139.png"/><Relationship Id="rId18" Type="http://schemas.openxmlformats.org/officeDocument/2006/relationships/image" Target="../media/image140.png"/><Relationship Id="rId19" Type="http://schemas.openxmlformats.org/officeDocument/2006/relationships/image" Target="../media/image141.emf"/><Relationship Id="rId1" Type="http://schemas.openxmlformats.org/officeDocument/2006/relationships/tags" Target="../tags/tag36.xml"/><Relationship Id="rId2" Type="http://schemas.openxmlformats.org/officeDocument/2006/relationships/tags" Target="../tags/tag37.xml"/><Relationship Id="rId3" Type="http://schemas.openxmlformats.org/officeDocument/2006/relationships/tags" Target="../tags/tag38.xml"/><Relationship Id="rId4" Type="http://schemas.openxmlformats.org/officeDocument/2006/relationships/tags" Target="../tags/tag39.xml"/><Relationship Id="rId5" Type="http://schemas.openxmlformats.org/officeDocument/2006/relationships/tags" Target="../tags/tag40.xml"/><Relationship Id="rId6" Type="http://schemas.openxmlformats.org/officeDocument/2006/relationships/tags" Target="../tags/tag41.xml"/><Relationship Id="rId7" Type="http://schemas.openxmlformats.org/officeDocument/2006/relationships/tags" Target="../tags/tag42.xml"/><Relationship Id="rId8" Type="http://schemas.openxmlformats.org/officeDocument/2006/relationships/tags" Target="../tags/tag4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4" Type="http://schemas.openxmlformats.org/officeDocument/2006/relationships/image" Target="../media/image146.emf"/><Relationship Id="rId5" Type="http://schemas.openxmlformats.org/officeDocument/2006/relationships/image" Target="../media/image147.emf"/><Relationship Id="rId6" Type="http://schemas.openxmlformats.org/officeDocument/2006/relationships/image" Target="../media/image148.emf"/><Relationship Id="rId7" Type="http://schemas.openxmlformats.org/officeDocument/2006/relationships/image" Target="../media/image149.emf"/><Relationship Id="rId8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4" Type="http://schemas.openxmlformats.org/officeDocument/2006/relationships/image" Target="../media/image15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1.emf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3.emf"/><Relationship Id="rId12" Type="http://schemas.openxmlformats.org/officeDocument/2006/relationships/image" Target="../media/image164.emf"/><Relationship Id="rId13" Type="http://schemas.openxmlformats.org/officeDocument/2006/relationships/image" Target="../media/image165.emf"/><Relationship Id="rId14" Type="http://schemas.openxmlformats.org/officeDocument/2006/relationships/image" Target="../media/image166.emf"/><Relationship Id="rId15" Type="http://schemas.openxmlformats.org/officeDocument/2006/relationships/image" Target="../media/image167.emf"/><Relationship Id="rId16" Type="http://schemas.openxmlformats.org/officeDocument/2006/relationships/image" Target="../media/image16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4.png"/><Relationship Id="rId3" Type="http://schemas.openxmlformats.org/officeDocument/2006/relationships/image" Target="../media/image155.png"/><Relationship Id="rId4" Type="http://schemas.openxmlformats.org/officeDocument/2006/relationships/image" Target="../media/image156.emf"/><Relationship Id="rId5" Type="http://schemas.openxmlformats.org/officeDocument/2006/relationships/image" Target="../media/image157.emf"/><Relationship Id="rId6" Type="http://schemas.openxmlformats.org/officeDocument/2006/relationships/image" Target="../media/image158.emf"/><Relationship Id="rId7" Type="http://schemas.openxmlformats.org/officeDocument/2006/relationships/image" Target="../media/image159.emf"/><Relationship Id="rId8" Type="http://schemas.openxmlformats.org/officeDocument/2006/relationships/image" Target="../media/image160.emf"/><Relationship Id="rId9" Type="http://schemas.openxmlformats.org/officeDocument/2006/relationships/image" Target="../media/image161.emf"/><Relationship Id="rId10" Type="http://schemas.openxmlformats.org/officeDocument/2006/relationships/image" Target="../media/image162.emf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emf"/><Relationship Id="rId12" Type="http://schemas.openxmlformats.org/officeDocument/2006/relationships/image" Target="../media/image177.emf"/><Relationship Id="rId13" Type="http://schemas.openxmlformats.org/officeDocument/2006/relationships/image" Target="../media/image178.emf"/><Relationship Id="rId14" Type="http://schemas.openxmlformats.org/officeDocument/2006/relationships/image" Target="../media/image179.emf"/><Relationship Id="rId15" Type="http://schemas.openxmlformats.org/officeDocument/2006/relationships/image" Target="../media/image180.emf"/><Relationship Id="rId16" Type="http://schemas.openxmlformats.org/officeDocument/2006/relationships/image" Target="../media/image181.emf"/><Relationship Id="rId17" Type="http://schemas.openxmlformats.org/officeDocument/2006/relationships/image" Target="../media/image182.emf"/><Relationship Id="rId1" Type="http://schemas.openxmlformats.org/officeDocument/2006/relationships/tags" Target="../tags/tag45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69.png"/><Relationship Id="rId4" Type="http://schemas.openxmlformats.org/officeDocument/2006/relationships/image" Target="../media/image170.emf"/><Relationship Id="rId5" Type="http://schemas.openxmlformats.org/officeDocument/2006/relationships/image" Target="../media/image171.emf"/><Relationship Id="rId6" Type="http://schemas.openxmlformats.org/officeDocument/2006/relationships/image" Target="../media/image172.emf"/><Relationship Id="rId7" Type="http://schemas.openxmlformats.org/officeDocument/2006/relationships/image" Target="../media/image173.emf"/><Relationship Id="rId8" Type="http://schemas.openxmlformats.org/officeDocument/2006/relationships/image" Target="../media/image174.emf"/><Relationship Id="rId9" Type="http://schemas.openxmlformats.org/officeDocument/2006/relationships/image" Target="../media/image175.emf"/><Relationship Id="rId10" Type="http://schemas.openxmlformats.org/officeDocument/2006/relationships/image" Target="../media/image17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emf"/><Relationship Id="rId4" Type="http://schemas.openxmlformats.org/officeDocument/2006/relationships/image" Target="../media/image185.emf"/><Relationship Id="rId5" Type="http://schemas.openxmlformats.org/officeDocument/2006/relationships/image" Target="../media/image18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3.png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4.emf"/><Relationship Id="rId12" Type="http://schemas.openxmlformats.org/officeDocument/2006/relationships/image" Target="../media/image195.emf"/><Relationship Id="rId13" Type="http://schemas.openxmlformats.org/officeDocument/2006/relationships/image" Target="../media/image19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186.emf"/><Relationship Id="rId4" Type="http://schemas.openxmlformats.org/officeDocument/2006/relationships/image" Target="../media/image187.emf"/><Relationship Id="rId5" Type="http://schemas.openxmlformats.org/officeDocument/2006/relationships/image" Target="../media/image188.emf"/><Relationship Id="rId6" Type="http://schemas.openxmlformats.org/officeDocument/2006/relationships/image" Target="../media/image189.emf"/><Relationship Id="rId7" Type="http://schemas.openxmlformats.org/officeDocument/2006/relationships/image" Target="../media/image190.emf"/><Relationship Id="rId8" Type="http://schemas.openxmlformats.org/officeDocument/2006/relationships/image" Target="../media/image191.emf"/><Relationship Id="rId9" Type="http://schemas.openxmlformats.org/officeDocument/2006/relationships/image" Target="../media/image192.emf"/><Relationship Id="rId10" Type="http://schemas.openxmlformats.org/officeDocument/2006/relationships/image" Target="../media/image19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6.emf"/><Relationship Id="rId12" Type="http://schemas.openxmlformats.org/officeDocument/2006/relationships/image" Target="../media/image207.emf"/><Relationship Id="rId13" Type="http://schemas.openxmlformats.org/officeDocument/2006/relationships/image" Target="../media/image208.emf"/><Relationship Id="rId14" Type="http://schemas.openxmlformats.org/officeDocument/2006/relationships/image" Target="../media/image209.emf"/><Relationship Id="rId15" Type="http://schemas.openxmlformats.org/officeDocument/2006/relationships/image" Target="../media/image210.emf"/><Relationship Id="rId16" Type="http://schemas.openxmlformats.org/officeDocument/2006/relationships/image" Target="../media/image211.emf"/><Relationship Id="rId17" Type="http://schemas.openxmlformats.org/officeDocument/2006/relationships/image" Target="../media/image21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7.jpeg"/><Relationship Id="rId3" Type="http://schemas.openxmlformats.org/officeDocument/2006/relationships/image" Target="../media/image198.jpeg"/><Relationship Id="rId4" Type="http://schemas.openxmlformats.org/officeDocument/2006/relationships/image" Target="../media/image199.jpeg"/><Relationship Id="rId5" Type="http://schemas.openxmlformats.org/officeDocument/2006/relationships/image" Target="../media/image200.jpeg"/><Relationship Id="rId6" Type="http://schemas.openxmlformats.org/officeDocument/2006/relationships/image" Target="../media/image201.jpeg"/><Relationship Id="rId7" Type="http://schemas.openxmlformats.org/officeDocument/2006/relationships/image" Target="../media/image202.jpeg"/><Relationship Id="rId8" Type="http://schemas.openxmlformats.org/officeDocument/2006/relationships/image" Target="../media/image203.emf"/><Relationship Id="rId9" Type="http://schemas.openxmlformats.org/officeDocument/2006/relationships/image" Target="../media/image204.emf"/><Relationship Id="rId10" Type="http://schemas.openxmlformats.org/officeDocument/2006/relationships/image" Target="../media/image20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emf"/><Relationship Id="rId4" Type="http://schemas.openxmlformats.org/officeDocument/2006/relationships/image" Target="../media/image215.emf"/><Relationship Id="rId5" Type="http://schemas.openxmlformats.org/officeDocument/2006/relationships/image" Target="../media/image21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emf"/><Relationship Id="rId4" Type="http://schemas.openxmlformats.org/officeDocument/2006/relationships/image" Target="../media/image219.png"/><Relationship Id="rId5" Type="http://schemas.openxmlformats.org/officeDocument/2006/relationships/image" Target="../media/image220.png"/><Relationship Id="rId6" Type="http://schemas.openxmlformats.org/officeDocument/2006/relationships/image" Target="../media/image221.emf"/><Relationship Id="rId7" Type="http://schemas.openxmlformats.org/officeDocument/2006/relationships/image" Target="../media/image222.emf"/><Relationship Id="rId8" Type="http://schemas.openxmlformats.org/officeDocument/2006/relationships/image" Target="../media/image223.emf"/><Relationship Id="rId9" Type="http://schemas.openxmlformats.org/officeDocument/2006/relationships/image" Target="../media/image224.emf"/><Relationship Id="rId10" Type="http://schemas.openxmlformats.org/officeDocument/2006/relationships/image" Target="../media/image22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7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emf"/><Relationship Id="rId4" Type="http://schemas.openxmlformats.org/officeDocument/2006/relationships/image" Target="../media/image228.emf"/><Relationship Id="rId5" Type="http://schemas.openxmlformats.org/officeDocument/2006/relationships/image" Target="../media/image229.emf"/><Relationship Id="rId6" Type="http://schemas.openxmlformats.org/officeDocument/2006/relationships/image" Target="../media/image230.emf"/><Relationship Id="rId7" Type="http://schemas.openxmlformats.org/officeDocument/2006/relationships/image" Target="../media/image231.emf"/><Relationship Id="rId8" Type="http://schemas.openxmlformats.org/officeDocument/2006/relationships/image" Target="../media/image232.emf"/><Relationship Id="rId9" Type="http://schemas.openxmlformats.org/officeDocument/2006/relationships/image" Target="../media/image233.emf"/><Relationship Id="rId10" Type="http://schemas.openxmlformats.org/officeDocument/2006/relationships/image" Target="../media/image234.emf"/><Relationship Id="rId11" Type="http://schemas.openxmlformats.org/officeDocument/2006/relationships/image" Target="../media/image23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6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emf"/><Relationship Id="rId4" Type="http://schemas.openxmlformats.org/officeDocument/2006/relationships/image" Target="../media/image238.emf"/><Relationship Id="rId5" Type="http://schemas.openxmlformats.org/officeDocument/2006/relationships/image" Target="../media/image239.emf"/><Relationship Id="rId6" Type="http://schemas.openxmlformats.org/officeDocument/2006/relationships/image" Target="../media/image240.emf"/><Relationship Id="rId7" Type="http://schemas.openxmlformats.org/officeDocument/2006/relationships/image" Target="../media/image24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6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emf"/><Relationship Id="rId4" Type="http://schemas.openxmlformats.org/officeDocument/2006/relationships/image" Target="../media/image244.emf"/><Relationship Id="rId5" Type="http://schemas.openxmlformats.org/officeDocument/2006/relationships/image" Target="../media/image245.emf"/><Relationship Id="rId6" Type="http://schemas.openxmlformats.org/officeDocument/2006/relationships/image" Target="../media/image246.emf"/><Relationship Id="rId7" Type="http://schemas.openxmlformats.org/officeDocument/2006/relationships/image" Target="../media/image247.emf"/><Relationship Id="rId8" Type="http://schemas.openxmlformats.org/officeDocument/2006/relationships/image" Target="../media/image24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2.jpeg"/></Relationships>
</file>

<file path=ppt/slides/_rels/slide4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8.emf"/><Relationship Id="rId12" Type="http://schemas.openxmlformats.org/officeDocument/2006/relationships/image" Target="../media/image246.emf"/><Relationship Id="rId13" Type="http://schemas.openxmlformats.org/officeDocument/2006/relationships/image" Target="../media/image24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9.jpeg"/><Relationship Id="rId3" Type="http://schemas.openxmlformats.org/officeDocument/2006/relationships/image" Target="../media/image250.jpeg"/><Relationship Id="rId4" Type="http://schemas.openxmlformats.org/officeDocument/2006/relationships/image" Target="../media/image251.jpeg"/><Relationship Id="rId5" Type="http://schemas.openxmlformats.org/officeDocument/2006/relationships/image" Target="../media/image252.jpeg"/><Relationship Id="rId6" Type="http://schemas.openxmlformats.org/officeDocument/2006/relationships/image" Target="../media/image253.jpeg"/><Relationship Id="rId7" Type="http://schemas.openxmlformats.org/officeDocument/2006/relationships/image" Target="../media/image254.jpeg"/><Relationship Id="rId8" Type="http://schemas.openxmlformats.org/officeDocument/2006/relationships/image" Target="../media/image255.emf"/><Relationship Id="rId9" Type="http://schemas.openxmlformats.org/officeDocument/2006/relationships/image" Target="../media/image256.emf"/><Relationship Id="rId10" Type="http://schemas.openxmlformats.org/officeDocument/2006/relationships/image" Target="../media/image257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4" Type="http://schemas.openxmlformats.org/officeDocument/2006/relationships/image" Target="../media/image261.png"/><Relationship Id="rId5" Type="http://schemas.openxmlformats.org/officeDocument/2006/relationships/image" Target="../media/image26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eg"/><Relationship Id="rId4" Type="http://schemas.openxmlformats.org/officeDocument/2006/relationships/image" Target="../media/image265.jpeg"/><Relationship Id="rId5" Type="http://schemas.openxmlformats.org/officeDocument/2006/relationships/image" Target="../media/image266.jpeg"/><Relationship Id="rId6" Type="http://schemas.openxmlformats.org/officeDocument/2006/relationships/image" Target="../media/image267.png"/><Relationship Id="rId7" Type="http://schemas.openxmlformats.org/officeDocument/2006/relationships/image" Target="../media/image268.emf"/><Relationship Id="rId8" Type="http://schemas.openxmlformats.org/officeDocument/2006/relationships/image" Target="../media/image26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4" Type="http://schemas.openxmlformats.org/officeDocument/2006/relationships/image" Target="../media/image272.png"/><Relationship Id="rId5" Type="http://schemas.openxmlformats.org/officeDocument/2006/relationships/image" Target="../media/image273.emf"/><Relationship Id="rId6" Type="http://schemas.openxmlformats.org/officeDocument/2006/relationships/image" Target="../media/image274.png"/><Relationship Id="rId7" Type="http://schemas.openxmlformats.org/officeDocument/2006/relationships/image" Target="../media/image27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7.emf"/><Relationship Id="rId3" Type="http://schemas.openxmlformats.org/officeDocument/2006/relationships/image" Target="../media/image278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g"/><Relationship Id="rId4" Type="http://schemas.openxmlformats.org/officeDocument/2006/relationships/image" Target="../media/image281.jpg"/><Relationship Id="rId5" Type="http://schemas.openxmlformats.org/officeDocument/2006/relationships/image" Target="../media/image282.png"/><Relationship Id="rId6" Type="http://schemas.openxmlformats.org/officeDocument/2006/relationships/image" Target="../media/image283.jpg"/><Relationship Id="rId7" Type="http://schemas.openxmlformats.org/officeDocument/2006/relationships/image" Target="../media/image284.jpg"/><Relationship Id="rId8" Type="http://schemas.openxmlformats.org/officeDocument/2006/relationships/image" Target="../media/image285.png"/><Relationship Id="rId9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emf"/><Relationship Id="rId4" Type="http://schemas.openxmlformats.org/officeDocument/2006/relationships/image" Target="../media/image288.emf"/><Relationship Id="rId5" Type="http://schemas.openxmlformats.org/officeDocument/2006/relationships/image" Target="../media/image289.emf"/><Relationship Id="rId6" Type="http://schemas.openxmlformats.org/officeDocument/2006/relationships/image" Target="../media/image290.emf"/><Relationship Id="rId7" Type="http://schemas.openxmlformats.org/officeDocument/2006/relationships/image" Target="../media/image29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emf"/><Relationship Id="rId4" Type="http://schemas.openxmlformats.org/officeDocument/2006/relationships/image" Target="../media/image294.emf"/><Relationship Id="rId5" Type="http://schemas.openxmlformats.org/officeDocument/2006/relationships/image" Target="../media/image29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2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6.png"/><Relationship Id="rId3" Type="http://schemas.openxmlformats.org/officeDocument/2006/relationships/image" Target="../media/image4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emf"/><Relationship Id="rId12" Type="http://schemas.openxmlformats.org/officeDocument/2006/relationships/image" Target="../media/image31.emf"/><Relationship Id="rId13" Type="http://schemas.openxmlformats.org/officeDocument/2006/relationships/image" Target="../media/image32.jpeg"/><Relationship Id="rId14" Type="http://schemas.openxmlformats.org/officeDocument/2006/relationships/image" Target="../media/image33.png"/><Relationship Id="rId15" Type="http://schemas.openxmlformats.org/officeDocument/2006/relationships/image" Target="../media/image34.emf"/><Relationship Id="rId16" Type="http://schemas.openxmlformats.org/officeDocument/2006/relationships/image" Target="../media/image35.emf"/><Relationship Id="rId17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png"/><Relationship Id="rId6" Type="http://schemas.openxmlformats.org/officeDocument/2006/relationships/image" Target="../media/image25.emf"/><Relationship Id="rId7" Type="http://schemas.openxmlformats.org/officeDocument/2006/relationships/image" Target="../media/image26.emf"/><Relationship Id="rId8" Type="http://schemas.openxmlformats.org/officeDocument/2006/relationships/image" Target="../media/image27.emf"/><Relationship Id="rId9" Type="http://schemas.openxmlformats.org/officeDocument/2006/relationships/image" Target="../media/image28.emf"/><Relationship Id="rId10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-4256472"/>
            <a:ext cx="6959600" cy="11091863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0" y="0"/>
            <a:ext cx="9144000" cy="1676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609600"/>
            <a:ext cx="9448800" cy="12192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Old Wine in a New Wine Bottle----</a:t>
            </a:r>
            <a:br>
              <a:rPr lang="en-US" altLang="ja-JP" dirty="0" smtClean="0"/>
            </a:br>
            <a:r>
              <a:rPr lang="en-US" altLang="ja-JP" dirty="0" err="1" smtClean="0"/>
              <a:t>Technidilaton</a:t>
            </a:r>
            <a:r>
              <a:rPr lang="en-US" altLang="ja-JP" dirty="0" smtClean="0"/>
              <a:t> as the 125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 Higgs</a:t>
            </a:r>
            <a:br>
              <a:rPr lang="en-US" altLang="ja-JP" dirty="0" smtClean="0"/>
            </a:b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/>
            </a:r>
            <a:br>
              <a:rPr lang="en-US" altLang="ja-JP" dirty="0" smtClean="0"/>
            </a:br>
            <a:endParaRPr kumimoji="1" lang="ja-JP" altLang="en-US" dirty="0"/>
          </a:p>
        </p:txBody>
      </p:sp>
      <p:sp>
        <p:nvSpPr>
          <p:cNvPr id="11" name="円/楕円 10"/>
          <p:cNvSpPr/>
          <p:nvPr/>
        </p:nvSpPr>
        <p:spPr>
          <a:xfrm rot="5400000">
            <a:off x="3952500" y="4658103"/>
            <a:ext cx="705600" cy="22098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410200" y="5715000"/>
            <a:ext cx="2691562" cy="58477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sz="3200" dirty="0"/>
              <a:t>1</a:t>
            </a:r>
            <a:r>
              <a:rPr kumimoji="1" lang="en-US" altLang="ja-JP" sz="3200" dirty="0" smtClean="0"/>
              <a:t>25 </a:t>
            </a:r>
            <a:r>
              <a:rPr kumimoji="1" lang="en-US" altLang="ja-JP" sz="3200" dirty="0" err="1" smtClean="0"/>
              <a:t>GeV</a:t>
            </a:r>
            <a:r>
              <a:rPr kumimoji="1" lang="en-US" altLang="ja-JP" sz="3200" dirty="0" smtClean="0"/>
              <a:t>  Higgs</a:t>
            </a:r>
            <a:endParaRPr kumimoji="1" lang="ja-JP" altLang="en-US" sz="32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09600" y="5486400"/>
            <a:ext cx="2489383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3200" dirty="0" err="1" smtClean="0"/>
              <a:t>Technidilaton</a:t>
            </a:r>
            <a:endParaRPr kumimoji="1" lang="ja-JP" altLang="en-US" sz="3200" dirty="0"/>
          </a:p>
        </p:txBody>
      </p:sp>
      <p:sp>
        <p:nvSpPr>
          <p:cNvPr id="14" name="正方形/長方形 13"/>
          <p:cNvSpPr/>
          <p:nvPr/>
        </p:nvSpPr>
        <p:spPr>
          <a:xfrm>
            <a:off x="2963782" y="6611779"/>
            <a:ext cx="6172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/>
              <a:t>http://</a:t>
            </a:r>
            <a:r>
              <a:rPr lang="en-US" altLang="ja-JP" sz="1000" dirty="0" err="1"/>
              <a:t>ja.wikipedia.org</a:t>
            </a:r>
            <a:r>
              <a:rPr lang="en-US" altLang="ja-JP" sz="1000" dirty="0"/>
              <a:t>/wiki/</a:t>
            </a:r>
            <a:r>
              <a:rPr lang="ja-JP" altLang="en-US" sz="1000" dirty="0"/>
              <a:t>ワインボトル</a:t>
            </a:r>
            <a:r>
              <a:rPr lang="en-US" altLang="ja-JP" sz="1000" dirty="0"/>
              <a:t>#</a:t>
            </a:r>
            <a:r>
              <a:rPr lang="en-US" altLang="ja-JP" sz="1000" dirty="0" err="1"/>
              <a:t>mediaviewer</a:t>
            </a:r>
            <a:r>
              <a:rPr lang="en-US" altLang="ja-JP" sz="1000" dirty="0"/>
              <a:t>/</a:t>
            </a:r>
            <a:r>
              <a:rPr lang="en-US" altLang="ja-JP" sz="1000" dirty="0" err="1"/>
              <a:t>File:Bouteille.jpg</a:t>
            </a:r>
            <a:endParaRPr lang="ja-JP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792716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100"/>
            <a:ext cx="9144000" cy="601946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762000"/>
            <a:ext cx="2095500" cy="457200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86961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1" name="Oval 11"/>
          <p:cNvSpPr>
            <a:spLocks noChangeArrowheads="1"/>
          </p:cNvSpPr>
          <p:nvPr/>
        </p:nvSpPr>
        <p:spPr bwMode="auto">
          <a:xfrm>
            <a:off x="1905000" y="5257800"/>
            <a:ext cx="4876800" cy="1066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6387" name="Text Box 6"/>
          <p:cNvSpPr>
            <a:spLocks noGrp="1" noChangeArrowheads="1"/>
          </p:cNvSpPr>
          <p:nvPr>
            <p:ph idx="1"/>
          </p:nvPr>
        </p:nvSpPr>
        <p:spPr>
          <a:xfrm>
            <a:off x="0" y="304800"/>
            <a:ext cx="91440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ja-JP"/>
              <a:t>              </a:t>
            </a:r>
            <a:r>
              <a:rPr lang="en-US" altLang="ja-JP" smtClean="0"/>
              <a:t> </a:t>
            </a:r>
            <a:r>
              <a:rPr lang="ja-JP" altLang="en-US" smtClean="0"/>
              <a:t>　</a:t>
            </a:r>
            <a:r>
              <a:rPr lang="en-US" altLang="ja-JP" smtClean="0"/>
              <a:t> </a:t>
            </a:r>
            <a:r>
              <a:rPr lang="ja-JP" altLang="en-US" smtClean="0"/>
              <a:t>　　　</a:t>
            </a:r>
            <a:r>
              <a:rPr lang="en-US" altLang="ja-JP" sz="6000" b="1" smtClean="0"/>
              <a:t>ORIGIN  </a:t>
            </a:r>
            <a:endParaRPr lang="en-US" altLang="ja-JP" sz="6000" b="1"/>
          </a:p>
          <a:p>
            <a:pPr>
              <a:buFontTx/>
              <a:buNone/>
            </a:pPr>
            <a:r>
              <a:rPr lang="en-US" altLang="ja-JP" sz="6000" b="1"/>
              <a:t>            </a:t>
            </a:r>
            <a:r>
              <a:rPr lang="en-US" altLang="ja-JP" sz="6000" b="1" smtClean="0"/>
              <a:t> </a:t>
            </a:r>
            <a:r>
              <a:rPr lang="ja-JP" altLang="en-US" sz="6000" b="1" smtClean="0"/>
              <a:t>　　</a:t>
            </a:r>
            <a:r>
              <a:rPr lang="en-US" altLang="ja-JP" sz="6000" b="1" smtClean="0"/>
              <a:t>of</a:t>
            </a:r>
            <a:endParaRPr lang="en-US" altLang="ja-JP" sz="6000" b="1"/>
          </a:p>
          <a:p>
            <a:pPr>
              <a:buFontTx/>
              <a:buNone/>
            </a:pPr>
            <a:r>
              <a:rPr lang="en-US" altLang="ja-JP" sz="6000" b="1"/>
              <a:t>         </a:t>
            </a:r>
            <a:r>
              <a:rPr lang="en-US" altLang="ja-JP" sz="6000" b="1" smtClean="0"/>
              <a:t> </a:t>
            </a:r>
            <a:r>
              <a:rPr lang="ja-JP" altLang="en-US" sz="6000" b="1" smtClean="0"/>
              <a:t>　　</a:t>
            </a:r>
            <a:r>
              <a:rPr lang="en-US" altLang="ja-JP" sz="6000" b="1" smtClean="0"/>
              <a:t>MASS </a:t>
            </a:r>
            <a:r>
              <a:rPr lang="en-US" altLang="ja-JP" sz="6000" b="1"/>
              <a:t>?</a:t>
            </a:r>
          </a:p>
        </p:txBody>
      </p:sp>
      <p:sp>
        <p:nvSpPr>
          <p:cNvPr id="15368" name="AutoShape 8"/>
          <p:cNvSpPr>
            <a:spLocks noChangeArrowheads="1"/>
          </p:cNvSpPr>
          <p:nvPr/>
        </p:nvSpPr>
        <p:spPr bwMode="auto">
          <a:xfrm>
            <a:off x="4114800" y="3733800"/>
            <a:ext cx="485775" cy="1447800"/>
          </a:xfrm>
          <a:prstGeom prst="upArrow">
            <a:avLst>
              <a:gd name="adj1" fmla="val 50000"/>
              <a:gd name="adj2" fmla="val 7451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2590800" y="5410200"/>
            <a:ext cx="33985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4800" dirty="0" smtClean="0"/>
              <a:t>LHC</a:t>
            </a:r>
            <a:r>
              <a:rPr lang="ja-JP" altLang="en-US" sz="4800" dirty="0" smtClean="0"/>
              <a:t>　</a:t>
            </a:r>
            <a:r>
              <a:rPr lang="en-US" altLang="ja-JP" sz="4800" dirty="0" smtClean="0"/>
              <a:t>Higgs </a:t>
            </a:r>
            <a:endParaRPr lang="en-US" altLang="ja-JP" sz="4800" dirty="0"/>
          </a:p>
        </p:txBody>
      </p:sp>
    </p:spTree>
    <p:extLst>
      <p:ext uri="{BB962C8B-B14F-4D97-AF65-F5344CB8AC3E}">
        <p14:creationId xmlns:p14="http://schemas.microsoft.com/office/powerpoint/2010/main" val="1635762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1" grpId="0" animBg="1"/>
      <p:bldP spid="15368" grpId="0" animBg="1"/>
      <p:bldP spid="153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ext Box 2"/>
          <p:cNvSpPr txBox="1">
            <a:spLocks noChangeArrowheads="1"/>
          </p:cNvSpPr>
          <p:nvPr/>
        </p:nvSpPr>
        <p:spPr bwMode="auto">
          <a:xfrm>
            <a:off x="860425" y="3268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/>
              <a:t>h</a:t>
            </a:r>
          </a:p>
        </p:txBody>
      </p:sp>
      <p:pic>
        <p:nvPicPr>
          <p:cNvPr id="176142" name="Picture 14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57200" y="1981200"/>
            <a:ext cx="2052638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6148" name="Picture 20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828800" y="1295400"/>
            <a:ext cx="669766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6149" name="Picture 2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19400" y="2590800"/>
            <a:ext cx="4543425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6150" name="Picture 22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7391400" y="4876800"/>
            <a:ext cx="1397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6152" name="Picture 24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7391400" y="3505200"/>
            <a:ext cx="1470025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6153" name="Picture 25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685800" y="381000"/>
            <a:ext cx="77724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6154" name="Picture 26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304800" y="3429000"/>
            <a:ext cx="1778000" cy="58420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</p:spPr>
      </p:pic>
      <p:sp>
        <p:nvSpPr>
          <p:cNvPr id="176155" name="AutoShape 27"/>
          <p:cNvSpPr>
            <a:spLocks noChangeArrowheads="1"/>
          </p:cNvSpPr>
          <p:nvPr/>
        </p:nvSpPr>
        <p:spPr bwMode="auto">
          <a:xfrm rot="-9141233">
            <a:off x="2057400" y="4191000"/>
            <a:ext cx="2971800" cy="381000"/>
          </a:xfrm>
          <a:prstGeom prst="leftArrow">
            <a:avLst>
              <a:gd name="adj1" fmla="val 50000"/>
              <a:gd name="adj2" fmla="val 19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6156" name="Oval 28"/>
          <p:cNvSpPr>
            <a:spLocks noChangeArrowheads="1"/>
          </p:cNvSpPr>
          <p:nvPr/>
        </p:nvSpPr>
        <p:spPr bwMode="auto">
          <a:xfrm>
            <a:off x="5791200" y="56388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6157" name="Oval 29"/>
          <p:cNvSpPr>
            <a:spLocks noChangeArrowheads="1"/>
          </p:cNvSpPr>
          <p:nvPr/>
        </p:nvSpPr>
        <p:spPr bwMode="auto">
          <a:xfrm>
            <a:off x="4800600" y="4953000"/>
            <a:ext cx="228600" cy="2286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6158" name="Text Box 30"/>
          <p:cNvSpPr txBox="1">
            <a:spLocks noChangeArrowheads="1"/>
          </p:cNvSpPr>
          <p:nvPr/>
        </p:nvSpPr>
        <p:spPr bwMode="auto">
          <a:xfrm>
            <a:off x="0" y="4191000"/>
            <a:ext cx="26765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3200" b="1" dirty="0">
                <a:solidFill>
                  <a:srgbClr val="FF0000"/>
                </a:solidFill>
              </a:rPr>
              <a:t>Ｔａｃｈｙｏｎ！？</a:t>
            </a:r>
          </a:p>
        </p:txBody>
      </p:sp>
    </p:spTree>
    <p:extLst>
      <p:ext uri="{BB962C8B-B14F-4D97-AF65-F5344CB8AC3E}">
        <p14:creationId xmlns:p14="http://schemas.microsoft.com/office/powerpoint/2010/main" val="29314850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6593271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 b="1" dirty="0"/>
              <a:t>Spontaneous</a:t>
            </a:r>
            <a:r>
              <a:rPr lang="en-US" altLang="ja-JP" sz="3200" dirty="0"/>
              <a:t> Symmetry Breaking</a:t>
            </a:r>
          </a:p>
          <a:p>
            <a:r>
              <a:rPr lang="en-US" altLang="ja-JP" sz="3200" dirty="0"/>
              <a:t> </a:t>
            </a:r>
          </a:p>
          <a:p>
            <a:r>
              <a:rPr lang="en-US" altLang="ja-JP" sz="3200" dirty="0"/>
              <a:t>                   was born as </a:t>
            </a:r>
          </a:p>
          <a:p>
            <a:endParaRPr lang="en-US" altLang="ja-JP" sz="3200" dirty="0"/>
          </a:p>
          <a:p>
            <a:r>
              <a:rPr lang="en-US" altLang="ja-JP" sz="3200" b="1" dirty="0"/>
              <a:t>Dynamical</a:t>
            </a:r>
            <a:r>
              <a:rPr lang="en-US" altLang="ja-JP" sz="3200" dirty="0"/>
              <a:t> Symmetry Breaking</a:t>
            </a:r>
          </a:p>
          <a:p>
            <a:r>
              <a:rPr lang="en-US" altLang="ja-JP" sz="3200" dirty="0"/>
              <a:t>             BCS Analogue</a:t>
            </a:r>
            <a:r>
              <a:rPr lang="en-US" altLang="ja-JP" sz="3200" dirty="0" smtClean="0"/>
              <a:t> </a:t>
            </a:r>
          </a:p>
          <a:p>
            <a:endParaRPr lang="en-US" altLang="ja-JP" sz="3200" dirty="0" smtClean="0"/>
          </a:p>
          <a:p>
            <a:r>
              <a:rPr lang="ja-JP" altLang="ja-JP" sz="3200" dirty="0" smtClean="0"/>
              <a:t>　</a:t>
            </a:r>
            <a:r>
              <a:rPr lang="en-US" altLang="ja-JP" sz="3200" dirty="0" smtClean="0"/>
              <a:t>    </a:t>
            </a:r>
            <a:r>
              <a:rPr lang="en-US" altLang="ja-JP" sz="32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Origin of Mass (Nucleon) </a:t>
            </a:r>
          </a:p>
          <a:p>
            <a:endParaRPr lang="en-US" altLang="ja-JP" sz="3200" dirty="0" smtClean="0">
              <a:ln>
                <a:solidFill>
                  <a:srgbClr val="FF0000"/>
                </a:solidFill>
              </a:ln>
            </a:endParaRPr>
          </a:p>
          <a:p>
            <a:r>
              <a:rPr lang="en-US" altLang="ja-JP" sz="32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Tachyon </a:t>
            </a:r>
            <a:r>
              <a:rPr lang="en-US" altLang="ja-JP" sz="3200" dirty="0" smtClean="0">
                <a:ln>
                  <a:solidFill>
                    <a:srgbClr val="FF0000"/>
                  </a:solidFill>
                </a:ln>
              </a:rPr>
              <a:t>               </a:t>
            </a:r>
            <a:r>
              <a:rPr lang="en-US" altLang="ja-JP" sz="32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Attractive Forces </a:t>
            </a:r>
          </a:p>
          <a:p>
            <a:r>
              <a:rPr lang="en-US" altLang="ja-JP" sz="3200" dirty="0" smtClean="0">
                <a:ln>
                  <a:solidFill>
                    <a:srgbClr val="FF0000"/>
                  </a:solidFill>
                </a:ln>
              </a:rPr>
              <a:t>                             </a:t>
            </a:r>
            <a:r>
              <a:rPr lang="en-US" altLang="ja-JP" sz="32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(BCS instability)</a:t>
            </a:r>
            <a:endParaRPr lang="en-US" altLang="ja-JP" sz="3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3" name="図 3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13637" y="0"/>
            <a:ext cx="163036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5791200" y="3124200"/>
            <a:ext cx="5896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err="1" smtClean="0"/>
              <a:t>Nambu-Jona-Lasinio</a:t>
            </a:r>
            <a:r>
              <a:rPr kumimoji="1" lang="en-US" altLang="ja-JP" sz="2000" dirty="0" smtClean="0"/>
              <a:t> (1960)</a:t>
            </a:r>
          </a:p>
          <a:p>
            <a:endParaRPr kumimoji="1" lang="ja-JP" altLang="en-US" sz="2800" dirty="0"/>
          </a:p>
        </p:txBody>
      </p:sp>
      <p:sp>
        <p:nvSpPr>
          <p:cNvPr id="5" name="左右矢印 4"/>
          <p:cNvSpPr/>
          <p:nvPr/>
        </p:nvSpPr>
        <p:spPr>
          <a:xfrm>
            <a:off x="2590800" y="4983480"/>
            <a:ext cx="1295400" cy="548640"/>
          </a:xfrm>
          <a:prstGeom prst="leftRightArrow">
            <a:avLst/>
          </a:prstGeom>
          <a:solidFill>
            <a:srgbClr val="749805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6676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225" y="1606550"/>
            <a:ext cx="884555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3810000" y="2667000"/>
            <a:ext cx="152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91200"/>
            <a:ext cx="86868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正方形/長方形 5"/>
          <p:cNvSpPr/>
          <p:nvPr/>
        </p:nvSpPr>
        <p:spPr>
          <a:xfrm>
            <a:off x="914400" y="3352800"/>
            <a:ext cx="7467600" cy="1981200"/>
          </a:xfrm>
          <a:prstGeom prst="rect">
            <a:avLst/>
          </a:prstGeom>
          <a:blipFill dpi="0" rotWithShape="1">
            <a:blip r:embed="rId4">
              <a:alphaModFix amt="0"/>
              <a:duotone>
                <a:srgbClr val="FFFFFF"/>
                <a:schemeClr val="accent1">
                  <a:tint val="100000"/>
                </a:schemeClr>
              </a:duotone>
            </a:blip>
            <a:srcRect/>
            <a:tile tx="0" ty="0" sx="80000" sy="85000" flip="none" algn="tl"/>
          </a:blip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6400" y="3797510"/>
            <a:ext cx="5791200" cy="1388482"/>
          </a:xfrm>
          <a:prstGeom prst="rect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1511086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5.55556E-6 L 1.11111E-6 -0.16667 " pathEditMode="relative" ptsTypes="AA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1943100"/>
            <a:ext cx="9144000" cy="2192338"/>
          </a:xfrm>
          <a:prstGeom prst="rect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223235" name="Line 3"/>
          <p:cNvSpPr>
            <a:spLocks noChangeShapeType="1"/>
          </p:cNvSpPr>
          <p:nvPr/>
        </p:nvSpPr>
        <p:spPr bwMode="auto">
          <a:xfrm>
            <a:off x="2286000" y="2209800"/>
            <a:ext cx="5410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3236" name="Line 4"/>
          <p:cNvSpPr>
            <a:spLocks noChangeShapeType="1"/>
          </p:cNvSpPr>
          <p:nvPr/>
        </p:nvSpPr>
        <p:spPr bwMode="auto">
          <a:xfrm>
            <a:off x="1219200" y="3276600"/>
            <a:ext cx="7620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3237" name="Line 5"/>
          <p:cNvSpPr>
            <a:spLocks noChangeShapeType="1"/>
          </p:cNvSpPr>
          <p:nvPr/>
        </p:nvSpPr>
        <p:spPr bwMode="auto">
          <a:xfrm>
            <a:off x="1219200" y="3505200"/>
            <a:ext cx="3581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23238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524000" y="4572000"/>
            <a:ext cx="20066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3239" name="Text Box 7"/>
          <p:cNvSpPr txBox="1">
            <a:spLocks noChangeArrowheads="1"/>
          </p:cNvSpPr>
          <p:nvPr/>
        </p:nvSpPr>
        <p:spPr bwMode="auto">
          <a:xfrm>
            <a:off x="5562600" y="5029200"/>
            <a:ext cx="30273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ln>
                  <a:solidFill>
                    <a:srgbClr val="008000"/>
                  </a:solidFill>
                </a:ln>
                <a:solidFill>
                  <a:srgbClr val="577204"/>
                </a:solidFill>
                <a:latin typeface="Tahoma" charset="0"/>
              </a:rPr>
              <a:t>Fermi-Yang Model</a:t>
            </a:r>
            <a:r>
              <a:rPr lang="en-US" altLang="ja-JP" dirty="0">
                <a:ln>
                  <a:solidFill>
                    <a:srgbClr val="008000"/>
                  </a:solidFill>
                </a:ln>
                <a:solidFill>
                  <a:srgbClr val="577204"/>
                </a:solidFill>
                <a:latin typeface="Tahoma" charset="0"/>
              </a:rPr>
              <a:t> </a:t>
            </a:r>
            <a:r>
              <a:rPr lang="en-US" altLang="ja-JP" dirty="0">
                <a:latin typeface="Tahoma" charset="0"/>
              </a:rPr>
              <a:t>(1948)</a:t>
            </a:r>
          </a:p>
        </p:txBody>
      </p:sp>
      <p:pic>
        <p:nvPicPr>
          <p:cNvPr id="223240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5800" y="5334000"/>
            <a:ext cx="4435475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3241" name="Line 9"/>
          <p:cNvSpPr>
            <a:spLocks noChangeShapeType="1"/>
          </p:cNvSpPr>
          <p:nvPr/>
        </p:nvSpPr>
        <p:spPr bwMode="auto">
          <a:xfrm flipV="1">
            <a:off x="3581400" y="3276600"/>
            <a:ext cx="3429000" cy="1219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3242" name="Line 10"/>
          <p:cNvSpPr>
            <a:spLocks noChangeShapeType="1"/>
          </p:cNvSpPr>
          <p:nvPr/>
        </p:nvSpPr>
        <p:spPr bwMode="auto">
          <a:xfrm flipH="1" flipV="1">
            <a:off x="3733800" y="3505200"/>
            <a:ext cx="1752600" cy="838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23243" name="Picture 1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5638800" y="4419600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3244" name="Text Box 12"/>
          <p:cNvSpPr txBox="1">
            <a:spLocks noChangeArrowheads="1"/>
          </p:cNvSpPr>
          <p:nvPr/>
        </p:nvSpPr>
        <p:spPr bwMode="auto">
          <a:xfrm>
            <a:off x="6156325" y="4306888"/>
            <a:ext cx="1508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/>
              <a:t>(``Higgs’’)</a:t>
            </a:r>
          </a:p>
        </p:txBody>
      </p:sp>
      <p:pic>
        <p:nvPicPr>
          <p:cNvPr id="223245" name="Picture 1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57200" y="685800"/>
            <a:ext cx="3810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3246" name="Picture 14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1143000" y="838200"/>
            <a:ext cx="609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3247" name="Picture 15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2895600" y="457200"/>
            <a:ext cx="609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3248" name="Picture 16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4038600" y="1143000"/>
            <a:ext cx="1887538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3249" name="Picture 17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6781800" y="228600"/>
            <a:ext cx="22098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3250" name="Line 18"/>
          <p:cNvSpPr>
            <a:spLocks noChangeShapeType="1"/>
          </p:cNvSpPr>
          <p:nvPr/>
        </p:nvSpPr>
        <p:spPr bwMode="auto">
          <a:xfrm flipH="1">
            <a:off x="6096000" y="838200"/>
            <a:ext cx="914400" cy="381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3251" name="Text Box 19"/>
          <p:cNvSpPr txBox="1">
            <a:spLocks noChangeArrowheads="1"/>
          </p:cNvSpPr>
          <p:nvPr/>
        </p:nvSpPr>
        <p:spPr bwMode="auto">
          <a:xfrm>
            <a:off x="6308725" y="1331913"/>
            <a:ext cx="1022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ln>
                  <a:solidFill>
                    <a:srgbClr val="00800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Gap eq.</a:t>
            </a:r>
          </a:p>
        </p:txBody>
      </p:sp>
      <p:sp>
        <p:nvSpPr>
          <p:cNvPr id="223260" name="Text Box 28"/>
          <p:cNvSpPr txBox="1">
            <a:spLocks noChangeArrowheads="1"/>
          </p:cNvSpPr>
          <p:nvPr/>
        </p:nvSpPr>
        <p:spPr bwMode="auto">
          <a:xfrm>
            <a:off x="5715000" y="5562600"/>
            <a:ext cx="311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/>
              <a:t>p</a:t>
            </a:r>
          </a:p>
          <a:p>
            <a:r>
              <a:rPr lang="en-US" altLang="ja-JP"/>
              <a:t>n</a:t>
            </a:r>
          </a:p>
        </p:txBody>
      </p:sp>
      <p:sp>
        <p:nvSpPr>
          <p:cNvPr id="223265" name="Text Box 33"/>
          <p:cNvSpPr txBox="1">
            <a:spLocks noChangeArrowheads="1"/>
          </p:cNvSpPr>
          <p:nvPr/>
        </p:nvSpPr>
        <p:spPr bwMode="auto">
          <a:xfrm>
            <a:off x="7467600" y="5486400"/>
            <a:ext cx="4127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/>
              <a:t>p</a:t>
            </a:r>
          </a:p>
          <a:p>
            <a:r>
              <a:rPr lang="en-US" altLang="ja-JP"/>
              <a:t>n</a:t>
            </a:r>
          </a:p>
          <a:p>
            <a:r>
              <a:rPr lang="el-GR" altLang="ja-JP">
                <a:latin typeface="ＭＳ Ｐゴシック" charset="-128"/>
              </a:rPr>
              <a:t>Λ</a:t>
            </a:r>
          </a:p>
        </p:txBody>
      </p:sp>
      <p:sp>
        <p:nvSpPr>
          <p:cNvPr id="223266" name="AutoShape 34"/>
          <p:cNvSpPr>
            <a:spLocks noChangeArrowheads="1"/>
          </p:cNvSpPr>
          <p:nvPr/>
        </p:nvSpPr>
        <p:spPr bwMode="auto">
          <a:xfrm>
            <a:off x="6248400" y="5791200"/>
            <a:ext cx="976313" cy="304800"/>
          </a:xfrm>
          <a:prstGeom prst="rightArrow">
            <a:avLst>
              <a:gd name="adj1" fmla="val 50000"/>
              <a:gd name="adj2" fmla="val 800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3267" name="Text Box 35"/>
          <p:cNvSpPr txBox="1">
            <a:spLocks noChangeArrowheads="1"/>
          </p:cNvSpPr>
          <p:nvPr/>
        </p:nvSpPr>
        <p:spPr bwMode="auto">
          <a:xfrm>
            <a:off x="5562600" y="6324600"/>
            <a:ext cx="236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ln>
                  <a:solidFill>
                    <a:srgbClr val="008000"/>
                  </a:solidFill>
                </a:ln>
                <a:solidFill>
                  <a:srgbClr val="577204"/>
                </a:solidFill>
              </a:rPr>
              <a:t>Sakata Model</a:t>
            </a:r>
            <a:r>
              <a:rPr lang="en-US" altLang="ja-JP" dirty="0">
                <a:ln>
                  <a:solidFill>
                    <a:srgbClr val="008000"/>
                  </a:solidFill>
                </a:ln>
                <a:solidFill>
                  <a:srgbClr val="577204"/>
                </a:solidFill>
              </a:rPr>
              <a:t> </a:t>
            </a:r>
            <a:r>
              <a:rPr lang="en-US" altLang="ja-JP" dirty="0"/>
              <a:t>(1956)</a:t>
            </a:r>
          </a:p>
        </p:txBody>
      </p:sp>
    </p:spTree>
    <p:extLst>
      <p:ext uri="{BB962C8B-B14F-4D97-AF65-F5344CB8AC3E}">
        <p14:creationId xmlns:p14="http://schemas.microsoft.com/office/powerpoint/2010/main" val="3583343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3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3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3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3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3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3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3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3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3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3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3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3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3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3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3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37" grpId="0" animBg="1"/>
      <p:bldP spid="2232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1943100"/>
            <a:ext cx="9144000" cy="2192338"/>
          </a:xfrm>
          <a:prstGeom prst="rect">
            <a:avLst/>
          </a:prstGeom>
          <a:noFill/>
          <a:ln w="9525">
            <a:solidFill>
              <a:srgbClr val="749805"/>
            </a:solidFill>
            <a:miter lim="800000"/>
            <a:headEnd/>
            <a:tailEnd/>
          </a:ln>
          <a:effectLst/>
        </p:spPr>
      </p:pic>
      <p:sp>
        <p:nvSpPr>
          <p:cNvPr id="223235" name="Line 3"/>
          <p:cNvSpPr>
            <a:spLocks noChangeShapeType="1"/>
          </p:cNvSpPr>
          <p:nvPr/>
        </p:nvSpPr>
        <p:spPr bwMode="auto">
          <a:xfrm>
            <a:off x="2286000" y="2209800"/>
            <a:ext cx="5410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3236" name="Line 4"/>
          <p:cNvSpPr>
            <a:spLocks noChangeShapeType="1"/>
          </p:cNvSpPr>
          <p:nvPr/>
        </p:nvSpPr>
        <p:spPr bwMode="auto">
          <a:xfrm>
            <a:off x="1219200" y="3276600"/>
            <a:ext cx="7620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3237" name="Line 5"/>
          <p:cNvSpPr>
            <a:spLocks noChangeShapeType="1"/>
          </p:cNvSpPr>
          <p:nvPr/>
        </p:nvSpPr>
        <p:spPr bwMode="auto">
          <a:xfrm>
            <a:off x="1219200" y="3505200"/>
            <a:ext cx="3581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23238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524000" y="4572000"/>
            <a:ext cx="20066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3239" name="Text Box 7"/>
          <p:cNvSpPr txBox="1">
            <a:spLocks noChangeArrowheads="1"/>
          </p:cNvSpPr>
          <p:nvPr/>
        </p:nvSpPr>
        <p:spPr bwMode="auto">
          <a:xfrm>
            <a:off x="5562600" y="5029200"/>
            <a:ext cx="30273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ln>
                  <a:solidFill>
                    <a:srgbClr val="008000"/>
                  </a:solidFill>
                </a:ln>
                <a:solidFill>
                  <a:srgbClr val="577204"/>
                </a:solidFill>
                <a:latin typeface="Tahoma" charset="0"/>
              </a:rPr>
              <a:t>Fermi-Yang Model</a:t>
            </a:r>
            <a:r>
              <a:rPr lang="en-US" altLang="ja-JP" dirty="0">
                <a:ln>
                  <a:solidFill>
                    <a:srgbClr val="008000"/>
                  </a:solidFill>
                </a:ln>
                <a:solidFill>
                  <a:srgbClr val="577204"/>
                </a:solidFill>
                <a:latin typeface="Tahoma" charset="0"/>
              </a:rPr>
              <a:t> </a:t>
            </a:r>
            <a:r>
              <a:rPr lang="en-US" altLang="ja-JP" dirty="0">
                <a:latin typeface="Tahoma" charset="0"/>
              </a:rPr>
              <a:t>(1948)</a:t>
            </a:r>
          </a:p>
        </p:txBody>
      </p:sp>
      <p:pic>
        <p:nvPicPr>
          <p:cNvPr id="223240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5800" y="5334000"/>
            <a:ext cx="4435475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3241" name="Line 9"/>
          <p:cNvSpPr>
            <a:spLocks noChangeShapeType="1"/>
          </p:cNvSpPr>
          <p:nvPr/>
        </p:nvSpPr>
        <p:spPr bwMode="auto">
          <a:xfrm flipV="1">
            <a:off x="3581400" y="3276600"/>
            <a:ext cx="3429000" cy="1219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3242" name="Line 10"/>
          <p:cNvSpPr>
            <a:spLocks noChangeShapeType="1"/>
          </p:cNvSpPr>
          <p:nvPr/>
        </p:nvSpPr>
        <p:spPr bwMode="auto">
          <a:xfrm flipH="1" flipV="1">
            <a:off x="3733800" y="3505200"/>
            <a:ext cx="1752600" cy="838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23243" name="Picture 1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5638800" y="4419600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3244" name="Text Box 12"/>
          <p:cNvSpPr txBox="1">
            <a:spLocks noChangeArrowheads="1"/>
          </p:cNvSpPr>
          <p:nvPr/>
        </p:nvSpPr>
        <p:spPr bwMode="auto">
          <a:xfrm>
            <a:off x="6156325" y="4306888"/>
            <a:ext cx="1508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dirty="0"/>
              <a:t>(``Higgs’’)</a:t>
            </a:r>
          </a:p>
        </p:txBody>
      </p:sp>
      <p:pic>
        <p:nvPicPr>
          <p:cNvPr id="223245" name="Picture 1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57200" y="685800"/>
            <a:ext cx="3810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3246" name="Picture 14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1143000" y="838200"/>
            <a:ext cx="609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3247" name="Picture 15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2895600" y="457200"/>
            <a:ext cx="609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3248" name="Picture 16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4038600" y="1143000"/>
            <a:ext cx="1887538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3249" name="Picture 17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6781800" y="228600"/>
            <a:ext cx="22098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3250" name="Line 18"/>
          <p:cNvSpPr>
            <a:spLocks noChangeShapeType="1"/>
          </p:cNvSpPr>
          <p:nvPr/>
        </p:nvSpPr>
        <p:spPr bwMode="auto">
          <a:xfrm flipH="1">
            <a:off x="6096000" y="838200"/>
            <a:ext cx="914400" cy="381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3251" name="Text Box 19"/>
          <p:cNvSpPr txBox="1">
            <a:spLocks noChangeArrowheads="1"/>
          </p:cNvSpPr>
          <p:nvPr/>
        </p:nvSpPr>
        <p:spPr bwMode="auto">
          <a:xfrm>
            <a:off x="6308725" y="1331913"/>
            <a:ext cx="1022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ln>
                  <a:solidFill>
                    <a:srgbClr val="00800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Gap eq.</a:t>
            </a:r>
          </a:p>
        </p:txBody>
      </p:sp>
      <p:sp>
        <p:nvSpPr>
          <p:cNvPr id="223260" name="Text Box 28"/>
          <p:cNvSpPr txBox="1">
            <a:spLocks noChangeArrowheads="1"/>
          </p:cNvSpPr>
          <p:nvPr/>
        </p:nvSpPr>
        <p:spPr bwMode="auto">
          <a:xfrm>
            <a:off x="5715000" y="5562600"/>
            <a:ext cx="311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/>
              <a:t>p</a:t>
            </a:r>
          </a:p>
          <a:p>
            <a:r>
              <a:rPr lang="en-US" altLang="ja-JP"/>
              <a:t>n</a:t>
            </a:r>
          </a:p>
        </p:txBody>
      </p:sp>
      <p:sp>
        <p:nvSpPr>
          <p:cNvPr id="223265" name="Text Box 33"/>
          <p:cNvSpPr txBox="1">
            <a:spLocks noChangeArrowheads="1"/>
          </p:cNvSpPr>
          <p:nvPr/>
        </p:nvSpPr>
        <p:spPr bwMode="auto">
          <a:xfrm>
            <a:off x="7467600" y="5486400"/>
            <a:ext cx="4127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/>
              <a:t>p</a:t>
            </a:r>
          </a:p>
          <a:p>
            <a:r>
              <a:rPr lang="en-US" altLang="ja-JP"/>
              <a:t>n</a:t>
            </a:r>
          </a:p>
          <a:p>
            <a:r>
              <a:rPr lang="el-GR" altLang="ja-JP">
                <a:latin typeface="ＭＳ Ｐゴシック" charset="-128"/>
              </a:rPr>
              <a:t>Λ</a:t>
            </a:r>
          </a:p>
        </p:txBody>
      </p:sp>
      <p:sp>
        <p:nvSpPr>
          <p:cNvPr id="223266" name="AutoShape 34"/>
          <p:cNvSpPr>
            <a:spLocks noChangeArrowheads="1"/>
          </p:cNvSpPr>
          <p:nvPr/>
        </p:nvSpPr>
        <p:spPr bwMode="auto">
          <a:xfrm>
            <a:off x="6248400" y="5791200"/>
            <a:ext cx="976313" cy="304800"/>
          </a:xfrm>
          <a:prstGeom prst="rightArrow">
            <a:avLst>
              <a:gd name="adj1" fmla="val 50000"/>
              <a:gd name="adj2" fmla="val 800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3267" name="Text Box 35"/>
          <p:cNvSpPr txBox="1">
            <a:spLocks noChangeArrowheads="1"/>
          </p:cNvSpPr>
          <p:nvPr/>
        </p:nvSpPr>
        <p:spPr bwMode="auto">
          <a:xfrm>
            <a:off x="5562600" y="6324600"/>
            <a:ext cx="236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ln>
                  <a:solidFill>
                    <a:srgbClr val="008000"/>
                  </a:solidFill>
                </a:ln>
                <a:solidFill>
                  <a:srgbClr val="577204"/>
                </a:solidFill>
              </a:rPr>
              <a:t>Sakata Model</a:t>
            </a:r>
            <a:r>
              <a:rPr lang="en-US" altLang="ja-JP" dirty="0">
                <a:ln>
                  <a:solidFill>
                    <a:srgbClr val="008000"/>
                  </a:solidFill>
                </a:ln>
                <a:solidFill>
                  <a:srgbClr val="577204"/>
                </a:solidFill>
              </a:rPr>
              <a:t> </a:t>
            </a:r>
            <a:r>
              <a:rPr lang="en-US" altLang="ja-JP" dirty="0"/>
              <a:t>(1956)</a:t>
            </a:r>
          </a:p>
        </p:txBody>
      </p:sp>
    </p:spTree>
    <p:extLst>
      <p:ext uri="{BB962C8B-B14F-4D97-AF65-F5344CB8AC3E}">
        <p14:creationId xmlns:p14="http://schemas.microsoft.com/office/powerpoint/2010/main" val="1478792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3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3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3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3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3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3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3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3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3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3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09800" y="5257800"/>
            <a:ext cx="3852862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1491" name="Text Box 3"/>
          <p:cNvSpPr txBox="1">
            <a:spLocks noChangeArrowheads="1"/>
          </p:cNvSpPr>
          <p:nvPr/>
        </p:nvSpPr>
        <p:spPr bwMode="auto">
          <a:xfrm>
            <a:off x="-228600" y="838200"/>
            <a:ext cx="1055370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3200" b="1" dirty="0">
                <a:ln>
                  <a:solidFill>
                    <a:srgbClr val="008000"/>
                  </a:solidFill>
                </a:ln>
              </a:rPr>
              <a:t>           </a:t>
            </a:r>
            <a:r>
              <a:rPr lang="en-US" altLang="ja-JP" sz="3200" b="1" dirty="0" smtClean="0">
                <a:ln>
                  <a:solidFill>
                    <a:srgbClr val="008000"/>
                  </a:solidFill>
                </a:ln>
              </a:rPr>
              <a:t>    </a:t>
            </a:r>
            <a:r>
              <a:rPr lang="en-US" altLang="ja-JP" sz="3200" b="1" dirty="0">
                <a:ln>
                  <a:solidFill>
                    <a:srgbClr val="008000"/>
                  </a:solidFill>
                </a:ln>
              </a:rPr>
              <a:t>Top Quark Condensate  </a:t>
            </a:r>
          </a:p>
          <a:p>
            <a:r>
              <a:rPr lang="en-US" altLang="ja-JP" sz="3200" b="1" dirty="0">
                <a:ln>
                  <a:solidFill>
                    <a:srgbClr val="008000"/>
                  </a:solidFill>
                </a:ln>
              </a:rPr>
              <a:t>       </a:t>
            </a:r>
            <a:r>
              <a:rPr lang="en-US" altLang="ja-JP" sz="3200" b="1" dirty="0" smtClean="0">
                <a:ln>
                  <a:solidFill>
                    <a:srgbClr val="008000"/>
                  </a:solidFill>
                </a:ln>
              </a:rPr>
              <a:t>    </a:t>
            </a:r>
            <a:r>
              <a:rPr lang="en-US" altLang="ja-JP" sz="3200" b="1" dirty="0">
                <a:ln>
                  <a:solidFill>
                    <a:srgbClr val="008000"/>
                  </a:solidFill>
                </a:ln>
              </a:rPr>
              <a:t>(Top Mode Standard Model)</a:t>
            </a:r>
          </a:p>
        </p:txBody>
      </p:sp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5637213" y="42751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91493" name="Rectangle 5"/>
          <p:cNvSpPr>
            <a:spLocks noChangeArrowheads="1"/>
          </p:cNvSpPr>
          <p:nvPr/>
        </p:nvSpPr>
        <p:spPr bwMode="auto">
          <a:xfrm>
            <a:off x="3810000" y="1881188"/>
            <a:ext cx="504666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b="1" dirty="0" err="1">
                <a:solidFill>
                  <a:srgbClr val="008000"/>
                </a:solidFill>
              </a:rPr>
              <a:t>Miransky,Tanabashi</a:t>
            </a:r>
            <a:r>
              <a:rPr lang="en-US" altLang="ja-JP" b="1" dirty="0">
                <a:solidFill>
                  <a:srgbClr val="008000"/>
                </a:solidFill>
              </a:rPr>
              <a:t> and K.Y.</a:t>
            </a:r>
            <a:r>
              <a:rPr lang="en-US" altLang="ja-JP" b="1" dirty="0" smtClean="0">
                <a:solidFill>
                  <a:srgbClr val="008000"/>
                </a:solidFill>
              </a:rPr>
              <a:t>  (Dec. 1988) </a:t>
            </a:r>
            <a:r>
              <a:rPr lang="en-US" altLang="ja-JP" b="1" dirty="0" err="1" smtClean="0">
                <a:solidFill>
                  <a:srgbClr val="008000"/>
                </a:solidFill>
              </a:rPr>
              <a:t>Nambu</a:t>
            </a:r>
            <a:r>
              <a:rPr lang="en-US" altLang="ja-JP" b="1" dirty="0" smtClean="0">
                <a:solidFill>
                  <a:srgbClr val="008000"/>
                </a:solidFill>
              </a:rPr>
              <a:t> (Feb. 1989</a:t>
            </a:r>
            <a:r>
              <a:rPr lang="en-US" altLang="ja-JP" b="1" dirty="0">
                <a:solidFill>
                  <a:srgbClr val="008000"/>
                </a:solidFill>
              </a:rPr>
              <a:t>)</a:t>
            </a:r>
          </a:p>
          <a:p>
            <a:r>
              <a:rPr lang="en-US" altLang="ja-JP" b="1" dirty="0">
                <a:solidFill>
                  <a:srgbClr val="008000"/>
                </a:solidFill>
              </a:rPr>
              <a:t>Bardeen, Hill and Lindner </a:t>
            </a:r>
            <a:r>
              <a:rPr lang="en-US" altLang="ja-JP" b="1" dirty="0" smtClean="0">
                <a:solidFill>
                  <a:srgbClr val="008000"/>
                </a:solidFill>
              </a:rPr>
              <a:t>(July, 1989)</a:t>
            </a:r>
            <a:endParaRPr lang="en-US" altLang="ja-JP" b="1" dirty="0">
              <a:solidFill>
                <a:srgbClr val="008000"/>
              </a:solidFill>
            </a:endParaRPr>
          </a:p>
        </p:txBody>
      </p:sp>
      <p:pic>
        <p:nvPicPr>
          <p:cNvPr id="6" name="図 5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3352800"/>
            <a:ext cx="609600" cy="548640"/>
          </a:xfrm>
          <a:prstGeom prst="rect">
            <a:avLst/>
          </a:prstGeom>
        </p:spPr>
      </p:pic>
      <p:pic>
        <p:nvPicPr>
          <p:cNvPr id="7" name="図 6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3200400"/>
            <a:ext cx="307594" cy="699077"/>
          </a:xfrm>
          <a:prstGeom prst="rect">
            <a:avLst/>
          </a:prstGeom>
        </p:spPr>
      </p:pic>
      <p:sp>
        <p:nvSpPr>
          <p:cNvPr id="8" name="右矢印 7"/>
          <p:cNvSpPr/>
          <p:nvPr/>
        </p:nvSpPr>
        <p:spPr>
          <a:xfrm>
            <a:off x="3200400" y="3200400"/>
            <a:ext cx="1447800" cy="82296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2800" y="4191000"/>
            <a:ext cx="3810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図 12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4800" y="4419600"/>
            <a:ext cx="508000" cy="304800"/>
          </a:xfrm>
          <a:prstGeom prst="rect">
            <a:avLst/>
          </a:prstGeom>
        </p:spPr>
      </p:pic>
      <p:pic>
        <p:nvPicPr>
          <p:cNvPr id="14" name="図 13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4191000"/>
            <a:ext cx="508000" cy="304800"/>
          </a:xfrm>
          <a:prstGeom prst="rect">
            <a:avLst/>
          </a:prstGeom>
        </p:spPr>
      </p:pic>
      <p:pic>
        <p:nvPicPr>
          <p:cNvPr id="16" name="図 15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4400" y="4572000"/>
            <a:ext cx="1879600" cy="495300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4000" dirty="0" smtClean="0"/>
              <a:t>              Composite Higgs   I 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895203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54538" cy="6780212"/>
          </a:xfrm>
          <a:prstGeom prst="rect">
            <a:avLst/>
          </a:prstGeom>
          <a:solidFill>
            <a:srgbClr val="FFFFFF"/>
          </a:solidFill>
          <a:ln w="9525">
            <a:solidFill>
              <a:srgbClr val="749805"/>
            </a:solidFill>
            <a:miter lim="800000"/>
            <a:headEnd/>
            <a:tailEnd/>
          </a:ln>
          <a:effectLst/>
        </p:spPr>
      </p:pic>
      <p:sp>
        <p:nvSpPr>
          <p:cNvPr id="514051" name="Text Box 3"/>
          <p:cNvSpPr txBox="1">
            <a:spLocks noChangeArrowheads="1"/>
          </p:cNvSpPr>
          <p:nvPr/>
        </p:nvSpPr>
        <p:spPr bwMode="auto">
          <a:xfrm>
            <a:off x="3429000" y="2667000"/>
            <a:ext cx="45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kumimoji="0" lang="en-US" altLang="ja-JP" dirty="0"/>
              <a:t>Z</a:t>
            </a:r>
            <a:r>
              <a:rPr kumimoji="0" lang="en-US" altLang="ja-JP" baseline="30000" dirty="0"/>
              <a:t>0</a:t>
            </a:r>
          </a:p>
        </p:txBody>
      </p:sp>
      <p:sp>
        <p:nvSpPr>
          <p:cNvPr id="514052" name="Text Box 4"/>
          <p:cNvSpPr txBox="1">
            <a:spLocks noChangeArrowheads="1"/>
          </p:cNvSpPr>
          <p:nvPr/>
        </p:nvSpPr>
        <p:spPr bwMode="auto">
          <a:xfrm>
            <a:off x="3810000" y="2743200"/>
            <a:ext cx="533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kumimoji="0" lang="en-US" altLang="ja-JP" dirty="0"/>
              <a:t>W</a:t>
            </a:r>
            <a:r>
              <a:rPr kumimoji="0" lang="en-US" altLang="ja-JP" baseline="30000" dirty="0"/>
              <a:t>±</a:t>
            </a:r>
          </a:p>
        </p:txBody>
      </p:sp>
      <p:sp>
        <p:nvSpPr>
          <p:cNvPr id="514053" name="AutoShape 5"/>
          <p:cNvSpPr>
            <a:spLocks noChangeArrowheads="1"/>
          </p:cNvSpPr>
          <p:nvPr/>
        </p:nvSpPr>
        <p:spPr bwMode="auto">
          <a:xfrm>
            <a:off x="3505200" y="3048000"/>
            <a:ext cx="152400" cy="29718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14054" name="AutoShape 6"/>
          <p:cNvSpPr>
            <a:spLocks noChangeArrowheads="1"/>
          </p:cNvSpPr>
          <p:nvPr/>
        </p:nvSpPr>
        <p:spPr bwMode="auto">
          <a:xfrm>
            <a:off x="3810000" y="3200400"/>
            <a:ext cx="152400" cy="28194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2" name="図 11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1600200"/>
            <a:ext cx="2260600" cy="406400"/>
          </a:xfrm>
          <a:prstGeom prst="rect">
            <a:avLst/>
          </a:prstGeom>
        </p:spPr>
      </p:pic>
      <p:pic>
        <p:nvPicPr>
          <p:cNvPr id="13" name="図 12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685800"/>
            <a:ext cx="3606800" cy="317500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6172200" y="3111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391400" y="28956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(QCD effects)</a:t>
            </a:r>
            <a:endParaRPr kumimoji="1" lang="ja-JP" altLang="en-US" dirty="0"/>
          </a:p>
        </p:txBody>
      </p:sp>
      <p:pic>
        <p:nvPicPr>
          <p:cNvPr id="18" name="図 17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0" y="2362200"/>
            <a:ext cx="2540000" cy="520700"/>
          </a:xfrm>
          <a:prstGeom prst="rect">
            <a:avLst/>
          </a:prstGeom>
        </p:spPr>
      </p:pic>
      <p:pic>
        <p:nvPicPr>
          <p:cNvPr id="19" name="図 18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4600" y="3352800"/>
            <a:ext cx="977900" cy="304800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7083933" y="3657600"/>
            <a:ext cx="2060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(+ other effects) 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572000" y="4267200"/>
            <a:ext cx="4267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Refinements:</a:t>
            </a:r>
          </a:p>
          <a:p>
            <a:pPr>
              <a:buFont typeface="Arial"/>
              <a:buChar char="•"/>
            </a:pPr>
            <a:r>
              <a:rPr lang="en-US" altLang="ja-JP" dirty="0" smtClean="0"/>
              <a:t>  Top seesaw</a:t>
            </a:r>
          </a:p>
          <a:p>
            <a:pPr>
              <a:buFont typeface="Arial"/>
              <a:buChar char="•"/>
            </a:pPr>
            <a:r>
              <a:rPr kumimoji="1" lang="en-US" altLang="ja-JP" dirty="0" smtClean="0"/>
              <a:t>  Technicolor-assisted </a:t>
            </a:r>
            <a:r>
              <a:rPr kumimoji="1" lang="en-US" altLang="ja-JP" dirty="0" err="1" smtClean="0"/>
              <a:t>Topcolor</a:t>
            </a:r>
            <a:r>
              <a:rPr kumimoji="1" lang="en-US" altLang="ja-JP" dirty="0" smtClean="0"/>
              <a:t> (TC</a:t>
            </a:r>
            <a:r>
              <a:rPr kumimoji="1" lang="en-US" altLang="ja-JP" baseline="30000" dirty="0" smtClean="0"/>
              <a:t>2</a:t>
            </a:r>
            <a:r>
              <a:rPr kumimoji="1" lang="en-US" altLang="ja-JP" dirty="0" smtClean="0"/>
              <a:t>)</a:t>
            </a:r>
          </a:p>
          <a:p>
            <a:pPr>
              <a:buFont typeface="Arial"/>
              <a:buChar char="•"/>
            </a:pPr>
            <a:r>
              <a:rPr lang="en-US" altLang="ja-JP" dirty="0" smtClean="0"/>
              <a:t>  Top condensate </a:t>
            </a:r>
            <a:r>
              <a:rPr lang="en-US" altLang="ja-JP" dirty="0"/>
              <a:t>in SM with extra   </a:t>
            </a:r>
          </a:p>
          <a:p>
            <a:r>
              <a:rPr lang="en-US" altLang="ja-JP" dirty="0"/>
              <a:t>    dimensions</a:t>
            </a:r>
          </a:p>
          <a:p>
            <a:pPr>
              <a:buFont typeface="Arial"/>
              <a:buChar char="•"/>
            </a:pPr>
            <a:r>
              <a:rPr lang="en-US" altLang="ja-JP" dirty="0" smtClean="0"/>
              <a:t>  Top</a:t>
            </a:r>
            <a:r>
              <a:rPr lang="en-US" altLang="ja-JP" dirty="0"/>
              <a:t>-mode </a:t>
            </a:r>
            <a:r>
              <a:rPr lang="en-US" altLang="ja-JP" dirty="0" smtClean="0"/>
              <a:t>pseudo NG (</a:t>
            </a:r>
            <a:r>
              <a:rPr lang="en-US" altLang="ja-JP" dirty="0" err="1" smtClean="0"/>
              <a:t>Fukano’s</a:t>
            </a:r>
            <a:r>
              <a:rPr lang="en-US" altLang="ja-JP" dirty="0" smtClean="0"/>
              <a:t> talk) </a:t>
            </a:r>
            <a:endParaRPr kumimoji="1" lang="en-US" altLang="ja-JP" dirty="0" smtClean="0"/>
          </a:p>
          <a:p>
            <a:endParaRPr lang="en-US" altLang="ja-JP" dirty="0" smtClean="0"/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71308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051" grpId="0"/>
      <p:bldP spid="514052" grpId="0"/>
      <p:bldP spid="514053" grpId="0" animBg="1"/>
      <p:bldP spid="514054" grpId="0" animBg="1"/>
      <p:bldP spid="14" grpId="0"/>
      <p:bldP spid="17" grpId="0"/>
      <p:bldP spid="20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952500"/>
          </a:xfrm>
        </p:spPr>
        <p:txBody>
          <a:bodyPr>
            <a:normAutofit fontScale="90000"/>
          </a:bodyPr>
          <a:lstStyle/>
          <a:p>
            <a:r>
              <a:rPr lang="en-US" altLang="ja-JP" sz="4000"/>
              <a:t>Essentially the same</a:t>
            </a:r>
            <a:br>
              <a:rPr lang="en-US" altLang="ja-JP" sz="4000"/>
            </a:br>
            <a:r>
              <a:rPr lang="en-US" altLang="ja-JP" sz="4000"/>
              <a:t>in QCD</a:t>
            </a:r>
            <a:br>
              <a:rPr lang="en-US" altLang="ja-JP" sz="4000"/>
            </a:br>
            <a:endParaRPr lang="en-US" altLang="ja-JP" sz="4000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00200"/>
            <a:ext cx="8229600" cy="4525963"/>
          </a:xfrm>
        </p:spPr>
        <p:txBody>
          <a:bodyPr/>
          <a:lstStyle/>
          <a:p>
            <a:r>
              <a:rPr lang="en-US" altLang="ja-JP" dirty="0"/>
              <a:t>Nucleon                             Quark</a:t>
            </a:r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4</a:t>
            </a:r>
            <a:r>
              <a:rPr lang="en-US" altLang="ja-JP" dirty="0"/>
              <a:t>-fermion int.                     Gauge int.</a:t>
            </a:r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ja-JP" altLang="en-US" dirty="0"/>
          </a:p>
        </p:txBody>
      </p:sp>
      <p:pic>
        <p:nvPicPr>
          <p:cNvPr id="3174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1371600" y="2438400"/>
            <a:ext cx="1295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9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5943600" y="2438400"/>
            <a:ext cx="838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50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1676400" y="3200400"/>
            <a:ext cx="685800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914400" y="6172200"/>
            <a:ext cx="220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52" name="Arc 8"/>
          <p:cNvSpPr>
            <a:spLocks/>
          </p:cNvSpPr>
          <p:nvPr/>
        </p:nvSpPr>
        <p:spPr bwMode="auto">
          <a:xfrm rot="10800000">
            <a:off x="1295400" y="4724400"/>
            <a:ext cx="1447800" cy="14478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21600 w 43200"/>
              <a:gd name="T1" fmla="*/ 0 h 43200"/>
              <a:gd name="T2" fmla="*/ 18025 w 43200"/>
              <a:gd name="T3" fmla="*/ 298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1050"/>
                  <a:pt x="7620" y="2043"/>
                  <a:pt x="18024" y="297"/>
                </a:cubicBezTo>
              </a:path>
              <a:path w="43200" h="43200" stroke="0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1050"/>
                  <a:pt x="7620" y="2043"/>
                  <a:pt x="18024" y="297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53" name="Oval 9"/>
          <p:cNvSpPr>
            <a:spLocks noChangeArrowheads="1"/>
          </p:cNvSpPr>
          <p:nvPr/>
        </p:nvSpPr>
        <p:spPr bwMode="auto">
          <a:xfrm>
            <a:off x="1905000" y="6019800"/>
            <a:ext cx="228600" cy="2286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54" name="Arc 10"/>
          <p:cNvSpPr>
            <a:spLocks/>
          </p:cNvSpPr>
          <p:nvPr/>
        </p:nvSpPr>
        <p:spPr bwMode="auto">
          <a:xfrm rot="10002086">
            <a:off x="5867400" y="4876800"/>
            <a:ext cx="1447800" cy="1403350"/>
          </a:xfrm>
          <a:custGeom>
            <a:avLst/>
            <a:gdLst>
              <a:gd name="G0" fmla="+- 21600 0 0"/>
              <a:gd name="G1" fmla="+- 20245 0 0"/>
              <a:gd name="G2" fmla="+- 21600 0 0"/>
              <a:gd name="T0" fmla="*/ 36107 w 43200"/>
              <a:gd name="T1" fmla="*/ 4241 h 41845"/>
              <a:gd name="T2" fmla="*/ 14071 w 43200"/>
              <a:gd name="T3" fmla="*/ 0 h 41845"/>
              <a:gd name="T4" fmla="*/ 21600 w 43200"/>
              <a:gd name="T5" fmla="*/ 20245 h 418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1845" fill="none" extrusionOk="0">
                <a:moveTo>
                  <a:pt x="36106" y="4241"/>
                </a:moveTo>
                <a:cubicBezTo>
                  <a:pt x="40623" y="8335"/>
                  <a:pt x="43200" y="14148"/>
                  <a:pt x="43200" y="20245"/>
                </a:cubicBezTo>
                <a:cubicBezTo>
                  <a:pt x="43200" y="32174"/>
                  <a:pt x="33529" y="41845"/>
                  <a:pt x="21600" y="41845"/>
                </a:cubicBezTo>
                <a:cubicBezTo>
                  <a:pt x="9670" y="41845"/>
                  <a:pt x="0" y="32174"/>
                  <a:pt x="0" y="20245"/>
                </a:cubicBezTo>
                <a:cubicBezTo>
                  <a:pt x="0" y="11219"/>
                  <a:pt x="5611" y="3145"/>
                  <a:pt x="14070" y="-1"/>
                </a:cubicBezTo>
              </a:path>
              <a:path w="43200" h="41845" stroke="0" extrusionOk="0">
                <a:moveTo>
                  <a:pt x="36106" y="4241"/>
                </a:moveTo>
                <a:cubicBezTo>
                  <a:pt x="40623" y="8335"/>
                  <a:pt x="43200" y="14148"/>
                  <a:pt x="43200" y="20245"/>
                </a:cubicBezTo>
                <a:cubicBezTo>
                  <a:pt x="43200" y="32174"/>
                  <a:pt x="33529" y="41845"/>
                  <a:pt x="21600" y="41845"/>
                </a:cubicBezTo>
                <a:cubicBezTo>
                  <a:pt x="9670" y="41845"/>
                  <a:pt x="0" y="32174"/>
                  <a:pt x="0" y="20245"/>
                </a:cubicBezTo>
                <a:cubicBezTo>
                  <a:pt x="0" y="11219"/>
                  <a:pt x="5611" y="3145"/>
                  <a:pt x="14070" y="-1"/>
                </a:cubicBezTo>
                <a:lnTo>
                  <a:pt x="21600" y="2024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6557963" y="6018213"/>
            <a:ext cx="35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Tahoma" charset="0"/>
                <a:cs typeface="Tahoma" charset="0"/>
              </a:rPr>
              <a:t>~</a:t>
            </a: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6100763" y="6018213"/>
            <a:ext cx="35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Tahoma" charset="0"/>
                <a:cs typeface="Tahoma" charset="0"/>
              </a:rPr>
              <a:t>~</a:t>
            </a: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6329363" y="6018213"/>
            <a:ext cx="35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Tahoma" charset="0"/>
                <a:cs typeface="Tahoma" charset="0"/>
              </a:rPr>
              <a:t>~</a:t>
            </a: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6786563" y="6018213"/>
            <a:ext cx="35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Tahoma" charset="0"/>
                <a:cs typeface="Tahoma" charset="0"/>
              </a:rPr>
              <a:t>~</a:t>
            </a: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6329363" y="6018213"/>
            <a:ext cx="35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Tahoma" charset="0"/>
                <a:cs typeface="Tahoma" charset="0"/>
              </a:rPr>
              <a:t>~</a:t>
            </a:r>
          </a:p>
        </p:txBody>
      </p:sp>
      <p:sp>
        <p:nvSpPr>
          <p:cNvPr id="31760" name="Line 16"/>
          <p:cNvSpPr>
            <a:spLocks noChangeShapeType="1"/>
          </p:cNvSpPr>
          <p:nvPr/>
        </p:nvSpPr>
        <p:spPr bwMode="auto">
          <a:xfrm>
            <a:off x="7010400" y="61722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61" name="Line 17"/>
          <p:cNvSpPr>
            <a:spLocks noChangeShapeType="1"/>
          </p:cNvSpPr>
          <p:nvPr/>
        </p:nvSpPr>
        <p:spPr bwMode="auto">
          <a:xfrm>
            <a:off x="5486400" y="62484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62" name="AutoShape 18"/>
          <p:cNvSpPr>
            <a:spLocks noChangeArrowheads="1"/>
          </p:cNvSpPr>
          <p:nvPr/>
        </p:nvSpPr>
        <p:spPr bwMode="auto">
          <a:xfrm>
            <a:off x="3962400" y="3200400"/>
            <a:ext cx="976313" cy="685800"/>
          </a:xfrm>
          <a:prstGeom prst="rightArrow">
            <a:avLst>
              <a:gd name="adj1" fmla="val 50000"/>
              <a:gd name="adj2" fmla="val 355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31763" name="Picture 19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533400" y="5791200"/>
            <a:ext cx="4572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64" name="Picture 20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3048000" y="5791200"/>
            <a:ext cx="4572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65" name="Picture 21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5219700" y="5791200"/>
            <a:ext cx="2286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66" name="Picture 22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7543800" y="5791200"/>
            <a:ext cx="2286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767" name="Text Box 23"/>
          <p:cNvSpPr txBox="1">
            <a:spLocks noChangeArrowheads="1"/>
          </p:cNvSpPr>
          <p:nvPr/>
        </p:nvSpPr>
        <p:spPr bwMode="auto">
          <a:xfrm>
            <a:off x="6248400" y="6324600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gluon</a:t>
            </a:r>
          </a:p>
        </p:txBody>
      </p:sp>
      <p:pic>
        <p:nvPicPr>
          <p:cNvPr id="31769" name="Picture 25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5924550" y="3117850"/>
            <a:ext cx="1887538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6202363" y="6019800"/>
            <a:ext cx="35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Tahoma" charset="0"/>
                <a:cs typeface="Tahoma" charset="0"/>
              </a:rPr>
              <a:t>~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6430963" y="6019800"/>
            <a:ext cx="35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Tahoma" charset="0"/>
                <a:cs typeface="Tahoma" charset="0"/>
              </a:rPr>
              <a:t>~</a:t>
            </a: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6659563" y="6019800"/>
            <a:ext cx="35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Tahoma" charset="0"/>
                <a:cs typeface="Tahoma" charset="0"/>
              </a:rPr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1353572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-13594"/>
            <a:ext cx="9144000" cy="1981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457200"/>
            <a:ext cx="9448800" cy="14478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Old Wine in a New Wine Bottle----</a:t>
            </a:r>
            <a:br>
              <a:rPr lang="en-US" altLang="ja-JP" dirty="0" smtClean="0"/>
            </a:br>
            <a:r>
              <a:rPr lang="en-US" altLang="ja-JP" dirty="0" err="1" smtClean="0"/>
              <a:t>Technidilaton</a:t>
            </a:r>
            <a:r>
              <a:rPr lang="en-US" altLang="ja-JP" dirty="0" smtClean="0"/>
              <a:t> as the 125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 Higgs</a:t>
            </a:r>
            <a:br>
              <a:rPr lang="en-US" altLang="ja-JP" dirty="0" smtClean="0"/>
            </a:b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/>
            </a:r>
            <a:br>
              <a:rPr lang="en-US" altLang="ja-JP" dirty="0" smtClean="0"/>
            </a:b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895" y="2743200"/>
            <a:ext cx="8839200" cy="4800600"/>
          </a:xfrm>
        </p:spPr>
        <p:txBody>
          <a:bodyPr>
            <a:normAutofit fontScale="85000" lnSpcReduction="20000"/>
          </a:bodyPr>
          <a:lstStyle/>
          <a:p>
            <a:endParaRPr kumimoji="1" lang="en-US" altLang="ja-JP" dirty="0" smtClean="0"/>
          </a:p>
          <a:p>
            <a:endParaRPr lang="en-US" altLang="ja-JP" dirty="0"/>
          </a:p>
          <a:p>
            <a:pPr marL="0" indent="0">
              <a:buNone/>
            </a:pPr>
            <a:r>
              <a:rPr kumimoji="1" lang="en-US" altLang="ja-JP" dirty="0" smtClean="0"/>
              <a:t>                                      </a:t>
            </a:r>
            <a:r>
              <a:rPr kumimoji="1" lang="en-US" altLang="ja-JP" dirty="0" smtClean="0">
                <a:solidFill>
                  <a:srgbClr val="000000"/>
                </a:solidFill>
              </a:rPr>
              <a:t>Koichi </a:t>
            </a:r>
            <a:r>
              <a:rPr kumimoji="1" lang="en-US" altLang="ja-JP" dirty="0" err="1" smtClean="0">
                <a:solidFill>
                  <a:srgbClr val="000000"/>
                </a:solidFill>
              </a:rPr>
              <a:t>Yamawaki</a:t>
            </a:r>
            <a:endParaRPr kumimoji="1" lang="en-US" altLang="ja-JP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altLang="ja-JP" dirty="0" smtClean="0">
                <a:solidFill>
                  <a:srgbClr val="000000"/>
                </a:solidFill>
              </a:rPr>
              <a:t>                                              KMI, Nagoya University</a:t>
            </a:r>
            <a:endParaRPr lang="en-US" altLang="ja-JP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altLang="ja-JP" dirty="0" smtClean="0"/>
              <a:t>  </a:t>
            </a:r>
          </a:p>
          <a:p>
            <a:pPr marL="0" indent="0">
              <a:buNone/>
            </a:pPr>
            <a:r>
              <a:rPr lang="en-US" altLang="ja-JP" dirty="0" smtClean="0"/>
              <a:t>                 </a:t>
            </a:r>
          </a:p>
          <a:p>
            <a:pPr marL="0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  </a:t>
            </a:r>
          </a:p>
          <a:p>
            <a:pPr marL="0" indent="0">
              <a:buNone/>
            </a:pPr>
            <a:r>
              <a:rPr lang="en-US" altLang="ja-JP" dirty="0" smtClean="0"/>
              <a:t>                                                            KMI Workshop on</a:t>
            </a:r>
          </a:p>
          <a:p>
            <a:pPr marL="0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      Origin of Mass and Strong Coupling Gauge Theories</a:t>
            </a:r>
          </a:p>
          <a:p>
            <a:pPr marL="0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                                 (SCGT 15)</a:t>
            </a:r>
          </a:p>
          <a:p>
            <a:pPr marL="0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                          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1200"/>
            <a:ext cx="2389975" cy="145872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524000" y="4648200"/>
            <a:ext cx="5394551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In place of   </a:t>
            </a:r>
            <a:r>
              <a:rPr kumimoji="1" lang="en-US" altLang="ja-JP" sz="2800" dirty="0" err="1" smtClean="0"/>
              <a:t>Volodya</a:t>
            </a:r>
            <a:r>
              <a:rPr kumimoji="1" lang="en-US" altLang="ja-JP" sz="2800" dirty="0" smtClean="0"/>
              <a:t> </a:t>
            </a:r>
            <a:r>
              <a:rPr kumimoji="1" lang="en-US" altLang="ja-JP" sz="2800" dirty="0" err="1" smtClean="0"/>
              <a:t>Miransky’s</a:t>
            </a:r>
            <a:r>
              <a:rPr kumimoji="1" lang="en-US" altLang="ja-JP" sz="2800" dirty="0" smtClean="0"/>
              <a:t> Talk </a:t>
            </a:r>
            <a:endParaRPr kumimoji="1" lang="ja-JP" altLang="en-US" sz="28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640" y="1981200"/>
            <a:ext cx="2193360" cy="1764356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838200" y="5486400"/>
            <a:ext cx="326363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</a:rPr>
              <a:t>Sakata Memorial 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245439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447800"/>
            <a:ext cx="2882900" cy="49530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191000" y="1371600"/>
            <a:ext cx="4534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</a:rPr>
              <a:t>: Scale-invariant </a:t>
            </a:r>
            <a:r>
              <a:rPr lang="en-US" altLang="ja-JP" sz="2800" dirty="0" smtClean="0"/>
              <a:t>(Classical)</a:t>
            </a:r>
            <a:endParaRPr kumimoji="1" lang="ja-JP" altLang="en-US" sz="2800" dirty="0"/>
          </a:p>
        </p:txBody>
      </p:sp>
      <p:sp>
        <p:nvSpPr>
          <p:cNvPr id="13" name="下矢印 12"/>
          <p:cNvSpPr/>
          <p:nvPr/>
        </p:nvSpPr>
        <p:spPr>
          <a:xfrm>
            <a:off x="2362200" y="2209800"/>
            <a:ext cx="457200" cy="914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895600" y="2362200"/>
            <a:ext cx="4375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</a:rPr>
              <a:t>Scale-anomaly </a:t>
            </a:r>
            <a:r>
              <a:rPr kumimoji="1" lang="en-US" altLang="ja-JP" sz="2800" dirty="0" smtClean="0">
                <a:solidFill>
                  <a:srgbClr val="000000"/>
                </a:solidFill>
              </a:rPr>
              <a:t>(</a:t>
            </a:r>
            <a:r>
              <a:rPr lang="en-US" altLang="ja-JP" sz="2800" dirty="0" smtClean="0">
                <a:solidFill>
                  <a:srgbClr val="000000"/>
                </a:solidFill>
              </a:rPr>
              <a:t>Quantum</a:t>
            </a:r>
            <a:r>
              <a:rPr kumimoji="1" lang="en-US" altLang="ja-JP" sz="2800" dirty="0" smtClean="0">
                <a:solidFill>
                  <a:srgbClr val="000000"/>
                </a:solidFill>
              </a:rPr>
              <a:t>)</a:t>
            </a:r>
            <a:endParaRPr kumimoji="1" lang="ja-JP" altLang="en-US" sz="2800" dirty="0">
              <a:solidFill>
                <a:srgbClr val="000000"/>
              </a:solidFill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676400" y="228600"/>
            <a:ext cx="50546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3200" dirty="0" smtClean="0">
                <a:solidFill>
                  <a:srgbClr val="FFFFFF"/>
                </a:solidFill>
              </a:rPr>
              <a:t>Origin of Mass (QCD)</a:t>
            </a:r>
            <a:endParaRPr lang="ja-JP" altLang="en-US" sz="3200" dirty="0">
              <a:solidFill>
                <a:srgbClr val="FFFFFF"/>
              </a:solidFill>
            </a:endParaRPr>
          </a:p>
        </p:txBody>
      </p:sp>
      <p:pic>
        <p:nvPicPr>
          <p:cNvPr id="17" name="図 16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352800"/>
            <a:ext cx="6354618" cy="1016000"/>
          </a:xfrm>
          <a:prstGeom prst="rect">
            <a:avLst/>
          </a:prstGeom>
        </p:spPr>
      </p:pic>
      <p:sp>
        <p:nvSpPr>
          <p:cNvPr id="18" name="下矢印 17"/>
          <p:cNvSpPr/>
          <p:nvPr/>
        </p:nvSpPr>
        <p:spPr>
          <a:xfrm>
            <a:off x="2438400" y="4572000"/>
            <a:ext cx="457200" cy="914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895600" y="4648200"/>
            <a:ext cx="1681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</a:rPr>
              <a:t>BCS-NJL</a:t>
            </a:r>
            <a:endParaRPr kumimoji="1" lang="ja-JP" altLang="en-US" sz="2800" dirty="0">
              <a:solidFill>
                <a:srgbClr val="000000"/>
              </a:solidFill>
            </a:endParaRPr>
          </a:p>
        </p:txBody>
      </p:sp>
      <p:pic>
        <p:nvPicPr>
          <p:cNvPr id="20" name="図 19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5715000"/>
            <a:ext cx="3111500" cy="546100"/>
          </a:xfrm>
          <a:prstGeom prst="rect">
            <a:avLst/>
          </a:prstGeom>
        </p:spPr>
      </p:pic>
      <p:pic>
        <p:nvPicPr>
          <p:cNvPr id="16" name="図 15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5791200"/>
            <a:ext cx="22987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97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685800" y="990600"/>
            <a:ext cx="6934200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8675" name="Picture 3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447800" y="2743200"/>
            <a:ext cx="49022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524000" y="5257800"/>
            <a:ext cx="46736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914400" y="4648200"/>
            <a:ext cx="54864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381000" y="1905000"/>
            <a:ext cx="6273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7162800" y="3276600"/>
            <a:ext cx="1981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3200" b="1"/>
              <a:t>X  2600</a:t>
            </a:r>
          </a:p>
        </p:txBody>
      </p:sp>
      <p:sp>
        <p:nvSpPr>
          <p:cNvPr id="28680" name="AutoShape 8"/>
          <p:cNvSpPr>
            <a:spLocks noChangeArrowheads="1"/>
          </p:cNvSpPr>
          <p:nvPr/>
        </p:nvSpPr>
        <p:spPr bwMode="auto">
          <a:xfrm rot="-5400000">
            <a:off x="5548313" y="3062287"/>
            <a:ext cx="2590800" cy="733425"/>
          </a:xfrm>
          <a:prstGeom prst="curvedUpArrow">
            <a:avLst>
              <a:gd name="adj1" fmla="val 70649"/>
              <a:gd name="adj2" fmla="val 141299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762000" y="990600"/>
            <a:ext cx="6858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3200" b="1" dirty="0"/>
              <a:t>Technicolor: a Scale-Up of QCD</a:t>
            </a:r>
          </a:p>
        </p:txBody>
      </p:sp>
      <p:pic>
        <p:nvPicPr>
          <p:cNvPr id="28682" name="Picture 10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4495800" y="3657600"/>
            <a:ext cx="15811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3" name="Line 11"/>
          <p:cNvSpPr>
            <a:spLocks noChangeShapeType="1"/>
          </p:cNvSpPr>
          <p:nvPr/>
        </p:nvSpPr>
        <p:spPr bwMode="auto">
          <a:xfrm flipV="1">
            <a:off x="3048000" y="3276600"/>
            <a:ext cx="228600" cy="457200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8684" name="Line 12"/>
          <p:cNvSpPr>
            <a:spLocks noChangeShapeType="1"/>
          </p:cNvSpPr>
          <p:nvPr/>
        </p:nvSpPr>
        <p:spPr bwMode="auto">
          <a:xfrm flipH="1" flipV="1">
            <a:off x="3657600" y="3200400"/>
            <a:ext cx="838200" cy="762000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8685" name="Picture 13" descr="TP_tmp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2486025" y="3662363"/>
            <a:ext cx="7429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テキスト ボックス 13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4000" dirty="0" smtClean="0"/>
              <a:t>              Composite Higgs   II </a:t>
            </a:r>
            <a:endParaRPr kumimoji="1" lang="ja-JP" altLang="en-US" sz="4000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6248400" y="1752600"/>
            <a:ext cx="3352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b="1" dirty="0">
                <a:solidFill>
                  <a:srgbClr val="FFFFFF"/>
                </a:solidFill>
              </a:rPr>
              <a:t>S. Weinberg (1976)</a:t>
            </a:r>
          </a:p>
          <a:p>
            <a:pPr algn="ctr"/>
            <a:r>
              <a:rPr lang="en-US" altLang="ja-JP" b="1" dirty="0">
                <a:solidFill>
                  <a:srgbClr val="FFFFFF"/>
                </a:solidFill>
              </a:rPr>
              <a:t>L. Susskind (1979)</a:t>
            </a:r>
          </a:p>
        </p:txBody>
      </p:sp>
    </p:spTree>
    <p:extLst>
      <p:ext uri="{BB962C8B-B14F-4D97-AF65-F5344CB8AC3E}">
        <p14:creationId xmlns:p14="http://schemas.microsoft.com/office/powerpoint/2010/main" val="427856974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0"/>
            <a:ext cx="7162800" cy="6639365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5486400" y="1524000"/>
            <a:ext cx="3081693" cy="1077218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Discovery of </a:t>
            </a:r>
          </a:p>
          <a:p>
            <a:r>
              <a:rPr lang="en-US" altLang="ja-JP" sz="3200" dirty="0"/>
              <a:t> </a:t>
            </a:r>
            <a:r>
              <a:rPr kumimoji="1" lang="en-US" altLang="ja-JP" sz="3200" dirty="0" smtClean="0"/>
              <a:t>125 </a:t>
            </a:r>
            <a:r>
              <a:rPr kumimoji="1" lang="en-US" altLang="ja-JP" sz="3200" dirty="0" err="1" smtClean="0"/>
              <a:t>GeV</a:t>
            </a:r>
            <a:r>
              <a:rPr kumimoji="1" lang="en-US" altLang="ja-JP" sz="3200" dirty="0" smtClean="0"/>
              <a:t> Higgs</a:t>
            </a:r>
            <a:endParaRPr kumimoji="1" lang="ja-JP" altLang="en-US" sz="3200" dirty="0"/>
          </a:p>
        </p:txBody>
      </p:sp>
      <p:sp>
        <p:nvSpPr>
          <p:cNvPr id="3" name="正方形/長方形 2"/>
          <p:cNvSpPr/>
          <p:nvPr/>
        </p:nvSpPr>
        <p:spPr>
          <a:xfrm>
            <a:off x="1828800" y="2743200"/>
            <a:ext cx="58720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6000" dirty="0"/>
              <a:t>New Wine Bottle</a:t>
            </a:r>
            <a:endParaRPr lang="ja-JP" altLang="en-US" sz="6000" dirty="0"/>
          </a:p>
        </p:txBody>
      </p:sp>
    </p:spTree>
    <p:extLst>
      <p:ext uri="{BB962C8B-B14F-4D97-AF65-F5344CB8AC3E}">
        <p14:creationId xmlns:p14="http://schemas.microsoft.com/office/powerpoint/2010/main" val="95765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4114800"/>
            <a:ext cx="9144000" cy="2895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Standard Model is incomplete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43000"/>
            <a:ext cx="8305800" cy="5638800"/>
          </a:xfrm>
        </p:spPr>
        <p:txBody>
          <a:bodyPr/>
          <a:lstStyle/>
          <a:p>
            <a:r>
              <a:rPr kumimoji="1" lang="en-US" altLang="ja-JP" dirty="0" smtClean="0"/>
              <a:t>No Dark matter candidates</a:t>
            </a:r>
          </a:p>
          <a:p>
            <a:r>
              <a:rPr lang="en-US" altLang="ja-JP" dirty="0" err="1" smtClean="0"/>
              <a:t>Baryogenesis</a:t>
            </a:r>
            <a:r>
              <a:rPr lang="en-US" altLang="ja-JP" dirty="0" smtClean="0"/>
              <a:t>: KM CP violation not enough, </a:t>
            </a:r>
            <a:r>
              <a:rPr lang="en-US" altLang="ja-JP" dirty="0"/>
              <a:t> </a:t>
            </a:r>
            <a:r>
              <a:rPr lang="en-US" altLang="ja-JP" dirty="0" smtClean="0"/>
              <a:t>         </a:t>
            </a:r>
          </a:p>
          <a:p>
            <a:pPr marL="0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                              No 1</a:t>
            </a:r>
            <a:r>
              <a:rPr lang="en-US" altLang="ja-JP" baseline="30000" dirty="0" smtClean="0"/>
              <a:t>st</a:t>
            </a:r>
            <a:r>
              <a:rPr lang="en-US" altLang="ja-JP" dirty="0" smtClean="0"/>
              <a:t> </a:t>
            </a:r>
            <a:r>
              <a:rPr lang="en-US" altLang="ja-JP" dirty="0"/>
              <a:t>order phase transition </a:t>
            </a:r>
            <a:endParaRPr lang="en-US" altLang="ja-JP" dirty="0" smtClean="0"/>
          </a:p>
          <a:p>
            <a:r>
              <a:rPr lang="en-US" altLang="ja-JP" dirty="0" smtClean="0"/>
              <a:t>Strong CP Problem: neutron EDM</a:t>
            </a:r>
          </a:p>
          <a:p>
            <a:r>
              <a:rPr lang="en-US" altLang="ja-JP" dirty="0" smtClean="0"/>
              <a:t>…</a:t>
            </a:r>
          </a:p>
          <a:p>
            <a:r>
              <a:rPr lang="en-US" altLang="ja-JP" dirty="0" smtClean="0"/>
              <a:t>Naturalness Problem              </a:t>
            </a:r>
            <a:r>
              <a:rPr lang="en-US" altLang="ja-JP" dirty="0" smtClean="0">
                <a:solidFill>
                  <a:srgbClr val="0000CC"/>
                </a:solidFill>
              </a:rPr>
              <a:t>BSM </a:t>
            </a:r>
            <a:r>
              <a:rPr lang="en-US" altLang="ja-JP" dirty="0">
                <a:solidFill>
                  <a:srgbClr val="0000CC"/>
                </a:solidFill>
              </a:rPr>
              <a:t>on </a:t>
            </a:r>
            <a:r>
              <a:rPr lang="en-US" altLang="ja-JP" dirty="0" err="1">
                <a:solidFill>
                  <a:srgbClr val="0000CC"/>
                </a:solidFill>
              </a:rPr>
              <a:t>TeV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</a:t>
            </a:r>
            <a:r>
              <a:rPr lang="en-US" altLang="ja-JP" dirty="0" smtClean="0">
                <a:solidFill>
                  <a:srgbClr val="FF0000"/>
                </a:solidFill>
              </a:rPr>
              <a:t>Origin of Mass</a:t>
            </a:r>
          </a:p>
          <a:p>
            <a:pPr marL="0" indent="0">
              <a:buNone/>
            </a:pPr>
            <a:r>
              <a:rPr lang="en-US" altLang="ja-JP" dirty="0" smtClean="0"/>
              <a:t>        </a:t>
            </a:r>
            <a:endParaRPr kumimoji="1" lang="ja-JP" altLang="en-US" dirty="0"/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4572000" y="4419600"/>
            <a:ext cx="838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図 1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410200"/>
            <a:ext cx="5283200" cy="546100"/>
          </a:xfrm>
          <a:prstGeom prst="rect">
            <a:avLst/>
          </a:prstGeom>
        </p:spPr>
      </p:pic>
      <p:pic>
        <p:nvPicPr>
          <p:cNvPr id="7" name="図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876800"/>
            <a:ext cx="8382000" cy="148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9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685800" y="381000"/>
            <a:ext cx="75438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000000"/>
                </a:solidFill>
              </a:rPr>
              <a:t>TC was killed 3 times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4687200"/>
          </a:xfrm>
        </p:spPr>
        <p:txBody>
          <a:bodyPr/>
          <a:lstStyle/>
          <a:p>
            <a:r>
              <a:rPr kumimoji="1" lang="en-US" altLang="ja-JP" dirty="0" smtClean="0"/>
              <a:t>FCNC </a:t>
            </a:r>
          </a:p>
          <a:p>
            <a:pPr marL="0" indent="0">
              <a:buNone/>
            </a:pPr>
            <a:endParaRPr kumimoji="1" lang="en-US" altLang="ja-JP" dirty="0" smtClean="0"/>
          </a:p>
          <a:p>
            <a:r>
              <a:rPr lang="en-US" altLang="ja-JP" dirty="0" smtClean="0"/>
              <a:t>S,T,U parameters</a:t>
            </a:r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    </a:t>
            </a:r>
          </a:p>
          <a:p>
            <a:r>
              <a:rPr kumimoji="1" lang="en-US" altLang="ja-JP" dirty="0" smtClean="0"/>
              <a:t>125 </a:t>
            </a:r>
            <a:r>
              <a:rPr kumimoji="1" lang="en-US" altLang="ja-JP" dirty="0" err="1" smtClean="0"/>
              <a:t>GeV</a:t>
            </a:r>
            <a:r>
              <a:rPr kumimoji="1" lang="en-US" altLang="ja-JP" dirty="0" smtClean="0"/>
              <a:t> </a:t>
            </a:r>
            <a:r>
              <a:rPr lang="en-US" altLang="ja-JP" dirty="0" smtClean="0"/>
              <a:t>Higgs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en-US" altLang="ja-JP" dirty="0"/>
              <a:t> </a:t>
            </a:r>
          </a:p>
        </p:txBody>
      </p:sp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057400"/>
            <a:ext cx="2971800" cy="746406"/>
          </a:xfrm>
          <a:prstGeom prst="rect">
            <a:avLst/>
          </a:prstGeom>
        </p:spPr>
      </p:pic>
      <p:pic>
        <p:nvPicPr>
          <p:cNvPr id="5" name="図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3539590"/>
            <a:ext cx="4191000" cy="378285"/>
          </a:xfrm>
          <a:prstGeom prst="rect">
            <a:avLst/>
          </a:prstGeom>
        </p:spPr>
      </p:pic>
      <p:pic>
        <p:nvPicPr>
          <p:cNvPr id="7" name="図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051160"/>
            <a:ext cx="1828800" cy="361741"/>
          </a:xfrm>
          <a:prstGeom prst="rect">
            <a:avLst/>
          </a:prstGeom>
        </p:spPr>
      </p:pic>
      <p:pic>
        <p:nvPicPr>
          <p:cNvPr id="9" name="図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5334000"/>
            <a:ext cx="4343400" cy="37636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638800" y="1676400"/>
            <a:ext cx="228259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0000"/>
                </a:solidFill>
              </a:rPr>
              <a:t>Walking TC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791200" y="4648200"/>
            <a:ext cx="228259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0000"/>
                </a:solidFill>
              </a:rPr>
              <a:t>Walking TC</a:t>
            </a:r>
          </a:p>
          <a:p>
            <a:r>
              <a:rPr lang="en-US" altLang="ja-JP" sz="3200" dirty="0" smtClean="0"/>
              <a:t>scale inv.</a:t>
            </a:r>
            <a:endParaRPr kumimoji="1" lang="ja-JP" altLang="en-US" sz="32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486400" y="2819400"/>
            <a:ext cx="38264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0000"/>
                </a:solidFill>
              </a:rPr>
              <a:t>(Holographic)</a:t>
            </a:r>
          </a:p>
          <a:p>
            <a:r>
              <a:rPr kumimoji="1" lang="en-US" altLang="ja-JP" sz="3200" dirty="0" smtClean="0">
                <a:solidFill>
                  <a:srgbClr val="FF0000"/>
                </a:solidFill>
              </a:rPr>
              <a:t>Walking TC</a:t>
            </a:r>
          </a:p>
          <a:p>
            <a:r>
              <a:rPr lang="en-US" altLang="ja-JP" sz="3200" dirty="0" smtClean="0">
                <a:solidFill>
                  <a:srgbClr val="000000"/>
                </a:solidFill>
              </a:rPr>
              <a:t>[and/or </a:t>
            </a:r>
            <a:r>
              <a:rPr lang="en-US" altLang="ja-JP" sz="3200" dirty="0" smtClean="0">
                <a:solidFill>
                  <a:srgbClr val="FF0000"/>
                </a:solidFill>
              </a:rPr>
              <a:t>ETC effects</a:t>
            </a:r>
            <a:r>
              <a:rPr lang="en-US" altLang="ja-JP" sz="3200" dirty="0" smtClean="0">
                <a:solidFill>
                  <a:srgbClr val="000000"/>
                </a:solidFill>
              </a:rPr>
              <a:t>]</a:t>
            </a:r>
            <a:endParaRPr kumimoji="1" lang="ja-JP" altLang="en-US" sz="3200" dirty="0">
              <a:solidFill>
                <a:srgbClr val="000000"/>
              </a:solidFill>
            </a:endParaRPr>
          </a:p>
        </p:txBody>
      </p:sp>
      <p:pic>
        <p:nvPicPr>
          <p:cNvPr id="13" name="図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209800"/>
            <a:ext cx="1490518" cy="451257"/>
          </a:xfrm>
          <a:prstGeom prst="rect">
            <a:avLst/>
          </a:prstGeom>
        </p:spPr>
      </p:pic>
      <p:sp>
        <p:nvSpPr>
          <p:cNvPr id="8" name="右矢印 7"/>
          <p:cNvSpPr/>
          <p:nvPr/>
        </p:nvSpPr>
        <p:spPr>
          <a:xfrm>
            <a:off x="4495800" y="1752600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右矢印 13"/>
          <p:cNvSpPr/>
          <p:nvPr/>
        </p:nvSpPr>
        <p:spPr>
          <a:xfrm>
            <a:off x="4495800" y="2895600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右矢印 14"/>
          <p:cNvSpPr/>
          <p:nvPr/>
        </p:nvSpPr>
        <p:spPr>
          <a:xfrm>
            <a:off x="4495800" y="4724400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1703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8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/>
          <p:cNvSpPr/>
          <p:nvPr/>
        </p:nvSpPr>
        <p:spPr>
          <a:xfrm>
            <a:off x="152400" y="5943600"/>
            <a:ext cx="2667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BCE24A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6629400" y="3581400"/>
            <a:ext cx="2057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BCE24A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228600" y="3886200"/>
            <a:ext cx="3124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BCE24A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2895600" y="2743200"/>
            <a:ext cx="5791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BCE24A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895600" y="5791200"/>
            <a:ext cx="5715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BCE24A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-381000"/>
            <a:ext cx="9144000" cy="2590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BCE24A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17596" y="-25400"/>
            <a:ext cx="902640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 smtClean="0"/>
              <a:t>Weakly Coupled Light Scalar Composite</a:t>
            </a:r>
          </a:p>
          <a:p>
            <a:r>
              <a:rPr lang="en-US" altLang="ja-JP" sz="3600" b="1" dirty="0" smtClean="0"/>
              <a:t>                           from  </a:t>
            </a:r>
          </a:p>
          <a:p>
            <a:r>
              <a:rPr lang="en-US" altLang="ja-JP" sz="3600" b="1" dirty="0" smtClean="0"/>
              <a:t>       Strongly Coupled Dynamics?</a:t>
            </a:r>
            <a:endParaRPr kumimoji="1" lang="ja-JP" altLang="en-US" sz="3600" b="1" dirty="0"/>
          </a:p>
        </p:txBody>
      </p:sp>
      <p:sp>
        <p:nvSpPr>
          <p:cNvPr id="5" name="正方形/長方形 4"/>
          <p:cNvSpPr/>
          <p:nvPr/>
        </p:nvSpPr>
        <p:spPr>
          <a:xfrm>
            <a:off x="3657600" y="3657600"/>
            <a:ext cx="186744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ja-JP" sz="6000" dirty="0">
                <a:solidFill>
                  <a:schemeClr val="accent1"/>
                </a:solidFill>
              </a:rPr>
              <a:t>Yes !</a:t>
            </a:r>
            <a:endParaRPr lang="ja-JP" altLang="en-US" sz="6000" dirty="0">
              <a:solidFill>
                <a:schemeClr val="accent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867400" y="1828800"/>
            <a:ext cx="2982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Cf</a:t>
            </a:r>
            <a:r>
              <a:rPr kumimoji="1" lang="en-US" altLang="ja-JP" dirty="0" smtClean="0"/>
              <a:t>: N. </a:t>
            </a:r>
            <a:r>
              <a:rPr kumimoji="1" lang="en-US" altLang="ja-JP" dirty="0" err="1" smtClean="0"/>
              <a:t>Seiberg</a:t>
            </a:r>
            <a:r>
              <a:rPr kumimoji="1" lang="en-US" altLang="ja-JP" dirty="0" smtClean="0"/>
              <a:t>, Aspen 2013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57200" y="2819400"/>
            <a:ext cx="1721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</a:rPr>
              <a:t>Lightness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57200" y="5105400"/>
            <a:ext cx="1854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</a:rPr>
              <a:t>W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eakness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2882900"/>
            <a:ext cx="5029200" cy="482600"/>
          </a:xfrm>
          <a:prstGeom prst="rect">
            <a:avLst/>
          </a:prstGeom>
        </p:spPr>
      </p:pic>
      <p:pic>
        <p:nvPicPr>
          <p:cNvPr id="7" name="図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5105400"/>
            <a:ext cx="4572000" cy="482600"/>
          </a:xfrm>
          <a:prstGeom prst="rect">
            <a:avLst/>
          </a:prstGeom>
        </p:spPr>
      </p:pic>
      <p:pic>
        <p:nvPicPr>
          <p:cNvPr id="8" name="図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5943600"/>
            <a:ext cx="5295900" cy="5461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28600" y="4038600"/>
            <a:ext cx="29213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LHC confirmed</a:t>
            </a:r>
            <a:endParaRPr kumimoji="1" lang="ja-JP" altLang="en-US" sz="3200" dirty="0"/>
          </a:p>
        </p:txBody>
      </p:sp>
      <p:sp>
        <p:nvSpPr>
          <p:cNvPr id="10" name="右矢印 9"/>
          <p:cNvSpPr/>
          <p:nvPr/>
        </p:nvSpPr>
        <p:spPr>
          <a:xfrm rot="20238425">
            <a:off x="2000579" y="3406706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右矢印 17"/>
          <p:cNvSpPr/>
          <p:nvPr/>
        </p:nvSpPr>
        <p:spPr>
          <a:xfrm rot="3225089">
            <a:off x="1742843" y="5049911"/>
            <a:ext cx="1367834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52400" y="6019800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FFFF"/>
                </a:solidFill>
              </a:rPr>
              <a:t>Coupling to SM sector</a:t>
            </a:r>
            <a:endParaRPr kumimoji="1" lang="ja-JP" altLang="en-US" b="1" dirty="0">
              <a:solidFill>
                <a:srgbClr val="FFFFFF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010400" y="3657600"/>
            <a:ext cx="1232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bg1"/>
                </a:solidFill>
              </a:rPr>
              <a:t>Scale inv.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cxnSp>
        <p:nvCxnSpPr>
          <p:cNvPr id="22" name="直線コネクタ 21"/>
          <p:cNvCxnSpPr/>
          <p:nvPr/>
        </p:nvCxnSpPr>
        <p:spPr>
          <a:xfrm flipV="1">
            <a:off x="3048000" y="5334000"/>
            <a:ext cx="5105400" cy="76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図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86000"/>
            <a:ext cx="9144000" cy="4913194"/>
          </a:xfrm>
          <a:prstGeom prst="rect">
            <a:avLst/>
          </a:prstGeom>
        </p:spPr>
      </p:pic>
      <p:cxnSp>
        <p:nvCxnSpPr>
          <p:cNvPr id="24" name="直線コネクタ 23"/>
          <p:cNvCxnSpPr/>
          <p:nvPr/>
        </p:nvCxnSpPr>
        <p:spPr>
          <a:xfrm>
            <a:off x="3429000" y="4800600"/>
            <a:ext cx="2438400" cy="0"/>
          </a:xfrm>
          <a:prstGeom prst="line">
            <a:avLst/>
          </a:prstGeom>
          <a:ln w="57150" cmpd="sng">
            <a:solidFill>
              <a:srgbClr val="E3560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654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  <p:bldP spid="14" grpId="0" animBg="1"/>
      <p:bldP spid="11" grpId="0" animBg="1"/>
      <p:bldP spid="12" grpId="0" animBg="1"/>
      <p:bldP spid="5" grpId="0"/>
      <p:bldP spid="5" grpId="1"/>
      <p:bldP spid="16" grpId="0"/>
      <p:bldP spid="17" grpId="0"/>
      <p:bldP spid="9" grpId="0"/>
      <p:bldP spid="10" grpId="0" animBg="1"/>
      <p:bldP spid="18" grpId="0" animBg="1"/>
      <p:bldP spid="13" grpId="0"/>
      <p:bldP spid="13" grpId="1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/>
          <p:cNvSpPr/>
          <p:nvPr/>
        </p:nvSpPr>
        <p:spPr>
          <a:xfrm>
            <a:off x="5181600" y="3962400"/>
            <a:ext cx="3962400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9" name="正方形/長方形 38"/>
          <p:cNvSpPr/>
          <p:nvPr/>
        </p:nvSpPr>
        <p:spPr>
          <a:xfrm>
            <a:off x="228600" y="762000"/>
            <a:ext cx="30226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85800" y="914400"/>
            <a:ext cx="20317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SM sector </a:t>
            </a:r>
            <a:endParaRPr kumimoji="1" lang="ja-JP" altLang="en-US" sz="32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410200" y="762000"/>
            <a:ext cx="3733800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3200" dirty="0" smtClean="0"/>
              <a:t>TC</a:t>
            </a:r>
            <a:r>
              <a:rPr kumimoji="1" lang="en-US" altLang="ja-JP" dirty="0" smtClean="0"/>
              <a:t> </a:t>
            </a:r>
            <a:r>
              <a:rPr kumimoji="1" lang="en-US" altLang="ja-JP" sz="3200" dirty="0" smtClean="0"/>
              <a:t>sector </a:t>
            </a:r>
          </a:p>
          <a:p>
            <a:r>
              <a:rPr kumimoji="1" lang="en-US" altLang="ja-JP" sz="3200" dirty="0" smtClean="0"/>
              <a:t>(Strongly coupled)</a:t>
            </a:r>
            <a:endParaRPr kumimoji="1" lang="ja-JP" altLang="en-US" sz="3200" dirty="0"/>
          </a:p>
        </p:txBody>
      </p:sp>
      <p:sp>
        <p:nvSpPr>
          <p:cNvPr id="4" name="左矢印 3"/>
          <p:cNvSpPr/>
          <p:nvPr/>
        </p:nvSpPr>
        <p:spPr>
          <a:xfrm>
            <a:off x="3352800" y="990600"/>
            <a:ext cx="1676400" cy="484632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0" name="図 3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057400"/>
            <a:ext cx="3949700" cy="4199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46" name="図 4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581400"/>
            <a:ext cx="1447800" cy="2747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47" name="図 4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495800"/>
            <a:ext cx="2590800" cy="647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sp>
        <p:nvSpPr>
          <p:cNvPr id="55" name="テキスト ボックス 54"/>
          <p:cNvSpPr txBox="1"/>
          <p:nvPr/>
        </p:nvSpPr>
        <p:spPr>
          <a:xfrm>
            <a:off x="3581400" y="1524000"/>
            <a:ext cx="1454244" cy="58477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chemeClr val="accent4"/>
                </a:solidFill>
              </a:rPr>
              <a:t>Weak !</a:t>
            </a:r>
            <a:endParaRPr kumimoji="1" lang="ja-JP" altLang="en-US" sz="3200" dirty="0">
              <a:solidFill>
                <a:schemeClr val="accent4"/>
              </a:solidFill>
            </a:endParaRPr>
          </a:p>
        </p:txBody>
      </p:sp>
      <p:sp>
        <p:nvSpPr>
          <p:cNvPr id="57" name="左矢印 56"/>
          <p:cNvSpPr/>
          <p:nvPr/>
        </p:nvSpPr>
        <p:spPr>
          <a:xfrm>
            <a:off x="3505200" y="4572000"/>
            <a:ext cx="1676400" cy="3810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左矢印 57"/>
          <p:cNvSpPr/>
          <p:nvPr/>
        </p:nvSpPr>
        <p:spPr>
          <a:xfrm>
            <a:off x="3429000" y="3200400"/>
            <a:ext cx="1676400" cy="3048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895600"/>
            <a:ext cx="2899792" cy="878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8" name="図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867400"/>
            <a:ext cx="1266613" cy="6477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図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600" y="5181600"/>
            <a:ext cx="1676400" cy="1161374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495800" y="6019800"/>
            <a:ext cx="274140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/>
              <a:t>Even needs enhancement !</a:t>
            </a:r>
            <a:endParaRPr kumimoji="1" lang="ja-JP" altLang="en-US" dirty="0"/>
          </a:p>
        </p:txBody>
      </p:sp>
      <p:pic>
        <p:nvPicPr>
          <p:cNvPr id="18" name="図 1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029200"/>
            <a:ext cx="565150" cy="7912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22" name="図 21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5029200"/>
            <a:ext cx="3124200" cy="77265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9" name="テキスト ボックス 8"/>
          <p:cNvSpPr txBox="1"/>
          <p:nvPr/>
        </p:nvSpPr>
        <p:spPr>
          <a:xfrm rot="5400000">
            <a:off x="1835027" y="5708773"/>
            <a:ext cx="1118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1"/>
                </a:solidFill>
              </a:rPr>
              <a:t>-----------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410200" y="152400"/>
            <a:ext cx="3448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Not a linear sigma model  !</a:t>
            </a:r>
            <a:endParaRPr kumimoji="1" lang="ja-JP" altLang="en-US" sz="20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28600" y="3962400"/>
            <a:ext cx="3289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4"/>
                </a:solidFill>
              </a:rPr>
              <a:t>Even </a:t>
            </a:r>
            <a:r>
              <a:rPr lang="en-US" altLang="ja-JP" dirty="0" smtClean="0">
                <a:solidFill>
                  <a:schemeClr val="accent4"/>
                </a:solidFill>
              </a:rPr>
              <a:t>weaker</a:t>
            </a:r>
            <a:r>
              <a:rPr kumimoji="1" lang="en-US" altLang="ja-JP" dirty="0" smtClean="0">
                <a:solidFill>
                  <a:schemeClr val="accent4"/>
                </a:solidFill>
              </a:rPr>
              <a:t> than SM Higgs !!</a:t>
            </a:r>
            <a:endParaRPr kumimoji="1" lang="ja-JP" altLang="en-US" dirty="0">
              <a:solidFill>
                <a:schemeClr val="accent4"/>
              </a:solidFill>
            </a:endParaRPr>
          </a:p>
        </p:txBody>
      </p:sp>
      <p:pic>
        <p:nvPicPr>
          <p:cNvPr id="13" name="図 12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191000"/>
            <a:ext cx="3505201" cy="638063"/>
          </a:xfrm>
          <a:prstGeom prst="rect">
            <a:avLst/>
          </a:prstGeom>
        </p:spPr>
      </p:pic>
      <p:pic>
        <p:nvPicPr>
          <p:cNvPr id="14" name="図 13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724400"/>
            <a:ext cx="533400" cy="25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47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76200" y="4648200"/>
            <a:ext cx="2590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BCE24A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609600" y="5524500"/>
            <a:ext cx="8534400" cy="1295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BCE24A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352800" y="1981200"/>
            <a:ext cx="57912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BCE24A"/>
              </a:solidFill>
            </a:endParaRPr>
          </a:p>
        </p:txBody>
      </p:sp>
      <p:pic>
        <p:nvPicPr>
          <p:cNvPr id="3" name="図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90600"/>
            <a:ext cx="8077200" cy="741784"/>
          </a:xfrm>
          <a:prstGeom prst="rect">
            <a:avLst/>
          </a:prstGeom>
        </p:spPr>
      </p:pic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048840"/>
            <a:ext cx="5198704" cy="922959"/>
          </a:xfrm>
          <a:prstGeom prst="rect">
            <a:avLst/>
          </a:prstGeom>
        </p:spPr>
      </p:pic>
      <p:pic>
        <p:nvPicPr>
          <p:cNvPr id="5" name="図 13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" y="3657600"/>
            <a:ext cx="7559675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52400" y="2057400"/>
            <a:ext cx="2133600" cy="760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上下矢印 7"/>
          <p:cNvSpPr/>
          <p:nvPr/>
        </p:nvSpPr>
        <p:spPr>
          <a:xfrm>
            <a:off x="2362200" y="1828800"/>
            <a:ext cx="484632" cy="190500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pic>
        <p:nvPicPr>
          <p:cNvPr id="2" name="図 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800600"/>
            <a:ext cx="1925814" cy="673100"/>
          </a:xfrm>
          <a:prstGeom prst="rect">
            <a:avLst/>
          </a:prstGeom>
        </p:spPr>
      </p:pic>
      <p:pic>
        <p:nvPicPr>
          <p:cNvPr id="11" name="図 1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72" y="5638800"/>
            <a:ext cx="7296028" cy="10541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28600" y="228600"/>
            <a:ext cx="8087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</a:rPr>
              <a:t>Naïve Arguments (base on LINEAR sigma model)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049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5867400" y="5943600"/>
            <a:ext cx="19050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BCE24A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6172200" y="3429000"/>
            <a:ext cx="19812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BCE24A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3886200" y="3657600"/>
            <a:ext cx="5334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BCE24A"/>
              </a:solidFill>
            </a:endParaRPr>
          </a:p>
        </p:txBody>
      </p:sp>
      <p:pic>
        <p:nvPicPr>
          <p:cNvPr id="2" name="図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83240"/>
            <a:ext cx="2895600" cy="735247"/>
          </a:xfrm>
          <a:prstGeom prst="rect">
            <a:avLst/>
          </a:prstGeom>
        </p:spPr>
      </p:pic>
      <p:pic>
        <p:nvPicPr>
          <p:cNvPr id="3" name="図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209800"/>
            <a:ext cx="4191000" cy="651604"/>
          </a:xfrm>
          <a:prstGeom prst="rect">
            <a:avLst/>
          </a:prstGeom>
        </p:spPr>
      </p:pic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14400"/>
            <a:ext cx="5588000" cy="482600"/>
          </a:xfrm>
          <a:prstGeom prst="rect">
            <a:avLst/>
          </a:prstGeom>
        </p:spPr>
      </p:pic>
      <p:pic>
        <p:nvPicPr>
          <p:cNvPr id="5" name="図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4838700" cy="36774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52400" y="2743200"/>
            <a:ext cx="8219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solidFill>
                  <a:srgbClr val="FF0000"/>
                </a:solidFill>
              </a:rPr>
              <a:t>WTC: Scale-Inv. (+anti-</a:t>
            </a:r>
            <a:r>
              <a:rPr kumimoji="1" lang="en-US" altLang="ja-JP" sz="3600" dirty="0" err="1" smtClean="0">
                <a:solidFill>
                  <a:srgbClr val="FF0000"/>
                </a:solidFill>
              </a:rPr>
              <a:t>Veneziano</a:t>
            </a:r>
            <a:r>
              <a:rPr kumimoji="1" lang="en-US" altLang="ja-JP" sz="3600" dirty="0" smtClean="0">
                <a:solidFill>
                  <a:srgbClr val="FF0000"/>
                </a:solidFill>
              </a:rPr>
              <a:t> limit)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7" name="図 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429000"/>
            <a:ext cx="6191250" cy="860191"/>
          </a:xfrm>
          <a:prstGeom prst="rect">
            <a:avLst/>
          </a:prstGeom>
        </p:spPr>
      </p:pic>
      <p:pic>
        <p:nvPicPr>
          <p:cNvPr id="9" name="図 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495800"/>
            <a:ext cx="2019300" cy="431800"/>
          </a:xfrm>
          <a:prstGeom prst="rect">
            <a:avLst/>
          </a:prstGeom>
        </p:spPr>
      </p:pic>
      <p:pic>
        <p:nvPicPr>
          <p:cNvPr id="14" name="図 1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3429000"/>
            <a:ext cx="1981200" cy="665559"/>
          </a:xfrm>
          <a:prstGeom prst="rect">
            <a:avLst/>
          </a:prstGeom>
        </p:spPr>
      </p:pic>
      <p:pic>
        <p:nvPicPr>
          <p:cNvPr id="16" name="図 1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343400"/>
            <a:ext cx="4198937" cy="693258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477000" y="381000"/>
            <a:ext cx="2724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8000"/>
                </a:solidFill>
              </a:rPr>
              <a:t>Gasser-</a:t>
            </a:r>
            <a:r>
              <a:rPr kumimoji="1" lang="en-US" altLang="ja-JP" dirty="0" err="1" smtClean="0">
                <a:solidFill>
                  <a:srgbClr val="008000"/>
                </a:solidFill>
              </a:rPr>
              <a:t>Leutwyler</a:t>
            </a:r>
            <a:r>
              <a:rPr kumimoji="1" lang="en-US" altLang="ja-JP" dirty="0" smtClean="0">
                <a:solidFill>
                  <a:srgbClr val="008000"/>
                </a:solidFill>
              </a:rPr>
              <a:t> (1984)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791200" y="152400"/>
            <a:ext cx="1745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accent1"/>
                </a:solidFill>
              </a:rPr>
              <a:t>ChPT</a:t>
            </a:r>
            <a:r>
              <a:rPr kumimoji="1" lang="en-US" altLang="ja-JP" dirty="0" smtClean="0">
                <a:solidFill>
                  <a:schemeClr val="accent1"/>
                </a:solidFill>
              </a:rPr>
              <a:t> analyses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953000" y="1752600"/>
            <a:ext cx="108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+ O(p^4) </a:t>
            </a:r>
            <a:endParaRPr kumimoji="1" lang="ja-JP" altLang="en-US" dirty="0"/>
          </a:p>
        </p:txBody>
      </p:sp>
      <p:pic>
        <p:nvPicPr>
          <p:cNvPr id="13" name="図 12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943600"/>
            <a:ext cx="5334000" cy="605551"/>
          </a:xfrm>
          <a:prstGeom prst="rect">
            <a:avLst/>
          </a:prstGeom>
        </p:spPr>
      </p:pic>
      <p:pic>
        <p:nvPicPr>
          <p:cNvPr id="19" name="図 18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257800"/>
            <a:ext cx="4876800" cy="518510"/>
          </a:xfrm>
          <a:prstGeom prst="rect">
            <a:avLst/>
          </a:prstGeom>
        </p:spPr>
      </p:pic>
      <p:pic>
        <p:nvPicPr>
          <p:cNvPr id="24" name="図 23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5562600"/>
            <a:ext cx="1209996" cy="329999"/>
          </a:xfrm>
          <a:prstGeom prst="rect">
            <a:avLst/>
          </a:prstGeom>
        </p:spPr>
      </p:pic>
      <p:pic>
        <p:nvPicPr>
          <p:cNvPr id="12" name="図 11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6019800"/>
            <a:ext cx="13716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7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838200" y="304800"/>
            <a:ext cx="7314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Another 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Naiive</a:t>
            </a:r>
            <a:r>
              <a:rPr kumimoji="1" lang="en-US" altLang="ja-JP" dirty="0" smtClean="0">
                <a:solidFill>
                  <a:srgbClr val="FF0000"/>
                </a:solidFill>
              </a:rPr>
              <a:t> Argument (based on Chiral Perturbation Theory: NDA)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8483600" cy="4826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33400" y="2286000"/>
            <a:ext cx="288409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Breaks down already in QCD</a:t>
            </a:r>
            <a:endParaRPr kumimoji="1" lang="ja-JP" altLang="en-US" dirty="0"/>
          </a:p>
        </p:txBody>
      </p:sp>
      <p:pic>
        <p:nvPicPr>
          <p:cNvPr id="6" name="図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71800"/>
            <a:ext cx="8153400" cy="40185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371600" y="3581400"/>
            <a:ext cx="523931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Light composite appears before </a:t>
            </a:r>
            <a:r>
              <a:rPr kumimoji="1" lang="en-US" altLang="ja-JP" dirty="0" err="1" smtClean="0"/>
              <a:t>ChPT</a:t>
            </a:r>
            <a:r>
              <a:rPr kumimoji="1" lang="en-US" altLang="ja-JP" dirty="0" smtClean="0"/>
              <a:t> breaks down  !!</a:t>
            </a:r>
          </a:p>
          <a:p>
            <a:r>
              <a:rPr lang="en-US" altLang="ja-JP" dirty="0" err="1" smtClean="0"/>
              <a:t>ChPT</a:t>
            </a:r>
            <a:r>
              <a:rPr lang="en-US" altLang="ja-JP" dirty="0" smtClean="0"/>
              <a:t> must be modified to include light spectrum</a:t>
            </a:r>
            <a:endParaRPr kumimoji="1" lang="ja-JP" altLang="en-US" dirty="0"/>
          </a:p>
        </p:txBody>
      </p:sp>
      <p:pic>
        <p:nvPicPr>
          <p:cNvPr id="8" name="図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09600"/>
            <a:ext cx="1363490" cy="593436"/>
          </a:xfrm>
          <a:prstGeom prst="rect">
            <a:avLst/>
          </a:prstGeom>
        </p:spPr>
      </p:pic>
      <p:pic>
        <p:nvPicPr>
          <p:cNvPr id="9" name="図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981200"/>
            <a:ext cx="1635760" cy="29210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57200" y="4495800"/>
            <a:ext cx="390616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Actually, NDA itself should be modified 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572000" y="4495800"/>
            <a:ext cx="3212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8000"/>
                </a:solidFill>
              </a:rPr>
              <a:t>M. </a:t>
            </a:r>
            <a:r>
              <a:rPr kumimoji="1" lang="en-US" altLang="ja-JP" sz="1200" dirty="0" err="1" smtClean="0">
                <a:solidFill>
                  <a:srgbClr val="008000"/>
                </a:solidFill>
              </a:rPr>
              <a:t>Soldate</a:t>
            </a:r>
            <a:r>
              <a:rPr kumimoji="1" lang="en-US" altLang="ja-JP" sz="1200" dirty="0" smtClean="0">
                <a:solidFill>
                  <a:srgbClr val="008000"/>
                </a:solidFill>
              </a:rPr>
              <a:t>, R. </a:t>
            </a:r>
            <a:r>
              <a:rPr kumimoji="1" lang="en-US" altLang="ja-JP" sz="1200" dirty="0" err="1" smtClean="0">
                <a:solidFill>
                  <a:srgbClr val="008000"/>
                </a:solidFill>
              </a:rPr>
              <a:t>Sundrum</a:t>
            </a:r>
            <a:r>
              <a:rPr kumimoji="1" lang="en-US" altLang="ja-JP" sz="1200" dirty="0" smtClean="0">
                <a:solidFill>
                  <a:srgbClr val="008000"/>
                </a:solidFill>
              </a:rPr>
              <a:t> (1990)</a:t>
            </a:r>
          </a:p>
          <a:p>
            <a:r>
              <a:rPr lang="en-US" altLang="ja-JP" sz="1200" dirty="0" smtClean="0">
                <a:solidFill>
                  <a:srgbClr val="008000"/>
                </a:solidFill>
              </a:rPr>
              <a:t>R.S. </a:t>
            </a:r>
            <a:r>
              <a:rPr lang="en-US" altLang="ja-JP" sz="1200" dirty="0" err="1" smtClean="0">
                <a:solidFill>
                  <a:srgbClr val="008000"/>
                </a:solidFill>
              </a:rPr>
              <a:t>Chivukla</a:t>
            </a:r>
            <a:r>
              <a:rPr lang="en-US" altLang="ja-JP" sz="1200" dirty="0" smtClean="0">
                <a:solidFill>
                  <a:srgbClr val="008000"/>
                </a:solidFill>
              </a:rPr>
              <a:t>, </a:t>
            </a:r>
            <a:r>
              <a:rPr lang="en-US" altLang="ja-JP" sz="1200" dirty="0" err="1" smtClean="0">
                <a:solidFill>
                  <a:srgbClr val="008000"/>
                </a:solidFill>
              </a:rPr>
              <a:t>M.J.Dugan</a:t>
            </a:r>
            <a:r>
              <a:rPr lang="en-US" altLang="ja-JP" sz="1200" dirty="0" smtClean="0">
                <a:solidFill>
                  <a:srgbClr val="008000"/>
                </a:solidFill>
              </a:rPr>
              <a:t>, </a:t>
            </a:r>
            <a:r>
              <a:rPr lang="en-US" altLang="ja-JP" sz="1200" dirty="0" err="1" smtClean="0">
                <a:solidFill>
                  <a:srgbClr val="008000"/>
                </a:solidFill>
              </a:rPr>
              <a:t>M.Soldate</a:t>
            </a:r>
            <a:r>
              <a:rPr lang="en-US" altLang="ja-JP" sz="1200" dirty="0" smtClean="0">
                <a:solidFill>
                  <a:srgbClr val="008000"/>
                </a:solidFill>
              </a:rPr>
              <a:t> (1993)</a:t>
            </a:r>
          </a:p>
          <a:p>
            <a:r>
              <a:rPr kumimoji="1" lang="en-US" altLang="ja-JP" sz="1200" dirty="0" smtClean="0">
                <a:solidFill>
                  <a:srgbClr val="008000"/>
                </a:solidFill>
              </a:rPr>
              <a:t>M. Harada, KY (2003)</a:t>
            </a:r>
            <a:endParaRPr kumimoji="1" lang="ja-JP" altLang="en-US" sz="1200" dirty="0">
              <a:solidFill>
                <a:srgbClr val="008000"/>
              </a:solidFill>
            </a:endParaRPr>
          </a:p>
        </p:txBody>
      </p:sp>
      <p:pic>
        <p:nvPicPr>
          <p:cNvPr id="12" name="図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105400"/>
            <a:ext cx="5424051" cy="748145"/>
          </a:xfrm>
          <a:prstGeom prst="rect">
            <a:avLst/>
          </a:prstGeom>
        </p:spPr>
      </p:pic>
      <p:pic>
        <p:nvPicPr>
          <p:cNvPr id="16" name="図 1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5029200"/>
            <a:ext cx="1647190" cy="567997"/>
          </a:xfrm>
          <a:prstGeom prst="rect">
            <a:avLst/>
          </a:prstGeom>
        </p:spPr>
      </p:pic>
      <p:sp>
        <p:nvSpPr>
          <p:cNvPr id="17" name="下矢印 16"/>
          <p:cNvSpPr/>
          <p:nvPr/>
        </p:nvSpPr>
        <p:spPr>
          <a:xfrm>
            <a:off x="4572000" y="5638800"/>
            <a:ext cx="332232" cy="457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953000" y="5715000"/>
            <a:ext cx="2040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Scale inv. (PCDC)</a:t>
            </a:r>
            <a:endParaRPr kumimoji="1" lang="ja-JP" altLang="en-US" dirty="0"/>
          </a:p>
        </p:txBody>
      </p:sp>
      <p:pic>
        <p:nvPicPr>
          <p:cNvPr id="19" name="図 1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6130724"/>
            <a:ext cx="685800" cy="651076"/>
          </a:xfrm>
          <a:prstGeom prst="rect">
            <a:avLst/>
          </a:prstGeom>
        </p:spPr>
      </p:pic>
      <p:sp>
        <p:nvSpPr>
          <p:cNvPr id="3" name="円弧 2"/>
          <p:cNvSpPr/>
          <p:nvPr/>
        </p:nvSpPr>
        <p:spPr>
          <a:xfrm>
            <a:off x="7239000" y="5029200"/>
            <a:ext cx="533400" cy="533400"/>
          </a:xfrm>
          <a:prstGeom prst="arc">
            <a:avLst>
              <a:gd name="adj1" fmla="val 16200000"/>
              <a:gd name="adj2" fmla="val 15781905"/>
            </a:avLst>
          </a:prstGeom>
          <a:ln w="38100" cmpd="sng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3210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52400" y="152400"/>
            <a:ext cx="463278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Volodya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Miransky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>
                <a:solidFill>
                  <a:srgbClr val="FF0000"/>
                </a:solidFill>
              </a:rPr>
              <a:t>cancelled twice </a:t>
            </a:r>
          </a:p>
          <a:p>
            <a:r>
              <a:rPr kumimoji="1" lang="en-US" altLang="ja-JP" dirty="0" smtClean="0"/>
              <a:t>the SCGT Workshops:</a:t>
            </a:r>
          </a:p>
          <a:p>
            <a:endParaRPr lang="en-US" altLang="ja-JP" dirty="0"/>
          </a:p>
          <a:p>
            <a:r>
              <a:rPr kumimoji="1" lang="en-US" altLang="ja-JP" dirty="0" smtClean="0"/>
              <a:t>In SCGT 88 the </a:t>
            </a:r>
            <a:r>
              <a:rPr kumimoji="1" lang="en-US" altLang="ja-JP" dirty="0" smtClean="0">
                <a:solidFill>
                  <a:srgbClr val="FF0000"/>
                </a:solidFill>
              </a:rPr>
              <a:t>first</a:t>
            </a:r>
            <a:r>
              <a:rPr kumimoji="1" lang="en-US" altLang="ja-JP" dirty="0" smtClean="0"/>
              <a:t> SCGT Workshop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</a:t>
            </a:r>
            <a:r>
              <a:rPr kumimoji="1" lang="en-US" altLang="ja-JP" dirty="0" smtClean="0"/>
              <a:t> in 1988 (delayed Visa for a Soviet citizen)</a:t>
            </a:r>
          </a:p>
          <a:p>
            <a:r>
              <a:rPr lang="en-US" altLang="ja-JP" dirty="0" smtClean="0"/>
              <a:t>In SCGT15 </a:t>
            </a:r>
            <a:r>
              <a:rPr lang="en-US" altLang="ja-JP" dirty="0"/>
              <a:t> </a:t>
            </a:r>
            <a:r>
              <a:rPr lang="en-US" altLang="ja-JP" dirty="0" smtClean="0"/>
              <a:t>the </a:t>
            </a:r>
            <a:r>
              <a:rPr lang="en-US" altLang="ja-JP" dirty="0" smtClean="0">
                <a:solidFill>
                  <a:srgbClr val="FF0000"/>
                </a:solidFill>
              </a:rPr>
              <a:t>last</a:t>
            </a:r>
            <a:r>
              <a:rPr lang="en-US" altLang="ja-JP" dirty="0" smtClean="0"/>
              <a:t> SCGT Workshop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 (his mother in bad health cond.)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3400" y="2667000"/>
            <a:ext cx="7243652" cy="141577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 err="1" smtClean="0"/>
              <a:t>Volodya</a:t>
            </a:r>
            <a:r>
              <a:rPr lang="en-US" altLang="ja-JP" dirty="0" smtClean="0"/>
              <a:t> invented a new renormalization for the formally conformal theory</a:t>
            </a:r>
          </a:p>
          <a:p>
            <a:r>
              <a:rPr kumimoji="1" lang="en-US" altLang="ja-JP" dirty="0"/>
              <a:t> </a:t>
            </a:r>
            <a:r>
              <a:rPr kumimoji="1" lang="en-US" altLang="ja-JP" dirty="0" smtClean="0"/>
              <a:t>(ladder SD equation) 1985</a:t>
            </a:r>
          </a:p>
          <a:p>
            <a:endParaRPr lang="en-US" altLang="ja-JP" dirty="0" smtClean="0"/>
          </a:p>
          <a:p>
            <a:r>
              <a:rPr lang="en-US" altLang="ja-JP" sz="3200" dirty="0" err="1" smtClean="0"/>
              <a:t>Miransky</a:t>
            </a:r>
            <a:r>
              <a:rPr lang="en-US" altLang="ja-JP" sz="3200" dirty="0" smtClean="0"/>
              <a:t> scaling </a:t>
            </a:r>
            <a:r>
              <a:rPr lang="en-US" altLang="ja-JP" dirty="0" smtClean="0"/>
              <a:t>or </a:t>
            </a:r>
            <a:r>
              <a:rPr lang="en-US" altLang="ja-JP" dirty="0" err="1" smtClean="0"/>
              <a:t>Berezinskii-Kosterlitz-Thouless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transtion</a:t>
            </a:r>
            <a:r>
              <a:rPr lang="en-US" altLang="ja-JP" dirty="0" smtClean="0"/>
              <a:t> 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735" y="0"/>
            <a:ext cx="4302667" cy="2507278"/>
          </a:xfrm>
          <a:prstGeom prst="rect">
            <a:avLst/>
          </a:prstGeom>
        </p:spPr>
      </p:pic>
      <p:pic>
        <p:nvPicPr>
          <p:cNvPr id="6" name="図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267200"/>
            <a:ext cx="3657600" cy="1064871"/>
          </a:xfrm>
          <a:prstGeom prst="rect">
            <a:avLst/>
          </a:prstGeom>
        </p:spPr>
      </p:pic>
      <p:pic>
        <p:nvPicPr>
          <p:cNvPr id="8" name="図 9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4419600"/>
            <a:ext cx="3657600" cy="678305"/>
          </a:xfrm>
          <a:prstGeom prst="rect">
            <a:avLst/>
          </a:prstGeom>
          <a:noFill/>
          <a:ln w="57150" cmpd="sng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" name="右矢印 1"/>
          <p:cNvSpPr/>
          <p:nvPr/>
        </p:nvSpPr>
        <p:spPr>
          <a:xfrm>
            <a:off x="4191000" y="4572000"/>
            <a:ext cx="838200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" name="図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943600"/>
            <a:ext cx="5002784" cy="612086"/>
          </a:xfrm>
          <a:prstGeom prst="rect">
            <a:avLst/>
          </a:prstGeom>
        </p:spPr>
      </p:pic>
      <p:sp>
        <p:nvSpPr>
          <p:cNvPr id="15" name="右矢印 14"/>
          <p:cNvSpPr/>
          <p:nvPr/>
        </p:nvSpPr>
        <p:spPr>
          <a:xfrm>
            <a:off x="5486400" y="6019800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5943600"/>
            <a:ext cx="1905000" cy="576743"/>
          </a:xfrm>
          <a:prstGeom prst="rect">
            <a:avLst/>
          </a:prstGeom>
          <a:ln w="57150" cmpd="sng">
            <a:solidFill>
              <a:srgbClr val="E64918"/>
            </a:solidFill>
          </a:ln>
        </p:spPr>
      </p:pic>
      <p:pic>
        <p:nvPicPr>
          <p:cNvPr id="3" name="図 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334000"/>
            <a:ext cx="27432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396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75" name="Rectangle 15"/>
          <p:cNvSpPr>
            <a:spLocks noChangeArrowheads="1"/>
          </p:cNvSpPr>
          <p:nvPr/>
        </p:nvSpPr>
        <p:spPr bwMode="auto">
          <a:xfrm>
            <a:off x="0" y="2133600"/>
            <a:ext cx="9144000" cy="1905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b="1" dirty="0" smtClean="0">
                <a:solidFill>
                  <a:srgbClr val="008000"/>
                </a:solidFill>
              </a:rPr>
              <a:t>                                                                                             </a:t>
            </a:r>
            <a:endParaRPr lang="ja-JP" altLang="en-US" b="1" dirty="0">
              <a:solidFill>
                <a:srgbClr val="008000"/>
              </a:solidFill>
            </a:endParaRPr>
          </a:p>
        </p:txBody>
      </p:sp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990600" y="533400"/>
            <a:ext cx="69358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3600" b="1" dirty="0"/>
              <a:t>Technicolor = </a:t>
            </a:r>
            <a:r>
              <a:rPr lang="en-US" altLang="ja-JP" sz="3600" b="1" dirty="0" err="1" smtClean="0"/>
              <a:t>Higgsless</a:t>
            </a:r>
            <a:r>
              <a:rPr lang="en-US" altLang="ja-JP" sz="3600" b="1" dirty="0" smtClean="0"/>
              <a:t> Model</a:t>
            </a:r>
            <a:endParaRPr lang="en-US" altLang="ja-JP" sz="3600" b="1" dirty="0"/>
          </a:p>
        </p:txBody>
      </p:sp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4724400" y="1143000"/>
            <a:ext cx="3249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3200" b="1" dirty="0"/>
              <a:t>(No light scalar)</a:t>
            </a:r>
          </a:p>
        </p:txBody>
      </p:sp>
      <p:sp>
        <p:nvSpPr>
          <p:cNvPr id="117767" name="Text Box 7"/>
          <p:cNvSpPr txBox="1">
            <a:spLocks noChangeArrowheads="1"/>
          </p:cNvSpPr>
          <p:nvPr/>
        </p:nvSpPr>
        <p:spPr bwMode="auto">
          <a:xfrm>
            <a:off x="0" y="2438400"/>
            <a:ext cx="9541550" cy="175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3600" b="1" dirty="0" smtClean="0">
                <a:solidFill>
                  <a:srgbClr val="FF0000"/>
                </a:solidFill>
              </a:rPr>
              <a:t>     Walking Technicolor    </a:t>
            </a:r>
            <a:r>
              <a:rPr lang="en-US" altLang="ja-JP" b="1" dirty="0" smtClean="0">
                <a:solidFill>
                  <a:srgbClr val="008000"/>
                </a:solidFill>
              </a:rPr>
              <a:t>KY</a:t>
            </a:r>
            <a:r>
              <a:rPr lang="en-US" altLang="ja-JP" b="1" dirty="0">
                <a:solidFill>
                  <a:srgbClr val="008000"/>
                </a:solidFill>
              </a:rPr>
              <a:t>-Bando-</a:t>
            </a:r>
            <a:r>
              <a:rPr lang="en-US" altLang="ja-JP" b="1" dirty="0" err="1">
                <a:solidFill>
                  <a:srgbClr val="008000"/>
                </a:solidFill>
              </a:rPr>
              <a:t>Matumoto</a:t>
            </a:r>
            <a:r>
              <a:rPr lang="en-US" altLang="ja-JP" b="1" dirty="0">
                <a:solidFill>
                  <a:srgbClr val="008000"/>
                </a:solidFill>
              </a:rPr>
              <a:t> (1986)</a:t>
            </a:r>
            <a:endParaRPr lang="ja-JP" altLang="en-US" b="1" dirty="0">
              <a:solidFill>
                <a:srgbClr val="008000"/>
              </a:solidFill>
            </a:endParaRPr>
          </a:p>
          <a:p>
            <a:pPr>
              <a:defRPr/>
            </a:pPr>
            <a:r>
              <a:rPr lang="en-US" altLang="ja-JP" sz="3600" b="1" dirty="0" smtClean="0">
                <a:solidFill>
                  <a:srgbClr val="FF0000"/>
                </a:solidFill>
              </a:rPr>
              <a:t>                 = Composite Higgs Model</a:t>
            </a:r>
          </a:p>
          <a:p>
            <a:pPr>
              <a:defRPr/>
            </a:pPr>
            <a:r>
              <a:rPr lang="en-US" altLang="ja-JP" sz="3600" b="1" dirty="0">
                <a:solidFill>
                  <a:srgbClr val="FF0000"/>
                </a:solidFill>
              </a:rPr>
              <a:t> </a:t>
            </a:r>
            <a:r>
              <a:rPr lang="en-US" altLang="ja-JP" sz="3600" b="1" dirty="0" smtClean="0">
                <a:solidFill>
                  <a:srgbClr val="FF0000"/>
                </a:solidFill>
              </a:rPr>
              <a:t>                                    </a:t>
            </a:r>
            <a:endParaRPr lang="en-US" altLang="ja-JP" sz="3600" b="1" dirty="0">
              <a:solidFill>
                <a:srgbClr val="FF0000"/>
              </a:solidFill>
            </a:endParaRPr>
          </a:p>
        </p:txBody>
      </p:sp>
      <p:sp>
        <p:nvSpPr>
          <p:cNvPr id="117770" name="Text Box 10"/>
          <p:cNvSpPr txBox="1">
            <a:spLocks noChangeArrowheads="1"/>
          </p:cNvSpPr>
          <p:nvPr/>
        </p:nvSpPr>
        <p:spPr bwMode="auto">
          <a:xfrm>
            <a:off x="3429000" y="4800600"/>
            <a:ext cx="36528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4000" b="1" dirty="0" err="1">
                <a:solidFill>
                  <a:srgbClr val="FF0000"/>
                </a:solidFill>
              </a:rPr>
              <a:t>Techni-dilaton</a:t>
            </a:r>
            <a:endParaRPr lang="en-US" altLang="ja-JP" sz="4000" b="1" dirty="0">
              <a:solidFill>
                <a:srgbClr val="FF0000"/>
              </a:solidFill>
            </a:endParaRPr>
          </a:p>
        </p:txBody>
      </p:sp>
      <p:sp>
        <p:nvSpPr>
          <p:cNvPr id="117771" name="Text Box 11"/>
          <p:cNvSpPr txBox="1">
            <a:spLocks noChangeArrowheads="1"/>
          </p:cNvSpPr>
          <p:nvPr/>
        </p:nvSpPr>
        <p:spPr bwMode="auto">
          <a:xfrm>
            <a:off x="1066800" y="4267200"/>
            <a:ext cx="38138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chemeClr val="accent2"/>
                </a:solidFill>
              </a:rPr>
              <a:t>Approx. </a:t>
            </a:r>
            <a:r>
              <a:rPr lang="en-US" altLang="ja-JP" sz="2400" b="1" dirty="0" smtClean="0">
                <a:solidFill>
                  <a:schemeClr val="accent2"/>
                </a:solidFill>
              </a:rPr>
              <a:t>Scale </a:t>
            </a:r>
            <a:r>
              <a:rPr lang="en-US" altLang="ja-JP" sz="2400" b="1" dirty="0">
                <a:solidFill>
                  <a:schemeClr val="accent2"/>
                </a:solidFill>
              </a:rPr>
              <a:t>Symmetry</a:t>
            </a:r>
            <a:r>
              <a:rPr lang="en-US" altLang="ja-JP" dirty="0"/>
              <a:t> </a:t>
            </a:r>
          </a:p>
        </p:txBody>
      </p:sp>
      <p:sp>
        <p:nvSpPr>
          <p:cNvPr id="117772" name="AutoShape 12"/>
          <p:cNvSpPr>
            <a:spLocks noChangeArrowheads="1"/>
          </p:cNvSpPr>
          <p:nvPr/>
        </p:nvSpPr>
        <p:spPr bwMode="auto">
          <a:xfrm>
            <a:off x="2133600" y="49530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117773" name="Text Box 13"/>
          <p:cNvSpPr txBox="1">
            <a:spLocks noChangeArrowheads="1"/>
          </p:cNvSpPr>
          <p:nvPr/>
        </p:nvSpPr>
        <p:spPr bwMode="auto">
          <a:xfrm>
            <a:off x="3505200" y="6096000"/>
            <a:ext cx="5292835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3200" b="1" dirty="0" smtClean="0"/>
              <a:t>125 </a:t>
            </a:r>
            <a:r>
              <a:rPr lang="en-US" altLang="ja-JP" sz="3200" b="1" dirty="0" err="1" smtClean="0"/>
              <a:t>GeV</a:t>
            </a:r>
            <a:r>
              <a:rPr lang="en-US" altLang="ja-JP" sz="3200" b="1" dirty="0" smtClean="0"/>
              <a:t> Composite Higgs</a:t>
            </a:r>
            <a:endParaRPr lang="en-US" altLang="ja-JP" sz="3200" b="1" dirty="0"/>
          </a:p>
        </p:txBody>
      </p:sp>
      <p:sp>
        <p:nvSpPr>
          <p:cNvPr id="117774" name="AutoShape 14"/>
          <p:cNvSpPr>
            <a:spLocks noChangeArrowheads="1"/>
          </p:cNvSpPr>
          <p:nvPr/>
        </p:nvSpPr>
        <p:spPr bwMode="auto">
          <a:xfrm>
            <a:off x="2057400" y="6248400"/>
            <a:ext cx="1066800" cy="333375"/>
          </a:xfrm>
          <a:prstGeom prst="leftRightArrow">
            <a:avLst>
              <a:gd name="adj1" fmla="val 50000"/>
              <a:gd name="adj2" fmla="val 64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81000" y="1143000"/>
            <a:ext cx="2245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8000"/>
                </a:solidFill>
              </a:rPr>
              <a:t>S. Weinberg (1976)</a:t>
            </a:r>
          </a:p>
          <a:p>
            <a:r>
              <a:rPr kumimoji="1" lang="en-US" altLang="ja-JP" b="1" dirty="0" smtClean="0">
                <a:solidFill>
                  <a:srgbClr val="008000"/>
                </a:solidFill>
              </a:rPr>
              <a:t>L. Susskind (1979)</a:t>
            </a:r>
            <a:endParaRPr kumimoji="1" lang="ja-JP" altLang="en-US" b="1" dirty="0">
              <a:solidFill>
                <a:srgbClr val="008000"/>
              </a:solidFill>
            </a:endParaRPr>
          </a:p>
        </p:txBody>
      </p:sp>
      <p:sp>
        <p:nvSpPr>
          <p:cNvPr id="16" name="Line 8"/>
          <p:cNvSpPr>
            <a:spLocks noChangeShapeType="1"/>
          </p:cNvSpPr>
          <p:nvPr/>
        </p:nvSpPr>
        <p:spPr bwMode="auto">
          <a:xfrm flipV="1">
            <a:off x="762000" y="228600"/>
            <a:ext cx="7086600" cy="1752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>
            <a:off x="838200" y="381000"/>
            <a:ext cx="7391400" cy="1524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04800" y="11295"/>
            <a:ext cx="191751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 b="1" dirty="0"/>
              <a:t>Folklore: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038600" y="5562600"/>
            <a:ext cx="3436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FF0000"/>
                </a:solidFill>
              </a:rPr>
              <a:t>“Conformal Higgs” 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60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7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7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7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7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7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7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7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7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7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7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7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7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7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7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7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75" grpId="0" animBg="1"/>
      <p:bldP spid="117767" grpId="0"/>
      <p:bldP spid="117770" grpId="0"/>
      <p:bldP spid="117771" grpId="0"/>
      <p:bldP spid="117772" grpId="0" animBg="1"/>
      <p:bldP spid="117773" grpId="0"/>
      <p:bldP spid="117774" grpId="0" animBg="1"/>
      <p:bldP spid="15" grpId="0"/>
      <p:bldP spid="15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1600" y="0"/>
            <a:ext cx="11430000" cy="2976656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1219200" y="3048000"/>
            <a:ext cx="65532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/>
              <a:t>%\cite{Yamawaki:1985zg}</a:t>
            </a:r>
          </a:p>
          <a:p>
            <a:r>
              <a:rPr lang="en-US" altLang="ja-JP" sz="1400" dirty="0"/>
              <a:t>\</a:t>
            </a:r>
            <a:r>
              <a:rPr lang="en-US" altLang="ja-JP" sz="1400" dirty="0" err="1"/>
              <a:t>bibitem</a:t>
            </a:r>
            <a:r>
              <a:rPr lang="en-US" altLang="ja-JP" sz="1400" dirty="0"/>
              <a:t>{Yamawaki:1985zg} </a:t>
            </a:r>
          </a:p>
          <a:p>
            <a:r>
              <a:rPr lang="en-US" altLang="ja-JP" sz="1400" dirty="0"/>
              <a:t>  K.~</a:t>
            </a:r>
            <a:r>
              <a:rPr lang="en-US" altLang="ja-JP" sz="1400" dirty="0" err="1"/>
              <a:t>Yamawaki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M.~Bando</a:t>
            </a:r>
            <a:r>
              <a:rPr lang="en-US" altLang="ja-JP" sz="1400" dirty="0"/>
              <a:t> and K.~-</a:t>
            </a:r>
            <a:r>
              <a:rPr lang="en-US" altLang="ja-JP" sz="1400" dirty="0" err="1"/>
              <a:t>i</a:t>
            </a:r>
            <a:r>
              <a:rPr lang="en-US" altLang="ja-JP" sz="1400" dirty="0"/>
              <a:t>.~</a:t>
            </a:r>
            <a:r>
              <a:rPr lang="en-US" altLang="ja-JP" sz="1400" dirty="0" err="1"/>
              <a:t>Matumoto</a:t>
            </a:r>
            <a:r>
              <a:rPr lang="en-US" altLang="ja-JP" sz="1400" dirty="0"/>
              <a:t>,</a:t>
            </a:r>
          </a:p>
          <a:p>
            <a:r>
              <a:rPr lang="en-US" altLang="ja-JP" sz="1400" dirty="0"/>
              <a:t>  %``Scale Invariant Technicolor Model and a </a:t>
            </a:r>
            <a:r>
              <a:rPr lang="en-US" altLang="ja-JP" sz="1400" dirty="0" err="1"/>
              <a:t>Technidilaton</a:t>
            </a:r>
            <a:r>
              <a:rPr lang="en-US" altLang="ja-JP" sz="1400" dirty="0"/>
              <a:t>,''</a:t>
            </a:r>
          </a:p>
          <a:p>
            <a:r>
              <a:rPr lang="hu-HU" altLang="ja-JP" sz="1400" dirty="0"/>
              <a:t>  Phys.\ Rev.\ Lett.\  {\bf 56}, 1335 (1986).</a:t>
            </a:r>
          </a:p>
          <a:p>
            <a:r>
              <a:rPr lang="hu-HU" altLang="ja-JP" sz="1400" dirty="0"/>
              <a:t>  %%CITATION = PRLTA,56,1335;%%</a:t>
            </a:r>
          </a:p>
          <a:p>
            <a:r>
              <a:rPr lang="en-US" altLang="ja-JP" dirty="0"/>
              <a:t>  </a:t>
            </a:r>
            <a:r>
              <a:rPr lang="en-US" altLang="ja-JP" dirty="0" smtClean="0"/>
              <a:t> </a:t>
            </a:r>
            <a:endParaRPr lang="ja-JP" altLang="en-US" dirty="0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3276600" y="990600"/>
            <a:ext cx="1295400" cy="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5867400" y="990600"/>
            <a:ext cx="1066800" cy="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V="1">
            <a:off x="3657600" y="2667000"/>
            <a:ext cx="4495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flipV="1">
            <a:off x="2971800" y="3962400"/>
            <a:ext cx="838200" cy="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V="1">
            <a:off x="4876800" y="3962400"/>
            <a:ext cx="1066800" cy="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0" y="2438400"/>
            <a:ext cx="2362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52400" y="3124200"/>
            <a:ext cx="110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INSPIRE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19600"/>
            <a:ext cx="9144000" cy="90347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4" y="5181600"/>
            <a:ext cx="9144000" cy="82690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38" y="5993642"/>
            <a:ext cx="9144000" cy="864358"/>
          </a:xfrm>
          <a:prstGeom prst="rect">
            <a:avLst/>
          </a:prstGeom>
        </p:spPr>
      </p:pic>
      <p:sp>
        <p:nvSpPr>
          <p:cNvPr id="14" name="Line 8"/>
          <p:cNvSpPr>
            <a:spLocks noChangeShapeType="1"/>
          </p:cNvSpPr>
          <p:nvPr/>
        </p:nvSpPr>
        <p:spPr bwMode="auto">
          <a:xfrm flipV="1">
            <a:off x="1447800" y="990600"/>
            <a:ext cx="1752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15" name="Line 8"/>
          <p:cNvSpPr>
            <a:spLocks noChangeShapeType="1"/>
          </p:cNvSpPr>
          <p:nvPr/>
        </p:nvSpPr>
        <p:spPr bwMode="auto">
          <a:xfrm flipV="1">
            <a:off x="3733800" y="1905000"/>
            <a:ext cx="1524000" cy="0"/>
          </a:xfrm>
          <a:prstGeom prst="line">
            <a:avLst/>
          </a:prstGeom>
          <a:ln w="38100" cmpd="sng">
            <a:solidFill>
              <a:srgbClr val="008000"/>
            </a:solidFill>
            <a:headEnd/>
            <a:tailEnd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ja-JP" altLang="en-US"/>
          </a:p>
        </p:txBody>
      </p:sp>
      <p:pic>
        <p:nvPicPr>
          <p:cNvPr id="18" name="図 1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5410200"/>
            <a:ext cx="3810000" cy="472398"/>
          </a:xfrm>
          <a:prstGeom prst="rect">
            <a:avLst/>
          </a:prstGeom>
        </p:spPr>
      </p:pic>
      <p:sp>
        <p:nvSpPr>
          <p:cNvPr id="17" name="Line 8"/>
          <p:cNvSpPr>
            <a:spLocks noChangeShapeType="1"/>
          </p:cNvSpPr>
          <p:nvPr/>
        </p:nvSpPr>
        <p:spPr bwMode="auto">
          <a:xfrm flipV="1">
            <a:off x="5715000" y="6400800"/>
            <a:ext cx="2590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19" name="Line 8"/>
          <p:cNvSpPr>
            <a:spLocks noChangeShapeType="1"/>
          </p:cNvSpPr>
          <p:nvPr/>
        </p:nvSpPr>
        <p:spPr bwMode="auto">
          <a:xfrm>
            <a:off x="609600" y="6781800"/>
            <a:ext cx="4267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16" name="図 1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85800"/>
            <a:ext cx="990600" cy="247650"/>
          </a:xfrm>
          <a:prstGeom prst="rect">
            <a:avLst/>
          </a:prstGeom>
        </p:spPr>
      </p:pic>
      <p:sp>
        <p:nvSpPr>
          <p:cNvPr id="20" name="Line 8"/>
          <p:cNvSpPr>
            <a:spLocks noChangeShapeType="1"/>
          </p:cNvSpPr>
          <p:nvPr/>
        </p:nvSpPr>
        <p:spPr bwMode="auto">
          <a:xfrm flipV="1">
            <a:off x="228600" y="5181600"/>
            <a:ext cx="4495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21" name="Line 8"/>
          <p:cNvSpPr>
            <a:spLocks noChangeShapeType="1"/>
          </p:cNvSpPr>
          <p:nvPr/>
        </p:nvSpPr>
        <p:spPr bwMode="auto">
          <a:xfrm flipV="1">
            <a:off x="304800" y="5867400"/>
            <a:ext cx="3048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4378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2400"/>
            <a:ext cx="533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i="1" u="sng" dirty="0" smtClean="0">
                <a:solidFill>
                  <a:srgbClr val="FF0000"/>
                </a:solidFill>
              </a:rPr>
              <a:t>125 </a:t>
            </a:r>
            <a:r>
              <a:rPr lang="en-US" altLang="ja-JP" sz="2400" b="1" i="1" u="sng" dirty="0" err="1" smtClean="0">
                <a:solidFill>
                  <a:srgbClr val="FF0000"/>
                </a:solidFill>
              </a:rPr>
              <a:t>GeV</a:t>
            </a:r>
            <a:r>
              <a:rPr lang="en-US" altLang="ja-JP" sz="2400" b="1" i="1" u="sng" dirty="0" smtClean="0">
                <a:solidFill>
                  <a:srgbClr val="FF0000"/>
                </a:solidFill>
              </a:rPr>
              <a:t> </a:t>
            </a:r>
            <a:r>
              <a:rPr lang="en-US" altLang="ja-JP" sz="2400" b="1" i="1" u="sng" dirty="0" err="1" smtClean="0">
                <a:solidFill>
                  <a:srgbClr val="FF0000"/>
                </a:solidFill>
              </a:rPr>
              <a:t>Techni-dilaton</a:t>
            </a:r>
            <a:r>
              <a:rPr lang="en-US" altLang="ja-JP" sz="2400" b="1" i="1" u="sng" dirty="0" smtClean="0">
                <a:solidFill>
                  <a:srgbClr val="FF0000"/>
                </a:solidFill>
              </a:rPr>
              <a:t>(TD) at LHC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43600" y="152400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S.Matsuzaki</a:t>
            </a:r>
            <a:r>
              <a:rPr kumimoji="1" lang="en-US" altLang="ja-JP" dirty="0" smtClean="0"/>
              <a:t> </a:t>
            </a:r>
            <a:r>
              <a:rPr lang="en-US" altLang="ja-JP" dirty="0" smtClean="0"/>
              <a:t>and K. Y. , </a:t>
            </a:r>
          </a:p>
          <a:p>
            <a:r>
              <a:rPr lang="en-US" altLang="ja-JP" dirty="0"/>
              <a:t>PLB719 (</a:t>
            </a:r>
            <a:r>
              <a:rPr lang="en-US" altLang="ja-JP" dirty="0" smtClean="0"/>
              <a:t>2013) 378</a:t>
            </a:r>
            <a:endParaRPr kumimoji="1" lang="ja-JP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4032448" cy="247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709681"/>
            <a:ext cx="4248472" cy="290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419600" y="1752600"/>
            <a:ext cx="4861401" cy="41549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i="1" dirty="0" smtClean="0">
                <a:solidFill>
                  <a:srgbClr val="FF0000"/>
                </a:solidFill>
              </a:rPr>
              <a:t>TD (in 1FM)  is favored by   </a:t>
            </a:r>
          </a:p>
          <a:p>
            <a:r>
              <a:rPr lang="en-US" altLang="ja-JP" sz="2400" b="1" i="1" dirty="0" smtClean="0">
                <a:solidFill>
                  <a:srgbClr val="FF0000"/>
                </a:solidFill>
              </a:rPr>
              <a:t>the current  data !!   </a:t>
            </a:r>
          </a:p>
          <a:p>
            <a:endParaRPr lang="en-US" altLang="ja-JP" sz="2400" b="1" i="1" dirty="0" smtClean="0">
              <a:solidFill>
                <a:srgbClr val="FF0000"/>
              </a:solidFill>
            </a:endParaRPr>
          </a:p>
          <a:p>
            <a:r>
              <a:rPr lang="en-US" altLang="ja-JP" sz="2400" b="1" i="1" dirty="0" smtClean="0">
                <a:solidFill>
                  <a:srgbClr val="FF0000"/>
                </a:solidFill>
              </a:rPr>
              <a:t>*  diphoton rate </a:t>
            </a:r>
          </a:p>
          <a:p>
            <a:r>
              <a:rPr lang="en-US" altLang="ja-JP" sz="2400" b="1" i="1" dirty="0" smtClean="0">
                <a:solidFill>
                  <a:srgbClr val="FF0000"/>
                </a:solidFill>
              </a:rPr>
              <a:t>     enhaced  by techni-fermions </a:t>
            </a:r>
          </a:p>
          <a:p>
            <a:r>
              <a:rPr lang="en-US" altLang="ja-JP" sz="2400" b="1" i="1" dirty="0" smtClean="0">
                <a:solidFill>
                  <a:srgbClr val="FF0000"/>
                </a:solidFill>
              </a:rPr>
              <a:t>        (&gt; W loop contribution)</a:t>
            </a:r>
          </a:p>
          <a:p>
            <a:endParaRPr lang="en-US" altLang="ja-JP" sz="2400" b="1" i="1" dirty="0" smtClean="0">
              <a:solidFill>
                <a:srgbClr val="FF0000"/>
              </a:solidFill>
            </a:endParaRPr>
          </a:p>
          <a:p>
            <a:r>
              <a:rPr lang="en-US" altLang="ja-JP" sz="2400" b="1" i="1" dirty="0" smtClean="0">
                <a:solidFill>
                  <a:srgbClr val="FF0000"/>
                </a:solidFill>
              </a:rPr>
              <a:t>*  goodness-of-fit   performed </a:t>
            </a:r>
          </a:p>
          <a:p>
            <a:r>
              <a:rPr lang="en-US" altLang="ja-JP" sz="2400" b="1" i="1" dirty="0" smtClean="0">
                <a:solidFill>
                  <a:srgbClr val="FF0000"/>
                </a:solidFill>
              </a:rPr>
              <a:t>    for  each  search category    </a:t>
            </a:r>
          </a:p>
          <a:p>
            <a:r>
              <a:rPr lang="en-US" altLang="ja-JP" sz="2400" b="1" i="1" dirty="0" smtClean="0">
                <a:solidFill>
                  <a:srgbClr val="FF0000"/>
                </a:solidFill>
              </a:rPr>
              <a:t>  </a:t>
            </a:r>
          </a:p>
          <a:p>
            <a:r>
              <a:rPr lang="en-US" altLang="ja-JP" sz="2400" b="1" i="1" dirty="0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052736"/>
            <a:ext cx="1800200" cy="53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正方形/長方形 3"/>
          <p:cNvSpPr/>
          <p:nvPr/>
        </p:nvSpPr>
        <p:spPr>
          <a:xfrm>
            <a:off x="5943600" y="685800"/>
            <a:ext cx="2477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PRD86 (2012) 115004 </a:t>
            </a:r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828800" y="3505200"/>
            <a:ext cx="1775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4"/>
                </a:solidFill>
              </a:rPr>
              <a:t>As of July 2012</a:t>
            </a:r>
            <a:endParaRPr kumimoji="1" lang="ja-JP" altLang="en-US" dirty="0">
              <a:solidFill>
                <a:schemeClr val="accent4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343400" y="5562600"/>
            <a:ext cx="4800600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400" dirty="0"/>
              <a:t>C</a:t>
            </a:r>
            <a:r>
              <a:rPr kumimoji="1" lang="en-US" altLang="ja-JP" sz="2400" dirty="0" smtClean="0"/>
              <a:t>onsistent with the updated after </a:t>
            </a:r>
            <a:r>
              <a:rPr lang="en-US" altLang="ja-JP" sz="2400" dirty="0"/>
              <a:t>I</a:t>
            </a:r>
            <a:r>
              <a:rPr lang="en-US" altLang="ja-JP" sz="2400" dirty="0" smtClean="0"/>
              <a:t>CHEP 2014 (</a:t>
            </a:r>
            <a:r>
              <a:rPr lang="en-US" altLang="ja-JP" sz="2400" dirty="0" err="1" smtClean="0"/>
              <a:t>Matsuzaki</a:t>
            </a:r>
            <a:r>
              <a:rPr lang="en-US" altLang="ja-JP" sz="2400" dirty="0" smtClean="0"/>
              <a:t>’ talk)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08673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3581400"/>
            <a:ext cx="16764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152400" y="152400"/>
            <a:ext cx="3733800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3657600"/>
            <a:ext cx="2514600" cy="53340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altLang="ja-JP" sz="2800" b="1" dirty="0"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</a:effectLst>
                <a:cs typeface="+mj-cs"/>
              </a:rPr>
              <a:t>FCNC</a:t>
            </a:r>
            <a:r>
              <a:rPr lang="en-US" altLang="ja-JP" sz="2800" dirty="0"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</a:effectLst>
                <a:cs typeface="+mj-cs"/>
              </a:rPr>
              <a:t> </a:t>
            </a:r>
          </a:p>
        </p:txBody>
      </p:sp>
      <p:sp>
        <p:nvSpPr>
          <p:cNvPr id="29703" name="Line 5"/>
          <p:cNvSpPr>
            <a:spLocks noChangeShapeType="1"/>
          </p:cNvSpPr>
          <p:nvPr/>
        </p:nvSpPr>
        <p:spPr bwMode="auto">
          <a:xfrm>
            <a:off x="6477000" y="2514600"/>
            <a:ext cx="121920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704" name="Line 6"/>
          <p:cNvSpPr>
            <a:spLocks noChangeShapeType="1"/>
          </p:cNvSpPr>
          <p:nvPr/>
        </p:nvSpPr>
        <p:spPr bwMode="auto">
          <a:xfrm flipH="1">
            <a:off x="6553200" y="2438400"/>
            <a:ext cx="1038225" cy="9191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705" name="Text Box 7"/>
          <p:cNvSpPr txBox="1">
            <a:spLocks noChangeArrowheads="1"/>
          </p:cNvSpPr>
          <p:nvPr/>
        </p:nvSpPr>
        <p:spPr bwMode="auto">
          <a:xfrm>
            <a:off x="6172200" y="21336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q</a:t>
            </a:r>
            <a:r>
              <a:rPr lang="en-US" altLang="ja-JP" b="1" baseline="-25000"/>
              <a:t>R</a:t>
            </a:r>
            <a:r>
              <a:rPr lang="en-US" altLang="ja-JP" b="1"/>
              <a:t>,l</a:t>
            </a:r>
            <a:r>
              <a:rPr lang="en-US" altLang="ja-JP" b="1" baseline="-25000"/>
              <a:t>R</a:t>
            </a:r>
          </a:p>
        </p:txBody>
      </p:sp>
      <p:sp>
        <p:nvSpPr>
          <p:cNvPr id="29706" name="Text Box 8"/>
          <p:cNvSpPr txBox="1">
            <a:spLocks noChangeArrowheads="1"/>
          </p:cNvSpPr>
          <p:nvPr/>
        </p:nvSpPr>
        <p:spPr bwMode="auto">
          <a:xfrm>
            <a:off x="6324600" y="3124200"/>
            <a:ext cx="638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q</a:t>
            </a:r>
            <a:r>
              <a:rPr lang="en-US" altLang="ja-JP" b="1" baseline="-25000"/>
              <a:t>L</a:t>
            </a:r>
            <a:r>
              <a:rPr lang="en-US" altLang="ja-JP" b="1"/>
              <a:t>,l</a:t>
            </a:r>
            <a:r>
              <a:rPr lang="en-US" altLang="ja-JP" b="1" baseline="-25000"/>
              <a:t>L</a:t>
            </a:r>
          </a:p>
        </p:txBody>
      </p:sp>
      <p:sp>
        <p:nvSpPr>
          <p:cNvPr id="29707" name="Text Box 9"/>
          <p:cNvSpPr txBox="1">
            <a:spLocks noChangeArrowheads="1"/>
          </p:cNvSpPr>
          <p:nvPr/>
        </p:nvSpPr>
        <p:spPr bwMode="auto">
          <a:xfrm>
            <a:off x="7391400" y="2133600"/>
            <a:ext cx="62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F</a:t>
            </a:r>
            <a:r>
              <a:rPr lang="en-US" altLang="ja-JP" b="1" baseline="-25000"/>
              <a:t>L</a:t>
            </a:r>
          </a:p>
        </p:txBody>
      </p:sp>
      <p:sp>
        <p:nvSpPr>
          <p:cNvPr id="29708" name="Text Box 10"/>
          <p:cNvSpPr txBox="1">
            <a:spLocks noChangeArrowheads="1"/>
          </p:cNvSpPr>
          <p:nvPr/>
        </p:nvSpPr>
        <p:spPr bwMode="auto">
          <a:xfrm>
            <a:off x="7543800" y="3429000"/>
            <a:ext cx="4333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F</a:t>
            </a:r>
            <a:r>
              <a:rPr lang="en-US" altLang="ja-JP" b="1" baseline="-25000"/>
              <a:t>R</a:t>
            </a:r>
          </a:p>
        </p:txBody>
      </p:sp>
      <p:sp>
        <p:nvSpPr>
          <p:cNvPr id="29709" name="Freeform 11"/>
          <p:cNvSpPr>
            <a:spLocks/>
          </p:cNvSpPr>
          <p:nvPr/>
        </p:nvSpPr>
        <p:spPr bwMode="auto">
          <a:xfrm>
            <a:off x="7620000" y="2438400"/>
            <a:ext cx="457200" cy="990600"/>
          </a:xfrm>
          <a:custGeom>
            <a:avLst/>
            <a:gdLst>
              <a:gd name="T0" fmla="*/ 0 w 296"/>
              <a:gd name="T1" fmla="*/ 0 h 672"/>
              <a:gd name="T2" fmla="*/ 2147483647 w 296"/>
              <a:gd name="T3" fmla="*/ 2147483647 h 672"/>
              <a:gd name="T4" fmla="*/ 2147483647 w 296"/>
              <a:gd name="T5" fmla="*/ 2147483647 h 672"/>
              <a:gd name="T6" fmla="*/ 0 60000 65536"/>
              <a:gd name="T7" fmla="*/ 0 60000 65536"/>
              <a:gd name="T8" fmla="*/ 0 60000 65536"/>
              <a:gd name="T9" fmla="*/ 0 w 296"/>
              <a:gd name="T10" fmla="*/ 0 h 672"/>
              <a:gd name="T11" fmla="*/ 296 w 296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6" h="672">
                <a:moveTo>
                  <a:pt x="0" y="0"/>
                </a:moveTo>
                <a:cubicBezTo>
                  <a:pt x="140" y="88"/>
                  <a:pt x="280" y="176"/>
                  <a:pt x="288" y="288"/>
                </a:cubicBezTo>
                <a:cubicBezTo>
                  <a:pt x="296" y="400"/>
                  <a:pt x="88" y="600"/>
                  <a:pt x="48" y="672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710" name="Text Box 12"/>
          <p:cNvSpPr txBox="1">
            <a:spLocks noChangeArrowheads="1"/>
          </p:cNvSpPr>
          <p:nvPr/>
        </p:nvSpPr>
        <p:spPr bwMode="auto">
          <a:xfrm>
            <a:off x="7848600" y="2667000"/>
            <a:ext cx="69215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400" b="1"/>
              <a:t>X</a:t>
            </a:r>
          </a:p>
          <a:p>
            <a:endParaRPr lang="ja-JP" altLang="en-US" b="1"/>
          </a:p>
        </p:txBody>
      </p:sp>
      <p:sp>
        <p:nvSpPr>
          <p:cNvPr id="29711" name="Text Box 13"/>
          <p:cNvSpPr txBox="1">
            <a:spLocks noChangeArrowheads="1"/>
          </p:cNvSpPr>
          <p:nvPr/>
        </p:nvSpPr>
        <p:spPr bwMode="auto">
          <a:xfrm>
            <a:off x="4343400" y="228600"/>
            <a:ext cx="417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F</a:t>
            </a:r>
            <a:r>
              <a:rPr lang="en-US" altLang="ja-JP" b="1" baseline="-25000"/>
              <a:t>L</a:t>
            </a:r>
          </a:p>
        </p:txBody>
      </p:sp>
      <p:sp>
        <p:nvSpPr>
          <p:cNvPr id="29712" name="Text Box 14"/>
          <p:cNvSpPr txBox="1">
            <a:spLocks noChangeArrowheads="1"/>
          </p:cNvSpPr>
          <p:nvPr/>
        </p:nvSpPr>
        <p:spPr bwMode="auto">
          <a:xfrm>
            <a:off x="4191000" y="1143000"/>
            <a:ext cx="638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q</a:t>
            </a:r>
            <a:r>
              <a:rPr lang="en-US" altLang="ja-JP" b="1" baseline="-25000"/>
              <a:t>L</a:t>
            </a:r>
            <a:r>
              <a:rPr lang="en-US" altLang="ja-JP" b="1"/>
              <a:t>,l</a:t>
            </a:r>
            <a:r>
              <a:rPr lang="en-US" altLang="ja-JP" b="1" baseline="-25000"/>
              <a:t>L</a:t>
            </a:r>
          </a:p>
          <a:p>
            <a:endParaRPr lang="ja-JP" altLang="en-US" b="1"/>
          </a:p>
        </p:txBody>
      </p:sp>
      <p:sp>
        <p:nvSpPr>
          <p:cNvPr id="29713" name="Text Box 15"/>
          <p:cNvSpPr txBox="1">
            <a:spLocks noChangeArrowheads="1"/>
          </p:cNvSpPr>
          <p:nvPr/>
        </p:nvSpPr>
        <p:spPr bwMode="auto">
          <a:xfrm>
            <a:off x="6324600" y="228600"/>
            <a:ext cx="669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q</a:t>
            </a:r>
            <a:r>
              <a:rPr lang="en-US" altLang="ja-JP" b="1" baseline="-25000"/>
              <a:t>R</a:t>
            </a:r>
            <a:r>
              <a:rPr lang="en-US" altLang="ja-JP" b="1"/>
              <a:t>,l</a:t>
            </a:r>
            <a:r>
              <a:rPr lang="en-US" altLang="ja-JP" b="1" baseline="-25000"/>
              <a:t>R</a:t>
            </a:r>
          </a:p>
        </p:txBody>
      </p:sp>
      <p:sp>
        <p:nvSpPr>
          <p:cNvPr id="29714" name="Text Box 16"/>
          <p:cNvSpPr txBox="1">
            <a:spLocks noChangeArrowheads="1"/>
          </p:cNvSpPr>
          <p:nvPr/>
        </p:nvSpPr>
        <p:spPr bwMode="auto">
          <a:xfrm>
            <a:off x="6400800" y="1447800"/>
            <a:ext cx="4333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F</a:t>
            </a:r>
            <a:r>
              <a:rPr lang="en-US" altLang="ja-JP" b="1" baseline="-25000"/>
              <a:t>R</a:t>
            </a:r>
          </a:p>
        </p:txBody>
      </p:sp>
      <p:sp>
        <p:nvSpPr>
          <p:cNvPr id="29715" name="Text Box 17"/>
          <p:cNvSpPr txBox="1">
            <a:spLocks noChangeArrowheads="1"/>
          </p:cNvSpPr>
          <p:nvPr/>
        </p:nvSpPr>
        <p:spPr bwMode="auto">
          <a:xfrm>
            <a:off x="7391400" y="16002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9717" name="Text Box 19"/>
          <p:cNvSpPr txBox="1">
            <a:spLocks noChangeArrowheads="1"/>
          </p:cNvSpPr>
          <p:nvPr/>
        </p:nvSpPr>
        <p:spPr bwMode="auto">
          <a:xfrm>
            <a:off x="228600" y="304800"/>
            <a:ext cx="39624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3200" b="1" dirty="0" smtClean="0"/>
              <a:t>FCNC Problems</a:t>
            </a:r>
            <a:r>
              <a:rPr lang="en-US" altLang="ja-JP" sz="3200" b="1" dirty="0"/>
              <a:t>:</a:t>
            </a:r>
          </a:p>
        </p:txBody>
      </p:sp>
      <p:sp>
        <p:nvSpPr>
          <p:cNvPr id="29718" name="Text Box 20"/>
          <p:cNvSpPr txBox="1">
            <a:spLocks noChangeArrowheads="1"/>
          </p:cNvSpPr>
          <p:nvPr/>
        </p:nvSpPr>
        <p:spPr bwMode="auto">
          <a:xfrm>
            <a:off x="228600" y="1676400"/>
            <a:ext cx="449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800" b="1"/>
              <a:t>Mass of Quarks/Leptons</a:t>
            </a:r>
          </a:p>
        </p:txBody>
      </p:sp>
      <p:sp>
        <p:nvSpPr>
          <p:cNvPr id="29719" name="Line 21"/>
          <p:cNvSpPr>
            <a:spLocks noChangeShapeType="1"/>
          </p:cNvSpPr>
          <p:nvPr/>
        </p:nvSpPr>
        <p:spPr bwMode="auto">
          <a:xfrm>
            <a:off x="4648200" y="3810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720" name="Line 22"/>
          <p:cNvSpPr>
            <a:spLocks noChangeShapeType="1"/>
          </p:cNvSpPr>
          <p:nvPr/>
        </p:nvSpPr>
        <p:spPr bwMode="auto">
          <a:xfrm flipH="1">
            <a:off x="4648200" y="9906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721" name="Line 23"/>
          <p:cNvSpPr>
            <a:spLocks noChangeShapeType="1"/>
          </p:cNvSpPr>
          <p:nvPr/>
        </p:nvSpPr>
        <p:spPr bwMode="auto">
          <a:xfrm flipH="1">
            <a:off x="5791200" y="381000"/>
            <a:ext cx="609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722" name="Line 24"/>
          <p:cNvSpPr>
            <a:spLocks noChangeShapeType="1"/>
          </p:cNvSpPr>
          <p:nvPr/>
        </p:nvSpPr>
        <p:spPr bwMode="auto">
          <a:xfrm>
            <a:off x="5867400" y="10668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9723" name="Picture 2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257800" y="838200"/>
            <a:ext cx="590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24" name="Text Box 26"/>
          <p:cNvSpPr txBox="1">
            <a:spLocks noChangeArrowheads="1"/>
          </p:cNvSpPr>
          <p:nvPr/>
        </p:nvSpPr>
        <p:spPr bwMode="auto">
          <a:xfrm>
            <a:off x="5181600" y="533400"/>
            <a:ext cx="64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ETC</a:t>
            </a:r>
          </a:p>
        </p:txBody>
      </p:sp>
      <p:sp>
        <p:nvSpPr>
          <p:cNvPr id="29725" name="AutoShape 27"/>
          <p:cNvSpPr>
            <a:spLocks noChangeArrowheads="1"/>
          </p:cNvSpPr>
          <p:nvPr/>
        </p:nvSpPr>
        <p:spPr bwMode="auto">
          <a:xfrm rot="5400000">
            <a:off x="6884194" y="964406"/>
            <a:ext cx="814388" cy="8667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9726" name="Picture 28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3200400" y="2514600"/>
            <a:ext cx="974725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8" name="Picture 30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3429000" y="4267200"/>
            <a:ext cx="982663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9" name="Picture 31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5257800" y="1219200"/>
            <a:ext cx="5334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30" name="Picture 32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4191000" y="5451475"/>
            <a:ext cx="2057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31" name="Picture 33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2052638" y="4052888"/>
            <a:ext cx="1127125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33" name="Picture 37" descr="TP_tmp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4270375" y="2593975"/>
            <a:ext cx="93345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34" name="Picture 38" descr="TP_tmp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8229600" y="2743200"/>
            <a:ext cx="6858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36" name="Oval 40"/>
          <p:cNvSpPr>
            <a:spLocks noChangeArrowheads="1"/>
          </p:cNvSpPr>
          <p:nvPr/>
        </p:nvSpPr>
        <p:spPr bwMode="auto">
          <a:xfrm>
            <a:off x="7010400" y="2895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737" name="Text Box 41"/>
          <p:cNvSpPr txBox="1">
            <a:spLocks noChangeArrowheads="1"/>
          </p:cNvSpPr>
          <p:nvPr/>
        </p:nvSpPr>
        <p:spPr bwMode="auto">
          <a:xfrm>
            <a:off x="2438400" y="6019800"/>
            <a:ext cx="4343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800" b="1" dirty="0"/>
              <a:t>Needs 10</a:t>
            </a:r>
            <a:r>
              <a:rPr lang="en-US" altLang="ja-JP" sz="2800" b="1" baseline="30000" dirty="0"/>
              <a:t>3</a:t>
            </a:r>
            <a:r>
              <a:rPr lang="en-US" altLang="ja-JP" sz="2800" b="1" dirty="0"/>
              <a:t> enhancement</a:t>
            </a:r>
            <a:r>
              <a:rPr lang="en-US" altLang="ja-JP" dirty="0"/>
              <a:t> </a:t>
            </a:r>
          </a:p>
        </p:txBody>
      </p:sp>
      <p:pic>
        <p:nvPicPr>
          <p:cNvPr id="29739" name="Picture 44" descr="TP_tmp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4724400" y="4191000"/>
            <a:ext cx="317817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40" name="Picture 45" descr="TP_tmp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1676400" y="5486400"/>
            <a:ext cx="2397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図 43" descr="latex-image-1.pdf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00200" y="2743200"/>
            <a:ext cx="1346200" cy="393700"/>
          </a:xfrm>
          <a:prstGeom prst="rect">
            <a:avLst/>
          </a:prstGeom>
        </p:spPr>
      </p:pic>
      <p:pic>
        <p:nvPicPr>
          <p:cNvPr id="45" name="図 44" descr="latex-image-1.pdf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81000" y="5562600"/>
            <a:ext cx="1028700" cy="342900"/>
          </a:xfrm>
          <a:prstGeom prst="rect">
            <a:avLst/>
          </a:prstGeom>
        </p:spPr>
      </p:pic>
      <p:pic>
        <p:nvPicPr>
          <p:cNvPr id="46" name="図 45" descr="latex-image-1.pdf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324600" y="5410200"/>
            <a:ext cx="24257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5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テキスト ボックス 20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4000" dirty="0" smtClean="0"/>
              <a:t>              </a:t>
            </a:r>
            <a:endParaRPr kumimoji="1" lang="ja-JP" altLang="en-US" sz="40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981200"/>
            <a:ext cx="4965700" cy="10922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81000" y="25400"/>
            <a:ext cx="7162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/>
              <a:t> By Large </a:t>
            </a:r>
            <a:r>
              <a:rPr lang="en-US" altLang="ja-JP" sz="3200" dirty="0"/>
              <a:t>A</a:t>
            </a:r>
            <a:r>
              <a:rPr kumimoji="1" lang="en-US" altLang="ja-JP" sz="3200" dirty="0" smtClean="0"/>
              <a:t>nomalous </a:t>
            </a:r>
            <a:r>
              <a:rPr lang="en-US" altLang="ja-JP" sz="3200" dirty="0" smtClean="0"/>
              <a:t>D</a:t>
            </a:r>
            <a:r>
              <a:rPr kumimoji="1" lang="en-US" altLang="ja-JP" sz="3200" dirty="0" smtClean="0"/>
              <a:t>imensio</a:t>
            </a:r>
            <a:r>
              <a:rPr lang="en-US" altLang="ja-JP" sz="3200" dirty="0"/>
              <a:t>n</a:t>
            </a:r>
            <a:r>
              <a:rPr kumimoji="1" lang="en-US" altLang="ja-JP" sz="3200" dirty="0" smtClean="0"/>
              <a:t> </a:t>
            </a:r>
            <a:endParaRPr kumimoji="1" lang="ja-JP" altLang="en-US" sz="3200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228600"/>
            <a:ext cx="533400" cy="330200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5410200"/>
            <a:ext cx="1371600" cy="431800"/>
          </a:xfrm>
          <a:prstGeom prst="rect">
            <a:avLst/>
          </a:prstGeom>
        </p:spPr>
      </p:pic>
      <p:sp>
        <p:nvSpPr>
          <p:cNvPr id="19" name="AutoShape 18"/>
          <p:cNvSpPr>
            <a:spLocks noChangeArrowheads="1"/>
          </p:cNvSpPr>
          <p:nvPr/>
        </p:nvSpPr>
        <p:spPr bwMode="auto">
          <a:xfrm>
            <a:off x="3276600" y="5334000"/>
            <a:ext cx="193260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6477000" y="762000"/>
            <a:ext cx="1775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err="1">
                <a:solidFill>
                  <a:srgbClr val="009900"/>
                </a:solidFill>
              </a:rPr>
              <a:t>Holdom</a:t>
            </a:r>
            <a:r>
              <a:rPr lang="en-US" altLang="ja-JP" b="1" dirty="0">
                <a:solidFill>
                  <a:srgbClr val="009900"/>
                </a:solidFill>
              </a:rPr>
              <a:t> (</a:t>
            </a:r>
            <a:r>
              <a:rPr lang="en-US" altLang="ja-JP" b="1" dirty="0" smtClean="0">
                <a:solidFill>
                  <a:srgbClr val="009900"/>
                </a:solidFill>
              </a:rPr>
              <a:t>1981)</a:t>
            </a:r>
            <a:endParaRPr lang="ja-JP" altLang="en-US" dirty="0"/>
          </a:p>
        </p:txBody>
      </p:sp>
      <p:pic>
        <p:nvPicPr>
          <p:cNvPr id="23" name="図 2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429000"/>
            <a:ext cx="6172200" cy="555101"/>
          </a:xfrm>
          <a:prstGeom prst="rect">
            <a:avLst/>
          </a:prstGeom>
        </p:spPr>
      </p:pic>
      <p:pic>
        <p:nvPicPr>
          <p:cNvPr id="14" name="図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419600"/>
            <a:ext cx="7086600" cy="55343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6400800" y="1066800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Pure Assumption of</a:t>
            </a:r>
          </a:p>
          <a:p>
            <a:r>
              <a:rPr lang="en-US" altLang="ja-JP" dirty="0" smtClean="0"/>
              <a:t>Existence of Large </a:t>
            </a:r>
            <a:r>
              <a:rPr kumimoji="1" lang="en-US" altLang="ja-JP" dirty="0" smtClean="0"/>
              <a:t> </a:t>
            </a:r>
          </a:p>
          <a:p>
            <a:r>
              <a:rPr lang="en-US" altLang="ja-JP" dirty="0" smtClean="0"/>
              <a:t>No Concrete </a:t>
            </a:r>
            <a:r>
              <a:rPr lang="en-US" altLang="ja-JP" dirty="0"/>
              <a:t>D</a:t>
            </a:r>
            <a:r>
              <a:rPr lang="en-US" altLang="ja-JP" dirty="0" smtClean="0"/>
              <a:t>ynamics</a:t>
            </a:r>
          </a:p>
          <a:p>
            <a:r>
              <a:rPr kumimoji="1" lang="en-US" altLang="ja-JP" dirty="0" smtClean="0"/>
              <a:t>No </a:t>
            </a:r>
            <a:r>
              <a:rPr lang="en-US" altLang="ja-JP" dirty="0"/>
              <a:t>C</a:t>
            </a:r>
            <a:r>
              <a:rPr kumimoji="1" lang="en-US" altLang="ja-JP" dirty="0" smtClean="0"/>
              <a:t>oncrete Value  </a:t>
            </a:r>
            <a:endParaRPr kumimoji="1" lang="ja-JP" altLang="en-US" dirty="0"/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0" y="1447800"/>
            <a:ext cx="410308" cy="254000"/>
          </a:xfrm>
          <a:prstGeom prst="rect">
            <a:avLst/>
          </a:prstGeom>
        </p:spPr>
      </p:pic>
      <p:pic>
        <p:nvPicPr>
          <p:cNvPr id="25" name="図 2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181600"/>
            <a:ext cx="1447800" cy="57912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0" y="1981200"/>
            <a:ext cx="410308" cy="254000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400" y="2286000"/>
            <a:ext cx="2365689" cy="1480425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09600" y="5257800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solidFill>
                  <a:srgbClr val="FF0000"/>
                </a:solidFill>
              </a:rPr>
              <a:t>If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正方形/長方形 28"/>
          <p:cNvSpPr/>
          <p:nvPr/>
        </p:nvSpPr>
        <p:spPr>
          <a:xfrm>
            <a:off x="0" y="4572000"/>
            <a:ext cx="9144000" cy="2286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/>
        </p:nvSpPr>
        <p:spPr>
          <a:xfrm>
            <a:off x="0" y="1143000"/>
            <a:ext cx="9144000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0" y="25400"/>
            <a:ext cx="9144000" cy="1117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0" y="2590800"/>
            <a:ext cx="9144000" cy="1981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371600" y="228600"/>
            <a:ext cx="58144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 smtClean="0"/>
              <a:t>Walking Technicolor</a:t>
            </a:r>
            <a:endParaRPr kumimoji="1" lang="ja-JP" altLang="en-US" sz="48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447800" y="2743200"/>
            <a:ext cx="29390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 </a:t>
            </a:r>
            <a:r>
              <a:rPr kumimoji="1" lang="en-US" altLang="ja-JP" sz="2800" dirty="0" smtClean="0"/>
              <a:t>Scale Invariance</a:t>
            </a:r>
            <a:endParaRPr kumimoji="1" lang="ja-JP" altLang="en-US" sz="28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447800" y="1905000"/>
            <a:ext cx="6477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0000"/>
                </a:solidFill>
              </a:rPr>
              <a:t>Ladder Schwinger-Dyson Equation  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905000" y="1219200"/>
            <a:ext cx="6705600" cy="461665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400" b="1" dirty="0">
                <a:solidFill>
                  <a:srgbClr val="009900"/>
                </a:solidFill>
              </a:rPr>
              <a:t> </a:t>
            </a:r>
            <a:r>
              <a:rPr lang="en-US" altLang="ja-JP" sz="2400" b="1" dirty="0" smtClean="0">
                <a:solidFill>
                  <a:srgbClr val="009900"/>
                </a:solidFill>
              </a:rPr>
              <a:t>K.Y</a:t>
            </a:r>
            <a:r>
              <a:rPr lang="en-US" altLang="ja-JP" sz="2400" b="1" dirty="0">
                <a:solidFill>
                  <a:srgbClr val="009900"/>
                </a:solidFill>
              </a:rPr>
              <a:t>.,  Bando, </a:t>
            </a:r>
            <a:r>
              <a:rPr lang="en-US" altLang="ja-JP" sz="2400" b="1" dirty="0" err="1" smtClean="0">
                <a:solidFill>
                  <a:srgbClr val="009900"/>
                </a:solidFill>
              </a:rPr>
              <a:t>Matumoto</a:t>
            </a:r>
            <a:r>
              <a:rPr lang="en-US" altLang="ja-JP" sz="2400" b="1" dirty="0" smtClean="0">
                <a:solidFill>
                  <a:srgbClr val="009900"/>
                </a:solidFill>
              </a:rPr>
              <a:t>  (Dec. 24, 1985)</a:t>
            </a:r>
            <a:endParaRPr lang="en-US" altLang="ja-JP" sz="2400" b="1" dirty="0">
              <a:solidFill>
                <a:srgbClr val="0099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600200" y="3886200"/>
            <a:ext cx="2400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err="1" smtClean="0"/>
              <a:t>Techni-dilaton</a:t>
            </a:r>
            <a:endParaRPr kumimoji="1" lang="ja-JP" altLang="en-US" sz="2800" dirty="0"/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794000" y="5715000"/>
            <a:ext cx="635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solidFill>
                  <a:srgbClr val="009900"/>
                </a:solidFill>
              </a:rPr>
              <a:t> </a:t>
            </a:r>
            <a:r>
              <a:rPr lang="en-US" altLang="ja-JP" b="1" dirty="0" smtClean="0">
                <a:solidFill>
                  <a:srgbClr val="009900"/>
                </a:solidFill>
              </a:rPr>
              <a:t>    </a:t>
            </a:r>
            <a:r>
              <a:rPr lang="en-US" altLang="ja-JP" b="1" dirty="0" err="1" smtClean="0">
                <a:solidFill>
                  <a:srgbClr val="009900"/>
                </a:solidFill>
              </a:rPr>
              <a:t>Appelquist</a:t>
            </a:r>
            <a:r>
              <a:rPr lang="en-US" altLang="ja-JP" b="1" dirty="0">
                <a:solidFill>
                  <a:srgbClr val="009900"/>
                </a:solidFill>
              </a:rPr>
              <a:t>, </a:t>
            </a:r>
            <a:r>
              <a:rPr lang="en-US" altLang="ja-JP" b="1" dirty="0" err="1">
                <a:solidFill>
                  <a:srgbClr val="009900"/>
                </a:solidFill>
              </a:rPr>
              <a:t>Karabali</a:t>
            </a:r>
            <a:r>
              <a:rPr lang="en-US" altLang="ja-JP" b="1" dirty="0">
                <a:solidFill>
                  <a:srgbClr val="009900"/>
                </a:solidFill>
              </a:rPr>
              <a:t>,  </a:t>
            </a:r>
            <a:r>
              <a:rPr lang="en-US" altLang="ja-JP" b="1" dirty="0" err="1" smtClean="0">
                <a:solidFill>
                  <a:srgbClr val="009900"/>
                </a:solidFill>
              </a:rPr>
              <a:t>Wijewardhana</a:t>
            </a:r>
            <a:r>
              <a:rPr lang="en-US" altLang="ja-JP" b="1" dirty="0" smtClean="0">
                <a:solidFill>
                  <a:srgbClr val="009900"/>
                </a:solidFill>
              </a:rPr>
              <a:t>   (June 2, 1986</a:t>
            </a:r>
            <a:r>
              <a:rPr lang="en-US" altLang="ja-JP" b="1" dirty="0">
                <a:solidFill>
                  <a:srgbClr val="009900"/>
                </a:solidFill>
              </a:rPr>
              <a:t>) 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2667000" y="5257800"/>
            <a:ext cx="5562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b="1" dirty="0" smtClean="0">
                <a:solidFill>
                  <a:schemeClr val="folHlink"/>
                </a:solidFill>
              </a:rPr>
              <a:t>  </a:t>
            </a:r>
            <a:r>
              <a:rPr lang="en-US" altLang="ja-JP" b="1" dirty="0">
                <a:solidFill>
                  <a:srgbClr val="009900"/>
                </a:solidFill>
              </a:rPr>
              <a:t> </a:t>
            </a:r>
            <a:r>
              <a:rPr lang="en-US" altLang="ja-JP" b="1" dirty="0" smtClean="0">
                <a:solidFill>
                  <a:srgbClr val="009900"/>
                </a:solidFill>
              </a:rPr>
              <a:t>    </a:t>
            </a:r>
            <a:r>
              <a:rPr lang="en-US" altLang="ja-JP" b="1" dirty="0" err="1" smtClean="0">
                <a:solidFill>
                  <a:srgbClr val="009900"/>
                </a:solidFill>
              </a:rPr>
              <a:t>Akiba</a:t>
            </a:r>
            <a:r>
              <a:rPr lang="en-US" altLang="ja-JP" b="1" dirty="0">
                <a:solidFill>
                  <a:srgbClr val="009900"/>
                </a:solidFill>
              </a:rPr>
              <a:t>, </a:t>
            </a:r>
            <a:r>
              <a:rPr lang="en-US" altLang="ja-JP" b="1" dirty="0" err="1" smtClean="0">
                <a:solidFill>
                  <a:srgbClr val="009900"/>
                </a:solidFill>
              </a:rPr>
              <a:t>Yanagida</a:t>
            </a:r>
            <a:r>
              <a:rPr lang="en-US" altLang="ja-JP" b="1" dirty="0" smtClean="0">
                <a:solidFill>
                  <a:srgbClr val="009900"/>
                </a:solidFill>
              </a:rPr>
              <a:t>        (Jan. 3,  1986)  </a:t>
            </a:r>
            <a:endParaRPr lang="en-US" altLang="ja-JP" b="1" dirty="0">
              <a:solidFill>
                <a:srgbClr val="009900"/>
              </a:solidFill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3124200" y="6172200"/>
            <a:ext cx="5257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b="1" dirty="0" smtClean="0">
                <a:solidFill>
                  <a:srgbClr val="009900"/>
                </a:solidFill>
              </a:rPr>
              <a:t>( </a:t>
            </a:r>
            <a:r>
              <a:rPr lang="en-US" altLang="ja-JP" b="1" dirty="0" err="1" smtClean="0">
                <a:solidFill>
                  <a:srgbClr val="009900"/>
                </a:solidFill>
              </a:rPr>
              <a:t>Holdom</a:t>
            </a:r>
            <a:r>
              <a:rPr lang="en-US" altLang="ja-JP" b="1" dirty="0" smtClean="0">
                <a:solidFill>
                  <a:srgbClr val="009900"/>
                </a:solidFill>
              </a:rPr>
              <a:t>  (Oct. 12, 1984), pure numerical )</a:t>
            </a:r>
            <a:endParaRPr lang="en-US" altLang="ja-JP" b="1" dirty="0">
              <a:solidFill>
                <a:srgbClr val="00990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-26781" y="4800600"/>
            <a:ext cx="967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  Similar FCNC Sol. 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Without         ,  Scale Invariance, </a:t>
            </a:r>
            <a:r>
              <a:rPr kumimoji="1" lang="en-US" altLang="ja-JP" sz="2000" dirty="0" err="1" smtClean="0">
                <a:solidFill>
                  <a:srgbClr val="FF0000"/>
                </a:solidFill>
              </a:rPr>
              <a:t>Techni-dilaton</a:t>
            </a:r>
            <a:r>
              <a:rPr lang="en-US" altLang="ja-JP" sz="2000" dirty="0">
                <a:solidFill>
                  <a:srgbClr val="000000"/>
                </a:solidFill>
              </a:rPr>
              <a:t>: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2" name="左右矢印 1"/>
          <p:cNvSpPr/>
          <p:nvPr/>
        </p:nvSpPr>
        <p:spPr>
          <a:xfrm>
            <a:off x="3810000" y="3429000"/>
            <a:ext cx="1676400" cy="332232"/>
          </a:xfrm>
          <a:prstGeom prst="left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715000" y="3352800"/>
            <a:ext cx="1900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FCNC Sol.</a:t>
            </a:r>
            <a:endParaRPr kumimoji="1" lang="ja-JP" altLang="en-US" sz="2800" dirty="0"/>
          </a:p>
        </p:txBody>
      </p:sp>
      <p:pic>
        <p:nvPicPr>
          <p:cNvPr id="5" name="図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352800"/>
            <a:ext cx="1524000" cy="461395"/>
          </a:xfrm>
          <a:prstGeom prst="rect">
            <a:avLst/>
          </a:prstGeom>
        </p:spPr>
      </p:pic>
      <p:pic>
        <p:nvPicPr>
          <p:cNvPr id="6" name="図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819400"/>
            <a:ext cx="4267200" cy="468506"/>
          </a:xfrm>
          <a:prstGeom prst="rect">
            <a:avLst/>
          </a:prstGeom>
        </p:spPr>
      </p:pic>
      <p:pic>
        <p:nvPicPr>
          <p:cNvPr id="3" name="図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876800"/>
            <a:ext cx="517197" cy="30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7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/>
        </p:nvSpPr>
        <p:spPr>
          <a:xfrm>
            <a:off x="0" y="4038600"/>
            <a:ext cx="42672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-23868" y="0"/>
            <a:ext cx="9167868" cy="1295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57200" y="76200"/>
            <a:ext cx="65922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rgbClr val="FF0000"/>
                </a:solidFill>
              </a:rPr>
              <a:t>Ladder</a:t>
            </a:r>
            <a:r>
              <a:rPr lang="ja-JP" altLang="en-US" sz="3200" dirty="0" smtClean="0"/>
              <a:t> </a:t>
            </a:r>
            <a:r>
              <a:rPr lang="en-US" altLang="ja-JP" sz="3200" dirty="0" smtClean="0"/>
              <a:t>as</a:t>
            </a:r>
            <a:r>
              <a:rPr lang="ja-JP" altLang="en-US" sz="3200" dirty="0" smtClean="0"/>
              <a:t> </a:t>
            </a:r>
            <a:r>
              <a:rPr lang="en-US" altLang="ja-JP" sz="3200" dirty="0" smtClean="0"/>
              <a:t>an </a:t>
            </a:r>
            <a:r>
              <a:rPr lang="ja-JP" altLang="ja-JP" sz="3200" dirty="0" smtClean="0"/>
              <a:t>i</a:t>
            </a:r>
            <a:r>
              <a:rPr lang="en-US" altLang="ja-JP" sz="3200" dirty="0" smtClean="0"/>
              <a:t>deal</a:t>
            </a:r>
            <a:r>
              <a:rPr lang="ja-JP" altLang="en-US" sz="3200" dirty="0" smtClean="0"/>
              <a:t> </a:t>
            </a:r>
            <a:r>
              <a:rPr lang="en-US" altLang="ja-JP" sz="3200" dirty="0" smtClean="0"/>
              <a:t>limit of </a:t>
            </a:r>
            <a:r>
              <a:rPr lang="en-US" altLang="ja-JP" sz="3200" dirty="0" smtClean="0">
                <a:solidFill>
                  <a:srgbClr val="FF0000"/>
                </a:solidFill>
              </a:rPr>
              <a:t>IRFP</a:t>
            </a:r>
          </a:p>
          <a:p>
            <a:r>
              <a:rPr lang="en-US" altLang="ja-JP" sz="3200" dirty="0"/>
              <a:t> </a:t>
            </a:r>
            <a:r>
              <a:rPr lang="en-US" altLang="ja-JP" sz="3200" dirty="0" smtClean="0"/>
              <a:t>                             ( Large </a:t>
            </a:r>
            <a:r>
              <a:rPr lang="en-US" altLang="ja-JP" sz="3200" dirty="0" err="1" smtClean="0"/>
              <a:t>Nf</a:t>
            </a:r>
            <a:r>
              <a:rPr lang="en-US" altLang="ja-JP" sz="3200" dirty="0" smtClean="0"/>
              <a:t> QCD)</a:t>
            </a:r>
            <a:endParaRPr kumimoji="1" lang="ja-JP" altLang="en-US" sz="32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879242"/>
            <a:ext cx="4114800" cy="2125014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6553200" y="2743200"/>
            <a:ext cx="182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Ladder coupling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410200" y="1447800"/>
            <a:ext cx="3430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two-loop coupling (</a:t>
            </a:r>
            <a:r>
              <a:rPr kumimoji="1" lang="en-US" altLang="ja-JP" dirty="0" err="1" smtClean="0"/>
              <a:t>Nf</a:t>
            </a:r>
            <a:r>
              <a:rPr kumimoji="1" lang="en-US" altLang="ja-JP" dirty="0" smtClean="0"/>
              <a:t>=12,Nc=3)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57800" y="2590800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IRFP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0" y="1371600"/>
            <a:ext cx="488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Two-loop beta function (scheme-independent)</a:t>
            </a:r>
            <a:endParaRPr kumimoji="1"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590800"/>
            <a:ext cx="3886200" cy="1397000"/>
          </a:xfrm>
          <a:prstGeom prst="rect">
            <a:avLst/>
          </a:prstGeom>
        </p:spPr>
      </p:pic>
      <p:pic>
        <p:nvPicPr>
          <p:cNvPr id="18" name="図 1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81200"/>
            <a:ext cx="4876800" cy="546100"/>
          </a:xfrm>
          <a:prstGeom prst="rect">
            <a:avLst/>
          </a:prstGeom>
        </p:spPr>
      </p:pic>
      <p:pic>
        <p:nvPicPr>
          <p:cNvPr id="19" name="図 1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5894294"/>
            <a:ext cx="1752600" cy="309283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172200" y="6324600"/>
            <a:ext cx="2493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“(anti-)</a:t>
            </a:r>
            <a:r>
              <a:rPr kumimoji="1" lang="en-US" altLang="ja-JP" dirty="0" err="1" smtClean="0"/>
              <a:t>Veneziano</a:t>
            </a:r>
            <a:r>
              <a:rPr kumimoji="1" lang="en-US" altLang="ja-JP" dirty="0" smtClean="0"/>
              <a:t> limit”</a:t>
            </a:r>
            <a:endParaRPr kumimoji="1" lang="ja-JP" altLang="en-US" dirty="0"/>
          </a:p>
        </p:txBody>
      </p:sp>
      <p:pic>
        <p:nvPicPr>
          <p:cNvPr id="9" name="図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410200"/>
            <a:ext cx="1908504" cy="482674"/>
          </a:xfrm>
          <a:prstGeom prst="rect">
            <a:avLst/>
          </a:prstGeom>
        </p:spPr>
      </p:pic>
      <p:pic>
        <p:nvPicPr>
          <p:cNvPr id="25" name="図 2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886200"/>
            <a:ext cx="461818" cy="238125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52400" y="4038600"/>
            <a:ext cx="1002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IRFP</a:t>
            </a:r>
            <a:endParaRPr kumimoji="1" lang="ja-JP" altLang="en-US" sz="2800" dirty="0"/>
          </a:p>
        </p:txBody>
      </p:sp>
      <p:pic>
        <p:nvPicPr>
          <p:cNvPr id="24" name="図 2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191000"/>
            <a:ext cx="431800" cy="292100"/>
          </a:xfrm>
          <a:prstGeom prst="rect">
            <a:avLst/>
          </a:prstGeom>
        </p:spPr>
      </p:pic>
      <p:pic>
        <p:nvPicPr>
          <p:cNvPr id="26" name="図 2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665885"/>
            <a:ext cx="3581400" cy="672604"/>
          </a:xfrm>
          <a:prstGeom prst="rect">
            <a:avLst/>
          </a:prstGeom>
        </p:spPr>
      </p:pic>
      <p:pic>
        <p:nvPicPr>
          <p:cNvPr id="8" name="図 7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114800"/>
            <a:ext cx="1752600" cy="435286"/>
          </a:xfrm>
          <a:prstGeom prst="rect">
            <a:avLst/>
          </a:prstGeom>
        </p:spPr>
      </p:pic>
      <p:pic>
        <p:nvPicPr>
          <p:cNvPr id="28" name="図 27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5486400"/>
            <a:ext cx="3733801" cy="381198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1676400" y="4114800"/>
            <a:ext cx="248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:</a:t>
            </a:r>
            <a:endParaRPr kumimoji="1" lang="ja-JP" altLang="en-US" dirty="0"/>
          </a:p>
        </p:txBody>
      </p:sp>
      <p:pic>
        <p:nvPicPr>
          <p:cNvPr id="30" name="図 29" descr="latex-image-1.pd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19800" y="4191000"/>
            <a:ext cx="2712720" cy="838200"/>
          </a:xfrm>
          <a:prstGeom prst="rect">
            <a:avLst/>
          </a:prstGeom>
        </p:spPr>
      </p:pic>
      <p:sp>
        <p:nvSpPr>
          <p:cNvPr id="31" name="テキスト ボックス 30"/>
          <p:cNvSpPr txBox="1"/>
          <p:nvPr/>
        </p:nvSpPr>
        <p:spPr>
          <a:xfrm>
            <a:off x="2819400" y="5943600"/>
            <a:ext cx="2083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Almost continuous </a:t>
            </a:r>
            <a:endParaRPr kumimoji="1" lang="ja-JP" altLang="en-US" dirty="0"/>
          </a:p>
        </p:txBody>
      </p:sp>
      <p:pic>
        <p:nvPicPr>
          <p:cNvPr id="32" name="図 31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495800"/>
            <a:ext cx="577458" cy="311644"/>
          </a:xfrm>
          <a:prstGeom prst="rect">
            <a:avLst/>
          </a:prstGeom>
        </p:spPr>
      </p:pic>
      <p:pic>
        <p:nvPicPr>
          <p:cNvPr id="33" name="図 32" descr="latex-image-1.pd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20000" y="5105400"/>
            <a:ext cx="1371600" cy="397869"/>
          </a:xfrm>
          <a:prstGeom prst="rect">
            <a:avLst/>
          </a:prstGeom>
        </p:spPr>
      </p:pic>
      <p:pic>
        <p:nvPicPr>
          <p:cNvPr id="34" name="図 33" descr="latex-image-1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928976"/>
            <a:ext cx="1752600" cy="336357"/>
          </a:xfrm>
          <a:prstGeom prst="rect">
            <a:avLst/>
          </a:prstGeom>
        </p:spPr>
      </p:pic>
      <p:sp>
        <p:nvSpPr>
          <p:cNvPr id="12" name="上下矢印 11"/>
          <p:cNvSpPr/>
          <p:nvPr/>
        </p:nvSpPr>
        <p:spPr>
          <a:xfrm>
            <a:off x="7696200" y="3276600"/>
            <a:ext cx="304800" cy="911352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下矢印 14"/>
          <p:cNvSpPr/>
          <p:nvPr/>
        </p:nvSpPr>
        <p:spPr>
          <a:xfrm flipH="1">
            <a:off x="6202680" y="2514600"/>
            <a:ext cx="45719" cy="10668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" name="図 19" descr="latex-image-1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657600"/>
            <a:ext cx="1178011" cy="304800"/>
          </a:xfrm>
          <a:prstGeom prst="rect">
            <a:avLst/>
          </a:prstGeom>
        </p:spPr>
      </p:pic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6934200" y="457200"/>
            <a:ext cx="2819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 dirty="0" smtClean="0">
                <a:solidFill>
                  <a:srgbClr val="008000"/>
                </a:solidFill>
              </a:rPr>
              <a:t>Caswell(1974)</a:t>
            </a:r>
          </a:p>
          <a:p>
            <a:r>
              <a:rPr lang="en-US" altLang="ja-JP" b="1" dirty="0" smtClean="0">
                <a:solidFill>
                  <a:srgbClr val="008000"/>
                </a:solidFill>
              </a:rPr>
              <a:t>Banks</a:t>
            </a:r>
            <a:r>
              <a:rPr lang="en-US" altLang="ja-JP" b="1" dirty="0">
                <a:solidFill>
                  <a:srgbClr val="008000"/>
                </a:solidFill>
              </a:rPr>
              <a:t>, </a:t>
            </a:r>
            <a:r>
              <a:rPr lang="en-US" altLang="ja-JP" b="1" dirty="0" smtClean="0">
                <a:solidFill>
                  <a:srgbClr val="008000"/>
                </a:solidFill>
              </a:rPr>
              <a:t>Zaks(1982)</a:t>
            </a:r>
          </a:p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55319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-1" y="4419600"/>
            <a:ext cx="2743201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578" name="Oval 78"/>
          <p:cNvSpPr>
            <a:spLocks noChangeArrowheads="1"/>
          </p:cNvSpPr>
          <p:nvPr/>
        </p:nvSpPr>
        <p:spPr bwMode="auto">
          <a:xfrm>
            <a:off x="838200" y="3581400"/>
            <a:ext cx="609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sp>
        <p:nvSpPr>
          <p:cNvPr id="24579" name="Oval 76"/>
          <p:cNvSpPr>
            <a:spLocks noChangeArrowheads="1"/>
          </p:cNvSpPr>
          <p:nvPr/>
        </p:nvSpPr>
        <p:spPr bwMode="auto">
          <a:xfrm>
            <a:off x="8305800" y="2667000"/>
            <a:ext cx="838200" cy="457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580" name="Oval 74"/>
          <p:cNvSpPr>
            <a:spLocks noChangeArrowheads="1"/>
          </p:cNvSpPr>
          <p:nvPr/>
        </p:nvSpPr>
        <p:spPr bwMode="auto">
          <a:xfrm>
            <a:off x="7391400" y="3276600"/>
            <a:ext cx="838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583" name="Line 9"/>
          <p:cNvSpPr>
            <a:spLocks noChangeShapeType="1"/>
          </p:cNvSpPr>
          <p:nvPr/>
        </p:nvSpPr>
        <p:spPr bwMode="auto">
          <a:xfrm>
            <a:off x="5562600" y="4114800"/>
            <a:ext cx="3276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584" name="Line 10"/>
          <p:cNvSpPr>
            <a:spLocks noChangeShapeType="1"/>
          </p:cNvSpPr>
          <p:nvPr/>
        </p:nvSpPr>
        <p:spPr bwMode="auto">
          <a:xfrm flipH="1" flipV="1">
            <a:off x="6172200" y="2133600"/>
            <a:ext cx="76200" cy="3276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585" name="Arc 11"/>
          <p:cNvSpPr>
            <a:spLocks/>
          </p:cNvSpPr>
          <p:nvPr/>
        </p:nvSpPr>
        <p:spPr bwMode="auto">
          <a:xfrm rot="10800000">
            <a:off x="6324600" y="2362200"/>
            <a:ext cx="914400" cy="738188"/>
          </a:xfrm>
          <a:custGeom>
            <a:avLst/>
            <a:gdLst>
              <a:gd name="T0" fmla="*/ 2147483647 w 21600"/>
              <a:gd name="T1" fmla="*/ 0 h 17445"/>
              <a:gd name="T2" fmla="*/ 2147483647 w 21600"/>
              <a:gd name="T3" fmla="*/ 2147483647 h 17445"/>
              <a:gd name="T4" fmla="*/ 0 w 21600"/>
              <a:gd name="T5" fmla="*/ 2147483647 h 17445"/>
              <a:gd name="T6" fmla="*/ 0 60000 65536"/>
              <a:gd name="T7" fmla="*/ 0 60000 65536"/>
              <a:gd name="T8" fmla="*/ 0 60000 65536"/>
              <a:gd name="T9" fmla="*/ 0 w 21600"/>
              <a:gd name="T10" fmla="*/ 0 h 17445"/>
              <a:gd name="T11" fmla="*/ 21600 w 21600"/>
              <a:gd name="T12" fmla="*/ 17445 h 174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7445" fill="none" extrusionOk="0">
                <a:moveTo>
                  <a:pt x="12737" y="-1"/>
                </a:moveTo>
                <a:cubicBezTo>
                  <a:pt x="18306" y="4066"/>
                  <a:pt x="21600" y="10548"/>
                  <a:pt x="21600" y="17445"/>
                </a:cubicBezTo>
              </a:path>
              <a:path w="21600" h="17445" stroke="0" extrusionOk="0">
                <a:moveTo>
                  <a:pt x="12737" y="-1"/>
                </a:moveTo>
                <a:cubicBezTo>
                  <a:pt x="18306" y="4066"/>
                  <a:pt x="21600" y="10548"/>
                  <a:pt x="21600" y="17445"/>
                </a:cubicBezTo>
                <a:lnTo>
                  <a:pt x="0" y="17445"/>
                </a:lnTo>
                <a:close/>
              </a:path>
            </a:pathLst>
          </a:custGeom>
          <a:noFill/>
          <a:ln w="571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586" name="Arc 13"/>
          <p:cNvSpPr>
            <a:spLocks/>
          </p:cNvSpPr>
          <p:nvPr/>
        </p:nvSpPr>
        <p:spPr bwMode="auto">
          <a:xfrm>
            <a:off x="8229600" y="3200400"/>
            <a:ext cx="609600" cy="685800"/>
          </a:xfrm>
          <a:custGeom>
            <a:avLst/>
            <a:gdLst>
              <a:gd name="T0" fmla="*/ 0 w 18952"/>
              <a:gd name="T1" fmla="*/ 0 h 21600"/>
              <a:gd name="T2" fmla="*/ 2147483647 w 18952"/>
              <a:gd name="T3" fmla="*/ 2147483647 h 21600"/>
              <a:gd name="T4" fmla="*/ 0 w 18952"/>
              <a:gd name="T5" fmla="*/ 2147483647 h 21600"/>
              <a:gd name="T6" fmla="*/ 0 60000 65536"/>
              <a:gd name="T7" fmla="*/ 0 60000 65536"/>
              <a:gd name="T8" fmla="*/ 0 60000 65536"/>
              <a:gd name="T9" fmla="*/ 0 w 18952"/>
              <a:gd name="T10" fmla="*/ 0 h 21600"/>
              <a:gd name="T11" fmla="*/ 18952 w 1895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952" h="21600" fill="none" extrusionOk="0">
                <a:moveTo>
                  <a:pt x="0" y="-1"/>
                </a:moveTo>
                <a:cubicBezTo>
                  <a:pt x="7896" y="-1"/>
                  <a:pt x="15163" y="4309"/>
                  <a:pt x="18952" y="11237"/>
                </a:cubicBezTo>
              </a:path>
              <a:path w="18952" h="21600" stroke="0" extrusionOk="0">
                <a:moveTo>
                  <a:pt x="0" y="-1"/>
                </a:moveTo>
                <a:cubicBezTo>
                  <a:pt x="7896" y="-1"/>
                  <a:pt x="15163" y="4309"/>
                  <a:pt x="18952" y="11237"/>
                </a:cubicBezTo>
                <a:lnTo>
                  <a:pt x="0" y="21600"/>
                </a:lnTo>
                <a:close/>
              </a:path>
            </a:pathLst>
          </a:cu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sp>
        <p:nvSpPr>
          <p:cNvPr id="24587" name="Line 14"/>
          <p:cNvSpPr>
            <a:spLocks noChangeShapeType="1"/>
          </p:cNvSpPr>
          <p:nvPr/>
        </p:nvSpPr>
        <p:spPr bwMode="auto">
          <a:xfrm>
            <a:off x="6705600" y="2743200"/>
            <a:ext cx="0" cy="13716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588" name="Line 15"/>
          <p:cNvSpPr>
            <a:spLocks noChangeShapeType="1"/>
          </p:cNvSpPr>
          <p:nvPr/>
        </p:nvSpPr>
        <p:spPr bwMode="auto">
          <a:xfrm>
            <a:off x="8229600" y="2743200"/>
            <a:ext cx="0" cy="13716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591" name="Line 24"/>
          <p:cNvSpPr>
            <a:spLocks noChangeShapeType="1"/>
          </p:cNvSpPr>
          <p:nvPr/>
        </p:nvSpPr>
        <p:spPr bwMode="auto">
          <a:xfrm>
            <a:off x="6248400" y="3200400"/>
            <a:ext cx="1981200" cy="0"/>
          </a:xfrm>
          <a:prstGeom prst="line">
            <a:avLst/>
          </a:prstGeom>
          <a:noFill/>
          <a:ln w="5715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592" name="Arc 28"/>
          <p:cNvSpPr>
            <a:spLocks/>
          </p:cNvSpPr>
          <p:nvPr/>
        </p:nvSpPr>
        <p:spPr bwMode="auto">
          <a:xfrm rot="10800000">
            <a:off x="6705600" y="3048000"/>
            <a:ext cx="1524000" cy="152400"/>
          </a:xfrm>
          <a:custGeom>
            <a:avLst/>
            <a:gdLst>
              <a:gd name="T0" fmla="*/ 0 w 18970"/>
              <a:gd name="T1" fmla="*/ 0 h 21600"/>
              <a:gd name="T2" fmla="*/ 2147483647 w 18970"/>
              <a:gd name="T3" fmla="*/ 2147483647 h 21600"/>
              <a:gd name="T4" fmla="*/ 0 w 18970"/>
              <a:gd name="T5" fmla="*/ 2147483647 h 21600"/>
              <a:gd name="T6" fmla="*/ 0 60000 65536"/>
              <a:gd name="T7" fmla="*/ 0 60000 65536"/>
              <a:gd name="T8" fmla="*/ 0 60000 65536"/>
              <a:gd name="T9" fmla="*/ 0 w 18970"/>
              <a:gd name="T10" fmla="*/ 0 h 21600"/>
              <a:gd name="T11" fmla="*/ 18970 w 189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970" h="21600" fill="none" extrusionOk="0">
                <a:moveTo>
                  <a:pt x="0" y="-1"/>
                </a:moveTo>
                <a:cubicBezTo>
                  <a:pt x="7909" y="-1"/>
                  <a:pt x="15187" y="4323"/>
                  <a:pt x="18969" y="11270"/>
                </a:cubicBezTo>
              </a:path>
              <a:path w="18970" h="21600" stroke="0" extrusionOk="0">
                <a:moveTo>
                  <a:pt x="0" y="-1"/>
                </a:moveTo>
                <a:cubicBezTo>
                  <a:pt x="7909" y="-1"/>
                  <a:pt x="15187" y="4323"/>
                  <a:pt x="18969" y="11270"/>
                </a:cubicBezTo>
                <a:lnTo>
                  <a:pt x="0" y="21600"/>
                </a:lnTo>
                <a:close/>
              </a:path>
            </a:pathLst>
          </a:custGeom>
          <a:noFill/>
          <a:ln w="571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594" name="Line 30"/>
          <p:cNvSpPr>
            <a:spLocks noChangeShapeType="1"/>
          </p:cNvSpPr>
          <p:nvPr/>
        </p:nvSpPr>
        <p:spPr bwMode="auto">
          <a:xfrm>
            <a:off x="7620000" y="3124200"/>
            <a:ext cx="457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595" name="Line 31"/>
          <p:cNvSpPr>
            <a:spLocks noChangeShapeType="1"/>
          </p:cNvSpPr>
          <p:nvPr/>
        </p:nvSpPr>
        <p:spPr bwMode="auto">
          <a:xfrm flipH="1" flipV="1">
            <a:off x="8382000" y="3124200"/>
            <a:ext cx="4572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596" name="Text Box 32"/>
          <p:cNvSpPr txBox="1">
            <a:spLocks noChangeArrowheads="1"/>
          </p:cNvSpPr>
          <p:nvPr/>
        </p:nvSpPr>
        <p:spPr bwMode="auto">
          <a:xfrm>
            <a:off x="7391400" y="3276600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b="1" dirty="0" smtClean="0">
                <a:solidFill>
                  <a:srgbClr val="FFFFFF"/>
                </a:solidFill>
              </a:rPr>
              <a:t>UVFP</a:t>
            </a:r>
            <a:endParaRPr lang="en-US" altLang="ja-JP" b="1" dirty="0">
              <a:solidFill>
                <a:srgbClr val="FFFFFF"/>
              </a:solidFill>
            </a:endParaRPr>
          </a:p>
        </p:txBody>
      </p:sp>
      <p:sp>
        <p:nvSpPr>
          <p:cNvPr id="24597" name="Text Box 33"/>
          <p:cNvSpPr txBox="1">
            <a:spLocks noChangeArrowheads="1"/>
          </p:cNvSpPr>
          <p:nvPr/>
        </p:nvSpPr>
        <p:spPr bwMode="auto">
          <a:xfrm>
            <a:off x="8393065" y="2667000"/>
            <a:ext cx="7372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b="1" dirty="0" smtClean="0">
                <a:solidFill>
                  <a:srgbClr val="FFFFFF"/>
                </a:solidFill>
              </a:rPr>
              <a:t>IRFP</a:t>
            </a:r>
            <a:endParaRPr lang="en-US" altLang="ja-JP" b="1" dirty="0">
              <a:solidFill>
                <a:srgbClr val="FFFFFF"/>
              </a:solidFill>
            </a:endParaRPr>
          </a:p>
        </p:txBody>
      </p:sp>
      <p:sp>
        <p:nvSpPr>
          <p:cNvPr id="24603" name="Text Box 45"/>
          <p:cNvSpPr txBox="1">
            <a:spLocks noChangeArrowheads="1"/>
          </p:cNvSpPr>
          <p:nvPr/>
        </p:nvSpPr>
        <p:spPr bwMode="auto">
          <a:xfrm>
            <a:off x="3200400" y="4267200"/>
            <a:ext cx="13140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 dirty="0" smtClean="0">
                <a:solidFill>
                  <a:srgbClr val="FF3300"/>
                </a:solidFill>
              </a:rPr>
              <a:t>Scale </a:t>
            </a:r>
            <a:r>
              <a:rPr lang="en-US" altLang="ja-JP" b="1" dirty="0">
                <a:solidFill>
                  <a:srgbClr val="FF3300"/>
                </a:solidFill>
              </a:rPr>
              <a:t>sym</a:t>
            </a:r>
          </a:p>
        </p:txBody>
      </p:sp>
      <p:sp>
        <p:nvSpPr>
          <p:cNvPr id="24605" name="Text Box 48"/>
          <p:cNvSpPr txBox="1">
            <a:spLocks noChangeArrowheads="1"/>
          </p:cNvSpPr>
          <p:nvPr/>
        </p:nvSpPr>
        <p:spPr bwMode="auto">
          <a:xfrm>
            <a:off x="1828800" y="6324600"/>
            <a:ext cx="7062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 dirty="0" smtClean="0">
                <a:solidFill>
                  <a:srgbClr val="008000"/>
                </a:solidFill>
              </a:rPr>
              <a:t>IRFP</a:t>
            </a:r>
            <a:endParaRPr lang="en-US" altLang="ja-JP" b="1" dirty="0">
              <a:solidFill>
                <a:srgbClr val="008000"/>
              </a:solidFill>
            </a:endParaRPr>
          </a:p>
        </p:txBody>
      </p:sp>
      <p:sp>
        <p:nvSpPr>
          <p:cNvPr id="24606" name="Text Box 49"/>
          <p:cNvSpPr txBox="1">
            <a:spLocks noChangeArrowheads="1"/>
          </p:cNvSpPr>
          <p:nvPr/>
        </p:nvSpPr>
        <p:spPr bwMode="auto">
          <a:xfrm>
            <a:off x="3200400" y="6324600"/>
            <a:ext cx="7961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 dirty="0" smtClean="0">
                <a:solidFill>
                  <a:srgbClr val="FF3300"/>
                </a:solidFill>
              </a:rPr>
              <a:t>UVFP</a:t>
            </a:r>
            <a:endParaRPr lang="en-US" altLang="ja-JP" b="1" dirty="0">
              <a:solidFill>
                <a:srgbClr val="FF3300"/>
              </a:solidFill>
            </a:endParaRPr>
          </a:p>
        </p:txBody>
      </p:sp>
      <p:sp>
        <p:nvSpPr>
          <p:cNvPr id="24608" name="Line 44"/>
          <p:cNvSpPr>
            <a:spLocks noChangeShapeType="1"/>
          </p:cNvSpPr>
          <p:nvPr/>
        </p:nvSpPr>
        <p:spPr bwMode="auto">
          <a:xfrm flipH="1" flipV="1">
            <a:off x="1447800" y="4038600"/>
            <a:ext cx="1600200" cy="381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609" name="Line 52"/>
          <p:cNvSpPr>
            <a:spLocks noChangeShapeType="1"/>
          </p:cNvSpPr>
          <p:nvPr/>
        </p:nvSpPr>
        <p:spPr bwMode="auto">
          <a:xfrm>
            <a:off x="5638800" y="6172200"/>
            <a:ext cx="3276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610" name="Line 53"/>
          <p:cNvSpPr>
            <a:spLocks noChangeShapeType="1"/>
          </p:cNvSpPr>
          <p:nvPr/>
        </p:nvSpPr>
        <p:spPr bwMode="auto">
          <a:xfrm flipV="1">
            <a:off x="6248400" y="5334000"/>
            <a:ext cx="0" cy="1524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611" name="Arc 56"/>
          <p:cNvSpPr>
            <a:spLocks/>
          </p:cNvSpPr>
          <p:nvPr/>
        </p:nvSpPr>
        <p:spPr bwMode="auto">
          <a:xfrm rot="5642068">
            <a:off x="6309321" y="4861659"/>
            <a:ext cx="2667000" cy="927100"/>
          </a:xfrm>
          <a:custGeom>
            <a:avLst/>
            <a:gdLst>
              <a:gd name="T0" fmla="*/ 2147483647 w 21271"/>
              <a:gd name="T1" fmla="*/ 0 h 11619"/>
              <a:gd name="T2" fmla="*/ 2147483647 w 21271"/>
              <a:gd name="T3" fmla="*/ 2147483647 h 11619"/>
              <a:gd name="T4" fmla="*/ 0 w 21271"/>
              <a:gd name="T5" fmla="*/ 2147483647 h 11619"/>
              <a:gd name="T6" fmla="*/ 0 60000 65536"/>
              <a:gd name="T7" fmla="*/ 0 60000 65536"/>
              <a:gd name="T8" fmla="*/ 0 60000 65536"/>
              <a:gd name="T9" fmla="*/ 0 w 21271"/>
              <a:gd name="T10" fmla="*/ 0 h 11619"/>
              <a:gd name="T11" fmla="*/ 21271 w 21271"/>
              <a:gd name="T12" fmla="*/ 11619 h 116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71" h="11619" fill="none" extrusionOk="0">
                <a:moveTo>
                  <a:pt x="18208" y="0"/>
                </a:moveTo>
                <a:cubicBezTo>
                  <a:pt x="19736" y="2393"/>
                  <a:pt x="20776" y="5064"/>
                  <a:pt x="21270" y="7861"/>
                </a:cubicBezTo>
              </a:path>
              <a:path w="21271" h="11619" stroke="0" extrusionOk="0">
                <a:moveTo>
                  <a:pt x="18208" y="0"/>
                </a:moveTo>
                <a:cubicBezTo>
                  <a:pt x="19736" y="2393"/>
                  <a:pt x="20776" y="5064"/>
                  <a:pt x="21270" y="7861"/>
                </a:cubicBezTo>
                <a:lnTo>
                  <a:pt x="0" y="11619"/>
                </a:lnTo>
                <a:close/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612" name="Arc 57"/>
          <p:cNvSpPr>
            <a:spLocks/>
          </p:cNvSpPr>
          <p:nvPr/>
        </p:nvSpPr>
        <p:spPr bwMode="auto">
          <a:xfrm rot="9228815">
            <a:off x="6399650" y="5887571"/>
            <a:ext cx="992895" cy="975114"/>
          </a:xfrm>
          <a:custGeom>
            <a:avLst/>
            <a:gdLst>
              <a:gd name="T0" fmla="*/ 2147483647 w 21600"/>
              <a:gd name="T1" fmla="*/ 0 h 21568"/>
              <a:gd name="T2" fmla="*/ 2147483647 w 21600"/>
              <a:gd name="T3" fmla="*/ 2147483647 h 21568"/>
              <a:gd name="T4" fmla="*/ 0 w 21600"/>
              <a:gd name="T5" fmla="*/ 2147483647 h 21568"/>
              <a:gd name="T6" fmla="*/ 0 60000 65536"/>
              <a:gd name="T7" fmla="*/ 0 60000 65536"/>
              <a:gd name="T8" fmla="*/ 0 60000 65536"/>
              <a:gd name="T9" fmla="*/ 0 w 21600"/>
              <a:gd name="T10" fmla="*/ 0 h 21568"/>
              <a:gd name="T11" fmla="*/ 21600 w 21600"/>
              <a:gd name="T12" fmla="*/ 21568 h 215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68" fill="none" extrusionOk="0">
                <a:moveTo>
                  <a:pt x="1173" y="-1"/>
                </a:moveTo>
                <a:cubicBezTo>
                  <a:pt x="12629" y="622"/>
                  <a:pt x="21600" y="10094"/>
                  <a:pt x="21600" y="21568"/>
                </a:cubicBezTo>
              </a:path>
              <a:path w="21600" h="21568" stroke="0" extrusionOk="0">
                <a:moveTo>
                  <a:pt x="1173" y="-1"/>
                </a:moveTo>
                <a:cubicBezTo>
                  <a:pt x="12629" y="622"/>
                  <a:pt x="21600" y="10094"/>
                  <a:pt x="21600" y="21568"/>
                </a:cubicBezTo>
                <a:lnTo>
                  <a:pt x="0" y="21568"/>
                </a:lnTo>
                <a:close/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613" name="Oval 58"/>
          <p:cNvSpPr>
            <a:spLocks noChangeArrowheads="1"/>
          </p:cNvSpPr>
          <p:nvPr/>
        </p:nvSpPr>
        <p:spPr bwMode="auto">
          <a:xfrm rot="-376293">
            <a:off x="8153400" y="6096000"/>
            <a:ext cx="144463" cy="147638"/>
          </a:xfrm>
          <a:prstGeom prst="ellipse">
            <a:avLst/>
          </a:prstGeom>
          <a:solidFill>
            <a:srgbClr val="008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614" name="Rectangle 61"/>
          <p:cNvSpPr>
            <a:spLocks noChangeArrowheads="1"/>
          </p:cNvSpPr>
          <p:nvPr/>
        </p:nvSpPr>
        <p:spPr bwMode="auto">
          <a:xfrm>
            <a:off x="4800600" y="3276600"/>
            <a:ext cx="704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b="1" dirty="0">
                <a:solidFill>
                  <a:srgbClr val="008000"/>
                </a:solidFill>
              </a:rPr>
              <a:t>IRFP</a:t>
            </a:r>
          </a:p>
        </p:txBody>
      </p:sp>
      <p:sp>
        <p:nvSpPr>
          <p:cNvPr id="24615" name="Arc 62"/>
          <p:cNvSpPr>
            <a:spLocks/>
          </p:cNvSpPr>
          <p:nvPr/>
        </p:nvSpPr>
        <p:spPr bwMode="auto">
          <a:xfrm rot="636675">
            <a:off x="7903110" y="6340512"/>
            <a:ext cx="1126013" cy="1352248"/>
          </a:xfrm>
          <a:custGeom>
            <a:avLst/>
            <a:gdLst>
              <a:gd name="T0" fmla="*/ 0 w 25468"/>
              <a:gd name="T1" fmla="*/ 2147483647 h 21600"/>
              <a:gd name="T2" fmla="*/ 2147483647 w 25468"/>
              <a:gd name="T3" fmla="*/ 2147483647 h 21600"/>
              <a:gd name="T4" fmla="*/ 2147483647 w 25468"/>
              <a:gd name="T5" fmla="*/ 2147483647 h 21600"/>
              <a:gd name="T6" fmla="*/ 0 60000 65536"/>
              <a:gd name="T7" fmla="*/ 0 60000 65536"/>
              <a:gd name="T8" fmla="*/ 0 60000 65536"/>
              <a:gd name="T9" fmla="*/ 0 w 25468"/>
              <a:gd name="T10" fmla="*/ 0 h 21600"/>
              <a:gd name="T11" fmla="*/ 25468 w 2546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468" h="21600" fill="none" extrusionOk="0">
                <a:moveTo>
                  <a:pt x="-1" y="1328"/>
                </a:moveTo>
                <a:cubicBezTo>
                  <a:pt x="2388" y="449"/>
                  <a:pt x="4913" y="-1"/>
                  <a:pt x="7459" y="-1"/>
                </a:cubicBezTo>
                <a:cubicBezTo>
                  <a:pt x="14704" y="-1"/>
                  <a:pt x="21467" y="3632"/>
                  <a:pt x="25468" y="9673"/>
                </a:cubicBezTo>
              </a:path>
              <a:path w="25468" h="21600" stroke="0" extrusionOk="0">
                <a:moveTo>
                  <a:pt x="-1" y="1328"/>
                </a:moveTo>
                <a:cubicBezTo>
                  <a:pt x="2388" y="449"/>
                  <a:pt x="4913" y="-1"/>
                  <a:pt x="7459" y="-1"/>
                </a:cubicBezTo>
                <a:cubicBezTo>
                  <a:pt x="14704" y="-1"/>
                  <a:pt x="21467" y="3632"/>
                  <a:pt x="25468" y="9673"/>
                </a:cubicBezTo>
                <a:lnTo>
                  <a:pt x="7459" y="2160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8674" name="Arc 66"/>
          <p:cNvSpPr>
            <a:spLocks/>
          </p:cNvSpPr>
          <p:nvPr/>
        </p:nvSpPr>
        <p:spPr bwMode="auto">
          <a:xfrm rot="897558">
            <a:off x="7620000" y="5257800"/>
            <a:ext cx="1066800" cy="1371600"/>
          </a:xfrm>
          <a:custGeom>
            <a:avLst/>
            <a:gdLst>
              <a:gd name="T0" fmla="*/ 2147483647 w 43200"/>
              <a:gd name="T1" fmla="*/ 0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0115"/>
                  <a:pt x="8986" y="639"/>
                  <a:pt x="20454" y="30"/>
                </a:cubicBezTo>
              </a:path>
              <a:path w="43200" h="43200" stroke="0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0115"/>
                  <a:pt x="8986" y="639"/>
                  <a:pt x="20454" y="30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>
            <a:solidFill>
              <a:srgbClr val="0000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009900"/>
              </a:solidFill>
            </a:endParaRPr>
          </a:p>
        </p:txBody>
      </p:sp>
      <p:pic>
        <p:nvPicPr>
          <p:cNvPr id="24618" name="Picture 6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400800" y="5257800"/>
            <a:ext cx="6096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図 46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667000"/>
            <a:ext cx="1143000" cy="359833"/>
          </a:xfrm>
          <a:prstGeom prst="rect">
            <a:avLst/>
          </a:prstGeom>
        </p:spPr>
      </p:pic>
      <p:pic>
        <p:nvPicPr>
          <p:cNvPr id="41" name="図 40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3048000"/>
            <a:ext cx="1295400" cy="235527"/>
          </a:xfrm>
          <a:prstGeom prst="rect">
            <a:avLst/>
          </a:prstGeom>
        </p:spPr>
      </p:pic>
      <p:pic>
        <p:nvPicPr>
          <p:cNvPr id="42" name="図 41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200" y="5791200"/>
            <a:ext cx="431800" cy="292100"/>
          </a:xfrm>
          <a:prstGeom prst="rect">
            <a:avLst/>
          </a:prstGeom>
        </p:spPr>
      </p:pic>
      <p:sp>
        <p:nvSpPr>
          <p:cNvPr id="44" name="Arc 57"/>
          <p:cNvSpPr>
            <a:spLocks/>
          </p:cNvSpPr>
          <p:nvPr/>
        </p:nvSpPr>
        <p:spPr bwMode="auto">
          <a:xfrm rot="5591084">
            <a:off x="7498766" y="5407754"/>
            <a:ext cx="1461665" cy="376578"/>
          </a:xfrm>
          <a:custGeom>
            <a:avLst/>
            <a:gdLst>
              <a:gd name="T0" fmla="*/ 2147483647 w 21600"/>
              <a:gd name="T1" fmla="*/ 0 h 21568"/>
              <a:gd name="T2" fmla="*/ 2147483647 w 21600"/>
              <a:gd name="T3" fmla="*/ 2147483647 h 21568"/>
              <a:gd name="T4" fmla="*/ 0 w 21600"/>
              <a:gd name="T5" fmla="*/ 2147483647 h 21568"/>
              <a:gd name="T6" fmla="*/ 0 60000 65536"/>
              <a:gd name="T7" fmla="*/ 0 60000 65536"/>
              <a:gd name="T8" fmla="*/ 0 60000 65536"/>
              <a:gd name="T9" fmla="*/ 0 w 21600"/>
              <a:gd name="T10" fmla="*/ 0 h 21568"/>
              <a:gd name="T11" fmla="*/ 21600 w 21600"/>
              <a:gd name="T12" fmla="*/ 21568 h 215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68" fill="none" extrusionOk="0">
                <a:moveTo>
                  <a:pt x="1173" y="-1"/>
                </a:moveTo>
                <a:cubicBezTo>
                  <a:pt x="12629" y="622"/>
                  <a:pt x="21600" y="10094"/>
                  <a:pt x="21600" y="21568"/>
                </a:cubicBezTo>
              </a:path>
              <a:path w="21600" h="21568" stroke="0" extrusionOk="0">
                <a:moveTo>
                  <a:pt x="1173" y="-1"/>
                </a:moveTo>
                <a:cubicBezTo>
                  <a:pt x="12629" y="622"/>
                  <a:pt x="21600" y="10094"/>
                  <a:pt x="21600" y="21568"/>
                </a:cubicBezTo>
                <a:lnTo>
                  <a:pt x="0" y="21568"/>
                </a:lnTo>
                <a:close/>
              </a:path>
            </a:pathLst>
          </a:cu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" name="Oval 58"/>
          <p:cNvSpPr>
            <a:spLocks noChangeArrowheads="1"/>
          </p:cNvSpPr>
          <p:nvPr/>
        </p:nvSpPr>
        <p:spPr bwMode="auto">
          <a:xfrm rot="21223707" flipH="1">
            <a:off x="6180980" y="3131062"/>
            <a:ext cx="134839" cy="168136"/>
          </a:xfrm>
          <a:prstGeom prst="ellipse">
            <a:avLst/>
          </a:prstGeom>
          <a:solidFill>
            <a:srgbClr val="008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" name="図 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05000"/>
            <a:ext cx="254000" cy="228600"/>
          </a:xfrm>
          <a:prstGeom prst="rect">
            <a:avLst/>
          </a:prstGeom>
        </p:spPr>
      </p:pic>
      <p:sp>
        <p:nvSpPr>
          <p:cNvPr id="46" name="正方形/長方形 45"/>
          <p:cNvSpPr/>
          <p:nvPr/>
        </p:nvSpPr>
        <p:spPr>
          <a:xfrm>
            <a:off x="-7323" y="0"/>
            <a:ext cx="7696200" cy="1219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8" name="図 4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000"/>
            <a:ext cx="3316941" cy="732312"/>
          </a:xfrm>
          <a:prstGeom prst="rect">
            <a:avLst/>
          </a:prstGeom>
        </p:spPr>
      </p:pic>
      <p:sp>
        <p:nvSpPr>
          <p:cNvPr id="51" name="テキスト ボックス 50"/>
          <p:cNvSpPr txBox="1"/>
          <p:nvPr/>
        </p:nvSpPr>
        <p:spPr>
          <a:xfrm>
            <a:off x="533400" y="304800"/>
            <a:ext cx="800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SSB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4114800" y="1752600"/>
            <a:ext cx="1364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</a:t>
            </a:r>
            <a:r>
              <a:rPr kumimoji="1" lang="en-US" altLang="ja-JP" dirty="0" smtClean="0">
                <a:solidFill>
                  <a:srgbClr val="FF0000"/>
                </a:solidFill>
              </a:rPr>
              <a:t>ladder SD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pic>
        <p:nvPicPr>
          <p:cNvPr id="53" name="図 52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04800"/>
            <a:ext cx="1295400" cy="381000"/>
          </a:xfrm>
          <a:prstGeom prst="rect">
            <a:avLst/>
          </a:prstGeom>
        </p:spPr>
      </p:pic>
      <p:pic>
        <p:nvPicPr>
          <p:cNvPr id="55" name="図 54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04800"/>
            <a:ext cx="2578100" cy="342900"/>
          </a:xfrm>
          <a:prstGeom prst="rect">
            <a:avLst/>
          </a:prstGeom>
        </p:spPr>
      </p:pic>
      <p:pic>
        <p:nvPicPr>
          <p:cNvPr id="56" name="図 55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62200"/>
            <a:ext cx="4191000" cy="1220165"/>
          </a:xfrm>
          <a:prstGeom prst="rect">
            <a:avLst/>
          </a:prstGeom>
        </p:spPr>
      </p:pic>
      <p:pic>
        <p:nvPicPr>
          <p:cNvPr id="57" name="図 56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657600"/>
            <a:ext cx="3514177" cy="381304"/>
          </a:xfrm>
          <a:prstGeom prst="rect">
            <a:avLst/>
          </a:prstGeom>
        </p:spPr>
      </p:pic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019800"/>
            <a:ext cx="2730500" cy="304800"/>
          </a:xfrm>
          <a:prstGeom prst="rect">
            <a:avLst/>
          </a:prstGeom>
        </p:spPr>
      </p:pic>
      <p:pic>
        <p:nvPicPr>
          <p:cNvPr id="5" name="図 4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838200"/>
            <a:ext cx="5122547" cy="354390"/>
          </a:xfrm>
          <a:prstGeom prst="rect">
            <a:avLst/>
          </a:prstGeom>
        </p:spPr>
      </p:pic>
      <p:pic>
        <p:nvPicPr>
          <p:cNvPr id="58" name="図 5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0" y="6172200"/>
            <a:ext cx="254000" cy="228600"/>
          </a:xfrm>
          <a:prstGeom prst="rect">
            <a:avLst/>
          </a:prstGeom>
        </p:spPr>
      </p:pic>
      <p:pic>
        <p:nvPicPr>
          <p:cNvPr id="6" name="図 5" descr="latex-image-1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191000"/>
            <a:ext cx="317500" cy="342900"/>
          </a:xfrm>
          <a:prstGeom prst="rect">
            <a:avLst/>
          </a:prstGeom>
        </p:spPr>
      </p:pic>
      <p:pic>
        <p:nvPicPr>
          <p:cNvPr id="7" name="図 6" descr="latex-image-1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729" y="4260323"/>
            <a:ext cx="698500" cy="304800"/>
          </a:xfrm>
          <a:prstGeom prst="rect">
            <a:avLst/>
          </a:prstGeom>
        </p:spPr>
      </p:pic>
      <p:sp>
        <p:nvSpPr>
          <p:cNvPr id="50" name="Line 30"/>
          <p:cNvSpPr>
            <a:spLocks noChangeShapeType="1"/>
          </p:cNvSpPr>
          <p:nvPr/>
        </p:nvSpPr>
        <p:spPr bwMode="auto">
          <a:xfrm flipH="1" flipV="1">
            <a:off x="8382000" y="6400800"/>
            <a:ext cx="3048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4" name="Line 31"/>
          <p:cNvSpPr>
            <a:spLocks noChangeShapeType="1"/>
          </p:cNvSpPr>
          <p:nvPr/>
        </p:nvSpPr>
        <p:spPr bwMode="auto">
          <a:xfrm flipV="1">
            <a:off x="7543800" y="6248400"/>
            <a:ext cx="3048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078" y="4495800"/>
            <a:ext cx="2661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FF0000"/>
                </a:solidFill>
              </a:rPr>
              <a:t>Nonperturbative</a:t>
            </a:r>
            <a:r>
              <a:rPr kumimoji="1" lang="en-US" altLang="ja-JP" dirty="0" smtClean="0">
                <a:solidFill>
                  <a:srgbClr val="FF0000"/>
                </a:solidFill>
              </a:rPr>
              <a:t> beta fn.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60" name="Text Box 21"/>
          <p:cNvSpPr txBox="1">
            <a:spLocks noChangeArrowheads="1"/>
          </p:cNvSpPr>
          <p:nvPr/>
        </p:nvSpPr>
        <p:spPr bwMode="auto">
          <a:xfrm>
            <a:off x="4419600" y="1219200"/>
            <a:ext cx="4724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dirty="0" err="1">
                <a:solidFill>
                  <a:srgbClr val="749805"/>
                </a:solidFill>
              </a:rPr>
              <a:t>Appelquist,Terning,Wijewardhana</a:t>
            </a:r>
            <a:r>
              <a:rPr lang="en-US" altLang="ja-JP" dirty="0">
                <a:solidFill>
                  <a:srgbClr val="749805"/>
                </a:solidFill>
              </a:rPr>
              <a:t> (1996)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3257" y="2286000"/>
            <a:ext cx="183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accent4"/>
                </a:solidFill>
              </a:rPr>
              <a:t>Miransky</a:t>
            </a:r>
            <a:r>
              <a:rPr kumimoji="1" lang="en-US" altLang="ja-JP" dirty="0" smtClean="0">
                <a:solidFill>
                  <a:schemeClr val="accent4"/>
                </a:solidFill>
              </a:rPr>
              <a:t> (1985)</a:t>
            </a:r>
            <a:endParaRPr kumimoji="1" lang="ja-JP" altLang="en-US" dirty="0">
              <a:solidFill>
                <a:schemeClr val="accent4"/>
              </a:solidFill>
            </a:endParaRPr>
          </a:p>
        </p:txBody>
      </p:sp>
      <p:pic>
        <p:nvPicPr>
          <p:cNvPr id="10" name="図 9" descr="latex-image-1.pd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181600"/>
            <a:ext cx="5739713" cy="737752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sp>
        <p:nvSpPr>
          <p:cNvPr id="61" name="Oval 10"/>
          <p:cNvSpPr/>
          <p:nvPr/>
        </p:nvSpPr>
        <p:spPr>
          <a:xfrm>
            <a:off x="5715000" y="5257800"/>
            <a:ext cx="245368" cy="3013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Oval 10"/>
          <p:cNvSpPr/>
          <p:nvPr/>
        </p:nvSpPr>
        <p:spPr>
          <a:xfrm>
            <a:off x="2743200" y="5486400"/>
            <a:ext cx="245368" cy="3013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802909" y="46181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23345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580" grpId="0" animBg="1"/>
      <p:bldP spid="24585" grpId="0" animBg="1"/>
      <p:bldP spid="24591" grpId="0" animBg="1"/>
      <p:bldP spid="24592" grpId="0" animBg="1"/>
      <p:bldP spid="24594" grpId="0" animBg="1"/>
      <p:bldP spid="24596" grpId="0"/>
      <p:bldP spid="24605" grpId="0"/>
      <p:bldP spid="24606" grpId="0"/>
      <p:bldP spid="24615" grpId="0" animBg="1"/>
      <p:bldP spid="68674" grpId="0" animBg="1"/>
      <p:bldP spid="44" grpId="0" animBg="1"/>
      <p:bldP spid="50" grpId="0" animBg="1"/>
      <p:bldP spid="3" grpId="0"/>
      <p:bldP spid="61" grpId="0" animBg="1"/>
      <p:bldP spid="6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61" y="457200"/>
            <a:ext cx="8679939" cy="6019800"/>
          </a:xfrm>
          <a:prstGeom prst="rect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</p:pic>
      <p:sp>
        <p:nvSpPr>
          <p:cNvPr id="5" name="Arc 57"/>
          <p:cNvSpPr>
            <a:spLocks/>
          </p:cNvSpPr>
          <p:nvPr/>
        </p:nvSpPr>
        <p:spPr bwMode="auto">
          <a:xfrm>
            <a:off x="2895600" y="4114800"/>
            <a:ext cx="685800" cy="228600"/>
          </a:xfrm>
          <a:custGeom>
            <a:avLst/>
            <a:gdLst>
              <a:gd name="T0" fmla="*/ 2147483647 w 21600"/>
              <a:gd name="T1" fmla="*/ 0 h 21568"/>
              <a:gd name="T2" fmla="*/ 2147483647 w 21600"/>
              <a:gd name="T3" fmla="*/ 2147483647 h 21568"/>
              <a:gd name="T4" fmla="*/ 0 w 21600"/>
              <a:gd name="T5" fmla="*/ 2147483647 h 21568"/>
              <a:gd name="T6" fmla="*/ 0 60000 65536"/>
              <a:gd name="T7" fmla="*/ 0 60000 65536"/>
              <a:gd name="T8" fmla="*/ 0 60000 65536"/>
              <a:gd name="T9" fmla="*/ 0 w 21600"/>
              <a:gd name="T10" fmla="*/ 0 h 21568"/>
              <a:gd name="T11" fmla="*/ 21600 w 21600"/>
              <a:gd name="T12" fmla="*/ 21568 h 215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68" fill="none" extrusionOk="0">
                <a:moveTo>
                  <a:pt x="1173" y="-1"/>
                </a:moveTo>
                <a:cubicBezTo>
                  <a:pt x="12629" y="622"/>
                  <a:pt x="21600" y="10094"/>
                  <a:pt x="21600" y="21568"/>
                </a:cubicBezTo>
              </a:path>
              <a:path w="21600" h="21568" stroke="0" extrusionOk="0">
                <a:moveTo>
                  <a:pt x="1173" y="-1"/>
                </a:moveTo>
                <a:cubicBezTo>
                  <a:pt x="12629" y="622"/>
                  <a:pt x="21600" y="10094"/>
                  <a:pt x="21600" y="21568"/>
                </a:cubicBezTo>
                <a:lnTo>
                  <a:pt x="0" y="21568"/>
                </a:lnTo>
                <a:close/>
              </a:path>
            </a:pathLst>
          </a:custGeom>
          <a:noFill/>
          <a:ln w="762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Arc 57"/>
          <p:cNvSpPr>
            <a:spLocks/>
          </p:cNvSpPr>
          <p:nvPr/>
        </p:nvSpPr>
        <p:spPr bwMode="auto">
          <a:xfrm rot="11487365">
            <a:off x="3584019" y="4278786"/>
            <a:ext cx="522926" cy="129229"/>
          </a:xfrm>
          <a:custGeom>
            <a:avLst/>
            <a:gdLst>
              <a:gd name="T0" fmla="*/ 2147483647 w 21600"/>
              <a:gd name="T1" fmla="*/ 0 h 21568"/>
              <a:gd name="T2" fmla="*/ 2147483647 w 21600"/>
              <a:gd name="T3" fmla="*/ 2147483647 h 21568"/>
              <a:gd name="T4" fmla="*/ 0 w 21600"/>
              <a:gd name="T5" fmla="*/ 2147483647 h 21568"/>
              <a:gd name="T6" fmla="*/ 0 60000 65536"/>
              <a:gd name="T7" fmla="*/ 0 60000 65536"/>
              <a:gd name="T8" fmla="*/ 0 60000 65536"/>
              <a:gd name="T9" fmla="*/ 0 w 21600"/>
              <a:gd name="T10" fmla="*/ 0 h 21568"/>
              <a:gd name="T11" fmla="*/ 21600 w 21600"/>
              <a:gd name="T12" fmla="*/ 21568 h 215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68" fill="none" extrusionOk="0">
                <a:moveTo>
                  <a:pt x="1173" y="-1"/>
                </a:moveTo>
                <a:cubicBezTo>
                  <a:pt x="12629" y="622"/>
                  <a:pt x="21600" y="10094"/>
                  <a:pt x="21600" y="21568"/>
                </a:cubicBezTo>
              </a:path>
              <a:path w="21600" h="21568" stroke="0" extrusionOk="0">
                <a:moveTo>
                  <a:pt x="1173" y="-1"/>
                </a:moveTo>
                <a:cubicBezTo>
                  <a:pt x="12629" y="622"/>
                  <a:pt x="21600" y="10094"/>
                  <a:pt x="21600" y="21568"/>
                </a:cubicBezTo>
                <a:lnTo>
                  <a:pt x="0" y="21568"/>
                </a:lnTo>
                <a:close/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Arc 57"/>
          <p:cNvSpPr>
            <a:spLocks/>
          </p:cNvSpPr>
          <p:nvPr/>
        </p:nvSpPr>
        <p:spPr bwMode="auto">
          <a:xfrm rot="8425806">
            <a:off x="4039092" y="4162415"/>
            <a:ext cx="675025" cy="275107"/>
          </a:xfrm>
          <a:custGeom>
            <a:avLst/>
            <a:gdLst>
              <a:gd name="T0" fmla="*/ 2147483647 w 21600"/>
              <a:gd name="T1" fmla="*/ 0 h 21568"/>
              <a:gd name="T2" fmla="*/ 2147483647 w 21600"/>
              <a:gd name="T3" fmla="*/ 2147483647 h 21568"/>
              <a:gd name="T4" fmla="*/ 0 w 21600"/>
              <a:gd name="T5" fmla="*/ 2147483647 h 21568"/>
              <a:gd name="T6" fmla="*/ 0 60000 65536"/>
              <a:gd name="T7" fmla="*/ 0 60000 65536"/>
              <a:gd name="T8" fmla="*/ 0 60000 65536"/>
              <a:gd name="T9" fmla="*/ 0 w 21600"/>
              <a:gd name="T10" fmla="*/ 0 h 21568"/>
              <a:gd name="T11" fmla="*/ 21600 w 21600"/>
              <a:gd name="T12" fmla="*/ 21568 h 215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68" fill="none" extrusionOk="0">
                <a:moveTo>
                  <a:pt x="1173" y="-1"/>
                </a:moveTo>
                <a:cubicBezTo>
                  <a:pt x="12629" y="622"/>
                  <a:pt x="21600" y="10094"/>
                  <a:pt x="21600" y="21568"/>
                </a:cubicBezTo>
              </a:path>
              <a:path w="21600" h="21568" stroke="0" extrusionOk="0">
                <a:moveTo>
                  <a:pt x="1173" y="-1"/>
                </a:moveTo>
                <a:cubicBezTo>
                  <a:pt x="12629" y="622"/>
                  <a:pt x="21600" y="10094"/>
                  <a:pt x="21600" y="21568"/>
                </a:cubicBezTo>
                <a:lnTo>
                  <a:pt x="0" y="21568"/>
                </a:lnTo>
                <a:close/>
              </a:path>
            </a:pathLst>
          </a:custGeom>
          <a:noFill/>
          <a:ln w="762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8" name="Arc 57"/>
          <p:cNvSpPr>
            <a:spLocks/>
          </p:cNvSpPr>
          <p:nvPr/>
        </p:nvSpPr>
        <p:spPr bwMode="auto">
          <a:xfrm rot="19113215">
            <a:off x="4669286" y="4121180"/>
            <a:ext cx="364873" cy="201754"/>
          </a:xfrm>
          <a:custGeom>
            <a:avLst/>
            <a:gdLst>
              <a:gd name="T0" fmla="*/ 2147483647 w 21600"/>
              <a:gd name="T1" fmla="*/ 0 h 21568"/>
              <a:gd name="T2" fmla="*/ 2147483647 w 21600"/>
              <a:gd name="T3" fmla="*/ 2147483647 h 21568"/>
              <a:gd name="T4" fmla="*/ 0 w 21600"/>
              <a:gd name="T5" fmla="*/ 2147483647 h 21568"/>
              <a:gd name="T6" fmla="*/ 0 60000 65536"/>
              <a:gd name="T7" fmla="*/ 0 60000 65536"/>
              <a:gd name="T8" fmla="*/ 0 60000 65536"/>
              <a:gd name="T9" fmla="*/ 0 w 21600"/>
              <a:gd name="T10" fmla="*/ 0 h 21568"/>
              <a:gd name="T11" fmla="*/ 21600 w 21600"/>
              <a:gd name="T12" fmla="*/ 21568 h 215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68" fill="none" extrusionOk="0">
                <a:moveTo>
                  <a:pt x="1173" y="-1"/>
                </a:moveTo>
                <a:cubicBezTo>
                  <a:pt x="12629" y="622"/>
                  <a:pt x="21600" y="10094"/>
                  <a:pt x="21600" y="21568"/>
                </a:cubicBezTo>
              </a:path>
              <a:path w="21600" h="21568" stroke="0" extrusionOk="0">
                <a:moveTo>
                  <a:pt x="1173" y="-1"/>
                </a:moveTo>
                <a:cubicBezTo>
                  <a:pt x="12629" y="622"/>
                  <a:pt x="21600" y="10094"/>
                  <a:pt x="21600" y="21568"/>
                </a:cubicBezTo>
                <a:lnTo>
                  <a:pt x="0" y="21568"/>
                </a:lnTo>
                <a:close/>
              </a:path>
            </a:pathLst>
          </a:custGeom>
          <a:noFill/>
          <a:ln w="762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9" name="Arc 57"/>
          <p:cNvSpPr>
            <a:spLocks/>
          </p:cNvSpPr>
          <p:nvPr/>
        </p:nvSpPr>
        <p:spPr bwMode="auto">
          <a:xfrm rot="21190155">
            <a:off x="5159633" y="4076291"/>
            <a:ext cx="766926" cy="2230367"/>
          </a:xfrm>
          <a:custGeom>
            <a:avLst/>
            <a:gdLst>
              <a:gd name="T0" fmla="*/ 2147483647 w 21600"/>
              <a:gd name="T1" fmla="*/ 0 h 21568"/>
              <a:gd name="T2" fmla="*/ 2147483647 w 21600"/>
              <a:gd name="T3" fmla="*/ 2147483647 h 21568"/>
              <a:gd name="T4" fmla="*/ 0 w 21600"/>
              <a:gd name="T5" fmla="*/ 2147483647 h 21568"/>
              <a:gd name="T6" fmla="*/ 0 60000 65536"/>
              <a:gd name="T7" fmla="*/ 0 60000 65536"/>
              <a:gd name="T8" fmla="*/ 0 60000 65536"/>
              <a:gd name="T9" fmla="*/ 0 w 21600"/>
              <a:gd name="T10" fmla="*/ 0 h 21568"/>
              <a:gd name="T11" fmla="*/ 21600 w 21600"/>
              <a:gd name="T12" fmla="*/ 21568 h 215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68" fill="none" extrusionOk="0">
                <a:moveTo>
                  <a:pt x="1173" y="-1"/>
                </a:moveTo>
                <a:cubicBezTo>
                  <a:pt x="12629" y="622"/>
                  <a:pt x="21600" y="10094"/>
                  <a:pt x="21600" y="21568"/>
                </a:cubicBezTo>
              </a:path>
              <a:path w="21600" h="21568" stroke="0" extrusionOk="0">
                <a:moveTo>
                  <a:pt x="1173" y="-1"/>
                </a:moveTo>
                <a:cubicBezTo>
                  <a:pt x="12629" y="622"/>
                  <a:pt x="21600" y="10094"/>
                  <a:pt x="21600" y="21568"/>
                </a:cubicBezTo>
                <a:lnTo>
                  <a:pt x="0" y="21568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505200" y="1981200"/>
            <a:ext cx="5458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8000"/>
                </a:solidFill>
              </a:rPr>
              <a:t>KY  - M. Bando - K. </a:t>
            </a:r>
            <a:r>
              <a:rPr kumimoji="1" lang="en-US" altLang="ja-JP" dirty="0" err="1" smtClean="0">
                <a:solidFill>
                  <a:srgbClr val="008000"/>
                </a:solidFill>
              </a:rPr>
              <a:t>Matumoto</a:t>
            </a:r>
            <a:r>
              <a:rPr kumimoji="1" lang="en-US" altLang="ja-JP" dirty="0" smtClean="0">
                <a:solidFill>
                  <a:srgbClr val="008000"/>
                </a:solidFill>
              </a:rPr>
              <a:t>, PRL 56 (1986) 1335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11" name="Line 30"/>
          <p:cNvSpPr>
            <a:spLocks noChangeShapeType="1"/>
          </p:cNvSpPr>
          <p:nvPr/>
        </p:nvSpPr>
        <p:spPr bwMode="auto">
          <a:xfrm flipH="1" flipV="1">
            <a:off x="5181600" y="4267200"/>
            <a:ext cx="304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715000" y="4191000"/>
            <a:ext cx="1980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UVFP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(</a:t>
            </a:r>
            <a:r>
              <a:rPr lang="en-US" altLang="ja-JP" dirty="0" err="1" smtClean="0">
                <a:solidFill>
                  <a:srgbClr val="FF0000"/>
                </a:solidFill>
              </a:rPr>
              <a:t>Nonperturbative</a:t>
            </a:r>
            <a:r>
              <a:rPr lang="en-US" altLang="ja-JP" dirty="0" smtClean="0">
                <a:solidFill>
                  <a:srgbClr val="FF0000"/>
                </a:solidFill>
              </a:rPr>
              <a:t>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3" name="Line 31"/>
          <p:cNvSpPr>
            <a:spLocks noChangeShapeType="1"/>
          </p:cNvSpPr>
          <p:nvPr/>
        </p:nvSpPr>
        <p:spPr bwMode="auto">
          <a:xfrm flipV="1">
            <a:off x="4267200" y="4343400"/>
            <a:ext cx="4572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038600" y="4648200"/>
            <a:ext cx="980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IRFP</a:t>
            </a:r>
          </a:p>
          <a:p>
            <a:r>
              <a:rPr lang="en-US" altLang="ja-JP" dirty="0" smtClean="0"/>
              <a:t>(2-loop)</a:t>
            </a:r>
            <a:endParaRPr kumimoji="1" lang="ja-JP" altLang="en-US" dirty="0"/>
          </a:p>
        </p:txBody>
      </p:sp>
      <p:cxnSp>
        <p:nvCxnSpPr>
          <p:cNvPr id="16" name="直線コネクタ 15"/>
          <p:cNvCxnSpPr/>
          <p:nvPr/>
        </p:nvCxnSpPr>
        <p:spPr>
          <a:xfrm>
            <a:off x="3048000" y="4038600"/>
            <a:ext cx="19812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3505200" y="3657600"/>
            <a:ext cx="826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8000"/>
                </a:solidFill>
              </a:rPr>
              <a:t>ladder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pic>
        <p:nvPicPr>
          <p:cNvPr id="22" name="図 2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876800"/>
            <a:ext cx="1295400" cy="370114"/>
          </a:xfrm>
          <a:prstGeom prst="rect">
            <a:avLst/>
          </a:prstGeom>
        </p:spPr>
      </p:pic>
      <p:pic>
        <p:nvPicPr>
          <p:cNvPr id="23" name="図 2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5257800"/>
            <a:ext cx="1427098" cy="371765"/>
          </a:xfrm>
          <a:prstGeom prst="rect">
            <a:avLst/>
          </a:prstGeom>
        </p:spPr>
      </p:pic>
      <p:sp>
        <p:nvSpPr>
          <p:cNvPr id="18" name="正方形/長方形 17"/>
          <p:cNvSpPr/>
          <p:nvPr/>
        </p:nvSpPr>
        <p:spPr>
          <a:xfrm>
            <a:off x="5105400" y="2514600"/>
            <a:ext cx="2514600" cy="3962400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410200" y="2667000"/>
            <a:ext cx="1817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Relevant to </a:t>
            </a:r>
          </a:p>
          <a:p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en-US" altLang="ja-JP" b="1" dirty="0" smtClean="0">
                <a:solidFill>
                  <a:srgbClr val="FF0000"/>
                </a:solidFill>
              </a:rPr>
              <a:t>     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Walking TC  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pic>
        <p:nvPicPr>
          <p:cNvPr id="20" name="図 1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287" y="609600"/>
            <a:ext cx="5739713" cy="737752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sp>
        <p:nvSpPr>
          <p:cNvPr id="3" name="テキスト ボックス 2"/>
          <p:cNvSpPr txBox="1"/>
          <p:nvPr/>
        </p:nvSpPr>
        <p:spPr>
          <a:xfrm>
            <a:off x="6248400" y="1447800"/>
            <a:ext cx="2477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Not Taylor expandable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18954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8" grpId="0" animBg="1"/>
      <p:bldP spid="9" grpId="0" animBg="1"/>
      <p:bldP spid="11" grpId="0" animBg="1"/>
      <p:bldP spid="12" grpId="0"/>
      <p:bldP spid="13" grpId="0" animBg="1"/>
      <p:bldP spid="14" grpId="0"/>
      <p:bldP spid="21" grpId="0"/>
      <p:bldP spid="18" grpId="0" animBg="1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524000" y="457200"/>
            <a:ext cx="524835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dirty="0"/>
              <a:t>Conformal</a:t>
            </a:r>
            <a:r>
              <a:rPr lang="ja-JP" altLang="en-US" sz="3200" dirty="0"/>
              <a:t> </a:t>
            </a:r>
            <a:r>
              <a:rPr lang="en-US" altLang="ja-JP" sz="3200" dirty="0"/>
              <a:t>Phase</a:t>
            </a:r>
            <a:r>
              <a:rPr lang="ja-JP" altLang="en-US" sz="3200" dirty="0"/>
              <a:t> </a:t>
            </a:r>
            <a:r>
              <a:rPr lang="en-US" altLang="ja-JP" sz="3200" dirty="0"/>
              <a:t>Transition</a:t>
            </a:r>
            <a:endParaRPr lang="ja-JP" altLang="en-US" sz="3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867400" y="1066800"/>
            <a:ext cx="2846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8000"/>
                </a:solidFill>
              </a:rPr>
              <a:t>V.A. </a:t>
            </a:r>
            <a:r>
              <a:rPr kumimoji="1" lang="en-US" altLang="ja-JP" sz="1200" dirty="0" err="1" smtClean="0">
                <a:solidFill>
                  <a:srgbClr val="008000"/>
                </a:solidFill>
              </a:rPr>
              <a:t>Miransky</a:t>
            </a:r>
            <a:r>
              <a:rPr kumimoji="1" lang="en-US" altLang="ja-JP" sz="1200" dirty="0" smtClean="0">
                <a:solidFill>
                  <a:srgbClr val="008000"/>
                </a:solidFill>
              </a:rPr>
              <a:t>, KY, PRD55 (1997) 5051 </a:t>
            </a:r>
            <a:endParaRPr kumimoji="1" lang="ja-JP" altLang="en-US" sz="1200" dirty="0">
              <a:solidFill>
                <a:srgbClr val="008000"/>
              </a:solidFill>
            </a:endParaRP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3048000" y="1295400"/>
            <a:ext cx="0" cy="2209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2514600" y="2895600"/>
            <a:ext cx="2667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" name="Arc 10"/>
          <p:cNvSpPr>
            <a:spLocks/>
          </p:cNvSpPr>
          <p:nvPr/>
        </p:nvSpPr>
        <p:spPr bwMode="auto">
          <a:xfrm rot="15377419" flipH="1" flipV="1">
            <a:off x="4430179" y="1794770"/>
            <a:ext cx="738498" cy="1229253"/>
          </a:xfrm>
          <a:custGeom>
            <a:avLst/>
            <a:gdLst>
              <a:gd name="G0" fmla="+- 699 0 0"/>
              <a:gd name="G1" fmla="+- 21600 0 0"/>
              <a:gd name="G2" fmla="+- 21600 0 0"/>
              <a:gd name="T0" fmla="*/ 0 w 22299"/>
              <a:gd name="T1" fmla="*/ 11 h 21600"/>
              <a:gd name="T2" fmla="*/ 22299 w 22299"/>
              <a:gd name="T3" fmla="*/ 21600 h 21600"/>
              <a:gd name="T4" fmla="*/ 699 w 22299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299" h="21600" fill="none" extrusionOk="0">
                <a:moveTo>
                  <a:pt x="0" y="11"/>
                </a:moveTo>
                <a:cubicBezTo>
                  <a:pt x="232" y="3"/>
                  <a:pt x="465" y="-1"/>
                  <a:pt x="699" y="-1"/>
                </a:cubicBezTo>
                <a:cubicBezTo>
                  <a:pt x="12628" y="-1"/>
                  <a:pt x="22299" y="9670"/>
                  <a:pt x="22299" y="21600"/>
                </a:cubicBezTo>
              </a:path>
              <a:path w="22299" h="21600" stroke="0" extrusionOk="0">
                <a:moveTo>
                  <a:pt x="0" y="11"/>
                </a:moveTo>
                <a:cubicBezTo>
                  <a:pt x="232" y="3"/>
                  <a:pt x="465" y="-1"/>
                  <a:pt x="699" y="-1"/>
                </a:cubicBezTo>
                <a:cubicBezTo>
                  <a:pt x="12628" y="-1"/>
                  <a:pt x="22299" y="9670"/>
                  <a:pt x="22299" y="21600"/>
                </a:cubicBezTo>
                <a:lnTo>
                  <a:pt x="699" y="21600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>
            <a:off x="3048000" y="2895600"/>
            <a:ext cx="1143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4191000" y="28194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4" name="図 1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0"/>
            <a:ext cx="2458279" cy="715702"/>
          </a:xfrm>
          <a:prstGeom prst="rect">
            <a:avLst/>
          </a:prstGeom>
        </p:spPr>
      </p:pic>
      <p:pic>
        <p:nvPicPr>
          <p:cNvPr id="15" name="図 1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819400"/>
            <a:ext cx="254000" cy="228600"/>
          </a:xfrm>
          <a:prstGeom prst="rect">
            <a:avLst/>
          </a:prstGeom>
        </p:spPr>
      </p:pic>
      <p:pic>
        <p:nvPicPr>
          <p:cNvPr id="16" name="図 1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786" y="1158586"/>
            <a:ext cx="647700" cy="292100"/>
          </a:xfrm>
          <a:prstGeom prst="rect">
            <a:avLst/>
          </a:prstGeom>
        </p:spPr>
      </p:pic>
      <p:pic>
        <p:nvPicPr>
          <p:cNvPr id="17" name="図 1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124200"/>
            <a:ext cx="571500" cy="304800"/>
          </a:xfrm>
          <a:prstGeom prst="rect">
            <a:avLst/>
          </a:prstGeom>
        </p:spPr>
      </p:pic>
      <p:pic>
        <p:nvPicPr>
          <p:cNvPr id="19" name="図 1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143000"/>
            <a:ext cx="1257300" cy="469900"/>
          </a:xfrm>
          <a:prstGeom prst="rect">
            <a:avLst/>
          </a:prstGeom>
        </p:spPr>
      </p:pic>
      <p:sp>
        <p:nvSpPr>
          <p:cNvPr id="22" name="Line 27"/>
          <p:cNvSpPr>
            <a:spLocks noChangeShapeType="1"/>
          </p:cNvSpPr>
          <p:nvPr/>
        </p:nvSpPr>
        <p:spPr bwMode="auto">
          <a:xfrm flipV="1">
            <a:off x="4267200" y="1524000"/>
            <a:ext cx="0" cy="14478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048000" y="1676400"/>
            <a:ext cx="13776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No </a:t>
            </a:r>
          </a:p>
          <a:p>
            <a:r>
              <a:rPr kumimoji="1" lang="en-US" altLang="ja-JP" dirty="0" smtClean="0">
                <a:solidFill>
                  <a:srgbClr val="0000FF"/>
                </a:solidFill>
              </a:rPr>
              <a:t>Bound </a:t>
            </a:r>
          </a:p>
          <a:p>
            <a:r>
              <a:rPr kumimoji="1" lang="en-US" altLang="ja-JP" dirty="0" smtClean="0">
                <a:solidFill>
                  <a:srgbClr val="0000FF"/>
                </a:solidFill>
              </a:rPr>
              <a:t>States</a:t>
            </a:r>
          </a:p>
          <a:p>
            <a:r>
              <a:rPr lang="en-US" altLang="ja-JP" dirty="0" smtClean="0">
                <a:solidFill>
                  <a:srgbClr val="0000FF"/>
                </a:solidFill>
              </a:rPr>
              <a:t>(</a:t>
            </a:r>
            <a:r>
              <a:rPr lang="en-US" altLang="ja-JP" dirty="0" err="1" smtClean="0">
                <a:solidFill>
                  <a:srgbClr val="0000FF"/>
                </a:solidFill>
              </a:rPr>
              <a:t>Unparticle</a:t>
            </a:r>
            <a:r>
              <a:rPr lang="en-US" altLang="ja-JP" dirty="0" smtClean="0">
                <a:solidFill>
                  <a:srgbClr val="0000FF"/>
                </a:solidFill>
              </a:rPr>
              <a:t>)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5" name="左矢印 24"/>
          <p:cNvSpPr/>
          <p:nvPr/>
        </p:nvSpPr>
        <p:spPr>
          <a:xfrm rot="18897137">
            <a:off x="4395910" y="2008127"/>
            <a:ext cx="810785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181600" y="1676400"/>
            <a:ext cx="3601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Light Bound States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     ONLY due to dynamical mass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7" name="Line 9"/>
          <p:cNvSpPr>
            <a:spLocks noChangeShapeType="1"/>
          </p:cNvSpPr>
          <p:nvPr/>
        </p:nvSpPr>
        <p:spPr bwMode="auto">
          <a:xfrm>
            <a:off x="1676400" y="5715000"/>
            <a:ext cx="3505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28" name="Arc 10"/>
          <p:cNvSpPr>
            <a:spLocks/>
          </p:cNvSpPr>
          <p:nvPr/>
        </p:nvSpPr>
        <p:spPr bwMode="auto">
          <a:xfrm rot="15394494" flipH="1" flipV="1">
            <a:off x="3519363" y="4378562"/>
            <a:ext cx="518003" cy="1755507"/>
          </a:xfrm>
          <a:custGeom>
            <a:avLst/>
            <a:gdLst>
              <a:gd name="G0" fmla="+- 699 0 0"/>
              <a:gd name="G1" fmla="+- 21600 0 0"/>
              <a:gd name="G2" fmla="+- 21600 0 0"/>
              <a:gd name="T0" fmla="*/ 0 w 22299"/>
              <a:gd name="T1" fmla="*/ 11 h 21600"/>
              <a:gd name="T2" fmla="*/ 22299 w 22299"/>
              <a:gd name="T3" fmla="*/ 21600 h 21600"/>
              <a:gd name="T4" fmla="*/ 699 w 22299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299" h="21600" fill="none" extrusionOk="0">
                <a:moveTo>
                  <a:pt x="0" y="11"/>
                </a:moveTo>
                <a:cubicBezTo>
                  <a:pt x="232" y="3"/>
                  <a:pt x="465" y="-1"/>
                  <a:pt x="699" y="-1"/>
                </a:cubicBezTo>
                <a:cubicBezTo>
                  <a:pt x="12628" y="-1"/>
                  <a:pt x="22299" y="9670"/>
                  <a:pt x="22299" y="21600"/>
                </a:cubicBezTo>
              </a:path>
              <a:path w="22299" h="21600" stroke="0" extrusionOk="0">
                <a:moveTo>
                  <a:pt x="0" y="11"/>
                </a:moveTo>
                <a:cubicBezTo>
                  <a:pt x="232" y="3"/>
                  <a:pt x="465" y="-1"/>
                  <a:pt x="699" y="-1"/>
                </a:cubicBezTo>
                <a:cubicBezTo>
                  <a:pt x="12628" y="-1"/>
                  <a:pt x="22299" y="9670"/>
                  <a:pt x="22299" y="21600"/>
                </a:cubicBezTo>
                <a:lnTo>
                  <a:pt x="699" y="21600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34" name="図 3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810000"/>
            <a:ext cx="1257300" cy="469900"/>
          </a:xfrm>
          <a:prstGeom prst="rect">
            <a:avLst/>
          </a:prstGeom>
        </p:spPr>
      </p:pic>
      <p:sp>
        <p:nvSpPr>
          <p:cNvPr id="36" name="テキスト ボックス 35"/>
          <p:cNvSpPr txBox="1"/>
          <p:nvPr/>
        </p:nvSpPr>
        <p:spPr>
          <a:xfrm>
            <a:off x="1066800" y="4343400"/>
            <a:ext cx="13776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No </a:t>
            </a:r>
          </a:p>
          <a:p>
            <a:r>
              <a:rPr kumimoji="1" lang="en-US" altLang="ja-JP" dirty="0" smtClean="0">
                <a:solidFill>
                  <a:srgbClr val="0000FF"/>
                </a:solidFill>
              </a:rPr>
              <a:t>Bound </a:t>
            </a:r>
          </a:p>
          <a:p>
            <a:r>
              <a:rPr kumimoji="1" lang="en-US" altLang="ja-JP" dirty="0" smtClean="0">
                <a:solidFill>
                  <a:srgbClr val="0000FF"/>
                </a:solidFill>
              </a:rPr>
              <a:t>States</a:t>
            </a:r>
          </a:p>
          <a:p>
            <a:r>
              <a:rPr lang="en-US" altLang="ja-JP" dirty="0" smtClean="0">
                <a:solidFill>
                  <a:srgbClr val="0000FF"/>
                </a:solidFill>
              </a:rPr>
              <a:t>(</a:t>
            </a:r>
            <a:r>
              <a:rPr lang="en-US" altLang="ja-JP" dirty="0" err="1" smtClean="0">
                <a:solidFill>
                  <a:srgbClr val="0000FF"/>
                </a:solidFill>
              </a:rPr>
              <a:t>Unparticle</a:t>
            </a:r>
            <a:r>
              <a:rPr lang="en-US" altLang="ja-JP" dirty="0" smtClean="0">
                <a:solidFill>
                  <a:srgbClr val="0000FF"/>
                </a:solidFill>
              </a:rPr>
              <a:t>)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37" name="左矢印 36"/>
          <p:cNvSpPr/>
          <p:nvPr/>
        </p:nvSpPr>
        <p:spPr>
          <a:xfrm rot="20261648">
            <a:off x="3331380" y="4991369"/>
            <a:ext cx="728638" cy="45698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Line 8"/>
          <p:cNvSpPr>
            <a:spLocks noChangeShapeType="1"/>
          </p:cNvSpPr>
          <p:nvPr/>
        </p:nvSpPr>
        <p:spPr bwMode="auto">
          <a:xfrm>
            <a:off x="2971800" y="4114800"/>
            <a:ext cx="0" cy="2209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39" name="図 3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00" y="5816600"/>
            <a:ext cx="558800" cy="304800"/>
          </a:xfrm>
          <a:prstGeom prst="rect">
            <a:avLst/>
          </a:prstGeom>
        </p:spPr>
      </p:pic>
      <p:pic>
        <p:nvPicPr>
          <p:cNvPr id="40" name="図 3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932" y="4169641"/>
            <a:ext cx="1460500" cy="342900"/>
          </a:xfrm>
          <a:prstGeom prst="rect">
            <a:avLst/>
          </a:prstGeom>
        </p:spPr>
      </p:pic>
      <p:sp>
        <p:nvSpPr>
          <p:cNvPr id="41" name="テキスト ボックス 40"/>
          <p:cNvSpPr txBox="1"/>
          <p:nvPr/>
        </p:nvSpPr>
        <p:spPr>
          <a:xfrm>
            <a:off x="6997258" y="411480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Conformal Window</a:t>
            </a:r>
            <a:endParaRPr kumimoji="1" lang="ja-JP" altLang="en-US" dirty="0"/>
          </a:p>
        </p:txBody>
      </p:sp>
      <p:sp>
        <p:nvSpPr>
          <p:cNvPr id="48" name="Oval 12"/>
          <p:cNvSpPr>
            <a:spLocks noChangeArrowheads="1"/>
          </p:cNvSpPr>
          <p:nvPr/>
        </p:nvSpPr>
        <p:spPr bwMode="auto">
          <a:xfrm>
            <a:off x="2895600" y="56388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" name="Oval 12"/>
          <p:cNvSpPr>
            <a:spLocks noChangeArrowheads="1"/>
          </p:cNvSpPr>
          <p:nvPr/>
        </p:nvSpPr>
        <p:spPr bwMode="auto">
          <a:xfrm>
            <a:off x="4191000" y="28194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5105400" y="4953000"/>
            <a:ext cx="3203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Light Bound States 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   </a:t>
            </a:r>
            <a:r>
              <a:rPr kumimoji="1" lang="en-US" altLang="ja-JP" dirty="0" smtClean="0">
                <a:solidFill>
                  <a:srgbClr val="FF0000"/>
                </a:solidFill>
              </a:rPr>
              <a:t>ONLY</a:t>
            </a:r>
            <a:r>
              <a:rPr lang="en-US" altLang="ja-JP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dirty="0" smtClean="0">
                <a:solidFill>
                  <a:srgbClr val="FF0000"/>
                </a:solidFill>
              </a:rPr>
              <a:t>due to explicit mass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2" name="図 1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5486400"/>
            <a:ext cx="1588168" cy="646611"/>
          </a:xfrm>
          <a:prstGeom prst="rect">
            <a:avLst/>
          </a:prstGeom>
        </p:spPr>
      </p:pic>
      <p:pic>
        <p:nvPicPr>
          <p:cNvPr id="11" name="図 10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438400"/>
            <a:ext cx="1382515" cy="341745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6019800" y="2971800"/>
            <a:ext cx="2853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Scale Sym. SSB and ESB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084455" y="6384636"/>
            <a:ext cx="2416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Scale Sy</a:t>
            </a:r>
            <a:r>
              <a:rPr lang="en-US" altLang="ja-JP" dirty="0" smtClean="0"/>
              <a:t>m. Only ESB</a:t>
            </a:r>
            <a:endParaRPr kumimoji="1" lang="ja-JP" altLang="en-US" dirty="0"/>
          </a:p>
        </p:txBody>
      </p:sp>
      <p:cxnSp>
        <p:nvCxnSpPr>
          <p:cNvPr id="20" name="直線コネクタ 19"/>
          <p:cNvCxnSpPr/>
          <p:nvPr/>
        </p:nvCxnSpPr>
        <p:spPr>
          <a:xfrm>
            <a:off x="2971800" y="2895600"/>
            <a:ext cx="1241826" cy="1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図 2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2514600"/>
            <a:ext cx="1036779" cy="272374"/>
          </a:xfrm>
          <a:prstGeom prst="rect">
            <a:avLst/>
          </a:prstGeom>
        </p:spPr>
      </p:pic>
      <p:pic>
        <p:nvPicPr>
          <p:cNvPr id="18" name="図 17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133600"/>
            <a:ext cx="1577258" cy="436562"/>
          </a:xfrm>
          <a:prstGeom prst="rect">
            <a:avLst/>
          </a:prstGeom>
        </p:spPr>
      </p:pic>
      <p:pic>
        <p:nvPicPr>
          <p:cNvPr id="24" name="図 23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569" y="3429000"/>
            <a:ext cx="1380480" cy="30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26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/>
      <p:bldP spid="25" grpId="0" animBg="1"/>
      <p:bldP spid="26" grpId="0"/>
      <p:bldP spid="27" grpId="0" animBg="1"/>
      <p:bldP spid="28" grpId="0" animBg="1"/>
      <p:bldP spid="36" grpId="0"/>
      <p:bldP spid="37" grpId="0" animBg="1"/>
      <p:bldP spid="38" grpId="0" animBg="1"/>
      <p:bldP spid="41" grpId="0"/>
      <p:bldP spid="48" grpId="0" animBg="1"/>
      <p:bldP spid="49" grpId="0" animBg="1"/>
      <p:bldP spid="50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1600" y="0"/>
            <a:ext cx="11430000" cy="2976656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1219200" y="3048000"/>
            <a:ext cx="65532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/>
              <a:t>%\cite{Yamawaki:1985zg}</a:t>
            </a:r>
          </a:p>
          <a:p>
            <a:r>
              <a:rPr lang="en-US" altLang="ja-JP" sz="1400" dirty="0"/>
              <a:t>\</a:t>
            </a:r>
            <a:r>
              <a:rPr lang="en-US" altLang="ja-JP" sz="1400" dirty="0" err="1"/>
              <a:t>bibitem</a:t>
            </a:r>
            <a:r>
              <a:rPr lang="en-US" altLang="ja-JP" sz="1400" dirty="0"/>
              <a:t>{Yamawaki:1985zg} </a:t>
            </a:r>
          </a:p>
          <a:p>
            <a:r>
              <a:rPr lang="en-US" altLang="ja-JP" sz="1400" dirty="0"/>
              <a:t>  K.~</a:t>
            </a:r>
            <a:r>
              <a:rPr lang="en-US" altLang="ja-JP" sz="1400" dirty="0" err="1"/>
              <a:t>Yamawaki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M.~Bando</a:t>
            </a:r>
            <a:r>
              <a:rPr lang="en-US" altLang="ja-JP" sz="1400" dirty="0"/>
              <a:t> and K.~-</a:t>
            </a:r>
            <a:r>
              <a:rPr lang="en-US" altLang="ja-JP" sz="1400" dirty="0" err="1"/>
              <a:t>i</a:t>
            </a:r>
            <a:r>
              <a:rPr lang="en-US" altLang="ja-JP" sz="1400" dirty="0"/>
              <a:t>.~</a:t>
            </a:r>
            <a:r>
              <a:rPr lang="en-US" altLang="ja-JP" sz="1400" dirty="0" err="1"/>
              <a:t>Matumoto</a:t>
            </a:r>
            <a:r>
              <a:rPr lang="en-US" altLang="ja-JP" sz="1400" dirty="0"/>
              <a:t>,</a:t>
            </a:r>
          </a:p>
          <a:p>
            <a:r>
              <a:rPr lang="en-US" altLang="ja-JP" sz="1400" dirty="0"/>
              <a:t>  %``Scale Invariant Technicolor Model and a </a:t>
            </a:r>
            <a:r>
              <a:rPr lang="en-US" altLang="ja-JP" sz="1400" dirty="0" err="1"/>
              <a:t>Technidilaton</a:t>
            </a:r>
            <a:r>
              <a:rPr lang="en-US" altLang="ja-JP" sz="1400" dirty="0"/>
              <a:t>,''</a:t>
            </a:r>
          </a:p>
          <a:p>
            <a:r>
              <a:rPr lang="hu-HU" altLang="ja-JP" sz="1400" dirty="0"/>
              <a:t>  Phys.\ Rev.\ Lett.\  {\bf 56}, 1335 (1986).</a:t>
            </a:r>
          </a:p>
          <a:p>
            <a:r>
              <a:rPr lang="hu-HU" altLang="ja-JP" sz="1400" dirty="0"/>
              <a:t>  %%CITATION = PRLTA,56,1335;%%</a:t>
            </a:r>
          </a:p>
          <a:p>
            <a:r>
              <a:rPr lang="en-US" altLang="ja-JP" dirty="0"/>
              <a:t>  </a:t>
            </a:r>
            <a:r>
              <a:rPr lang="en-US" altLang="ja-JP" dirty="0" smtClean="0"/>
              <a:t> </a:t>
            </a:r>
            <a:endParaRPr lang="ja-JP" altLang="en-US" dirty="0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3276600" y="990600"/>
            <a:ext cx="1295400" cy="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5867400" y="990600"/>
            <a:ext cx="1066800" cy="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V="1">
            <a:off x="3657600" y="2667000"/>
            <a:ext cx="4495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flipV="1">
            <a:off x="2971800" y="3962400"/>
            <a:ext cx="838200" cy="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V="1">
            <a:off x="4876800" y="3962400"/>
            <a:ext cx="1066800" cy="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0" y="2438400"/>
            <a:ext cx="2362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52400" y="3124200"/>
            <a:ext cx="110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INSPIRE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19600"/>
            <a:ext cx="9144000" cy="90347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4" y="5181600"/>
            <a:ext cx="9144000" cy="82690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38" y="5993642"/>
            <a:ext cx="9144000" cy="864358"/>
          </a:xfrm>
          <a:prstGeom prst="rect">
            <a:avLst/>
          </a:prstGeom>
        </p:spPr>
      </p:pic>
      <p:pic>
        <p:nvPicPr>
          <p:cNvPr id="18" name="図 1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5410200"/>
            <a:ext cx="3810000" cy="472398"/>
          </a:xfrm>
          <a:prstGeom prst="rect">
            <a:avLst/>
          </a:prstGeom>
        </p:spPr>
      </p:pic>
      <p:sp>
        <p:nvSpPr>
          <p:cNvPr id="17" name="Line 8"/>
          <p:cNvSpPr>
            <a:spLocks noChangeShapeType="1"/>
          </p:cNvSpPr>
          <p:nvPr/>
        </p:nvSpPr>
        <p:spPr bwMode="auto">
          <a:xfrm flipV="1">
            <a:off x="5715000" y="6400800"/>
            <a:ext cx="2590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19" name="Line 8"/>
          <p:cNvSpPr>
            <a:spLocks noChangeShapeType="1"/>
          </p:cNvSpPr>
          <p:nvPr/>
        </p:nvSpPr>
        <p:spPr bwMode="auto">
          <a:xfrm>
            <a:off x="609600" y="6781800"/>
            <a:ext cx="4267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165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ounded Rectangle 58"/>
          <p:cNvSpPr/>
          <p:nvPr/>
        </p:nvSpPr>
        <p:spPr>
          <a:xfrm>
            <a:off x="228600" y="3733800"/>
            <a:ext cx="8640960" cy="230425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0" name="Picture 2" descr="C:\Documents and Settings\synya\デスクトップ\fi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276600"/>
            <a:ext cx="2613893" cy="648073"/>
          </a:xfrm>
          <a:prstGeom prst="rect">
            <a:avLst/>
          </a:prstGeom>
          <a:noFill/>
        </p:spPr>
      </p:pic>
      <p:pic>
        <p:nvPicPr>
          <p:cNvPr id="23" name="Picture 6" descr="C:\swork\talks\KIASpheno-2011\fig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3140968"/>
            <a:ext cx="946571" cy="686264"/>
          </a:xfrm>
          <a:prstGeom prst="rect">
            <a:avLst/>
          </a:prstGeom>
          <a:noFill/>
        </p:spPr>
      </p:pic>
      <p:pic>
        <p:nvPicPr>
          <p:cNvPr id="20" name="Picture 3" descr="C:\swork\talks\KIASpheno-2011\fig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052736"/>
            <a:ext cx="1188132" cy="792088"/>
          </a:xfrm>
          <a:prstGeom prst="rect">
            <a:avLst/>
          </a:prstGeom>
          <a:noFill/>
        </p:spPr>
      </p:pic>
      <p:pic>
        <p:nvPicPr>
          <p:cNvPr id="21" name="Picture 3" descr="C:\swork\talks\KIASpheno-2011\fig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24744"/>
            <a:ext cx="1188132" cy="792088"/>
          </a:xfrm>
          <a:prstGeom prst="rect">
            <a:avLst/>
          </a:prstGeom>
          <a:noFill/>
        </p:spPr>
      </p:pic>
      <p:pic>
        <p:nvPicPr>
          <p:cNvPr id="22" name="Picture 4" descr="C:\swork\talks\KIASpheno-2011\fig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3212976"/>
            <a:ext cx="826821" cy="597148"/>
          </a:xfrm>
          <a:prstGeom prst="rect">
            <a:avLst/>
          </a:prstGeom>
          <a:noFill/>
        </p:spPr>
      </p:pic>
      <p:sp>
        <p:nvSpPr>
          <p:cNvPr id="24" name="Rounded Rectangle 23"/>
          <p:cNvSpPr/>
          <p:nvPr/>
        </p:nvSpPr>
        <p:spPr>
          <a:xfrm>
            <a:off x="5940152" y="2420888"/>
            <a:ext cx="1584176" cy="8640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5" name="Picture 3" descr="C:\swork\talks\KIASpheno-2011\fig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1196752"/>
            <a:ext cx="1515415" cy="631423"/>
          </a:xfrm>
          <a:prstGeom prst="rect">
            <a:avLst/>
          </a:prstGeom>
          <a:noFill/>
        </p:spPr>
      </p:pic>
      <p:pic>
        <p:nvPicPr>
          <p:cNvPr id="26" name="Picture 5" descr="C:\swork\talks\KIASpheno-2011\fig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56376" y="2780928"/>
            <a:ext cx="969565" cy="969565"/>
          </a:xfrm>
          <a:prstGeom prst="rect">
            <a:avLst/>
          </a:prstGeom>
          <a:noFill/>
        </p:spPr>
      </p:pic>
      <p:sp>
        <p:nvSpPr>
          <p:cNvPr id="27" name="Rectangle 26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Rectangle 27"/>
          <p:cNvSpPr/>
          <p:nvPr/>
        </p:nvSpPr>
        <p:spPr>
          <a:xfrm>
            <a:off x="611560" y="404664"/>
            <a:ext cx="612345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i="1" dirty="0" smtClean="0">
                <a:solidFill>
                  <a:srgbClr val="000000"/>
                </a:solidFill>
              </a:rPr>
              <a:t>A </a:t>
            </a:r>
            <a:r>
              <a:rPr lang="en-US" altLang="ja-JP" sz="3200" i="1" dirty="0">
                <a:solidFill>
                  <a:srgbClr val="000000"/>
                </a:solidFill>
              </a:rPr>
              <a:t>s</a:t>
            </a:r>
            <a:r>
              <a:rPr lang="en-US" altLang="ja-JP" sz="3200" i="1" dirty="0" smtClean="0">
                <a:solidFill>
                  <a:srgbClr val="000000"/>
                </a:solidFill>
              </a:rPr>
              <a:t>chematic view of Walking TC</a:t>
            </a:r>
            <a:endParaRPr lang="en-US" altLang="ja-JP" sz="3200" i="1" dirty="0">
              <a:solidFill>
                <a:srgbClr val="000000"/>
              </a:solidFill>
            </a:endParaRPr>
          </a:p>
        </p:txBody>
      </p:sp>
      <p:pic>
        <p:nvPicPr>
          <p:cNvPr id="31" name="Picture 5" descr="C:\swork\talks\KIASpheno-2011\fig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9000" y="2743200"/>
            <a:ext cx="936104" cy="936104"/>
          </a:xfrm>
          <a:prstGeom prst="rect">
            <a:avLst/>
          </a:prstGeom>
          <a:noFill/>
        </p:spPr>
      </p:pic>
      <p:cxnSp>
        <p:nvCxnSpPr>
          <p:cNvPr id="32" name="Straight Arrow Connector 31"/>
          <p:cNvCxnSpPr/>
          <p:nvPr/>
        </p:nvCxnSpPr>
        <p:spPr>
          <a:xfrm flipV="1">
            <a:off x="936104" y="1628800"/>
            <a:ext cx="0" cy="16561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936104" y="3284984"/>
            <a:ext cx="280831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>
            <a:off x="1021024" y="1669192"/>
            <a:ext cx="2596896" cy="1515872"/>
          </a:xfrm>
          <a:custGeom>
            <a:avLst/>
            <a:gdLst>
              <a:gd name="connsiteX0" fmla="*/ 2596896 w 2596896"/>
              <a:gd name="connsiteY0" fmla="*/ 1499616 h 1515872"/>
              <a:gd name="connsiteX1" fmla="*/ 1597152 w 2596896"/>
              <a:gd name="connsiteY1" fmla="*/ 1463040 h 1515872"/>
              <a:gd name="connsiteX2" fmla="*/ 682752 w 2596896"/>
              <a:gd name="connsiteY2" fmla="*/ 1182624 h 1515872"/>
              <a:gd name="connsiteX3" fmla="*/ 207264 w 2596896"/>
              <a:gd name="connsiteY3" fmla="*/ 670560 h 1515872"/>
              <a:gd name="connsiteX4" fmla="*/ 0 w 2596896"/>
              <a:gd name="connsiteY4" fmla="*/ 0 h 1515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6896" h="1515872">
                <a:moveTo>
                  <a:pt x="2596896" y="1499616"/>
                </a:moveTo>
                <a:cubicBezTo>
                  <a:pt x="2256536" y="1507744"/>
                  <a:pt x="1916176" y="1515872"/>
                  <a:pt x="1597152" y="1463040"/>
                </a:cubicBezTo>
                <a:cubicBezTo>
                  <a:pt x="1278128" y="1410208"/>
                  <a:pt x="914400" y="1314704"/>
                  <a:pt x="682752" y="1182624"/>
                </a:cubicBezTo>
                <a:cubicBezTo>
                  <a:pt x="451104" y="1050544"/>
                  <a:pt x="321056" y="867664"/>
                  <a:pt x="207264" y="670560"/>
                </a:cubicBezTo>
                <a:cubicBezTo>
                  <a:pt x="93472" y="473456"/>
                  <a:pt x="46736" y="236728"/>
                  <a:pt x="0" y="0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936104" y="2708920"/>
            <a:ext cx="576064" cy="0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512168" y="2708920"/>
            <a:ext cx="0" cy="576064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508104" y="1556792"/>
            <a:ext cx="0" cy="16561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5508104" y="3212976"/>
            <a:ext cx="280831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486400" y="2590800"/>
            <a:ext cx="1872208" cy="0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452320" y="2636912"/>
            <a:ext cx="0" cy="576064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Freeform 40"/>
          <p:cNvSpPr/>
          <p:nvPr/>
        </p:nvSpPr>
        <p:spPr>
          <a:xfrm>
            <a:off x="7452320" y="2564904"/>
            <a:ext cx="788328" cy="600832"/>
          </a:xfrm>
          <a:custGeom>
            <a:avLst/>
            <a:gdLst>
              <a:gd name="connsiteX0" fmla="*/ 707136 w 707136"/>
              <a:gd name="connsiteY0" fmla="*/ 646176 h 646176"/>
              <a:gd name="connsiteX1" fmla="*/ 475488 w 707136"/>
              <a:gd name="connsiteY1" fmla="*/ 633984 h 646176"/>
              <a:gd name="connsiteX2" fmla="*/ 268224 w 707136"/>
              <a:gd name="connsiteY2" fmla="*/ 524256 h 646176"/>
              <a:gd name="connsiteX3" fmla="*/ 158496 w 707136"/>
              <a:gd name="connsiteY3" fmla="*/ 414528 h 646176"/>
              <a:gd name="connsiteX4" fmla="*/ 97536 w 707136"/>
              <a:gd name="connsiteY4" fmla="*/ 341376 h 646176"/>
              <a:gd name="connsiteX5" fmla="*/ 60960 w 707136"/>
              <a:gd name="connsiteY5" fmla="*/ 231648 h 646176"/>
              <a:gd name="connsiteX6" fmla="*/ 36576 w 707136"/>
              <a:gd name="connsiteY6" fmla="*/ 109728 h 646176"/>
              <a:gd name="connsiteX7" fmla="*/ 0 w 707136"/>
              <a:gd name="connsiteY7" fmla="*/ 0 h 646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7136" h="646176">
                <a:moveTo>
                  <a:pt x="707136" y="646176"/>
                </a:moveTo>
                <a:lnTo>
                  <a:pt x="475488" y="633984"/>
                </a:lnTo>
                <a:cubicBezTo>
                  <a:pt x="402336" y="613664"/>
                  <a:pt x="321056" y="560832"/>
                  <a:pt x="268224" y="524256"/>
                </a:cubicBezTo>
                <a:cubicBezTo>
                  <a:pt x="215392" y="487680"/>
                  <a:pt x="186944" y="445008"/>
                  <a:pt x="158496" y="414528"/>
                </a:cubicBezTo>
                <a:cubicBezTo>
                  <a:pt x="130048" y="384048"/>
                  <a:pt x="113792" y="371856"/>
                  <a:pt x="97536" y="341376"/>
                </a:cubicBezTo>
                <a:cubicBezTo>
                  <a:pt x="81280" y="310896"/>
                  <a:pt x="71120" y="270256"/>
                  <a:pt x="60960" y="231648"/>
                </a:cubicBezTo>
                <a:cubicBezTo>
                  <a:pt x="50800" y="193040"/>
                  <a:pt x="46736" y="148336"/>
                  <a:pt x="36576" y="109728"/>
                </a:cubicBezTo>
                <a:cubicBezTo>
                  <a:pt x="26416" y="71120"/>
                  <a:pt x="13208" y="35560"/>
                  <a:pt x="0" y="0"/>
                </a:cubicBezTo>
              </a:path>
            </a:pathLst>
          </a:cu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8000"/>
              </a:solidFill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5791200" y="1752600"/>
            <a:ext cx="505232" cy="765064"/>
          </a:xfrm>
          <a:custGeom>
            <a:avLst/>
            <a:gdLst>
              <a:gd name="connsiteX0" fmla="*/ 707136 w 707136"/>
              <a:gd name="connsiteY0" fmla="*/ 646176 h 646176"/>
              <a:gd name="connsiteX1" fmla="*/ 475488 w 707136"/>
              <a:gd name="connsiteY1" fmla="*/ 633984 h 646176"/>
              <a:gd name="connsiteX2" fmla="*/ 268224 w 707136"/>
              <a:gd name="connsiteY2" fmla="*/ 524256 h 646176"/>
              <a:gd name="connsiteX3" fmla="*/ 158496 w 707136"/>
              <a:gd name="connsiteY3" fmla="*/ 414528 h 646176"/>
              <a:gd name="connsiteX4" fmla="*/ 97536 w 707136"/>
              <a:gd name="connsiteY4" fmla="*/ 341376 h 646176"/>
              <a:gd name="connsiteX5" fmla="*/ 60960 w 707136"/>
              <a:gd name="connsiteY5" fmla="*/ 231648 h 646176"/>
              <a:gd name="connsiteX6" fmla="*/ 36576 w 707136"/>
              <a:gd name="connsiteY6" fmla="*/ 109728 h 646176"/>
              <a:gd name="connsiteX7" fmla="*/ 0 w 707136"/>
              <a:gd name="connsiteY7" fmla="*/ 0 h 646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7136" h="646176">
                <a:moveTo>
                  <a:pt x="707136" y="646176"/>
                </a:moveTo>
                <a:lnTo>
                  <a:pt x="475488" y="633984"/>
                </a:lnTo>
                <a:cubicBezTo>
                  <a:pt x="402336" y="613664"/>
                  <a:pt x="321056" y="560832"/>
                  <a:pt x="268224" y="524256"/>
                </a:cubicBezTo>
                <a:cubicBezTo>
                  <a:pt x="215392" y="487680"/>
                  <a:pt x="186944" y="445008"/>
                  <a:pt x="158496" y="414528"/>
                </a:cubicBezTo>
                <a:cubicBezTo>
                  <a:pt x="130048" y="384048"/>
                  <a:pt x="113792" y="371856"/>
                  <a:pt x="97536" y="341376"/>
                </a:cubicBezTo>
                <a:cubicBezTo>
                  <a:pt x="81280" y="310896"/>
                  <a:pt x="71120" y="270256"/>
                  <a:pt x="60960" y="231648"/>
                </a:cubicBezTo>
                <a:cubicBezTo>
                  <a:pt x="50800" y="193040"/>
                  <a:pt x="46736" y="148336"/>
                  <a:pt x="36576" y="109728"/>
                </a:cubicBezTo>
                <a:cubicBezTo>
                  <a:pt x="26416" y="71120"/>
                  <a:pt x="13208" y="35560"/>
                  <a:pt x="0" y="0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3" name="Straight Connector 42"/>
          <p:cNvCxnSpPr>
            <a:stCxn id="42" idx="0"/>
          </p:cNvCxnSpPr>
          <p:nvPr/>
        </p:nvCxnSpPr>
        <p:spPr>
          <a:xfrm>
            <a:off x="6296432" y="2517664"/>
            <a:ext cx="1155888" cy="4724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012160" y="2564904"/>
            <a:ext cx="0" cy="576064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475656" y="2204864"/>
            <a:ext cx="1147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QCD-like</a:t>
            </a:r>
            <a:endParaRPr kumimoji="1" lang="ja-JP" altLang="en-US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7880834" y="2420888"/>
            <a:ext cx="1147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QCD-like</a:t>
            </a:r>
            <a:endParaRPr kumimoji="1" lang="ja-JP" altLang="en-US" sz="2000" dirty="0"/>
          </a:p>
        </p:txBody>
      </p:sp>
      <p:cxnSp>
        <p:nvCxnSpPr>
          <p:cNvPr id="49" name="Straight Arrow Connector 48"/>
          <p:cNvCxnSpPr/>
          <p:nvPr/>
        </p:nvCxnSpPr>
        <p:spPr>
          <a:xfrm flipH="1">
            <a:off x="7740352" y="2780928"/>
            <a:ext cx="271494" cy="210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6948264" y="1988840"/>
            <a:ext cx="504056" cy="36004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7452320" y="1628800"/>
            <a:ext cx="1271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smtClean="0">
                <a:solidFill>
                  <a:srgbClr val="7030A0"/>
                </a:solidFill>
              </a:rPr>
              <a:t>“walking”</a:t>
            </a:r>
            <a:endParaRPr kumimoji="1" lang="ja-JP" altLang="en-US" sz="2000" b="1" i="1" dirty="0">
              <a:solidFill>
                <a:srgbClr val="7030A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164288" y="3573016"/>
            <a:ext cx="1640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(ETC~10^3TeV)</a:t>
            </a:r>
            <a:endParaRPr lang="ja-JP" altLang="en-US" dirty="0"/>
          </a:p>
        </p:txBody>
      </p:sp>
      <p:cxnSp>
        <p:nvCxnSpPr>
          <p:cNvPr id="66" name="Straight Connector 65"/>
          <p:cNvCxnSpPr/>
          <p:nvPr/>
        </p:nvCxnSpPr>
        <p:spPr>
          <a:xfrm>
            <a:off x="5486400" y="2514600"/>
            <a:ext cx="14401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3779912" y="2492896"/>
            <a:ext cx="1008112" cy="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651760"/>
            <a:ext cx="457200" cy="243840"/>
          </a:xfrm>
          <a:prstGeom prst="rect">
            <a:avLst/>
          </a:prstGeom>
        </p:spPr>
      </p:pic>
      <p:pic>
        <p:nvPicPr>
          <p:cNvPr id="8" name="図 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362200"/>
            <a:ext cx="347317" cy="234950"/>
          </a:xfrm>
          <a:prstGeom prst="rect">
            <a:avLst/>
          </a:prstGeom>
        </p:spPr>
      </p:pic>
      <p:grpSp>
        <p:nvGrpSpPr>
          <p:cNvPr id="55" name="Group 10"/>
          <p:cNvGrpSpPr/>
          <p:nvPr/>
        </p:nvGrpSpPr>
        <p:grpSpPr>
          <a:xfrm>
            <a:off x="152400" y="4038600"/>
            <a:ext cx="6888357" cy="2152710"/>
            <a:chOff x="348928" y="3849960"/>
            <a:chExt cx="6888357" cy="2152710"/>
          </a:xfrm>
        </p:grpSpPr>
        <p:sp>
          <p:nvSpPr>
            <p:cNvPr id="64" name="Rectangle 4"/>
            <p:cNvSpPr/>
            <p:nvPr/>
          </p:nvSpPr>
          <p:spPr>
            <a:xfrm>
              <a:off x="348928" y="3849960"/>
              <a:ext cx="2199514" cy="1015663"/>
            </a:xfrm>
            <a:prstGeom prst="rect">
              <a:avLst/>
            </a:prstGeom>
            <a:solidFill>
              <a:srgbClr val="FFC000">
                <a:alpha val="55000"/>
              </a:srgbClr>
            </a:solidFill>
          </p:spPr>
          <p:txBody>
            <a:bodyPr wrap="none">
              <a:spAutoFit/>
            </a:bodyPr>
            <a:lstStyle/>
            <a:p>
              <a:r>
                <a:rPr lang="en-US" altLang="ja-JP" sz="2000" b="1" i="1" dirty="0" smtClean="0"/>
                <a:t>nonperturbative  </a:t>
              </a:r>
            </a:p>
            <a:p>
              <a:r>
                <a:rPr lang="en-US" altLang="ja-JP" sz="2000" b="1" i="1" dirty="0" smtClean="0"/>
                <a:t>trace anomaly</a:t>
              </a:r>
            </a:p>
            <a:p>
              <a:r>
                <a:rPr lang="en-US" altLang="ja-JP" sz="2000" b="1" i="1" dirty="0"/>
                <a:t>d</a:t>
              </a:r>
              <a:r>
                <a:rPr lang="en-US" altLang="ja-JP" sz="2000" b="1" i="1" dirty="0" smtClean="0"/>
                <a:t>ue to </a:t>
              </a:r>
              <a:endParaRPr lang="ja-JP" altLang="en-US" sz="2000" b="1" i="1" dirty="0"/>
            </a:p>
          </p:txBody>
        </p:sp>
        <p:sp>
          <p:nvSpPr>
            <p:cNvPr id="67" name="TextBox 6"/>
            <p:cNvSpPr txBox="1"/>
            <p:nvPr/>
          </p:nvSpPr>
          <p:spPr>
            <a:xfrm>
              <a:off x="2787328" y="5602560"/>
              <a:ext cx="44499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i="1" dirty="0" smtClean="0">
                  <a:solidFill>
                    <a:srgbClr val="FF0000"/>
                  </a:solidFill>
                </a:rPr>
                <a:t>Pseudo NG Boson:  </a:t>
              </a:r>
              <a:r>
                <a:rPr lang="en-US" altLang="ja-JP" sz="2000" b="1" i="1" dirty="0" err="1" smtClean="0">
                  <a:solidFill>
                    <a:srgbClr val="FF0000"/>
                  </a:solidFill>
                </a:rPr>
                <a:t>Techni-dilaton</a:t>
              </a:r>
              <a:endParaRPr kumimoji="1" lang="ja-JP" altLang="en-US" sz="2000" b="1" i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6" name="図 5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-1295400"/>
            <a:ext cx="3505200" cy="745581"/>
          </a:xfrm>
          <a:prstGeom prst="rect">
            <a:avLst/>
          </a:prstGeom>
        </p:spPr>
      </p:pic>
      <p:pic>
        <p:nvPicPr>
          <p:cNvPr id="10" name="図 9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352800"/>
            <a:ext cx="436563" cy="317500"/>
          </a:xfrm>
          <a:prstGeom prst="rect">
            <a:avLst/>
          </a:prstGeom>
        </p:spPr>
      </p:pic>
      <p:pic>
        <p:nvPicPr>
          <p:cNvPr id="11" name="図 10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-990600"/>
            <a:ext cx="3124200" cy="524865"/>
          </a:xfrm>
          <a:prstGeom prst="rect">
            <a:avLst/>
          </a:prstGeom>
        </p:spPr>
      </p:pic>
      <p:pic>
        <p:nvPicPr>
          <p:cNvPr id="2" name="図 1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724400"/>
            <a:ext cx="690419" cy="2921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676400" y="6248400"/>
            <a:ext cx="6098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Composite Higgs from </a:t>
            </a:r>
            <a:r>
              <a:rPr lang="en-US" altLang="ja-JP" dirty="0" err="1" smtClean="0"/>
              <a:t>technifermions</a:t>
            </a:r>
            <a:r>
              <a:rPr lang="en-US" altLang="ja-JP" dirty="0" smtClean="0"/>
              <a:t> having EW charges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105400"/>
            <a:ext cx="7772400" cy="509666"/>
          </a:xfrm>
          <a:prstGeom prst="rect">
            <a:avLst/>
          </a:prstGeom>
        </p:spPr>
      </p:pic>
      <p:pic>
        <p:nvPicPr>
          <p:cNvPr id="9" name="図 8" descr="latex-image-1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495800"/>
            <a:ext cx="1257300" cy="450533"/>
          </a:xfrm>
          <a:prstGeom prst="rect">
            <a:avLst/>
          </a:prstGeom>
        </p:spPr>
      </p:pic>
      <p:pic>
        <p:nvPicPr>
          <p:cNvPr id="12" name="図 11" descr="latex-image-1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495800"/>
            <a:ext cx="1098550" cy="441473"/>
          </a:xfrm>
          <a:prstGeom prst="rect">
            <a:avLst/>
          </a:prstGeom>
        </p:spPr>
      </p:pic>
      <p:pic>
        <p:nvPicPr>
          <p:cNvPr id="13" name="図 12" descr="latex-image-1.pd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4552950"/>
            <a:ext cx="406400" cy="3175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0173542" y="62855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5922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円/楕円 23"/>
          <p:cNvSpPr/>
          <p:nvPr/>
        </p:nvSpPr>
        <p:spPr>
          <a:xfrm>
            <a:off x="990600" y="6019800"/>
            <a:ext cx="5257800" cy="6858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円/楕円 2"/>
          <p:cNvSpPr/>
          <p:nvPr/>
        </p:nvSpPr>
        <p:spPr>
          <a:xfrm>
            <a:off x="3657600" y="2895600"/>
            <a:ext cx="990600" cy="533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0" y="4038600"/>
            <a:ext cx="9144000" cy="990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7314318" y="1143000"/>
            <a:ext cx="18288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7315200" y="2209800"/>
            <a:ext cx="18288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0" y="11295"/>
            <a:ext cx="86165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FF0000"/>
                </a:solidFill>
              </a:rPr>
              <a:t>　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Spontaneous</a:t>
            </a:r>
            <a:r>
              <a:rPr kumimoji="1" lang="en-US" altLang="ja-JP" sz="2800" dirty="0" smtClean="0"/>
              <a:t> breaking of </a:t>
            </a:r>
          </a:p>
          <a:p>
            <a:r>
              <a:rPr kumimoji="1" lang="ja-JP" altLang="en-US" sz="2800" dirty="0" smtClean="0"/>
              <a:t>　　　</a:t>
            </a:r>
            <a:r>
              <a:rPr kumimoji="1" lang="en-US" altLang="ja-JP" sz="2800" dirty="0" smtClean="0"/>
              <a:t>Electroweak &amp; Scale symmetries due to </a:t>
            </a:r>
            <a:r>
              <a:rPr lang="en-US" altLang="ja-JP" sz="2800" dirty="0">
                <a:solidFill>
                  <a:srgbClr val="FF0000"/>
                </a:solidFill>
              </a:rPr>
              <a:t>V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acuum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52400" y="4038600"/>
            <a:ext cx="79473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FF0000"/>
                </a:solidFill>
              </a:rPr>
              <a:t>　</a:t>
            </a:r>
            <a:r>
              <a:rPr kumimoji="1" lang="en-US" altLang="ja-JP" sz="2800" dirty="0" smtClean="0">
                <a:solidFill>
                  <a:srgbClr val="008000"/>
                </a:solidFill>
              </a:rPr>
              <a:t>Small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 Explicit</a:t>
            </a:r>
            <a:r>
              <a:rPr kumimoji="1" lang="en-US" altLang="ja-JP" sz="2800" dirty="0" smtClean="0"/>
              <a:t> breaking of Scale symmetry </a:t>
            </a:r>
          </a:p>
          <a:p>
            <a:r>
              <a:rPr lang="ja-JP" altLang="ja-JP" sz="2800" dirty="0"/>
              <a:t>　</a:t>
            </a:r>
            <a:r>
              <a:rPr lang="ja-JP" altLang="en-US" sz="2800" dirty="0" smtClean="0"/>
              <a:t>　　　　　　　　　</a:t>
            </a:r>
            <a:r>
              <a:rPr kumimoji="1" lang="en-US" altLang="ja-JP" sz="2800" dirty="0" smtClean="0"/>
              <a:t> (</a:t>
            </a:r>
            <a:r>
              <a:rPr kumimoji="1" lang="en-US" altLang="ja-JP" sz="2800" dirty="0" err="1" smtClean="0"/>
              <a:t>Nonperturbative</a:t>
            </a:r>
            <a:r>
              <a:rPr kumimoji="1" lang="en-US" altLang="ja-JP" sz="2800" dirty="0" smtClean="0"/>
              <a:t> Trace 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Anomaly</a:t>
            </a:r>
            <a:r>
              <a:rPr kumimoji="1" lang="en-US" altLang="ja-JP" sz="2800" dirty="0" smtClean="0"/>
              <a:t>)</a:t>
            </a:r>
            <a:endParaRPr kumimoji="1" lang="ja-JP" altLang="en-US" sz="2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76400" y="2895600"/>
            <a:ext cx="1841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</a:rPr>
              <a:t>SSB scale 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pic>
        <p:nvPicPr>
          <p:cNvPr id="6" name="図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19200"/>
            <a:ext cx="5257800" cy="803275"/>
          </a:xfrm>
          <a:prstGeom prst="rect">
            <a:avLst/>
          </a:prstGeom>
        </p:spPr>
      </p:pic>
      <p:pic>
        <p:nvPicPr>
          <p:cNvPr id="12" name="図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133600"/>
            <a:ext cx="3810000" cy="612321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7391400" y="2286000"/>
            <a:ext cx="1532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Technidilaton</a:t>
            </a:r>
            <a:endParaRPr kumimoji="1" lang="en-US" altLang="ja-JP" dirty="0" smtClean="0"/>
          </a:p>
          <a:p>
            <a:r>
              <a:rPr lang="en-US" altLang="ja-JP" dirty="0" smtClean="0"/>
              <a:t>NG boson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543800" y="1219200"/>
            <a:ext cx="1288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Technipion</a:t>
            </a:r>
            <a:r>
              <a:rPr kumimoji="1" lang="en-US" altLang="ja-JP" dirty="0" smtClean="0"/>
              <a:t> </a:t>
            </a:r>
          </a:p>
          <a:p>
            <a:r>
              <a:rPr kumimoji="1" lang="en-US" altLang="ja-JP" dirty="0" smtClean="0"/>
              <a:t>NG boson</a:t>
            </a:r>
            <a:endParaRPr kumimoji="1" lang="ja-JP" altLang="en-US" dirty="0"/>
          </a:p>
        </p:txBody>
      </p:sp>
      <p:sp>
        <p:nvSpPr>
          <p:cNvPr id="19" name="右矢印 18"/>
          <p:cNvSpPr/>
          <p:nvPr/>
        </p:nvSpPr>
        <p:spPr>
          <a:xfrm>
            <a:off x="6096000" y="1295400"/>
            <a:ext cx="902208" cy="484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右矢印 19"/>
          <p:cNvSpPr/>
          <p:nvPr/>
        </p:nvSpPr>
        <p:spPr>
          <a:xfrm>
            <a:off x="6096000" y="2209800"/>
            <a:ext cx="902208" cy="484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右矢印 22"/>
          <p:cNvSpPr/>
          <p:nvPr/>
        </p:nvSpPr>
        <p:spPr>
          <a:xfrm rot="5400000">
            <a:off x="3220212" y="5237988"/>
            <a:ext cx="902208" cy="484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048000"/>
            <a:ext cx="698500" cy="304800"/>
          </a:xfrm>
          <a:prstGeom prst="rect">
            <a:avLst/>
          </a:prstGeom>
        </p:spPr>
      </p:pic>
      <p:pic>
        <p:nvPicPr>
          <p:cNvPr id="11" name="図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6000"/>
            <a:ext cx="4292600" cy="508000"/>
          </a:xfrm>
          <a:prstGeom prst="rect">
            <a:avLst/>
          </a:prstGeom>
        </p:spPr>
      </p:pic>
      <p:sp>
        <p:nvSpPr>
          <p:cNvPr id="25" name="右矢印 24"/>
          <p:cNvSpPr/>
          <p:nvPr/>
        </p:nvSpPr>
        <p:spPr>
          <a:xfrm rot="5400000">
            <a:off x="3290316" y="3491484"/>
            <a:ext cx="609600" cy="484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右矢印 25"/>
          <p:cNvSpPr/>
          <p:nvPr/>
        </p:nvSpPr>
        <p:spPr>
          <a:xfrm>
            <a:off x="6400800" y="6096000"/>
            <a:ext cx="902208" cy="484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391400" y="6019800"/>
            <a:ext cx="1347444" cy="5847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PCDC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827924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/>
          <p:nvPr/>
        </p:nvSpPr>
        <p:spPr>
          <a:xfrm>
            <a:off x="3657600" y="5562600"/>
            <a:ext cx="39624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1066800" y="4572000"/>
            <a:ext cx="44958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152400" y="1600200"/>
            <a:ext cx="10668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76400"/>
            <a:ext cx="8610599" cy="779102"/>
          </a:xfrm>
          <a:prstGeom prst="rect">
            <a:avLst/>
          </a:prstGeom>
        </p:spPr>
      </p:pic>
      <p:pic>
        <p:nvPicPr>
          <p:cNvPr id="3" name="図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800600"/>
            <a:ext cx="4191000" cy="57576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200400"/>
            <a:ext cx="3880152" cy="122851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0536" y="3124200"/>
            <a:ext cx="176494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図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743200"/>
            <a:ext cx="2819400" cy="326212"/>
          </a:xfrm>
          <a:prstGeom prst="rect">
            <a:avLst/>
          </a:prstGeom>
        </p:spPr>
      </p:pic>
      <p:pic>
        <p:nvPicPr>
          <p:cNvPr id="7" name="図 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114800"/>
            <a:ext cx="1981200" cy="261408"/>
          </a:xfrm>
          <a:prstGeom prst="rect">
            <a:avLst/>
          </a:prstGeom>
        </p:spPr>
      </p:pic>
      <p:pic>
        <p:nvPicPr>
          <p:cNvPr id="8" name="図 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456" y="3276600"/>
            <a:ext cx="161544" cy="183573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04800" y="228600"/>
            <a:ext cx="8459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PCDC estimate of TD Mass &amp;Decay const</a:t>
            </a:r>
            <a:r>
              <a:rPr lang="en-US" altLang="ja-JP" sz="2800" dirty="0"/>
              <a:t>. (Ladder) </a:t>
            </a:r>
            <a:endParaRPr kumimoji="1" lang="ja-JP" altLang="en-US" sz="28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060553" y="914400"/>
            <a:ext cx="60742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accent4"/>
                </a:solidFill>
              </a:rPr>
              <a:t>Bando-</a:t>
            </a:r>
            <a:r>
              <a:rPr kumimoji="1" lang="en-US" altLang="ja-JP" sz="1400" dirty="0" err="1" smtClean="0">
                <a:solidFill>
                  <a:schemeClr val="accent4"/>
                </a:solidFill>
              </a:rPr>
              <a:t>Matumoto</a:t>
            </a:r>
            <a:r>
              <a:rPr kumimoji="1" lang="en-US" altLang="ja-JP" sz="1400" dirty="0" smtClean="0">
                <a:solidFill>
                  <a:schemeClr val="accent4"/>
                </a:solidFill>
              </a:rPr>
              <a:t>-KY, PLB178 (1986) 308</a:t>
            </a:r>
          </a:p>
          <a:p>
            <a:r>
              <a:rPr lang="en-US" altLang="ja-JP" sz="1400" dirty="0" smtClean="0">
                <a:solidFill>
                  <a:schemeClr val="accent4"/>
                </a:solidFill>
              </a:rPr>
              <a:t>Hashimoto-KY, PRD83 (2011) 015008</a:t>
            </a:r>
          </a:p>
          <a:p>
            <a:r>
              <a:rPr kumimoji="1" lang="en-US" altLang="ja-JP" sz="1400" dirty="0" err="1" smtClean="0">
                <a:solidFill>
                  <a:schemeClr val="accent4"/>
                </a:solidFill>
              </a:rPr>
              <a:t>Kurachi</a:t>
            </a:r>
            <a:r>
              <a:rPr kumimoji="1" lang="en-US" altLang="ja-JP" sz="1400" dirty="0" smtClean="0">
                <a:solidFill>
                  <a:schemeClr val="accent4"/>
                </a:solidFill>
              </a:rPr>
              <a:t>-</a:t>
            </a:r>
            <a:r>
              <a:rPr kumimoji="1" lang="en-US" altLang="ja-JP" sz="1400" dirty="0" err="1" smtClean="0">
                <a:solidFill>
                  <a:schemeClr val="accent4"/>
                </a:solidFill>
              </a:rPr>
              <a:t>Matsuzaki</a:t>
            </a:r>
            <a:r>
              <a:rPr kumimoji="1" lang="en-US" altLang="ja-JP" sz="1400" dirty="0" smtClean="0">
                <a:solidFill>
                  <a:schemeClr val="accent4"/>
                </a:solidFill>
              </a:rPr>
              <a:t>-KY, PRD90 (2014) 095013; + R. </a:t>
            </a:r>
            <a:r>
              <a:rPr kumimoji="1" lang="en-US" altLang="ja-JP" sz="1400" dirty="0" err="1" smtClean="0">
                <a:solidFill>
                  <a:schemeClr val="accent4"/>
                </a:solidFill>
              </a:rPr>
              <a:t>Shrock</a:t>
            </a:r>
            <a:r>
              <a:rPr kumimoji="1" lang="en-US" altLang="ja-JP" sz="1400" dirty="0" smtClean="0">
                <a:solidFill>
                  <a:schemeClr val="accent4"/>
                </a:solidFill>
              </a:rPr>
              <a:t>, in preparation</a:t>
            </a:r>
            <a:endParaRPr kumimoji="1" lang="ja-JP" altLang="en-US" sz="1400" dirty="0">
              <a:solidFill>
                <a:schemeClr val="accent4"/>
              </a:solidFill>
            </a:endParaRP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V="1">
            <a:off x="7772400" y="2438400"/>
            <a:ext cx="1066800" cy="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5105400" y="2438400"/>
            <a:ext cx="1066800" cy="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 flipV="1">
            <a:off x="7010400" y="2057400"/>
            <a:ext cx="914400" cy="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267200" y="3505200"/>
            <a:ext cx="2931098" cy="64633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E11BA"/>
                </a:solidFill>
              </a:rPr>
              <a:t>3 independent calculations </a:t>
            </a:r>
          </a:p>
          <a:p>
            <a:r>
              <a:rPr lang="en-US" altLang="ja-JP" dirty="0" smtClean="0">
                <a:solidFill>
                  <a:srgbClr val="0E11BA"/>
                </a:solidFill>
              </a:rPr>
              <a:t>a</a:t>
            </a:r>
            <a:r>
              <a:rPr kumimoji="1" lang="en-US" altLang="ja-JP" dirty="0" smtClean="0">
                <a:solidFill>
                  <a:srgbClr val="0E11BA"/>
                </a:solidFill>
              </a:rPr>
              <a:t>re </a:t>
            </a:r>
            <a:r>
              <a:rPr lang="en-US" altLang="ja-JP" dirty="0" smtClean="0">
                <a:solidFill>
                  <a:srgbClr val="0E11BA"/>
                </a:solidFill>
              </a:rPr>
              <a:t>consistent !!</a:t>
            </a:r>
            <a:endParaRPr kumimoji="1" lang="ja-JP" altLang="en-US" dirty="0">
              <a:solidFill>
                <a:srgbClr val="0E11BA"/>
              </a:solidFill>
            </a:endParaRPr>
          </a:p>
        </p:txBody>
      </p:sp>
      <p:cxnSp>
        <p:nvCxnSpPr>
          <p:cNvPr id="16" name="Straight Arrow Connector 19"/>
          <p:cNvCxnSpPr/>
          <p:nvPr/>
        </p:nvCxnSpPr>
        <p:spPr>
          <a:xfrm flipV="1">
            <a:off x="4267200" y="2514600"/>
            <a:ext cx="1295400" cy="9906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9"/>
          <p:cNvCxnSpPr/>
          <p:nvPr/>
        </p:nvCxnSpPr>
        <p:spPr>
          <a:xfrm flipV="1">
            <a:off x="8001000" y="2514600"/>
            <a:ext cx="304800" cy="5334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19"/>
          <p:cNvCxnSpPr/>
          <p:nvPr/>
        </p:nvCxnSpPr>
        <p:spPr>
          <a:xfrm flipV="1">
            <a:off x="6477000" y="2133600"/>
            <a:ext cx="762000" cy="7620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5486400" y="2819400"/>
            <a:ext cx="1750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Nonpertubative</a:t>
            </a:r>
            <a:r>
              <a:rPr kumimoji="1" lang="en-US" altLang="ja-JP" dirty="0" smtClean="0"/>
              <a:t> </a:t>
            </a:r>
          </a:p>
          <a:p>
            <a:r>
              <a:rPr lang="en-US" altLang="ja-JP" dirty="0" smtClean="0"/>
              <a:t>Beta fn.</a:t>
            </a:r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953840" y="4114800"/>
            <a:ext cx="2190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>
                <a:solidFill>
                  <a:srgbClr val="6D8A16"/>
                </a:solidFill>
              </a:rPr>
              <a:t>Miransky-Gusynin</a:t>
            </a:r>
            <a:r>
              <a:rPr kumimoji="1" lang="en-US" altLang="ja-JP" sz="1400" dirty="0" smtClean="0">
                <a:solidFill>
                  <a:srgbClr val="6D8A16"/>
                </a:solidFill>
              </a:rPr>
              <a:t> (1989)</a:t>
            </a:r>
            <a:endParaRPr kumimoji="1" lang="ja-JP" altLang="en-US" sz="1400" dirty="0">
              <a:solidFill>
                <a:srgbClr val="6D8A16"/>
              </a:solidFill>
            </a:endParaRPr>
          </a:p>
        </p:txBody>
      </p:sp>
      <p:pic>
        <p:nvPicPr>
          <p:cNvPr id="35" name="図 3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5715000"/>
            <a:ext cx="3657600" cy="554636"/>
          </a:xfrm>
          <a:prstGeom prst="rect">
            <a:avLst/>
          </a:prstGeom>
        </p:spPr>
      </p:pic>
      <p:sp>
        <p:nvSpPr>
          <p:cNvPr id="36" name="下矢印 35"/>
          <p:cNvSpPr/>
          <p:nvPr/>
        </p:nvSpPr>
        <p:spPr>
          <a:xfrm>
            <a:off x="3124200" y="5562600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486400" y="6488668"/>
            <a:ext cx="1634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Pagels-Stokar</a:t>
            </a:r>
            <a:endParaRPr kumimoji="1" lang="ja-JP" altLang="en-US" dirty="0"/>
          </a:p>
        </p:txBody>
      </p:sp>
      <p:pic>
        <p:nvPicPr>
          <p:cNvPr id="21" name="図 20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495800"/>
            <a:ext cx="2204459" cy="68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05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正方形/長方形 32"/>
          <p:cNvSpPr/>
          <p:nvPr/>
        </p:nvSpPr>
        <p:spPr>
          <a:xfrm>
            <a:off x="0" y="1828800"/>
            <a:ext cx="6248400" cy="1600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3429000" y="4419600"/>
            <a:ext cx="2971800" cy="1600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57200"/>
            <a:ext cx="4038600" cy="915971"/>
          </a:xfrm>
          <a:prstGeom prst="rect">
            <a:avLst/>
          </a:prstGeom>
        </p:spPr>
      </p:pic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600"/>
            <a:ext cx="1143000" cy="553453"/>
          </a:xfrm>
          <a:prstGeom prst="rect">
            <a:avLst/>
          </a:prstGeom>
        </p:spPr>
      </p:pic>
      <p:cxnSp>
        <p:nvCxnSpPr>
          <p:cNvPr id="5" name="Straight Arrow Connector 23"/>
          <p:cNvCxnSpPr/>
          <p:nvPr/>
        </p:nvCxnSpPr>
        <p:spPr>
          <a:xfrm>
            <a:off x="6553200" y="2743200"/>
            <a:ext cx="1752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8610600" y="251460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0</a:t>
            </a:r>
            <a:endParaRPr kumimoji="1" lang="ja-JP" altLang="en-US" sz="2400" dirty="0"/>
          </a:p>
        </p:txBody>
      </p:sp>
      <p:pic>
        <p:nvPicPr>
          <p:cNvPr id="21" name="図 2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362200"/>
            <a:ext cx="1981200" cy="244515"/>
          </a:xfrm>
          <a:prstGeom prst="rect">
            <a:avLst/>
          </a:prstGeom>
        </p:spPr>
      </p:pic>
      <p:pic>
        <p:nvPicPr>
          <p:cNvPr id="22" name="図 2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819400"/>
            <a:ext cx="974132" cy="236153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7696200" y="3124200"/>
            <a:ext cx="1261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E3560E"/>
                </a:solidFill>
              </a:rPr>
              <a:t>Light TD !</a:t>
            </a:r>
            <a:endParaRPr kumimoji="1" lang="ja-JP" altLang="en-US" b="1" dirty="0">
              <a:solidFill>
                <a:srgbClr val="E3560E"/>
              </a:solidFill>
            </a:endParaRPr>
          </a:p>
        </p:txBody>
      </p:sp>
      <p:cxnSp>
        <p:nvCxnSpPr>
          <p:cNvPr id="15" name="Straight Arrow Connector 23"/>
          <p:cNvCxnSpPr/>
          <p:nvPr/>
        </p:nvCxnSpPr>
        <p:spPr>
          <a:xfrm>
            <a:off x="609600" y="3962400"/>
            <a:ext cx="4572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23"/>
          <p:cNvCxnSpPr/>
          <p:nvPr/>
        </p:nvCxnSpPr>
        <p:spPr>
          <a:xfrm flipV="1">
            <a:off x="2209800" y="4114800"/>
            <a:ext cx="4572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8" name="図 1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5257800"/>
            <a:ext cx="1554078" cy="431058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4343400" y="3657600"/>
            <a:ext cx="199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One-family model </a:t>
            </a:r>
            <a:endParaRPr kumimoji="1" lang="ja-JP" altLang="en-US" dirty="0"/>
          </a:p>
        </p:txBody>
      </p:sp>
      <p:pic>
        <p:nvPicPr>
          <p:cNvPr id="20" name="図 1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733800"/>
            <a:ext cx="2209800" cy="315686"/>
          </a:xfrm>
          <a:prstGeom prst="rect">
            <a:avLst/>
          </a:prstGeom>
        </p:spPr>
      </p:pic>
      <p:pic>
        <p:nvPicPr>
          <p:cNvPr id="24" name="図 2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648200"/>
            <a:ext cx="2514600" cy="402771"/>
          </a:xfrm>
          <a:prstGeom prst="rect">
            <a:avLst/>
          </a:prstGeom>
        </p:spPr>
      </p:pic>
      <p:pic>
        <p:nvPicPr>
          <p:cNvPr id="25" name="図 2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5181600"/>
            <a:ext cx="1676400" cy="741680"/>
          </a:xfrm>
          <a:prstGeom prst="rect">
            <a:avLst/>
          </a:prstGeom>
        </p:spPr>
      </p:pic>
      <p:sp>
        <p:nvSpPr>
          <p:cNvPr id="26" name="右矢印 25"/>
          <p:cNvSpPr/>
          <p:nvPr/>
        </p:nvSpPr>
        <p:spPr>
          <a:xfrm rot="5400000">
            <a:off x="3677412" y="3713988"/>
            <a:ext cx="978408" cy="4084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7" name="図 26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505200"/>
            <a:ext cx="1066800" cy="295619"/>
          </a:xfrm>
          <a:prstGeom prst="rect">
            <a:avLst/>
          </a:prstGeom>
        </p:spPr>
      </p:pic>
      <p:sp>
        <p:nvSpPr>
          <p:cNvPr id="28" name="円弧 27"/>
          <p:cNvSpPr/>
          <p:nvPr/>
        </p:nvSpPr>
        <p:spPr>
          <a:xfrm>
            <a:off x="1676400" y="2057400"/>
            <a:ext cx="990600" cy="1295400"/>
          </a:xfrm>
          <a:prstGeom prst="arc">
            <a:avLst>
              <a:gd name="adj1" fmla="val 16200000"/>
              <a:gd name="adj2" fmla="val 15374860"/>
            </a:avLst>
          </a:prstGeom>
          <a:ln>
            <a:solidFill>
              <a:srgbClr val="E3560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E3560E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28600" y="4724400"/>
            <a:ext cx="2997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Lightness = Weak Coupling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pic>
        <p:nvPicPr>
          <p:cNvPr id="3" name="図 2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133600"/>
            <a:ext cx="5486400" cy="1229318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962400" y="6172200"/>
            <a:ext cx="3635881" cy="369332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Consistent with LHC Higgs data !!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311497" y="1676400"/>
            <a:ext cx="2340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(a</a:t>
            </a:r>
            <a:r>
              <a:rPr kumimoji="1" lang="en-US" altLang="ja-JP" dirty="0" smtClean="0"/>
              <a:t>nti-)</a:t>
            </a:r>
            <a:r>
              <a:rPr kumimoji="1" lang="en-US" altLang="ja-JP" dirty="0" err="1" smtClean="0"/>
              <a:t>Veneziano</a:t>
            </a:r>
            <a:r>
              <a:rPr kumimoji="1" lang="en-US" altLang="ja-JP" dirty="0" smtClean="0"/>
              <a:t> limit</a:t>
            </a:r>
            <a:r>
              <a:rPr kumimoji="1" lang="ja-JP" altLang="en-US" dirty="0" smtClean="0"/>
              <a:t> </a:t>
            </a:r>
            <a:endParaRPr kumimoji="1"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  </a:t>
            </a:r>
            <a:r>
              <a:rPr kumimoji="1" lang="en-US" altLang="ja-JP" dirty="0" smtClean="0"/>
              <a:t>= Walking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162800" y="4038600"/>
            <a:ext cx="1352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Benchmark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26743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11"/>
          <p:cNvSpPr txBox="1"/>
          <p:nvPr/>
        </p:nvSpPr>
        <p:spPr>
          <a:xfrm>
            <a:off x="3657600" y="1371600"/>
            <a:ext cx="4534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</a:rPr>
              <a:t>: Scale-invariant </a:t>
            </a:r>
            <a:r>
              <a:rPr lang="en-US" altLang="ja-JP" sz="2800" dirty="0" smtClean="0"/>
              <a:t>(Classical)</a:t>
            </a:r>
            <a:endParaRPr kumimoji="1" lang="ja-JP" altLang="en-US" sz="2800" dirty="0"/>
          </a:p>
        </p:txBody>
      </p:sp>
      <p:sp>
        <p:nvSpPr>
          <p:cNvPr id="13" name="下矢印 12"/>
          <p:cNvSpPr/>
          <p:nvPr/>
        </p:nvSpPr>
        <p:spPr>
          <a:xfrm>
            <a:off x="2667000" y="2133600"/>
            <a:ext cx="457200" cy="914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276600" y="2286000"/>
            <a:ext cx="4381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</a:rPr>
              <a:t>Trace</a:t>
            </a:r>
            <a:r>
              <a:rPr lang="en-US" altLang="ja-JP" sz="2800" dirty="0">
                <a:solidFill>
                  <a:srgbClr val="FF0000"/>
                </a:solidFill>
              </a:rPr>
              <a:t> </a:t>
            </a:r>
            <a:r>
              <a:rPr lang="en-US" altLang="ja-JP" sz="2800" dirty="0" smtClean="0">
                <a:solidFill>
                  <a:srgbClr val="FF0000"/>
                </a:solidFill>
              </a:rPr>
              <a:t>anomaly </a:t>
            </a:r>
            <a:r>
              <a:rPr kumimoji="1" lang="en-US" altLang="ja-JP" sz="2800" dirty="0" smtClean="0">
                <a:solidFill>
                  <a:srgbClr val="000000"/>
                </a:solidFill>
              </a:rPr>
              <a:t>(</a:t>
            </a:r>
            <a:r>
              <a:rPr lang="en-US" altLang="ja-JP" sz="2800" dirty="0" smtClean="0">
                <a:solidFill>
                  <a:srgbClr val="000000"/>
                </a:solidFill>
              </a:rPr>
              <a:t>Quantum</a:t>
            </a:r>
            <a:r>
              <a:rPr kumimoji="1" lang="en-US" altLang="ja-JP" sz="2800" dirty="0" smtClean="0">
                <a:solidFill>
                  <a:srgbClr val="000000"/>
                </a:solidFill>
              </a:rPr>
              <a:t>)</a:t>
            </a:r>
            <a:endParaRPr kumimoji="1" lang="ja-JP" altLang="en-US" sz="2800" dirty="0">
              <a:solidFill>
                <a:srgbClr val="000000"/>
              </a:solidFill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676400" y="228600"/>
            <a:ext cx="50546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3200" dirty="0" smtClean="0">
                <a:solidFill>
                  <a:srgbClr val="FFFFFF"/>
                </a:solidFill>
              </a:rPr>
              <a:t>Origin of Mass (WTC)</a:t>
            </a:r>
            <a:endParaRPr lang="ja-JP" altLang="en-US" sz="3200" dirty="0">
              <a:solidFill>
                <a:srgbClr val="FFFFFF"/>
              </a:solidFill>
            </a:endParaRPr>
          </a:p>
        </p:txBody>
      </p:sp>
      <p:sp>
        <p:nvSpPr>
          <p:cNvPr id="18" name="下矢印 17"/>
          <p:cNvSpPr/>
          <p:nvPr/>
        </p:nvSpPr>
        <p:spPr>
          <a:xfrm>
            <a:off x="2438400" y="4343400"/>
            <a:ext cx="457200" cy="914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895600" y="4267200"/>
            <a:ext cx="53338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</a:rPr>
              <a:t>Non-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perturbative</a:t>
            </a:r>
            <a:r>
              <a:rPr lang="en-US" altLang="ja-JP" sz="2800" dirty="0" smtClean="0">
                <a:solidFill>
                  <a:srgbClr val="FF0000"/>
                </a:solidFill>
              </a:rPr>
              <a:t> Trace Anomaly</a:t>
            </a:r>
          </a:p>
          <a:p>
            <a:r>
              <a:rPr lang="en-US" altLang="ja-JP" sz="2800" dirty="0" smtClean="0"/>
              <a:t>              (Near Conformal SSB)</a:t>
            </a:r>
            <a:endParaRPr kumimoji="1" lang="ja-JP" altLang="en-US" sz="2800" dirty="0"/>
          </a:p>
        </p:txBody>
      </p:sp>
      <p:pic>
        <p:nvPicPr>
          <p:cNvPr id="22" name="図 21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3505200"/>
            <a:ext cx="1333500" cy="381000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5562600" y="624840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>
                <a:solidFill>
                  <a:schemeClr val="accent4"/>
                </a:solidFill>
              </a:rPr>
              <a:t>``</a:t>
            </a:r>
            <a:r>
              <a:rPr lang="en-US" altLang="ja-JP" sz="2800" b="1" dirty="0">
                <a:solidFill>
                  <a:schemeClr val="accent4"/>
                </a:solidFill>
              </a:rPr>
              <a:t>S</a:t>
            </a:r>
            <a:r>
              <a:rPr lang="en-US" altLang="ja-JP" sz="2800" b="1" dirty="0" smtClean="0">
                <a:solidFill>
                  <a:schemeClr val="accent4"/>
                </a:solidFill>
              </a:rPr>
              <a:t>cale</a:t>
            </a:r>
            <a:r>
              <a:rPr kumimoji="1" lang="en-US" altLang="ja-JP" sz="2800" b="1" dirty="0" smtClean="0">
                <a:solidFill>
                  <a:schemeClr val="accent4"/>
                </a:solidFill>
              </a:rPr>
              <a:t> Symmetry’’ </a:t>
            </a:r>
            <a:endParaRPr kumimoji="1" lang="ja-JP" altLang="en-US" sz="2800" b="1" dirty="0">
              <a:solidFill>
                <a:schemeClr val="accent4"/>
              </a:solidFill>
            </a:endParaRPr>
          </a:p>
        </p:txBody>
      </p:sp>
      <p:pic>
        <p:nvPicPr>
          <p:cNvPr id="2" name="図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5558891"/>
            <a:ext cx="1447800" cy="359308"/>
          </a:xfrm>
          <a:prstGeom prst="rect">
            <a:avLst/>
          </a:prstGeom>
        </p:spPr>
      </p:pic>
      <p:pic>
        <p:nvPicPr>
          <p:cNvPr id="3" name="図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447800"/>
            <a:ext cx="1168400" cy="419100"/>
          </a:xfrm>
          <a:prstGeom prst="rect">
            <a:avLst/>
          </a:prstGeom>
        </p:spPr>
      </p:pic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200400"/>
            <a:ext cx="4114800" cy="975491"/>
          </a:xfrm>
          <a:prstGeom prst="rect">
            <a:avLst/>
          </a:prstGeom>
        </p:spPr>
      </p:pic>
      <p:pic>
        <p:nvPicPr>
          <p:cNvPr id="6" name="図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5257800"/>
            <a:ext cx="4007601" cy="948035"/>
          </a:xfrm>
          <a:prstGeom prst="rect">
            <a:avLst/>
          </a:prstGeom>
        </p:spPr>
      </p:pic>
      <p:pic>
        <p:nvPicPr>
          <p:cNvPr id="7" name="図 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6324600"/>
            <a:ext cx="4038600" cy="42068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6200" y="2971800"/>
            <a:ext cx="2121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8000"/>
                </a:solidFill>
              </a:rPr>
              <a:t>Dim. transmutation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6200" y="4876800"/>
            <a:ext cx="2121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8000"/>
                </a:solidFill>
              </a:rPr>
              <a:t>Dim. transmutation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372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685800" y="1524000"/>
            <a:ext cx="6553200" cy="2362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0" y="33886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09600" y="457200"/>
            <a:ext cx="794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Discovering </a:t>
            </a:r>
            <a:r>
              <a:rPr kumimoji="1" lang="en-US" altLang="ja-JP" sz="2800" dirty="0" smtClean="0"/>
              <a:t> the Walking Technicolor on the LHC</a:t>
            </a:r>
            <a:endParaRPr kumimoji="1" lang="ja-JP" altLang="en-US" sz="28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143000" y="1524000"/>
            <a:ext cx="59298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2000" dirty="0" smtClean="0"/>
              <a:t>125 </a:t>
            </a:r>
            <a:r>
              <a:rPr lang="en-US" altLang="ja-JP" sz="2000" dirty="0" err="1" smtClean="0"/>
              <a:t>GeV</a:t>
            </a:r>
            <a:r>
              <a:rPr lang="en-US" altLang="ja-JP" sz="2000" dirty="0" smtClean="0"/>
              <a:t> Higgs as a </a:t>
            </a:r>
            <a:r>
              <a:rPr lang="en-US" altLang="ja-JP" sz="2000" dirty="0" err="1" smtClean="0"/>
              <a:t>Technidilaton</a:t>
            </a:r>
            <a:r>
              <a:rPr lang="en-US" altLang="ja-JP" sz="2000" dirty="0" smtClean="0"/>
              <a:t> at LHC Run I</a:t>
            </a:r>
          </a:p>
          <a:p>
            <a:r>
              <a:rPr kumimoji="1" lang="en-US" altLang="ja-JP" sz="2000" dirty="0"/>
              <a:t> </a:t>
            </a:r>
            <a:r>
              <a:rPr kumimoji="1" lang="en-US" altLang="ja-JP" sz="2000" dirty="0" smtClean="0"/>
              <a:t>     </a:t>
            </a:r>
            <a:r>
              <a:rPr lang="en-US" altLang="ja-JP" sz="2000" dirty="0" smtClean="0"/>
              <a:t> Testing </a:t>
            </a:r>
            <a:r>
              <a:rPr lang="en-US" altLang="ja-JP" sz="2000" dirty="0" err="1" smtClean="0"/>
              <a:t>Technidilaton</a:t>
            </a:r>
            <a:r>
              <a:rPr lang="en-US" altLang="ja-JP" sz="2000" dirty="0" smtClean="0"/>
              <a:t> at Run II    </a:t>
            </a:r>
          </a:p>
          <a:p>
            <a:r>
              <a:rPr lang="en-US" altLang="ja-JP" sz="2000" dirty="0"/>
              <a:t> </a:t>
            </a:r>
            <a:r>
              <a:rPr lang="en-US" altLang="ja-JP" sz="2000" dirty="0" smtClean="0"/>
              <a:t>                                      (Precise measurements)</a:t>
            </a:r>
            <a:endParaRPr kumimoji="1" lang="ja-JP" altLang="en-US" sz="2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43000" y="2590800"/>
            <a:ext cx="4742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2.  Searching </a:t>
            </a:r>
            <a:r>
              <a:rPr kumimoji="1" lang="en-US" altLang="ja-JP" sz="2000" dirty="0" err="1" smtClean="0"/>
              <a:t>Technipions</a:t>
            </a:r>
            <a:r>
              <a:rPr kumimoji="1" lang="en-US" altLang="ja-JP" sz="2000" dirty="0" smtClean="0"/>
              <a:t> at LHC Run II</a:t>
            </a:r>
            <a:endParaRPr kumimoji="1" lang="ja-JP" altLang="en-US" sz="2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43000" y="3429000"/>
            <a:ext cx="4357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3.  Searching </a:t>
            </a:r>
            <a:r>
              <a:rPr kumimoji="1" lang="en-US" altLang="ja-JP" sz="2000" dirty="0" err="1" smtClean="0"/>
              <a:t>Techirho</a:t>
            </a:r>
            <a:r>
              <a:rPr kumimoji="1" lang="en-US" altLang="ja-JP" sz="2000" dirty="0" smtClean="0"/>
              <a:t> at LHC Run II</a:t>
            </a:r>
            <a:endParaRPr kumimoji="1"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6200" y="3886200"/>
            <a:ext cx="4026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dirty="0" smtClean="0"/>
              <a:t>B</a:t>
            </a:r>
            <a:r>
              <a:rPr lang="en-US" altLang="ja-JP" dirty="0" err="1" smtClean="0"/>
              <a:t>enchmark</a:t>
            </a:r>
            <a:r>
              <a:rPr lang="ja-JP" altLang="en-US" dirty="0" smtClean="0"/>
              <a:t> </a:t>
            </a:r>
            <a:r>
              <a:rPr lang="en-US" altLang="ja-JP" dirty="0" smtClean="0"/>
              <a:t>model:</a:t>
            </a:r>
            <a:r>
              <a:rPr lang="ja-JP" altLang="en-US" dirty="0" smtClean="0"/>
              <a:t> </a:t>
            </a:r>
            <a:r>
              <a:rPr lang="en-US" altLang="ja-JP" dirty="0" smtClean="0"/>
              <a:t>One</a:t>
            </a:r>
            <a:r>
              <a:rPr lang="ja-JP" altLang="en-US" dirty="0" smtClean="0"/>
              <a:t> </a:t>
            </a:r>
            <a:r>
              <a:rPr lang="en-US" altLang="ja-JP" dirty="0" smtClean="0"/>
              <a:t>family</a:t>
            </a:r>
            <a:r>
              <a:rPr lang="ja-JP" altLang="en-US" dirty="0" smtClean="0"/>
              <a:t> </a:t>
            </a:r>
            <a:r>
              <a:rPr lang="en-US" altLang="ja-JP" dirty="0" smtClean="0"/>
              <a:t>model</a:t>
            </a:r>
            <a:endParaRPr kumimoji="1" lang="ja-JP" altLang="en-US" dirty="0"/>
          </a:p>
        </p:txBody>
      </p:sp>
      <p:pic>
        <p:nvPicPr>
          <p:cNvPr id="8" name="Picture 6" descr="C:\swork\talks\KMIIN2011\figs\fi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706932"/>
            <a:ext cx="3916840" cy="2113333"/>
          </a:xfrm>
          <a:prstGeom prst="rect">
            <a:avLst/>
          </a:prstGeom>
          <a:noFill/>
        </p:spPr>
      </p:pic>
      <p:pic>
        <p:nvPicPr>
          <p:cNvPr id="9" name="図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038600"/>
            <a:ext cx="2933700" cy="4699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10" name="図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6096000"/>
            <a:ext cx="4457700" cy="308548"/>
          </a:xfrm>
          <a:prstGeom prst="rect">
            <a:avLst/>
          </a:prstGeom>
        </p:spPr>
      </p:pic>
      <p:sp>
        <p:nvSpPr>
          <p:cNvPr id="12" name="下矢印 11"/>
          <p:cNvSpPr/>
          <p:nvPr/>
        </p:nvSpPr>
        <p:spPr>
          <a:xfrm>
            <a:off x="6629400" y="5334000"/>
            <a:ext cx="484632" cy="6096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648200"/>
            <a:ext cx="3429000" cy="435260"/>
          </a:xfrm>
          <a:prstGeom prst="rect">
            <a:avLst/>
          </a:prstGeom>
        </p:spPr>
      </p:pic>
      <p:pic>
        <p:nvPicPr>
          <p:cNvPr id="18" name="図 1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5257800"/>
            <a:ext cx="990599" cy="190285"/>
          </a:xfrm>
          <a:prstGeom prst="rect">
            <a:avLst/>
          </a:prstGeom>
        </p:spPr>
      </p:pic>
      <p:pic>
        <p:nvPicPr>
          <p:cNvPr id="19" name="図 1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5486400"/>
            <a:ext cx="906074" cy="270233"/>
          </a:xfrm>
          <a:prstGeom prst="rect">
            <a:avLst/>
          </a:prstGeom>
        </p:spPr>
      </p:pic>
      <p:pic>
        <p:nvPicPr>
          <p:cNvPr id="20" name="図 1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336232"/>
            <a:ext cx="1676400" cy="273867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5486400" y="2971800"/>
            <a:ext cx="1351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(Discovery)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562600" y="3429000"/>
            <a:ext cx="1351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(Discovery)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25320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14400" y="152400"/>
            <a:ext cx="5564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err="1" smtClean="0">
                <a:solidFill>
                  <a:srgbClr val="000000"/>
                </a:solidFill>
              </a:rPr>
              <a:t>Technipions</a:t>
            </a:r>
            <a:r>
              <a:rPr lang="en-US" altLang="ja-JP" sz="2800" b="1" dirty="0" smtClean="0">
                <a:solidFill>
                  <a:srgbClr val="000000"/>
                </a:solidFill>
              </a:rPr>
              <a:t> in O</a:t>
            </a:r>
            <a:r>
              <a:rPr kumimoji="1" lang="en-US" altLang="ja-JP" sz="2800" b="1" dirty="0" smtClean="0">
                <a:solidFill>
                  <a:srgbClr val="000000"/>
                </a:solidFill>
              </a:rPr>
              <a:t>ne-family WTC</a:t>
            </a:r>
            <a:r>
              <a:rPr kumimoji="1" lang="en-US" altLang="ja-JP" sz="2400" b="1" dirty="0" smtClean="0">
                <a:solidFill>
                  <a:srgbClr val="7030A0"/>
                </a:solidFill>
              </a:rPr>
              <a:t> </a:t>
            </a:r>
            <a:endParaRPr kumimoji="1" lang="ja-JP" altLang="en-US" sz="2400" b="1" dirty="0">
              <a:solidFill>
                <a:srgbClr val="7030A0"/>
              </a:solidFill>
            </a:endParaRPr>
          </a:p>
        </p:txBody>
      </p:sp>
      <p:sp>
        <p:nvSpPr>
          <p:cNvPr id="5" name="5-Point Star 18"/>
          <p:cNvSpPr/>
          <p:nvPr/>
        </p:nvSpPr>
        <p:spPr>
          <a:xfrm>
            <a:off x="455369" y="287733"/>
            <a:ext cx="288032" cy="288032"/>
          </a:xfrm>
          <a:prstGeom prst="star5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36459" y="836712"/>
            <a:ext cx="65260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Chiral  symmetry  breaking:  SU(8)L x SU(8)R  </a:t>
            </a:r>
            <a:r>
              <a:rPr kumimoji="1" lang="en-US" altLang="ja-JP" b="1" dirty="0" smtClean="0">
                <a:sym typeface="Wingdings" pitchFamily="2" charset="2"/>
              </a:rPr>
              <a:t>  SU(8)V  </a:t>
            </a:r>
            <a:endParaRPr lang="en-US" altLang="ja-JP" b="1" dirty="0">
              <a:sym typeface="Wingdings" pitchFamily="2" charset="2"/>
            </a:endParaRPr>
          </a:p>
          <a:p>
            <a:r>
              <a:rPr kumimoji="1" lang="en-US" altLang="ja-JP" b="1" dirty="0" smtClean="0">
                <a:sym typeface="Wingdings" pitchFamily="2" charset="2"/>
              </a:rPr>
              <a:t>                                                  </a:t>
            </a:r>
          </a:p>
          <a:p>
            <a:r>
              <a:rPr lang="en-US" altLang="ja-JP" b="1" dirty="0">
                <a:sym typeface="Wingdings" pitchFamily="2" charset="2"/>
              </a:rPr>
              <a:t> </a:t>
            </a:r>
            <a:r>
              <a:rPr lang="en-US" altLang="ja-JP" b="1" dirty="0" smtClean="0">
                <a:sym typeface="Wingdings" pitchFamily="2" charset="2"/>
              </a:rPr>
              <a:t>                                                </a:t>
            </a:r>
            <a:r>
              <a:rPr kumimoji="1" lang="en-US" altLang="ja-JP" b="1" dirty="0" smtClean="0">
                <a:sym typeface="Wingdings" pitchFamily="2" charset="2"/>
              </a:rPr>
              <a:t>3   “would-be” NGBs:  eaten by  W, Z  </a:t>
            </a:r>
          </a:p>
          <a:p>
            <a:r>
              <a:rPr lang="en-US" altLang="ja-JP" b="1" dirty="0">
                <a:sym typeface="Wingdings" pitchFamily="2" charset="2"/>
              </a:rPr>
              <a:t> </a:t>
            </a:r>
            <a:r>
              <a:rPr lang="en-US" altLang="ja-JP" b="1" dirty="0" smtClean="0">
                <a:sym typeface="Wingdings" pitchFamily="2" charset="2"/>
              </a:rPr>
              <a:t>                                               60  (pseudo) NGB =  </a:t>
            </a:r>
            <a:r>
              <a:rPr lang="en-US" altLang="ja-JP" b="1" dirty="0" err="1" smtClean="0">
                <a:sym typeface="Wingdings" pitchFamily="2" charset="2"/>
              </a:rPr>
              <a:t>techni-pions</a:t>
            </a:r>
            <a:r>
              <a:rPr lang="en-US" altLang="ja-JP" b="1" dirty="0" smtClean="0">
                <a:sym typeface="Wingdings" pitchFamily="2" charset="2"/>
              </a:rPr>
              <a:t> (TPs)</a:t>
            </a:r>
            <a:endParaRPr kumimoji="1" lang="ja-JP" altLang="en-US" b="1" dirty="0"/>
          </a:p>
        </p:txBody>
      </p:sp>
      <p:sp>
        <p:nvSpPr>
          <p:cNvPr id="8" name="正方形/長方形 7"/>
          <p:cNvSpPr/>
          <p:nvPr/>
        </p:nvSpPr>
        <p:spPr>
          <a:xfrm>
            <a:off x="6084168" y="5080726"/>
            <a:ext cx="258605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err="1" smtClean="0">
                <a:solidFill>
                  <a:srgbClr val="008000"/>
                </a:solidFill>
              </a:rPr>
              <a:t>J.Jia</a:t>
            </a:r>
            <a:r>
              <a:rPr lang="en-US" altLang="ja-JP" sz="1400" dirty="0" smtClean="0">
                <a:solidFill>
                  <a:srgbClr val="008000"/>
                </a:solidFill>
              </a:rPr>
              <a:t>, </a:t>
            </a:r>
            <a:r>
              <a:rPr lang="en-US" altLang="ja-JP" sz="1400" dirty="0" err="1" smtClean="0">
                <a:solidFill>
                  <a:srgbClr val="008000"/>
                </a:solidFill>
              </a:rPr>
              <a:t>S.Matsuzaki</a:t>
            </a:r>
            <a:r>
              <a:rPr lang="en-US" altLang="ja-JP" sz="1400" dirty="0" smtClean="0">
                <a:solidFill>
                  <a:srgbClr val="008000"/>
                </a:solidFill>
              </a:rPr>
              <a:t>, K.Y., </a:t>
            </a:r>
          </a:p>
          <a:p>
            <a:r>
              <a:rPr lang="en-US" altLang="ja-JP" sz="1400" dirty="0" smtClean="0">
                <a:solidFill>
                  <a:srgbClr val="008000"/>
                </a:solidFill>
              </a:rPr>
              <a:t>PRD87, 016006 (2012) </a:t>
            </a:r>
          </a:p>
          <a:p>
            <a:r>
              <a:rPr lang="en-US" altLang="ja-JP" sz="1400" dirty="0" smtClean="0">
                <a:solidFill>
                  <a:srgbClr val="008000"/>
                </a:solidFill>
              </a:rPr>
              <a:t>M. </a:t>
            </a:r>
            <a:r>
              <a:rPr lang="en-US" altLang="ja-JP" sz="1400" dirty="0" err="1" smtClean="0">
                <a:solidFill>
                  <a:srgbClr val="008000"/>
                </a:solidFill>
              </a:rPr>
              <a:t>Kurachi</a:t>
            </a:r>
            <a:r>
              <a:rPr lang="en-US" altLang="ja-JP" sz="1400" dirty="0" smtClean="0">
                <a:solidFill>
                  <a:srgbClr val="008000"/>
                </a:solidFill>
              </a:rPr>
              <a:t>, S. </a:t>
            </a:r>
            <a:r>
              <a:rPr lang="en-US" altLang="ja-JP" sz="1400" dirty="0" err="1" smtClean="0">
                <a:solidFill>
                  <a:srgbClr val="008000"/>
                </a:solidFill>
              </a:rPr>
              <a:t>Matsuzaki</a:t>
            </a:r>
            <a:r>
              <a:rPr lang="en-US" altLang="ja-JP" sz="1400" dirty="0" smtClean="0">
                <a:solidFill>
                  <a:srgbClr val="008000"/>
                </a:solidFill>
              </a:rPr>
              <a:t>, K.Y.</a:t>
            </a:r>
          </a:p>
          <a:p>
            <a:r>
              <a:rPr lang="en-US" altLang="ja-JP" sz="1400" dirty="0" smtClean="0">
                <a:solidFill>
                  <a:srgbClr val="008000"/>
                </a:solidFill>
              </a:rPr>
              <a:t>PRD90, 095013 (2014)</a:t>
            </a:r>
            <a:endParaRPr lang="ja-JP" altLang="en-US" sz="1400" dirty="0">
              <a:solidFill>
                <a:srgbClr val="008000"/>
              </a:solidFill>
            </a:endParaRPr>
          </a:p>
        </p:txBody>
      </p:sp>
      <p:pic>
        <p:nvPicPr>
          <p:cNvPr id="1026" name="Picture 2" descr="C:\Users\Shinya Matsuzaki\Desktop\equ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59" y="3082671"/>
            <a:ext cx="750083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直線コネクタ 9"/>
          <p:cNvCxnSpPr/>
          <p:nvPr/>
        </p:nvCxnSpPr>
        <p:spPr>
          <a:xfrm>
            <a:off x="3657600" y="2057400"/>
            <a:ext cx="37444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Shinya Matsuzaki\Desktop\equa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58" y="4169706"/>
            <a:ext cx="1335858" cy="25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hinya Matsuzaki\Desktop\equa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234615"/>
            <a:ext cx="667290" cy="21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正方形/長方形 10"/>
          <p:cNvSpPr/>
          <p:nvPr/>
        </p:nvSpPr>
        <p:spPr>
          <a:xfrm>
            <a:off x="1752600" y="3048000"/>
            <a:ext cx="27619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:  color-octet  scalars (# 32) </a:t>
            </a:r>
            <a:endParaRPr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1763687" y="4097826"/>
            <a:ext cx="4161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: color-triplet  scalars (“</a:t>
            </a:r>
            <a:r>
              <a:rPr lang="en-US" altLang="ja-JP" dirty="0" err="1" smtClean="0"/>
              <a:t>leptoquark</a:t>
            </a:r>
            <a:r>
              <a:rPr lang="en-US" altLang="ja-JP" dirty="0" smtClean="0"/>
              <a:t>”) (#24) </a:t>
            </a:r>
            <a:endParaRPr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1763687" y="5157192"/>
            <a:ext cx="2724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: color-singlet  scalars (# 4) </a:t>
            </a:r>
            <a:endParaRPr lang="ja-JP" altLang="en-US" dirty="0"/>
          </a:p>
        </p:txBody>
      </p:sp>
      <p:pic>
        <p:nvPicPr>
          <p:cNvPr id="1030" name="Picture 6" descr="C:\Users\Shinya Matsuzaki\Desktop\equati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804" y="3454545"/>
            <a:ext cx="1686100" cy="27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Shinya Matsuzaki\Desktop\equati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804" y="4720379"/>
            <a:ext cx="2088232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Shinya Matsuzaki\Desktop\equatio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236" y="5733256"/>
            <a:ext cx="2448272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左中かっこ 21"/>
          <p:cNvSpPr/>
          <p:nvPr/>
        </p:nvSpPr>
        <p:spPr>
          <a:xfrm>
            <a:off x="5943600" y="2971800"/>
            <a:ext cx="188846" cy="2880320"/>
          </a:xfrm>
          <a:prstGeom prst="leftBrac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6163173" y="3964882"/>
            <a:ext cx="25236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</a:rPr>
              <a:t>Expected masses : </a:t>
            </a:r>
          </a:p>
          <a:p>
            <a:r>
              <a:rPr lang="en-US" altLang="ja-JP" sz="2000" dirty="0" smtClean="0">
                <a:solidFill>
                  <a:srgbClr val="FF0000"/>
                </a:solidFill>
              </a:rPr>
              <a:t> (big enhancement !)</a:t>
            </a:r>
            <a:endParaRPr lang="en-US" altLang="ja-JP" sz="2000" dirty="0">
              <a:solidFill>
                <a:srgbClr val="FF0000"/>
              </a:solidFill>
            </a:endParaRPr>
          </a:p>
          <a:p>
            <a:r>
              <a:rPr lang="en-US" altLang="ja-JP" sz="2000" dirty="0">
                <a:solidFill>
                  <a:srgbClr val="FF0000"/>
                </a:solidFill>
              </a:rPr>
              <a:t>1</a:t>
            </a:r>
            <a:r>
              <a:rPr lang="en-US" altLang="ja-JP" sz="2000" dirty="0" smtClean="0">
                <a:solidFill>
                  <a:srgbClr val="FF0000"/>
                </a:solidFill>
              </a:rPr>
              <a:t> </a:t>
            </a:r>
            <a:r>
              <a:rPr lang="ja-JP" altLang="en-US" sz="2000" dirty="0" smtClean="0">
                <a:solidFill>
                  <a:srgbClr val="FF0000"/>
                </a:solidFill>
              </a:rPr>
              <a:t>～　</a:t>
            </a:r>
            <a:r>
              <a:rPr lang="en-US" altLang="ja-JP" sz="2000" dirty="0">
                <a:solidFill>
                  <a:srgbClr val="FF0000"/>
                </a:solidFill>
              </a:rPr>
              <a:t>5</a:t>
            </a:r>
            <a:r>
              <a:rPr lang="en-US" altLang="ja-JP" sz="2000" dirty="0" smtClean="0">
                <a:solidFill>
                  <a:srgbClr val="FF0000"/>
                </a:solidFill>
              </a:rPr>
              <a:t> </a:t>
            </a:r>
            <a:r>
              <a:rPr lang="en-US" altLang="ja-JP" sz="2000" dirty="0" err="1">
                <a:solidFill>
                  <a:srgbClr val="FF0000"/>
                </a:solidFill>
              </a:rPr>
              <a:t>T</a:t>
            </a:r>
            <a:r>
              <a:rPr lang="en-US" altLang="ja-JP" sz="2000" dirty="0" err="1" smtClean="0">
                <a:solidFill>
                  <a:srgbClr val="FF0000"/>
                </a:solidFill>
              </a:rPr>
              <a:t>eV</a:t>
            </a:r>
            <a:r>
              <a:rPr lang="en-US" altLang="ja-JP" sz="2000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5" name="左中かっこ 24"/>
          <p:cNvSpPr/>
          <p:nvPr/>
        </p:nvSpPr>
        <p:spPr>
          <a:xfrm>
            <a:off x="206690" y="3021212"/>
            <a:ext cx="188846" cy="2880320"/>
          </a:xfrm>
          <a:prstGeom prst="leftBrac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0"/>
            <a:ext cx="2095500" cy="41910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0" y="6322080"/>
            <a:ext cx="3078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accent1"/>
                </a:solidFill>
              </a:rPr>
              <a:t>Explicit breakings: </a:t>
            </a:r>
            <a:endParaRPr kumimoji="1" lang="ja-JP" altLang="en-US" sz="2800" dirty="0">
              <a:solidFill>
                <a:schemeClr val="accent1"/>
              </a:solidFill>
            </a:endParaRPr>
          </a:p>
        </p:txBody>
      </p:sp>
      <p:pic>
        <p:nvPicPr>
          <p:cNvPr id="18" name="図 1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6454428"/>
            <a:ext cx="5310094" cy="365472"/>
          </a:xfrm>
          <a:prstGeom prst="rect">
            <a:avLst/>
          </a:prstGeom>
        </p:spPr>
      </p:pic>
      <p:pic>
        <p:nvPicPr>
          <p:cNvPr id="2" name="図 1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429000"/>
            <a:ext cx="1850887" cy="406400"/>
          </a:xfrm>
          <a:prstGeom prst="rect">
            <a:avLst/>
          </a:prstGeom>
        </p:spPr>
      </p:pic>
      <p:pic>
        <p:nvPicPr>
          <p:cNvPr id="3" name="図 2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971800"/>
            <a:ext cx="2852057" cy="304800"/>
          </a:xfrm>
          <a:prstGeom prst="rect">
            <a:avLst/>
          </a:prstGeom>
        </p:spPr>
      </p:pic>
      <p:pic>
        <p:nvPicPr>
          <p:cNvPr id="26" name="図 25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438400"/>
            <a:ext cx="990599" cy="190285"/>
          </a:xfrm>
          <a:prstGeom prst="rect">
            <a:avLst/>
          </a:prstGeom>
        </p:spPr>
      </p:pic>
      <p:pic>
        <p:nvPicPr>
          <p:cNvPr id="27" name="図 26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362200"/>
            <a:ext cx="906074" cy="27023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781800" y="2133600"/>
            <a:ext cx="1364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All massi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ve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7423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228600" y="5638800"/>
            <a:ext cx="67818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角丸四角形 8"/>
          <p:cNvSpPr/>
          <p:nvPr/>
        </p:nvSpPr>
        <p:spPr>
          <a:xfrm>
            <a:off x="182936" y="980728"/>
            <a:ext cx="5423868" cy="563187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/>
        </p:nvSpPr>
        <p:spPr>
          <a:xfrm>
            <a:off x="228600" y="152400"/>
            <a:ext cx="68616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err="1" smtClean="0"/>
              <a:t>Techni-pions</a:t>
            </a:r>
            <a:r>
              <a:rPr lang="en-US" altLang="ja-JP" b="1" dirty="0" smtClean="0"/>
              <a:t>:  </a:t>
            </a:r>
            <a:r>
              <a:rPr lang="en-US" altLang="ja-JP" b="1" dirty="0">
                <a:solidFill>
                  <a:srgbClr val="FF0000"/>
                </a:solidFill>
              </a:rPr>
              <a:t>C</a:t>
            </a:r>
            <a:r>
              <a:rPr lang="en-US" altLang="ja-JP" b="1" dirty="0" smtClean="0">
                <a:solidFill>
                  <a:srgbClr val="FF0000"/>
                </a:solidFill>
              </a:rPr>
              <a:t>ouplings  to  WW and ZZ  highly  suppressed</a:t>
            </a:r>
          </a:p>
          <a:p>
            <a:r>
              <a:rPr lang="en-US" altLang="ja-JP" dirty="0" smtClean="0"/>
              <a:t>                                                                 (NO  NGB^3 vertex)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2743200" y="762000"/>
            <a:ext cx="5419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sym typeface="Wingdings" pitchFamily="2" charset="2"/>
              </a:rPr>
              <a:t>  </a:t>
            </a:r>
            <a:r>
              <a:rPr lang="en-US" altLang="ja-JP" b="1" dirty="0" smtClean="0"/>
              <a:t> </a:t>
            </a:r>
            <a:r>
              <a:rPr lang="en-US" altLang="ja-JP" b="1" dirty="0" smtClean="0">
                <a:solidFill>
                  <a:srgbClr val="FF0000"/>
                </a:solidFill>
              </a:rPr>
              <a:t>narrow</a:t>
            </a:r>
            <a:r>
              <a:rPr lang="en-US" altLang="ja-JP" b="1" dirty="0" smtClean="0"/>
              <a:t> resonances  (</a:t>
            </a:r>
            <a:r>
              <a:rPr lang="en-US" altLang="ja-JP" b="1" dirty="0" err="1" smtClean="0"/>
              <a:t>tot.width</a:t>
            </a:r>
            <a:r>
              <a:rPr lang="en-US" altLang="ja-JP" b="1" dirty="0" smtClean="0"/>
              <a:t> ~  10--50GeV)</a:t>
            </a:r>
            <a:endParaRPr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469448" y="1878189"/>
            <a:ext cx="43375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*  produced ONLY from  </a:t>
            </a:r>
            <a:r>
              <a:rPr lang="en-US" altLang="ja-JP" b="1" dirty="0" err="1" smtClean="0"/>
              <a:t>ggF</a:t>
            </a:r>
            <a:r>
              <a:rPr lang="en-US" altLang="ja-JP" b="1" dirty="0" smtClean="0"/>
              <a:t> :  </a:t>
            </a:r>
          </a:p>
          <a:p>
            <a:r>
              <a:rPr lang="en-US" altLang="ja-JP" b="1" dirty="0"/>
              <a:t> </a:t>
            </a:r>
            <a:r>
              <a:rPr lang="en-US" altLang="ja-JP" b="1" dirty="0" smtClean="0"/>
              <a:t>                                VBF,  VH,  </a:t>
            </a:r>
            <a:endParaRPr lang="en-US" altLang="ja-JP" b="1" dirty="0"/>
          </a:p>
          <a:p>
            <a:r>
              <a:rPr lang="en-US" altLang="ja-JP" b="1" dirty="0" smtClean="0"/>
              <a:t>*  Predominantly decaying to  SM fermions </a:t>
            </a:r>
            <a:endParaRPr lang="ja-JP" altLang="en-US" dirty="0"/>
          </a:p>
        </p:txBody>
      </p:sp>
      <p:grpSp>
        <p:nvGrpSpPr>
          <p:cNvPr id="8" name="グループ化 7"/>
          <p:cNvGrpSpPr/>
          <p:nvPr/>
        </p:nvGrpSpPr>
        <p:grpSpPr>
          <a:xfrm>
            <a:off x="228600" y="1371600"/>
            <a:ext cx="5634888" cy="400110"/>
            <a:chOff x="346013" y="1540113"/>
            <a:chExt cx="5312658" cy="400110"/>
          </a:xfrm>
        </p:grpSpPr>
        <p:pic>
          <p:nvPicPr>
            <p:cNvPr id="2059" name="Picture 11" descr="C:\Users\Shinya Matsuzaki\Desktop\equation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5777" y="1540113"/>
              <a:ext cx="298546" cy="358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正方形/長方形 6"/>
            <p:cNvSpPr/>
            <p:nvPr/>
          </p:nvSpPr>
          <p:spPr>
            <a:xfrm>
              <a:off x="346013" y="1540113"/>
              <a:ext cx="531265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u="sng" dirty="0" smtClean="0">
                  <a:solidFill>
                    <a:srgbClr val="7030A0"/>
                  </a:solidFill>
                </a:rPr>
                <a:t>Discovering  </a:t>
              </a:r>
              <a:r>
                <a:rPr lang="en-US" altLang="ja-JP" sz="2000" b="1" u="sng" dirty="0" err="1" smtClean="0">
                  <a:solidFill>
                    <a:srgbClr val="7030A0"/>
                  </a:solidFill>
                </a:rPr>
                <a:t>isospin</a:t>
              </a:r>
              <a:r>
                <a:rPr lang="en-US" altLang="ja-JP" sz="2000" b="1" u="sng" dirty="0" smtClean="0">
                  <a:solidFill>
                    <a:srgbClr val="7030A0"/>
                  </a:solidFill>
                </a:rPr>
                <a:t> singlet TPs:      and                </a:t>
              </a:r>
              <a:endParaRPr lang="ja-JP" altLang="en-US" sz="2000" u="sng" dirty="0">
                <a:solidFill>
                  <a:srgbClr val="7030A0"/>
                </a:solidFill>
              </a:endParaRPr>
            </a:p>
          </p:txBody>
        </p:sp>
        <p:pic>
          <p:nvPicPr>
            <p:cNvPr id="2058" name="Picture 10" descr="C:\Users\Shinya Matsuzaki\Desktop\equation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5509" y="1616313"/>
              <a:ext cx="344515" cy="238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1" name="直線コネクタ 10"/>
          <p:cNvCxnSpPr/>
          <p:nvPr/>
        </p:nvCxnSpPr>
        <p:spPr>
          <a:xfrm>
            <a:off x="2088223" y="2216054"/>
            <a:ext cx="1322015" cy="20483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 flipV="1">
            <a:off x="2057476" y="2216054"/>
            <a:ext cx="1455036" cy="26565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正方形/長方形 27"/>
          <p:cNvSpPr/>
          <p:nvPr/>
        </p:nvSpPr>
        <p:spPr>
          <a:xfrm>
            <a:off x="6172200" y="1295400"/>
            <a:ext cx="248629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err="1" smtClean="0">
                <a:solidFill>
                  <a:srgbClr val="008000"/>
                </a:solidFill>
              </a:rPr>
              <a:t>J.Junji</a:t>
            </a:r>
            <a:r>
              <a:rPr lang="en-US" altLang="ja-JP" sz="1400" dirty="0" smtClean="0">
                <a:solidFill>
                  <a:srgbClr val="008000"/>
                </a:solidFill>
              </a:rPr>
              <a:t>, </a:t>
            </a:r>
            <a:r>
              <a:rPr lang="en-US" altLang="ja-JP" sz="1400" dirty="0" err="1" smtClean="0">
                <a:solidFill>
                  <a:srgbClr val="008000"/>
                </a:solidFill>
              </a:rPr>
              <a:t>S.Matsuzaki</a:t>
            </a:r>
            <a:r>
              <a:rPr lang="en-US" altLang="ja-JP" sz="1400" dirty="0" smtClean="0">
                <a:solidFill>
                  <a:srgbClr val="008000"/>
                </a:solidFill>
              </a:rPr>
              <a:t>, K.Y., </a:t>
            </a:r>
          </a:p>
          <a:p>
            <a:r>
              <a:rPr lang="en-US" altLang="ja-JP" sz="1400" dirty="0" smtClean="0">
                <a:solidFill>
                  <a:srgbClr val="008000"/>
                </a:solidFill>
              </a:rPr>
              <a:t>PRD87.016006. (2012) </a:t>
            </a:r>
          </a:p>
          <a:p>
            <a:r>
              <a:rPr lang="en-US" altLang="ja-JP" sz="1400" dirty="0" smtClean="0">
                <a:solidFill>
                  <a:srgbClr val="008000"/>
                </a:solidFill>
              </a:rPr>
              <a:t>M. </a:t>
            </a:r>
            <a:r>
              <a:rPr lang="en-US" altLang="ja-JP" sz="1400" dirty="0" err="1" smtClean="0">
                <a:solidFill>
                  <a:srgbClr val="008000"/>
                </a:solidFill>
              </a:rPr>
              <a:t>Kurachi,S</a:t>
            </a:r>
            <a:r>
              <a:rPr lang="en-US" altLang="ja-JP" sz="1400" dirty="0" smtClean="0">
                <a:solidFill>
                  <a:srgbClr val="008000"/>
                </a:solidFill>
              </a:rPr>
              <a:t>. </a:t>
            </a:r>
            <a:r>
              <a:rPr lang="en-US" altLang="ja-JP" sz="1400" dirty="0" err="1" smtClean="0">
                <a:solidFill>
                  <a:srgbClr val="008000"/>
                </a:solidFill>
              </a:rPr>
              <a:t>Matsuzaki,K.Y</a:t>
            </a:r>
            <a:r>
              <a:rPr lang="en-US" altLang="ja-JP" sz="1400" dirty="0" smtClean="0">
                <a:solidFill>
                  <a:srgbClr val="008000"/>
                </a:solidFill>
              </a:rPr>
              <a:t>.</a:t>
            </a:r>
          </a:p>
          <a:p>
            <a:r>
              <a:rPr lang="en-US" altLang="ja-JP" sz="1400" dirty="0">
                <a:solidFill>
                  <a:srgbClr val="008000"/>
                </a:solidFill>
              </a:rPr>
              <a:t>PRD90, </a:t>
            </a:r>
            <a:r>
              <a:rPr lang="en-US" altLang="ja-JP" sz="1400" dirty="0" smtClean="0">
                <a:solidFill>
                  <a:srgbClr val="008000"/>
                </a:solidFill>
              </a:rPr>
              <a:t>095013 (</a:t>
            </a:r>
            <a:r>
              <a:rPr lang="en-US" altLang="ja-JP" sz="1400" dirty="0">
                <a:solidFill>
                  <a:srgbClr val="008000"/>
                </a:solidFill>
              </a:rPr>
              <a:t>2014) </a:t>
            </a:r>
            <a:endParaRPr lang="ja-JP" altLang="en-US" sz="1400" dirty="0">
              <a:solidFill>
                <a:srgbClr val="008000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43200"/>
            <a:ext cx="9144000" cy="1350303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0" y="4114800"/>
            <a:ext cx="9144000" cy="141602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81000" y="5867400"/>
            <a:ext cx="207009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/>
              <a:t>Current LHC limits 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2667000" y="5638800"/>
            <a:ext cx="4495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  <a:sym typeface="Wingdings" panose="05000000000000000000" pitchFamily="2" charset="2"/>
              </a:rPr>
              <a:t>color-octet (</a:t>
            </a:r>
            <a:r>
              <a:rPr lang="en-US" altLang="ja-JP" dirty="0" err="1">
                <a:solidFill>
                  <a:srgbClr val="000000"/>
                </a:solidFill>
                <a:sym typeface="Wingdings" panose="05000000000000000000" pitchFamily="2" charset="2"/>
              </a:rPr>
              <a:t>θa</a:t>
            </a:r>
            <a:r>
              <a:rPr lang="en-US" altLang="ja-JP" dirty="0">
                <a:solidFill>
                  <a:srgbClr val="000000"/>
                </a:solidFill>
                <a:sym typeface="Wingdings" panose="05000000000000000000" pitchFamily="2" charset="2"/>
              </a:rPr>
              <a:t>)      &lt; 1.5—1.6 </a:t>
            </a:r>
            <a:r>
              <a:rPr lang="en-US" altLang="ja-JP" dirty="0" err="1">
                <a:solidFill>
                  <a:srgbClr val="000000"/>
                </a:solidFill>
                <a:sym typeface="Wingdings" panose="05000000000000000000" pitchFamily="2" charset="2"/>
              </a:rPr>
              <a:t>TeV</a:t>
            </a:r>
            <a:r>
              <a:rPr lang="en-US" altLang="ja-JP" dirty="0">
                <a:solidFill>
                  <a:srgbClr val="000000"/>
                </a:solidFill>
                <a:sym typeface="Wingdings" panose="05000000000000000000" pitchFamily="2" charset="2"/>
              </a:rPr>
              <a:t>  </a:t>
            </a:r>
          </a:p>
          <a:p>
            <a:r>
              <a:rPr lang="en-US" altLang="ja-JP" dirty="0" smtClean="0">
                <a:solidFill>
                  <a:srgbClr val="000000"/>
                </a:solidFill>
                <a:sym typeface="Wingdings" panose="05000000000000000000" pitchFamily="2" charset="2"/>
              </a:rPr>
              <a:t>color</a:t>
            </a:r>
            <a:r>
              <a:rPr lang="en-US" altLang="ja-JP" dirty="0">
                <a:solidFill>
                  <a:srgbClr val="000000"/>
                </a:solidFill>
                <a:sym typeface="Wingdings" panose="05000000000000000000" pitchFamily="2" charset="2"/>
              </a:rPr>
              <a:t>-triplet (</a:t>
            </a:r>
            <a:r>
              <a:rPr lang="en-US" altLang="ja-JP" dirty="0" err="1">
                <a:solidFill>
                  <a:srgbClr val="000000"/>
                </a:solidFill>
                <a:sym typeface="Wingdings" panose="05000000000000000000" pitchFamily="2" charset="2"/>
              </a:rPr>
              <a:t>Tc</a:t>
            </a:r>
            <a:r>
              <a:rPr lang="en-US" altLang="ja-JP" dirty="0">
                <a:solidFill>
                  <a:srgbClr val="000000"/>
                </a:solidFill>
                <a:sym typeface="Wingdings" panose="05000000000000000000" pitchFamily="2" charset="2"/>
              </a:rPr>
              <a:t>)    </a:t>
            </a:r>
            <a:r>
              <a:rPr lang="en-US" altLang="ja-JP" dirty="0" smtClean="0">
                <a:solidFill>
                  <a:srgbClr val="000000"/>
                </a:solidFill>
                <a:sym typeface="Wingdings" panose="05000000000000000000" pitchFamily="2" charset="2"/>
              </a:rPr>
              <a:t>  &lt;  </a:t>
            </a:r>
            <a:r>
              <a:rPr lang="en-US" altLang="ja-JP" dirty="0">
                <a:solidFill>
                  <a:srgbClr val="000000"/>
                </a:solidFill>
                <a:sym typeface="Wingdings" panose="05000000000000000000" pitchFamily="2" charset="2"/>
              </a:rPr>
              <a:t>1.0 – 1.1 </a:t>
            </a:r>
            <a:r>
              <a:rPr lang="en-US" altLang="ja-JP" dirty="0" err="1">
                <a:solidFill>
                  <a:srgbClr val="000000"/>
                </a:solidFill>
                <a:sym typeface="Wingdings" panose="05000000000000000000" pitchFamily="2" charset="2"/>
              </a:rPr>
              <a:t>TeV</a:t>
            </a:r>
            <a:r>
              <a:rPr lang="en-US" altLang="ja-JP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</a:p>
          <a:p>
            <a:r>
              <a:rPr lang="en-US" altLang="ja-JP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altLang="ja-JP" dirty="0" smtClean="0">
                <a:solidFill>
                  <a:srgbClr val="000000"/>
                </a:solidFill>
                <a:sym typeface="Wingdings" panose="05000000000000000000" pitchFamily="2" charset="2"/>
              </a:rPr>
              <a:t>color</a:t>
            </a:r>
            <a:r>
              <a:rPr lang="en-US" altLang="ja-JP" dirty="0">
                <a:solidFill>
                  <a:srgbClr val="000000"/>
                </a:solidFill>
                <a:sym typeface="Wingdings" panose="05000000000000000000" pitchFamily="2" charset="2"/>
              </a:rPr>
              <a:t>-singlet (P)     &lt;  800 </a:t>
            </a:r>
            <a:r>
              <a:rPr lang="en-US" altLang="ja-JP" dirty="0" err="1">
                <a:solidFill>
                  <a:srgbClr val="000000"/>
                </a:solidFill>
                <a:sym typeface="Wingdings" panose="05000000000000000000" pitchFamily="2" charset="2"/>
              </a:rPr>
              <a:t>GeV</a:t>
            </a:r>
            <a:r>
              <a:rPr lang="en-US" altLang="ja-JP" dirty="0">
                <a:solidFill>
                  <a:srgbClr val="000000"/>
                </a:solidFill>
                <a:sym typeface="Wingdings" panose="05000000000000000000" pitchFamily="2" charset="2"/>
              </a:rPr>
              <a:t>   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162800" y="2438400"/>
            <a:ext cx="1846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S=(0.1, 0.3, 1.0)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391400" y="5715000"/>
            <a:ext cx="1193881" cy="369332"/>
          </a:xfrm>
          <a:prstGeom prst="rect">
            <a:avLst/>
          </a:prstGeom>
          <a:noFill/>
          <a:ln w="57150" cmpd="sng">
            <a:solidFill>
              <a:srgbClr val="E3560E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Heavy TP</a:t>
            </a:r>
            <a:endParaRPr kumimoji="1" lang="ja-JP" altLang="en-US" dirty="0"/>
          </a:p>
        </p:txBody>
      </p:sp>
      <p:sp>
        <p:nvSpPr>
          <p:cNvPr id="16" name="下矢印 15"/>
          <p:cNvSpPr/>
          <p:nvPr/>
        </p:nvSpPr>
        <p:spPr>
          <a:xfrm>
            <a:off x="7772400" y="6096000"/>
            <a:ext cx="484632" cy="762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60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25"/>
          <p:cNvSpPr/>
          <p:nvPr/>
        </p:nvSpPr>
        <p:spPr>
          <a:xfrm>
            <a:off x="228600" y="5562600"/>
            <a:ext cx="6858000" cy="1295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0" y="0"/>
            <a:ext cx="64770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33400" y="228600"/>
            <a:ext cx="4174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/>
              <a:t>* </a:t>
            </a:r>
            <a:r>
              <a:rPr lang="en-US" altLang="ja-JP" sz="2400" b="1" dirty="0"/>
              <a:t>W</a:t>
            </a:r>
            <a:r>
              <a:rPr kumimoji="1" lang="en-US" altLang="ja-JP" sz="2400" b="1" dirty="0" smtClean="0"/>
              <a:t>alking  </a:t>
            </a:r>
            <a:r>
              <a:rPr kumimoji="1" lang="en-US" altLang="ja-JP" sz="2400" b="1" dirty="0" err="1" smtClean="0"/>
              <a:t>techni</a:t>
            </a:r>
            <a:r>
              <a:rPr kumimoji="1" lang="en-US" altLang="ja-JP" sz="2400" b="1" dirty="0" smtClean="0"/>
              <a:t>-rho   (#63) </a:t>
            </a:r>
            <a:endParaRPr kumimoji="1" lang="ja-JP" altLang="en-US" sz="2400" b="1" dirty="0"/>
          </a:p>
        </p:txBody>
      </p:sp>
      <p:grpSp>
        <p:nvGrpSpPr>
          <p:cNvPr id="3" name="グループ化 2"/>
          <p:cNvGrpSpPr/>
          <p:nvPr/>
        </p:nvGrpSpPr>
        <p:grpSpPr>
          <a:xfrm>
            <a:off x="821163" y="960673"/>
            <a:ext cx="1662605" cy="2572656"/>
            <a:chOff x="821163" y="960673"/>
            <a:chExt cx="2056792" cy="3099226"/>
          </a:xfrm>
        </p:grpSpPr>
        <p:pic>
          <p:nvPicPr>
            <p:cNvPr id="3074" name="Picture 2" descr="C:\Users\Shinya Matsuzaki\Desktop\equation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163" y="3624969"/>
              <a:ext cx="688639" cy="434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C:\Users\Shinya Matsuzaki\Desktop\equation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567" y="960673"/>
              <a:ext cx="921483" cy="496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C:\Users\Shinya Matsuzaki\Desktop\equatio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103" y="1896777"/>
              <a:ext cx="2037852" cy="477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C:\Users\Shinya Matsuzaki\Desktop\equation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164" y="2760873"/>
              <a:ext cx="823986" cy="411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正方形/長方形 6"/>
          <p:cNvSpPr/>
          <p:nvPr/>
        </p:nvSpPr>
        <p:spPr>
          <a:xfrm>
            <a:off x="2987769" y="1048661"/>
            <a:ext cx="2813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:  color-octet  vectors (# 32) </a:t>
            </a:r>
            <a:endParaRPr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2987769" y="1767085"/>
            <a:ext cx="2904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:  color-triplet  vectors (# 24) </a:t>
            </a:r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3049618" y="2427674"/>
            <a:ext cx="2829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:  color-singlet  vectors (# 4) </a:t>
            </a:r>
            <a:endParaRPr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2996870" y="3071664"/>
            <a:ext cx="32615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:  color-singlet  vectors (# 3) 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[corresponding to vector states 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 for eaten NGBs] </a:t>
            </a:r>
            <a:endParaRPr lang="ja-JP" altLang="en-US" dirty="0"/>
          </a:p>
        </p:txBody>
      </p:sp>
      <p:sp>
        <p:nvSpPr>
          <p:cNvPr id="11" name="左中かっこ 10"/>
          <p:cNvSpPr/>
          <p:nvPr/>
        </p:nvSpPr>
        <p:spPr>
          <a:xfrm>
            <a:off x="463375" y="1067814"/>
            <a:ext cx="373098" cy="2649218"/>
          </a:xfrm>
          <a:prstGeom prst="leftBrac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左中かっこ 11"/>
          <p:cNvSpPr/>
          <p:nvPr/>
        </p:nvSpPr>
        <p:spPr>
          <a:xfrm>
            <a:off x="6258469" y="1233327"/>
            <a:ext cx="254992" cy="2483705"/>
          </a:xfrm>
          <a:prstGeom prst="leftBrac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6477000" y="0"/>
            <a:ext cx="2176147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chemeClr val="tx1"/>
                </a:solidFill>
              </a:rPr>
              <a:t>Expected masses : </a:t>
            </a:r>
            <a:endParaRPr lang="en-US" altLang="ja-JP" sz="2000" dirty="0">
              <a:solidFill>
                <a:schemeClr val="tx1"/>
              </a:solidFill>
            </a:endParaRPr>
          </a:p>
          <a:p>
            <a:r>
              <a:rPr lang="en-US" altLang="ja-JP" sz="2000" dirty="0">
                <a:solidFill>
                  <a:schemeClr val="tx1"/>
                </a:solidFill>
              </a:rPr>
              <a:t>1</a:t>
            </a:r>
            <a:r>
              <a:rPr lang="en-US" altLang="ja-JP" sz="2000" dirty="0" smtClean="0">
                <a:solidFill>
                  <a:schemeClr val="tx1"/>
                </a:solidFill>
              </a:rPr>
              <a:t> </a:t>
            </a:r>
            <a:r>
              <a:rPr lang="ja-JP" altLang="en-US" sz="2000" dirty="0" smtClean="0">
                <a:solidFill>
                  <a:schemeClr val="tx1"/>
                </a:solidFill>
              </a:rPr>
              <a:t>～　</a:t>
            </a:r>
            <a:r>
              <a:rPr lang="en-US" altLang="ja-JP" sz="2000" dirty="0">
                <a:solidFill>
                  <a:schemeClr val="tx1"/>
                </a:solidFill>
              </a:rPr>
              <a:t>4</a:t>
            </a:r>
            <a:r>
              <a:rPr lang="en-US" altLang="ja-JP" sz="2000" dirty="0" smtClean="0">
                <a:solidFill>
                  <a:schemeClr val="tx1"/>
                </a:solidFill>
              </a:rPr>
              <a:t> </a:t>
            </a:r>
            <a:r>
              <a:rPr lang="en-US" altLang="ja-JP" sz="2000" dirty="0" err="1" smtClean="0">
                <a:solidFill>
                  <a:schemeClr val="tx1"/>
                </a:solidFill>
              </a:rPr>
              <a:t>TeV</a:t>
            </a:r>
            <a:endParaRPr lang="en-US" altLang="ja-JP" sz="2000" dirty="0">
              <a:solidFill>
                <a:schemeClr val="tx1"/>
              </a:solidFill>
            </a:endParaRPr>
          </a:p>
          <a:p>
            <a:r>
              <a:rPr lang="en-US" altLang="ja-JP" sz="2000" dirty="0" smtClean="0">
                <a:solidFill>
                  <a:schemeClr val="tx1"/>
                </a:solidFill>
              </a:rPr>
              <a:t>consistent w/  </a:t>
            </a:r>
          </a:p>
          <a:p>
            <a:r>
              <a:rPr lang="en-US" altLang="ja-JP" sz="2000" dirty="0" smtClean="0">
                <a:solidFill>
                  <a:schemeClr val="tx1"/>
                </a:solidFill>
              </a:rPr>
              <a:t>EW  precision tests </a:t>
            </a:r>
            <a:r>
              <a:rPr lang="en-US" altLang="ja-JP" sz="2000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6934200" y="1371600"/>
            <a:ext cx="20275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err="1" smtClean="0">
                <a:solidFill>
                  <a:srgbClr val="008000"/>
                </a:solidFill>
              </a:rPr>
              <a:t>S.Matsuzaki</a:t>
            </a:r>
            <a:r>
              <a:rPr lang="en-US" altLang="ja-JP" sz="1400" dirty="0" smtClean="0">
                <a:solidFill>
                  <a:srgbClr val="008000"/>
                </a:solidFill>
              </a:rPr>
              <a:t>  and  K.Y., </a:t>
            </a:r>
          </a:p>
          <a:p>
            <a:r>
              <a:rPr lang="en-US" altLang="ja-JP" sz="1400" dirty="0" smtClean="0">
                <a:solidFill>
                  <a:srgbClr val="008000"/>
                </a:solidFill>
              </a:rPr>
              <a:t>PRD86,115004 (2012) </a:t>
            </a:r>
            <a:endParaRPr lang="ja-JP" altLang="en-US" sz="1400" dirty="0">
              <a:solidFill>
                <a:srgbClr val="008000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268274" y="4036297"/>
            <a:ext cx="670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ja-JP" b="1" dirty="0" smtClean="0"/>
              <a:t>Typical  discovery channels:   decays to  W</a:t>
            </a:r>
            <a:r>
              <a:rPr lang="en-US" altLang="ja-JP" sz="1400" b="1" dirty="0" smtClean="0"/>
              <a:t>L</a:t>
            </a:r>
            <a:r>
              <a:rPr lang="en-US" altLang="ja-JP" b="1" dirty="0" smtClean="0"/>
              <a:t>W</a:t>
            </a:r>
            <a:r>
              <a:rPr lang="en-US" altLang="ja-JP" sz="1400" b="1" dirty="0" smtClean="0"/>
              <a:t>L</a:t>
            </a:r>
            <a:r>
              <a:rPr lang="en-US" altLang="ja-JP" b="1" dirty="0" smtClean="0"/>
              <a:t> (Z</a:t>
            </a:r>
            <a:r>
              <a:rPr lang="en-US" altLang="ja-JP" sz="1400" b="1" dirty="0" smtClean="0"/>
              <a:t>L</a:t>
            </a:r>
            <a:r>
              <a:rPr lang="en-US" altLang="ja-JP" b="1" dirty="0" smtClean="0"/>
              <a:t>Z</a:t>
            </a:r>
            <a:r>
              <a:rPr lang="en-US" altLang="ja-JP" sz="1400" b="1" dirty="0" smtClean="0"/>
              <a:t>L</a:t>
            </a:r>
            <a:r>
              <a:rPr lang="en-US" altLang="ja-JP" b="1" dirty="0" smtClean="0"/>
              <a:t>)or  TP and W</a:t>
            </a:r>
            <a:r>
              <a:rPr lang="en-US" altLang="ja-JP" sz="1400" b="1" dirty="0" smtClean="0"/>
              <a:t>L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268273" y="5505508"/>
            <a:ext cx="6583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ja-JP" b="1" dirty="0" smtClean="0">
                <a:solidFill>
                  <a:srgbClr val="FF0000"/>
                </a:solidFill>
              </a:rPr>
              <a:t>Novel discovery  channel:    decays  to g, W(</a:t>
            </a:r>
            <a:r>
              <a:rPr lang="en-US" altLang="ja-JP" b="1" dirty="0" err="1" smtClean="0">
                <a:solidFill>
                  <a:srgbClr val="FF0000"/>
                </a:solidFill>
              </a:rPr>
              <a:t>Z,γ</a:t>
            </a:r>
            <a:r>
              <a:rPr lang="en-US" altLang="ja-JP" b="1" dirty="0" smtClean="0">
                <a:solidFill>
                  <a:srgbClr val="FF0000"/>
                </a:solidFill>
              </a:rPr>
              <a:t>) and TD!      </a:t>
            </a:r>
          </a:p>
        </p:txBody>
      </p:sp>
      <p:cxnSp>
        <p:nvCxnSpPr>
          <p:cNvPr id="17" name="直線コネクタ 16"/>
          <p:cNvCxnSpPr/>
          <p:nvPr/>
        </p:nvCxnSpPr>
        <p:spPr>
          <a:xfrm>
            <a:off x="2315981" y="6021288"/>
            <a:ext cx="504001" cy="28803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V="1">
            <a:off x="2243973" y="6309320"/>
            <a:ext cx="585110" cy="36004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フリーフォーム 19"/>
          <p:cNvSpPr/>
          <p:nvPr/>
        </p:nvSpPr>
        <p:spPr>
          <a:xfrm>
            <a:off x="2829083" y="6165304"/>
            <a:ext cx="556993" cy="146663"/>
          </a:xfrm>
          <a:custGeom>
            <a:avLst/>
            <a:gdLst>
              <a:gd name="connsiteX0" fmla="*/ 0 w 1449238"/>
              <a:gd name="connsiteY0" fmla="*/ 293321 h 293326"/>
              <a:gd name="connsiteX1" fmla="*/ 241540 w 1449238"/>
              <a:gd name="connsiteY1" fmla="*/ 17275 h 293326"/>
              <a:gd name="connsiteX2" fmla="*/ 491706 w 1449238"/>
              <a:gd name="connsiteY2" fmla="*/ 276068 h 293326"/>
              <a:gd name="connsiteX3" fmla="*/ 759124 w 1449238"/>
              <a:gd name="connsiteY3" fmla="*/ 22 h 293326"/>
              <a:gd name="connsiteX4" fmla="*/ 992038 w 1449238"/>
              <a:gd name="connsiteY4" fmla="*/ 293321 h 293326"/>
              <a:gd name="connsiteX5" fmla="*/ 1199072 w 1449238"/>
              <a:gd name="connsiteY5" fmla="*/ 8649 h 293326"/>
              <a:gd name="connsiteX6" fmla="*/ 1449238 w 1449238"/>
              <a:gd name="connsiteY6" fmla="*/ 293321 h 29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9238" h="293326">
                <a:moveTo>
                  <a:pt x="0" y="293321"/>
                </a:moveTo>
                <a:cubicBezTo>
                  <a:pt x="79794" y="156735"/>
                  <a:pt x="159589" y="20150"/>
                  <a:pt x="241540" y="17275"/>
                </a:cubicBezTo>
                <a:cubicBezTo>
                  <a:pt x="323491" y="14399"/>
                  <a:pt x="405442" y="278943"/>
                  <a:pt x="491706" y="276068"/>
                </a:cubicBezTo>
                <a:cubicBezTo>
                  <a:pt x="577970" y="273193"/>
                  <a:pt x="675735" y="-2853"/>
                  <a:pt x="759124" y="22"/>
                </a:cubicBezTo>
                <a:cubicBezTo>
                  <a:pt x="842513" y="2897"/>
                  <a:pt x="918713" y="291883"/>
                  <a:pt x="992038" y="293321"/>
                </a:cubicBezTo>
                <a:cubicBezTo>
                  <a:pt x="1065363" y="294759"/>
                  <a:pt x="1122872" y="8649"/>
                  <a:pt x="1199072" y="8649"/>
                </a:cubicBezTo>
                <a:cubicBezTo>
                  <a:pt x="1275272" y="8649"/>
                  <a:pt x="1401793" y="243000"/>
                  <a:pt x="1449238" y="29332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" name="直線コネクタ 21"/>
          <p:cNvCxnSpPr/>
          <p:nvPr/>
        </p:nvCxnSpPr>
        <p:spPr>
          <a:xfrm>
            <a:off x="3386076" y="6311967"/>
            <a:ext cx="658097" cy="2"/>
          </a:xfrm>
          <a:prstGeom prst="line">
            <a:avLst/>
          </a:prstGeom>
          <a:ln w="254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flipV="1">
            <a:off x="4044173" y="5949280"/>
            <a:ext cx="576064" cy="362687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フリーフォーム 28"/>
          <p:cNvSpPr/>
          <p:nvPr/>
        </p:nvSpPr>
        <p:spPr>
          <a:xfrm rot="2196061">
            <a:off x="4032979" y="6371106"/>
            <a:ext cx="556993" cy="146663"/>
          </a:xfrm>
          <a:custGeom>
            <a:avLst/>
            <a:gdLst>
              <a:gd name="connsiteX0" fmla="*/ 0 w 1449238"/>
              <a:gd name="connsiteY0" fmla="*/ 293321 h 293326"/>
              <a:gd name="connsiteX1" fmla="*/ 241540 w 1449238"/>
              <a:gd name="connsiteY1" fmla="*/ 17275 h 293326"/>
              <a:gd name="connsiteX2" fmla="*/ 491706 w 1449238"/>
              <a:gd name="connsiteY2" fmla="*/ 276068 h 293326"/>
              <a:gd name="connsiteX3" fmla="*/ 759124 w 1449238"/>
              <a:gd name="connsiteY3" fmla="*/ 22 h 293326"/>
              <a:gd name="connsiteX4" fmla="*/ 992038 w 1449238"/>
              <a:gd name="connsiteY4" fmla="*/ 293321 h 293326"/>
              <a:gd name="connsiteX5" fmla="*/ 1199072 w 1449238"/>
              <a:gd name="connsiteY5" fmla="*/ 8649 h 293326"/>
              <a:gd name="connsiteX6" fmla="*/ 1449238 w 1449238"/>
              <a:gd name="connsiteY6" fmla="*/ 293321 h 29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9238" h="293326">
                <a:moveTo>
                  <a:pt x="0" y="293321"/>
                </a:moveTo>
                <a:cubicBezTo>
                  <a:pt x="79794" y="156735"/>
                  <a:pt x="159589" y="20150"/>
                  <a:pt x="241540" y="17275"/>
                </a:cubicBezTo>
                <a:cubicBezTo>
                  <a:pt x="323491" y="14399"/>
                  <a:pt x="405442" y="278943"/>
                  <a:pt x="491706" y="276068"/>
                </a:cubicBezTo>
                <a:cubicBezTo>
                  <a:pt x="577970" y="273193"/>
                  <a:pt x="675735" y="-2853"/>
                  <a:pt x="759124" y="22"/>
                </a:cubicBezTo>
                <a:cubicBezTo>
                  <a:pt x="842513" y="2897"/>
                  <a:pt x="918713" y="291883"/>
                  <a:pt x="992038" y="293321"/>
                </a:cubicBezTo>
                <a:cubicBezTo>
                  <a:pt x="1065363" y="294759"/>
                  <a:pt x="1122872" y="8649"/>
                  <a:pt x="1199072" y="8649"/>
                </a:cubicBezTo>
                <a:cubicBezTo>
                  <a:pt x="1275272" y="8649"/>
                  <a:pt x="1401793" y="243000"/>
                  <a:pt x="1449238" y="29332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0" name="直線コネクタ 29"/>
          <p:cNvCxnSpPr/>
          <p:nvPr/>
        </p:nvCxnSpPr>
        <p:spPr>
          <a:xfrm>
            <a:off x="3391842" y="6276551"/>
            <a:ext cx="658097" cy="2"/>
          </a:xfrm>
          <a:prstGeom prst="line">
            <a:avLst/>
          </a:prstGeom>
          <a:ln w="2222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1461944" y="4685905"/>
            <a:ext cx="504001" cy="28803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 flipV="1">
            <a:off x="1389936" y="4973937"/>
            <a:ext cx="585110" cy="36004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フリーフォーム 32"/>
          <p:cNvSpPr/>
          <p:nvPr/>
        </p:nvSpPr>
        <p:spPr>
          <a:xfrm>
            <a:off x="1975046" y="4829921"/>
            <a:ext cx="556993" cy="146663"/>
          </a:xfrm>
          <a:custGeom>
            <a:avLst/>
            <a:gdLst>
              <a:gd name="connsiteX0" fmla="*/ 0 w 1449238"/>
              <a:gd name="connsiteY0" fmla="*/ 293321 h 293326"/>
              <a:gd name="connsiteX1" fmla="*/ 241540 w 1449238"/>
              <a:gd name="connsiteY1" fmla="*/ 17275 h 293326"/>
              <a:gd name="connsiteX2" fmla="*/ 491706 w 1449238"/>
              <a:gd name="connsiteY2" fmla="*/ 276068 h 293326"/>
              <a:gd name="connsiteX3" fmla="*/ 759124 w 1449238"/>
              <a:gd name="connsiteY3" fmla="*/ 22 h 293326"/>
              <a:gd name="connsiteX4" fmla="*/ 992038 w 1449238"/>
              <a:gd name="connsiteY4" fmla="*/ 293321 h 293326"/>
              <a:gd name="connsiteX5" fmla="*/ 1199072 w 1449238"/>
              <a:gd name="connsiteY5" fmla="*/ 8649 h 293326"/>
              <a:gd name="connsiteX6" fmla="*/ 1449238 w 1449238"/>
              <a:gd name="connsiteY6" fmla="*/ 293321 h 29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9238" h="293326">
                <a:moveTo>
                  <a:pt x="0" y="293321"/>
                </a:moveTo>
                <a:cubicBezTo>
                  <a:pt x="79794" y="156735"/>
                  <a:pt x="159589" y="20150"/>
                  <a:pt x="241540" y="17275"/>
                </a:cubicBezTo>
                <a:cubicBezTo>
                  <a:pt x="323491" y="14399"/>
                  <a:pt x="405442" y="278943"/>
                  <a:pt x="491706" y="276068"/>
                </a:cubicBezTo>
                <a:cubicBezTo>
                  <a:pt x="577970" y="273193"/>
                  <a:pt x="675735" y="-2853"/>
                  <a:pt x="759124" y="22"/>
                </a:cubicBezTo>
                <a:cubicBezTo>
                  <a:pt x="842513" y="2897"/>
                  <a:pt x="918713" y="291883"/>
                  <a:pt x="992038" y="293321"/>
                </a:cubicBezTo>
                <a:cubicBezTo>
                  <a:pt x="1065363" y="294759"/>
                  <a:pt x="1122872" y="8649"/>
                  <a:pt x="1199072" y="8649"/>
                </a:cubicBezTo>
                <a:cubicBezTo>
                  <a:pt x="1275272" y="8649"/>
                  <a:pt x="1401793" y="243000"/>
                  <a:pt x="1449238" y="29332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4" name="直線コネクタ 33"/>
          <p:cNvCxnSpPr/>
          <p:nvPr/>
        </p:nvCxnSpPr>
        <p:spPr>
          <a:xfrm>
            <a:off x="2532039" y="4976584"/>
            <a:ext cx="658097" cy="2"/>
          </a:xfrm>
          <a:prstGeom prst="line">
            <a:avLst/>
          </a:prstGeom>
          <a:ln w="254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フリーフォーム 35"/>
          <p:cNvSpPr/>
          <p:nvPr/>
        </p:nvSpPr>
        <p:spPr>
          <a:xfrm rot="2196061">
            <a:off x="3178942" y="5035723"/>
            <a:ext cx="556993" cy="146663"/>
          </a:xfrm>
          <a:custGeom>
            <a:avLst/>
            <a:gdLst>
              <a:gd name="connsiteX0" fmla="*/ 0 w 1449238"/>
              <a:gd name="connsiteY0" fmla="*/ 293321 h 293326"/>
              <a:gd name="connsiteX1" fmla="*/ 241540 w 1449238"/>
              <a:gd name="connsiteY1" fmla="*/ 17275 h 293326"/>
              <a:gd name="connsiteX2" fmla="*/ 491706 w 1449238"/>
              <a:gd name="connsiteY2" fmla="*/ 276068 h 293326"/>
              <a:gd name="connsiteX3" fmla="*/ 759124 w 1449238"/>
              <a:gd name="connsiteY3" fmla="*/ 22 h 293326"/>
              <a:gd name="connsiteX4" fmla="*/ 992038 w 1449238"/>
              <a:gd name="connsiteY4" fmla="*/ 293321 h 293326"/>
              <a:gd name="connsiteX5" fmla="*/ 1199072 w 1449238"/>
              <a:gd name="connsiteY5" fmla="*/ 8649 h 293326"/>
              <a:gd name="connsiteX6" fmla="*/ 1449238 w 1449238"/>
              <a:gd name="connsiteY6" fmla="*/ 293321 h 29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9238" h="293326">
                <a:moveTo>
                  <a:pt x="0" y="293321"/>
                </a:moveTo>
                <a:cubicBezTo>
                  <a:pt x="79794" y="156735"/>
                  <a:pt x="159589" y="20150"/>
                  <a:pt x="241540" y="17275"/>
                </a:cubicBezTo>
                <a:cubicBezTo>
                  <a:pt x="323491" y="14399"/>
                  <a:pt x="405442" y="278943"/>
                  <a:pt x="491706" y="276068"/>
                </a:cubicBezTo>
                <a:cubicBezTo>
                  <a:pt x="577970" y="273193"/>
                  <a:pt x="675735" y="-2853"/>
                  <a:pt x="759124" y="22"/>
                </a:cubicBezTo>
                <a:cubicBezTo>
                  <a:pt x="842513" y="2897"/>
                  <a:pt x="918713" y="291883"/>
                  <a:pt x="992038" y="293321"/>
                </a:cubicBezTo>
                <a:cubicBezTo>
                  <a:pt x="1065363" y="294759"/>
                  <a:pt x="1122872" y="8649"/>
                  <a:pt x="1199072" y="8649"/>
                </a:cubicBezTo>
                <a:cubicBezTo>
                  <a:pt x="1275272" y="8649"/>
                  <a:pt x="1401793" y="243000"/>
                  <a:pt x="1449238" y="29332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7" name="直線コネクタ 36"/>
          <p:cNvCxnSpPr/>
          <p:nvPr/>
        </p:nvCxnSpPr>
        <p:spPr>
          <a:xfrm>
            <a:off x="2537805" y="4941168"/>
            <a:ext cx="658097" cy="2"/>
          </a:xfrm>
          <a:prstGeom prst="line">
            <a:avLst/>
          </a:prstGeom>
          <a:ln w="2222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5538048" y="4639781"/>
            <a:ext cx="504001" cy="28803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 flipV="1">
            <a:off x="5466040" y="4927813"/>
            <a:ext cx="585110" cy="36004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フリーフォーム 39"/>
          <p:cNvSpPr/>
          <p:nvPr/>
        </p:nvSpPr>
        <p:spPr>
          <a:xfrm>
            <a:off x="6051150" y="4783797"/>
            <a:ext cx="556993" cy="146663"/>
          </a:xfrm>
          <a:custGeom>
            <a:avLst/>
            <a:gdLst>
              <a:gd name="connsiteX0" fmla="*/ 0 w 1449238"/>
              <a:gd name="connsiteY0" fmla="*/ 293321 h 293326"/>
              <a:gd name="connsiteX1" fmla="*/ 241540 w 1449238"/>
              <a:gd name="connsiteY1" fmla="*/ 17275 h 293326"/>
              <a:gd name="connsiteX2" fmla="*/ 491706 w 1449238"/>
              <a:gd name="connsiteY2" fmla="*/ 276068 h 293326"/>
              <a:gd name="connsiteX3" fmla="*/ 759124 w 1449238"/>
              <a:gd name="connsiteY3" fmla="*/ 22 h 293326"/>
              <a:gd name="connsiteX4" fmla="*/ 992038 w 1449238"/>
              <a:gd name="connsiteY4" fmla="*/ 293321 h 293326"/>
              <a:gd name="connsiteX5" fmla="*/ 1199072 w 1449238"/>
              <a:gd name="connsiteY5" fmla="*/ 8649 h 293326"/>
              <a:gd name="connsiteX6" fmla="*/ 1449238 w 1449238"/>
              <a:gd name="connsiteY6" fmla="*/ 293321 h 29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9238" h="293326">
                <a:moveTo>
                  <a:pt x="0" y="293321"/>
                </a:moveTo>
                <a:cubicBezTo>
                  <a:pt x="79794" y="156735"/>
                  <a:pt x="159589" y="20150"/>
                  <a:pt x="241540" y="17275"/>
                </a:cubicBezTo>
                <a:cubicBezTo>
                  <a:pt x="323491" y="14399"/>
                  <a:pt x="405442" y="278943"/>
                  <a:pt x="491706" y="276068"/>
                </a:cubicBezTo>
                <a:cubicBezTo>
                  <a:pt x="577970" y="273193"/>
                  <a:pt x="675735" y="-2853"/>
                  <a:pt x="759124" y="22"/>
                </a:cubicBezTo>
                <a:cubicBezTo>
                  <a:pt x="842513" y="2897"/>
                  <a:pt x="918713" y="291883"/>
                  <a:pt x="992038" y="293321"/>
                </a:cubicBezTo>
                <a:cubicBezTo>
                  <a:pt x="1065363" y="294759"/>
                  <a:pt x="1122872" y="8649"/>
                  <a:pt x="1199072" y="8649"/>
                </a:cubicBezTo>
                <a:cubicBezTo>
                  <a:pt x="1275272" y="8649"/>
                  <a:pt x="1401793" y="243000"/>
                  <a:pt x="1449238" y="29332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1" name="直線コネクタ 40"/>
          <p:cNvCxnSpPr/>
          <p:nvPr/>
        </p:nvCxnSpPr>
        <p:spPr>
          <a:xfrm>
            <a:off x="6608143" y="4930460"/>
            <a:ext cx="658097" cy="2"/>
          </a:xfrm>
          <a:prstGeom prst="line">
            <a:avLst/>
          </a:prstGeom>
          <a:ln w="254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 flipV="1">
            <a:off x="7266240" y="4567773"/>
            <a:ext cx="576064" cy="362687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フリーフォーム 42"/>
          <p:cNvSpPr/>
          <p:nvPr/>
        </p:nvSpPr>
        <p:spPr>
          <a:xfrm rot="19957284">
            <a:off x="3126653" y="4733779"/>
            <a:ext cx="556993" cy="146663"/>
          </a:xfrm>
          <a:custGeom>
            <a:avLst/>
            <a:gdLst>
              <a:gd name="connsiteX0" fmla="*/ 0 w 1449238"/>
              <a:gd name="connsiteY0" fmla="*/ 293321 h 293326"/>
              <a:gd name="connsiteX1" fmla="*/ 241540 w 1449238"/>
              <a:gd name="connsiteY1" fmla="*/ 17275 h 293326"/>
              <a:gd name="connsiteX2" fmla="*/ 491706 w 1449238"/>
              <a:gd name="connsiteY2" fmla="*/ 276068 h 293326"/>
              <a:gd name="connsiteX3" fmla="*/ 759124 w 1449238"/>
              <a:gd name="connsiteY3" fmla="*/ 22 h 293326"/>
              <a:gd name="connsiteX4" fmla="*/ 992038 w 1449238"/>
              <a:gd name="connsiteY4" fmla="*/ 293321 h 293326"/>
              <a:gd name="connsiteX5" fmla="*/ 1199072 w 1449238"/>
              <a:gd name="connsiteY5" fmla="*/ 8649 h 293326"/>
              <a:gd name="connsiteX6" fmla="*/ 1449238 w 1449238"/>
              <a:gd name="connsiteY6" fmla="*/ 293321 h 29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9238" h="293326">
                <a:moveTo>
                  <a:pt x="0" y="293321"/>
                </a:moveTo>
                <a:cubicBezTo>
                  <a:pt x="79794" y="156735"/>
                  <a:pt x="159589" y="20150"/>
                  <a:pt x="241540" y="17275"/>
                </a:cubicBezTo>
                <a:cubicBezTo>
                  <a:pt x="323491" y="14399"/>
                  <a:pt x="405442" y="278943"/>
                  <a:pt x="491706" y="276068"/>
                </a:cubicBezTo>
                <a:cubicBezTo>
                  <a:pt x="577970" y="273193"/>
                  <a:pt x="675735" y="-2853"/>
                  <a:pt x="759124" y="22"/>
                </a:cubicBezTo>
                <a:cubicBezTo>
                  <a:pt x="842513" y="2897"/>
                  <a:pt x="918713" y="291883"/>
                  <a:pt x="992038" y="293321"/>
                </a:cubicBezTo>
                <a:cubicBezTo>
                  <a:pt x="1065363" y="294759"/>
                  <a:pt x="1122872" y="8649"/>
                  <a:pt x="1199072" y="8649"/>
                </a:cubicBezTo>
                <a:cubicBezTo>
                  <a:pt x="1275272" y="8649"/>
                  <a:pt x="1401793" y="243000"/>
                  <a:pt x="1449238" y="29332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4" name="直線コネクタ 43"/>
          <p:cNvCxnSpPr/>
          <p:nvPr/>
        </p:nvCxnSpPr>
        <p:spPr>
          <a:xfrm>
            <a:off x="6613909" y="4895044"/>
            <a:ext cx="658097" cy="2"/>
          </a:xfrm>
          <a:prstGeom prst="line">
            <a:avLst/>
          </a:prstGeom>
          <a:ln w="2222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フリーフォーム 46"/>
          <p:cNvSpPr/>
          <p:nvPr/>
        </p:nvSpPr>
        <p:spPr>
          <a:xfrm rot="2196061">
            <a:off x="7255045" y="4989063"/>
            <a:ext cx="556993" cy="146663"/>
          </a:xfrm>
          <a:custGeom>
            <a:avLst/>
            <a:gdLst>
              <a:gd name="connsiteX0" fmla="*/ 0 w 1449238"/>
              <a:gd name="connsiteY0" fmla="*/ 293321 h 293326"/>
              <a:gd name="connsiteX1" fmla="*/ 241540 w 1449238"/>
              <a:gd name="connsiteY1" fmla="*/ 17275 h 293326"/>
              <a:gd name="connsiteX2" fmla="*/ 491706 w 1449238"/>
              <a:gd name="connsiteY2" fmla="*/ 276068 h 293326"/>
              <a:gd name="connsiteX3" fmla="*/ 759124 w 1449238"/>
              <a:gd name="connsiteY3" fmla="*/ 22 h 293326"/>
              <a:gd name="connsiteX4" fmla="*/ 992038 w 1449238"/>
              <a:gd name="connsiteY4" fmla="*/ 293321 h 293326"/>
              <a:gd name="connsiteX5" fmla="*/ 1199072 w 1449238"/>
              <a:gd name="connsiteY5" fmla="*/ 8649 h 293326"/>
              <a:gd name="connsiteX6" fmla="*/ 1449238 w 1449238"/>
              <a:gd name="connsiteY6" fmla="*/ 293321 h 29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9238" h="293326">
                <a:moveTo>
                  <a:pt x="0" y="293321"/>
                </a:moveTo>
                <a:cubicBezTo>
                  <a:pt x="79794" y="156735"/>
                  <a:pt x="159589" y="20150"/>
                  <a:pt x="241540" y="17275"/>
                </a:cubicBezTo>
                <a:cubicBezTo>
                  <a:pt x="323491" y="14399"/>
                  <a:pt x="405442" y="278943"/>
                  <a:pt x="491706" y="276068"/>
                </a:cubicBezTo>
                <a:cubicBezTo>
                  <a:pt x="577970" y="273193"/>
                  <a:pt x="675735" y="-2853"/>
                  <a:pt x="759124" y="22"/>
                </a:cubicBezTo>
                <a:cubicBezTo>
                  <a:pt x="842513" y="2897"/>
                  <a:pt x="918713" y="291883"/>
                  <a:pt x="992038" y="293321"/>
                </a:cubicBezTo>
                <a:cubicBezTo>
                  <a:pt x="1065363" y="294759"/>
                  <a:pt x="1122872" y="8649"/>
                  <a:pt x="1199072" y="8649"/>
                </a:cubicBezTo>
                <a:cubicBezTo>
                  <a:pt x="1275272" y="8649"/>
                  <a:pt x="1401793" y="243000"/>
                  <a:pt x="1449238" y="29332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1061706" y="4437778"/>
            <a:ext cx="308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/>
              <a:t>q</a:t>
            </a:r>
            <a:endParaRPr lang="ja-JP" altLang="en-US" dirty="0"/>
          </a:p>
        </p:txBody>
      </p:sp>
      <p:sp>
        <p:nvSpPr>
          <p:cNvPr id="50" name="正方形/長方形 49"/>
          <p:cNvSpPr/>
          <p:nvPr/>
        </p:nvSpPr>
        <p:spPr>
          <a:xfrm>
            <a:off x="1082897" y="5128161"/>
            <a:ext cx="308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/>
              <a:t>q</a:t>
            </a:r>
            <a:endParaRPr lang="ja-JP" altLang="en-US" dirty="0"/>
          </a:p>
        </p:txBody>
      </p:sp>
      <p:sp>
        <p:nvSpPr>
          <p:cNvPr id="51" name="正方形/長方形 50"/>
          <p:cNvSpPr/>
          <p:nvPr/>
        </p:nvSpPr>
        <p:spPr>
          <a:xfrm>
            <a:off x="1771970" y="4429255"/>
            <a:ext cx="711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err="1" smtClean="0"/>
              <a:t>W,Z,γ</a:t>
            </a:r>
            <a:endParaRPr lang="ja-JP" altLang="en-US" dirty="0"/>
          </a:p>
        </p:txBody>
      </p:sp>
      <p:sp>
        <p:nvSpPr>
          <p:cNvPr id="52" name="正方形/長方形 51"/>
          <p:cNvSpPr/>
          <p:nvPr/>
        </p:nvSpPr>
        <p:spPr>
          <a:xfrm>
            <a:off x="2640382" y="4505852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ρ</a:t>
            </a:r>
            <a:endParaRPr lang="ja-JP" altLang="en-US" b="1" dirty="0"/>
          </a:p>
        </p:txBody>
      </p:sp>
      <p:sp>
        <p:nvSpPr>
          <p:cNvPr id="45" name="正方形/長方形 44"/>
          <p:cNvSpPr/>
          <p:nvPr/>
        </p:nvSpPr>
        <p:spPr>
          <a:xfrm>
            <a:off x="3687690" y="4487797"/>
            <a:ext cx="745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W</a:t>
            </a:r>
            <a:r>
              <a:rPr lang="en-US" altLang="ja-JP" sz="1400" b="1" dirty="0" smtClean="0"/>
              <a:t>L, </a:t>
            </a:r>
            <a:r>
              <a:rPr lang="en-US" altLang="ja-JP" b="1" dirty="0" smtClean="0"/>
              <a:t>Z</a:t>
            </a:r>
            <a:r>
              <a:rPr lang="en-US" altLang="ja-JP" sz="1400" b="1" dirty="0" smtClean="0"/>
              <a:t>L</a:t>
            </a:r>
            <a:endParaRPr lang="ja-JP" altLang="en-US" dirty="0"/>
          </a:p>
        </p:txBody>
      </p:sp>
      <p:sp>
        <p:nvSpPr>
          <p:cNvPr id="54" name="正方形/長方形 53"/>
          <p:cNvSpPr/>
          <p:nvPr/>
        </p:nvSpPr>
        <p:spPr>
          <a:xfrm>
            <a:off x="3720890" y="5108732"/>
            <a:ext cx="519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W</a:t>
            </a:r>
            <a:r>
              <a:rPr lang="en-US" altLang="ja-JP" sz="1400" b="1" dirty="0" smtClean="0"/>
              <a:t>L,</a:t>
            </a:r>
            <a:endParaRPr lang="ja-JP" altLang="en-US" dirty="0"/>
          </a:p>
        </p:txBody>
      </p:sp>
      <p:sp>
        <p:nvSpPr>
          <p:cNvPr id="46" name="正方形/長方形 45"/>
          <p:cNvSpPr/>
          <p:nvPr/>
        </p:nvSpPr>
        <p:spPr>
          <a:xfrm>
            <a:off x="4126168" y="5108732"/>
            <a:ext cx="370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Z</a:t>
            </a:r>
            <a:r>
              <a:rPr lang="en-US" altLang="ja-JP" sz="1400" b="1" dirty="0" smtClean="0"/>
              <a:t>L</a:t>
            </a:r>
            <a:endParaRPr lang="ja-JP" altLang="en-US" dirty="0"/>
          </a:p>
        </p:txBody>
      </p:sp>
      <p:sp>
        <p:nvSpPr>
          <p:cNvPr id="56" name="正方形/長方形 55"/>
          <p:cNvSpPr/>
          <p:nvPr/>
        </p:nvSpPr>
        <p:spPr>
          <a:xfrm>
            <a:off x="5973747" y="4383107"/>
            <a:ext cx="711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err="1" smtClean="0"/>
              <a:t>W,Z,γ</a:t>
            </a:r>
            <a:endParaRPr lang="ja-JP" altLang="en-US" dirty="0"/>
          </a:p>
        </p:txBody>
      </p:sp>
      <p:sp>
        <p:nvSpPr>
          <p:cNvPr id="57" name="正方形/長方形 56"/>
          <p:cNvSpPr/>
          <p:nvPr/>
        </p:nvSpPr>
        <p:spPr>
          <a:xfrm>
            <a:off x="6857794" y="4473586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ρ</a:t>
            </a:r>
            <a:endParaRPr lang="ja-JP" altLang="en-US" b="1" dirty="0"/>
          </a:p>
        </p:txBody>
      </p:sp>
      <p:sp>
        <p:nvSpPr>
          <p:cNvPr id="58" name="正方形/長方形 57"/>
          <p:cNvSpPr/>
          <p:nvPr/>
        </p:nvSpPr>
        <p:spPr>
          <a:xfrm>
            <a:off x="7842304" y="5062394"/>
            <a:ext cx="745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W</a:t>
            </a:r>
            <a:r>
              <a:rPr lang="en-US" altLang="ja-JP" sz="1400" b="1" dirty="0" smtClean="0"/>
              <a:t>L, </a:t>
            </a:r>
            <a:r>
              <a:rPr lang="en-US" altLang="ja-JP" b="1" dirty="0" smtClean="0"/>
              <a:t>Z</a:t>
            </a:r>
            <a:r>
              <a:rPr lang="en-US" altLang="ja-JP" sz="1400" b="1" dirty="0" smtClean="0"/>
              <a:t>L</a:t>
            </a:r>
            <a:endParaRPr lang="ja-JP" altLang="en-US" dirty="0"/>
          </a:p>
        </p:txBody>
      </p:sp>
      <p:sp>
        <p:nvSpPr>
          <p:cNvPr id="59" name="正方形/長方形 58"/>
          <p:cNvSpPr/>
          <p:nvPr/>
        </p:nvSpPr>
        <p:spPr>
          <a:xfrm>
            <a:off x="7943599" y="4379784"/>
            <a:ext cx="421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TP</a:t>
            </a:r>
            <a:endParaRPr lang="ja-JP" altLang="en-US" dirty="0"/>
          </a:p>
        </p:txBody>
      </p:sp>
      <p:sp>
        <p:nvSpPr>
          <p:cNvPr id="60" name="正方形/長方形 59"/>
          <p:cNvSpPr/>
          <p:nvPr/>
        </p:nvSpPr>
        <p:spPr>
          <a:xfrm>
            <a:off x="1869733" y="6444028"/>
            <a:ext cx="308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/>
              <a:t>q</a:t>
            </a:r>
            <a:endParaRPr lang="ja-JP" altLang="en-US" dirty="0"/>
          </a:p>
        </p:txBody>
      </p:sp>
      <p:sp>
        <p:nvSpPr>
          <p:cNvPr id="61" name="正方形/長方形 60"/>
          <p:cNvSpPr/>
          <p:nvPr/>
        </p:nvSpPr>
        <p:spPr>
          <a:xfrm>
            <a:off x="1935875" y="5883296"/>
            <a:ext cx="308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/>
              <a:t>q</a:t>
            </a:r>
            <a:endParaRPr lang="ja-JP" altLang="en-US" dirty="0"/>
          </a:p>
        </p:txBody>
      </p:sp>
      <p:sp>
        <p:nvSpPr>
          <p:cNvPr id="62" name="正方形/長方形 61"/>
          <p:cNvSpPr/>
          <p:nvPr/>
        </p:nvSpPr>
        <p:spPr>
          <a:xfrm>
            <a:off x="2793629" y="5795972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err="1" smtClean="0">
                <a:solidFill>
                  <a:srgbClr val="FF0000"/>
                </a:solidFill>
              </a:rPr>
              <a:t>g</a:t>
            </a:r>
            <a:r>
              <a:rPr lang="en-US" altLang="ja-JP" b="1" dirty="0" err="1" smtClean="0"/>
              <a:t>,W,Z,γ</a:t>
            </a:r>
            <a:endParaRPr lang="ja-JP" altLang="en-US" dirty="0"/>
          </a:p>
        </p:txBody>
      </p:sp>
      <p:sp>
        <p:nvSpPr>
          <p:cNvPr id="63" name="正方形/長方形 62"/>
          <p:cNvSpPr/>
          <p:nvPr/>
        </p:nvSpPr>
        <p:spPr>
          <a:xfrm>
            <a:off x="3689268" y="5850183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ρ</a:t>
            </a:r>
            <a:endParaRPr lang="ja-JP" altLang="en-US" b="1" dirty="0"/>
          </a:p>
        </p:txBody>
      </p:sp>
      <p:sp>
        <p:nvSpPr>
          <p:cNvPr id="64" name="正方形/長方形 63"/>
          <p:cNvSpPr/>
          <p:nvPr/>
        </p:nvSpPr>
        <p:spPr>
          <a:xfrm>
            <a:off x="4716016" y="6384971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err="1" smtClean="0">
                <a:solidFill>
                  <a:srgbClr val="FF0000"/>
                </a:solidFill>
              </a:rPr>
              <a:t>g</a:t>
            </a:r>
            <a:r>
              <a:rPr lang="en-US" altLang="ja-JP" b="1" dirty="0" err="1" smtClean="0"/>
              <a:t>,W,Z,γ</a:t>
            </a:r>
            <a:endParaRPr lang="ja-JP" altLang="en-US" b="1" dirty="0"/>
          </a:p>
        </p:txBody>
      </p:sp>
      <p:sp>
        <p:nvSpPr>
          <p:cNvPr id="65" name="正方形/長方形 64"/>
          <p:cNvSpPr/>
          <p:nvPr/>
        </p:nvSpPr>
        <p:spPr>
          <a:xfrm>
            <a:off x="4716016" y="5836622"/>
            <a:ext cx="875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φ</a:t>
            </a:r>
            <a:r>
              <a:rPr lang="ja-JP" altLang="en-US" b="1" dirty="0" smtClean="0"/>
              <a:t> </a:t>
            </a:r>
            <a:r>
              <a:rPr lang="en-US" altLang="ja-JP" b="1" dirty="0" smtClean="0"/>
              <a:t>(TD)</a:t>
            </a:r>
            <a:endParaRPr lang="ja-JP" altLang="en-US" b="1" dirty="0"/>
          </a:p>
        </p:txBody>
      </p:sp>
      <p:sp>
        <p:nvSpPr>
          <p:cNvPr id="66" name="角丸四角形 65"/>
          <p:cNvSpPr/>
          <p:nvPr/>
        </p:nvSpPr>
        <p:spPr>
          <a:xfrm>
            <a:off x="179512" y="3994994"/>
            <a:ext cx="8712967" cy="2759309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3416" y="2286000"/>
            <a:ext cx="1563329" cy="12192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477000" y="1905000"/>
            <a:ext cx="18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1"/>
                </a:solidFill>
              </a:rPr>
              <a:t>LHC constraints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95800" y="533400"/>
            <a:ext cx="563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+ </a:t>
            </a:r>
            <a:r>
              <a:rPr kumimoji="1" lang="en-US" altLang="ja-JP" dirty="0" err="1" smtClean="0"/>
              <a:t>ω</a:t>
            </a:r>
            <a:r>
              <a:rPr kumimoji="1" lang="en-US" altLang="ja-JP" dirty="0" smtClean="0"/>
              <a:t>  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128933" y="6112933"/>
            <a:ext cx="47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No </a:t>
            </a:r>
            <a:endParaRPr kumimoji="1" lang="ja-JP" altLang="en-US" dirty="0"/>
          </a:p>
        </p:txBody>
      </p:sp>
      <p:pic>
        <p:nvPicPr>
          <p:cNvPr id="21" name="図 2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172200"/>
            <a:ext cx="876300" cy="241300"/>
          </a:xfrm>
          <a:prstGeom prst="rect">
            <a:avLst/>
          </a:prstGeom>
        </p:spPr>
      </p:pic>
      <p:pic>
        <p:nvPicPr>
          <p:cNvPr id="25" name="図 2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553200"/>
            <a:ext cx="1041400" cy="139700"/>
          </a:xfrm>
          <a:prstGeom prst="rect">
            <a:avLst/>
          </a:prstGeom>
        </p:spPr>
      </p:pic>
      <p:sp>
        <p:nvSpPr>
          <p:cNvPr id="71" name="正方形/長方形 70"/>
          <p:cNvSpPr/>
          <p:nvPr/>
        </p:nvSpPr>
        <p:spPr>
          <a:xfrm>
            <a:off x="7924800" y="5410200"/>
            <a:ext cx="633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(TP)</a:t>
            </a:r>
            <a:endParaRPr lang="ja-JP" altLang="en-US" dirty="0"/>
          </a:p>
        </p:txBody>
      </p:sp>
      <p:cxnSp>
        <p:nvCxnSpPr>
          <p:cNvPr id="72" name="直線コネクタ 71"/>
          <p:cNvCxnSpPr/>
          <p:nvPr/>
        </p:nvCxnSpPr>
        <p:spPr>
          <a:xfrm>
            <a:off x="7239000" y="4953000"/>
            <a:ext cx="429960" cy="479739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9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533400" y="152400"/>
            <a:ext cx="25908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3962400" y="8467"/>
            <a:ext cx="4724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008000"/>
                </a:solidFill>
              </a:rPr>
              <a:t>M. </a:t>
            </a:r>
            <a:r>
              <a:rPr lang="en-US" altLang="ja-JP" sz="1400" dirty="0" err="1" smtClean="0">
                <a:solidFill>
                  <a:srgbClr val="008000"/>
                </a:solidFill>
              </a:rPr>
              <a:t>Kurachi</a:t>
            </a:r>
            <a:r>
              <a:rPr lang="en-US" altLang="ja-JP" sz="1400" dirty="0" smtClean="0">
                <a:solidFill>
                  <a:srgbClr val="008000"/>
                </a:solidFill>
              </a:rPr>
              <a:t>, </a:t>
            </a:r>
            <a:r>
              <a:rPr lang="en-US" altLang="ja-JP" sz="1400" dirty="0" err="1" smtClean="0">
                <a:solidFill>
                  <a:srgbClr val="008000"/>
                </a:solidFill>
              </a:rPr>
              <a:t>S.Matsuzaki</a:t>
            </a:r>
            <a:r>
              <a:rPr lang="en-US" altLang="ja-JP" sz="1400" dirty="0" smtClean="0">
                <a:solidFill>
                  <a:srgbClr val="008000"/>
                </a:solidFill>
              </a:rPr>
              <a:t> and K.Y., PRD90,055028 (2014) 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02733" y="237067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Scale-inv. HLS </a:t>
            </a:r>
            <a:r>
              <a:rPr kumimoji="1" lang="en-US" altLang="ja-JP" dirty="0" err="1" smtClean="0"/>
              <a:t>ChPT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33400"/>
            <a:ext cx="5257800" cy="79213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95400"/>
            <a:ext cx="3158978" cy="5969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981200"/>
            <a:ext cx="5486400" cy="282054"/>
          </a:xfrm>
          <a:prstGeom prst="rect">
            <a:avLst/>
          </a:prstGeom>
        </p:spPr>
      </p:pic>
      <p:pic>
        <p:nvPicPr>
          <p:cNvPr id="9" name="図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524000"/>
            <a:ext cx="3200400" cy="33036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590800"/>
            <a:ext cx="4470468" cy="3605851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2590800"/>
            <a:ext cx="4324111" cy="3657600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6400800" y="533400"/>
            <a:ext cx="23407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Pararel</a:t>
            </a:r>
            <a:r>
              <a:rPr kumimoji="1" lang="en-US" altLang="ja-JP" dirty="0" smtClean="0"/>
              <a:t> to QCD rho</a:t>
            </a:r>
          </a:p>
          <a:p>
            <a:r>
              <a:rPr lang="en-US" altLang="ja-JP" dirty="0" smtClean="0"/>
              <a:t>as HLS gauge boson</a:t>
            </a:r>
          </a:p>
          <a:p>
            <a:r>
              <a:rPr lang="en-US" altLang="ja-JP" dirty="0" smtClean="0"/>
              <a:t>e</a:t>
            </a:r>
            <a:r>
              <a:rPr kumimoji="1" lang="en-US" altLang="ja-JP" dirty="0" smtClean="0"/>
              <a:t>xcept </a:t>
            </a:r>
            <a:r>
              <a:rPr kumimoji="1" lang="en-US" altLang="ja-JP" dirty="0" smtClean="0">
                <a:solidFill>
                  <a:schemeClr val="accent1"/>
                </a:solidFill>
              </a:rPr>
              <a:t>scale-inv. 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  <p:cxnSp>
        <p:nvCxnSpPr>
          <p:cNvPr id="10" name="直線コネクタ 9"/>
          <p:cNvCxnSpPr/>
          <p:nvPr/>
        </p:nvCxnSpPr>
        <p:spPr>
          <a:xfrm>
            <a:off x="1371600" y="1066800"/>
            <a:ext cx="457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5791200" y="1905000"/>
            <a:ext cx="3438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8000"/>
                </a:solidFill>
              </a:rPr>
              <a:t>Bando-</a:t>
            </a:r>
            <a:r>
              <a:rPr kumimoji="1" lang="en-US" altLang="ja-JP" sz="1400" dirty="0" err="1" smtClean="0">
                <a:solidFill>
                  <a:srgbClr val="008000"/>
                </a:solidFill>
              </a:rPr>
              <a:t>Kugo</a:t>
            </a:r>
            <a:r>
              <a:rPr kumimoji="1" lang="en-US" altLang="ja-JP" sz="1400" dirty="0" smtClean="0">
                <a:solidFill>
                  <a:srgbClr val="008000"/>
                </a:solidFill>
              </a:rPr>
              <a:t>-</a:t>
            </a:r>
            <a:r>
              <a:rPr kumimoji="1" lang="en-US" altLang="ja-JP" sz="1400" dirty="0" err="1" smtClean="0">
                <a:solidFill>
                  <a:srgbClr val="008000"/>
                </a:solidFill>
              </a:rPr>
              <a:t>Uehara</a:t>
            </a:r>
            <a:r>
              <a:rPr kumimoji="1" lang="en-US" altLang="ja-JP" sz="1400" dirty="0" smtClean="0">
                <a:solidFill>
                  <a:srgbClr val="008000"/>
                </a:solidFill>
              </a:rPr>
              <a:t>-KY-</a:t>
            </a:r>
            <a:r>
              <a:rPr kumimoji="1" lang="en-US" altLang="ja-JP" sz="1400" dirty="0" err="1" smtClean="0">
                <a:solidFill>
                  <a:srgbClr val="008000"/>
                </a:solidFill>
              </a:rPr>
              <a:t>Yanagida</a:t>
            </a:r>
            <a:r>
              <a:rPr kumimoji="1" lang="en-US" altLang="ja-JP" sz="1400" dirty="0" smtClean="0">
                <a:solidFill>
                  <a:srgbClr val="008000"/>
                </a:solidFill>
              </a:rPr>
              <a:t>(1985)</a:t>
            </a:r>
          </a:p>
          <a:p>
            <a:r>
              <a:rPr lang="en-US" altLang="ja-JP" sz="1400" dirty="0" smtClean="0">
                <a:solidFill>
                  <a:srgbClr val="008000"/>
                </a:solidFill>
              </a:rPr>
              <a:t>Bando-</a:t>
            </a:r>
            <a:r>
              <a:rPr lang="en-US" altLang="ja-JP" sz="1400" dirty="0" err="1" smtClean="0">
                <a:solidFill>
                  <a:srgbClr val="008000"/>
                </a:solidFill>
              </a:rPr>
              <a:t>Kugo</a:t>
            </a:r>
            <a:r>
              <a:rPr lang="en-US" altLang="ja-JP" sz="1400" dirty="0" smtClean="0">
                <a:solidFill>
                  <a:srgbClr val="008000"/>
                </a:solidFill>
              </a:rPr>
              <a:t>-KY (1988)</a:t>
            </a:r>
            <a:endParaRPr kumimoji="1" lang="ja-JP" altLang="en-US" sz="1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205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657600" y="4191000"/>
            <a:ext cx="25262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/>
              <a:t>SCGT 88</a:t>
            </a:r>
            <a:endParaRPr kumimoji="1"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560166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19378"/>
            <a:ext cx="7704856" cy="5850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3491880" y="79018"/>
            <a:ext cx="58251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8000"/>
                </a:solidFill>
              </a:rPr>
              <a:t>Slide from </a:t>
            </a:r>
            <a:r>
              <a:rPr lang="en-US" altLang="ja-JP" dirty="0" err="1" smtClean="0">
                <a:solidFill>
                  <a:srgbClr val="008000"/>
                </a:solidFill>
              </a:rPr>
              <a:t>K.Terashi’s</a:t>
            </a:r>
            <a:r>
              <a:rPr lang="en-US" altLang="ja-JP" dirty="0" smtClean="0">
                <a:solidFill>
                  <a:srgbClr val="008000"/>
                </a:solidFill>
              </a:rPr>
              <a:t> talk at SCGT14Mini, March 2014</a:t>
            </a:r>
          </a:p>
          <a:p>
            <a:r>
              <a:rPr lang="en-US" altLang="ja-JP" dirty="0" err="1" smtClean="0">
                <a:solidFill>
                  <a:srgbClr val="008000"/>
                </a:solidFill>
              </a:rPr>
              <a:t>M.Kurachi</a:t>
            </a:r>
            <a:r>
              <a:rPr lang="en-US" altLang="ja-JP" dirty="0" smtClean="0">
                <a:solidFill>
                  <a:srgbClr val="008000"/>
                </a:solidFill>
              </a:rPr>
              <a:t>, S.M., </a:t>
            </a:r>
            <a:r>
              <a:rPr lang="en-US" altLang="ja-JP" dirty="0" err="1" smtClean="0">
                <a:solidFill>
                  <a:srgbClr val="008000"/>
                </a:solidFill>
              </a:rPr>
              <a:t>K.Terashi</a:t>
            </a:r>
            <a:r>
              <a:rPr lang="en-US" altLang="ja-JP" dirty="0" smtClean="0">
                <a:solidFill>
                  <a:srgbClr val="008000"/>
                </a:solidFill>
              </a:rPr>
              <a:t> &amp; </a:t>
            </a:r>
            <a:r>
              <a:rPr lang="en-US" altLang="ja-JP" dirty="0" err="1" smtClean="0">
                <a:solidFill>
                  <a:srgbClr val="008000"/>
                </a:solidFill>
              </a:rPr>
              <a:t>K.Yamawaki</a:t>
            </a:r>
            <a:r>
              <a:rPr lang="en-US" altLang="ja-JP" dirty="0" smtClean="0">
                <a:solidFill>
                  <a:srgbClr val="008000"/>
                </a:solidFill>
              </a:rPr>
              <a:t>, in progress</a:t>
            </a:r>
          </a:p>
        </p:txBody>
      </p:sp>
      <p:sp>
        <p:nvSpPr>
          <p:cNvPr id="4" name="Rectangle 4"/>
          <p:cNvSpPr/>
          <p:nvPr/>
        </p:nvSpPr>
        <p:spPr>
          <a:xfrm>
            <a:off x="1835696" y="2807747"/>
            <a:ext cx="590841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9600" dirty="0" smtClean="0">
                <a:solidFill>
                  <a:srgbClr val="FFC000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197732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8596" y="1614477"/>
            <a:ext cx="8715404" cy="4687200"/>
          </a:xfrm>
        </p:spPr>
        <p:txBody>
          <a:bodyPr/>
          <a:lstStyle/>
          <a:p>
            <a:r>
              <a:rPr lang="en-US" altLang="ja-JP" dirty="0"/>
              <a:t>Walking </a:t>
            </a:r>
            <a:r>
              <a:rPr lang="en-US" altLang="ja-JP" dirty="0" smtClean="0"/>
              <a:t>Dynamics beyond Ladder</a:t>
            </a:r>
            <a:r>
              <a:rPr lang="en-US" altLang="ja-JP" dirty="0"/>
              <a:t>/Holography </a:t>
            </a:r>
            <a:r>
              <a:rPr lang="en-US" altLang="ja-JP" dirty="0" smtClean="0"/>
              <a:t>?</a:t>
            </a:r>
          </a:p>
          <a:p>
            <a:r>
              <a:rPr lang="en-US" altLang="ja-JP" dirty="0" smtClean="0"/>
              <a:t>More Precise Quantitative Predictions?</a:t>
            </a:r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4" name="タイトル 3"/>
          <p:cNvSpPr txBox="1">
            <a:spLocks noGrp="1"/>
          </p:cNvSpPr>
          <p:nvPr>
            <p:ph type="title"/>
          </p:nvPr>
        </p:nvSpPr>
        <p:spPr>
          <a:xfrm>
            <a:off x="2220735" y="584605"/>
            <a:ext cx="46453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 smtClean="0">
                <a:solidFill>
                  <a:srgbClr val="0000CC"/>
                </a:solidFill>
              </a:rPr>
              <a:t>Theoretical Issues</a:t>
            </a:r>
            <a:endParaRPr kumimoji="1" lang="ja-JP" altLang="en-US" sz="4800" dirty="0">
              <a:solidFill>
                <a:srgbClr val="0000CC"/>
              </a:solidFill>
            </a:endParaRPr>
          </a:p>
        </p:txBody>
      </p:sp>
      <p:pic>
        <p:nvPicPr>
          <p:cNvPr id="5" name="図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352800"/>
            <a:ext cx="3429001" cy="348176"/>
          </a:xfrm>
          <a:prstGeom prst="rect">
            <a:avLst/>
          </a:prstGeom>
        </p:spPr>
      </p:pic>
      <p:pic>
        <p:nvPicPr>
          <p:cNvPr id="7" name="図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2842122"/>
            <a:ext cx="6553200" cy="428936"/>
          </a:xfrm>
          <a:prstGeom prst="rect">
            <a:avLst/>
          </a:prstGeom>
        </p:spPr>
      </p:pic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1676400" y="4419600"/>
            <a:ext cx="5486400" cy="17240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6600" b="1" dirty="0">
                <a:solidFill>
                  <a:srgbClr val="FF3300"/>
                </a:solidFill>
              </a:rPr>
              <a:t>   </a:t>
            </a:r>
            <a:r>
              <a:rPr lang="en-US" altLang="ja-JP" sz="8800" b="1" dirty="0">
                <a:solidFill>
                  <a:srgbClr val="FF3300"/>
                </a:solidFill>
              </a:rPr>
              <a:t>Lattice !</a:t>
            </a:r>
            <a:r>
              <a:rPr lang="en-US" altLang="ja-JP" sz="6600" b="1" dirty="0">
                <a:solidFill>
                  <a:srgbClr val="FF3300"/>
                </a:solidFill>
              </a:rPr>
              <a:t> </a:t>
            </a:r>
          </a:p>
          <a:p>
            <a:r>
              <a:rPr lang="en-US" altLang="ja-JP" dirty="0"/>
              <a:t> </a:t>
            </a:r>
            <a:endParaRPr lang="en-US" altLang="ja-JP" b="1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12700"/>
            <a:ext cx="9677400" cy="7086600"/>
          </a:xfrm>
          <a:prstGeom prst="rect">
            <a:avLst/>
          </a:prstGeom>
        </p:spPr>
      </p:pic>
      <p:pic>
        <p:nvPicPr>
          <p:cNvPr id="5" name="図 4" descr="rinald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10000"/>
            <a:ext cx="758552" cy="1016000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838200" y="3124200"/>
            <a:ext cx="720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Y. Aoki</a:t>
            </a:r>
            <a:endParaRPr kumimoji="1" lang="ja-JP" altLang="en-US" sz="14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676400" y="3124200"/>
            <a:ext cx="1022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T. Aoyama</a:t>
            </a:r>
            <a:endParaRPr kumimoji="1" lang="ja-JP" altLang="en-US" sz="1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514600" y="1676400"/>
            <a:ext cx="10427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M. </a:t>
            </a:r>
            <a:r>
              <a:rPr kumimoji="1" lang="en-US" altLang="ja-JP" sz="1400" dirty="0" err="1" smtClean="0"/>
              <a:t>Kurachi</a:t>
            </a:r>
            <a:endParaRPr kumimoji="1" lang="ja-JP" altLang="en-US" sz="1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429000" y="1676400"/>
            <a:ext cx="1172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T. </a:t>
            </a:r>
            <a:r>
              <a:rPr lang="en-US" altLang="ja-JP" sz="1400" dirty="0" err="1" smtClean="0"/>
              <a:t>Maskawa</a:t>
            </a:r>
            <a:endParaRPr kumimoji="1" lang="ja-JP" altLang="en-US" sz="1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495800" y="1676400"/>
            <a:ext cx="8732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K. Nagai</a:t>
            </a:r>
            <a:endParaRPr kumimoji="1" lang="ja-JP" altLang="en-US" sz="1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257800" y="1676400"/>
            <a:ext cx="1255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K. </a:t>
            </a:r>
            <a:r>
              <a:rPr lang="en-US" altLang="ja-JP" sz="1400" dirty="0" err="1" smtClean="0"/>
              <a:t>Yamawaki</a:t>
            </a:r>
            <a:endParaRPr kumimoji="1" lang="ja-JP" altLang="en-US" sz="1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248400" y="3124200"/>
            <a:ext cx="11857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T</a:t>
            </a:r>
            <a:r>
              <a:rPr lang="en-US" altLang="ja-JP" sz="1400" dirty="0" smtClean="0"/>
              <a:t>. Yamazaki</a:t>
            </a:r>
            <a:endParaRPr kumimoji="1" lang="ja-JP" altLang="en-US" sz="1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391400" y="3124200"/>
            <a:ext cx="783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H. Ohki</a:t>
            </a:r>
            <a:endParaRPr kumimoji="1" lang="ja-JP" altLang="en-US" sz="1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85800" y="4953000"/>
            <a:ext cx="95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E. </a:t>
            </a:r>
            <a:r>
              <a:rPr lang="en-US" altLang="ja-JP" sz="1400" dirty="0" err="1" smtClean="0"/>
              <a:t>Rinaldi</a:t>
            </a:r>
            <a:endParaRPr kumimoji="1" lang="ja-JP" altLang="en-US" sz="1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038600" y="4419600"/>
            <a:ext cx="1013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A</a:t>
            </a:r>
            <a:r>
              <a:rPr lang="en-US" altLang="ja-JP" sz="1400" dirty="0" smtClean="0"/>
              <a:t>. Shibata</a:t>
            </a:r>
            <a:endParaRPr kumimoji="1" lang="ja-JP" altLang="en-US" sz="1400" dirty="0"/>
          </a:p>
        </p:txBody>
      </p:sp>
      <p:pic>
        <p:nvPicPr>
          <p:cNvPr id="15" name="図 14" descr="Uni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038600"/>
            <a:ext cx="990600" cy="871166"/>
          </a:xfrm>
          <a:prstGeom prst="rect">
            <a:avLst/>
          </a:prstGeom>
        </p:spPr>
      </p:pic>
      <p:sp>
        <p:nvSpPr>
          <p:cNvPr id="13" name="下矢印 12"/>
          <p:cNvSpPr/>
          <p:nvPr/>
        </p:nvSpPr>
        <p:spPr>
          <a:xfrm>
            <a:off x="6705600" y="3505200"/>
            <a:ext cx="228600" cy="533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178368"/>
            <a:ext cx="1600200" cy="444975"/>
          </a:xfrm>
          <a:prstGeom prst="rect">
            <a:avLst/>
          </a:prstGeom>
        </p:spPr>
      </p:pic>
      <p:sp>
        <p:nvSpPr>
          <p:cNvPr id="18" name="下矢印 17"/>
          <p:cNvSpPr/>
          <p:nvPr/>
        </p:nvSpPr>
        <p:spPr>
          <a:xfrm>
            <a:off x="1905000" y="5029200"/>
            <a:ext cx="304800" cy="533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18" descr="LLNL_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638800"/>
            <a:ext cx="838200" cy="805805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0" y="6524823"/>
            <a:ext cx="3897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Lawrence Livermore National Laboratory</a:t>
            </a:r>
            <a:endParaRPr kumimoji="1" lang="ja-JP" altLang="en-US" sz="1400" dirty="0"/>
          </a:p>
        </p:txBody>
      </p:sp>
      <p:pic>
        <p:nvPicPr>
          <p:cNvPr id="21" name="図 20" descr="Ed_Bennet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3581400"/>
            <a:ext cx="876300" cy="1168400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7848600" y="4724400"/>
            <a:ext cx="1073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Ed Bennett</a:t>
            </a:r>
            <a:endParaRPr kumimoji="1" lang="ja-JP" altLang="en-US" sz="1400" dirty="0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00" y="5257800"/>
            <a:ext cx="1295400" cy="863600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0585" y="152400"/>
            <a:ext cx="2389975" cy="145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3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4262269"/>
          </a:xfrm>
          <a:prstGeom prst="rect">
            <a:avLst/>
          </a:prstGeom>
        </p:spPr>
      </p:pic>
      <p:pic>
        <p:nvPicPr>
          <p:cNvPr id="6" name="図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52400"/>
            <a:ext cx="2870200" cy="482600"/>
          </a:xfrm>
          <a:prstGeom prst="rect">
            <a:avLst/>
          </a:prstGeom>
        </p:spPr>
      </p:pic>
      <p:pic>
        <p:nvPicPr>
          <p:cNvPr id="7" name="図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666750"/>
            <a:ext cx="8382000" cy="6223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4262269"/>
          </a:xfrm>
          <a:prstGeom prst="rect">
            <a:avLst/>
          </a:prstGeom>
        </p:spPr>
      </p:pic>
      <p:pic>
        <p:nvPicPr>
          <p:cNvPr id="12" name="図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248400"/>
            <a:ext cx="8788400" cy="609600"/>
          </a:xfrm>
          <a:prstGeom prst="rect">
            <a:avLst/>
          </a:prstGeom>
        </p:spPr>
      </p:pic>
      <p:sp>
        <p:nvSpPr>
          <p:cNvPr id="3" name="左矢印 2"/>
          <p:cNvSpPr/>
          <p:nvPr/>
        </p:nvSpPr>
        <p:spPr>
          <a:xfrm rot="2146705">
            <a:off x="6951123" y="4381197"/>
            <a:ext cx="914400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図 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638800"/>
            <a:ext cx="4495800" cy="575682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876800" y="5638800"/>
            <a:ext cx="2399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(would-be IRFP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pic>
        <p:nvPicPr>
          <p:cNvPr id="8" name="図 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3891281"/>
            <a:ext cx="402770" cy="375919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0" y="2209800"/>
            <a:ext cx="63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16.5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6561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/>
        </p:nvSpPr>
        <p:spPr>
          <a:xfrm>
            <a:off x="0" y="5410200"/>
            <a:ext cx="9144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0" y="3810000"/>
            <a:ext cx="9144000" cy="1600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0" y="2667000"/>
            <a:ext cx="9169765" cy="1219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8596" y="1614476"/>
            <a:ext cx="8229600" cy="5091123"/>
          </a:xfrm>
        </p:spPr>
        <p:txBody>
          <a:bodyPr>
            <a:normAutofit lnSpcReduction="10000"/>
          </a:bodyPr>
          <a:lstStyle/>
          <a:p>
            <a:r>
              <a:rPr lang="en-US" altLang="ja-JP" dirty="0" err="1"/>
              <a:t>Nf</a:t>
            </a:r>
            <a:r>
              <a:rPr lang="en-US" altLang="ja-JP" dirty="0" smtClean="0"/>
              <a:t>=12 :   Conformal</a:t>
            </a:r>
          </a:p>
          <a:p>
            <a:pPr marL="0" indent="0">
              <a:buNone/>
            </a:pPr>
            <a:endParaRPr kumimoji="1" lang="en-US" altLang="ja-JP" dirty="0" smtClean="0"/>
          </a:p>
          <a:p>
            <a:r>
              <a:rPr kumimoji="1" lang="en-US" altLang="ja-JP" dirty="0" err="1" smtClean="0"/>
              <a:t>Nf</a:t>
            </a:r>
            <a:r>
              <a:rPr kumimoji="1" lang="en-US" altLang="ja-JP" dirty="0" smtClean="0"/>
              <a:t>=</a:t>
            </a:r>
            <a:r>
              <a:rPr lang="en-US" altLang="ja-JP" dirty="0"/>
              <a:t>8</a:t>
            </a:r>
            <a:r>
              <a:rPr kumimoji="1" lang="en-US" altLang="ja-JP" dirty="0" smtClean="0"/>
              <a:t>:      Walking </a:t>
            </a:r>
          </a:p>
          <a:p>
            <a:endParaRPr lang="en-US" altLang="ja-JP" dirty="0"/>
          </a:p>
          <a:p>
            <a:r>
              <a:rPr kumimoji="1" lang="en-US" altLang="ja-JP" dirty="0" smtClean="0"/>
              <a:t>Light flavor-singlet scalar </a:t>
            </a:r>
            <a:r>
              <a:rPr lang="en-US" altLang="ja-JP" dirty="0"/>
              <a:t>(&amp; scalar </a:t>
            </a:r>
            <a:r>
              <a:rPr lang="en-US" altLang="ja-JP" dirty="0" err="1"/>
              <a:t>glueball</a:t>
            </a:r>
            <a:r>
              <a:rPr lang="en-US" altLang="ja-JP" dirty="0"/>
              <a:t>)  </a:t>
            </a:r>
            <a:r>
              <a:rPr kumimoji="1" lang="en-US" altLang="ja-JP" dirty="0" smtClean="0"/>
              <a:t>    </a:t>
            </a:r>
          </a:p>
          <a:p>
            <a:pPr marL="0" indent="0">
              <a:buNone/>
            </a:pPr>
            <a:r>
              <a:rPr lang="en-US" altLang="ja-JP" dirty="0" smtClean="0"/>
              <a:t>     in </a:t>
            </a:r>
            <a:r>
              <a:rPr lang="en-US" altLang="ja-JP" dirty="0" err="1" smtClean="0"/>
              <a:t>Nf</a:t>
            </a:r>
            <a:r>
              <a:rPr lang="en-US" altLang="ja-JP" dirty="0" smtClean="0"/>
              <a:t>=12     </a:t>
            </a:r>
          </a:p>
          <a:p>
            <a:pPr marL="0" indent="0">
              <a:buNone/>
            </a:pPr>
            <a:r>
              <a:rPr lang="en-US" altLang="ja-JP" dirty="0" smtClean="0"/>
              <a:t>                         </a:t>
            </a:r>
            <a:endParaRPr lang="en-US" altLang="ja-JP" dirty="0"/>
          </a:p>
          <a:p>
            <a:r>
              <a:rPr lang="en-US" altLang="ja-JP" dirty="0" smtClean="0"/>
              <a:t>Light </a:t>
            </a:r>
            <a:r>
              <a:rPr lang="en-US" altLang="ja-JP" dirty="0"/>
              <a:t>flavor-singlet </a:t>
            </a:r>
            <a:r>
              <a:rPr lang="en-US" altLang="ja-JP" dirty="0" smtClean="0"/>
              <a:t>scalar</a:t>
            </a:r>
          </a:p>
          <a:p>
            <a:pPr marL="0" indent="0">
              <a:buNone/>
            </a:pPr>
            <a:r>
              <a:rPr lang="en-US" altLang="ja-JP" dirty="0" smtClean="0"/>
              <a:t>     in </a:t>
            </a:r>
            <a:r>
              <a:rPr lang="en-US" altLang="ja-JP" dirty="0" err="1" smtClean="0"/>
              <a:t>Nf</a:t>
            </a:r>
            <a:r>
              <a:rPr lang="en-US" altLang="ja-JP" dirty="0" smtClean="0"/>
              <a:t>=8 </a:t>
            </a:r>
            <a:endParaRPr kumimoji="1" lang="en-US" altLang="ja-JP" dirty="0" smtClean="0"/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kumimoji="1" lang="en-US" altLang="ja-JP" dirty="0" smtClean="0"/>
              <a:t>Walking candidate &amp; Light Scalar</a:t>
            </a:r>
            <a:endParaRPr kumimoji="1" lang="ja-JP" altLang="en-US" dirty="0"/>
          </a:p>
        </p:txBody>
      </p:sp>
      <p:pic>
        <p:nvPicPr>
          <p:cNvPr id="5" name="図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43200"/>
            <a:ext cx="2958352" cy="381000"/>
          </a:xfrm>
          <a:prstGeom prst="rect">
            <a:avLst/>
          </a:prstGeom>
        </p:spPr>
      </p:pic>
      <p:pic>
        <p:nvPicPr>
          <p:cNvPr id="7" name="図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0200"/>
            <a:ext cx="2667000" cy="399462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438400" y="2057400"/>
            <a:ext cx="5684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008000"/>
                </a:solidFill>
              </a:rPr>
              <a:t>LatKMI</a:t>
            </a:r>
            <a:r>
              <a:rPr kumimoji="1" lang="en-US" altLang="ja-JP" dirty="0" smtClean="0">
                <a:solidFill>
                  <a:srgbClr val="008000"/>
                </a:solidFill>
              </a:rPr>
              <a:t> Collaboration, Phys. Rev. D86</a:t>
            </a:r>
            <a:r>
              <a:rPr lang="en-US" altLang="ja-JP" dirty="0">
                <a:solidFill>
                  <a:srgbClr val="008000"/>
                </a:solidFill>
              </a:rPr>
              <a:t>, 054506 (2012</a:t>
            </a:r>
            <a:r>
              <a:rPr lang="en-US" altLang="ja-JP" dirty="0" smtClean="0">
                <a:solidFill>
                  <a:srgbClr val="008000"/>
                </a:solidFill>
              </a:rPr>
              <a:t>)</a:t>
            </a:r>
          </a:p>
          <a:p>
            <a:r>
              <a:rPr lang="en-US" altLang="ja-JP" dirty="0">
                <a:solidFill>
                  <a:srgbClr val="008000"/>
                </a:solidFill>
              </a:rPr>
              <a:t>c</a:t>
            </a:r>
            <a:r>
              <a:rPr kumimoji="1" lang="en-US" altLang="ja-JP" dirty="0" smtClean="0">
                <a:solidFill>
                  <a:srgbClr val="008000"/>
                </a:solidFill>
              </a:rPr>
              <a:t>onsistent with many </a:t>
            </a:r>
            <a:r>
              <a:rPr lang="en-US" altLang="ja-JP" dirty="0" smtClean="0">
                <a:solidFill>
                  <a:srgbClr val="008000"/>
                </a:solidFill>
              </a:rPr>
              <a:t>other </a:t>
            </a:r>
            <a:r>
              <a:rPr kumimoji="1" lang="en-US" altLang="ja-JP" dirty="0" smtClean="0">
                <a:solidFill>
                  <a:srgbClr val="008000"/>
                </a:solidFill>
              </a:rPr>
              <a:t>groups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590800" y="4800600"/>
            <a:ext cx="6061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008000"/>
                </a:solidFill>
              </a:rPr>
              <a:t>LatKMI</a:t>
            </a:r>
            <a:r>
              <a:rPr kumimoji="1" lang="en-US" altLang="ja-JP" dirty="0" smtClean="0">
                <a:solidFill>
                  <a:srgbClr val="008000"/>
                </a:solidFill>
              </a:rPr>
              <a:t> Collaboration, Phys. Rev. </a:t>
            </a:r>
            <a:r>
              <a:rPr kumimoji="1" lang="en-US" altLang="ja-JP" dirty="0" err="1" smtClean="0">
                <a:solidFill>
                  <a:srgbClr val="008000"/>
                </a:solidFill>
              </a:rPr>
              <a:t>Lett</a:t>
            </a:r>
            <a:r>
              <a:rPr kumimoji="1" lang="en-US" altLang="ja-JP" dirty="0" smtClean="0">
                <a:solidFill>
                  <a:srgbClr val="008000"/>
                </a:solidFill>
              </a:rPr>
              <a:t>. 111 (2013) 162001</a:t>
            </a:r>
          </a:p>
          <a:p>
            <a:r>
              <a:rPr lang="en-US" altLang="ja-JP" dirty="0">
                <a:solidFill>
                  <a:srgbClr val="008000"/>
                </a:solidFill>
              </a:rPr>
              <a:t>c</a:t>
            </a:r>
            <a:r>
              <a:rPr lang="en-US" altLang="ja-JP" dirty="0" smtClean="0">
                <a:solidFill>
                  <a:srgbClr val="008000"/>
                </a:solidFill>
              </a:rPr>
              <a:t>onfirmed by other groups  (1401.2176;  1411.3243)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2514600" y="3200400"/>
            <a:ext cx="662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err="1" smtClean="0">
                <a:solidFill>
                  <a:srgbClr val="008000"/>
                </a:solidFill>
              </a:rPr>
              <a:t>LatKMI</a:t>
            </a:r>
            <a:r>
              <a:rPr lang="en-US" altLang="ja-JP" dirty="0" smtClean="0">
                <a:solidFill>
                  <a:srgbClr val="008000"/>
                </a:solidFill>
              </a:rPr>
              <a:t> </a:t>
            </a:r>
            <a:r>
              <a:rPr lang="en-US" altLang="ja-JP" dirty="0" err="1" smtClean="0">
                <a:solidFill>
                  <a:srgbClr val="008000"/>
                </a:solidFill>
              </a:rPr>
              <a:t>Collaboration,Phys</a:t>
            </a:r>
            <a:r>
              <a:rPr lang="en-US" altLang="ja-JP" dirty="0" smtClean="0">
                <a:solidFill>
                  <a:srgbClr val="008000"/>
                </a:solidFill>
              </a:rPr>
              <a:t>. Rev. D 87, 094511 (2013) +update</a:t>
            </a:r>
          </a:p>
          <a:p>
            <a:r>
              <a:rPr lang="en-US" altLang="ja-JP" dirty="0">
                <a:solidFill>
                  <a:srgbClr val="008000"/>
                </a:solidFill>
              </a:rPr>
              <a:t>c</a:t>
            </a:r>
            <a:r>
              <a:rPr lang="en-US" altLang="ja-JP" dirty="0" smtClean="0">
                <a:solidFill>
                  <a:srgbClr val="008000"/>
                </a:solidFill>
              </a:rPr>
              <a:t>onfirmed by other groups (1405.4752;  1410.5886)</a:t>
            </a:r>
            <a:endParaRPr lang="ja-JP" altLang="en-US" dirty="0">
              <a:solidFill>
                <a:srgbClr val="008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362200" y="5943600"/>
            <a:ext cx="67456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008000"/>
                </a:solidFill>
              </a:rPr>
              <a:t>LatKMI</a:t>
            </a:r>
            <a:r>
              <a:rPr kumimoji="1" lang="en-US" altLang="ja-JP" dirty="0" smtClean="0">
                <a:solidFill>
                  <a:srgbClr val="008000"/>
                </a:solidFill>
              </a:rPr>
              <a:t> Collaboration, </a:t>
            </a:r>
            <a:r>
              <a:rPr kumimoji="1" lang="en-US" altLang="ja-JP" dirty="0" err="1" smtClean="0">
                <a:solidFill>
                  <a:srgbClr val="008000"/>
                </a:solidFill>
              </a:rPr>
              <a:t>PoS</a:t>
            </a:r>
            <a:r>
              <a:rPr kumimoji="1" lang="en-US" altLang="ja-JP" dirty="0" smtClean="0">
                <a:solidFill>
                  <a:srgbClr val="008000"/>
                </a:solidFill>
              </a:rPr>
              <a:t> LATTICE2013,070</a:t>
            </a:r>
            <a:r>
              <a:rPr lang="en-US" altLang="ja-JP" dirty="0" smtClean="0">
                <a:solidFill>
                  <a:srgbClr val="008000"/>
                </a:solidFill>
              </a:rPr>
              <a:t>(</a:t>
            </a:r>
            <a:r>
              <a:rPr kumimoji="1" lang="en-US" altLang="ja-JP" dirty="0" smtClean="0">
                <a:solidFill>
                  <a:srgbClr val="008000"/>
                </a:solidFill>
              </a:rPr>
              <a:t>arXiv:1309.0711), </a:t>
            </a:r>
          </a:p>
          <a:p>
            <a:r>
              <a:rPr lang="en-US" altLang="ja-JP" dirty="0">
                <a:solidFill>
                  <a:srgbClr val="008000"/>
                </a:solidFill>
              </a:rPr>
              <a:t> </a:t>
            </a:r>
            <a:r>
              <a:rPr lang="en-US" altLang="ja-JP" dirty="0" smtClean="0">
                <a:solidFill>
                  <a:srgbClr val="008000"/>
                </a:solidFill>
              </a:rPr>
              <a:t>                                   </a:t>
            </a:r>
            <a:r>
              <a:rPr kumimoji="1" lang="en-US" altLang="ja-JP" dirty="0" smtClean="0">
                <a:solidFill>
                  <a:srgbClr val="008000"/>
                </a:solidFill>
              </a:rPr>
              <a:t>Phys. Rev. D 89 (2014) 111502(R)</a:t>
            </a:r>
          </a:p>
          <a:p>
            <a:r>
              <a:rPr lang="en-US" altLang="ja-JP" dirty="0">
                <a:solidFill>
                  <a:srgbClr val="008000"/>
                </a:solidFill>
              </a:rPr>
              <a:t> </a:t>
            </a:r>
            <a:r>
              <a:rPr lang="en-US" altLang="ja-JP" dirty="0" smtClean="0">
                <a:solidFill>
                  <a:srgbClr val="008000"/>
                </a:solidFill>
              </a:rPr>
              <a:t>                                   + update (in preparation)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pic>
        <p:nvPicPr>
          <p:cNvPr id="11" name="図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419600"/>
            <a:ext cx="1600200" cy="326357"/>
          </a:xfrm>
          <a:prstGeom prst="rect">
            <a:avLst/>
          </a:prstGeom>
        </p:spPr>
      </p:pic>
      <p:pic>
        <p:nvPicPr>
          <p:cNvPr id="12" name="図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5486400"/>
            <a:ext cx="1676400" cy="34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86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1066800" y="5791200"/>
            <a:ext cx="7162800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229600" cy="1143000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Conclusion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04800" y="990600"/>
            <a:ext cx="8763000" cy="6248400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en-US" altLang="ja-JP" dirty="0"/>
              <a:t>A</a:t>
            </a:r>
            <a:r>
              <a:rPr lang="en-US" altLang="ja-JP" dirty="0" smtClean="0"/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light </a:t>
            </a:r>
            <a:r>
              <a:rPr lang="en-US" altLang="ja-JP" dirty="0">
                <a:solidFill>
                  <a:srgbClr val="FF0000"/>
                </a:solidFill>
              </a:rPr>
              <a:t>composite </a:t>
            </a:r>
            <a:r>
              <a:rPr lang="en-US" altLang="ja-JP" dirty="0" smtClean="0">
                <a:solidFill>
                  <a:srgbClr val="FF0000"/>
                </a:solidFill>
              </a:rPr>
              <a:t>Higgs </a:t>
            </a:r>
            <a:r>
              <a:rPr lang="en-US" altLang="ja-JP" dirty="0" smtClean="0"/>
              <a:t>can be generated in the </a:t>
            </a:r>
            <a:r>
              <a:rPr lang="en-US" altLang="ja-JP" dirty="0" smtClean="0">
                <a:solidFill>
                  <a:srgbClr val="FF0000"/>
                </a:solidFill>
              </a:rPr>
              <a:t>Walking Technicolor </a:t>
            </a:r>
            <a:r>
              <a:rPr lang="en-US" altLang="ja-JP" dirty="0" smtClean="0"/>
              <a:t>(Strongly coupled theory) as a Pseudo-NG boson of Scale Symmetry (</a:t>
            </a:r>
            <a:r>
              <a:rPr lang="en-US" altLang="ja-JP" dirty="0" err="1" smtClean="0"/>
              <a:t>Techni</a:t>
            </a:r>
            <a:r>
              <a:rPr lang="en-US" altLang="ja-JP" dirty="0" err="1"/>
              <a:t>-</a:t>
            </a:r>
            <a:r>
              <a:rPr lang="en-US" altLang="ja-JP" dirty="0" err="1" smtClean="0"/>
              <a:t>dilaton</a:t>
            </a:r>
            <a:r>
              <a:rPr lang="en-US" altLang="ja-JP" dirty="0" smtClean="0"/>
              <a:t>), which is </a:t>
            </a:r>
            <a:r>
              <a:rPr lang="en-US" altLang="ja-JP" dirty="0" smtClean="0">
                <a:solidFill>
                  <a:srgbClr val="FF0000"/>
                </a:solidFill>
              </a:rPr>
              <a:t>Weakly </a:t>
            </a:r>
            <a:r>
              <a:rPr kumimoji="1" lang="en-US" altLang="ja-JP" dirty="0" smtClean="0">
                <a:solidFill>
                  <a:srgbClr val="FF0000"/>
                </a:solidFill>
              </a:rPr>
              <a:t>coupled to the SM particles</a:t>
            </a:r>
            <a:r>
              <a:rPr kumimoji="1" lang="en-US" altLang="ja-JP" dirty="0" smtClean="0"/>
              <a:t>.</a:t>
            </a:r>
          </a:p>
          <a:p>
            <a:r>
              <a:rPr lang="en-US" altLang="ja-JP" dirty="0" err="1" smtClean="0"/>
              <a:t>Techni-dilaton</a:t>
            </a:r>
            <a:r>
              <a:rPr lang="en-US" altLang="ja-JP" dirty="0" smtClean="0"/>
              <a:t> is </a:t>
            </a:r>
            <a:r>
              <a:rPr lang="en-US" altLang="ja-JP" dirty="0" smtClean="0">
                <a:solidFill>
                  <a:srgbClr val="FF0000"/>
                </a:solidFill>
              </a:rPr>
              <a:t>consistently identified with the 125 </a:t>
            </a:r>
            <a:r>
              <a:rPr lang="en-US" altLang="ja-JP" dirty="0" err="1" smtClean="0">
                <a:solidFill>
                  <a:srgbClr val="FF0000"/>
                </a:solidFill>
              </a:rPr>
              <a:t>GeV</a:t>
            </a:r>
            <a:r>
              <a:rPr lang="en-US" altLang="ja-JP" dirty="0" smtClean="0">
                <a:solidFill>
                  <a:srgbClr val="FF0000"/>
                </a:solidFill>
              </a:rPr>
              <a:t> Higgs </a:t>
            </a:r>
          </a:p>
          <a:p>
            <a:r>
              <a:rPr lang="en-US" altLang="ja-JP" dirty="0" smtClean="0">
                <a:solidFill>
                  <a:schemeClr val="tx1"/>
                </a:solidFill>
              </a:rPr>
              <a:t>Predicts</a:t>
            </a:r>
            <a:r>
              <a:rPr lang="en-US" altLang="ja-JP" dirty="0" smtClean="0">
                <a:solidFill>
                  <a:srgbClr val="E3560E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new resonanc</a:t>
            </a:r>
            <a:r>
              <a:rPr lang="en-US" altLang="ja-JP" dirty="0" smtClean="0">
                <a:solidFill>
                  <a:srgbClr val="E3560E"/>
                </a:solidFill>
              </a:rPr>
              <a:t>es </a:t>
            </a:r>
            <a:r>
              <a:rPr lang="en-US" altLang="ja-JP" dirty="0" smtClean="0">
                <a:solidFill>
                  <a:srgbClr val="000000"/>
                </a:solidFill>
              </a:rPr>
              <a:t>(</a:t>
            </a:r>
            <a:r>
              <a:rPr lang="en-US" altLang="ja-JP" dirty="0" err="1" smtClean="0">
                <a:solidFill>
                  <a:srgbClr val="000000"/>
                </a:solidFill>
              </a:rPr>
              <a:t>technipions</a:t>
            </a:r>
            <a:r>
              <a:rPr lang="en-US" altLang="ja-JP" dirty="0" smtClean="0">
                <a:solidFill>
                  <a:srgbClr val="000000"/>
                </a:solidFill>
              </a:rPr>
              <a:t>, </a:t>
            </a:r>
            <a:r>
              <a:rPr lang="en-US" altLang="ja-JP" dirty="0" err="1" smtClean="0">
                <a:solidFill>
                  <a:srgbClr val="000000"/>
                </a:solidFill>
              </a:rPr>
              <a:t>technirhos</a:t>
            </a:r>
            <a:r>
              <a:rPr lang="en-US" altLang="ja-JP" dirty="0" smtClean="0">
                <a:solidFill>
                  <a:srgbClr val="000000"/>
                </a:solidFill>
              </a:rPr>
              <a:t>) in </a:t>
            </a:r>
            <a:r>
              <a:rPr lang="en-US" altLang="ja-JP" dirty="0" err="1" smtClean="0">
                <a:solidFill>
                  <a:srgbClr val="000000"/>
                </a:solidFill>
              </a:rPr>
              <a:t>TeV</a:t>
            </a:r>
            <a:r>
              <a:rPr lang="en-US" altLang="ja-JP" dirty="0" smtClean="0">
                <a:solidFill>
                  <a:srgbClr val="000000"/>
                </a:solidFill>
              </a:rPr>
              <a:t> region </a:t>
            </a:r>
          </a:p>
          <a:p>
            <a:r>
              <a:rPr lang="en-US" altLang="ja-JP" dirty="0" smtClean="0"/>
              <a:t>Lattice results of </a:t>
            </a:r>
            <a:r>
              <a:rPr lang="en-US" altLang="ja-JP" dirty="0" err="1" smtClean="0"/>
              <a:t>LatKMI</a:t>
            </a:r>
            <a:r>
              <a:rPr lang="en-US" altLang="ja-JP" dirty="0" smtClean="0"/>
              <a:t> Collaboration are consistent with </a:t>
            </a:r>
          </a:p>
          <a:p>
            <a:pPr marL="0" indent="0">
              <a:buNone/>
            </a:pPr>
            <a:r>
              <a:rPr lang="en-US" altLang="ja-JP" dirty="0" smtClean="0"/>
              <a:t>      </a:t>
            </a:r>
            <a:r>
              <a:rPr lang="en-US" altLang="ja-JP" dirty="0" err="1" smtClean="0"/>
              <a:t>Nf</a:t>
            </a:r>
            <a:r>
              <a:rPr lang="en-US" altLang="ja-JP" dirty="0" smtClean="0"/>
              <a:t>=12 QCD:     conformal behavior</a:t>
            </a:r>
          </a:p>
          <a:p>
            <a:pPr marL="0" indent="0">
              <a:buNone/>
            </a:pPr>
            <a:r>
              <a:rPr lang="en-US" altLang="ja-JP" dirty="0"/>
              <a:t>  </a:t>
            </a:r>
            <a:r>
              <a:rPr lang="en-US" altLang="ja-JP" dirty="0" smtClean="0"/>
              <a:t>    </a:t>
            </a:r>
            <a:r>
              <a:rPr lang="en-US" altLang="ja-JP" dirty="0" err="1" smtClean="0"/>
              <a:t>Nf</a:t>
            </a:r>
            <a:r>
              <a:rPr lang="en-US" altLang="ja-JP" dirty="0" smtClean="0"/>
              <a:t>=8 QCD :      walking behavior;  chiral broken, </a:t>
            </a:r>
          </a:p>
          <a:p>
            <a:pPr marL="0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                                                                     (approx.) conformal  </a:t>
            </a:r>
          </a:p>
          <a:p>
            <a:r>
              <a:rPr lang="en-US" altLang="ja-JP" dirty="0">
                <a:solidFill>
                  <a:srgbClr val="975C1E"/>
                </a:solidFill>
              </a:rPr>
              <a:t>L</a:t>
            </a:r>
            <a:r>
              <a:rPr lang="en-US" altLang="ja-JP" dirty="0" smtClean="0"/>
              <a:t>attice results of </a:t>
            </a:r>
            <a:r>
              <a:rPr lang="en-US" altLang="ja-JP" dirty="0" err="1" smtClean="0"/>
              <a:t>LatKMI</a:t>
            </a:r>
            <a:r>
              <a:rPr lang="en-US" altLang="ja-JP" dirty="0" smtClean="0"/>
              <a:t> Collaboration observed </a:t>
            </a:r>
          </a:p>
          <a:p>
            <a:pPr marL="0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  </a:t>
            </a:r>
            <a:r>
              <a:rPr lang="en-US" altLang="ja-JP" dirty="0" err="1" smtClean="0"/>
              <a:t>Nf</a:t>
            </a:r>
            <a:r>
              <a:rPr lang="en-US" altLang="ja-JP" dirty="0" smtClean="0"/>
              <a:t>=12: clean signal of a </a:t>
            </a:r>
            <a:r>
              <a:rPr lang="en-US" altLang="ja-JP" dirty="0" smtClean="0">
                <a:solidFill>
                  <a:srgbClr val="FF0000"/>
                </a:solidFill>
              </a:rPr>
              <a:t>scalar lighter than pio</a:t>
            </a:r>
            <a:r>
              <a:rPr lang="en-US" altLang="ja-JP" dirty="0" smtClean="0">
                <a:solidFill>
                  <a:srgbClr val="E3560E"/>
                </a:solidFill>
              </a:rPr>
              <a:t>n </a:t>
            </a:r>
          </a:p>
          <a:p>
            <a:pPr marL="0" indent="0">
              <a:buNone/>
            </a:pPr>
            <a:r>
              <a:rPr lang="en-US" altLang="ja-JP" dirty="0">
                <a:solidFill>
                  <a:srgbClr val="E3560E"/>
                </a:solidFill>
              </a:rPr>
              <a:t> </a:t>
            </a:r>
            <a:r>
              <a:rPr lang="en-US" altLang="ja-JP" dirty="0" smtClean="0">
                <a:solidFill>
                  <a:srgbClr val="E3560E"/>
                </a:solidFill>
              </a:rPr>
              <a:t>     </a:t>
            </a:r>
            <a:r>
              <a:rPr lang="en-US" altLang="ja-JP" dirty="0" err="1" smtClean="0">
                <a:solidFill>
                  <a:srgbClr val="000000"/>
                </a:solidFill>
              </a:rPr>
              <a:t>Nf</a:t>
            </a:r>
            <a:r>
              <a:rPr lang="en-US" altLang="ja-JP" dirty="0" smtClean="0">
                <a:solidFill>
                  <a:srgbClr val="000000"/>
                </a:solidFill>
              </a:rPr>
              <a:t>=8: clean signal of </a:t>
            </a:r>
            <a:r>
              <a:rPr lang="en-US" altLang="ja-JP" dirty="0">
                <a:solidFill>
                  <a:srgbClr val="000000"/>
                </a:solidFill>
              </a:rPr>
              <a:t>a </a:t>
            </a:r>
            <a:r>
              <a:rPr lang="en-US" altLang="ja-JP" dirty="0">
                <a:solidFill>
                  <a:srgbClr val="FF0000"/>
                </a:solidFill>
              </a:rPr>
              <a:t>scalar </a:t>
            </a:r>
            <a:r>
              <a:rPr lang="en-US" altLang="ja-JP" dirty="0" smtClean="0">
                <a:solidFill>
                  <a:srgbClr val="FF0000"/>
                </a:solidFill>
              </a:rPr>
              <a:t>comparable to </a:t>
            </a:r>
            <a:r>
              <a:rPr lang="en-US" altLang="ja-JP" dirty="0" smtClean="0">
                <a:solidFill>
                  <a:srgbClr val="000000"/>
                </a:solidFill>
              </a:rPr>
              <a:t>pion  </a:t>
            </a:r>
          </a:p>
          <a:p>
            <a:pPr marL="0" indent="0">
              <a:buNone/>
            </a:pPr>
            <a:r>
              <a:rPr lang="en-US" altLang="ja-JP" dirty="0" smtClean="0"/>
              <a:t>Both </a:t>
            </a:r>
            <a:r>
              <a:rPr lang="en-US" altLang="ja-JP" dirty="0" smtClean="0">
                <a:solidFill>
                  <a:srgbClr val="FF0000"/>
                </a:solidFill>
              </a:rPr>
              <a:t>reflecting (near) </a:t>
            </a:r>
            <a:r>
              <a:rPr lang="en-US" altLang="ja-JP" dirty="0" err="1" smtClean="0">
                <a:solidFill>
                  <a:srgbClr val="FF0000"/>
                </a:solidFill>
              </a:rPr>
              <a:t>conformality</a:t>
            </a:r>
            <a:r>
              <a:rPr lang="en-US" altLang="ja-JP" dirty="0" smtClean="0">
                <a:solidFill>
                  <a:srgbClr val="FF0000"/>
                </a:solidFill>
              </a:rPr>
              <a:t> for a wide IR region </a:t>
            </a:r>
            <a:r>
              <a:rPr lang="en-US" altLang="ja-JP" dirty="0" smtClean="0">
                <a:solidFill>
                  <a:srgbClr val="000000"/>
                </a:solidFill>
              </a:rPr>
              <a:t>below  the </a:t>
            </a:r>
          </a:p>
          <a:p>
            <a:pPr marL="0" indent="0">
              <a:buNone/>
            </a:pPr>
            <a:r>
              <a:rPr lang="en-US" altLang="ja-JP" dirty="0" smtClean="0">
                <a:solidFill>
                  <a:srgbClr val="975C1E"/>
                </a:solidFill>
              </a:rPr>
              <a:t>     </a:t>
            </a:r>
            <a:r>
              <a:rPr lang="en-US" altLang="ja-JP" dirty="0" smtClean="0">
                <a:solidFill>
                  <a:srgbClr val="000000"/>
                </a:solidFill>
              </a:rPr>
              <a:t> asymptotically free UV region </a:t>
            </a:r>
          </a:p>
          <a:p>
            <a:pPr marL="0" indent="0">
              <a:buNone/>
            </a:pPr>
            <a:r>
              <a:rPr lang="en-US" altLang="ja-JP" dirty="0">
                <a:solidFill>
                  <a:srgbClr val="E3560E"/>
                </a:solidFill>
              </a:rPr>
              <a:t> </a:t>
            </a:r>
            <a:r>
              <a:rPr lang="en-US" altLang="ja-JP" dirty="0" smtClean="0">
                <a:solidFill>
                  <a:srgbClr val="E3560E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en-US" altLang="ja-JP" dirty="0" smtClean="0">
                <a:solidFill>
                  <a:schemeClr val="tx1"/>
                </a:solidFill>
              </a:rPr>
              <a:t>                    Hope to give the lattice answer to the theoretical issues </a:t>
            </a:r>
          </a:p>
          <a:p>
            <a:pPr marL="0" indent="0">
              <a:buNone/>
            </a:pPr>
            <a:r>
              <a:rPr lang="en-US" altLang="ja-JP" dirty="0" smtClean="0">
                <a:solidFill>
                  <a:schemeClr val="tx1"/>
                </a:solidFill>
              </a:rPr>
              <a:t>                                                 </a:t>
            </a:r>
            <a:r>
              <a:rPr lang="en-US" altLang="ja-JP" dirty="0" smtClean="0">
                <a:solidFill>
                  <a:srgbClr val="FF0000"/>
                </a:solidFill>
              </a:rPr>
              <a:t>for 13/14 </a:t>
            </a:r>
            <a:r>
              <a:rPr lang="en-US" altLang="ja-JP" dirty="0" err="1" smtClean="0">
                <a:solidFill>
                  <a:srgbClr val="FF0000"/>
                </a:solidFill>
              </a:rPr>
              <a:t>TeV</a:t>
            </a:r>
            <a:r>
              <a:rPr lang="en-US" altLang="ja-JP" dirty="0" smtClean="0">
                <a:solidFill>
                  <a:srgbClr val="FF0000"/>
                </a:solidFill>
              </a:rPr>
              <a:t> LHC  2015</a:t>
            </a:r>
            <a:r>
              <a:rPr lang="en-US" altLang="ja-JP" dirty="0" smtClean="0">
                <a:solidFill>
                  <a:schemeClr val="tx1"/>
                </a:solidFill>
              </a:rPr>
              <a:t>-</a:t>
            </a:r>
          </a:p>
          <a:p>
            <a:pPr marL="0" indent="0">
              <a:buNone/>
            </a:pP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623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14364"/>
            <a:ext cx="9144000" cy="2527156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228600" y="5257800"/>
            <a:ext cx="2438400" cy="0"/>
          </a:xfrm>
          <a:prstGeom prst="line">
            <a:avLst/>
          </a:prstGeom>
          <a:ln w="57150" cmpd="sng">
            <a:solidFill>
              <a:srgbClr val="E3560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990600" y="1600200"/>
            <a:ext cx="4800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/>
              <a:t>C</a:t>
            </a:r>
            <a:r>
              <a:rPr lang="en-US" altLang="ja-JP" sz="3200" dirty="0" err="1" smtClean="0"/>
              <a:t>oncluding</a:t>
            </a:r>
            <a:r>
              <a:rPr lang="ja-JP" altLang="en-US" sz="3200" dirty="0" smtClean="0"/>
              <a:t> </a:t>
            </a:r>
            <a:r>
              <a:rPr lang="en-US" altLang="ja-JP" sz="3200" dirty="0" smtClean="0"/>
              <a:t>Remarks by</a:t>
            </a:r>
            <a:endParaRPr kumimoji="1" lang="ja-JP" altLang="en-US" sz="32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133600" y="2438400"/>
            <a:ext cx="43039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Y. </a:t>
            </a:r>
            <a:r>
              <a:rPr kumimoji="1" lang="en-US" altLang="ja-JP" sz="3200" dirty="0" err="1" smtClean="0"/>
              <a:t>Nambu</a:t>
            </a:r>
            <a:r>
              <a:rPr kumimoji="1" lang="en-US" altLang="ja-JP" sz="3200" dirty="0" smtClean="0"/>
              <a:t> @ SCGT 88</a:t>
            </a:r>
            <a:endParaRPr kumimoji="1" lang="ja-JP" altLang="en-US" sz="3200" dirty="0"/>
          </a:p>
        </p:txBody>
      </p:sp>
      <p:pic>
        <p:nvPicPr>
          <p:cNvPr id="16" name="図 3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228600"/>
            <a:ext cx="1905000" cy="29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直線コネクタ 8"/>
          <p:cNvCxnSpPr/>
          <p:nvPr/>
        </p:nvCxnSpPr>
        <p:spPr>
          <a:xfrm>
            <a:off x="228600" y="4953000"/>
            <a:ext cx="6096000" cy="0"/>
          </a:xfrm>
          <a:prstGeom prst="line">
            <a:avLst/>
          </a:prstGeom>
          <a:ln w="57150" cmpd="sng">
            <a:solidFill>
              <a:srgbClr val="E3560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3657600" y="4495800"/>
            <a:ext cx="21801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SCGT88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131675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3352800"/>
            <a:ext cx="13534995" cy="3740709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0" y="4800600"/>
            <a:ext cx="3886200" cy="0"/>
          </a:xfrm>
          <a:prstGeom prst="line">
            <a:avLst/>
          </a:prstGeom>
          <a:ln w="57150" cmpd="sng">
            <a:solidFill>
              <a:srgbClr val="E3560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1219200" y="914400"/>
            <a:ext cx="4800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/>
              <a:t>C</a:t>
            </a:r>
            <a:r>
              <a:rPr lang="en-US" altLang="ja-JP" sz="3200" dirty="0" err="1" smtClean="0"/>
              <a:t>oncluding</a:t>
            </a:r>
            <a:r>
              <a:rPr lang="ja-JP" altLang="en-US" sz="3200" dirty="0" smtClean="0"/>
              <a:t> </a:t>
            </a:r>
            <a:r>
              <a:rPr lang="en-US" altLang="ja-JP" sz="3200" dirty="0" smtClean="0"/>
              <a:t>Remarks by</a:t>
            </a:r>
            <a:endParaRPr kumimoji="1" lang="ja-JP" altLang="en-US" sz="32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362200" y="2057400"/>
            <a:ext cx="43039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Y. </a:t>
            </a:r>
            <a:r>
              <a:rPr kumimoji="1" lang="en-US" altLang="ja-JP" sz="3200" dirty="0" err="1" smtClean="0"/>
              <a:t>Nambu</a:t>
            </a:r>
            <a:r>
              <a:rPr kumimoji="1" lang="en-US" altLang="ja-JP" sz="3200" dirty="0" smtClean="0"/>
              <a:t> @ SCGT 88</a:t>
            </a:r>
            <a:endParaRPr kumimoji="1" lang="ja-JP" altLang="en-US" sz="3200" dirty="0"/>
          </a:p>
        </p:txBody>
      </p:sp>
      <p:pic>
        <p:nvPicPr>
          <p:cNvPr id="16" name="図 3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228600"/>
            <a:ext cx="1905000" cy="29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直線コネクタ 8"/>
          <p:cNvCxnSpPr/>
          <p:nvPr/>
        </p:nvCxnSpPr>
        <p:spPr>
          <a:xfrm>
            <a:off x="-152400" y="4267200"/>
            <a:ext cx="9296400" cy="0"/>
          </a:xfrm>
          <a:prstGeom prst="line">
            <a:avLst/>
          </a:prstGeom>
          <a:ln w="57150" cmpd="sng">
            <a:solidFill>
              <a:srgbClr val="E3560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1883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676400"/>
            <a:ext cx="5080000" cy="50800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0" y="304800"/>
            <a:ext cx="9240631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LHC and Lattice will tell us whether or not </a:t>
            </a:r>
          </a:p>
          <a:p>
            <a:r>
              <a:rPr lang="en-US" altLang="ja-JP" sz="3200" dirty="0"/>
              <a:t> </a:t>
            </a:r>
            <a:r>
              <a:rPr lang="en-US" altLang="ja-JP" sz="3200" dirty="0" smtClean="0"/>
              <a:t> </a:t>
            </a:r>
            <a:r>
              <a:rPr kumimoji="1" lang="en-US" altLang="ja-JP" sz="3200" dirty="0" smtClean="0"/>
              <a:t>we can have a toast</a:t>
            </a:r>
            <a:r>
              <a:rPr lang="en-US" altLang="ja-JP" sz="3200" dirty="0" smtClean="0"/>
              <a:t> with old wine in a new glass</a:t>
            </a:r>
            <a:r>
              <a:rPr kumimoji="1" lang="en-US" altLang="ja-JP" sz="3200" dirty="0" smtClean="0"/>
              <a:t> 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727344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100"/>
            <a:ext cx="9144000" cy="6019467"/>
          </a:xfrm>
          <a:prstGeom prst="rect">
            <a:avLst/>
          </a:prstGeom>
        </p:spPr>
      </p:pic>
      <p:sp>
        <p:nvSpPr>
          <p:cNvPr id="3" name="Line 8"/>
          <p:cNvSpPr>
            <a:spLocks noChangeShapeType="1"/>
          </p:cNvSpPr>
          <p:nvPr/>
        </p:nvSpPr>
        <p:spPr bwMode="auto">
          <a:xfrm flipV="1">
            <a:off x="3048000" y="838200"/>
            <a:ext cx="1524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" y="5791200"/>
            <a:ext cx="9144000" cy="770124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33221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/>
          </p:cNvSpPr>
          <p:nvPr/>
        </p:nvSpPr>
        <p:spPr bwMode="auto">
          <a:xfrm>
            <a:off x="0" y="3657600"/>
            <a:ext cx="9144000" cy="3200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0"/>
            <a:ext cx="39624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0" y="3733800"/>
            <a:ext cx="9070975" cy="314007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/>
            <a:r>
              <a:rPr kumimoji="0" lang="en-US" altLang="ja-JP" sz="2000" b="1" dirty="0">
                <a:solidFill>
                  <a:srgbClr val="FF0000"/>
                </a:solidFill>
                <a:effectLst/>
                <a:latin typeface="Arial" charset="0"/>
              </a:rPr>
              <a:t>In contrast to current view</a:t>
            </a:r>
            <a:r>
              <a:rPr kumimoji="0" lang="en-US" altLang="ja-JP" sz="2000" b="1" dirty="0">
                <a:effectLst/>
                <a:latin typeface="Arial" charset="0"/>
              </a:rPr>
              <a:t> </a:t>
            </a:r>
            <a:r>
              <a:rPr kumimoji="0" lang="en-US" altLang="ja-JP" sz="2000" b="1" dirty="0">
                <a:solidFill>
                  <a:srgbClr val="FF0000"/>
                </a:solidFill>
                <a:effectLst/>
                <a:latin typeface="Arial" charset="0"/>
              </a:rPr>
              <a:t>that the elementary particles are the ultimate</a:t>
            </a:r>
          </a:p>
          <a:p>
            <a:pPr eaLnBrk="0" hangingPunct="0"/>
            <a:r>
              <a:rPr kumimoji="0" lang="en-US" altLang="ja-JP" sz="2000" b="1" dirty="0">
                <a:solidFill>
                  <a:srgbClr val="FF0000"/>
                </a:solidFill>
                <a:effectLst/>
                <a:latin typeface="Arial" charset="0"/>
              </a:rPr>
              <a:t>building stones of matter</a:t>
            </a:r>
            <a:r>
              <a:rPr kumimoji="0" lang="en-US" altLang="ja-JP" sz="2000" b="1" dirty="0">
                <a:effectLst/>
                <a:latin typeface="Arial" charset="0"/>
              </a:rPr>
              <a:t>, we believe that nature as a whole has a structure of </a:t>
            </a:r>
            <a:r>
              <a:rPr kumimoji="0" lang="en-US" altLang="ja-JP" sz="2000" b="1" dirty="0">
                <a:solidFill>
                  <a:srgbClr val="FF0000"/>
                </a:solidFill>
                <a:effectLst/>
                <a:latin typeface="Arial" charset="0"/>
              </a:rPr>
              <a:t>inexhaustible depth</a:t>
            </a:r>
            <a:r>
              <a:rPr kumimoji="0" lang="en-US" altLang="ja-JP" sz="2000" b="1" dirty="0">
                <a:effectLst/>
                <a:latin typeface="Arial" charset="0"/>
              </a:rPr>
              <a:t>, and each of different kinds of atomistic conceptions,</a:t>
            </a:r>
            <a:r>
              <a:rPr kumimoji="0" lang="ja-JP" altLang="en-US" sz="2000" b="1" dirty="0">
                <a:solidFill>
                  <a:srgbClr val="FF0000"/>
                </a:solidFill>
                <a:effectLst/>
                <a:latin typeface="Arial" charset="0"/>
              </a:rPr>
              <a:t>　</a:t>
            </a:r>
            <a:r>
              <a:rPr kumimoji="0" lang="en-US" altLang="ja-JP" sz="2000" b="1" dirty="0">
                <a:effectLst/>
                <a:latin typeface="Arial" charset="0"/>
              </a:rPr>
              <a:t>such as molecule, atom, nucleus, elementary particle, and so forth, stands for</a:t>
            </a:r>
            <a:r>
              <a:rPr kumimoji="0" lang="ja-JP" altLang="en-US" sz="2000" b="1" dirty="0">
                <a:effectLst/>
                <a:latin typeface="Arial" charset="0"/>
              </a:rPr>
              <a:t>　</a:t>
            </a:r>
            <a:r>
              <a:rPr kumimoji="0" lang="en-US" altLang="ja-JP" sz="2000" b="1" dirty="0">
                <a:effectLst/>
                <a:latin typeface="Arial" charset="0"/>
              </a:rPr>
              <a:t>each of the </a:t>
            </a:r>
            <a:r>
              <a:rPr kumimoji="0" lang="en-US" altLang="ja-JP" sz="2000" b="1" dirty="0">
                <a:solidFill>
                  <a:schemeClr val="tx1"/>
                </a:solidFill>
                <a:effectLst/>
                <a:latin typeface="Arial" charset="0"/>
              </a:rPr>
              <a:t>qualitatively different </a:t>
            </a:r>
            <a:r>
              <a:rPr kumimoji="0" lang="ja-JP" altLang="en-US" sz="2000" b="1" dirty="0">
                <a:solidFill>
                  <a:schemeClr val="tx1"/>
                </a:solidFill>
                <a:effectLst/>
                <a:latin typeface="Arial" charset="0"/>
              </a:rPr>
              <a:t>　</a:t>
            </a:r>
            <a:r>
              <a:rPr kumimoji="0" lang="en-US" altLang="ja-JP" sz="2000" b="1" dirty="0">
                <a:solidFill>
                  <a:schemeClr val="tx1"/>
                </a:solidFill>
                <a:effectLst/>
                <a:latin typeface="Arial" charset="0"/>
              </a:rPr>
              <a:t>levels   of matter disclosed one after another by deeper studies</a:t>
            </a:r>
            <a:r>
              <a:rPr kumimoji="0" lang="en-US" altLang="ja-JP" sz="2000" b="1" dirty="0">
                <a:effectLst/>
                <a:latin typeface="Arial" charset="0"/>
              </a:rPr>
              <a:t>. We should </a:t>
            </a:r>
            <a:r>
              <a:rPr kumimoji="0" lang="en-US" altLang="ja-JP" sz="2000" b="1" dirty="0">
                <a:solidFill>
                  <a:srgbClr val="FF0000"/>
                </a:solidFill>
                <a:effectLst/>
                <a:latin typeface="Arial" charset="0"/>
              </a:rPr>
              <a:t>never expect to find out the deepest level of matter</a:t>
            </a:r>
            <a:r>
              <a:rPr kumimoji="0" lang="en-US" altLang="ja-JP" sz="2000" b="1" dirty="0">
                <a:effectLst/>
                <a:latin typeface="Arial" charset="0"/>
              </a:rPr>
              <a:t>, because there are certainly more elements in it than we can possibly be aware of at any particular stage of scientific development……</a:t>
            </a:r>
          </a:p>
          <a:p>
            <a:pPr eaLnBrk="0" hangingPunct="0"/>
            <a:r>
              <a:rPr kumimoji="0" lang="en-US" altLang="ja-JP" sz="2000" b="1" dirty="0">
                <a:effectLst/>
                <a:latin typeface="Arial" charset="0"/>
              </a:rPr>
              <a:t>    (Supplement of Progress of Theoretical Physics, No.19, </a:t>
            </a:r>
            <a:r>
              <a:rPr kumimoji="0" lang="en-US" altLang="ja-JP" sz="2000" b="1" dirty="0">
                <a:solidFill>
                  <a:srgbClr val="FF0000"/>
                </a:solidFill>
                <a:effectLst/>
                <a:latin typeface="Arial" charset="0"/>
              </a:rPr>
              <a:t>1961</a:t>
            </a:r>
            <a:r>
              <a:rPr kumimoji="0" lang="en-US" altLang="ja-JP" sz="2000" dirty="0">
                <a:effectLst/>
                <a:latin typeface="Arial" charset="0"/>
              </a:rPr>
              <a:t>) </a:t>
            </a:r>
          </a:p>
        </p:txBody>
      </p:sp>
      <p:sp>
        <p:nvSpPr>
          <p:cNvPr id="118790" name="Text Box 6"/>
          <p:cNvSpPr txBox="1">
            <a:spLocks noChangeArrowheads="1"/>
          </p:cNvSpPr>
          <p:nvPr/>
        </p:nvSpPr>
        <p:spPr bwMode="auto">
          <a:xfrm>
            <a:off x="5165137" y="2895600"/>
            <a:ext cx="39623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kumimoji="0" lang="en-US" altLang="ja-JP" b="1" dirty="0" err="1" smtClean="0"/>
              <a:t>Shoichi</a:t>
            </a:r>
            <a:r>
              <a:rPr kumimoji="0" lang="en-US" altLang="ja-JP" b="1" dirty="0" smtClean="0"/>
              <a:t> Sakata </a:t>
            </a:r>
            <a:r>
              <a:rPr kumimoji="0" lang="ja-JP" altLang="en-US" b="1" dirty="0" smtClean="0">
                <a:effectLst/>
                <a:latin typeface="Arial" charset="0"/>
              </a:rPr>
              <a:t>（</a:t>
            </a:r>
            <a:r>
              <a:rPr kumimoji="0" lang="ja-JP" altLang="en-US" b="1" dirty="0">
                <a:effectLst/>
                <a:latin typeface="Arial" charset="0"/>
              </a:rPr>
              <a:t>１９１１－１９７０）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57200" y="762000"/>
            <a:ext cx="3994202" cy="5847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Composite Approach </a:t>
            </a:r>
            <a:endParaRPr kumimoji="1" lang="ja-JP" altLang="en-US" sz="32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143000" y="1600200"/>
            <a:ext cx="39942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Sakat</a:t>
            </a:r>
            <a:r>
              <a:rPr lang="en-US" altLang="ja-JP" sz="3200" dirty="0" smtClean="0"/>
              <a:t>a Model (1956) </a:t>
            </a:r>
            <a:endParaRPr kumimoji="1" lang="ja-JP" altLang="en-US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219200" y="2819400"/>
            <a:ext cx="38341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Quark Model (1964)</a:t>
            </a:r>
            <a:endParaRPr kumimoji="1" lang="ja-JP" altLang="en-US" sz="3200" dirty="0"/>
          </a:p>
        </p:txBody>
      </p:sp>
      <p:sp>
        <p:nvSpPr>
          <p:cNvPr id="5" name="下矢印 4"/>
          <p:cNvSpPr/>
          <p:nvPr/>
        </p:nvSpPr>
        <p:spPr>
          <a:xfrm>
            <a:off x="2286000" y="2209800"/>
            <a:ext cx="484632" cy="6858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3696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gell-mann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0"/>
            <a:ext cx="6327547" cy="6858000"/>
          </a:xfrm>
          <a:prstGeom prst="rect">
            <a:avLst/>
          </a:prstGeom>
        </p:spPr>
      </p:pic>
      <p:cxnSp>
        <p:nvCxnSpPr>
          <p:cNvPr id="26" name="直線コネクタ 25"/>
          <p:cNvCxnSpPr/>
          <p:nvPr/>
        </p:nvCxnSpPr>
        <p:spPr>
          <a:xfrm>
            <a:off x="6324600" y="3398400"/>
            <a:ext cx="990600" cy="1588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図形グループ 17"/>
          <p:cNvGrpSpPr/>
          <p:nvPr/>
        </p:nvGrpSpPr>
        <p:grpSpPr>
          <a:xfrm>
            <a:off x="4572000" y="5040000"/>
            <a:ext cx="2819400" cy="1243588"/>
            <a:chOff x="4572000" y="5040000"/>
            <a:chExt cx="2819400" cy="1243588"/>
          </a:xfrm>
        </p:grpSpPr>
        <p:cxnSp>
          <p:nvCxnSpPr>
            <p:cNvPr id="12" name="直線コネクタ 11"/>
            <p:cNvCxnSpPr/>
            <p:nvPr/>
          </p:nvCxnSpPr>
          <p:spPr>
            <a:xfrm>
              <a:off x="7010400" y="6138000"/>
              <a:ext cx="381000" cy="1588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>
              <a:off x="4572000" y="6282000"/>
              <a:ext cx="304800" cy="1588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>
              <a:off x="4572000" y="5040000"/>
              <a:ext cx="457200" cy="158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>
              <a:off x="5562600" y="5040000"/>
              <a:ext cx="762000" cy="158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図形グループ 23"/>
          <p:cNvGrpSpPr/>
          <p:nvPr/>
        </p:nvGrpSpPr>
        <p:grpSpPr>
          <a:xfrm>
            <a:off x="4492853" y="4648200"/>
            <a:ext cx="3203347" cy="2209800"/>
            <a:chOff x="457200" y="3505200"/>
            <a:chExt cx="3203347" cy="2209800"/>
          </a:xfrm>
        </p:grpSpPr>
        <p:pic>
          <p:nvPicPr>
            <p:cNvPr id="6" name="図 5" descr="gell-mann3.pdf"/>
            <p:cNvPicPr>
              <a:picLocks noChangeAspect="1"/>
            </p:cNvPicPr>
            <p:nvPr/>
          </p:nvPicPr>
          <p:blipFill>
            <a:blip r:embed="rId2"/>
            <a:srcRect l="49375" t="67778"/>
            <a:stretch>
              <a:fillRect/>
            </a:stretch>
          </p:blipFill>
          <p:spPr>
            <a:xfrm>
              <a:off x="457200" y="3505200"/>
              <a:ext cx="3203347" cy="2209800"/>
            </a:xfrm>
            <a:prstGeom prst="rect">
              <a:avLst/>
            </a:prstGeom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grpSp>
          <p:nvGrpSpPr>
            <p:cNvPr id="19" name="図形グループ 18"/>
            <p:cNvGrpSpPr/>
            <p:nvPr/>
          </p:nvGrpSpPr>
          <p:grpSpPr>
            <a:xfrm>
              <a:off x="533400" y="3906000"/>
              <a:ext cx="2819400" cy="1243588"/>
              <a:chOff x="4572000" y="5040000"/>
              <a:chExt cx="2819400" cy="1243588"/>
            </a:xfrm>
          </p:grpSpPr>
          <p:cxnSp>
            <p:nvCxnSpPr>
              <p:cNvPr id="20" name="直線コネクタ 19"/>
              <p:cNvCxnSpPr/>
              <p:nvPr/>
            </p:nvCxnSpPr>
            <p:spPr>
              <a:xfrm>
                <a:off x="7010400" y="6138000"/>
                <a:ext cx="381000" cy="1588"/>
              </a:xfrm>
              <a:prstGeom prst="line">
                <a:avLst/>
              </a:prstGeom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コネクタ 20"/>
              <p:cNvCxnSpPr/>
              <p:nvPr/>
            </p:nvCxnSpPr>
            <p:spPr>
              <a:xfrm>
                <a:off x="4572000" y="6282000"/>
                <a:ext cx="304800" cy="1588"/>
              </a:xfrm>
              <a:prstGeom prst="line">
                <a:avLst/>
              </a:prstGeom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コネクタ 21"/>
              <p:cNvCxnSpPr/>
              <p:nvPr/>
            </p:nvCxnSpPr>
            <p:spPr>
              <a:xfrm>
                <a:off x="4572000" y="5040000"/>
                <a:ext cx="457200" cy="1588"/>
              </a:xfrm>
              <a:prstGeom prst="line">
                <a:avLst/>
              </a:prstGeom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コネクタ 22"/>
              <p:cNvCxnSpPr/>
              <p:nvPr/>
            </p:nvCxnSpPr>
            <p:spPr>
              <a:xfrm>
                <a:off x="5562600" y="5040000"/>
                <a:ext cx="762000" cy="1588"/>
              </a:xfrm>
              <a:prstGeom prst="line">
                <a:avLst/>
              </a:prstGeom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170476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3.7037E-6 C -0.0677 -0.1493 -0.13541 -0.29838 -0.15972 -0.35185 C -0.18402 -0.40532 -0.16492 -0.36296 -0.14583 -0.32037 " pathEditMode="relative" ptsTypes="a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8657" y="152400"/>
            <a:ext cx="3015343" cy="202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テキスト ボックス 9"/>
          <p:cNvSpPr txBox="1"/>
          <p:nvPr/>
        </p:nvSpPr>
        <p:spPr>
          <a:xfrm>
            <a:off x="6248400" y="2133600"/>
            <a:ext cx="307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S. Sakata (Nagoya Univ.)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015498" y="4114800"/>
            <a:ext cx="4128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n>
                  <a:solidFill>
                    <a:srgbClr val="800000"/>
                  </a:solidFill>
                </a:ln>
              </a:rPr>
              <a:t>Maki-Nakagawa-Sakata (1962)</a:t>
            </a:r>
            <a:endParaRPr kumimoji="1" lang="ja-JP" altLang="en-US" dirty="0">
              <a:ln>
                <a:solidFill>
                  <a:srgbClr val="800000"/>
                </a:solidFill>
              </a:ln>
            </a:endParaRPr>
          </a:p>
        </p:txBody>
      </p:sp>
      <p:pic>
        <p:nvPicPr>
          <p:cNvPr id="16" name="図 15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838200"/>
            <a:ext cx="1447800" cy="439220"/>
          </a:xfrm>
          <a:prstGeom prst="rect">
            <a:avLst/>
          </a:prstGeom>
        </p:spPr>
      </p:pic>
      <p:pic>
        <p:nvPicPr>
          <p:cNvPr id="17" name="図 16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2667000"/>
            <a:ext cx="1585686" cy="554990"/>
          </a:xfrm>
          <a:prstGeom prst="rect">
            <a:avLst/>
          </a:prstGeom>
        </p:spPr>
      </p:pic>
      <p:pic>
        <p:nvPicPr>
          <p:cNvPr id="18" name="図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-313531" y="465931"/>
            <a:ext cx="2349500" cy="17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図 19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7400" y="2590800"/>
            <a:ext cx="403058" cy="567267"/>
          </a:xfrm>
          <a:prstGeom prst="rect">
            <a:avLst/>
          </a:prstGeom>
        </p:spPr>
      </p:pic>
      <p:pic>
        <p:nvPicPr>
          <p:cNvPr id="21" name="図 20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0" y="3733800"/>
            <a:ext cx="1600200" cy="396239"/>
          </a:xfrm>
          <a:prstGeom prst="rect">
            <a:avLst/>
          </a:prstGeom>
        </p:spPr>
      </p:pic>
      <p:pic>
        <p:nvPicPr>
          <p:cNvPr id="22" name="図 21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1200" y="3733800"/>
            <a:ext cx="533399" cy="483392"/>
          </a:xfrm>
          <a:prstGeom prst="rect">
            <a:avLst/>
          </a:prstGeom>
        </p:spPr>
      </p:pic>
      <p:cxnSp>
        <p:nvCxnSpPr>
          <p:cNvPr id="24" name="直線矢印コネクタ 23"/>
          <p:cNvCxnSpPr/>
          <p:nvPr/>
        </p:nvCxnSpPr>
        <p:spPr>
          <a:xfrm rot="5400000">
            <a:off x="3848894" y="3466306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 rot="5400000">
            <a:off x="4458494" y="3466306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rot="5400000">
            <a:off x="5144294" y="3466306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>
            <a:off x="4114800" y="3276600"/>
            <a:ext cx="1676400" cy="533400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 rot="5400000">
            <a:off x="5753894" y="3466306"/>
            <a:ext cx="381000" cy="158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 rot="10800000" flipV="1">
            <a:off x="4038600" y="3200400"/>
            <a:ext cx="1828800" cy="4572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/>
          <p:cNvCxnSpPr/>
          <p:nvPr/>
        </p:nvCxnSpPr>
        <p:spPr>
          <a:xfrm rot="5400000">
            <a:off x="3772694" y="3466306"/>
            <a:ext cx="381000" cy="1588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図 42" descr="latex-image-1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3550" y="3302000"/>
            <a:ext cx="368300" cy="304800"/>
          </a:xfrm>
          <a:prstGeom prst="rect">
            <a:avLst/>
          </a:prstGeom>
        </p:spPr>
      </p:pic>
      <p:pic>
        <p:nvPicPr>
          <p:cNvPr id="44" name="図 43" descr="latex-image-1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54900" y="3308350"/>
            <a:ext cx="406400" cy="368300"/>
          </a:xfrm>
          <a:prstGeom prst="rect">
            <a:avLst/>
          </a:prstGeom>
        </p:spPr>
      </p:pic>
      <p:pic>
        <p:nvPicPr>
          <p:cNvPr id="45" name="図 44" descr="latex-image-1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88200" y="3390900"/>
            <a:ext cx="251455" cy="45719"/>
          </a:xfrm>
          <a:prstGeom prst="rect">
            <a:avLst/>
          </a:prstGeom>
        </p:spPr>
      </p:pic>
      <p:sp>
        <p:nvSpPr>
          <p:cNvPr id="46" name="テキスト ボックス 45"/>
          <p:cNvSpPr txBox="1"/>
          <p:nvPr/>
        </p:nvSpPr>
        <p:spPr>
          <a:xfrm>
            <a:off x="8001000" y="3276600"/>
            <a:ext cx="85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mixing</a:t>
            </a:r>
            <a:endParaRPr kumimoji="1" lang="ja-JP" altLang="en-US" dirty="0"/>
          </a:p>
        </p:txBody>
      </p:sp>
      <p:pic>
        <p:nvPicPr>
          <p:cNvPr id="47" name="図 46" descr="latex-image-1.pd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38600" y="990600"/>
            <a:ext cx="228600" cy="293914"/>
          </a:xfrm>
          <a:prstGeom prst="rect">
            <a:avLst/>
          </a:prstGeom>
        </p:spPr>
      </p:pic>
      <p:sp>
        <p:nvSpPr>
          <p:cNvPr id="48" name="テキスト ボックス 47"/>
          <p:cNvSpPr txBox="1"/>
          <p:nvPr/>
        </p:nvSpPr>
        <p:spPr>
          <a:xfrm>
            <a:off x="3733800" y="2286000"/>
            <a:ext cx="178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n>
                  <a:solidFill>
                    <a:srgbClr val="800000"/>
                  </a:solidFill>
                </a:ln>
              </a:rPr>
              <a:t>Sakata (1956)</a:t>
            </a:r>
            <a:endParaRPr kumimoji="1" lang="ja-JP" altLang="en-US" dirty="0">
              <a:ln>
                <a:solidFill>
                  <a:srgbClr val="800000"/>
                </a:solidFill>
              </a:ln>
            </a:endParaRPr>
          </a:p>
        </p:txBody>
      </p:sp>
      <p:sp>
        <p:nvSpPr>
          <p:cNvPr id="49" name="上矢印 48"/>
          <p:cNvSpPr/>
          <p:nvPr/>
        </p:nvSpPr>
        <p:spPr>
          <a:xfrm rot="19843700">
            <a:off x="3038229" y="1882053"/>
            <a:ext cx="484632" cy="1021656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上矢印 49"/>
          <p:cNvSpPr/>
          <p:nvPr/>
        </p:nvSpPr>
        <p:spPr>
          <a:xfrm rot="10800000">
            <a:off x="1981200" y="2133600"/>
            <a:ext cx="484632" cy="34290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3429000" y="1752600"/>
            <a:ext cx="2724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Gell-Mann, Zweig (1964)</a:t>
            </a:r>
            <a:endParaRPr kumimoji="1" lang="ja-JP" altLang="en-US" dirty="0"/>
          </a:p>
        </p:txBody>
      </p:sp>
      <p:pic>
        <p:nvPicPr>
          <p:cNvPr id="52" name="Picture 3" descr="maskawa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911450" y="4571999"/>
            <a:ext cx="1632349" cy="2286001"/>
          </a:xfrm>
          <a:prstGeom prst="rect">
            <a:avLst/>
          </a:prstGeom>
          <a:noFill/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512844" y="4572000"/>
            <a:ext cx="163115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" name="図 53" descr="latex-image-1.pdf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3400" y="5638800"/>
            <a:ext cx="1924756" cy="419100"/>
          </a:xfrm>
          <a:prstGeom prst="rect">
            <a:avLst/>
          </a:prstGeom>
        </p:spPr>
      </p:pic>
      <p:pic>
        <p:nvPicPr>
          <p:cNvPr id="55" name="図 54" descr="latex-image-1.pdf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19400" y="5715000"/>
            <a:ext cx="774700" cy="418338"/>
          </a:xfrm>
          <a:prstGeom prst="rect">
            <a:avLst/>
          </a:prstGeom>
        </p:spPr>
      </p:pic>
      <p:sp>
        <p:nvSpPr>
          <p:cNvPr id="56" name="テキスト ボックス 55"/>
          <p:cNvSpPr txBox="1"/>
          <p:nvPr/>
        </p:nvSpPr>
        <p:spPr>
          <a:xfrm>
            <a:off x="1981200" y="0"/>
            <a:ext cx="3657600" cy="584776"/>
          </a:xfrm>
          <a:prstGeom prst="rect">
            <a:avLst/>
          </a:prstGeom>
          <a:solidFill>
            <a:srgbClr val="FFFF00">
              <a:alpha val="87000"/>
            </a:srgb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/>
              <a:t>Composite Models</a:t>
            </a:r>
            <a:endParaRPr kumimoji="1" lang="ja-JP" altLang="en-US" sz="3200" dirty="0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2590800" y="5181600"/>
            <a:ext cx="3228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n>
                  <a:solidFill>
                    <a:srgbClr val="800000"/>
                  </a:solidFill>
                </a:ln>
              </a:rPr>
              <a:t>Kobayashi-</a:t>
            </a:r>
            <a:r>
              <a:rPr kumimoji="1" lang="en-US" altLang="ja-JP" dirty="0" err="1" smtClean="0">
                <a:ln>
                  <a:solidFill>
                    <a:srgbClr val="800000"/>
                  </a:solidFill>
                </a:ln>
              </a:rPr>
              <a:t>Maskawa</a:t>
            </a:r>
            <a:r>
              <a:rPr kumimoji="1" lang="en-US" altLang="ja-JP" dirty="0" smtClean="0">
                <a:ln>
                  <a:solidFill>
                    <a:srgbClr val="800000"/>
                  </a:solidFill>
                </a:ln>
              </a:rPr>
              <a:t> (1973)</a:t>
            </a:r>
            <a:endParaRPr kumimoji="1" lang="ja-JP" altLang="en-US" dirty="0">
              <a:ln>
                <a:solidFill>
                  <a:srgbClr val="800000"/>
                </a:solidFill>
              </a:ln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1905000" y="6248400"/>
            <a:ext cx="31245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ln>
                  <a:solidFill>
                    <a:srgbClr val="800000"/>
                  </a:solidFill>
                </a:ln>
                <a:solidFill>
                  <a:schemeClr val="accent5"/>
                </a:solidFill>
              </a:rPr>
              <a:t>Nagoya University</a:t>
            </a:r>
            <a:endParaRPr kumimoji="1" lang="ja-JP" altLang="en-US" sz="2800" dirty="0">
              <a:ln>
                <a:solidFill>
                  <a:srgbClr val="800000"/>
                </a:solidFill>
              </a:ln>
              <a:solidFill>
                <a:schemeClr val="accent5"/>
              </a:solidFill>
            </a:endParaRPr>
          </a:p>
        </p:txBody>
      </p:sp>
      <p:pic>
        <p:nvPicPr>
          <p:cNvPr id="34" name="図 33" descr="latex-image-1.pdf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33600" y="1447800"/>
            <a:ext cx="1631044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00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8" presetClass="emp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46" grpId="0"/>
      <p:bldP spid="48" grpId="0"/>
      <p:bldP spid="49" grpId="0" animBg="1"/>
      <p:bldP spid="50" grpId="0" animBg="1"/>
      <p:bldP spid="56" grpId="0" animBg="1"/>
      <p:bldP spid="57" grpId="0"/>
      <p:bldP spid="58" grpId="0" animBg="1"/>
      <p:bldP spid="5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48"/>
  <p:tag name="DEFAULTHEIGHT" val="2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m_{\rm N}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1"/>
  <p:tag name="PICTUREFILESIZE" val="17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m_{\rm N}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1"/>
  <p:tag name="PICTUREFILESIZE" val="17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=- G\langle \bar N N \rangle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0"/>
  <p:tag name="PICTUREFILESIZE" val="547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G}{2} \left(\bar N N\right)\left(\bar N N \right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27"/>
  <p:tag name="PICTUREFILESIZE" val="839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pi \sim \bar N N 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79"/>
  <p:tag name="PICTUREFILESIZE" val="356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67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m_{\rm N}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1"/>
  <p:tag name="PICTUREFILESIZE" val="171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m_{\rm N}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1"/>
  <p:tag name="PICTUREFILESIZE" val="171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=- G\langle \bar N N \rangle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0"/>
  <p:tag name="PICTUREFILESIZE" val="547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G}{2} \left(\bar N N\right)\left(\bar N N \right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27"/>
  <p:tag name="PICTUREFILESIZE" val="839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 \phi =\frac{1}{\sqrt{2}}&#10;  \left(&#10;\begin{array}{c}&#10;\phi^+\\&#10;\phi^0&#10;\end{array}&#10;\right)$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142"/>
  <p:tag name="PICTUREFILESIZE" val="1910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usepackage{amsmath,amssymb}&#10;\usepackage{bm}&#10;\usepackage{array}&#10;\newcommand{\NDA}{\Omega_{\rm NDA}}&#10;\usepackage[dvipdfm]{graphicx,color}&#10;\begin{document}&#10;\LARGE{&#10;$H \sim \bar t t $&#10;}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695"/>
  <p:tag name="BOXHEIGHT" val="387"/>
  <p:tag name="BOXFONT" val="10"/>
  <p:tag name="BOXWRAP" val="0"/>
  <p:tag name="ORIGWIDTH" val="50"/>
  <p:tag name="PICTUREFILESIZE" val="351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\langle \bar N N \rangle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367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\langle \bar q q \rangle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3"/>
  <p:tag name="PICTUREFILESIZE" val="284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 M_{\rm N} 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2"/>
  <p:tag name="PICTUREFILESIZE" val="195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106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106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q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9"/>
  <p:tag name="PICTUREFILESIZE" val="79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q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9"/>
  <p:tag name="PICTUREFILESIZE" val="79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m^*_{\rm q} \approx \frac{M_{\rm N}}{3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88"/>
  <p:tag name="PICTUREFILESIZE" val="599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0,1,0}&#10;$\langle \bar F F \rangle \sim \left( 700\,\, {\rm GeV} &#10;  \right)^3&#10;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193"/>
  <p:tag name="PICTUREFILESIZE" val="1714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0,1,0}&#10;$v  =\langle Re\, \phi^0\rangle=\langle H \rangle=246\, {\rm GeV}&#10;$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293"/>
  <p:tag name="PICTUREFILESIZE" val="2287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0,1,0}&#10;$\langle \bar q q \rangle \sim \left( 250\,\, {\rm MeV} &#10;  \right)^3&#10;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184"/>
  <p:tag name="PICTUREFILESIZE" val="1783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WIDTH" val="216"/>
  <p:tag name="PICTUREFILESIZE" val="14962"/>
  <p:tag name="SOURCE" val="\documentclass{slides}\usepackage[usenames]{color}&#10;\pagestyle{empty}&#10;\begin{document}&#10;&#10;\color[rgb]{0,0,0}&#10;$\sigma \sim \bar q q \quad f_\pi =93\,\, {\rm MeV}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WIDTH" val="247"/>
  <p:tag name="PICTUREFILESIZE" val="15625"/>
  <p:tag name="SOURCE" val="\documentclass{slides}\usepackage[usenames]{color}&#10;\pagestyle{empty}&#10;\begin{document}&#10;&#10;\color[rgb]{0,0,0}&#10;$H \sim \bar F F \quad F_\pi =246\,\, {\rm GeV}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WIDTH" val="83"/>
  <p:tag name="PICTUREFILESIZE" val="10961"/>
  <p:tag name="SOURCE" val="\documentclass{slides}\usepackage[usenames]{color}&#10;\pagestyle{empty}&#10;\begin{document}&#10;&#10;\color[rgb]{0,1,1}&#10;$\sqrt{\frac{N_{\rm c}}{N_{\rm TC}N_{\rm D}}}&#10;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0,1,1}&#10;$\frac{N_{\rm TC}}{N_{\rm c}}&#10;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39"/>
  <p:tag name="PICTUREFILESIZE" val="575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WIDTH" val="195"/>
  <p:tag name="PICTUREFILESIZE" val="24449"/>
  <p:tag name="SOURCE" val="\documentclass{slides}\pagestyle{empty}&#10;\begin{document}&#10;$ \phi =\frac{1}{\sqrt{2}}&#10;  \left(&#10;\begin{array}{c}&#10;i\pi_1+\pi_2\\&#10;\sigma-i\pi_3&#10;\end{array}&#10;\right)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1,0,0}&#10;$ \frac{1}{\Lambda_{ETC}^2}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47"/>
  <p:tag name="PICTUREFILESIZE" val="697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0,0,1}&#10;$\bar s d \bar s d 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41"/>
  <p:tag name="PICTUREFILESIZE" val="458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0,0,0}&#10;$ \frac{1}{\Lambda_{ETC}^2}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47"/>
  <p:tag name="PICTUREFILESIZE" val="696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0,1,0}&#10;$ \left( 0.7\,\, {\rm TeV} &#10;  \right)^3&#10;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108"/>
  <p:tag name="PICTUREFILESIZE" val="966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=Re\, \phi^0$\end{document}$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76"/>
  <p:tag name="PICTUREFILESIZE" val="37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1,0,0}&#10;$\frac{1}{\Lambda_{ETC}^2}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47"/>
  <p:tag name="PICTUREFILESIZE" val="697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0,1,0}&#10;$ \langle \bar F F \rangle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45"/>
  <p:tag name="PICTUREFILESIZE" val="504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0,1,0}&#10;$ \langle \bar F F \rangle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45"/>
  <p:tag name="PICTUREFILESIZE" val="504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1,0,0}&#10;$&lt; (10^3 \, {\rm TeV})^{-2}$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146"/>
  <p:tag name="PICTUREFILESIZE" val="1146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1,0,0}&#10;$ (10^3 \, {\rm TeV)^{-2}} \times$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138"/>
  <p:tag name="PICTUREFILESIZE" val="1168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beta(\alpha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4"/>
  <p:tag name="PICTUREFILESIZE" val="332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=Im \, \phi^0$\end{document}$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80"/>
  <p:tag name="PICTUREFILESIZE" val="375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{\cal L}_{\rm Higgs}= |\partial_{\mu}\phi|^2&#10;-\mu^2|\phi|^2&#10;-\lambda |\phi|^4$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306"/>
  <p:tag name="PICTUREFILESIZE" val="2253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\mu^2\, &lt;\, 0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70"/>
  <p:tag name="PICTUREFILESIZE" val="32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pi \sim \bar N N 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79"/>
  <p:tag name="PICTUREFILESIZE" val="35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67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みやび">
  <a:themeElements>
    <a:clrScheme name="ユーザー設定 1">
      <a:dk1>
        <a:sysClr val="windowText" lastClr="000000"/>
      </a:dk1>
      <a:lt1>
        <a:sysClr val="window" lastClr="FFFFFF"/>
      </a:lt1>
      <a:dk2>
        <a:srgbClr val="975C1E"/>
      </a:dk2>
      <a:lt2>
        <a:srgbClr val="FFE880"/>
      </a:lt2>
      <a:accent1>
        <a:srgbClr val="E3560E"/>
      </a:accent1>
      <a:accent2>
        <a:srgbClr val="5C5943"/>
      </a:accent2>
      <a:accent3>
        <a:srgbClr val="F1AB3B"/>
      </a:accent3>
      <a:accent4>
        <a:srgbClr val="6D8A16"/>
      </a:accent4>
      <a:accent5>
        <a:srgbClr val="73AAC0"/>
      </a:accent5>
      <a:accent6>
        <a:srgbClr val="3E68AF"/>
      </a:accent6>
      <a:hlink>
        <a:srgbClr val="0000FE"/>
      </a:hlink>
      <a:folHlink>
        <a:srgbClr val="800080"/>
      </a:folHlink>
    </a:clrScheme>
    <a:fontScheme name="みやび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黑体"/>
        <a:font script="Hant" typeface="微軟正黑體"/>
        <a:font script="Arab" typeface="Tahoma"/>
        <a:font script="Hebr" typeface="Tahoma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みやび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2700000" scaled="1"/>
        </a:gradFill>
        <a:blipFill>
          <a:blip xmlns:r="http://schemas.openxmlformats.org/officeDocument/2006/relationships" r:embed="rId1">
            <a:duotone>
              <a:srgbClr val="FFFFFF"/>
              <a:schemeClr val="phClr">
                <a:tint val="100000"/>
              </a:schemeClr>
            </a:duotone>
          </a:blip>
          <a:tile tx="0" ty="0" sx="80000" sy="85000" flip="none" algn="tl"/>
        </a:blipFill>
      </a:fillStyleLst>
      <a:lnStyleLst>
        <a:ln w="13175" cap="flat" cmpd="sng" algn="ctr">
          <a:solidFill>
            <a:schemeClr val="phClr">
              <a:alpha val="100000"/>
            </a:schemeClr>
          </a:solidFill>
          <a:prstDash val="solid"/>
        </a:ln>
        <a:ln w="19525" cap="flat" cmpd="sng" algn="ctr">
          <a:solidFill>
            <a:schemeClr val="phClr">
              <a:alpha val="100000"/>
            </a:schemeClr>
          </a:solidFill>
          <a:prstDash val="solid"/>
        </a:ln>
        <a:ln w="26350" cap="flat" cmpd="sng" algn="ctr">
          <a:solidFill>
            <a:schemeClr val="phClr">
              <a:alpha val="100000"/>
            </a:schemeClr>
          </a:solidFill>
          <a:prstDash val="solid"/>
        </a:ln>
      </a:lnStyleLst>
      <a:effectStyleLst>
        <a:effectStyle>
          <a:effectLst>
            <a:outerShdw blurRad="95000">
              <a:srgbClr val="000000">
                <a:alpha val="55000"/>
              </a:srgbClr>
            </a:outerShdw>
          </a:effectLst>
          <a:scene3d>
            <a:camera prst="perspectiveFront" fov="7200000"/>
            <a:lightRig rig="brightRoom" dir="t">
              <a:rot lat="0" lon="0" rev="4800000"/>
            </a:lightRig>
          </a:scene3d>
          <a:sp3d contourW="12700" prstMaterial="powder">
            <a:bevelT h="25400"/>
            <a:bevelB h="25400"/>
            <a:contourClr>
              <a:schemeClr val="phClr">
                <a:shade val="60000"/>
                <a:satMod val="110000"/>
              </a:schemeClr>
            </a:contourClr>
          </a:sp3d>
        </a:effectStyle>
        <a:effectStyle>
          <a:effectLst>
            <a:outerShdw blurRad="254000" dist="50800" dir="2700000" algn="tl">
              <a:srgbClr val="000000">
                <a:alpha val="55000"/>
              </a:srgbClr>
            </a:outerShdw>
          </a:effectLst>
          <a:scene3d>
            <a:camera prst="perspectiveFront" fov="7200000"/>
            <a:lightRig rig="brightRoom" dir="t">
              <a:rot lat="0" lon="0" rev="4800000"/>
            </a:lightRig>
          </a:scene3d>
          <a:sp3d contourW="12700" prstMaterial="powder">
            <a:bevelT h="25400"/>
            <a:bevelB h="25400"/>
            <a:contourClr>
              <a:schemeClr val="phClr">
                <a:shade val="60000"/>
                <a:satMod val="110000"/>
              </a:schemeClr>
            </a:contourClr>
          </a:sp3d>
        </a:effectStyle>
        <a:effectStyle>
          <a:effectLst>
            <a:outerShdw blurRad="254000" dist="50800" dir="2700000" algn="tl">
              <a:srgbClr val="000000">
                <a:alpha val="55000"/>
              </a:srgbClr>
            </a:outerShdw>
          </a:effectLst>
          <a:scene3d>
            <a:camera prst="perspectiveFront" fov="7200000"/>
            <a:lightRig rig="brightRoom" dir="t">
              <a:rot lat="0" lon="0" rev="2700000"/>
            </a:lightRig>
          </a:scene3d>
          <a:sp3d>
            <a:bevelT w="342900" h="38100" prst="softRound"/>
            <a:bevelB w="342900" h="38100" prst="softRound"/>
            <a:contourClr>
              <a:srgbClr val="000000"/>
            </a:contourClr>
          </a:sp3d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tint val="95000"/>
                <a:satMod val="155000"/>
              </a:schemeClr>
            </a:gs>
            <a:gs pos="100000">
              <a:schemeClr val="phClr">
                <a:tint val="47000"/>
                <a:hueMod val="100000"/>
                <a:satMod val="375000"/>
              </a:schemeClr>
            </a:gs>
          </a:gsLst>
          <a:lin ang="5400000" scaled="1"/>
        </a:gradFill>
        <a:blipFill rotWithShape="0">
          <a:blip xmlns:r="http://schemas.openxmlformats.org/officeDocument/2006/relationships" r:embed="rId2">
            <a:duotone>
              <a:schemeClr val="phClr">
                <a:tint val="95000"/>
                <a:shade val="18000"/>
                <a:hueMod val="100000"/>
                <a:satMod val="275000"/>
              </a:schemeClr>
              <a:schemeClr val="phClr">
                <a:tint val="47000"/>
                <a:shade val="100000"/>
                <a:hueMod val="100000"/>
                <a:satMod val="375000"/>
              </a:schemeClr>
            </a:duotone>
          </a:blip>
          <a:srcRect/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みやび.thmx</Template>
  <TotalTime>22695</TotalTime>
  <Words>2426</Words>
  <Application>Microsoft Macintosh PowerPoint</Application>
  <PresentationFormat>画面に合わせる (4:3)</PresentationFormat>
  <Paragraphs>505</Paragraphs>
  <Slides>58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58</vt:i4>
      </vt:variant>
    </vt:vector>
  </HeadingPairs>
  <TitlesOfParts>
    <vt:vector size="59" baseType="lpstr">
      <vt:lpstr>みやび</vt:lpstr>
      <vt:lpstr> Old Wine in a New Wine Bottle---- Technidilaton as the 125 GeV Higgs   </vt:lpstr>
      <vt:lpstr> Old Wine in a New Wine Bottle---- Technidilaton as the 125 GeV Higgs  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Essentially the same in QCD </vt:lpstr>
      <vt:lpstr>PowerPoint プレゼンテーション</vt:lpstr>
      <vt:lpstr>PowerPoint プレゼンテーション</vt:lpstr>
      <vt:lpstr>PowerPoint プレゼンテーション</vt:lpstr>
      <vt:lpstr>Standard Model is incomplete</vt:lpstr>
      <vt:lpstr>TC was killed 3 times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FCNC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Theoretical Issues</vt:lpstr>
      <vt:lpstr>PowerPoint プレゼンテーション</vt:lpstr>
      <vt:lpstr>PowerPoint プレゼンテーション</vt:lpstr>
      <vt:lpstr>Walking candidate &amp; Light Scalar</vt:lpstr>
      <vt:lpstr>Conclusion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山脇 幸一</cp:lastModifiedBy>
  <cp:revision>870</cp:revision>
  <cp:lastPrinted>1601-01-01T00:00:00Z</cp:lastPrinted>
  <dcterms:created xsi:type="dcterms:W3CDTF">2011-03-20T01:41:10Z</dcterms:created>
  <dcterms:modified xsi:type="dcterms:W3CDTF">2015-03-06T05:44:57Z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