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3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4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5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6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7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8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9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256" r:id="rId2"/>
    <p:sldId id="257" r:id="rId3"/>
    <p:sldId id="285" r:id="rId4"/>
    <p:sldId id="344" r:id="rId5"/>
    <p:sldId id="286" r:id="rId6"/>
    <p:sldId id="284" r:id="rId7"/>
    <p:sldId id="288" r:id="rId8"/>
    <p:sldId id="287" r:id="rId9"/>
    <p:sldId id="301" r:id="rId10"/>
    <p:sldId id="289" r:id="rId11"/>
    <p:sldId id="295" r:id="rId12"/>
    <p:sldId id="290" r:id="rId13"/>
    <p:sldId id="296" r:id="rId14"/>
    <p:sldId id="297" r:id="rId15"/>
    <p:sldId id="298" r:id="rId16"/>
    <p:sldId id="299" r:id="rId17"/>
    <p:sldId id="300" r:id="rId18"/>
    <p:sldId id="302" r:id="rId19"/>
    <p:sldId id="346" r:id="rId20"/>
    <p:sldId id="303" r:id="rId21"/>
    <p:sldId id="304" r:id="rId22"/>
    <p:sldId id="305" r:id="rId23"/>
    <p:sldId id="306" r:id="rId24"/>
    <p:sldId id="307" r:id="rId25"/>
    <p:sldId id="309" r:id="rId26"/>
    <p:sldId id="310" r:id="rId27"/>
    <p:sldId id="347" r:id="rId28"/>
    <p:sldId id="349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77" r:id="rId44"/>
    <p:sldId id="378" r:id="rId45"/>
    <p:sldId id="379" r:id="rId46"/>
    <p:sldId id="380" r:id="rId47"/>
    <p:sldId id="330" r:id="rId48"/>
    <p:sldId id="331" r:id="rId49"/>
    <p:sldId id="340" r:id="rId50"/>
    <p:sldId id="367" r:id="rId51"/>
    <p:sldId id="368" r:id="rId52"/>
    <p:sldId id="369" r:id="rId53"/>
    <p:sldId id="370" r:id="rId54"/>
    <p:sldId id="371" r:id="rId55"/>
    <p:sldId id="341" r:id="rId56"/>
    <p:sldId id="342" r:id="rId57"/>
    <p:sldId id="343" r:id="rId58"/>
    <p:sldId id="372" r:id="rId59"/>
    <p:sldId id="373" r:id="rId60"/>
    <p:sldId id="374" r:id="rId61"/>
    <p:sldId id="375" r:id="rId62"/>
    <p:sldId id="354" r:id="rId63"/>
    <p:sldId id="353" r:id="rId64"/>
    <p:sldId id="381" r:id="rId65"/>
    <p:sldId id="355" r:id="rId66"/>
    <p:sldId id="335" r:id="rId67"/>
    <p:sldId id="336" r:id="rId68"/>
    <p:sldId id="357" r:id="rId69"/>
    <p:sldId id="358" r:id="rId70"/>
    <p:sldId id="360" r:id="rId71"/>
    <p:sldId id="271" r:id="rId72"/>
    <p:sldId id="362" r:id="rId73"/>
    <p:sldId id="363" r:id="rId74"/>
    <p:sldId id="364" r:id="rId75"/>
    <p:sldId id="365" r:id="rId76"/>
    <p:sldId id="366" r:id="rId77"/>
    <p:sldId id="273" r:id="rId78"/>
    <p:sldId id="350" r:id="rId79"/>
    <p:sldId id="277" r:id="rId80"/>
    <p:sldId id="278" r:id="rId81"/>
    <p:sldId id="382" r:id="rId82"/>
    <p:sldId id="279" r:id="rId83"/>
    <p:sldId id="280" r:id="rId84"/>
    <p:sldId id="281" r:id="rId85"/>
    <p:sldId id="282" r:id="rId86"/>
    <p:sldId id="385" r:id="rId87"/>
    <p:sldId id="274" r:id="rId88"/>
    <p:sldId id="383" r:id="rId8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02" autoAdjust="0"/>
  </p:normalViewPr>
  <p:slideViewPr>
    <p:cSldViewPr snapToGrid="0" showGuides="1">
      <p:cViewPr varScale="1">
        <p:scale>
          <a:sx n="54" d="100"/>
          <a:sy n="54" d="100"/>
        </p:scale>
        <p:origin x="-948" y="-84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-12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E5F67-C529-4903-B671-102A5F1024D6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3C1E9-36D2-467F-92E7-A67B344E5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33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2554-38B7-4D3B-90F0-14C62266F526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56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 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3C1E9-36D2-467F-92E7-A67B344E5A2E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82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EBB95-6DF5-4E03-B686-938390496BBA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18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DC262-4196-46F2-8A51-9FC31B3589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99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constructing the weak solution of mass function,</a:t>
            </a:r>
            <a:r>
              <a:rPr lang="en-US" baseline="0" dirty="0" smtClean="0"/>
              <a:t> we will see the effective potential constructed by weak solution.</a:t>
            </a:r>
          </a:p>
          <a:p>
            <a:r>
              <a:rPr lang="en-US" baseline="0" dirty="0" smtClean="0"/>
              <a:t>…</a:t>
            </a:r>
          </a:p>
          <a:p>
            <a:r>
              <a:rPr lang="en-US" baseline="0" dirty="0" smtClean="0"/>
              <a:t>Questions arise.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DC262-4196-46F2-8A51-9FC31B3589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DC262-4196-46F2-8A51-9FC31B3589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5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the numerical result of the weak</a:t>
            </a:r>
            <a:r>
              <a:rPr lang="en-US" baseline="0" dirty="0" smtClean="0"/>
              <a:t> solution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We integrate the string of the mass function, and</a:t>
            </a:r>
            <a:r>
              <a:rPr lang="en-US" baseline="0" dirty="0" smtClean="0"/>
              <a:t> </a:t>
            </a:r>
            <a:r>
              <a:rPr lang="en-US" dirty="0" smtClean="0"/>
              <a:t>obtain</a:t>
            </a:r>
            <a:r>
              <a:rPr lang="en-US" baseline="0" dirty="0" smtClean="0"/>
              <a:t> the fermion potential, which has two crossing point. </a:t>
            </a:r>
          </a:p>
          <a:p>
            <a:r>
              <a:rPr lang="en-US" baseline="0" dirty="0" smtClean="0"/>
              <a:t>The jump position is determined by the equal area law, and also by the crossing point of the fermion potential due to its continuity. 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DC262-4196-46F2-8A51-9FC31B35893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So next we take into account of higher dimensional operator such as 6-fermi, 8-fermi and more.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For simplicity</a:t>
            </a:r>
            <a:r>
              <a:rPr kumimoji="1" lang="en-US" altLang="ja-JP" baseline="0" dirty="0" smtClean="0"/>
              <a:t>, we limit the NPRG eq. to ladder diagrams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0051-DB4A-425C-A61C-D6C428479743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219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Then we</a:t>
            </a:r>
            <a:r>
              <a:rPr kumimoji="1" lang="en-US" altLang="ja-JP" baseline="0" dirty="0" smtClean="0"/>
              <a:t> can describe the NPRG eq. by the infinite number of ladder-form diagrams using corrected vertex.</a:t>
            </a:r>
          </a:p>
          <a:p>
            <a:r>
              <a:rPr kumimoji="1" lang="en-US" altLang="ja-JP" baseline="0" dirty="0" smtClean="0"/>
              <a:t>And we can obtain the formulas of the diagrams with respect to any order of sigma, like this.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And we can </a:t>
            </a:r>
            <a:r>
              <a:rPr kumimoji="1" lang="en-US" altLang="ja-JP" dirty="0" err="1" smtClean="0"/>
              <a:t>resum</a:t>
            </a:r>
            <a:r>
              <a:rPr kumimoji="1" lang="en-US" altLang="ja-JP" baseline="0" dirty="0" smtClean="0"/>
              <a:t> the infinite number of the diagrams with respect to \sigma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0051-DB4A-425C-A61C-D6C428479743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39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Eventually,</a:t>
            </a:r>
            <a:r>
              <a:rPr kumimoji="1" lang="en-US" altLang="ja-JP" baseline="0" dirty="0" smtClean="0"/>
              <a:t> we can obtain the following partial differential equation equivalent to this beyond the ladder approximation.</a:t>
            </a:r>
          </a:p>
          <a:p>
            <a:r>
              <a:rPr kumimoji="1" lang="en-US" altLang="ja-JP" dirty="0" smtClean="0"/>
              <a:t>We can compare the</a:t>
            </a:r>
            <a:r>
              <a:rPr kumimoji="1" lang="en-US" altLang="ja-JP" baseline="0" dirty="0" smtClean="0"/>
              <a:t> dependence on the gauge-fixing parameter \xi between NPRG eq. including non-ladder effect and Ladder-approximated one.</a:t>
            </a:r>
          </a:p>
          <a:p>
            <a:r>
              <a:rPr kumimoji="1" lang="en-US" altLang="ja-JP" baseline="0" dirty="0" smtClean="0"/>
              <a:t>Non-ladder extended NPRG eq. seems to be improved better for gauge dependence than ladder-approximated one.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Finally</a:t>
            </a:r>
            <a:r>
              <a:rPr kumimoji="1" lang="en-US" altLang="ja-JP" baseline="0" dirty="0" smtClean="0"/>
              <a:t>, let’s see the numerical result.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0051-DB4A-425C-A61C-D6C428479743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728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34B6-93DF-49B3-B97A-45CEBB5F4D3D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08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66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27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22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32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52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36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450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77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66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17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2D12C-2645-4B06-8086-76CA8630F5B7}" type="datetimeFigureOut">
              <a:rPr kumimoji="1" lang="ja-JP" altLang="en-US" smtClean="0"/>
              <a:t>2015/3/6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C97AE-BD1C-4DBD-ACE5-51A46056AE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53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22.png"/><Relationship Id="rId5" Type="http://schemas.openxmlformats.org/officeDocument/2006/relationships/tags" Target="../tags/tag7.xml"/><Relationship Id="rId10" Type="http://schemas.openxmlformats.org/officeDocument/2006/relationships/image" Target="../media/image21.png"/><Relationship Id="rId4" Type="http://schemas.openxmlformats.org/officeDocument/2006/relationships/tags" Target="../tags/tag6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7.png"/><Relationship Id="rId5" Type="http://schemas.openxmlformats.org/officeDocument/2006/relationships/tags" Target="../tags/tag13.xml"/><Relationship Id="rId10" Type="http://schemas.openxmlformats.org/officeDocument/2006/relationships/image" Target="../media/image26.png"/><Relationship Id="rId4" Type="http://schemas.openxmlformats.org/officeDocument/2006/relationships/tags" Target="../tags/tag12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7.xml"/><Relationship Id="rId7" Type="http://schemas.openxmlformats.org/officeDocument/2006/relationships/image" Target="../media/image3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18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1.xml"/><Relationship Id="rId7" Type="http://schemas.openxmlformats.org/officeDocument/2006/relationships/image" Target="../media/image3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0.png"/><Relationship Id="rId4" Type="http://schemas.openxmlformats.org/officeDocument/2006/relationships/tags" Target="../tags/tag22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5.xml"/><Relationship Id="rId7" Type="http://schemas.openxmlformats.org/officeDocument/2006/relationships/image" Target="../media/image4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46.png"/><Relationship Id="rId5" Type="http://schemas.openxmlformats.org/officeDocument/2006/relationships/tags" Target="../tags/tag31.xml"/><Relationship Id="rId10" Type="http://schemas.openxmlformats.org/officeDocument/2006/relationships/image" Target="../media/image45.png"/><Relationship Id="rId4" Type="http://schemas.openxmlformats.org/officeDocument/2006/relationships/tags" Target="../tags/tag30.xml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5.xml"/><Relationship Id="rId7" Type="http://schemas.openxmlformats.org/officeDocument/2006/relationships/image" Target="../media/image4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.xml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9.xml"/><Relationship Id="rId7" Type="http://schemas.openxmlformats.org/officeDocument/2006/relationships/image" Target="../media/image5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3.xml"/><Relationship Id="rId7" Type="http://schemas.openxmlformats.org/officeDocument/2006/relationships/image" Target="../media/image45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3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62.png"/><Relationship Id="rId2" Type="http://schemas.openxmlformats.org/officeDocument/2006/relationships/tags" Target="../tags/tag45.xml"/><Relationship Id="rId16" Type="http://schemas.openxmlformats.org/officeDocument/2006/relationships/image" Target="../media/image66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61.png"/><Relationship Id="rId5" Type="http://schemas.openxmlformats.org/officeDocument/2006/relationships/tags" Target="../tags/tag48.xml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tags" Target="../tags/tag47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tags" Target="../tags/tag53.xml"/><Relationship Id="rId21" Type="http://schemas.openxmlformats.org/officeDocument/2006/relationships/image" Target="../media/image77.png"/><Relationship Id="rId7" Type="http://schemas.openxmlformats.org/officeDocument/2006/relationships/tags" Target="../tags/tag57.xml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tags" Target="../tags/tag52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67.png"/><Relationship Id="rId5" Type="http://schemas.openxmlformats.org/officeDocument/2006/relationships/tags" Target="../tags/tag55.xml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5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2.pn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81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../media/image57.png"/><Relationship Id="rId5" Type="http://schemas.openxmlformats.org/officeDocument/2006/relationships/tags" Target="../tags/tag64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tags" Target="../tags/tag63.xml"/><Relationship Id="rId9" Type="http://schemas.openxmlformats.org/officeDocument/2006/relationships/image" Target="../media/image52.png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69.xml"/><Relationship Id="rId7" Type="http://schemas.openxmlformats.org/officeDocument/2006/relationships/image" Target="../media/image85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71.xml"/><Relationship Id="rId10" Type="http://schemas.openxmlformats.org/officeDocument/2006/relationships/image" Target="../media/image88.png"/><Relationship Id="rId4" Type="http://schemas.openxmlformats.org/officeDocument/2006/relationships/tags" Target="../tags/tag70.xml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74.xml"/><Relationship Id="rId7" Type="http://schemas.openxmlformats.org/officeDocument/2006/relationships/image" Target="../media/image46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3.png"/><Relationship Id="rId2" Type="http://schemas.openxmlformats.org/officeDocument/2006/relationships/tags" Target="../tags/tag77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image" Target="../media/image46.png"/><Relationship Id="rId10" Type="http://schemas.openxmlformats.org/officeDocument/2006/relationships/tags" Target="../tags/tag85.xml"/><Relationship Id="rId19" Type="http://schemas.openxmlformats.org/officeDocument/2006/relationships/image" Target="../media/image95.png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90.png"/><Relationship Id="rId18" Type="http://schemas.openxmlformats.org/officeDocument/2006/relationships/image" Target="../media/image94.png"/><Relationship Id="rId3" Type="http://schemas.openxmlformats.org/officeDocument/2006/relationships/tags" Target="../tags/tag89.xml"/><Relationship Id="rId21" Type="http://schemas.openxmlformats.org/officeDocument/2006/relationships/image" Target="../media/image102.png"/><Relationship Id="rId7" Type="http://schemas.openxmlformats.org/officeDocument/2006/relationships/tags" Target="../tags/tag9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9.png"/><Relationship Id="rId2" Type="http://schemas.openxmlformats.org/officeDocument/2006/relationships/tags" Target="../tags/tag88.xml"/><Relationship Id="rId16" Type="http://schemas.openxmlformats.org/officeDocument/2006/relationships/image" Target="../media/image98.png"/><Relationship Id="rId20" Type="http://schemas.openxmlformats.org/officeDocument/2006/relationships/image" Target="../media/image10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97.png"/><Relationship Id="rId23" Type="http://schemas.openxmlformats.org/officeDocument/2006/relationships/image" Target="../media/image96.png"/><Relationship Id="rId10" Type="http://schemas.openxmlformats.org/officeDocument/2006/relationships/tags" Target="../tags/tag96.xml"/><Relationship Id="rId19" Type="http://schemas.openxmlformats.org/officeDocument/2006/relationships/image" Target="../media/image100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46.png"/><Relationship Id="rId22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image" Target="../media/image90.png"/><Relationship Id="rId26" Type="http://schemas.openxmlformats.org/officeDocument/2006/relationships/image" Target="../media/image110.png"/><Relationship Id="rId3" Type="http://schemas.openxmlformats.org/officeDocument/2006/relationships/tags" Target="../tags/tag100.xml"/><Relationship Id="rId21" Type="http://schemas.openxmlformats.org/officeDocument/2006/relationships/image" Target="../media/image81.png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image" Target="../media/image103.png"/><Relationship Id="rId25" Type="http://schemas.openxmlformats.org/officeDocument/2006/relationships/image" Target="../media/image109.png"/><Relationship Id="rId2" Type="http://schemas.openxmlformats.org/officeDocument/2006/relationships/tags" Target="../tags/tag99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105.png"/><Relationship Id="rId29" Type="http://schemas.openxmlformats.org/officeDocument/2006/relationships/image" Target="../media/image84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image" Target="../media/image108.png"/><Relationship Id="rId5" Type="http://schemas.openxmlformats.org/officeDocument/2006/relationships/tags" Target="../tags/tag102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10" Type="http://schemas.openxmlformats.org/officeDocument/2006/relationships/tags" Target="../tags/tag107.xml"/><Relationship Id="rId19" Type="http://schemas.openxmlformats.org/officeDocument/2006/relationships/image" Target="../media/image104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7.png"/><Relationship Id="rId3" Type="http://schemas.openxmlformats.org/officeDocument/2006/relationships/tags" Target="../tags/tag1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115.png"/><Relationship Id="rId5" Type="http://schemas.openxmlformats.org/officeDocument/2006/relationships/tags" Target="../tags/tag116.xml"/><Relationship Id="rId10" Type="http://schemas.openxmlformats.org/officeDocument/2006/relationships/image" Target="../media/image114.png"/><Relationship Id="rId4" Type="http://schemas.openxmlformats.org/officeDocument/2006/relationships/tags" Target="../tags/tag115.xml"/><Relationship Id="rId9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118.png"/><Relationship Id="rId18" Type="http://schemas.openxmlformats.org/officeDocument/2006/relationships/image" Target="../media/image121.png"/><Relationship Id="rId3" Type="http://schemas.openxmlformats.org/officeDocument/2006/relationships/tags" Target="../tags/tag120.xml"/><Relationship Id="rId21" Type="http://schemas.openxmlformats.org/officeDocument/2006/relationships/image" Target="../media/image95.png"/><Relationship Id="rId7" Type="http://schemas.openxmlformats.org/officeDocument/2006/relationships/tags" Target="../tags/tag12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20.png"/><Relationship Id="rId2" Type="http://schemas.openxmlformats.org/officeDocument/2006/relationships/tags" Target="../tags/tag119.xml"/><Relationship Id="rId16" Type="http://schemas.openxmlformats.org/officeDocument/2006/relationships/image" Target="../media/image119.png"/><Relationship Id="rId20" Type="http://schemas.openxmlformats.org/officeDocument/2006/relationships/image" Target="../media/image122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5" Type="http://schemas.openxmlformats.org/officeDocument/2006/relationships/tags" Target="../tags/tag122.xml"/><Relationship Id="rId15" Type="http://schemas.openxmlformats.org/officeDocument/2006/relationships/image" Target="../media/image104.png"/><Relationship Id="rId10" Type="http://schemas.openxmlformats.org/officeDocument/2006/relationships/tags" Target="../tags/tag127.xml"/><Relationship Id="rId19" Type="http://schemas.openxmlformats.org/officeDocument/2006/relationships/image" Target="../media/image112.png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image" Target="../media/image90.png"/><Relationship Id="rId22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45.png"/><Relationship Id="rId3" Type="http://schemas.openxmlformats.org/officeDocument/2006/relationships/tags" Target="../tags/tag13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6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25.png"/><Relationship Id="rId5" Type="http://schemas.openxmlformats.org/officeDocument/2006/relationships/tags" Target="../tags/tag133.xml"/><Relationship Id="rId10" Type="http://schemas.openxmlformats.org/officeDocument/2006/relationships/image" Target="../media/image90.png"/><Relationship Id="rId4" Type="http://schemas.openxmlformats.org/officeDocument/2006/relationships/tags" Target="../tags/tag132.xml"/><Relationship Id="rId9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28.png"/><Relationship Id="rId5" Type="http://schemas.openxmlformats.org/officeDocument/2006/relationships/image" Target="../media/image103.png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39.xml"/><Relationship Id="rId7" Type="http://schemas.openxmlformats.org/officeDocument/2006/relationships/image" Target="../media/image103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2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9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notesSlide" Target="../notesSlides/notesSlide2.xml"/><Relationship Id="rId18" Type="http://schemas.openxmlformats.org/officeDocument/2006/relationships/image" Target="../media/image46.png"/><Relationship Id="rId26" Type="http://schemas.openxmlformats.org/officeDocument/2006/relationships/image" Target="../media/image141.png"/><Relationship Id="rId3" Type="http://schemas.openxmlformats.org/officeDocument/2006/relationships/tags" Target="../tags/tag147.xml"/><Relationship Id="rId21" Type="http://schemas.openxmlformats.org/officeDocument/2006/relationships/image" Target="../media/image136.png"/><Relationship Id="rId7" Type="http://schemas.openxmlformats.org/officeDocument/2006/relationships/tags" Target="../tags/tag151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90.png"/><Relationship Id="rId25" Type="http://schemas.openxmlformats.org/officeDocument/2006/relationships/image" Target="../media/image140.png"/><Relationship Id="rId2" Type="http://schemas.openxmlformats.org/officeDocument/2006/relationships/tags" Target="../tags/tag146.xml"/><Relationship Id="rId16" Type="http://schemas.openxmlformats.org/officeDocument/2006/relationships/image" Target="../media/image135.png"/><Relationship Id="rId20" Type="http://schemas.openxmlformats.org/officeDocument/2006/relationships/image" Target="../media/image98.png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24" Type="http://schemas.openxmlformats.org/officeDocument/2006/relationships/image" Target="../media/image139.png"/><Relationship Id="rId5" Type="http://schemas.openxmlformats.org/officeDocument/2006/relationships/tags" Target="../tags/tag149.xml"/><Relationship Id="rId15" Type="http://schemas.openxmlformats.org/officeDocument/2006/relationships/image" Target="../media/image134.png"/><Relationship Id="rId23" Type="http://schemas.openxmlformats.org/officeDocument/2006/relationships/image" Target="../media/image138.png"/><Relationship Id="rId10" Type="http://schemas.openxmlformats.org/officeDocument/2006/relationships/tags" Target="../tags/tag154.xml"/><Relationship Id="rId19" Type="http://schemas.openxmlformats.org/officeDocument/2006/relationships/image" Target="../media/image97.png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image" Target="../media/image1330.png"/><Relationship Id="rId22" Type="http://schemas.openxmlformats.org/officeDocument/2006/relationships/image" Target="../media/image137.png"/><Relationship Id="rId27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tags" Target="../tags/tag158.xml"/><Relationship Id="rId7" Type="http://schemas.openxmlformats.org/officeDocument/2006/relationships/image" Target="../media/image118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44.png"/><Relationship Id="rId4" Type="http://schemas.openxmlformats.org/officeDocument/2006/relationships/tags" Target="../tags/tag159.xml"/><Relationship Id="rId9" Type="http://schemas.openxmlformats.org/officeDocument/2006/relationships/image" Target="../media/image1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image" Target="../media/image154.png"/><Relationship Id="rId3" Type="http://schemas.openxmlformats.org/officeDocument/2006/relationships/tags" Target="../tags/tag164.xml"/><Relationship Id="rId21" Type="http://schemas.openxmlformats.org/officeDocument/2006/relationships/image" Target="../media/image90.png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image" Target="../media/image102.png"/><Relationship Id="rId2" Type="http://schemas.openxmlformats.org/officeDocument/2006/relationships/tags" Target="../tags/tag163.xml"/><Relationship Id="rId16" Type="http://schemas.openxmlformats.org/officeDocument/2006/relationships/image" Target="../media/image153.png"/><Relationship Id="rId20" Type="http://schemas.openxmlformats.org/officeDocument/2006/relationships/image" Target="../media/image118.png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24" Type="http://schemas.openxmlformats.org/officeDocument/2006/relationships/image" Target="../media/image158.png"/><Relationship Id="rId5" Type="http://schemas.openxmlformats.org/officeDocument/2006/relationships/tags" Target="../tags/tag166.xml"/><Relationship Id="rId15" Type="http://schemas.openxmlformats.org/officeDocument/2006/relationships/image" Target="../media/image152.png"/><Relationship Id="rId23" Type="http://schemas.openxmlformats.org/officeDocument/2006/relationships/image" Target="../media/image157.png"/><Relationship Id="rId10" Type="http://schemas.openxmlformats.org/officeDocument/2006/relationships/tags" Target="../tags/tag171.xml"/><Relationship Id="rId19" Type="http://schemas.openxmlformats.org/officeDocument/2006/relationships/image" Target="../media/image155.png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slideLayout" Target="../slideLayouts/slideLayout6.xml"/><Relationship Id="rId22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77.xml"/><Relationship Id="rId7" Type="http://schemas.openxmlformats.org/officeDocument/2006/relationships/image" Target="../media/image90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tags" Target="../tags/tag180.xml"/><Relationship Id="rId7" Type="http://schemas.openxmlformats.org/officeDocument/2006/relationships/image" Target="../media/image161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162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5.png"/><Relationship Id="rId4" Type="http://schemas.openxmlformats.org/officeDocument/2006/relationships/tags" Target="../tags/tag181.xml"/><Relationship Id="rId9" Type="http://schemas.openxmlformats.org/officeDocument/2006/relationships/image" Target="../media/image1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1.png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tags" Target="../tags/tag183.xml"/><Relationship Id="rId16" Type="http://schemas.openxmlformats.org/officeDocument/2006/relationships/image" Target="../media/image174.png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169.png"/><Relationship Id="rId5" Type="http://schemas.openxmlformats.org/officeDocument/2006/relationships/tags" Target="../tags/tag186.xml"/><Relationship Id="rId15" Type="http://schemas.openxmlformats.org/officeDocument/2006/relationships/image" Target="../media/image173.png"/><Relationship Id="rId10" Type="http://schemas.openxmlformats.org/officeDocument/2006/relationships/image" Target="../media/image168.gif"/><Relationship Id="rId4" Type="http://schemas.openxmlformats.org/officeDocument/2006/relationships/tags" Target="../tags/tag185.xml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image" Target="../media/image178.png"/><Relationship Id="rId18" Type="http://schemas.openxmlformats.org/officeDocument/2006/relationships/image" Target="../media/image182.png"/><Relationship Id="rId3" Type="http://schemas.openxmlformats.org/officeDocument/2006/relationships/tags" Target="../tags/tag191.xml"/><Relationship Id="rId21" Type="http://schemas.openxmlformats.org/officeDocument/2006/relationships/image" Target="../media/image184.png"/><Relationship Id="rId7" Type="http://schemas.openxmlformats.org/officeDocument/2006/relationships/tags" Target="../tags/tag195.xml"/><Relationship Id="rId12" Type="http://schemas.openxmlformats.org/officeDocument/2006/relationships/image" Target="../media/image177.png"/><Relationship Id="rId17" Type="http://schemas.openxmlformats.org/officeDocument/2006/relationships/image" Target="../media/image181.png"/><Relationship Id="rId2" Type="http://schemas.openxmlformats.org/officeDocument/2006/relationships/tags" Target="../tags/tag190.xml"/><Relationship Id="rId16" Type="http://schemas.openxmlformats.org/officeDocument/2006/relationships/image" Target="../media/image180.png"/><Relationship Id="rId20" Type="http://schemas.openxmlformats.org/officeDocument/2006/relationships/image" Target="../media/image1780.png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image" Target="../media/image176.png"/><Relationship Id="rId5" Type="http://schemas.openxmlformats.org/officeDocument/2006/relationships/tags" Target="../tags/tag193.xml"/><Relationship Id="rId15" Type="http://schemas.openxmlformats.org/officeDocument/2006/relationships/image" Target="../media/image174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83.png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image" Target="../media/image179.png"/><Relationship Id="rId22" Type="http://schemas.openxmlformats.org/officeDocument/2006/relationships/image" Target="../media/image18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tags" Target="../tags/tag210.xml"/><Relationship Id="rId18" Type="http://schemas.openxmlformats.org/officeDocument/2006/relationships/image" Target="../media/image187.png"/><Relationship Id="rId26" Type="http://schemas.openxmlformats.org/officeDocument/2006/relationships/image" Target="../media/image195.png"/><Relationship Id="rId3" Type="http://schemas.openxmlformats.org/officeDocument/2006/relationships/tags" Target="../tags/tag200.xml"/><Relationship Id="rId21" Type="http://schemas.openxmlformats.org/officeDocument/2006/relationships/image" Target="../media/image190.png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2" Type="http://schemas.openxmlformats.org/officeDocument/2006/relationships/tags" Target="../tags/tag199.xml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189.png"/><Relationship Id="rId29" Type="http://schemas.openxmlformats.org/officeDocument/2006/relationships/image" Target="../media/image198.png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24" Type="http://schemas.openxmlformats.org/officeDocument/2006/relationships/image" Target="../media/image193.png"/><Relationship Id="rId32" Type="http://schemas.openxmlformats.org/officeDocument/2006/relationships/image" Target="../media/image201.png"/><Relationship Id="rId5" Type="http://schemas.openxmlformats.org/officeDocument/2006/relationships/tags" Target="../tags/tag202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92.png"/><Relationship Id="rId28" Type="http://schemas.openxmlformats.org/officeDocument/2006/relationships/image" Target="../media/image197.png"/><Relationship Id="rId10" Type="http://schemas.openxmlformats.org/officeDocument/2006/relationships/tags" Target="../tags/tag207.xml"/><Relationship Id="rId19" Type="http://schemas.openxmlformats.org/officeDocument/2006/relationships/image" Target="../media/image188.png"/><Relationship Id="rId31" Type="http://schemas.openxmlformats.org/officeDocument/2006/relationships/image" Target="../media/image200.png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Relationship Id="rId22" Type="http://schemas.openxmlformats.org/officeDocument/2006/relationships/image" Target="../media/image191.png"/><Relationship Id="rId27" Type="http://schemas.openxmlformats.org/officeDocument/2006/relationships/image" Target="../media/image196.png"/><Relationship Id="rId30" Type="http://schemas.openxmlformats.org/officeDocument/2006/relationships/image" Target="../media/image19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tags" Target="../tags/tag21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9" Type="http://schemas.openxmlformats.org/officeDocument/2006/relationships/image" Target="../media/image2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image" Target="../media/image203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20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image" Target="../media/image203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20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tags" Target="../tags/tag228.xml"/><Relationship Id="rId7" Type="http://schemas.openxmlformats.org/officeDocument/2006/relationships/image" Target="../media/image205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0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tags" Target="../tags/tag231.xml"/><Relationship Id="rId7" Type="http://schemas.openxmlformats.org/officeDocument/2006/relationships/image" Target="../media/image212.pn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10" Type="http://schemas.openxmlformats.org/officeDocument/2006/relationships/image" Target="../media/image20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tags" Target="../tags/tag234.xml"/><Relationship Id="rId7" Type="http://schemas.openxmlformats.org/officeDocument/2006/relationships/image" Target="../media/image215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10" Type="http://schemas.openxmlformats.org/officeDocument/2006/relationships/image" Target="../media/image20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image" Target="../media/image220.png"/><Relationship Id="rId18" Type="http://schemas.openxmlformats.org/officeDocument/2006/relationships/image" Target="../media/image70.png"/><Relationship Id="rId3" Type="http://schemas.openxmlformats.org/officeDocument/2006/relationships/tags" Target="../tags/tag237.xml"/><Relationship Id="rId21" Type="http://schemas.openxmlformats.org/officeDocument/2006/relationships/image" Target="../media/image79.png"/><Relationship Id="rId7" Type="http://schemas.openxmlformats.org/officeDocument/2006/relationships/tags" Target="../tags/tag241.xml"/><Relationship Id="rId12" Type="http://schemas.openxmlformats.org/officeDocument/2006/relationships/image" Target="../media/image219.png"/><Relationship Id="rId17" Type="http://schemas.openxmlformats.org/officeDocument/2006/relationships/image" Target="../media/image69.png"/><Relationship Id="rId25" Type="http://schemas.openxmlformats.org/officeDocument/2006/relationships/image" Target="../media/image223.png"/><Relationship Id="rId2" Type="http://schemas.openxmlformats.org/officeDocument/2006/relationships/tags" Target="../tags/tag236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8.png"/><Relationship Id="rId5" Type="http://schemas.openxmlformats.org/officeDocument/2006/relationships/tags" Target="../tags/tag239.xml"/><Relationship Id="rId15" Type="http://schemas.openxmlformats.org/officeDocument/2006/relationships/image" Target="../media/image222.png"/><Relationship Id="rId23" Type="http://schemas.openxmlformats.org/officeDocument/2006/relationships/image" Target="../media/image77.png"/><Relationship Id="rId10" Type="http://schemas.openxmlformats.org/officeDocument/2006/relationships/tags" Target="../tags/tag244.xml"/><Relationship Id="rId19" Type="http://schemas.openxmlformats.org/officeDocument/2006/relationships/image" Target="../media/image71.png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image" Target="../media/image221.png"/><Relationship Id="rId22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tags" Target="../tags/tag247.xml"/><Relationship Id="rId7" Type="http://schemas.openxmlformats.org/officeDocument/2006/relationships/image" Target="../media/image225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image" Target="../media/image224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48.xml"/><Relationship Id="rId9" Type="http://schemas.openxmlformats.org/officeDocument/2006/relationships/image" Target="../media/image2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7" Type="http://schemas.openxmlformats.org/officeDocument/2006/relationships/image" Target="../media/image230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image" Target="../media/image2390.png"/><Relationship Id="rId18" Type="http://schemas.openxmlformats.org/officeDocument/2006/relationships/image" Target="../media/image237.png"/><Relationship Id="rId3" Type="http://schemas.openxmlformats.org/officeDocument/2006/relationships/tags" Target="../tags/tag254.xml"/><Relationship Id="rId7" Type="http://schemas.openxmlformats.org/officeDocument/2006/relationships/tags" Target="../tags/tag258.xml"/><Relationship Id="rId12" Type="http://schemas.openxmlformats.org/officeDocument/2006/relationships/image" Target="../media/image232.png"/><Relationship Id="rId17" Type="http://schemas.openxmlformats.org/officeDocument/2006/relationships/image" Target="../media/image236.png"/><Relationship Id="rId2" Type="http://schemas.openxmlformats.org/officeDocument/2006/relationships/tags" Target="../tags/tag253.xml"/><Relationship Id="rId16" Type="http://schemas.openxmlformats.org/officeDocument/2006/relationships/image" Target="../media/image235.png"/><Relationship Id="rId20" Type="http://schemas.openxmlformats.org/officeDocument/2006/relationships/image" Target="../media/image2460.pn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image" Target="../media/image231.png"/><Relationship Id="rId5" Type="http://schemas.openxmlformats.org/officeDocument/2006/relationships/tags" Target="../tags/tag256.xml"/><Relationship Id="rId15" Type="http://schemas.openxmlformats.org/officeDocument/2006/relationships/image" Target="../media/image234.pn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238.png"/><Relationship Id="rId4" Type="http://schemas.openxmlformats.org/officeDocument/2006/relationships/tags" Target="../tags/tag25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gif"/><Relationship Id="rId13" Type="http://schemas.openxmlformats.org/officeDocument/2006/relationships/image" Target="../media/image246.png"/><Relationship Id="rId3" Type="http://schemas.openxmlformats.org/officeDocument/2006/relationships/tags" Target="../tags/tag262.xml"/><Relationship Id="rId7" Type="http://schemas.openxmlformats.org/officeDocument/2006/relationships/image" Target="../media/image241.png"/><Relationship Id="rId12" Type="http://schemas.openxmlformats.org/officeDocument/2006/relationships/image" Target="../media/image106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5.png"/><Relationship Id="rId5" Type="http://schemas.openxmlformats.org/officeDocument/2006/relationships/tags" Target="../tags/tag264.xml"/><Relationship Id="rId10" Type="http://schemas.openxmlformats.org/officeDocument/2006/relationships/image" Target="../media/image244.png"/><Relationship Id="rId4" Type="http://schemas.openxmlformats.org/officeDocument/2006/relationships/tags" Target="../tags/tag263.xml"/><Relationship Id="rId9" Type="http://schemas.openxmlformats.org/officeDocument/2006/relationships/image" Target="../media/image24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0.png"/><Relationship Id="rId12" Type="http://schemas.openxmlformats.org/officeDocument/2006/relationships/image" Target="../media/image243.png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tags" Target="../tags/tag271.xml"/><Relationship Id="rId7" Type="http://schemas.openxmlformats.org/officeDocument/2006/relationships/image" Target="../media/image258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image" Target="../media/image257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2.xml"/><Relationship Id="rId9" Type="http://schemas.openxmlformats.org/officeDocument/2006/relationships/image" Target="../media/image2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3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tags" Target="../tags/tag276.xml"/><Relationship Id="rId7" Type="http://schemas.openxmlformats.org/officeDocument/2006/relationships/image" Target="../media/image265.png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image" Target="../media/image26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tags" Target="../tags/tag279.xml"/><Relationship Id="rId7" Type="http://schemas.openxmlformats.org/officeDocument/2006/relationships/image" Target="../media/image266.png"/><Relationship Id="rId12" Type="http://schemas.openxmlformats.org/officeDocument/2006/relationships/image" Target="../media/image270.png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80.png"/><Relationship Id="rId4" Type="http://schemas.openxmlformats.org/officeDocument/2006/relationships/tags" Target="../tags/tag280.xml"/><Relationship Id="rId9" Type="http://schemas.openxmlformats.org/officeDocument/2006/relationships/image" Target="../media/image26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tags" Target="../tags/tag283.xml"/><Relationship Id="rId7" Type="http://schemas.openxmlformats.org/officeDocument/2006/relationships/image" Target="../media/image271.pn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image" Target="../media/image2800.png"/><Relationship Id="rId11" Type="http://schemas.openxmlformats.org/officeDocument/2006/relationships/image" Target="../media/image27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4.png"/><Relationship Id="rId4" Type="http://schemas.openxmlformats.org/officeDocument/2006/relationships/tags" Target="../tags/tag284.xml"/><Relationship Id="rId9" Type="http://schemas.openxmlformats.org/officeDocument/2006/relationships/image" Target="../media/image27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3" Type="http://schemas.openxmlformats.org/officeDocument/2006/relationships/tags" Target="../tags/tag287.xml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1.png"/><Relationship Id="rId5" Type="http://schemas.openxmlformats.org/officeDocument/2006/relationships/tags" Target="../tags/tag289.xml"/><Relationship Id="rId10" Type="http://schemas.openxmlformats.org/officeDocument/2006/relationships/image" Target="../media/image280.png"/><Relationship Id="rId4" Type="http://schemas.openxmlformats.org/officeDocument/2006/relationships/tags" Target="../tags/tag288.xml"/><Relationship Id="rId9" Type="http://schemas.openxmlformats.org/officeDocument/2006/relationships/image" Target="../media/image27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g"/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5.jpg"/><Relationship Id="rId4" Type="http://schemas.openxmlformats.org/officeDocument/2006/relationships/image" Target="../media/image289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688157"/>
            <a:ext cx="7772400" cy="2026762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Weak Renormalization </a:t>
            </a:r>
            <a:r>
              <a:rPr lang="en-US" altLang="ja-JP" sz="4000" dirty="0" smtClean="0"/>
              <a:t>Group </a:t>
            </a:r>
            <a:r>
              <a:rPr lang="en-US" altLang="ja-JP" sz="4000" dirty="0"/>
              <a:t>Approach for 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4000" dirty="0" smtClean="0"/>
              <a:t>Dynamical </a:t>
            </a:r>
            <a:r>
              <a:rPr lang="en-US" altLang="ja-JP" sz="4000" dirty="0"/>
              <a:t>Chiral Symmetry Breaking</a:t>
            </a:r>
            <a:endParaRPr kumimoji="1"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894269"/>
            <a:ext cx="6858000" cy="2515862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Ken-Ichi Aoki (Kanazawa University)</a:t>
            </a:r>
          </a:p>
          <a:p>
            <a:r>
              <a:rPr lang="en-US" altLang="ja-JP" dirty="0" smtClean="0"/>
              <a:t>Based on collaborative works with </a:t>
            </a:r>
          </a:p>
          <a:p>
            <a:r>
              <a:rPr lang="en-US" altLang="ja-JP" dirty="0" smtClean="0"/>
              <a:t>Daisuke Sato and Shin-</a:t>
            </a:r>
            <a:r>
              <a:rPr lang="en-US" altLang="ja-JP" dirty="0"/>
              <a:t>I</a:t>
            </a:r>
            <a:r>
              <a:rPr lang="en-US" altLang="ja-JP" dirty="0" smtClean="0"/>
              <a:t>chiro Kumamoto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Particularly any questions should be redirected to</a:t>
            </a:r>
          </a:p>
          <a:p>
            <a:r>
              <a:rPr lang="en-US" altLang="ja-JP" dirty="0" smtClean="0"/>
              <a:t>Dr. Kumamoto who will be presenting a poster</a:t>
            </a:r>
            <a:r>
              <a:rPr lang="ja-JP" altLang="en-US" dirty="0"/>
              <a:t> </a:t>
            </a:r>
            <a:r>
              <a:rPr lang="en-US" altLang="ja-JP" dirty="0" smtClean="0"/>
              <a:t>tomorrow.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16467" y="98854"/>
            <a:ext cx="29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SCGT15,  Nagoya, 2015.03.04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53340" y="6211669"/>
            <a:ext cx="465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Prog</a:t>
            </a:r>
            <a:r>
              <a:rPr lang="en-US" altLang="ja-JP" dirty="0"/>
              <a:t>. </a:t>
            </a:r>
            <a:r>
              <a:rPr lang="en-US" altLang="ja-JP" dirty="0" err="1"/>
              <a:t>Theor</a:t>
            </a:r>
            <a:r>
              <a:rPr lang="en-US" altLang="ja-JP" dirty="0"/>
              <a:t>. Exp. Phys. 2014, 043B05 (27 pages)</a:t>
            </a:r>
          </a:p>
          <a:p>
            <a:r>
              <a:rPr lang="en-US" altLang="ja-JP" dirty="0"/>
              <a:t>DOI: 10.1093/</a:t>
            </a:r>
            <a:r>
              <a:rPr lang="en-US" altLang="ja-JP" dirty="0" err="1"/>
              <a:t>ptep</a:t>
            </a:r>
            <a:r>
              <a:rPr lang="en-US" altLang="ja-JP" dirty="0"/>
              <a:t>/ptu039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17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SCGT and NPRG (me), A history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46"/>
            <a:ext cx="9144000" cy="645750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79109" y="4590854"/>
            <a:ext cx="3940404" cy="11123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6599582" y="4590854"/>
            <a:ext cx="844827" cy="4184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5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96" y="0"/>
            <a:ext cx="5025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557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996205" y="197962"/>
            <a:ext cx="3987539" cy="26677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9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0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361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4826524" y="169682"/>
            <a:ext cx="4232636" cy="30448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2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SCGT and NPRG (me), A history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46"/>
            <a:ext cx="9144000" cy="651490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216058" y="3176833"/>
            <a:ext cx="2733773" cy="923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3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9" y="113122"/>
            <a:ext cx="6931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30" y="0"/>
            <a:ext cx="7258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900"/>
            <a:ext cx="9143999" cy="1325563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Non-perturbative Renormalization group </a:t>
            </a:r>
            <a:endParaRPr kumimoji="1" lang="ja-JP" altLang="en-US" sz="4000" dirty="0"/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1206392" y="2914547"/>
            <a:ext cx="64087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1259632" y="1822987"/>
            <a:ext cx="3456384" cy="1008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148064" y="1822987"/>
            <a:ext cx="1728192" cy="1008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716016" y="1822987"/>
            <a:ext cx="439688" cy="1008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344176"/>
            <a:ext cx="3151116" cy="43785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7374" y="3013717"/>
            <a:ext cx="217763" cy="3069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8360" y="2761064"/>
            <a:ext cx="175784" cy="3069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図 1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2996952"/>
            <a:ext cx="175784" cy="3069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図 20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7679" y="3429000"/>
            <a:ext cx="1099529" cy="39551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 flipV="1">
            <a:off x="4716016" y="3013718"/>
            <a:ext cx="0" cy="4152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027" y="3933056"/>
            <a:ext cx="8066222" cy="121151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円/楕円 28"/>
          <p:cNvSpPr/>
          <p:nvPr/>
        </p:nvSpPr>
        <p:spPr>
          <a:xfrm>
            <a:off x="5375312" y="5426904"/>
            <a:ext cx="936104" cy="93610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/>
          <p:cNvGrpSpPr/>
          <p:nvPr/>
        </p:nvGrpSpPr>
        <p:grpSpPr>
          <a:xfrm rot="13500000">
            <a:off x="6404990" y="5689392"/>
            <a:ext cx="351422" cy="351422"/>
            <a:chOff x="1619672" y="5589240"/>
            <a:chExt cx="351422" cy="351422"/>
          </a:xfrm>
        </p:grpSpPr>
        <p:cxnSp>
          <p:nvCxnSpPr>
            <p:cNvPr id="31" name="直線コネクタ 30"/>
            <p:cNvCxnSpPr/>
            <p:nvPr/>
          </p:nvCxnSpPr>
          <p:spPr>
            <a:xfrm>
              <a:off x="1619672" y="5589240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rot="16200000">
              <a:off x="1781216" y="5764951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/>
          <p:cNvGrpSpPr/>
          <p:nvPr/>
        </p:nvGrpSpPr>
        <p:grpSpPr>
          <a:xfrm rot="8100000">
            <a:off x="5667652" y="4999341"/>
            <a:ext cx="351422" cy="351422"/>
            <a:chOff x="1619672" y="5589240"/>
            <a:chExt cx="351422" cy="351422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1619672" y="5589240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16200000">
              <a:off x="1781216" y="5764951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/>
          <p:nvPr/>
        </p:nvGrpSpPr>
        <p:grpSpPr>
          <a:xfrm rot="18900000">
            <a:off x="5667651" y="6440711"/>
            <a:ext cx="351422" cy="351422"/>
            <a:chOff x="1619672" y="5589240"/>
            <a:chExt cx="351422" cy="351422"/>
          </a:xfrm>
        </p:grpSpPr>
        <p:cxnSp>
          <p:nvCxnSpPr>
            <p:cNvPr id="38" name="直線コネクタ 37"/>
            <p:cNvCxnSpPr/>
            <p:nvPr/>
          </p:nvCxnSpPr>
          <p:spPr>
            <a:xfrm>
              <a:off x="1619672" y="5589240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rot="16200000">
              <a:off x="1781216" y="5764951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グループ化 39"/>
          <p:cNvGrpSpPr/>
          <p:nvPr/>
        </p:nvGrpSpPr>
        <p:grpSpPr>
          <a:xfrm rot="2700000">
            <a:off x="4931903" y="5705877"/>
            <a:ext cx="351422" cy="351422"/>
            <a:chOff x="1619672" y="5589240"/>
            <a:chExt cx="351422" cy="351422"/>
          </a:xfrm>
        </p:grpSpPr>
        <p:cxnSp>
          <p:nvCxnSpPr>
            <p:cNvPr id="41" name="直線コネクタ 40"/>
            <p:cNvCxnSpPr/>
            <p:nvPr/>
          </p:nvCxnSpPr>
          <p:spPr>
            <a:xfrm>
              <a:off x="1619672" y="5589240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16200000">
              <a:off x="1781216" y="5764951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テキスト ボックス 42"/>
          <p:cNvSpPr txBox="1"/>
          <p:nvPr/>
        </p:nvSpPr>
        <p:spPr>
          <a:xfrm>
            <a:off x="552725" y="5540267"/>
            <a:ext cx="4272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Newly generated effective interactions:</a:t>
            </a:r>
          </a:p>
          <a:p>
            <a:r>
              <a:rPr lang="en-US" altLang="ja-JP" sz="2000" dirty="0" smtClean="0"/>
              <a:t>1-loop exact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034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6903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Sub-theory space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4" y="1416021"/>
            <a:ext cx="7259051" cy="79342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94" y="2669980"/>
            <a:ext cx="3384939" cy="65228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49" y="3467578"/>
            <a:ext cx="6021100" cy="65228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617518" y="4276642"/>
            <a:ext cx="4072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Renormalized four-Fermi interactions</a:t>
            </a:r>
            <a:endParaRPr kumimoji="1" lang="ja-JP" altLang="en-US" sz="2000" dirty="0"/>
          </a:p>
        </p:txBody>
      </p:sp>
      <p:sp>
        <p:nvSpPr>
          <p:cNvPr id="15" name="上矢印 14"/>
          <p:cNvSpPr/>
          <p:nvPr/>
        </p:nvSpPr>
        <p:spPr>
          <a:xfrm>
            <a:off x="4652860" y="4038905"/>
            <a:ext cx="183091" cy="326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48198" y="2352883"/>
            <a:ext cx="2051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Fermion potential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52093" y="5353822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Mass function</a:t>
            </a:r>
            <a:endParaRPr kumimoji="1" lang="ja-JP" altLang="en-US" sz="2000" dirty="0"/>
          </a:p>
        </p:txBody>
      </p:sp>
      <p:pic>
        <p:nvPicPr>
          <p:cNvPr id="20" name="図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09" y="5188157"/>
            <a:ext cx="1923810" cy="66476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94" y="2392761"/>
            <a:ext cx="910884" cy="32035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948198" y="2821964"/>
            <a:ext cx="1814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Initial condition</a:t>
            </a:r>
            <a:endParaRPr kumimoji="1" lang="ja-JP" altLang="en-US" sz="2000" dirty="0"/>
          </a:p>
        </p:txBody>
      </p:sp>
      <p:sp>
        <p:nvSpPr>
          <p:cNvPr id="26" name="上矢印 25"/>
          <p:cNvSpPr/>
          <p:nvPr/>
        </p:nvSpPr>
        <p:spPr>
          <a:xfrm>
            <a:off x="3185224" y="4035928"/>
            <a:ext cx="198999" cy="6344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50894" y="4639290"/>
            <a:ext cx="314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Renormalized (dynamical) mass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4" y="6185079"/>
            <a:ext cx="2020952" cy="3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SCGT and NPRG (me), A history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56" y="914365"/>
            <a:ext cx="4316287" cy="59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22009"/>
          </a:xfrm>
        </p:spPr>
        <p:txBody>
          <a:bodyPr/>
          <a:lstStyle/>
          <a:p>
            <a:r>
              <a:rPr lang="en-US" altLang="ja-JP" dirty="0" smtClean="0"/>
              <a:t>Four Fermi interactions</a:t>
            </a:r>
            <a:endParaRPr kumimoji="1" lang="ja-JP" altLang="en-US" dirty="0"/>
          </a:p>
        </p:txBody>
      </p:sp>
      <p:pic>
        <p:nvPicPr>
          <p:cNvPr id="4" name="Picture 2" descr="C:\Users\satodai\Dropbox\work\phys\investigate\PhD\fig\ladder_beta_4fermi_gau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25" y="3800966"/>
            <a:ext cx="4796521" cy="9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165" y="1566890"/>
            <a:ext cx="4959900" cy="106283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34" y="1707857"/>
            <a:ext cx="1138608" cy="81817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28650" y="1046158"/>
            <a:ext cx="7541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Non-</a:t>
            </a:r>
            <a:r>
              <a:rPr kumimoji="1" lang="en-US" altLang="ja-JP" sz="2400" dirty="0" err="1" smtClean="0"/>
              <a:t>pertubative</a:t>
            </a:r>
            <a:r>
              <a:rPr kumimoji="1" lang="en-US" altLang="ja-JP" sz="2400" dirty="0" smtClean="0"/>
              <a:t> renormalization of four Fermi interactions</a:t>
            </a:r>
            <a:endParaRPr kumimoji="1" lang="ja-JP" altLang="en-US" sz="2400" dirty="0"/>
          </a:p>
        </p:txBody>
      </p:sp>
      <p:sp>
        <p:nvSpPr>
          <p:cNvPr id="9" name="上矢印 8"/>
          <p:cNvSpPr/>
          <p:nvPr/>
        </p:nvSpPr>
        <p:spPr>
          <a:xfrm>
            <a:off x="4477691" y="2724346"/>
            <a:ext cx="339406" cy="98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上矢印 9"/>
          <p:cNvSpPr/>
          <p:nvPr/>
        </p:nvSpPr>
        <p:spPr>
          <a:xfrm>
            <a:off x="2311098" y="2725913"/>
            <a:ext cx="339406" cy="21854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15604" y="4985128"/>
            <a:ext cx="3112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Canonical scaling factor</a:t>
            </a:r>
            <a:endParaRPr kumimoji="1" lang="ja-JP" altLang="en-US" sz="2400" dirty="0"/>
          </a:p>
        </p:txBody>
      </p:sp>
      <p:pic>
        <p:nvPicPr>
          <p:cNvPr id="12" name="図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62" y="2850900"/>
            <a:ext cx="980952" cy="26095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81252" y="5759777"/>
            <a:ext cx="209954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Integrating NPRGE</a:t>
            </a:r>
            <a:endParaRPr kumimoji="1" lang="ja-JP" altLang="en-US" sz="2000" dirty="0"/>
          </a:p>
        </p:txBody>
      </p:sp>
      <p:sp>
        <p:nvSpPr>
          <p:cNvPr id="5" name="右矢印 4"/>
          <p:cNvSpPr/>
          <p:nvPr/>
        </p:nvSpPr>
        <p:spPr>
          <a:xfrm>
            <a:off x="2650504" y="5835191"/>
            <a:ext cx="564036" cy="245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/>
          <p:cNvGrpSpPr/>
          <p:nvPr/>
        </p:nvGrpSpPr>
        <p:grpSpPr>
          <a:xfrm>
            <a:off x="3805586" y="5617410"/>
            <a:ext cx="3384376" cy="639117"/>
            <a:chOff x="3805586" y="5524180"/>
            <a:chExt cx="3384376" cy="639117"/>
          </a:xfrm>
        </p:grpSpPr>
        <p:sp>
          <p:nvSpPr>
            <p:cNvPr id="13" name="円/楕円 12"/>
            <p:cNvSpPr/>
            <p:nvPr/>
          </p:nvSpPr>
          <p:spPr>
            <a:xfrm>
              <a:off x="4077035" y="5529964"/>
              <a:ext cx="633333" cy="6333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805586" y="5557836"/>
              <a:ext cx="272001" cy="31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3805586" y="5846631"/>
              <a:ext cx="272001" cy="31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6917961" y="5524665"/>
              <a:ext cx="272001" cy="31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 flipV="1">
              <a:off x="6910641" y="5843590"/>
              <a:ext cx="272001" cy="31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/>
            <p:nvPr/>
          </p:nvSpPr>
          <p:spPr>
            <a:xfrm>
              <a:off x="6277308" y="5524180"/>
              <a:ext cx="633333" cy="6333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図 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557" y="5849930"/>
              <a:ext cx="708660" cy="34290"/>
            </a:xfrm>
            <a:prstGeom prst="rect">
              <a:avLst/>
            </a:prstGeom>
          </p:spPr>
        </p:pic>
        <p:sp>
          <p:nvSpPr>
            <p:cNvPr id="20" name="円/楕円 19"/>
            <p:cNvSpPr/>
            <p:nvPr/>
          </p:nvSpPr>
          <p:spPr>
            <a:xfrm>
              <a:off x="4723427" y="5526554"/>
              <a:ext cx="633333" cy="6333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1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cygwin\home\satodai\work\phys\investigate\4-fermi\tex-file\chi-cond\graphics\g_sVSbeta-alph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366719"/>
            <a:ext cx="5550003" cy="3870593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11070"/>
            <a:ext cx="7886700" cy="1325563"/>
          </a:xfrm>
        </p:spPr>
        <p:txBody>
          <a:bodyPr/>
          <a:lstStyle/>
          <a:p>
            <a:r>
              <a:rPr lang="en-US" altLang="ja-JP" dirty="0" smtClean="0"/>
              <a:t>Fixed point structure</a:t>
            </a:r>
            <a:endParaRPr kumimoji="1" lang="ja-JP" altLang="en-US" dirty="0"/>
          </a:p>
        </p:txBody>
      </p:sp>
      <p:pic>
        <p:nvPicPr>
          <p:cNvPr id="22" name="図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026" y="1185344"/>
            <a:ext cx="4064424" cy="87094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図 2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2404614"/>
            <a:ext cx="1405126" cy="718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テキスト ボックス 6"/>
          <p:cNvSpPr txBox="1"/>
          <p:nvPr/>
        </p:nvSpPr>
        <p:spPr>
          <a:xfrm>
            <a:off x="5471592" y="6211669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K.-I. Aoki</a:t>
            </a:r>
            <a:r>
              <a:rPr lang="en-US" dirty="0"/>
              <a:t>, </a:t>
            </a:r>
            <a:r>
              <a:rPr lang="en-US" dirty="0" smtClean="0"/>
              <a:t>K.-I. Morikawa</a:t>
            </a:r>
            <a:r>
              <a:rPr lang="en-US" dirty="0"/>
              <a:t>, </a:t>
            </a:r>
            <a:r>
              <a:rPr lang="en-US" dirty="0" smtClean="0"/>
              <a:t>J.-I. </a:t>
            </a:r>
            <a:r>
              <a:rPr lang="en-US" dirty="0" err="1" smtClean="0"/>
              <a:t>Sumi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H. </a:t>
            </a:r>
            <a:r>
              <a:rPr lang="en-US" dirty="0" err="1" smtClean="0"/>
              <a:t>Terao</a:t>
            </a:r>
            <a:r>
              <a:rPr lang="en-US" dirty="0" smtClean="0"/>
              <a:t>, M. </a:t>
            </a:r>
            <a:r>
              <a:rPr lang="en-US" dirty="0" err="1" smtClean="0"/>
              <a:t>Tomoyose</a:t>
            </a:r>
            <a:r>
              <a:rPr lang="en-US" dirty="0" smtClean="0"/>
              <a:t>  (1997, 1999)</a:t>
            </a:r>
            <a:endParaRPr lang="en-US" dirty="0"/>
          </a:p>
        </p:txBody>
      </p:sp>
      <p:sp>
        <p:nvSpPr>
          <p:cNvPr id="13" name="円/楕円 12"/>
          <p:cNvSpPr/>
          <p:nvPr/>
        </p:nvSpPr>
        <p:spPr>
          <a:xfrm>
            <a:off x="3324934" y="5013176"/>
            <a:ext cx="238954" cy="21162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円/楕円 13"/>
          <p:cNvSpPr/>
          <p:nvPr/>
        </p:nvSpPr>
        <p:spPr>
          <a:xfrm>
            <a:off x="5148064" y="5013176"/>
            <a:ext cx="191771" cy="20802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92365" y="5224799"/>
            <a:ext cx="1555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IR fixed point</a:t>
            </a:r>
            <a:endParaRPr 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20214" y="5224799"/>
            <a:ext cx="1663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UV fixed point</a:t>
            </a:r>
            <a:endParaRPr lang="en-US" sz="2000" dirty="0"/>
          </a:p>
        </p:txBody>
      </p:sp>
      <p:sp>
        <p:nvSpPr>
          <p:cNvPr id="16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4319335" y="5269736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pic>
        <p:nvPicPr>
          <p:cNvPr id="4" name="図 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6244" y="6002038"/>
            <a:ext cx="2315367" cy="3344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243949" y="1397888"/>
                <a:ext cx="1492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𝛽</m:t>
                    </m:r>
                    <m:r>
                      <a:rPr lang="en-US" sz="2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ja-JP" sz="2400" dirty="0" smtClean="0"/>
                  <a:t>function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949" y="1397888"/>
                <a:ext cx="1492396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3265" t="-10526" r="-4898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76617" y="3635718"/>
            <a:ext cx="2324466" cy="35843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右矢印 2"/>
          <p:cNvSpPr/>
          <p:nvPr/>
        </p:nvSpPr>
        <p:spPr>
          <a:xfrm>
            <a:off x="1892365" y="4892511"/>
            <a:ext cx="1077078" cy="207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5591482" y="4902559"/>
            <a:ext cx="1077078" cy="207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10800000">
            <a:off x="3731362" y="5198610"/>
            <a:ext cx="1077078" cy="207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99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3823" y="-3220"/>
            <a:ext cx="8776353" cy="1325563"/>
          </a:xfrm>
        </p:spPr>
        <p:txBody>
          <a:bodyPr/>
          <a:lstStyle/>
          <a:p>
            <a:r>
              <a:rPr kumimoji="1" lang="en-US" altLang="ja-JP" dirty="0" smtClean="0"/>
              <a:t>SCGT Phase Diagram given by NPRG</a:t>
            </a:r>
            <a:endParaRPr kumimoji="1" lang="ja-JP" altLang="en-US" dirty="0"/>
          </a:p>
        </p:txBody>
      </p:sp>
      <p:grpSp>
        <p:nvGrpSpPr>
          <p:cNvPr id="73" name="グループ化 72"/>
          <p:cNvGrpSpPr/>
          <p:nvPr/>
        </p:nvGrpSpPr>
        <p:grpSpPr>
          <a:xfrm>
            <a:off x="1184284" y="1412776"/>
            <a:ext cx="7291428" cy="4832920"/>
            <a:chOff x="1184284" y="1620416"/>
            <a:chExt cx="7291428" cy="4832920"/>
          </a:xfrm>
        </p:grpSpPr>
        <p:cxnSp>
          <p:nvCxnSpPr>
            <p:cNvPr id="5" name="直線矢印コネクタ 4"/>
            <p:cNvCxnSpPr/>
            <p:nvPr/>
          </p:nvCxnSpPr>
          <p:spPr>
            <a:xfrm>
              <a:off x="1979712" y="5589240"/>
              <a:ext cx="568863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 flipV="1">
              <a:off x="1970202" y="1620416"/>
              <a:ext cx="9510" cy="48329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 descr="txp_fig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6200000">
              <a:off x="384693" y="3987425"/>
              <a:ext cx="2315367" cy="33442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図 9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92280" y="5822869"/>
              <a:ext cx="1383432" cy="35309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フリーフォーム 12"/>
            <p:cNvSpPr/>
            <p:nvPr/>
          </p:nvSpPr>
          <p:spPr>
            <a:xfrm>
              <a:off x="1979629" y="2667786"/>
              <a:ext cx="4138367" cy="1819373"/>
            </a:xfrm>
            <a:custGeom>
              <a:avLst/>
              <a:gdLst>
                <a:gd name="connsiteX0" fmla="*/ 0 w 4138367"/>
                <a:gd name="connsiteY0" fmla="*/ 0 h 1819373"/>
                <a:gd name="connsiteX1" fmla="*/ 1338606 w 4138367"/>
                <a:gd name="connsiteY1" fmla="*/ 113121 h 1819373"/>
                <a:gd name="connsiteX2" fmla="*/ 3195686 w 4138367"/>
                <a:gd name="connsiteY2" fmla="*/ 678729 h 1819373"/>
                <a:gd name="connsiteX3" fmla="*/ 3978111 w 4138367"/>
                <a:gd name="connsiteY3" fmla="*/ 1291472 h 1819373"/>
                <a:gd name="connsiteX4" fmla="*/ 4138367 w 4138367"/>
                <a:gd name="connsiteY4" fmla="*/ 1819373 h 1819373"/>
                <a:gd name="connsiteX0" fmla="*/ 0 w 4138367"/>
                <a:gd name="connsiteY0" fmla="*/ 0 h 1819373"/>
                <a:gd name="connsiteX1" fmla="*/ 1338606 w 4138367"/>
                <a:gd name="connsiteY1" fmla="*/ 113121 h 1819373"/>
                <a:gd name="connsiteX2" fmla="*/ 2251712 w 4138367"/>
                <a:gd name="connsiteY2" fmla="*/ 300983 h 1819373"/>
                <a:gd name="connsiteX3" fmla="*/ 3195686 w 4138367"/>
                <a:gd name="connsiteY3" fmla="*/ 678729 h 1819373"/>
                <a:gd name="connsiteX4" fmla="*/ 3978111 w 4138367"/>
                <a:gd name="connsiteY4" fmla="*/ 1291472 h 1819373"/>
                <a:gd name="connsiteX5" fmla="*/ 4138367 w 4138367"/>
                <a:gd name="connsiteY5" fmla="*/ 1819373 h 181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367" h="1819373">
                  <a:moveTo>
                    <a:pt x="0" y="0"/>
                  </a:moveTo>
                  <a:cubicBezTo>
                    <a:pt x="402996" y="0"/>
                    <a:pt x="963321" y="62957"/>
                    <a:pt x="1338606" y="113121"/>
                  </a:cubicBezTo>
                  <a:cubicBezTo>
                    <a:pt x="1713891" y="163285"/>
                    <a:pt x="1942199" y="206715"/>
                    <a:pt x="2251712" y="300983"/>
                  </a:cubicBezTo>
                  <a:cubicBezTo>
                    <a:pt x="2561225" y="395251"/>
                    <a:pt x="2907953" y="513648"/>
                    <a:pt x="3195686" y="678729"/>
                  </a:cubicBezTo>
                  <a:cubicBezTo>
                    <a:pt x="3483419" y="843811"/>
                    <a:pt x="3820998" y="1101365"/>
                    <a:pt x="3978111" y="1291472"/>
                  </a:cubicBezTo>
                  <a:cubicBezTo>
                    <a:pt x="4135224" y="1481579"/>
                    <a:pt x="4136795" y="1650476"/>
                    <a:pt x="4138367" y="1819373"/>
                  </a:cubicBezTo>
                </a:path>
              </a:pathLst>
            </a:cu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1970202" y="4487158"/>
              <a:ext cx="4147794" cy="1065229"/>
            </a:xfrm>
            <a:custGeom>
              <a:avLst/>
              <a:gdLst>
                <a:gd name="connsiteX0" fmla="*/ 0 w 4253482"/>
                <a:gd name="connsiteY0" fmla="*/ 1253765 h 1253765"/>
                <a:gd name="connsiteX1" fmla="*/ 1395167 w 4253482"/>
                <a:gd name="connsiteY1" fmla="*/ 1150070 h 1253765"/>
                <a:gd name="connsiteX2" fmla="*/ 3280528 w 4253482"/>
                <a:gd name="connsiteY2" fmla="*/ 725864 h 1253765"/>
                <a:gd name="connsiteX3" fmla="*/ 4100660 w 4253482"/>
                <a:gd name="connsiteY3" fmla="*/ 320511 h 1253765"/>
                <a:gd name="connsiteX4" fmla="*/ 4251489 w 4253482"/>
                <a:gd name="connsiteY4" fmla="*/ 0 h 125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82" h="1253765">
                  <a:moveTo>
                    <a:pt x="0" y="1253765"/>
                  </a:moveTo>
                  <a:cubicBezTo>
                    <a:pt x="424206" y="1245909"/>
                    <a:pt x="848412" y="1238053"/>
                    <a:pt x="1395167" y="1150070"/>
                  </a:cubicBezTo>
                  <a:cubicBezTo>
                    <a:pt x="1941922" y="1062086"/>
                    <a:pt x="2829612" y="864124"/>
                    <a:pt x="3280528" y="725864"/>
                  </a:cubicBezTo>
                  <a:cubicBezTo>
                    <a:pt x="3731444" y="587604"/>
                    <a:pt x="3938833" y="441488"/>
                    <a:pt x="4100660" y="320511"/>
                  </a:cubicBezTo>
                  <a:cubicBezTo>
                    <a:pt x="4262487" y="199534"/>
                    <a:pt x="4256988" y="99767"/>
                    <a:pt x="4251489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コネクタ 15"/>
            <p:cNvCxnSpPr>
              <a:stCxn id="14" idx="4"/>
            </p:cNvCxnSpPr>
            <p:nvPr/>
          </p:nvCxnSpPr>
          <p:spPr>
            <a:xfrm>
              <a:off x="6116053" y="4487158"/>
              <a:ext cx="1943" cy="110208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図 1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16053" y="5679674"/>
              <a:ext cx="536906" cy="3327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図 1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284" y="2348880"/>
              <a:ext cx="585201" cy="390914"/>
            </a:xfrm>
            <a:prstGeom prst="rect">
              <a:avLst/>
            </a:prstGeom>
          </p:spPr>
        </p:pic>
        <p:cxnSp>
          <p:nvCxnSpPr>
            <p:cNvPr id="22" name="直線矢印コネクタ 21"/>
            <p:cNvCxnSpPr/>
            <p:nvPr/>
          </p:nvCxnSpPr>
          <p:spPr>
            <a:xfrm flipV="1">
              <a:off x="2411760" y="1620417"/>
              <a:ext cx="0" cy="104736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3131840" y="1636054"/>
              <a:ext cx="0" cy="110374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flipV="1">
              <a:off x="3851920" y="1628801"/>
              <a:ext cx="0" cy="126291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V="1">
              <a:off x="4572000" y="1628801"/>
              <a:ext cx="0" cy="151216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V="1">
              <a:off x="5292080" y="1628801"/>
              <a:ext cx="0" cy="180019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flipV="1">
              <a:off x="6012160" y="1628801"/>
              <a:ext cx="0" cy="252583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>
              <a:off x="2411760" y="2708920"/>
              <a:ext cx="0" cy="28803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>
              <a:off x="3131840" y="2780928"/>
              <a:ext cx="0" cy="270543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>
              <a:off x="3851920" y="2891718"/>
              <a:ext cx="0" cy="248149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>
              <a:off x="4572000" y="3171842"/>
              <a:ext cx="0" cy="205735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>
            <a:xfrm>
              <a:off x="5292080" y="3459874"/>
              <a:ext cx="0" cy="157832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 flipV="1">
              <a:off x="6732240" y="1628801"/>
              <a:ext cx="0" cy="4824535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 flipV="1">
              <a:off x="2411760" y="5552387"/>
              <a:ext cx="3726" cy="90094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flipV="1">
              <a:off x="3131840" y="5479525"/>
              <a:ext cx="3726" cy="97381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/>
            <p:cNvCxnSpPr/>
            <p:nvPr/>
          </p:nvCxnSpPr>
          <p:spPr>
            <a:xfrm flipV="1">
              <a:off x="3851920" y="5373217"/>
              <a:ext cx="0" cy="108011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/>
            <p:nvPr/>
          </p:nvCxnSpPr>
          <p:spPr>
            <a:xfrm flipV="1">
              <a:off x="4572000" y="5229201"/>
              <a:ext cx="0" cy="122413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 flipV="1">
              <a:off x="5292080" y="5085185"/>
              <a:ext cx="0" cy="136815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 flipV="1">
              <a:off x="6014023" y="4725145"/>
              <a:ext cx="1863" cy="172819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テキスト ボックス 75"/>
          <p:cNvSpPr txBox="1"/>
          <p:nvPr/>
        </p:nvSpPr>
        <p:spPr>
          <a:xfrm>
            <a:off x="573219" y="1749451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NJL</a:t>
            </a:r>
            <a:endParaRPr kumimoji="1" lang="ja-JP" altLang="en-US" sz="24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580112" y="6245696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MN-FK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17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21386"/>
            <a:ext cx="7886700" cy="1414650"/>
          </a:xfrm>
        </p:spPr>
        <p:txBody>
          <a:bodyPr/>
          <a:lstStyle/>
          <a:p>
            <a:r>
              <a:rPr lang="en-US" altLang="ja-JP" dirty="0" smtClean="0"/>
              <a:t>Blowup singularity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83379"/>
            <a:ext cx="8507288" cy="514116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4-fermi interaction blows up at finite scale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RGE cannot go beyond this critical scale</a:t>
            </a:r>
          </a:p>
          <a:p>
            <a:pPr lvl="1"/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386" y="3730569"/>
            <a:ext cx="3462120" cy="76936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885" y="4542732"/>
            <a:ext cx="2268887" cy="6858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5168710" y="2846529"/>
            <a:ext cx="3024336" cy="2381874"/>
            <a:chOff x="5292080" y="2649488"/>
            <a:chExt cx="3398431" cy="2676500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5292080" y="4869160"/>
              <a:ext cx="30243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5652120" y="2649488"/>
              <a:ext cx="0" cy="265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フリーフォーム 11"/>
            <p:cNvSpPr/>
            <p:nvPr/>
          </p:nvSpPr>
          <p:spPr>
            <a:xfrm>
              <a:off x="5649686" y="2699657"/>
              <a:ext cx="1564625" cy="1469572"/>
            </a:xfrm>
            <a:custGeom>
              <a:avLst/>
              <a:gdLst>
                <a:gd name="connsiteX0" fmla="*/ 0 w 1564625"/>
                <a:gd name="connsiteY0" fmla="*/ 1469572 h 1469572"/>
                <a:gd name="connsiteX1" fmla="*/ 370114 w 1564625"/>
                <a:gd name="connsiteY1" fmla="*/ 1426029 h 1469572"/>
                <a:gd name="connsiteX2" fmla="*/ 870857 w 1564625"/>
                <a:gd name="connsiteY2" fmla="*/ 1208314 h 1469572"/>
                <a:gd name="connsiteX3" fmla="*/ 1240971 w 1564625"/>
                <a:gd name="connsiteY3" fmla="*/ 892629 h 1469572"/>
                <a:gd name="connsiteX4" fmla="*/ 1524000 w 1564625"/>
                <a:gd name="connsiteY4" fmla="*/ 326572 h 1469572"/>
                <a:gd name="connsiteX5" fmla="*/ 1556657 w 1564625"/>
                <a:gd name="connsiteY5" fmla="*/ 0 h 146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4625" h="1469572">
                  <a:moveTo>
                    <a:pt x="0" y="1469572"/>
                  </a:moveTo>
                  <a:cubicBezTo>
                    <a:pt x="112485" y="1469572"/>
                    <a:pt x="224971" y="1469572"/>
                    <a:pt x="370114" y="1426029"/>
                  </a:cubicBezTo>
                  <a:cubicBezTo>
                    <a:pt x="515257" y="1382486"/>
                    <a:pt x="725714" y="1297214"/>
                    <a:pt x="870857" y="1208314"/>
                  </a:cubicBezTo>
                  <a:cubicBezTo>
                    <a:pt x="1016000" y="1119414"/>
                    <a:pt x="1132114" y="1039586"/>
                    <a:pt x="1240971" y="892629"/>
                  </a:cubicBezTo>
                  <a:cubicBezTo>
                    <a:pt x="1349828" y="745672"/>
                    <a:pt x="1471386" y="475343"/>
                    <a:pt x="1524000" y="326572"/>
                  </a:cubicBezTo>
                  <a:cubicBezTo>
                    <a:pt x="1576614" y="177801"/>
                    <a:pt x="1566635" y="88900"/>
                    <a:pt x="1556657" y="0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7344308" y="2699657"/>
              <a:ext cx="36004" cy="2169503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図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445" y="4953372"/>
              <a:ext cx="290640" cy="372616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23601" y="4733156"/>
              <a:ext cx="166910" cy="29147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5" name="図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4394" y="3953963"/>
            <a:ext cx="483820" cy="4039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5508104" y="47667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0</a:t>
            </a:r>
            <a:endParaRPr kumimoji="1" lang="ja-JP" altLang="en-US" sz="2400" dirty="0"/>
          </a:p>
        </p:txBody>
      </p:sp>
      <p:pic>
        <p:nvPicPr>
          <p:cNvPr id="3" name="図 2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083" y="1937560"/>
            <a:ext cx="6068180" cy="7070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1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5117"/>
            <a:ext cx="8856984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Explosion itself is correct, certainly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42661"/>
            <a:ext cx="8961082" cy="4628626"/>
          </a:xfrm>
        </p:spPr>
        <p:txBody>
          <a:bodyPr/>
          <a:lstStyle/>
          <a:p>
            <a:r>
              <a:rPr lang="en-US" altLang="ja-JP" dirty="0" smtClean="0"/>
              <a:t>4-Fermi interactions is the chiral fluctuation </a:t>
            </a:r>
          </a:p>
          <a:p>
            <a:endParaRPr lang="en-US" altLang="ja-JP" b="1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The fluctuation (susceptibility) must diverge at the phase transition point</a:t>
            </a:r>
            <a:endParaRPr lang="en-US" altLang="ja-JP" dirty="0">
              <a:solidFill>
                <a:srgbClr val="FF0000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-619625" y="3627330"/>
            <a:ext cx="9383934" cy="3891520"/>
            <a:chOff x="-1404664" y="1844824"/>
            <a:chExt cx="9383934" cy="3891520"/>
          </a:xfrm>
        </p:grpSpPr>
        <p:sp>
          <p:nvSpPr>
            <p:cNvPr id="13" name="円弧 12"/>
            <p:cNvSpPr/>
            <p:nvPr/>
          </p:nvSpPr>
          <p:spPr>
            <a:xfrm>
              <a:off x="-1404664" y="2521771"/>
              <a:ext cx="6228692" cy="3214573"/>
            </a:xfrm>
            <a:prstGeom prst="arc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/>
            <p:cNvGrpSpPr/>
            <p:nvPr/>
          </p:nvGrpSpPr>
          <p:grpSpPr>
            <a:xfrm>
              <a:off x="1691680" y="1844824"/>
              <a:ext cx="6287590" cy="2832546"/>
              <a:chOff x="1691680" y="1844824"/>
              <a:chExt cx="6287590" cy="2832546"/>
            </a:xfrm>
          </p:grpSpPr>
          <p:cxnSp>
            <p:nvCxnSpPr>
              <p:cNvPr id="15" name="直線矢印コネクタ 14"/>
              <p:cNvCxnSpPr/>
              <p:nvPr/>
            </p:nvCxnSpPr>
            <p:spPr>
              <a:xfrm flipH="1">
                <a:off x="1691680" y="4149080"/>
                <a:ext cx="5832648" cy="1021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/>
              <p:nvPr/>
            </p:nvCxnSpPr>
            <p:spPr>
              <a:xfrm flipV="1">
                <a:off x="1691680" y="1844824"/>
                <a:ext cx="0" cy="2304256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図 1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2360" y="4003345"/>
                <a:ext cx="166910" cy="29147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8" name="直線コネクタ 17"/>
              <p:cNvCxnSpPr/>
              <p:nvPr/>
            </p:nvCxnSpPr>
            <p:spPr>
              <a:xfrm flipH="1">
                <a:off x="4824028" y="4110580"/>
                <a:ext cx="2628292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図 1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605229" y="4301823"/>
                <a:ext cx="292927" cy="375547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20" name="テキスト ボックス 19"/>
          <p:cNvSpPr txBox="1"/>
          <p:nvPr/>
        </p:nvSpPr>
        <p:spPr>
          <a:xfrm>
            <a:off x="3006935" y="2966036"/>
            <a:ext cx="6012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This is renormalization scale dependence, 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resembling to the temperature dependence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w</a:t>
            </a:r>
            <a:r>
              <a:rPr lang="en-US" altLang="ja-JP" sz="2400" dirty="0" smtClean="0">
                <a:solidFill>
                  <a:srgbClr val="FF0000"/>
                </a:solidFill>
              </a:rPr>
              <a:t>hich may have singularities without problem.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75169" y="5889966"/>
            <a:ext cx="71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micro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68270" y="5929435"/>
            <a:ext cx="77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macro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9" y="1583067"/>
            <a:ext cx="1502857" cy="5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12" y="3679598"/>
            <a:ext cx="920000" cy="5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5469"/>
            <a:ext cx="7886700" cy="83891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Back to our sub-theory space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7" y="2925974"/>
            <a:ext cx="234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Effective Mass </a:t>
            </a:r>
            <a:endParaRPr kumimoji="1" lang="ja-JP" altLang="en-US" sz="2800" dirty="0"/>
          </a:p>
        </p:txBody>
      </p:sp>
      <p:grpSp>
        <p:nvGrpSpPr>
          <p:cNvPr id="36" name="グループ化 35"/>
          <p:cNvGrpSpPr/>
          <p:nvPr/>
        </p:nvGrpSpPr>
        <p:grpSpPr>
          <a:xfrm>
            <a:off x="1115616" y="3793302"/>
            <a:ext cx="1584176" cy="428816"/>
            <a:chOff x="1115616" y="3216208"/>
            <a:chExt cx="1584176" cy="428816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1115616" y="3645024"/>
              <a:ext cx="1584176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/>
            <p:cNvGrpSpPr/>
            <p:nvPr/>
          </p:nvGrpSpPr>
          <p:grpSpPr>
            <a:xfrm rot="8100000">
              <a:off x="1731993" y="3216208"/>
              <a:ext cx="351422" cy="351422"/>
              <a:chOff x="1619672" y="5589240"/>
              <a:chExt cx="351422" cy="351422"/>
            </a:xfrm>
          </p:grpSpPr>
          <p:cxnSp>
            <p:nvCxnSpPr>
              <p:cNvPr id="12" name="直線コネクタ 11"/>
              <p:cNvCxnSpPr/>
              <p:nvPr/>
            </p:nvCxnSpPr>
            <p:spPr>
              <a:xfrm>
                <a:off x="1619672" y="5589240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rot="16200000">
                <a:off x="1781216" y="5764951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グループ化 22"/>
          <p:cNvGrpSpPr/>
          <p:nvPr/>
        </p:nvGrpSpPr>
        <p:grpSpPr>
          <a:xfrm>
            <a:off x="3531765" y="3769446"/>
            <a:ext cx="582722" cy="399132"/>
            <a:chOff x="3608439" y="3855577"/>
            <a:chExt cx="582722" cy="399132"/>
          </a:xfrm>
        </p:grpSpPr>
        <p:grpSp>
          <p:nvGrpSpPr>
            <p:cNvPr id="14" name="グループ化 13"/>
            <p:cNvGrpSpPr/>
            <p:nvPr/>
          </p:nvGrpSpPr>
          <p:grpSpPr>
            <a:xfrm rot="8100000">
              <a:off x="3708678" y="3855577"/>
              <a:ext cx="351422" cy="351422"/>
              <a:chOff x="1619672" y="5589240"/>
              <a:chExt cx="351422" cy="351422"/>
            </a:xfrm>
          </p:grpSpPr>
          <p:cxnSp>
            <p:nvCxnSpPr>
              <p:cNvPr id="15" name="直線コネクタ 14"/>
              <p:cNvCxnSpPr/>
              <p:nvPr/>
            </p:nvCxnSpPr>
            <p:spPr>
              <a:xfrm>
                <a:off x="1619672" y="5589240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rot="16200000">
                <a:off x="1781216" y="5764951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グループ化 16"/>
            <p:cNvGrpSpPr/>
            <p:nvPr/>
          </p:nvGrpSpPr>
          <p:grpSpPr>
            <a:xfrm rot="9970764">
              <a:off x="3839739" y="3895039"/>
              <a:ext cx="351422" cy="351422"/>
              <a:chOff x="1619672" y="5589240"/>
              <a:chExt cx="351422" cy="351422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>
                <a:off x="1619672" y="5589240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rot="16200000">
                <a:off x="1781216" y="5764951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グループ化 19"/>
            <p:cNvGrpSpPr/>
            <p:nvPr/>
          </p:nvGrpSpPr>
          <p:grpSpPr>
            <a:xfrm rot="6377567">
              <a:off x="3608439" y="3903287"/>
              <a:ext cx="351422" cy="351422"/>
              <a:chOff x="1619672" y="5589240"/>
              <a:chExt cx="351422" cy="351422"/>
            </a:xfrm>
          </p:grpSpPr>
          <p:cxnSp>
            <p:nvCxnSpPr>
              <p:cNvPr id="21" name="直線コネクタ 20"/>
              <p:cNvCxnSpPr/>
              <p:nvPr/>
            </p:nvCxnSpPr>
            <p:spPr>
              <a:xfrm>
                <a:off x="1619672" y="5589240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rot="16200000">
                <a:off x="1781216" y="5764951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直線コネクタ 23"/>
          <p:cNvCxnSpPr/>
          <p:nvPr/>
        </p:nvCxnSpPr>
        <p:spPr>
          <a:xfrm>
            <a:off x="3059832" y="4222118"/>
            <a:ext cx="158417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グループ化 44"/>
          <p:cNvGrpSpPr/>
          <p:nvPr/>
        </p:nvGrpSpPr>
        <p:grpSpPr>
          <a:xfrm>
            <a:off x="5868144" y="4984602"/>
            <a:ext cx="1800200" cy="772808"/>
            <a:chOff x="6012160" y="3128274"/>
            <a:chExt cx="1800200" cy="772808"/>
          </a:xfrm>
        </p:grpSpPr>
        <p:cxnSp>
          <p:nvCxnSpPr>
            <p:cNvPr id="27" name="直線コネクタ 26"/>
            <p:cNvCxnSpPr/>
            <p:nvPr/>
          </p:nvCxnSpPr>
          <p:spPr>
            <a:xfrm flipV="1">
              <a:off x="6012160" y="3409769"/>
              <a:ext cx="576064" cy="48694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 flipV="1">
              <a:off x="7236296" y="3414141"/>
              <a:ext cx="576064" cy="48694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フリーフォーム 28"/>
            <p:cNvSpPr/>
            <p:nvPr/>
          </p:nvSpPr>
          <p:spPr>
            <a:xfrm>
              <a:off x="6543992" y="3335973"/>
              <a:ext cx="676656" cy="156336"/>
            </a:xfrm>
            <a:custGeom>
              <a:avLst/>
              <a:gdLst>
                <a:gd name="connsiteX0" fmla="*/ 0 w 676656"/>
                <a:gd name="connsiteY0" fmla="*/ 110398 h 156336"/>
                <a:gd name="connsiteX1" fmla="*/ 146304 w 676656"/>
                <a:gd name="connsiteY1" fmla="*/ 670 h 156336"/>
                <a:gd name="connsiteX2" fmla="*/ 283464 w 676656"/>
                <a:gd name="connsiteY2" fmla="*/ 156118 h 156336"/>
                <a:gd name="connsiteX3" fmla="*/ 429768 w 676656"/>
                <a:gd name="connsiteY3" fmla="*/ 37246 h 156336"/>
                <a:gd name="connsiteX4" fmla="*/ 566928 w 676656"/>
                <a:gd name="connsiteY4" fmla="*/ 146974 h 156336"/>
                <a:gd name="connsiteX5" fmla="*/ 676656 w 676656"/>
                <a:gd name="connsiteY5" fmla="*/ 73822 h 15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656" h="156336">
                  <a:moveTo>
                    <a:pt x="0" y="110398"/>
                  </a:moveTo>
                  <a:cubicBezTo>
                    <a:pt x="49530" y="51724"/>
                    <a:pt x="99060" y="-6950"/>
                    <a:pt x="146304" y="670"/>
                  </a:cubicBezTo>
                  <a:cubicBezTo>
                    <a:pt x="193548" y="8290"/>
                    <a:pt x="236220" y="150022"/>
                    <a:pt x="283464" y="156118"/>
                  </a:cubicBezTo>
                  <a:cubicBezTo>
                    <a:pt x="330708" y="162214"/>
                    <a:pt x="382524" y="38770"/>
                    <a:pt x="429768" y="37246"/>
                  </a:cubicBezTo>
                  <a:cubicBezTo>
                    <a:pt x="477012" y="35722"/>
                    <a:pt x="525780" y="140878"/>
                    <a:pt x="566928" y="146974"/>
                  </a:cubicBezTo>
                  <a:cubicBezTo>
                    <a:pt x="608076" y="153070"/>
                    <a:pt x="642366" y="113446"/>
                    <a:pt x="676656" y="73822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コネクタ 32"/>
            <p:cNvCxnSpPr/>
            <p:nvPr/>
          </p:nvCxnSpPr>
          <p:spPr>
            <a:xfrm rot="8100000">
              <a:off x="7169184" y="3321869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2700000">
              <a:off x="6265459" y="3303985"/>
              <a:ext cx="3514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下矢印 34"/>
          <p:cNvSpPr/>
          <p:nvPr/>
        </p:nvSpPr>
        <p:spPr>
          <a:xfrm rot="10800000">
            <a:off x="6588225" y="4589236"/>
            <a:ext cx="288032" cy="424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/>
          <p:cNvGrpSpPr/>
          <p:nvPr/>
        </p:nvGrpSpPr>
        <p:grpSpPr>
          <a:xfrm>
            <a:off x="5991882" y="3817844"/>
            <a:ext cx="1584176" cy="428816"/>
            <a:chOff x="1115616" y="3216208"/>
            <a:chExt cx="1584176" cy="428816"/>
          </a:xfrm>
        </p:grpSpPr>
        <p:cxnSp>
          <p:nvCxnSpPr>
            <p:cNvPr id="38" name="直線コネクタ 37"/>
            <p:cNvCxnSpPr/>
            <p:nvPr/>
          </p:nvCxnSpPr>
          <p:spPr>
            <a:xfrm>
              <a:off x="1115616" y="3645024"/>
              <a:ext cx="1584176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グループ化 38"/>
            <p:cNvGrpSpPr/>
            <p:nvPr/>
          </p:nvGrpSpPr>
          <p:grpSpPr>
            <a:xfrm rot="8100000">
              <a:off x="1731993" y="3216208"/>
              <a:ext cx="351422" cy="351422"/>
              <a:chOff x="1619672" y="5589240"/>
              <a:chExt cx="351422" cy="351422"/>
            </a:xfrm>
          </p:grpSpPr>
          <p:cxnSp>
            <p:nvCxnSpPr>
              <p:cNvPr id="40" name="直線コネクタ 39"/>
              <p:cNvCxnSpPr/>
              <p:nvPr/>
            </p:nvCxnSpPr>
            <p:spPr>
              <a:xfrm>
                <a:off x="1619672" y="5589240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rot="16200000">
                <a:off x="1781216" y="5764951"/>
                <a:ext cx="3514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図 2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426" y="1773846"/>
            <a:ext cx="7253891" cy="8756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角丸四角形 43"/>
          <p:cNvSpPr/>
          <p:nvPr/>
        </p:nvSpPr>
        <p:spPr>
          <a:xfrm>
            <a:off x="835047" y="3574046"/>
            <a:ext cx="4313017" cy="9539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下矢印 45"/>
          <p:cNvSpPr/>
          <p:nvPr/>
        </p:nvSpPr>
        <p:spPr>
          <a:xfrm rot="10800000">
            <a:off x="6617027" y="2925974"/>
            <a:ext cx="26826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下矢印 46"/>
          <p:cNvSpPr/>
          <p:nvPr/>
        </p:nvSpPr>
        <p:spPr>
          <a:xfrm rot="10800000">
            <a:off x="4716016" y="2925974"/>
            <a:ext cx="26826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644008" y="402615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・・・</a:t>
            </a:r>
            <a:endParaRPr kumimoji="1" lang="ja-JP" altLang="en-US" dirty="0"/>
          </a:p>
        </p:txBody>
      </p:sp>
      <p:sp>
        <p:nvSpPr>
          <p:cNvPr id="49" name="角丸四角形 48"/>
          <p:cNvSpPr/>
          <p:nvPr/>
        </p:nvSpPr>
        <p:spPr>
          <a:xfrm>
            <a:off x="5703850" y="3582418"/>
            <a:ext cx="2088232" cy="23678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" name="図 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2156" y="828958"/>
            <a:ext cx="3705832" cy="46228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7" name="右中かっこ 56"/>
          <p:cNvSpPr/>
          <p:nvPr/>
        </p:nvSpPr>
        <p:spPr>
          <a:xfrm rot="16200000">
            <a:off x="5057412" y="-1405288"/>
            <a:ext cx="434107" cy="5939884"/>
          </a:xfrm>
          <a:prstGeom prst="rightBrace">
            <a:avLst>
              <a:gd name="adj1" fmla="val 8333"/>
              <a:gd name="adj2" fmla="val 49843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798445" y="6525344"/>
            <a:ext cx="634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K.-I. Aoki, K.-I. Morikawa, J.-I. </a:t>
            </a:r>
            <a:r>
              <a:rPr lang="en-US" dirty="0" err="1" smtClean="0"/>
              <a:t>Sumi</a:t>
            </a:r>
            <a:r>
              <a:rPr lang="en-US" dirty="0" smtClean="0"/>
              <a:t>, H</a:t>
            </a:r>
            <a:r>
              <a:rPr lang="en-US" dirty="0"/>
              <a:t>. </a:t>
            </a:r>
            <a:r>
              <a:rPr lang="en-US" dirty="0" err="1"/>
              <a:t>Terao</a:t>
            </a:r>
            <a:r>
              <a:rPr lang="en-US" dirty="0"/>
              <a:t>, M. </a:t>
            </a:r>
            <a:r>
              <a:rPr lang="en-US" dirty="0" err="1" smtClean="0"/>
              <a:t>Tomoyose</a:t>
            </a:r>
            <a:r>
              <a:rPr lang="en-US" dirty="0" smtClean="0"/>
              <a:t> (2000)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44" y="2960738"/>
            <a:ext cx="861200" cy="453692"/>
          </a:xfrm>
          <a:prstGeom prst="rect">
            <a:avLst/>
          </a:prstGeom>
        </p:spPr>
      </p:pic>
      <p:sp>
        <p:nvSpPr>
          <p:cNvPr id="50" name="右中かっこ 49"/>
          <p:cNvSpPr/>
          <p:nvPr/>
        </p:nvSpPr>
        <p:spPr>
          <a:xfrm rot="5400000" flipV="1">
            <a:off x="5833925" y="1081762"/>
            <a:ext cx="434107" cy="3234731"/>
          </a:xfrm>
          <a:prstGeom prst="rightBrace">
            <a:avLst>
              <a:gd name="adj1" fmla="val 8333"/>
              <a:gd name="adj2" fmla="val 39643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コネクタ 50"/>
          <p:cNvCxnSpPr/>
          <p:nvPr/>
        </p:nvCxnSpPr>
        <p:spPr>
          <a:xfrm>
            <a:off x="1115616" y="5014206"/>
            <a:ext cx="802106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フリーフォーム 51"/>
          <p:cNvSpPr/>
          <p:nvPr/>
        </p:nvSpPr>
        <p:spPr>
          <a:xfrm>
            <a:off x="1115616" y="5192301"/>
            <a:ext cx="676656" cy="156336"/>
          </a:xfrm>
          <a:custGeom>
            <a:avLst/>
            <a:gdLst>
              <a:gd name="connsiteX0" fmla="*/ 0 w 676656"/>
              <a:gd name="connsiteY0" fmla="*/ 110398 h 156336"/>
              <a:gd name="connsiteX1" fmla="*/ 146304 w 676656"/>
              <a:gd name="connsiteY1" fmla="*/ 670 h 156336"/>
              <a:gd name="connsiteX2" fmla="*/ 283464 w 676656"/>
              <a:gd name="connsiteY2" fmla="*/ 156118 h 156336"/>
              <a:gd name="connsiteX3" fmla="*/ 429768 w 676656"/>
              <a:gd name="connsiteY3" fmla="*/ 37246 h 156336"/>
              <a:gd name="connsiteX4" fmla="*/ 566928 w 676656"/>
              <a:gd name="connsiteY4" fmla="*/ 146974 h 156336"/>
              <a:gd name="connsiteX5" fmla="*/ 676656 w 676656"/>
              <a:gd name="connsiteY5" fmla="*/ 73822 h 15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656" h="156336">
                <a:moveTo>
                  <a:pt x="0" y="110398"/>
                </a:moveTo>
                <a:cubicBezTo>
                  <a:pt x="49530" y="51724"/>
                  <a:pt x="99060" y="-6950"/>
                  <a:pt x="146304" y="670"/>
                </a:cubicBezTo>
                <a:cubicBezTo>
                  <a:pt x="193548" y="8290"/>
                  <a:pt x="236220" y="150022"/>
                  <a:pt x="283464" y="156118"/>
                </a:cubicBezTo>
                <a:cubicBezTo>
                  <a:pt x="330708" y="162214"/>
                  <a:pt x="382524" y="38770"/>
                  <a:pt x="429768" y="37246"/>
                </a:cubicBezTo>
                <a:cubicBezTo>
                  <a:pt x="477012" y="35722"/>
                  <a:pt x="525780" y="140878"/>
                  <a:pt x="566928" y="146974"/>
                </a:cubicBezTo>
                <a:cubicBezTo>
                  <a:pt x="608076" y="153070"/>
                  <a:pt x="642366" y="113446"/>
                  <a:pt x="676656" y="7382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85276" y="4949155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Shell mode</a:t>
            </a:r>
            <a:endParaRPr kumimoji="1" lang="ja-JP" altLang="en-US" sz="2000" dirty="0"/>
          </a:p>
        </p:txBody>
      </p:sp>
      <p:cxnSp>
        <p:nvCxnSpPr>
          <p:cNvPr id="54" name="直線コネクタ 53"/>
          <p:cNvCxnSpPr/>
          <p:nvPr/>
        </p:nvCxnSpPr>
        <p:spPr>
          <a:xfrm rot="8100000">
            <a:off x="1369270" y="5687049"/>
            <a:ext cx="3514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rot="2700000">
            <a:off x="1127923" y="5687047"/>
            <a:ext cx="3514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2290656" y="5352730"/>
            <a:ext cx="1268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Low mode</a:t>
            </a:r>
            <a:endParaRPr kumimoji="1"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229406"/>
            <a:ext cx="1348571" cy="4742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40952" y="1379320"/>
            <a:ext cx="1050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</a:t>
            </a:r>
            <a:r>
              <a:rPr kumimoji="1" lang="en-US" altLang="ja-JP" sz="2400" dirty="0" smtClean="0"/>
              <a:t>PRGE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43136" y="2775129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2-dim. PDE</a:t>
            </a:r>
            <a:endParaRPr kumimoji="1" lang="ja-JP" altLang="en-US" sz="24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85727" y="5995069"/>
            <a:ext cx="209954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Integrating NPRGE</a:t>
            </a:r>
            <a:endParaRPr kumimoji="1" lang="ja-JP" altLang="en-US" sz="2000" dirty="0"/>
          </a:p>
        </p:txBody>
      </p:sp>
      <p:sp>
        <p:nvSpPr>
          <p:cNvPr id="60" name="右矢印 59"/>
          <p:cNvSpPr/>
          <p:nvPr/>
        </p:nvSpPr>
        <p:spPr>
          <a:xfrm>
            <a:off x="2291217" y="6072575"/>
            <a:ext cx="564036" cy="245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2995" y="6006347"/>
            <a:ext cx="5709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All the planar (bubble tree) diagrams are summed up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377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926089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Mass function exhibiting dynamical mass generation</a:t>
            </a:r>
            <a:endParaRPr kumimoji="1" lang="ja-JP" altLang="en-US" sz="3200" dirty="0"/>
          </a:p>
        </p:txBody>
      </p:sp>
      <p:pic>
        <p:nvPicPr>
          <p:cNvPr id="4" name="Picture 2" descr="C:\Users\satodai\Dropbox\work\phys\investigate\par_diff\logscale-pde\graph\m-func_vs_sig_nolo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/>
          <a:stretch/>
        </p:blipFill>
        <p:spPr bwMode="auto">
          <a:xfrm>
            <a:off x="4339609" y="775257"/>
            <a:ext cx="4804391" cy="350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845" y="1031391"/>
            <a:ext cx="3367158" cy="43204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5483019" y="1725805"/>
            <a:ext cx="3325657" cy="1428098"/>
            <a:chOff x="3296000" y="2385685"/>
            <a:chExt cx="3325657" cy="1428098"/>
          </a:xfrm>
        </p:grpSpPr>
        <p:pic>
          <p:nvPicPr>
            <p:cNvPr id="7" name="図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000" y="2385685"/>
              <a:ext cx="258647" cy="331599"/>
            </a:xfrm>
            <a:prstGeom prst="rect">
              <a:avLst/>
            </a:prstGeom>
          </p:spPr>
        </p:pic>
        <p:cxnSp>
          <p:nvCxnSpPr>
            <p:cNvPr id="9" name="直線矢印コネクタ 8"/>
            <p:cNvCxnSpPr/>
            <p:nvPr/>
          </p:nvCxnSpPr>
          <p:spPr>
            <a:xfrm>
              <a:off x="3752517" y="2593274"/>
              <a:ext cx="864096" cy="1658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図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72553" y="3518925"/>
              <a:ext cx="849104" cy="29485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3" name="直線矢印コネクタ 12"/>
            <p:cNvCxnSpPr/>
            <p:nvPr/>
          </p:nvCxnSpPr>
          <p:spPr>
            <a:xfrm flipV="1">
              <a:off x="6093410" y="2979131"/>
              <a:ext cx="0" cy="44986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/>
          <p:cNvSpPr txBox="1"/>
          <p:nvPr/>
        </p:nvSpPr>
        <p:spPr>
          <a:xfrm>
            <a:off x="0" y="1986037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At finite scale,</a:t>
            </a:r>
          </a:p>
          <a:p>
            <a:r>
              <a:rPr kumimoji="1" lang="en-US" altLang="ja-JP" sz="2000" dirty="0" smtClean="0"/>
              <a:t> the derivative of M at the origin diverges, </a:t>
            </a:r>
          </a:p>
          <a:p>
            <a:r>
              <a:rPr kumimoji="1" lang="en-US" altLang="ja-JP" sz="2000" dirty="0" smtClean="0"/>
              <a:t>and then </a:t>
            </a:r>
            <a:r>
              <a:rPr lang="en-US" altLang="ja-JP" sz="2000" dirty="0" smtClean="0"/>
              <a:t>It becomes discontinuous there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79" y="3579116"/>
            <a:ext cx="4609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The fer</a:t>
            </a:r>
            <a:r>
              <a:rPr lang="en-US" altLang="ja-JP" sz="2000" dirty="0" smtClean="0"/>
              <a:t>mion potential is not differentiable </a:t>
            </a:r>
          </a:p>
          <a:p>
            <a:r>
              <a:rPr lang="en-US" altLang="ja-JP" sz="2000" dirty="0" smtClean="0"/>
              <a:t>at the origin after that.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77981" y="4333302"/>
            <a:ext cx="5402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Such function is not a solution of the PDE.</a:t>
            </a:r>
            <a:endParaRPr kumimoji="1" lang="ja-JP" altLang="en-US" sz="2400" dirty="0"/>
          </a:p>
        </p:txBody>
      </p:sp>
      <p:sp>
        <p:nvSpPr>
          <p:cNvPr id="14" name="右矢印 13"/>
          <p:cNvSpPr/>
          <p:nvPr/>
        </p:nvSpPr>
        <p:spPr>
          <a:xfrm>
            <a:off x="114420" y="4428581"/>
            <a:ext cx="1214760" cy="271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上下矢印 15"/>
          <p:cNvSpPr/>
          <p:nvPr/>
        </p:nvSpPr>
        <p:spPr>
          <a:xfrm>
            <a:off x="1703178" y="3001700"/>
            <a:ext cx="311084" cy="53986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7129" y="4918619"/>
            <a:ext cx="8936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The NPRG solution must respect this spontaneous generation of singularity, as far as</a:t>
            </a:r>
          </a:p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The dynamical chiral symmetry breaking occurs due to quantum corrections.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7129" y="5645382"/>
            <a:ext cx="6130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This singularity generation is irrelevant to approximation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0" name="下矢印 19"/>
          <p:cNvSpPr/>
          <p:nvPr/>
        </p:nvSpPr>
        <p:spPr>
          <a:xfrm>
            <a:off x="28281" y="4936546"/>
            <a:ext cx="207129" cy="1256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6211334"/>
            <a:ext cx="8426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We will modify the NPRG equation to allow such singular solution.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835" y="-13171"/>
            <a:ext cx="7886700" cy="875022"/>
          </a:xfrm>
        </p:spPr>
        <p:txBody>
          <a:bodyPr/>
          <a:lstStyle/>
          <a:p>
            <a:r>
              <a:rPr kumimoji="1" lang="en-US" altLang="ja-JP" dirty="0" smtClean="0"/>
              <a:t>Bare mass does help, but little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78218"/>
            <a:ext cx="2882646" cy="338328"/>
          </a:xfrm>
          <a:prstGeom prst="rect">
            <a:avLst/>
          </a:prstGeom>
        </p:spPr>
      </p:pic>
      <p:pic>
        <p:nvPicPr>
          <p:cNvPr id="5" name="Picture 3" descr="C:\Users\satodai\Dropbox\work\phys\investigate\Dense_matter\presen\g425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78" y="2136970"/>
            <a:ext cx="2902999" cy="1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satodai\Dropbox\work\phys\investigate\Dense_matter\presen\g445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2" y="2152472"/>
            <a:ext cx="2902999" cy="1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0" y="3852825"/>
            <a:ext cx="518922" cy="3063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05" y="3863366"/>
            <a:ext cx="518922" cy="30632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8" y="2266522"/>
            <a:ext cx="251460" cy="13716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42" y="2207071"/>
            <a:ext cx="331470" cy="260604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1217768" y="1632914"/>
            <a:ext cx="1413893" cy="456941"/>
            <a:chOff x="3275856" y="4705821"/>
            <a:chExt cx="1413893" cy="456941"/>
          </a:xfrm>
        </p:grpSpPr>
        <p:pic>
          <p:nvPicPr>
            <p:cNvPr id="12" name="図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4972119"/>
              <a:ext cx="709330" cy="190643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4705821"/>
              <a:ext cx="709330" cy="214688"/>
            </a:xfrm>
            <a:prstGeom prst="rect">
              <a:avLst/>
            </a:prstGeom>
          </p:spPr>
        </p:pic>
        <p:cxnSp>
          <p:nvCxnSpPr>
            <p:cNvPr id="14" name="直線コネクタ 13"/>
            <p:cNvCxnSpPr/>
            <p:nvPr/>
          </p:nvCxnSpPr>
          <p:spPr>
            <a:xfrm>
              <a:off x="4185693" y="5067440"/>
              <a:ext cx="50405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4185693" y="4813165"/>
              <a:ext cx="504056" cy="0"/>
            </a:xfrm>
            <a:prstGeom prst="line">
              <a:avLst/>
            </a:prstGeom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997866" y="6433135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5591" y="4195477"/>
            <a:ext cx="86528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It moderates the behavior of the dynamical mass, </a:t>
            </a:r>
          </a:p>
          <a:p>
            <a:r>
              <a:rPr kumimoji="1" lang="en-US" altLang="ja-JP" sz="2400" dirty="0" smtClean="0"/>
              <a:t>and no divergence of susceptibility.</a:t>
            </a:r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However, we can prove that the singularity of the fermion potential </a:t>
            </a:r>
          </a:p>
          <a:p>
            <a:r>
              <a:rPr lang="en-US" altLang="ja-JP" sz="2400" dirty="0"/>
              <a:t>i</a:t>
            </a:r>
            <a:r>
              <a:rPr lang="en-US" altLang="ja-JP" sz="2400" dirty="0" smtClean="0"/>
              <a:t>s completely the same as vanishing bare mass case. </a:t>
            </a:r>
          </a:p>
          <a:p>
            <a:r>
              <a:rPr lang="en-US" altLang="ja-JP" sz="2400" dirty="0" smtClean="0"/>
              <a:t>Only the position of the </a:t>
            </a:r>
            <a:r>
              <a:rPr lang="en-US" altLang="ja-JP" sz="2400" dirty="0"/>
              <a:t>s</a:t>
            </a:r>
            <a:r>
              <a:rPr kumimoji="1" lang="en-US" altLang="ja-JP" sz="2400" dirty="0" smtClean="0"/>
              <a:t>ingularity moves off the origin, </a:t>
            </a:r>
          </a:p>
          <a:p>
            <a:r>
              <a:rPr kumimoji="1" lang="en-US" altLang="ja-JP" sz="2400" dirty="0" smtClean="0"/>
              <a:t>which moderates the dynamical mass as above.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332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5836"/>
            <a:ext cx="9144000" cy="7200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Bare mass helps nothing for 1</a:t>
            </a:r>
            <a:r>
              <a:rPr lang="en-US" sz="3600" baseline="30000" dirty="0" smtClean="0"/>
              <a:t>st </a:t>
            </a:r>
            <a:r>
              <a:rPr lang="en-US" sz="3600" dirty="0" smtClean="0"/>
              <a:t>order transition</a:t>
            </a:r>
            <a:endParaRPr lang="en-US" sz="3600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1768046" y="1019419"/>
            <a:ext cx="3793635" cy="2327096"/>
            <a:chOff x="2456336" y="1268760"/>
            <a:chExt cx="3627832" cy="222538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2456336" y="1268760"/>
              <a:ext cx="3627832" cy="2003595"/>
              <a:chOff x="2088292" y="2694806"/>
              <a:chExt cx="3771848" cy="2083133"/>
            </a:xfrm>
          </p:grpSpPr>
          <p:pic>
            <p:nvPicPr>
              <p:cNvPr id="2050" name="Picture 2" descr="C:\Users\satodai\Dropbox\work\phys\investigate\Dense_matter\presen\g4253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9752" y="2890532"/>
                <a:ext cx="2902999" cy="186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図 4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218" y="4471615"/>
                <a:ext cx="518922" cy="306324"/>
              </a:xfrm>
              <a:prstGeom prst="rect">
                <a:avLst/>
              </a:prstGeom>
            </p:spPr>
          </p:pic>
          <p:pic>
            <p:nvPicPr>
              <p:cNvPr id="6" name="図 5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8292" y="2694806"/>
                <a:ext cx="251460" cy="137160"/>
              </a:xfrm>
              <a:prstGeom prst="rect">
                <a:avLst/>
              </a:prstGeom>
            </p:spPr>
          </p:pic>
          <p:pic>
            <p:nvPicPr>
              <p:cNvPr id="7" name="図 6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1333" y="3092433"/>
                <a:ext cx="709330" cy="190643"/>
              </a:xfrm>
              <a:prstGeom prst="rect">
                <a:avLst/>
              </a:prstGeom>
            </p:spPr>
          </p:pic>
          <p:pic>
            <p:nvPicPr>
              <p:cNvPr id="8" name="図 7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1333" y="2831966"/>
                <a:ext cx="709330" cy="214688"/>
              </a:xfrm>
              <a:prstGeom prst="rect">
                <a:avLst/>
              </a:prstGeom>
            </p:spPr>
          </p:pic>
          <p:cxnSp>
            <p:nvCxnSpPr>
              <p:cNvPr id="9" name="直線コネクタ 8"/>
              <p:cNvCxnSpPr/>
              <p:nvPr/>
            </p:nvCxnSpPr>
            <p:spPr>
              <a:xfrm>
                <a:off x="4681170" y="3187754"/>
                <a:ext cx="50405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4681170" y="2939310"/>
                <a:ext cx="504056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図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3273106"/>
              <a:ext cx="249382" cy="221043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1223404" y="3888828"/>
            <a:ext cx="7012174" cy="1591501"/>
            <a:chOff x="971600" y="4553971"/>
            <a:chExt cx="7416824" cy="1683341"/>
          </a:xfrm>
        </p:grpSpPr>
        <p:pic>
          <p:nvPicPr>
            <p:cNvPr id="2052" name="Picture 4" descr="C:\Users\satodai\Dropbox\work\phys\investigate\Dense_matter\presen\path4577-7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932963"/>
              <a:ext cx="1804987" cy="1135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C:\Users\satodai\Dropbox\work\phys\investigate\Dense_matter\presen\path4635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125" y="4906481"/>
              <a:ext cx="1804987" cy="1138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C:\Users\satodai\Dropbox\work\phys\investigate\Dense_matter\presen\path4577-7-5-8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437" y="4892432"/>
              <a:ext cx="1804987" cy="133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円/楕円 10"/>
            <p:cNvSpPr/>
            <p:nvPr/>
          </p:nvSpPr>
          <p:spPr>
            <a:xfrm>
              <a:off x="1805216" y="6006618"/>
              <a:ext cx="71850" cy="718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4605768" y="5984110"/>
              <a:ext cx="71850" cy="718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5177197" y="5983758"/>
              <a:ext cx="71850" cy="718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7966829" y="6165462"/>
              <a:ext cx="71850" cy="718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図 1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331" y="4553971"/>
              <a:ext cx="918972" cy="267462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723" y="4557772"/>
              <a:ext cx="918972" cy="267462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802" y="4576440"/>
              <a:ext cx="918972" cy="267462"/>
            </a:xfrm>
            <a:prstGeom prst="rect">
              <a:avLst/>
            </a:prstGeom>
          </p:spPr>
        </p:pic>
        <p:sp>
          <p:nvSpPr>
            <p:cNvPr id="16" name="右矢印 15"/>
            <p:cNvSpPr/>
            <p:nvPr/>
          </p:nvSpPr>
          <p:spPr>
            <a:xfrm>
              <a:off x="2987824" y="5242362"/>
              <a:ext cx="576064" cy="318407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右矢印 31"/>
            <p:cNvSpPr/>
            <p:nvPr/>
          </p:nvSpPr>
          <p:spPr>
            <a:xfrm>
              <a:off x="5868144" y="5216811"/>
              <a:ext cx="576064" cy="318407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図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8" y="1019419"/>
            <a:ext cx="722376" cy="285750"/>
          </a:xfrm>
          <a:prstGeom prst="rect">
            <a:avLst/>
          </a:prstGeom>
        </p:spPr>
      </p:pic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65202" y="2347095"/>
            <a:ext cx="3012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Bare mass does not</a:t>
            </a:r>
          </a:p>
          <a:p>
            <a:r>
              <a:rPr lang="en-US" altLang="ja-JP" sz="2000" dirty="0" smtClean="0"/>
              <a:t>Moderate finite jump of m.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43772" y="5552979"/>
            <a:ext cx="627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This finite jump with respect to the scale change </a:t>
            </a:r>
          </a:p>
          <a:p>
            <a:r>
              <a:rPr lang="en-US" altLang="ja-JP" sz="2400" dirty="0" smtClean="0"/>
              <a:t>should be described by </a:t>
            </a:r>
            <a:r>
              <a:rPr kumimoji="1" lang="en-US" altLang="ja-JP" sz="2400" dirty="0" smtClean="0"/>
              <a:t>NPRG equation.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331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7706"/>
            <a:ext cx="7886700" cy="930300"/>
          </a:xfrm>
        </p:spPr>
        <p:txBody>
          <a:bodyPr/>
          <a:lstStyle/>
          <a:p>
            <a:r>
              <a:rPr lang="en-US" altLang="ja-JP" dirty="0" smtClean="0"/>
              <a:t>NPRG Eq.: 2-dimensional PDE</a:t>
            </a:r>
            <a:endParaRPr kumimoji="1" lang="ja-JP" altLang="en-US" dirty="0"/>
          </a:p>
        </p:txBody>
      </p:sp>
      <p:pic>
        <p:nvPicPr>
          <p:cNvPr id="4" name="図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039104"/>
            <a:ext cx="7253891" cy="8756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図 32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957" y="2263240"/>
            <a:ext cx="4120385" cy="7062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2699792" y="2263240"/>
            <a:ext cx="2736304" cy="288032"/>
            <a:chOff x="2987824" y="2564904"/>
            <a:chExt cx="2232248" cy="360040"/>
          </a:xfrm>
        </p:grpSpPr>
        <p:cxnSp>
          <p:nvCxnSpPr>
            <p:cNvPr id="10" name="直線矢印コネクタ 9"/>
            <p:cNvCxnSpPr/>
            <p:nvPr/>
          </p:nvCxnSpPr>
          <p:spPr>
            <a:xfrm>
              <a:off x="2987824" y="2564904"/>
              <a:ext cx="0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987824" y="2564904"/>
              <a:ext cx="22322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下矢印 13"/>
          <p:cNvSpPr/>
          <p:nvPr/>
        </p:nvSpPr>
        <p:spPr>
          <a:xfrm>
            <a:off x="1907704" y="3055328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149" y="3055328"/>
            <a:ext cx="2759963" cy="35413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図 3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372" y="4711512"/>
            <a:ext cx="5812627" cy="6213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グループ化 17"/>
          <p:cNvGrpSpPr/>
          <p:nvPr/>
        </p:nvGrpSpPr>
        <p:grpSpPr>
          <a:xfrm rot="5400000" flipH="1">
            <a:off x="5173961" y="3022494"/>
            <a:ext cx="2599224" cy="1786922"/>
            <a:chOff x="2987824" y="2564904"/>
            <a:chExt cx="2232248" cy="360040"/>
          </a:xfrm>
        </p:grpSpPr>
        <p:cxnSp>
          <p:nvCxnSpPr>
            <p:cNvPr id="19" name="直線矢印コネクタ 18"/>
            <p:cNvCxnSpPr/>
            <p:nvPr/>
          </p:nvCxnSpPr>
          <p:spPr>
            <a:xfrm>
              <a:off x="2987824" y="2564904"/>
              <a:ext cx="0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987824" y="2564904"/>
              <a:ext cx="22322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図 33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4796" y="3487376"/>
            <a:ext cx="3161180" cy="6214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下矢印 23"/>
          <p:cNvSpPr/>
          <p:nvPr/>
        </p:nvSpPr>
        <p:spPr>
          <a:xfrm>
            <a:off x="1907704" y="4207456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7530" y="4063440"/>
            <a:ext cx="331653" cy="56090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角丸四角形 37"/>
          <p:cNvSpPr/>
          <p:nvPr/>
        </p:nvSpPr>
        <p:spPr>
          <a:xfrm>
            <a:off x="539551" y="5503600"/>
            <a:ext cx="4183277" cy="864096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中かっこ 38"/>
          <p:cNvSpPr/>
          <p:nvPr/>
        </p:nvSpPr>
        <p:spPr>
          <a:xfrm rot="5400000" flipV="1">
            <a:off x="5150878" y="-1134291"/>
            <a:ext cx="434107" cy="6040985"/>
          </a:xfrm>
          <a:prstGeom prst="rightBrace">
            <a:avLst>
              <a:gd name="adj1" fmla="val 8333"/>
              <a:gd name="adj2" fmla="val 3596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36096" y="2217417"/>
            <a:ext cx="351833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No σ dependence for NJL model</a:t>
            </a:r>
            <a:endParaRPr kumimoji="1" lang="ja-JP" altLang="en-US" sz="2000" dirty="0"/>
          </a:p>
        </p:txBody>
      </p:sp>
      <p:pic>
        <p:nvPicPr>
          <p:cNvPr id="22" name="図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5" y="5631448"/>
            <a:ext cx="3841905" cy="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635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54523" y="320511"/>
            <a:ext cx="3940404" cy="19230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下矢印 25"/>
          <p:cNvSpPr/>
          <p:nvPr/>
        </p:nvSpPr>
        <p:spPr>
          <a:xfrm>
            <a:off x="8282627" y="1632283"/>
            <a:ext cx="231754" cy="3164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486"/>
            <a:ext cx="9144000" cy="93224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Weak</a:t>
            </a:r>
            <a:r>
              <a:rPr lang="en-US" altLang="ja-JP" dirty="0" smtClean="0"/>
              <a:t> Renormalization Group Equation</a:t>
            </a:r>
            <a:endParaRPr kumimoji="1" lang="ja-JP" altLang="en-US" dirty="0"/>
          </a:p>
        </p:txBody>
      </p:sp>
      <p:pic>
        <p:nvPicPr>
          <p:cNvPr id="18" name="図 1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0" y="1052537"/>
            <a:ext cx="3047700" cy="6484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図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769" y="2276674"/>
            <a:ext cx="4874627" cy="69685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049" y="3512631"/>
            <a:ext cx="3865952" cy="70091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図 1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4311355"/>
            <a:ext cx="4610755" cy="6874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879842" y="1137276"/>
            <a:ext cx="217931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Strong Equation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64685" y="4865734"/>
            <a:ext cx="207646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Weak equation</a:t>
            </a:r>
            <a:endParaRPr kumimoji="1" lang="ja-JP" altLang="en-US" sz="2400" dirty="0"/>
          </a:p>
        </p:txBody>
      </p:sp>
      <p:sp>
        <p:nvSpPr>
          <p:cNvPr id="12" name="下矢印 11"/>
          <p:cNvSpPr/>
          <p:nvPr/>
        </p:nvSpPr>
        <p:spPr>
          <a:xfrm>
            <a:off x="1259632" y="1844625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>
            <a:off x="1259632" y="3068761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38" y="1823396"/>
            <a:ext cx="874107" cy="35546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122665" y="1740347"/>
            <a:ext cx="2627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: Smooth and bounded </a:t>
            </a:r>
          </a:p>
          <a:p>
            <a:r>
              <a:rPr lang="en-US" altLang="ja-JP" sz="2000" dirty="0" smtClean="0"/>
              <a:t>  test function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5769" y="5900684"/>
            <a:ext cx="7867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Discontinuous function M can be a solution of weak equation.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5769" y="5405677"/>
            <a:ext cx="751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Weak solution: Satisfy weak equation for any test function.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691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2801"/>
            <a:ext cx="7886700" cy="1325563"/>
          </a:xfrm>
        </p:spPr>
        <p:txBody>
          <a:bodyPr/>
          <a:lstStyle/>
          <a:p>
            <a:r>
              <a:rPr lang="en-US" altLang="ja-JP" dirty="0" smtClean="0"/>
              <a:t>What is the weak solution?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6234129" y="4406139"/>
            <a:ext cx="230425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 bwMode="auto">
          <a:xfrm flipV="1">
            <a:off x="6378145" y="1759373"/>
            <a:ext cx="0" cy="27308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8114" y="4580246"/>
            <a:ext cx="293585" cy="208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008" y="1788881"/>
            <a:ext cx="168121" cy="293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グループ化 8"/>
          <p:cNvGrpSpPr/>
          <p:nvPr/>
        </p:nvGrpSpPr>
        <p:grpSpPr bwMode="auto">
          <a:xfrm>
            <a:off x="7349438" y="3180225"/>
            <a:ext cx="1110021" cy="990110"/>
            <a:chOff x="2570383" y="4430725"/>
            <a:chExt cx="1110021" cy="990110"/>
          </a:xfrm>
        </p:grpSpPr>
        <p:sp>
          <p:nvSpPr>
            <p:cNvPr id="10" name="角丸四角形 9"/>
            <p:cNvSpPr/>
            <p:nvPr/>
          </p:nvSpPr>
          <p:spPr bwMode="auto">
            <a:xfrm>
              <a:off x="2570383" y="4430725"/>
              <a:ext cx="1110021" cy="99011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36783" y="4773025"/>
              <a:ext cx="1008115" cy="4099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2" name="グループ化 11"/>
          <p:cNvGrpSpPr/>
          <p:nvPr/>
        </p:nvGrpSpPr>
        <p:grpSpPr bwMode="auto">
          <a:xfrm>
            <a:off x="6527986" y="1759373"/>
            <a:ext cx="1110021" cy="990110"/>
            <a:chOff x="2570383" y="4430725"/>
            <a:chExt cx="1110021" cy="990110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2570383" y="4430725"/>
              <a:ext cx="1110021" cy="99011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36783" y="4773025"/>
              <a:ext cx="1008115" cy="4099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" name="テキスト ボックス 15"/>
          <p:cNvSpPr txBox="1"/>
          <p:nvPr/>
        </p:nvSpPr>
        <p:spPr>
          <a:xfrm>
            <a:off x="7787847" y="2590170"/>
            <a:ext cx="139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discontinuity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3288" y="1106005"/>
            <a:ext cx="6110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Consider piecewise smooth function except for </a:t>
            </a:r>
            <a:br>
              <a:rPr lang="en-US" altLang="ja-JP" sz="2400" dirty="0"/>
            </a:br>
            <a:r>
              <a:rPr lang="en-US" altLang="ja-JP" sz="2400" dirty="0"/>
              <a:t>finite number of discontinuities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3288" y="2551244"/>
            <a:ext cx="5787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2400" dirty="0" smtClean="0">
                <a:solidFill>
                  <a:srgbClr val="FF0000"/>
                </a:solidFill>
              </a:rPr>
              <a:t>The weak solution must satisfy </a:t>
            </a:r>
            <a:br>
              <a:rPr kumimoji="1" lang="en-US" altLang="ja-JP" sz="2400" dirty="0" smtClean="0">
                <a:solidFill>
                  <a:srgbClr val="FF0000"/>
                </a:solidFill>
              </a:rPr>
            </a:br>
            <a:r>
              <a:rPr kumimoji="1" lang="en-US" altLang="ja-JP" sz="2400" dirty="0" smtClean="0">
                <a:solidFill>
                  <a:srgbClr val="FF0000"/>
                </a:solidFill>
              </a:rPr>
              <a:t>strong equation except for discontinuities.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6594386" y="2030021"/>
            <a:ext cx="1696825" cy="1828800"/>
          </a:xfrm>
          <a:custGeom>
            <a:avLst/>
            <a:gdLst>
              <a:gd name="connsiteX0" fmla="*/ 0 w 1696825"/>
              <a:gd name="connsiteY0" fmla="*/ 1828800 h 1828800"/>
              <a:gd name="connsiteX1" fmla="*/ 263951 w 1696825"/>
              <a:gd name="connsiteY1" fmla="*/ 1225485 h 1828800"/>
              <a:gd name="connsiteX2" fmla="*/ 1065229 w 1696825"/>
              <a:gd name="connsiteY2" fmla="*/ 763571 h 1828800"/>
              <a:gd name="connsiteX3" fmla="*/ 1696825 w 1696825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825" h="1828800">
                <a:moveTo>
                  <a:pt x="0" y="1828800"/>
                </a:moveTo>
                <a:cubicBezTo>
                  <a:pt x="43206" y="1615911"/>
                  <a:pt x="86413" y="1403023"/>
                  <a:pt x="263951" y="1225485"/>
                </a:cubicBezTo>
                <a:cubicBezTo>
                  <a:pt x="441489" y="1047947"/>
                  <a:pt x="826417" y="967818"/>
                  <a:pt x="1065229" y="763571"/>
                </a:cubicBezTo>
                <a:cubicBezTo>
                  <a:pt x="1304041" y="559323"/>
                  <a:pt x="1500433" y="279661"/>
                  <a:pt x="169682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3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6171" y="10093"/>
            <a:ext cx="7886700" cy="878471"/>
          </a:xfrm>
        </p:spPr>
        <p:txBody>
          <a:bodyPr/>
          <a:lstStyle/>
          <a:p>
            <a:r>
              <a:rPr lang="en-US" altLang="ja-JP" dirty="0" smtClean="0"/>
              <a:t>RH(Rankin-</a:t>
            </a:r>
            <a:r>
              <a:rPr lang="en-US" altLang="ja-JP" dirty="0" err="1" smtClean="0"/>
              <a:t>Hugoniot</a:t>
            </a:r>
            <a:r>
              <a:rPr lang="en-US" altLang="ja-JP" dirty="0" smtClean="0"/>
              <a:t>) condition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849834" y="1886188"/>
            <a:ext cx="2117020" cy="1620180"/>
            <a:chOff x="6453286" y="3508457"/>
            <a:chExt cx="2117020" cy="1620180"/>
          </a:xfrm>
        </p:grpSpPr>
        <p:sp>
          <p:nvSpPr>
            <p:cNvPr id="5" name="円/楕円 4"/>
            <p:cNvSpPr/>
            <p:nvPr/>
          </p:nvSpPr>
          <p:spPr>
            <a:xfrm rot="1972009">
              <a:off x="6453286" y="3508457"/>
              <a:ext cx="2117020" cy="16201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7620" y="3561652"/>
              <a:ext cx="1008115" cy="4099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7" name="直線矢印コネクタ 6"/>
          <p:cNvCxnSpPr/>
          <p:nvPr/>
        </p:nvCxnSpPr>
        <p:spPr>
          <a:xfrm>
            <a:off x="5696740" y="3894963"/>
            <a:ext cx="259228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5840756" y="1716721"/>
            <a:ext cx="0" cy="23222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741" y="4034533"/>
            <a:ext cx="293585" cy="208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1787712"/>
            <a:ext cx="168121" cy="293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6974" y="2828471"/>
            <a:ext cx="651954" cy="4355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図 36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5583" y="1524996"/>
            <a:ext cx="1407168" cy="4173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4970" y="2478525"/>
            <a:ext cx="651954" cy="4355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直線矢印コネクタ 21"/>
          <p:cNvCxnSpPr/>
          <p:nvPr/>
        </p:nvCxnSpPr>
        <p:spPr>
          <a:xfrm>
            <a:off x="1403648" y="3894963"/>
            <a:ext cx="34563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3239" y="4125038"/>
            <a:ext cx="293585" cy="208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直線矢印コネクタ 23"/>
          <p:cNvCxnSpPr/>
          <p:nvPr/>
        </p:nvCxnSpPr>
        <p:spPr>
          <a:xfrm flipV="1">
            <a:off x="1403648" y="2011391"/>
            <a:ext cx="0" cy="19029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029052"/>
            <a:ext cx="1157334" cy="40965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フリーフォーム 27"/>
          <p:cNvSpPr/>
          <p:nvPr/>
        </p:nvSpPr>
        <p:spPr>
          <a:xfrm>
            <a:off x="1404594" y="3126347"/>
            <a:ext cx="1706251" cy="75414"/>
          </a:xfrm>
          <a:custGeom>
            <a:avLst/>
            <a:gdLst>
              <a:gd name="connsiteX0" fmla="*/ 0 w 1706251"/>
              <a:gd name="connsiteY0" fmla="*/ 75414 h 75414"/>
              <a:gd name="connsiteX1" fmla="*/ 961534 w 1706251"/>
              <a:gd name="connsiteY1" fmla="*/ 65988 h 75414"/>
              <a:gd name="connsiteX2" fmla="*/ 1706251 w 1706251"/>
              <a:gd name="connsiteY2" fmla="*/ 0 h 7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6251" h="75414">
                <a:moveTo>
                  <a:pt x="0" y="75414"/>
                </a:moveTo>
                <a:lnTo>
                  <a:pt x="961534" y="65988"/>
                </a:lnTo>
                <a:cubicBezTo>
                  <a:pt x="1245909" y="53419"/>
                  <a:pt x="1476080" y="26709"/>
                  <a:pt x="1706251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3139126" y="2240227"/>
            <a:ext cx="1574276" cy="263951"/>
          </a:xfrm>
          <a:custGeom>
            <a:avLst/>
            <a:gdLst>
              <a:gd name="connsiteX0" fmla="*/ 0 w 1574276"/>
              <a:gd name="connsiteY0" fmla="*/ 263951 h 263951"/>
              <a:gd name="connsiteX1" fmla="*/ 707010 w 1574276"/>
              <a:gd name="connsiteY1" fmla="*/ 94268 h 263951"/>
              <a:gd name="connsiteX2" fmla="*/ 1574276 w 1574276"/>
              <a:gd name="connsiteY2" fmla="*/ 0 h 26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276" h="263951">
                <a:moveTo>
                  <a:pt x="0" y="263951"/>
                </a:moveTo>
                <a:cubicBezTo>
                  <a:pt x="222315" y="201105"/>
                  <a:pt x="444631" y="138260"/>
                  <a:pt x="707010" y="94268"/>
                </a:cubicBezTo>
                <a:cubicBezTo>
                  <a:pt x="969389" y="50276"/>
                  <a:pt x="1271832" y="25138"/>
                  <a:pt x="1574276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コネクタ 30"/>
          <p:cNvCxnSpPr/>
          <p:nvPr/>
        </p:nvCxnSpPr>
        <p:spPr>
          <a:xfrm>
            <a:off x="3139126" y="2504178"/>
            <a:ext cx="0" cy="62216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4117" y="1863543"/>
            <a:ext cx="651954" cy="4355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図 3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8891" y="3270003"/>
            <a:ext cx="651954" cy="4355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図 41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6349" y="4817437"/>
            <a:ext cx="6059293" cy="37805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0" name="直線矢印コネクタ 39"/>
          <p:cNvCxnSpPr/>
          <p:nvPr/>
        </p:nvCxnSpPr>
        <p:spPr>
          <a:xfrm>
            <a:off x="3216125" y="2828471"/>
            <a:ext cx="56378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下矢印 11"/>
          <p:cNvSpPr/>
          <p:nvPr/>
        </p:nvSpPr>
        <p:spPr>
          <a:xfrm>
            <a:off x="3026004" y="5501501"/>
            <a:ext cx="377072" cy="414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61416" y="6038593"/>
            <a:ext cx="591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Equation of motion</a:t>
            </a:r>
            <a:r>
              <a:rPr kumimoji="1" lang="en-US" altLang="ja-JP" sz="2800" dirty="0" smtClean="0"/>
              <a:t> of the discontinuity</a:t>
            </a:r>
            <a:endParaRPr kumimoji="1" lang="ja-JP" altLang="en-US" sz="2800" dirty="0"/>
          </a:p>
        </p:txBody>
      </p:sp>
      <p:sp>
        <p:nvSpPr>
          <p:cNvPr id="14" name="フリーフォーム 13"/>
          <p:cNvSpPr/>
          <p:nvPr/>
        </p:nvSpPr>
        <p:spPr>
          <a:xfrm>
            <a:off x="6176362" y="1837252"/>
            <a:ext cx="1696825" cy="1828800"/>
          </a:xfrm>
          <a:custGeom>
            <a:avLst/>
            <a:gdLst>
              <a:gd name="connsiteX0" fmla="*/ 0 w 1696825"/>
              <a:gd name="connsiteY0" fmla="*/ 1828800 h 1828800"/>
              <a:gd name="connsiteX1" fmla="*/ 263951 w 1696825"/>
              <a:gd name="connsiteY1" fmla="*/ 1225485 h 1828800"/>
              <a:gd name="connsiteX2" fmla="*/ 1065229 w 1696825"/>
              <a:gd name="connsiteY2" fmla="*/ 763571 h 1828800"/>
              <a:gd name="connsiteX3" fmla="*/ 1696825 w 1696825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825" h="1828800">
                <a:moveTo>
                  <a:pt x="0" y="1828800"/>
                </a:moveTo>
                <a:cubicBezTo>
                  <a:pt x="43206" y="1615911"/>
                  <a:pt x="86413" y="1403023"/>
                  <a:pt x="263951" y="1225485"/>
                </a:cubicBezTo>
                <a:cubicBezTo>
                  <a:pt x="441489" y="1047947"/>
                  <a:pt x="826417" y="967818"/>
                  <a:pt x="1065229" y="763571"/>
                </a:cubicBezTo>
                <a:cubicBezTo>
                  <a:pt x="1304041" y="559323"/>
                  <a:pt x="1500433" y="279661"/>
                  <a:pt x="169682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95854" y="761785"/>
            <a:ext cx="6528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2. At </a:t>
            </a:r>
            <a:r>
              <a:rPr lang="en-US" altLang="ja-JP" sz="2400" dirty="0">
                <a:solidFill>
                  <a:srgbClr val="FF0000"/>
                </a:solidFill>
              </a:rPr>
              <a:t>the discontinuity, 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    the </a:t>
            </a:r>
            <a:r>
              <a:rPr lang="en-US" altLang="ja-JP" sz="2400" dirty="0">
                <a:solidFill>
                  <a:srgbClr val="FF0000"/>
                </a:solidFill>
              </a:rPr>
              <a:t>weak solution must </a:t>
            </a:r>
            <a:r>
              <a:rPr lang="en-US" altLang="ja-JP" sz="2400" dirty="0" smtClean="0">
                <a:solidFill>
                  <a:srgbClr val="FF0000"/>
                </a:solidFill>
              </a:rPr>
              <a:t>satisfy the </a:t>
            </a:r>
            <a:r>
              <a:rPr lang="en-US" altLang="ja-JP" sz="2400" dirty="0">
                <a:solidFill>
                  <a:srgbClr val="FF0000"/>
                </a:solidFill>
              </a:rPr>
              <a:t>RH condition. 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5467"/>
            <a:ext cx="7886700" cy="983478"/>
          </a:xfrm>
        </p:spPr>
        <p:txBody>
          <a:bodyPr/>
          <a:lstStyle/>
          <a:p>
            <a:r>
              <a:rPr kumimoji="1" lang="en-US" altLang="ja-JP" dirty="0" smtClean="0"/>
              <a:t>RH condition: proof for physicists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805585" y="2420888"/>
            <a:ext cx="1262359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2123728" y="2132856"/>
            <a:ext cx="2172551" cy="26975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1187624" y="5229200"/>
            <a:ext cx="46085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1547664" y="2204864"/>
            <a:ext cx="0" cy="33843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6572" y="5124647"/>
            <a:ext cx="293585" cy="208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5527" y="2236918"/>
            <a:ext cx="168121" cy="293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図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1409" y="4129691"/>
            <a:ext cx="500942" cy="33312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7481" y="2879243"/>
            <a:ext cx="375707" cy="33312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図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79" y="2175689"/>
            <a:ext cx="671508" cy="434226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4860032" y="2679188"/>
            <a:ext cx="3145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Change of total charge</a:t>
            </a:r>
            <a:r>
              <a:rPr kumimoji="1" lang="en-US" altLang="ja-JP" sz="2400" dirty="0" smtClean="0"/>
              <a:t>: </a:t>
            </a:r>
            <a:endParaRPr kumimoji="1" lang="ja-JP" altLang="en-US" sz="2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60032" y="4145748"/>
            <a:ext cx="326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Current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inflow - outflow</a:t>
            </a:r>
            <a:r>
              <a:rPr kumimoji="1" lang="en-US" altLang="ja-JP" sz="2400" dirty="0" smtClean="0"/>
              <a:t>:</a:t>
            </a:r>
            <a:endParaRPr kumimoji="1" lang="ja-JP" altLang="en-US" sz="2400" dirty="0"/>
          </a:p>
        </p:txBody>
      </p:sp>
      <p:pic>
        <p:nvPicPr>
          <p:cNvPr id="13" name="図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793" y="2679188"/>
            <a:ext cx="598972" cy="40011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図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439" y="3208837"/>
            <a:ext cx="2443138" cy="43281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図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7156" y="4623471"/>
            <a:ext cx="3550113" cy="43311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上下矢印 37"/>
          <p:cNvSpPr/>
          <p:nvPr/>
        </p:nvSpPr>
        <p:spPr>
          <a:xfrm>
            <a:off x="5613819" y="3605650"/>
            <a:ext cx="364634" cy="52404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F06DBAD1-B5C2-4835-A423-86466673DC8D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26" name="図 25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341" y="1161560"/>
            <a:ext cx="3047693" cy="6213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794" y="3401141"/>
            <a:ext cx="598972" cy="40011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図 35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5652541"/>
            <a:ext cx="6059293" cy="378059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テキスト ボックス 9"/>
          <p:cNvSpPr txBox="1"/>
          <p:nvPr/>
        </p:nvSpPr>
        <p:spPr>
          <a:xfrm>
            <a:off x="4494903" y="1229735"/>
            <a:ext cx="4411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Conservation low: derivative form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696238" y="6125436"/>
            <a:ext cx="6021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RH condition = Conservation low: integral form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79876" y="3637596"/>
            <a:ext cx="2417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Must be balanced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828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altLang="ja-JP" dirty="0" smtClean="0"/>
              <a:t>Construction method of weak solution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39959" y="1253331"/>
            <a:ext cx="9004041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1. Prepare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local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stron</a:t>
            </a:r>
            <a:r>
              <a:rPr lang="en-US" altLang="ja-JP" dirty="0" smtClean="0">
                <a:solidFill>
                  <a:srgbClr val="FF0000"/>
                </a:solidFill>
              </a:rPr>
              <a:t>g</a:t>
            </a:r>
            <a:r>
              <a:rPr lang="en-US" altLang="ja-JP" dirty="0" smtClean="0"/>
              <a:t> solution.</a:t>
            </a:r>
          </a:p>
          <a:p>
            <a:pPr lvl="1"/>
            <a:r>
              <a:rPr kumimoji="1" lang="en-US" altLang="ja-JP" dirty="0" smtClean="0"/>
              <a:t>Using </a:t>
            </a:r>
            <a:r>
              <a:rPr kumimoji="1" lang="en-US" altLang="ja-JP" dirty="0" smtClean="0">
                <a:solidFill>
                  <a:srgbClr val="FF0000"/>
                </a:solidFill>
              </a:rPr>
              <a:t>characteristics</a:t>
            </a:r>
            <a:r>
              <a:rPr kumimoji="1" lang="en-US" altLang="ja-JP" dirty="0" smtClean="0"/>
              <a:t>, or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string equation of motion</a:t>
            </a:r>
          </a:p>
          <a:p>
            <a:pPr marL="0" indent="0">
              <a:buNone/>
            </a:pPr>
            <a:r>
              <a:rPr lang="en-US" altLang="ja-JP" dirty="0" smtClean="0"/>
              <a:t>2. Local strong solution may have multi-leaves, multi-valued.</a:t>
            </a:r>
          </a:p>
          <a:p>
            <a:pPr lvl="1"/>
            <a:r>
              <a:rPr kumimoji="1" lang="en-US" altLang="ja-JP" dirty="0" smtClean="0"/>
              <a:t>No global strong solution</a:t>
            </a:r>
          </a:p>
          <a:p>
            <a:pPr marL="0" indent="0">
              <a:buNone/>
            </a:pPr>
            <a:r>
              <a:rPr lang="en-US" altLang="ja-JP" dirty="0" smtClean="0"/>
              <a:t>3. Make a </a:t>
            </a:r>
            <a:r>
              <a:rPr lang="en-US" altLang="ja-JP" dirty="0" smtClean="0">
                <a:solidFill>
                  <a:srgbClr val="FF0000"/>
                </a:solidFill>
              </a:rPr>
              <a:t>patchwork</a:t>
            </a:r>
            <a:r>
              <a:rPr lang="en-US" altLang="ja-JP" dirty="0" smtClean="0"/>
              <a:t> selecting a leaf to define  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     </a:t>
            </a:r>
            <a:r>
              <a:rPr lang="en-US" altLang="ja-JP" dirty="0" smtClean="0">
                <a:solidFill>
                  <a:srgbClr val="FF0000"/>
                </a:solidFill>
              </a:rPr>
              <a:t>global</a:t>
            </a:r>
            <a:r>
              <a:rPr lang="en-US" altLang="ja-JP" dirty="0" smtClean="0"/>
              <a:t> weak solution.</a:t>
            </a:r>
          </a:p>
          <a:p>
            <a:pPr lvl="1"/>
            <a:r>
              <a:rPr kumimoji="1" lang="en-US" altLang="ja-JP" dirty="0" smtClean="0"/>
              <a:t>How to patchwork, is determined by </a:t>
            </a:r>
            <a:r>
              <a:rPr kumimoji="1" lang="en-US" altLang="ja-JP" dirty="0" smtClean="0">
                <a:solidFill>
                  <a:srgbClr val="FF0000"/>
                </a:solidFill>
              </a:rPr>
              <a:t>RH condition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904"/>
            <a:ext cx="7886700" cy="1325563"/>
          </a:xfrm>
        </p:spPr>
        <p:txBody>
          <a:bodyPr/>
          <a:lstStyle/>
          <a:p>
            <a:r>
              <a:rPr lang="en-US" altLang="ja-JP" dirty="0" smtClean="0"/>
              <a:t>Method of characteristics</a:t>
            </a:r>
            <a:endParaRPr kumimoji="1" lang="ja-JP" altLang="en-US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5217916" y="1700808"/>
            <a:ext cx="3386532" cy="2382749"/>
            <a:chOff x="4532651" y="2123834"/>
            <a:chExt cx="3386532" cy="2382749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4532651" y="2123834"/>
              <a:ext cx="3279709" cy="2382749"/>
              <a:chOff x="3773663" y="2123834"/>
              <a:chExt cx="3279709" cy="2382749"/>
            </a:xfrm>
          </p:grpSpPr>
          <p:grpSp>
            <p:nvGrpSpPr>
              <p:cNvPr id="19" name="グループ化 18"/>
              <p:cNvGrpSpPr/>
              <p:nvPr/>
            </p:nvGrpSpPr>
            <p:grpSpPr bwMode="auto">
              <a:xfrm>
                <a:off x="3773663" y="2123834"/>
                <a:ext cx="3279709" cy="2046259"/>
                <a:chOff x="3786843" y="2123834"/>
                <a:chExt cx="3279709" cy="2046259"/>
              </a:xfrm>
            </p:grpSpPr>
            <p:grpSp>
              <p:nvGrpSpPr>
                <p:cNvPr id="9" name="グループ化 8"/>
                <p:cNvGrpSpPr/>
                <p:nvPr/>
              </p:nvGrpSpPr>
              <p:grpSpPr bwMode="auto">
                <a:xfrm>
                  <a:off x="3786843" y="2990850"/>
                  <a:ext cx="3007816" cy="1049274"/>
                  <a:chOff x="1454019" y="3717032"/>
                  <a:chExt cx="3766023" cy="1214452"/>
                </a:xfrm>
              </p:grpSpPr>
              <p:cxnSp>
                <p:nvCxnSpPr>
                  <p:cNvPr id="12" name="直線矢印コネクタ 11"/>
                  <p:cNvCxnSpPr/>
                  <p:nvPr/>
                </p:nvCxnSpPr>
                <p:spPr bwMode="auto">
                  <a:xfrm>
                    <a:off x="2771771" y="4931484"/>
                    <a:ext cx="2448271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線矢印コネクタ 12"/>
                  <p:cNvCxnSpPr/>
                  <p:nvPr/>
                </p:nvCxnSpPr>
                <p:spPr bwMode="auto">
                  <a:xfrm>
                    <a:off x="1454019" y="3717032"/>
                    <a:ext cx="2448272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tailEnd type="arrow"/>
                  </a:ln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" name="図 9" descr="TP_tmp.png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591921" y="2123834"/>
                  <a:ext cx="105334" cy="198985"/>
                </a:xfrm>
                <a:prstGeom prst="rect">
                  <a:avLst/>
                </a:prstGeom>
                <a:noFill/>
                <a:ln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7357" dir="2700000" rotWithShape="0">
                          <a:scrgbClr r="0" g="0" b="0"/>
                        </a:outerShdw>
                      </a:effectLst>
                    </a14:hiddenEffects>
                  </a:ext>
                  <a:ext uri="{31F19639-BCED-4A60-ADC4-E9642A236FB7}">
                    <a14:hiddenScene3d xmlns:a14="http://schemas.microsoft.com/office/drawing/2010/main">
                      <a:camera prst="orthographicFront">
                        <a:rot lat="0" lon="0" rev="0"/>
                      </a:camera>
                      <a:lightRig rig="threePt" dir="t">
                        <a:rot lat="0" lon="0" rev="0"/>
                      </a:lightRig>
                    </a14:hiddenScene3d>
                  </a:ext>
                  <a:ext uri="{E45631CC-5BF2-4C18-A39C-3461C7D3F71A}">
                    <a14:hiddenSp3d xmlns:a14="http://schemas.microsoft.com/office/drawing/2010/main" extrusionH="457200">
                      <a:contourClr>
                        <a:srgbClr val="000000"/>
                      </a:contourClr>
                    </a14:hiddenSp3d>
                  </a:ex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7" name="図 16" descr="TP_tmp.png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883345" y="4040126"/>
                  <a:ext cx="183207" cy="129967"/>
                </a:xfrm>
                <a:prstGeom prst="rect">
                  <a:avLst/>
                </a:prstGeom>
                <a:noFill/>
                <a:ln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7357" dir="2700000" rotWithShape="0">
                          <a:scrgbClr r="0" g="0" b="0"/>
                        </a:outerShdw>
                      </a:effectLst>
                    </a14:hiddenEffects>
                  </a:ext>
                  <a:ext uri="{31F19639-BCED-4A60-ADC4-E9642A236FB7}">
                    <a14:hiddenScene3d xmlns:a14="http://schemas.microsoft.com/office/drawing/2010/main">
                      <a:camera prst="orthographicFront">
                        <a:rot lat="0" lon="0" rev="0"/>
                      </a:camera>
                      <a:lightRig rig="threePt" dir="t">
                        <a:rot lat="0" lon="0" rev="0"/>
                      </a:lightRig>
                    </a14:hiddenScene3d>
                  </a:ext>
                  <a:ext uri="{E45631CC-5BF2-4C18-A39C-3461C7D3F71A}">
                    <a14:hiddenSp3d xmlns:a14="http://schemas.microsoft.com/office/drawing/2010/main" extrusionH="457200">
                      <a:contourClr>
                        <a:srgbClr val="000000"/>
                      </a:contourClr>
                    </a14:hiddenSp3d>
                  </a:ex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6" name="フリーフォーム 5"/>
              <p:cNvSpPr/>
              <p:nvPr/>
            </p:nvSpPr>
            <p:spPr bwMode="auto">
              <a:xfrm>
                <a:off x="5648027" y="2339858"/>
                <a:ext cx="1084621" cy="1677686"/>
              </a:xfrm>
              <a:custGeom>
                <a:avLst/>
                <a:gdLst>
                  <a:gd name="connsiteX0" fmla="*/ 0 w 1640114"/>
                  <a:gd name="connsiteY0" fmla="*/ 2443792 h 2443792"/>
                  <a:gd name="connsiteX1" fmla="*/ 145143 w 1640114"/>
                  <a:gd name="connsiteY1" fmla="*/ 1732592 h 2443792"/>
                  <a:gd name="connsiteX2" fmla="*/ 870857 w 1640114"/>
                  <a:gd name="connsiteY2" fmla="*/ 1311678 h 2443792"/>
                  <a:gd name="connsiteX3" fmla="*/ 1219200 w 1640114"/>
                  <a:gd name="connsiteY3" fmla="*/ 455335 h 2443792"/>
                  <a:gd name="connsiteX4" fmla="*/ 1553029 w 1640114"/>
                  <a:gd name="connsiteY4" fmla="*/ 63450 h 2443792"/>
                  <a:gd name="connsiteX5" fmla="*/ 1640114 w 1640114"/>
                  <a:gd name="connsiteY5" fmla="*/ 5392 h 244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0114" h="2443792">
                    <a:moveTo>
                      <a:pt x="0" y="2443792"/>
                    </a:moveTo>
                    <a:cubicBezTo>
                      <a:pt x="0" y="2182535"/>
                      <a:pt x="0" y="1921278"/>
                      <a:pt x="145143" y="1732592"/>
                    </a:cubicBezTo>
                    <a:cubicBezTo>
                      <a:pt x="290286" y="1543906"/>
                      <a:pt x="691848" y="1524554"/>
                      <a:pt x="870857" y="1311678"/>
                    </a:cubicBezTo>
                    <a:cubicBezTo>
                      <a:pt x="1049867" y="1098802"/>
                      <a:pt x="1105505" y="663373"/>
                      <a:pt x="1219200" y="455335"/>
                    </a:cubicBezTo>
                    <a:cubicBezTo>
                      <a:pt x="1332895" y="247297"/>
                      <a:pt x="1482877" y="138440"/>
                      <a:pt x="1553029" y="63450"/>
                    </a:cubicBezTo>
                    <a:cubicBezTo>
                      <a:pt x="1623181" y="-11540"/>
                      <a:pt x="1631647" y="-3074"/>
                      <a:pt x="1640114" y="5392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/楕円 6"/>
              <p:cNvSpPr>
                <a:spLocks noChangeAspect="1"/>
              </p:cNvSpPr>
              <p:nvPr/>
            </p:nvSpPr>
            <p:spPr bwMode="auto">
              <a:xfrm>
                <a:off x="5576019" y="3964699"/>
                <a:ext cx="144016" cy="15579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図 1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64334" y="4218790"/>
                <a:ext cx="1100851" cy="28779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2" name="図 21" descr="TP_tmp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60479" y="2538146"/>
              <a:ext cx="658704" cy="425947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3" name="図 2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647" y="2556736"/>
            <a:ext cx="4939005" cy="52799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9" name="グループ化 68"/>
          <p:cNvGrpSpPr/>
          <p:nvPr/>
        </p:nvGrpSpPr>
        <p:grpSpPr bwMode="auto">
          <a:xfrm>
            <a:off x="628650" y="3854446"/>
            <a:ext cx="2448272" cy="1584176"/>
            <a:chOff x="938356" y="2905378"/>
            <a:chExt cx="2448272" cy="1584176"/>
          </a:xfrm>
        </p:grpSpPr>
        <p:pic>
          <p:nvPicPr>
            <p:cNvPr id="25" name="図 2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4380" y="2977386"/>
              <a:ext cx="1421894" cy="55931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92503" y="3786427"/>
              <a:ext cx="2209025" cy="58348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角丸四角形 27"/>
            <p:cNvSpPr/>
            <p:nvPr/>
          </p:nvSpPr>
          <p:spPr bwMode="auto">
            <a:xfrm>
              <a:off x="938356" y="2905378"/>
              <a:ext cx="2448272" cy="1584176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7" name="グループ化 76"/>
          <p:cNvGrpSpPr/>
          <p:nvPr/>
        </p:nvGrpSpPr>
        <p:grpSpPr bwMode="auto">
          <a:xfrm>
            <a:off x="5219941" y="4194955"/>
            <a:ext cx="3279971" cy="2070943"/>
            <a:chOff x="5220072" y="4194955"/>
            <a:chExt cx="3279971" cy="2070943"/>
          </a:xfrm>
        </p:grpSpPr>
        <p:grpSp>
          <p:nvGrpSpPr>
            <p:cNvPr id="38" name="グループ化 37"/>
            <p:cNvGrpSpPr/>
            <p:nvPr/>
          </p:nvGrpSpPr>
          <p:grpSpPr bwMode="auto">
            <a:xfrm>
              <a:off x="5220072" y="5032892"/>
              <a:ext cx="3007816" cy="1049274"/>
              <a:chOff x="1454019" y="3717032"/>
              <a:chExt cx="3766023" cy="1214452"/>
            </a:xfrm>
          </p:grpSpPr>
          <p:cxnSp>
            <p:nvCxnSpPr>
              <p:cNvPr id="41" name="直線矢印コネクタ 40"/>
              <p:cNvCxnSpPr/>
              <p:nvPr/>
            </p:nvCxnSpPr>
            <p:spPr bwMode="auto">
              <a:xfrm>
                <a:off x="2771771" y="4931484"/>
                <a:ext cx="244827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 bwMode="auto">
              <a:xfrm>
                <a:off x="1454019" y="3717032"/>
                <a:ext cx="244827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図 69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6720" y="4194955"/>
              <a:ext cx="288616" cy="23657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図 74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16313" y="6082168"/>
              <a:ext cx="183730" cy="18373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6" name="円/楕円 35"/>
          <p:cNvSpPr>
            <a:spLocks noChangeAspect="1"/>
          </p:cNvSpPr>
          <p:nvPr/>
        </p:nvSpPr>
        <p:spPr bwMode="auto">
          <a:xfrm>
            <a:off x="7064227" y="5716153"/>
            <a:ext cx="159830" cy="172900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7" name="図 3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0743" y="6165304"/>
            <a:ext cx="1100851" cy="28779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3" name="図 7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0212" y="4221089"/>
            <a:ext cx="1667690" cy="46518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フリーフォーム 47"/>
          <p:cNvSpPr/>
          <p:nvPr/>
        </p:nvSpPr>
        <p:spPr>
          <a:xfrm flipH="1">
            <a:off x="7130342" y="4646534"/>
            <a:ext cx="1184076" cy="1242519"/>
          </a:xfrm>
          <a:custGeom>
            <a:avLst/>
            <a:gdLst>
              <a:gd name="connsiteX0" fmla="*/ 0 w 643511"/>
              <a:gd name="connsiteY0" fmla="*/ 0 h 1366520"/>
              <a:gd name="connsiteX1" fmla="*/ 223520 w 643511"/>
              <a:gd name="connsiteY1" fmla="*/ 218440 h 1366520"/>
              <a:gd name="connsiteX2" fmla="*/ 462280 w 643511"/>
              <a:gd name="connsiteY2" fmla="*/ 563880 h 1366520"/>
              <a:gd name="connsiteX3" fmla="*/ 619760 w 643511"/>
              <a:gd name="connsiteY3" fmla="*/ 1117600 h 1366520"/>
              <a:gd name="connsiteX4" fmla="*/ 640080 w 643511"/>
              <a:gd name="connsiteY4" fmla="*/ 1366520 h 136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511" h="1366520">
                <a:moveTo>
                  <a:pt x="0" y="0"/>
                </a:moveTo>
                <a:cubicBezTo>
                  <a:pt x="73236" y="62230"/>
                  <a:pt x="146473" y="124460"/>
                  <a:pt x="223520" y="218440"/>
                </a:cubicBezTo>
                <a:cubicBezTo>
                  <a:pt x="300567" y="312420"/>
                  <a:pt x="396240" y="414020"/>
                  <a:pt x="462280" y="563880"/>
                </a:cubicBezTo>
                <a:cubicBezTo>
                  <a:pt x="528320" y="713740"/>
                  <a:pt x="590127" y="983827"/>
                  <a:pt x="619760" y="1117600"/>
                </a:cubicBezTo>
                <a:cubicBezTo>
                  <a:pt x="649393" y="1251373"/>
                  <a:pt x="644736" y="1308946"/>
                  <a:pt x="640080" y="136652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4" name="図 7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6651" y="5658674"/>
            <a:ext cx="1808950" cy="31459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9" name="直線コネクタ 58"/>
          <p:cNvCxnSpPr/>
          <p:nvPr/>
        </p:nvCxnSpPr>
        <p:spPr>
          <a:xfrm>
            <a:off x="6272523" y="5802603"/>
            <a:ext cx="79170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V="1">
            <a:off x="7138650" y="5787960"/>
            <a:ext cx="0" cy="30533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213565" y="5932128"/>
            <a:ext cx="176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Initial condition</a:t>
            </a:r>
            <a:r>
              <a:rPr kumimoji="1" lang="ja-JP" altLang="en-US" dirty="0" smtClean="0"/>
              <a:t>：</a:t>
            </a:r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4" y="6025858"/>
            <a:ext cx="2311912" cy="2788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0" y="1316321"/>
            <a:ext cx="3841905" cy="676190"/>
          </a:xfrm>
          <a:prstGeom prst="rect">
            <a:avLst/>
          </a:prstGeom>
        </p:spPr>
      </p:pic>
      <p:sp>
        <p:nvSpPr>
          <p:cNvPr id="11" name="下矢印 10"/>
          <p:cNvSpPr/>
          <p:nvPr/>
        </p:nvSpPr>
        <p:spPr>
          <a:xfrm>
            <a:off x="628650" y="1992511"/>
            <a:ext cx="323457" cy="1704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12886" y="1470744"/>
            <a:ext cx="59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PDE</a:t>
            </a:r>
            <a:endParaRPr kumimoji="1" lang="ja-JP" altLang="en-US" sz="2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87323" y="4332099"/>
            <a:ext cx="6367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O</a:t>
            </a:r>
            <a:r>
              <a:rPr kumimoji="1" lang="en-US" altLang="ja-JP" sz="2000" dirty="0" smtClean="0"/>
              <a:t>DE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614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589" y="13272"/>
            <a:ext cx="9001885" cy="931114"/>
          </a:xfrm>
        </p:spPr>
        <p:txBody>
          <a:bodyPr/>
          <a:lstStyle/>
          <a:p>
            <a:r>
              <a:rPr lang="en-US" altLang="ja-JP" dirty="0" smtClean="0"/>
              <a:t>Exactly a Hamilton’s canonical system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692260" y="4212039"/>
            <a:ext cx="8284195" cy="477911"/>
            <a:chOff x="888058" y="4622081"/>
            <a:chExt cx="8284195" cy="477911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5796136" y="4622081"/>
              <a:ext cx="33761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Hamilton-Jacobi Equation</a:t>
              </a:r>
              <a:endParaRPr kumimoji="1" lang="ja-JP" altLang="en-US" sz="24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88058" y="4638327"/>
              <a:ext cx="2088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NPRG equation</a:t>
              </a:r>
              <a:endParaRPr kumimoji="1" lang="ja-JP" altLang="en-US" sz="2400" dirty="0"/>
            </a:p>
          </p:txBody>
        </p:sp>
        <p:sp>
          <p:nvSpPr>
            <p:cNvPr id="21" name="左右矢印 20"/>
            <p:cNvSpPr/>
            <p:nvPr/>
          </p:nvSpPr>
          <p:spPr>
            <a:xfrm>
              <a:off x="3563888" y="4764660"/>
              <a:ext cx="2232248" cy="17650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683568" y="1081538"/>
            <a:ext cx="2520280" cy="1656184"/>
            <a:chOff x="683568" y="1484784"/>
            <a:chExt cx="2520280" cy="1656184"/>
          </a:xfrm>
        </p:grpSpPr>
        <p:pic>
          <p:nvPicPr>
            <p:cNvPr id="4" name="図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59" y="1611847"/>
              <a:ext cx="1421894" cy="559310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7584" y="2420888"/>
              <a:ext cx="2209021" cy="55911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角丸四角形 21"/>
            <p:cNvSpPr/>
            <p:nvPr/>
          </p:nvSpPr>
          <p:spPr>
            <a:xfrm>
              <a:off x="683568" y="1484784"/>
              <a:ext cx="2520280" cy="165618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03848" y="1081538"/>
            <a:ext cx="4536504" cy="1656184"/>
            <a:chOff x="2627784" y="1484784"/>
            <a:chExt cx="4536504" cy="1656184"/>
          </a:xfrm>
        </p:grpSpPr>
        <p:sp>
          <p:nvSpPr>
            <p:cNvPr id="6" name="左右矢印 5"/>
            <p:cNvSpPr/>
            <p:nvPr/>
          </p:nvSpPr>
          <p:spPr>
            <a:xfrm>
              <a:off x="2627784" y="2204864"/>
              <a:ext cx="2016224" cy="21602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4644008" y="1484784"/>
              <a:ext cx="2520280" cy="1656184"/>
              <a:chOff x="4644008" y="1484784"/>
              <a:chExt cx="2520280" cy="1656184"/>
            </a:xfrm>
          </p:grpSpPr>
          <p:pic>
            <p:nvPicPr>
              <p:cNvPr id="9" name="図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68304" y="1667487"/>
                <a:ext cx="1371114" cy="609385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図 9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68304" y="2420888"/>
                <a:ext cx="1549366" cy="55911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3" name="角丸四角形 22"/>
              <p:cNvSpPr/>
              <p:nvPr/>
            </p:nvSpPr>
            <p:spPr>
              <a:xfrm>
                <a:off x="4644008" y="1484784"/>
                <a:ext cx="2520280" cy="1656184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6" name="グループ化 25"/>
          <p:cNvGrpSpPr/>
          <p:nvPr/>
        </p:nvGrpSpPr>
        <p:grpSpPr>
          <a:xfrm>
            <a:off x="0" y="2809730"/>
            <a:ext cx="4572000" cy="1202456"/>
            <a:chOff x="0" y="3212976"/>
            <a:chExt cx="4572000" cy="1202456"/>
          </a:xfrm>
        </p:grpSpPr>
        <p:sp>
          <p:nvSpPr>
            <p:cNvPr id="17" name="下矢印 16"/>
            <p:cNvSpPr/>
            <p:nvPr/>
          </p:nvSpPr>
          <p:spPr>
            <a:xfrm flipV="1">
              <a:off x="1565969" y="3212976"/>
              <a:ext cx="314283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0" y="3645024"/>
              <a:ext cx="4572000" cy="770408"/>
              <a:chOff x="0" y="3645024"/>
              <a:chExt cx="4572000" cy="770408"/>
            </a:xfrm>
          </p:grpSpPr>
          <p:pic>
            <p:nvPicPr>
              <p:cNvPr id="19" name="図 18" descr="TP_tmp.emf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4590" y="3703045"/>
                <a:ext cx="4477410" cy="655117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4" name="角丸四角形 23"/>
              <p:cNvSpPr/>
              <p:nvPr/>
            </p:nvSpPr>
            <p:spPr>
              <a:xfrm>
                <a:off x="0" y="3645024"/>
                <a:ext cx="4572000" cy="770408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8" name="グループ化 17"/>
          <p:cNvGrpSpPr/>
          <p:nvPr/>
        </p:nvGrpSpPr>
        <p:grpSpPr>
          <a:xfrm>
            <a:off x="4824028" y="2737722"/>
            <a:ext cx="4272447" cy="1282622"/>
            <a:chOff x="4824028" y="3140968"/>
            <a:chExt cx="4272447" cy="1282622"/>
          </a:xfrm>
        </p:grpSpPr>
        <p:sp>
          <p:nvSpPr>
            <p:cNvPr id="16" name="下矢印 15"/>
            <p:cNvSpPr/>
            <p:nvPr/>
          </p:nvSpPr>
          <p:spPr>
            <a:xfrm>
              <a:off x="5553861" y="3140968"/>
              <a:ext cx="314283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グループ化 7"/>
            <p:cNvGrpSpPr/>
            <p:nvPr/>
          </p:nvGrpSpPr>
          <p:grpSpPr>
            <a:xfrm>
              <a:off x="4824028" y="3653182"/>
              <a:ext cx="4272447" cy="770408"/>
              <a:chOff x="4824028" y="3653182"/>
              <a:chExt cx="4272447" cy="770408"/>
            </a:xfrm>
          </p:grpSpPr>
          <p:pic>
            <p:nvPicPr>
              <p:cNvPr id="15" name="図 14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932040" y="3729695"/>
                <a:ext cx="4164435" cy="635409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5" name="角丸四角形 24"/>
              <p:cNvSpPr/>
              <p:nvPr/>
            </p:nvSpPr>
            <p:spPr>
              <a:xfrm>
                <a:off x="4824028" y="3653182"/>
                <a:ext cx="4272447" cy="770408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2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フリーフォーム 30"/>
          <p:cNvSpPr/>
          <p:nvPr/>
        </p:nvSpPr>
        <p:spPr>
          <a:xfrm>
            <a:off x="4828826" y="2997013"/>
            <a:ext cx="2554740" cy="1008403"/>
          </a:xfrm>
          <a:custGeom>
            <a:avLst/>
            <a:gdLst>
              <a:gd name="connsiteX0" fmla="*/ 0 w 2546646"/>
              <a:gd name="connsiteY0" fmla="*/ 1008403 h 1008403"/>
              <a:gd name="connsiteX1" fmla="*/ 504201 w 2546646"/>
              <a:gd name="connsiteY1" fmla="*/ 897308 h 1008403"/>
              <a:gd name="connsiteX2" fmla="*/ 948583 w 2546646"/>
              <a:gd name="connsiteY2" fmla="*/ 529839 h 1008403"/>
              <a:gd name="connsiteX3" fmla="*/ 1692067 w 2546646"/>
              <a:gd name="connsiteY3" fmla="*/ 170916 h 1008403"/>
              <a:gd name="connsiteX4" fmla="*/ 2546646 w 2546646"/>
              <a:gd name="connsiteY4" fmla="*/ 0 h 100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6646" h="1008403">
                <a:moveTo>
                  <a:pt x="0" y="1008403"/>
                </a:moveTo>
                <a:cubicBezTo>
                  <a:pt x="173052" y="992736"/>
                  <a:pt x="346104" y="977069"/>
                  <a:pt x="504201" y="897308"/>
                </a:cubicBezTo>
                <a:cubicBezTo>
                  <a:pt x="662298" y="817547"/>
                  <a:pt x="750605" y="650904"/>
                  <a:pt x="948583" y="529839"/>
                </a:cubicBezTo>
                <a:cubicBezTo>
                  <a:pt x="1146561" y="408774"/>
                  <a:pt x="1425723" y="259222"/>
                  <a:pt x="1692067" y="170916"/>
                </a:cubicBezTo>
                <a:cubicBezTo>
                  <a:pt x="1958411" y="82609"/>
                  <a:pt x="2252528" y="41304"/>
                  <a:pt x="2546646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7005"/>
            <a:ext cx="9111582" cy="1325563"/>
          </a:xfrm>
        </p:spPr>
        <p:txBody>
          <a:bodyPr/>
          <a:lstStyle/>
          <a:p>
            <a:r>
              <a:rPr lang="en-US" altLang="ja-JP" dirty="0" smtClean="0"/>
              <a:t>Phase space trajectory =&gt; String motion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 bwMode="auto">
          <a:xfrm>
            <a:off x="3380523" y="2263240"/>
            <a:ext cx="3279709" cy="2017180"/>
            <a:chOff x="5220072" y="4194955"/>
            <a:chExt cx="3279709" cy="2017180"/>
          </a:xfrm>
        </p:grpSpPr>
        <p:grpSp>
          <p:nvGrpSpPr>
            <p:cNvPr id="5" name="グループ化 4"/>
            <p:cNvGrpSpPr/>
            <p:nvPr/>
          </p:nvGrpSpPr>
          <p:grpSpPr bwMode="auto">
            <a:xfrm>
              <a:off x="5220072" y="5032892"/>
              <a:ext cx="3007816" cy="1049274"/>
              <a:chOff x="1454019" y="3717032"/>
              <a:chExt cx="3766023" cy="1214452"/>
            </a:xfrm>
          </p:grpSpPr>
          <p:cxnSp>
            <p:nvCxnSpPr>
              <p:cNvPr id="8" name="直線矢印コネクタ 7"/>
              <p:cNvCxnSpPr/>
              <p:nvPr/>
            </p:nvCxnSpPr>
            <p:spPr bwMode="auto">
              <a:xfrm>
                <a:off x="2771771" y="4931484"/>
                <a:ext cx="244827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 bwMode="auto">
              <a:xfrm>
                <a:off x="1454019" y="3717032"/>
                <a:ext cx="244827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図 5" descr="TP_tmp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6457" y="4194955"/>
              <a:ext cx="289142" cy="21014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図 6" descr="TP_tmp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16574" y="6082168"/>
              <a:ext cx="183207" cy="129967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円/楕円 9"/>
          <p:cNvSpPr>
            <a:spLocks noChangeAspect="1"/>
          </p:cNvSpPr>
          <p:nvPr/>
        </p:nvSpPr>
        <p:spPr bwMode="auto">
          <a:xfrm>
            <a:off x="5224678" y="3784438"/>
            <a:ext cx="159830" cy="172900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図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1194" y="4233589"/>
            <a:ext cx="1100851" cy="28779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図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204814"/>
            <a:ext cx="1977041" cy="46518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フリーフォーム 12"/>
          <p:cNvSpPr/>
          <p:nvPr/>
        </p:nvSpPr>
        <p:spPr>
          <a:xfrm>
            <a:off x="4678850" y="2623281"/>
            <a:ext cx="611943" cy="1334058"/>
          </a:xfrm>
          <a:custGeom>
            <a:avLst/>
            <a:gdLst>
              <a:gd name="connsiteX0" fmla="*/ 0 w 643511"/>
              <a:gd name="connsiteY0" fmla="*/ 0 h 1366520"/>
              <a:gd name="connsiteX1" fmla="*/ 223520 w 643511"/>
              <a:gd name="connsiteY1" fmla="*/ 218440 h 1366520"/>
              <a:gd name="connsiteX2" fmla="*/ 462280 w 643511"/>
              <a:gd name="connsiteY2" fmla="*/ 563880 h 1366520"/>
              <a:gd name="connsiteX3" fmla="*/ 619760 w 643511"/>
              <a:gd name="connsiteY3" fmla="*/ 1117600 h 1366520"/>
              <a:gd name="connsiteX4" fmla="*/ 640080 w 643511"/>
              <a:gd name="connsiteY4" fmla="*/ 1366520 h 136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511" h="1366520">
                <a:moveTo>
                  <a:pt x="0" y="0"/>
                </a:moveTo>
                <a:cubicBezTo>
                  <a:pt x="73236" y="62230"/>
                  <a:pt x="146473" y="124460"/>
                  <a:pt x="223520" y="218440"/>
                </a:cubicBezTo>
                <a:cubicBezTo>
                  <a:pt x="300567" y="312420"/>
                  <a:pt x="396240" y="414020"/>
                  <a:pt x="462280" y="563880"/>
                </a:cubicBezTo>
                <a:cubicBezTo>
                  <a:pt x="528320" y="713740"/>
                  <a:pt x="590127" y="983827"/>
                  <a:pt x="619760" y="1117600"/>
                </a:cubicBezTo>
                <a:cubicBezTo>
                  <a:pt x="649393" y="1251373"/>
                  <a:pt x="644736" y="1308946"/>
                  <a:pt x="640080" y="1366520"/>
                </a:cubicBezTo>
              </a:path>
            </a:pathLst>
          </a:custGeom>
          <a:noFill/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7104" y="3726959"/>
            <a:ext cx="1808946" cy="2878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直線コネクタ 14"/>
          <p:cNvCxnSpPr/>
          <p:nvPr/>
        </p:nvCxnSpPr>
        <p:spPr>
          <a:xfrm>
            <a:off x="4432974" y="3870888"/>
            <a:ext cx="79170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5299101" y="3856245"/>
            <a:ext cx="0" cy="30533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483768" y="1190452"/>
            <a:ext cx="2235548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Classical particle</a:t>
            </a:r>
            <a:endParaRPr kumimoji="1" lang="ja-JP" altLang="en-US" sz="2400" dirty="0"/>
          </a:p>
        </p:txBody>
      </p:sp>
      <p:sp>
        <p:nvSpPr>
          <p:cNvPr id="21" name="円/楕円 20"/>
          <p:cNvSpPr>
            <a:spLocks noChangeAspect="1"/>
          </p:cNvSpPr>
          <p:nvPr/>
        </p:nvSpPr>
        <p:spPr bwMode="auto">
          <a:xfrm>
            <a:off x="5699642" y="3424397"/>
            <a:ext cx="159830" cy="172900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4984822" y="2473380"/>
            <a:ext cx="780936" cy="1123917"/>
          </a:xfrm>
          <a:custGeom>
            <a:avLst/>
            <a:gdLst>
              <a:gd name="connsiteX0" fmla="*/ 0 w 643511"/>
              <a:gd name="connsiteY0" fmla="*/ 0 h 1366520"/>
              <a:gd name="connsiteX1" fmla="*/ 223520 w 643511"/>
              <a:gd name="connsiteY1" fmla="*/ 218440 h 1366520"/>
              <a:gd name="connsiteX2" fmla="*/ 462280 w 643511"/>
              <a:gd name="connsiteY2" fmla="*/ 563880 h 1366520"/>
              <a:gd name="connsiteX3" fmla="*/ 619760 w 643511"/>
              <a:gd name="connsiteY3" fmla="*/ 1117600 h 1366520"/>
              <a:gd name="connsiteX4" fmla="*/ 640080 w 643511"/>
              <a:gd name="connsiteY4" fmla="*/ 1366520 h 136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511" h="1366520">
                <a:moveTo>
                  <a:pt x="0" y="0"/>
                </a:moveTo>
                <a:cubicBezTo>
                  <a:pt x="73236" y="62230"/>
                  <a:pt x="146473" y="124460"/>
                  <a:pt x="223520" y="218440"/>
                </a:cubicBezTo>
                <a:cubicBezTo>
                  <a:pt x="300567" y="312420"/>
                  <a:pt x="396240" y="414020"/>
                  <a:pt x="462280" y="563880"/>
                </a:cubicBezTo>
                <a:cubicBezTo>
                  <a:pt x="528320" y="713740"/>
                  <a:pt x="590127" y="983827"/>
                  <a:pt x="619760" y="1117600"/>
                </a:cubicBezTo>
                <a:cubicBezTo>
                  <a:pt x="649393" y="1251373"/>
                  <a:pt x="644736" y="1308946"/>
                  <a:pt x="640080" y="1366520"/>
                </a:cubicBezTo>
              </a:path>
            </a:pathLst>
          </a:custGeom>
          <a:noFill/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>
            <a:spLocks noChangeAspect="1"/>
          </p:cNvSpPr>
          <p:nvPr/>
        </p:nvSpPr>
        <p:spPr bwMode="auto">
          <a:xfrm>
            <a:off x="6419722" y="3098451"/>
            <a:ext cx="159830" cy="172900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フリーフォーム 23"/>
          <p:cNvSpPr/>
          <p:nvPr/>
        </p:nvSpPr>
        <p:spPr>
          <a:xfrm>
            <a:off x="5571440" y="2368310"/>
            <a:ext cx="914397" cy="903042"/>
          </a:xfrm>
          <a:custGeom>
            <a:avLst/>
            <a:gdLst>
              <a:gd name="connsiteX0" fmla="*/ 0 w 643511"/>
              <a:gd name="connsiteY0" fmla="*/ 0 h 1366520"/>
              <a:gd name="connsiteX1" fmla="*/ 223520 w 643511"/>
              <a:gd name="connsiteY1" fmla="*/ 218440 h 1366520"/>
              <a:gd name="connsiteX2" fmla="*/ 462280 w 643511"/>
              <a:gd name="connsiteY2" fmla="*/ 563880 h 1366520"/>
              <a:gd name="connsiteX3" fmla="*/ 619760 w 643511"/>
              <a:gd name="connsiteY3" fmla="*/ 1117600 h 1366520"/>
              <a:gd name="connsiteX4" fmla="*/ 640080 w 643511"/>
              <a:gd name="connsiteY4" fmla="*/ 1366520 h 136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511" h="1366520">
                <a:moveTo>
                  <a:pt x="0" y="0"/>
                </a:moveTo>
                <a:cubicBezTo>
                  <a:pt x="73236" y="62230"/>
                  <a:pt x="146473" y="124460"/>
                  <a:pt x="223520" y="218440"/>
                </a:cubicBezTo>
                <a:cubicBezTo>
                  <a:pt x="300567" y="312420"/>
                  <a:pt x="396240" y="414020"/>
                  <a:pt x="462280" y="563880"/>
                </a:cubicBezTo>
                <a:cubicBezTo>
                  <a:pt x="528320" y="713740"/>
                  <a:pt x="590127" y="983827"/>
                  <a:pt x="619760" y="1117600"/>
                </a:cubicBezTo>
                <a:cubicBezTo>
                  <a:pt x="649393" y="1251373"/>
                  <a:pt x="644736" y="1308946"/>
                  <a:pt x="640080" y="1366520"/>
                </a:cubicBezTo>
              </a:path>
            </a:pathLst>
          </a:custGeom>
          <a:noFill/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>
            <a:off x="512702" y="1743310"/>
            <a:ext cx="288032" cy="2880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409" y="4894399"/>
            <a:ext cx="3100471" cy="4651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3548787" y="4880036"/>
            <a:ext cx="2039276" cy="46166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Set of particles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99592" y="1992961"/>
            <a:ext cx="176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Initial condition</a:t>
            </a:r>
            <a:r>
              <a:rPr kumimoji="1" lang="ja-JP" altLang="en-US" dirty="0" smtClean="0"/>
              <a:t>：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6" y="2432727"/>
            <a:ext cx="2681066" cy="323424"/>
          </a:xfrm>
          <a:prstGeom prst="rect">
            <a:avLst/>
          </a:prstGeom>
        </p:spPr>
      </p:pic>
      <p:sp>
        <p:nvSpPr>
          <p:cNvPr id="32" name="フリーフォーム 31"/>
          <p:cNvSpPr/>
          <p:nvPr/>
        </p:nvSpPr>
        <p:spPr>
          <a:xfrm>
            <a:off x="4587245" y="2293362"/>
            <a:ext cx="2144995" cy="401926"/>
          </a:xfrm>
          <a:custGeom>
            <a:avLst/>
            <a:gdLst>
              <a:gd name="connsiteX0" fmla="*/ 0 w 2144995"/>
              <a:gd name="connsiteY0" fmla="*/ 401926 h 401926"/>
              <a:gd name="connsiteX1" fmla="*/ 119641 w 2144995"/>
              <a:gd name="connsiteY1" fmla="*/ 290831 h 401926"/>
              <a:gd name="connsiteX2" fmla="*/ 452927 w 2144995"/>
              <a:gd name="connsiteY2" fmla="*/ 111369 h 401926"/>
              <a:gd name="connsiteX3" fmla="*/ 1051133 w 2144995"/>
              <a:gd name="connsiteY3" fmla="*/ 17365 h 401926"/>
              <a:gd name="connsiteX4" fmla="*/ 2144995 w 2144995"/>
              <a:gd name="connsiteY4" fmla="*/ 274 h 40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995" h="401926">
                <a:moveTo>
                  <a:pt x="0" y="401926"/>
                </a:moveTo>
                <a:cubicBezTo>
                  <a:pt x="22076" y="370591"/>
                  <a:pt x="44153" y="339257"/>
                  <a:pt x="119641" y="290831"/>
                </a:cubicBezTo>
                <a:cubicBezTo>
                  <a:pt x="195129" y="242405"/>
                  <a:pt x="297678" y="156947"/>
                  <a:pt x="452927" y="111369"/>
                </a:cubicBezTo>
                <a:cubicBezTo>
                  <a:pt x="608176" y="65791"/>
                  <a:pt x="769122" y="35881"/>
                  <a:pt x="1051133" y="17365"/>
                </a:cubicBezTo>
                <a:cubicBezTo>
                  <a:pt x="1333144" y="-1151"/>
                  <a:pt x="1739069" y="-439"/>
                  <a:pt x="2144995" y="27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2756151"/>
            <a:ext cx="1731271" cy="38033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図 3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4270" y="2081690"/>
            <a:ext cx="991733" cy="35103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6660232" y="4855528"/>
            <a:ext cx="1885453" cy="46166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String motion</a:t>
            </a:r>
            <a:endParaRPr kumimoji="1" lang="ja-JP" altLang="en-US" sz="2400" dirty="0"/>
          </a:p>
        </p:txBody>
      </p:sp>
      <p:sp>
        <p:nvSpPr>
          <p:cNvPr id="38" name="右矢印 37"/>
          <p:cNvSpPr/>
          <p:nvPr/>
        </p:nvSpPr>
        <p:spPr>
          <a:xfrm>
            <a:off x="5859472" y="4999544"/>
            <a:ext cx="528867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下矢印 38"/>
          <p:cNvSpPr/>
          <p:nvPr/>
        </p:nvSpPr>
        <p:spPr>
          <a:xfrm>
            <a:off x="7164288" y="5359585"/>
            <a:ext cx="313868" cy="360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2251" y="5863640"/>
            <a:ext cx="991733" cy="351038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テキスト ボックス 2"/>
          <p:cNvSpPr txBox="1"/>
          <p:nvPr/>
        </p:nvSpPr>
        <p:spPr>
          <a:xfrm>
            <a:off x="6071730" y="3574856"/>
            <a:ext cx="3072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String does not cross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itself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 bwMode="auto">
          <a:xfrm>
            <a:off x="5441704" y="2206912"/>
            <a:ext cx="159830" cy="172900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 bwMode="auto">
          <a:xfrm>
            <a:off x="4828826" y="2346277"/>
            <a:ext cx="159830" cy="172900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 bwMode="auto">
          <a:xfrm>
            <a:off x="4575026" y="2507989"/>
            <a:ext cx="159830" cy="172900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10" y="4387476"/>
            <a:ext cx="1391223" cy="3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図 6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2322" y="945612"/>
            <a:ext cx="4634511" cy="77833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095"/>
            <a:ext cx="7886700" cy="734402"/>
          </a:xfrm>
        </p:spPr>
        <p:txBody>
          <a:bodyPr/>
          <a:lstStyle/>
          <a:p>
            <a:r>
              <a:rPr lang="en-US" altLang="ja-JP" dirty="0" smtClean="0"/>
              <a:t>NJL model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403376" y="1223410"/>
            <a:ext cx="152400" cy="296416"/>
            <a:chOff x="3563888" y="3429000"/>
            <a:chExt cx="296416" cy="296416"/>
          </a:xfrm>
        </p:grpSpPr>
        <p:cxnSp>
          <p:nvCxnSpPr>
            <p:cNvPr id="7" name="直線コネクタ 6"/>
            <p:cNvCxnSpPr/>
            <p:nvPr/>
          </p:nvCxnSpPr>
          <p:spPr>
            <a:xfrm flipH="1">
              <a:off x="3563888" y="3429000"/>
              <a:ext cx="288032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3572272" y="3437384"/>
              <a:ext cx="288032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2870796" y="1832219"/>
            <a:ext cx="5131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Translational invariance: Free(?) motion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54375" y="3354726"/>
            <a:ext cx="176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Initial condition</a:t>
            </a:r>
            <a:r>
              <a:rPr kumimoji="1" lang="ja-JP" altLang="en-US" dirty="0" smtClean="0"/>
              <a:t>：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 bwMode="auto">
          <a:xfrm>
            <a:off x="1331640" y="4893415"/>
            <a:ext cx="5256584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6513" y="2415613"/>
            <a:ext cx="289142" cy="2101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512" y="5093958"/>
            <a:ext cx="183207" cy="1299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直線矢印コネクタ 21"/>
          <p:cNvCxnSpPr/>
          <p:nvPr/>
        </p:nvCxnSpPr>
        <p:spPr>
          <a:xfrm flipV="1">
            <a:off x="3135919" y="2415614"/>
            <a:ext cx="0" cy="37273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1331640" y="3639749"/>
            <a:ext cx="4896544" cy="201622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512" y="3735619"/>
            <a:ext cx="1955729" cy="2789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円/楕円 32"/>
          <p:cNvSpPr/>
          <p:nvPr/>
        </p:nvSpPr>
        <p:spPr>
          <a:xfrm>
            <a:off x="3779912" y="4533123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4486438" y="424509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5220072" y="3942565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5940152" y="365867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8" name="直線矢印コネクタ 37"/>
          <p:cNvCxnSpPr>
            <a:stCxn id="36" idx="2"/>
          </p:cNvCxnSpPr>
          <p:nvPr/>
        </p:nvCxnSpPr>
        <p:spPr>
          <a:xfrm flipH="1">
            <a:off x="4785809" y="3730685"/>
            <a:ext cx="115434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リーフォーム 40"/>
          <p:cNvSpPr/>
          <p:nvPr/>
        </p:nvSpPr>
        <p:spPr>
          <a:xfrm>
            <a:off x="2136449" y="3604838"/>
            <a:ext cx="2862841" cy="2486826"/>
          </a:xfrm>
          <a:custGeom>
            <a:avLst/>
            <a:gdLst>
              <a:gd name="connsiteX0" fmla="*/ 2862841 w 2862841"/>
              <a:gd name="connsiteY0" fmla="*/ 0 h 2486826"/>
              <a:gd name="connsiteX1" fmla="*/ 1845891 w 2862841"/>
              <a:gd name="connsiteY1" fmla="*/ 367469 h 2486826"/>
              <a:gd name="connsiteX2" fmla="*/ 1153682 w 2862841"/>
              <a:gd name="connsiteY2" fmla="*/ 905854 h 2486826"/>
              <a:gd name="connsiteX3" fmla="*/ 999858 w 2862841"/>
              <a:gd name="connsiteY3" fmla="*/ 1290415 h 2486826"/>
              <a:gd name="connsiteX4" fmla="*/ 922945 w 2862841"/>
              <a:gd name="connsiteY4" fmla="*/ 1709159 h 2486826"/>
              <a:gd name="connsiteX5" fmla="*/ 367469 w 2862841"/>
              <a:gd name="connsiteY5" fmla="*/ 2290273 h 2486826"/>
              <a:gd name="connsiteX6" fmla="*/ 0 w 2862841"/>
              <a:gd name="connsiteY6" fmla="*/ 2486826 h 24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2841" h="2486826">
                <a:moveTo>
                  <a:pt x="2862841" y="0"/>
                </a:moveTo>
                <a:cubicBezTo>
                  <a:pt x="2496796" y="108246"/>
                  <a:pt x="2130751" y="216493"/>
                  <a:pt x="1845891" y="367469"/>
                </a:cubicBezTo>
                <a:cubicBezTo>
                  <a:pt x="1561031" y="518445"/>
                  <a:pt x="1294687" y="752030"/>
                  <a:pt x="1153682" y="905854"/>
                </a:cubicBezTo>
                <a:cubicBezTo>
                  <a:pt x="1012677" y="1059678"/>
                  <a:pt x="1038314" y="1156531"/>
                  <a:pt x="999858" y="1290415"/>
                </a:cubicBezTo>
                <a:cubicBezTo>
                  <a:pt x="961402" y="1424299"/>
                  <a:pt x="1028343" y="1542516"/>
                  <a:pt x="922945" y="1709159"/>
                </a:cubicBezTo>
                <a:cubicBezTo>
                  <a:pt x="817547" y="1875802"/>
                  <a:pt x="521293" y="2160662"/>
                  <a:pt x="367469" y="2290273"/>
                </a:cubicBezTo>
                <a:cubicBezTo>
                  <a:pt x="213645" y="2419884"/>
                  <a:pt x="0" y="2486826"/>
                  <a:pt x="0" y="2486826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屈折矢印 43"/>
          <p:cNvSpPr/>
          <p:nvPr/>
        </p:nvSpPr>
        <p:spPr>
          <a:xfrm rot="5400000">
            <a:off x="2514320" y="1777169"/>
            <a:ext cx="288032" cy="4249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3959932" y="3999789"/>
            <a:ext cx="12601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3563888" y="4287821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>
            <a:off x="3275856" y="4575853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図 6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5669" y="2415613"/>
            <a:ext cx="2996654" cy="5834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6" name="フリーフォーム 55"/>
          <p:cNvSpPr/>
          <p:nvPr/>
        </p:nvSpPr>
        <p:spPr>
          <a:xfrm>
            <a:off x="2538101" y="3613384"/>
            <a:ext cx="1401510" cy="2529555"/>
          </a:xfrm>
          <a:custGeom>
            <a:avLst/>
            <a:gdLst>
              <a:gd name="connsiteX0" fmla="*/ 1401510 w 1401510"/>
              <a:gd name="connsiteY0" fmla="*/ 0 h 2529555"/>
              <a:gd name="connsiteX1" fmla="*/ 717847 w 1401510"/>
              <a:gd name="connsiteY1" fmla="*/ 213644 h 2529555"/>
              <a:gd name="connsiteX2" fmla="*/ 102549 w 1401510"/>
              <a:gd name="connsiteY2" fmla="*/ 658026 h 2529555"/>
              <a:gd name="connsiteX3" fmla="*/ 606751 w 1401510"/>
              <a:gd name="connsiteY3" fmla="*/ 1307506 h 2529555"/>
              <a:gd name="connsiteX4" fmla="*/ 1179320 w 1401510"/>
              <a:gd name="connsiteY4" fmla="*/ 1828800 h 2529555"/>
              <a:gd name="connsiteX5" fmla="*/ 606751 w 1401510"/>
              <a:gd name="connsiteY5" fmla="*/ 2358639 h 2529555"/>
              <a:gd name="connsiteX6" fmla="*/ 0 w 1401510"/>
              <a:gd name="connsiteY6" fmla="*/ 2529555 h 252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510" h="2529555">
                <a:moveTo>
                  <a:pt x="1401510" y="0"/>
                </a:moveTo>
                <a:cubicBezTo>
                  <a:pt x="1167925" y="51986"/>
                  <a:pt x="934340" y="103973"/>
                  <a:pt x="717847" y="213644"/>
                </a:cubicBezTo>
                <a:cubicBezTo>
                  <a:pt x="501354" y="323315"/>
                  <a:pt x="121065" y="475716"/>
                  <a:pt x="102549" y="658026"/>
                </a:cubicBezTo>
                <a:cubicBezTo>
                  <a:pt x="84033" y="840336"/>
                  <a:pt x="427289" y="1112377"/>
                  <a:pt x="606751" y="1307506"/>
                </a:cubicBezTo>
                <a:cubicBezTo>
                  <a:pt x="786213" y="1502635"/>
                  <a:pt x="1179320" y="1653611"/>
                  <a:pt x="1179320" y="1828800"/>
                </a:cubicBezTo>
                <a:cubicBezTo>
                  <a:pt x="1179320" y="2003989"/>
                  <a:pt x="803304" y="2241847"/>
                  <a:pt x="606751" y="2358639"/>
                </a:cubicBezTo>
                <a:cubicBezTo>
                  <a:pt x="410198" y="2475432"/>
                  <a:pt x="205099" y="2502493"/>
                  <a:pt x="0" y="252955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矢印コネクタ 56"/>
          <p:cNvCxnSpPr/>
          <p:nvPr/>
        </p:nvCxnSpPr>
        <p:spPr>
          <a:xfrm flipH="1">
            <a:off x="3563888" y="3711757"/>
            <a:ext cx="100811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 flipH="1">
            <a:off x="3015655" y="3980861"/>
            <a:ext cx="83626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2726513" y="4287821"/>
            <a:ext cx="76536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flipH="1">
            <a:off x="2839379" y="4568975"/>
            <a:ext cx="33866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3851920" y="5260171"/>
            <a:ext cx="5234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String motion has no singularity globally.</a:t>
            </a:r>
          </a:p>
          <a:p>
            <a:r>
              <a:rPr lang="en-US" altLang="ja-JP" sz="2400" dirty="0" smtClean="0"/>
              <a:t>After </a:t>
            </a:r>
            <a:r>
              <a:rPr lang="en-US" altLang="ja-JP" sz="2400" dirty="0" err="1" smtClean="0"/>
              <a:t>tc</a:t>
            </a:r>
            <a:r>
              <a:rPr lang="en-US" altLang="ja-JP" sz="2400" dirty="0" smtClean="0"/>
              <a:t> the string is self-folded and </a:t>
            </a:r>
          </a:p>
          <a:p>
            <a:r>
              <a:rPr kumimoji="1" lang="en-US" altLang="ja-JP" sz="2400" dirty="0" smtClean="0"/>
              <a:t>Function M(σ) </a:t>
            </a:r>
            <a:r>
              <a:rPr lang="en-US" altLang="ja-JP" sz="2400" dirty="0" smtClean="0"/>
              <a:t>becomes multivalued.</a:t>
            </a:r>
            <a:endParaRPr kumimoji="1" lang="ja-JP" altLang="en-US" sz="2400" dirty="0"/>
          </a:p>
        </p:txBody>
      </p:sp>
      <p:pic>
        <p:nvPicPr>
          <p:cNvPr id="73" name="図 7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6" y="3327078"/>
            <a:ext cx="258647" cy="33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34" y="1412776"/>
            <a:ext cx="841083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Characteristics or contour of M</a:t>
            </a:r>
            <a:endParaRPr kumimoji="1" lang="ja-JP" altLang="en-US" dirty="0"/>
          </a:p>
        </p:txBody>
      </p:sp>
      <p:pic>
        <p:nvPicPr>
          <p:cNvPr id="4" name="図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57" y="1816567"/>
            <a:ext cx="265953" cy="4603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6034" y="5949280"/>
            <a:ext cx="398334" cy="28257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515776" y="2780928"/>
            <a:ext cx="127159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52715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0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838" y="118194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4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7984" y="55596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0</a:t>
            </a:r>
            <a:endParaRPr kumimoji="1" lang="ja-JP" altLang="en-US" sz="2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AD1-B5C2-4835-A423-86466673DC8D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4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58918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 flipV="1">
            <a:off x="2644346" y="753762"/>
            <a:ext cx="3496962" cy="741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1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0" y="1305782"/>
            <a:ext cx="8919563" cy="450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718" y="16508"/>
            <a:ext cx="9144000" cy="1124681"/>
          </a:xfrm>
        </p:spPr>
        <p:txBody>
          <a:bodyPr/>
          <a:lstStyle/>
          <a:p>
            <a:r>
              <a:rPr lang="en-US" altLang="ja-JP" dirty="0" smtClean="0"/>
              <a:t>Characteristics starts crossing after </a:t>
            </a:r>
            <a:endParaRPr kumimoji="1" lang="ja-JP" altLang="en-US" dirty="0"/>
          </a:p>
        </p:txBody>
      </p:sp>
      <p:pic>
        <p:nvPicPr>
          <p:cNvPr id="4" name="図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04" y="1821069"/>
            <a:ext cx="265953" cy="4603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816737"/>
            <a:ext cx="398334" cy="28257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直線コネクタ 8"/>
          <p:cNvCxnSpPr/>
          <p:nvPr/>
        </p:nvCxnSpPr>
        <p:spPr>
          <a:xfrm>
            <a:off x="264405" y="4222501"/>
            <a:ext cx="868244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3" y="3668592"/>
            <a:ext cx="432048" cy="5539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05" y="435083"/>
            <a:ext cx="432048" cy="55390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387578" y="566266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0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AD1-B5C2-4835-A423-86466673DC8D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4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uma\Documents\Visual Studio 2010\Projects\2012秋学会(NJL)\cal7\m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7473" r="4595" b="8926"/>
          <a:stretch/>
        </p:blipFill>
        <p:spPr bwMode="auto">
          <a:xfrm>
            <a:off x="-12899" y="750850"/>
            <a:ext cx="9000782" cy="61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4359"/>
          </a:xfrm>
        </p:spPr>
        <p:txBody>
          <a:bodyPr/>
          <a:lstStyle/>
          <a:p>
            <a:r>
              <a:rPr lang="en-US" altLang="ja-JP" dirty="0" smtClean="0"/>
              <a:t>Motion of string: a world sheet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 flipH="1" flipV="1">
            <a:off x="1593131" y="5415214"/>
            <a:ext cx="3751867" cy="8389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25" y="5500540"/>
            <a:ext cx="165493" cy="334167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V="1">
            <a:off x="5344998" y="5024487"/>
            <a:ext cx="2215299" cy="1329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26" y="5132372"/>
            <a:ext cx="254286" cy="2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uma\Documents\Visual Studio 2010\Projects\2012秋学会(NJL)\cal7\m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1" t="15493" r="9370" b="6677"/>
          <a:stretch/>
        </p:blipFill>
        <p:spPr bwMode="auto">
          <a:xfrm>
            <a:off x="134401" y="1165741"/>
            <a:ext cx="8984505" cy="56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ja-JP" dirty="0" smtClean="0"/>
              <a:t>3-folding singularity emerges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4506686" y="5411755"/>
            <a:ext cx="3685592" cy="8397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5971592" y="4133461"/>
            <a:ext cx="2220687" cy="12782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60" y="5664548"/>
            <a:ext cx="165493" cy="33416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82" y="4668323"/>
            <a:ext cx="254286" cy="2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357694" y="0"/>
                <a:ext cx="8229600" cy="836712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 smtClean="0"/>
                  <a:t>RH condition =&gt; Continuity of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r>
                      <a:rPr lang="en-US" altLang="ja-JP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ja-JP" i="1" smtClean="0">
                        <a:solidFill>
                          <a:srgbClr val="FF0000"/>
                        </a:solidFill>
                        <a:latin typeface="Cambria Math"/>
                      </a:rPr>
                      <m:t>𝜎</m:t>
                    </m:r>
                    <m:r>
                      <a:rPr lang="en-US" altLang="ja-JP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kumimoji="1" lang="ja-JP" alt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7694" y="0"/>
                <a:ext cx="8229600" cy="836712"/>
              </a:xfrm>
              <a:blipFill rotWithShape="0">
                <a:blip r:embed="rId14"/>
                <a:stretch>
                  <a:fillRect l="-3037" t="-14599" b="-270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/>
          <p:cNvSpPr txBox="1"/>
          <p:nvPr/>
        </p:nvSpPr>
        <p:spPr>
          <a:xfrm>
            <a:off x="1696551" y="4496950"/>
            <a:ext cx="442685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tx1"/>
                </a:solidFill>
              </a:rPr>
              <a:t>No singular point at the beginning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1455544" y="5798824"/>
                <a:ext cx="6278719" cy="5232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kumimoji="1" lang="en-US" altLang="ja-JP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kumimoji="1" lang="en-US" altLang="ja-JP" sz="2800" b="0" i="1" smtClean="0">
                            <a:latin typeface="Cambria Math"/>
                          </a:rPr>
                          <m:t>𝜎</m:t>
                        </m:r>
                        <m:r>
                          <a:rPr kumimoji="1" lang="en-US" altLang="ja-JP" sz="2800" b="0" i="1" smtClean="0">
                            <a:latin typeface="Cambria Math"/>
                          </a:rPr>
                          <m:t>;</m:t>
                        </m:r>
                        <m:r>
                          <a:rPr kumimoji="1" lang="en-US" altLang="ja-JP" sz="2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1" lang="en-US" altLang="ja-JP" sz="2800" dirty="0" smtClean="0"/>
                  <a:t> is continuous in the entire region.</a:t>
                </a: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544" y="5798824"/>
                <a:ext cx="6278719" cy="523220"/>
              </a:xfrm>
              <a:prstGeom prst="rect">
                <a:avLst/>
              </a:prstGeom>
              <a:blipFill rotWithShape="0">
                <a:blip r:embed="rId15"/>
                <a:stretch>
                  <a:fillRect t="-9091" b="-306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/>
              <p:cNvSpPr txBox="1"/>
              <p:nvPr/>
            </p:nvSpPr>
            <p:spPr>
              <a:xfrm>
                <a:off x="236794" y="918128"/>
                <a:ext cx="66801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 smtClean="0"/>
                  <a:t>Change of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;</m:t>
                        </m:r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1" lang="en-US" altLang="ja-JP" sz="2800" dirty="0" smtClean="0"/>
                  <a:t> along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kumimoji="1" lang="en-US" altLang="ja-JP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kumimoji="1" lang="en-US" altLang="ja-JP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1" lang="en-US" altLang="ja-JP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800" dirty="0" smtClean="0"/>
                  <a:t>at</a:t>
                </a:r>
                <a:r>
                  <a:rPr kumimoji="1" lang="en-US" altLang="ja-JP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rgbClr val="00B050"/>
                        </a:solidFill>
                        <a:latin typeface="Cambria Math"/>
                      </a:rPr>
                      <m:t>𝐿</m:t>
                    </m:r>
                  </m:oMath>
                </a14:m>
                <a:r>
                  <a:rPr kumimoji="1" lang="ja-JP" altLang="en-US" sz="2800" dirty="0" smtClean="0"/>
                  <a:t> </a:t>
                </a:r>
                <a:r>
                  <a:rPr kumimoji="1" lang="en-US" altLang="ja-JP" sz="2800" dirty="0" smtClean="0"/>
                  <a:t>and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rgbClr val="00B050"/>
                        </a:solidFill>
                        <a:latin typeface="Cambria Math"/>
                      </a:rPr>
                      <m:t>𝑅</m:t>
                    </m:r>
                  </m:oMath>
                </a14:m>
                <a:r>
                  <a:rPr kumimoji="1" lang="en-US" altLang="ja-JP" sz="2800" dirty="0" smtClean="0"/>
                  <a:t>:</a:t>
                </a:r>
                <a:endParaRPr kumimoji="1" lang="ja-JP" alt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6" name="テキスト ボックス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94" y="918128"/>
                <a:ext cx="6680110" cy="523220"/>
              </a:xfrm>
              <a:prstGeom prst="rect">
                <a:avLst/>
              </a:prstGeom>
              <a:blipFill rotWithShape="0">
                <a:blip r:embed="rId16"/>
                <a:stretch>
                  <a:fillRect l="-1916" t="-11765" b="-341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テキスト ボックス 66"/>
          <p:cNvSpPr txBox="1"/>
          <p:nvPr/>
        </p:nvSpPr>
        <p:spPr>
          <a:xfrm>
            <a:off x="513329" y="2948853"/>
            <a:ext cx="2065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RH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condition</a:t>
            </a:r>
            <a:endParaRPr kumimoji="1" lang="ja-JP" altLang="en-US" sz="2800" dirty="0"/>
          </a:p>
        </p:txBody>
      </p:sp>
      <p:sp>
        <p:nvSpPr>
          <p:cNvPr id="68" name="下矢印 67"/>
          <p:cNvSpPr/>
          <p:nvPr/>
        </p:nvSpPr>
        <p:spPr>
          <a:xfrm>
            <a:off x="167504" y="2642071"/>
            <a:ext cx="316557" cy="1427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2" name="グループ化 61"/>
          <p:cNvGrpSpPr/>
          <p:nvPr/>
        </p:nvGrpSpPr>
        <p:grpSpPr>
          <a:xfrm>
            <a:off x="5458814" y="1755694"/>
            <a:ext cx="3271826" cy="2387385"/>
            <a:chOff x="5548646" y="3128095"/>
            <a:chExt cx="3271826" cy="2387385"/>
          </a:xfrm>
        </p:grpSpPr>
        <p:sp>
          <p:nvSpPr>
            <p:cNvPr id="3" name="正方形/長方形 2"/>
            <p:cNvSpPr/>
            <p:nvPr/>
          </p:nvSpPr>
          <p:spPr>
            <a:xfrm>
              <a:off x="6697322" y="3411867"/>
              <a:ext cx="896215" cy="11246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" name="直線コネクタ 3"/>
            <p:cNvCxnSpPr/>
            <p:nvPr/>
          </p:nvCxnSpPr>
          <p:spPr>
            <a:xfrm flipV="1">
              <a:off x="6213236" y="3207378"/>
              <a:ext cx="1542409" cy="19151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矢印コネクタ 4"/>
            <p:cNvCxnSpPr/>
            <p:nvPr/>
          </p:nvCxnSpPr>
          <p:spPr>
            <a:xfrm>
              <a:off x="5548646" y="5295610"/>
              <a:ext cx="327182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 flipV="1">
              <a:off x="5804257" y="3284984"/>
              <a:ext cx="0" cy="21830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図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68462" y="5367618"/>
              <a:ext cx="208432" cy="14786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図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2655" y="3281257"/>
              <a:ext cx="119358" cy="20843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図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06736" y="4625037"/>
              <a:ext cx="355645" cy="23650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図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3995" y="3737278"/>
              <a:ext cx="266734" cy="23650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63" name="直線矢印コネクタ 62"/>
            <p:cNvCxnSpPr/>
            <p:nvPr/>
          </p:nvCxnSpPr>
          <p:spPr>
            <a:xfrm flipV="1">
              <a:off x="6643121" y="3423402"/>
              <a:ext cx="723406" cy="9228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>
            <a:xfrm flipV="1">
              <a:off x="6885097" y="3575802"/>
              <a:ext cx="723406" cy="9228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図 1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6235" y="3584151"/>
              <a:ext cx="185166" cy="208026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943" y="4219176"/>
              <a:ext cx="219456" cy="21717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257" y="3128095"/>
              <a:ext cx="507492" cy="306324"/>
            </a:xfrm>
            <a:prstGeom prst="rect">
              <a:avLst/>
            </a:prstGeom>
          </p:spPr>
        </p:pic>
      </p:grpSp>
      <p:pic>
        <p:nvPicPr>
          <p:cNvPr id="12" name="図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2" y="1681049"/>
            <a:ext cx="3970972" cy="11525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4" y="4176227"/>
            <a:ext cx="1844040" cy="28079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2" y="5039763"/>
            <a:ext cx="1832675" cy="4407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1" name="下矢印 30"/>
          <p:cNvSpPr/>
          <p:nvPr/>
        </p:nvSpPr>
        <p:spPr>
          <a:xfrm>
            <a:off x="997993" y="4605765"/>
            <a:ext cx="547958" cy="292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スライド番号プレースホルダー 10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41" name="図 4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933" y="3472073"/>
            <a:ext cx="4749908" cy="29636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74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0811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Geometrical interpretation of RH condition</a:t>
            </a:r>
            <a:endParaRPr kumimoji="1" lang="ja-JP" altLang="en-US" dirty="0"/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821613" y="4640033"/>
            <a:ext cx="269576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/>
          <p:cNvCxnSpPr/>
          <p:nvPr/>
        </p:nvCxnSpPr>
        <p:spPr>
          <a:xfrm flipV="1">
            <a:off x="1077224" y="2492896"/>
            <a:ext cx="0" cy="24027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1018" y="4767687"/>
            <a:ext cx="208432" cy="14786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515653"/>
            <a:ext cx="327638" cy="23811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フリーフォーム 6"/>
          <p:cNvSpPr/>
          <p:nvPr/>
        </p:nvSpPr>
        <p:spPr>
          <a:xfrm>
            <a:off x="1213119" y="2564904"/>
            <a:ext cx="1965533" cy="1786071"/>
          </a:xfrm>
          <a:custGeom>
            <a:avLst/>
            <a:gdLst>
              <a:gd name="connsiteX0" fmla="*/ 1965533 w 1965533"/>
              <a:gd name="connsiteY0" fmla="*/ 0 h 1786071"/>
              <a:gd name="connsiteX1" fmla="*/ 811851 w 1965533"/>
              <a:gd name="connsiteY1" fmla="*/ 418744 h 1786071"/>
              <a:gd name="connsiteX2" fmla="*/ 581114 w 1965533"/>
              <a:gd name="connsiteY2" fmla="*/ 846033 h 1786071"/>
              <a:gd name="connsiteX3" fmla="*/ 1461331 w 1965533"/>
              <a:gd name="connsiteY3" fmla="*/ 1281869 h 1786071"/>
              <a:gd name="connsiteX4" fmla="*/ 1580972 w 1965533"/>
              <a:gd name="connsiteY4" fmla="*/ 1546788 h 1786071"/>
              <a:gd name="connsiteX5" fmla="*/ 0 w 1965533"/>
              <a:gd name="connsiteY5" fmla="*/ 1786071 h 178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533" h="1786071">
                <a:moveTo>
                  <a:pt x="1965533" y="0"/>
                </a:moveTo>
                <a:cubicBezTo>
                  <a:pt x="1504060" y="138869"/>
                  <a:pt x="1042587" y="277739"/>
                  <a:pt x="811851" y="418744"/>
                </a:cubicBezTo>
                <a:cubicBezTo>
                  <a:pt x="581115" y="559749"/>
                  <a:pt x="472867" y="702179"/>
                  <a:pt x="581114" y="846033"/>
                </a:cubicBezTo>
                <a:cubicBezTo>
                  <a:pt x="689361" y="989887"/>
                  <a:pt x="1294688" y="1165077"/>
                  <a:pt x="1461331" y="1281869"/>
                </a:cubicBezTo>
                <a:cubicBezTo>
                  <a:pt x="1627974" y="1398661"/>
                  <a:pt x="1824527" y="1462754"/>
                  <a:pt x="1580972" y="1546788"/>
                </a:cubicBezTo>
                <a:cubicBezTo>
                  <a:pt x="1337417" y="1630822"/>
                  <a:pt x="668708" y="1708446"/>
                  <a:pt x="0" y="1786071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2262602" y="2844972"/>
            <a:ext cx="0" cy="136815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1684232" y="3205012"/>
            <a:ext cx="137851" cy="1378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195885" y="2776046"/>
            <a:ext cx="137851" cy="1378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195885" y="4150760"/>
            <a:ext cx="137851" cy="1378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824488" y="3967822"/>
            <a:ext cx="137851" cy="1378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78248" y="303086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23374" y="379955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2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04398" y="2391271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6439" y="4189793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72612" y="5297376"/>
            <a:ext cx="40324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Equal (vanishing) area rule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457164" y="3889150"/>
                <a:ext cx="32132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 smtClean="0">
                    <a:solidFill>
                      <a:srgbClr val="FF0000"/>
                    </a:solidFill>
                  </a:rPr>
                  <a:t>Continuity </a:t>
                </a:r>
                <a:r>
                  <a:rPr kumimoji="1" lang="en-US" altLang="ja-JP" sz="2800" dirty="0" smtClean="0">
                    <a:solidFill>
                      <a:schemeClr val="tx2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𝑉</m:t>
                    </m:r>
                    <m:r>
                      <a:rPr kumimoji="1" lang="en-US" altLang="ja-JP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kumimoji="1" lang="en-US" altLang="ja-JP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𝜎</m:t>
                    </m:r>
                    <m:r>
                      <a:rPr kumimoji="1" lang="en-US" altLang="ja-JP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;</m:t>
                    </m:r>
                    <m:r>
                      <a:rPr kumimoji="1" lang="en-US" altLang="ja-JP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𝑡</m:t>
                    </m:r>
                    <m:r>
                      <a:rPr kumimoji="1" lang="en-US" altLang="ja-JP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kumimoji="1" lang="en-US" altLang="ja-JP" sz="28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164" y="3889150"/>
                <a:ext cx="3213252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3795" t="-11628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下矢印 21"/>
          <p:cNvSpPr/>
          <p:nvPr/>
        </p:nvSpPr>
        <p:spPr>
          <a:xfrm>
            <a:off x="4504581" y="3730224"/>
            <a:ext cx="365999" cy="1165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70835" y="6193192"/>
            <a:ext cx="5473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cf. Maxwell equal area rule (liquid-gas coexistence)</a:t>
            </a:r>
            <a:endParaRPr kumimoji="1" lang="ja-JP" altLang="en-US" sz="2000" dirty="0"/>
          </a:p>
        </p:txBody>
      </p:sp>
      <p:pic>
        <p:nvPicPr>
          <p:cNvPr id="48" name="図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11" y="2031283"/>
            <a:ext cx="5182171" cy="1506664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7" y="5113486"/>
            <a:ext cx="2081891" cy="944276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256109" y="97956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Areas surrounded by the </a:t>
            </a:r>
            <a:r>
              <a:rPr lang="en-US" sz="2800" dirty="0" smtClean="0">
                <a:solidFill>
                  <a:srgbClr val="00B050"/>
                </a:solidFill>
              </a:rPr>
              <a:t>local strong solution </a:t>
            </a:r>
            <a:r>
              <a:rPr lang="en-US" sz="2800" dirty="0" smtClean="0"/>
              <a:t>and the </a:t>
            </a:r>
            <a:r>
              <a:rPr lang="en-US" sz="2800" dirty="0" smtClean="0">
                <a:solidFill>
                  <a:srgbClr val="FF0000"/>
                </a:solidFill>
              </a:rPr>
              <a:t>patch work jump</a:t>
            </a:r>
            <a:r>
              <a:rPr lang="en-US" sz="2800" dirty="0" smtClean="0"/>
              <a:t>:  </a:t>
            </a:r>
            <a:endParaRPr lang="en-US" sz="28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9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637"/>
            <a:ext cx="8928992" cy="86543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Construction of Weak solution: Patchwork</a:t>
            </a:r>
            <a:endParaRPr kumimoji="1" lang="ja-JP" altLang="en-US" dirty="0"/>
          </a:p>
        </p:txBody>
      </p:sp>
      <p:pic>
        <p:nvPicPr>
          <p:cNvPr id="1026" name="Picture 2" descr="C:\Users\aoki\Desktop\docs13\kugo20130518\characteristics0densit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4818"/>
            <a:ext cx="3736306" cy="26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oki\Desktop\docs13\kugo20130518\mass0density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82" y="1044818"/>
            <a:ext cx="3784550" cy="272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oki\Desktop\docs13\kugo20130518\characteristics0densit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5" y="4018812"/>
            <a:ext cx="3415203" cy="244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oki\Desktop\docs13\kugo20130518\mass0density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01" y="4016156"/>
            <a:ext cx="3467648" cy="24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左右矢印 2"/>
          <p:cNvSpPr/>
          <p:nvPr/>
        </p:nvSpPr>
        <p:spPr>
          <a:xfrm>
            <a:off x="4067944" y="2196946"/>
            <a:ext cx="432048" cy="18360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右矢印 8"/>
          <p:cNvSpPr/>
          <p:nvPr/>
        </p:nvSpPr>
        <p:spPr>
          <a:xfrm>
            <a:off x="4067944" y="5037681"/>
            <a:ext cx="432048" cy="18360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下矢印 3"/>
          <p:cNvSpPr/>
          <p:nvPr/>
        </p:nvSpPr>
        <p:spPr>
          <a:xfrm>
            <a:off x="1979712" y="3716276"/>
            <a:ext cx="302296" cy="299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>
            <a:off x="7001241" y="3644781"/>
            <a:ext cx="302296" cy="299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0479" y="3492936"/>
            <a:ext cx="153599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tx1"/>
                </a:solidFill>
              </a:rPr>
              <a:t>RH Cond.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99992" y="3504300"/>
            <a:ext cx="236436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tx1"/>
                </a:solidFill>
              </a:rPr>
              <a:t>Equal area rule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6725108" y="4357186"/>
            <a:ext cx="0" cy="15121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732240" y="1476866"/>
            <a:ext cx="0" cy="15121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457950" y="6132409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43856" y="6437368"/>
            <a:ext cx="4312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The weak solution is uniquely obtained.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281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97"/>
            <a:ext cx="7886700" cy="884784"/>
          </a:xfrm>
        </p:spPr>
        <p:txBody>
          <a:bodyPr/>
          <a:lstStyle/>
          <a:p>
            <a:r>
              <a:rPr kumimoji="1" lang="en-US" altLang="ja-JP" dirty="0" smtClean="0"/>
              <a:t>Fermion Potential</a:t>
            </a:r>
            <a:endParaRPr kumimoji="1" lang="ja-JP" altLang="en-US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3150806" y="4256635"/>
            <a:ext cx="2755292" cy="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 flipH="1">
            <a:off x="4528451" y="1698366"/>
            <a:ext cx="1" cy="2558269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フリーフォーム 4"/>
          <p:cNvSpPr/>
          <p:nvPr/>
        </p:nvSpPr>
        <p:spPr>
          <a:xfrm>
            <a:off x="3457825" y="2465139"/>
            <a:ext cx="2133600" cy="1784751"/>
          </a:xfrm>
          <a:custGeom>
            <a:avLst/>
            <a:gdLst>
              <a:gd name="connsiteX0" fmla="*/ 0 w 2133600"/>
              <a:gd name="connsiteY0" fmla="*/ 17929 h 1784751"/>
              <a:gd name="connsiteX1" fmla="*/ 251011 w 2133600"/>
              <a:gd name="connsiteY1" fmla="*/ 1407459 h 1784751"/>
              <a:gd name="connsiteX2" fmla="*/ 977153 w 2133600"/>
              <a:gd name="connsiteY2" fmla="*/ 1783976 h 1784751"/>
              <a:gd name="connsiteX3" fmla="*/ 1792941 w 2133600"/>
              <a:gd name="connsiteY3" fmla="*/ 1452282 h 1784751"/>
              <a:gd name="connsiteX4" fmla="*/ 2133600 w 2133600"/>
              <a:gd name="connsiteY4" fmla="*/ 0 h 178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1784751">
                <a:moveTo>
                  <a:pt x="0" y="17929"/>
                </a:moveTo>
                <a:cubicBezTo>
                  <a:pt x="44076" y="565523"/>
                  <a:pt x="88152" y="1113118"/>
                  <a:pt x="251011" y="1407459"/>
                </a:cubicBezTo>
                <a:cubicBezTo>
                  <a:pt x="413870" y="1701800"/>
                  <a:pt x="720165" y="1776506"/>
                  <a:pt x="977153" y="1783976"/>
                </a:cubicBezTo>
                <a:cubicBezTo>
                  <a:pt x="1234141" y="1791446"/>
                  <a:pt x="1600200" y="1749611"/>
                  <a:pt x="1792941" y="1452282"/>
                </a:cubicBezTo>
                <a:cubicBezTo>
                  <a:pt x="1985682" y="1154953"/>
                  <a:pt x="2059641" y="577476"/>
                  <a:pt x="2133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73" y="1914390"/>
            <a:ext cx="533402" cy="278892"/>
          </a:xfrm>
          <a:prstGeom prst="rect">
            <a:avLst/>
          </a:prstGeom>
        </p:spPr>
      </p:pic>
      <p:pic>
        <p:nvPicPr>
          <p:cNvPr id="10" name="図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165" y="4339454"/>
            <a:ext cx="288262" cy="1961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377184" y="42066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0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475656" y="894321"/>
                <a:ext cx="61206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 smtClean="0"/>
                  <a:t>The origin is not differentiable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1" lang="en-US" altLang="ja-JP" sz="2800" dirty="0" smtClean="0"/>
                  <a:t>.</a:t>
                </a: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894321"/>
                <a:ext cx="6120680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1992" t="-11628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グループ化 18"/>
          <p:cNvGrpSpPr/>
          <p:nvPr/>
        </p:nvGrpSpPr>
        <p:grpSpPr>
          <a:xfrm>
            <a:off x="3567399" y="2202423"/>
            <a:ext cx="1906650" cy="2217118"/>
            <a:chOff x="3567399" y="2864894"/>
            <a:chExt cx="1906650" cy="2217118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3567399" y="2864894"/>
              <a:ext cx="1906650" cy="1773433"/>
              <a:chOff x="6409766" y="4348754"/>
              <a:chExt cx="1906650" cy="1773433"/>
            </a:xfrm>
          </p:grpSpPr>
          <p:sp>
            <p:nvSpPr>
              <p:cNvPr id="7" name="フリーフォーム 6"/>
              <p:cNvSpPr/>
              <p:nvPr/>
            </p:nvSpPr>
            <p:spPr>
              <a:xfrm>
                <a:off x="6409766" y="4348754"/>
                <a:ext cx="964546" cy="1766608"/>
              </a:xfrm>
              <a:custGeom>
                <a:avLst/>
                <a:gdLst>
                  <a:gd name="connsiteX0" fmla="*/ 0 w 950259"/>
                  <a:gd name="connsiteY0" fmla="*/ 0 h 1757083"/>
                  <a:gd name="connsiteX1" fmla="*/ 331694 w 950259"/>
                  <a:gd name="connsiteY1" fmla="*/ 1165412 h 1757083"/>
                  <a:gd name="connsiteX2" fmla="*/ 950259 w 950259"/>
                  <a:gd name="connsiteY2" fmla="*/ 1757083 h 1757083"/>
                  <a:gd name="connsiteX0" fmla="*/ 0 w 964546"/>
                  <a:gd name="connsiteY0" fmla="*/ 0 h 1766608"/>
                  <a:gd name="connsiteX1" fmla="*/ 331694 w 964546"/>
                  <a:gd name="connsiteY1" fmla="*/ 1165412 h 1766608"/>
                  <a:gd name="connsiteX2" fmla="*/ 964546 w 964546"/>
                  <a:gd name="connsiteY2" fmla="*/ 1766608 h 176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4546" h="1766608">
                    <a:moveTo>
                      <a:pt x="0" y="0"/>
                    </a:moveTo>
                    <a:cubicBezTo>
                      <a:pt x="86659" y="436282"/>
                      <a:pt x="173318" y="872565"/>
                      <a:pt x="331694" y="1165412"/>
                    </a:cubicBezTo>
                    <a:cubicBezTo>
                      <a:pt x="490070" y="1458259"/>
                      <a:pt x="734451" y="1617196"/>
                      <a:pt x="964546" y="1766608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7"/>
              <p:cNvSpPr/>
              <p:nvPr/>
            </p:nvSpPr>
            <p:spPr>
              <a:xfrm flipH="1">
                <a:off x="7366157" y="4365104"/>
                <a:ext cx="950259" cy="1757083"/>
              </a:xfrm>
              <a:custGeom>
                <a:avLst/>
                <a:gdLst>
                  <a:gd name="connsiteX0" fmla="*/ 0 w 950259"/>
                  <a:gd name="connsiteY0" fmla="*/ 0 h 1757083"/>
                  <a:gd name="connsiteX1" fmla="*/ 331694 w 950259"/>
                  <a:gd name="connsiteY1" fmla="*/ 1165412 h 1757083"/>
                  <a:gd name="connsiteX2" fmla="*/ 950259 w 950259"/>
                  <a:gd name="connsiteY2" fmla="*/ 1757083 h 175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0259" h="1757083">
                    <a:moveTo>
                      <a:pt x="0" y="0"/>
                    </a:moveTo>
                    <a:cubicBezTo>
                      <a:pt x="86659" y="436282"/>
                      <a:pt x="173318" y="872565"/>
                      <a:pt x="331694" y="1165412"/>
                    </a:cubicBezTo>
                    <a:cubicBezTo>
                      <a:pt x="490070" y="1458259"/>
                      <a:pt x="720164" y="1607671"/>
                      <a:pt x="950259" y="17570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" name="グループ化 17"/>
            <p:cNvGrpSpPr/>
            <p:nvPr/>
          </p:nvGrpSpPr>
          <p:grpSpPr>
            <a:xfrm>
              <a:off x="3789437" y="4630039"/>
              <a:ext cx="1512431" cy="451973"/>
              <a:chOff x="5892700" y="4867490"/>
              <a:chExt cx="1560219" cy="466254"/>
            </a:xfrm>
          </p:grpSpPr>
          <p:sp>
            <p:nvSpPr>
              <p:cNvPr id="15" name="フリーフォーム 14"/>
              <p:cNvSpPr/>
              <p:nvPr/>
            </p:nvSpPr>
            <p:spPr>
              <a:xfrm>
                <a:off x="5892700" y="4867490"/>
                <a:ext cx="769082" cy="458220"/>
              </a:xfrm>
              <a:custGeom>
                <a:avLst/>
                <a:gdLst>
                  <a:gd name="connsiteX0" fmla="*/ 2540000 w 2808509"/>
                  <a:gd name="connsiteY0" fmla="*/ 254000 h 1814340"/>
                  <a:gd name="connsiteX1" fmla="*/ 800100 w 2808509"/>
                  <a:gd name="connsiteY1" fmla="*/ 1435100 h 1814340"/>
                  <a:gd name="connsiteX2" fmla="*/ 457200 w 2808509"/>
                  <a:gd name="connsiteY2" fmla="*/ 1600200 h 1814340"/>
                  <a:gd name="connsiteX3" fmla="*/ 2235200 w 2808509"/>
                  <a:gd name="connsiteY3" fmla="*/ 1562100 h 1814340"/>
                  <a:gd name="connsiteX4" fmla="*/ 2705100 w 2808509"/>
                  <a:gd name="connsiteY4" fmla="*/ 1752600 h 1814340"/>
                  <a:gd name="connsiteX5" fmla="*/ 469900 w 2808509"/>
                  <a:gd name="connsiteY5" fmla="*/ 330200 h 1814340"/>
                  <a:gd name="connsiteX6" fmla="*/ 0 w 2808509"/>
                  <a:gd name="connsiteY6" fmla="*/ 0 h 1814340"/>
                  <a:gd name="connsiteX0" fmla="*/ 2540000 w 2809842"/>
                  <a:gd name="connsiteY0" fmla="*/ 254000 h 1814340"/>
                  <a:gd name="connsiteX1" fmla="*/ 800100 w 2809842"/>
                  <a:gd name="connsiteY1" fmla="*/ 1435100 h 1814340"/>
                  <a:gd name="connsiteX2" fmla="*/ 457200 w 2809842"/>
                  <a:gd name="connsiteY2" fmla="*/ 1600200 h 1814340"/>
                  <a:gd name="connsiteX3" fmla="*/ 2235200 w 2809842"/>
                  <a:gd name="connsiteY3" fmla="*/ 1562100 h 1814340"/>
                  <a:gd name="connsiteX4" fmla="*/ 2705100 w 2809842"/>
                  <a:gd name="connsiteY4" fmla="*/ 1752600 h 1814340"/>
                  <a:gd name="connsiteX5" fmla="*/ 450850 w 2809842"/>
                  <a:gd name="connsiteY5" fmla="*/ 330200 h 1814340"/>
                  <a:gd name="connsiteX6" fmla="*/ 0 w 2809842"/>
                  <a:gd name="connsiteY6" fmla="*/ 0 h 1814340"/>
                  <a:gd name="connsiteX0" fmla="*/ 2540000 w 2841668"/>
                  <a:gd name="connsiteY0" fmla="*/ 254000 h 1836625"/>
                  <a:gd name="connsiteX1" fmla="*/ 800100 w 2841668"/>
                  <a:gd name="connsiteY1" fmla="*/ 1435100 h 1836625"/>
                  <a:gd name="connsiteX2" fmla="*/ 457200 w 2841668"/>
                  <a:gd name="connsiteY2" fmla="*/ 1600200 h 1836625"/>
                  <a:gd name="connsiteX3" fmla="*/ 2235200 w 2841668"/>
                  <a:gd name="connsiteY3" fmla="*/ 1562100 h 1836625"/>
                  <a:gd name="connsiteX4" fmla="*/ 2705100 w 2841668"/>
                  <a:gd name="connsiteY4" fmla="*/ 1752600 h 1836625"/>
                  <a:gd name="connsiteX5" fmla="*/ 0 w 2841668"/>
                  <a:gd name="connsiteY5" fmla="*/ 0 h 1836625"/>
                  <a:gd name="connsiteX0" fmla="*/ 2180152 w 2454444"/>
                  <a:gd name="connsiteY0" fmla="*/ 317500 h 1904485"/>
                  <a:gd name="connsiteX1" fmla="*/ 440252 w 2454444"/>
                  <a:gd name="connsiteY1" fmla="*/ 1498600 h 1904485"/>
                  <a:gd name="connsiteX2" fmla="*/ 97352 w 2454444"/>
                  <a:gd name="connsiteY2" fmla="*/ 1663700 h 1904485"/>
                  <a:gd name="connsiteX3" fmla="*/ 1875352 w 2454444"/>
                  <a:gd name="connsiteY3" fmla="*/ 1625600 h 1904485"/>
                  <a:gd name="connsiteX4" fmla="*/ 2345252 w 2454444"/>
                  <a:gd name="connsiteY4" fmla="*/ 1816100 h 1904485"/>
                  <a:gd name="connsiteX5" fmla="*/ 27502 w 2454444"/>
                  <a:gd name="connsiteY5" fmla="*/ 0 h 1904485"/>
                  <a:gd name="connsiteX0" fmla="*/ 2186684 w 2454626"/>
                  <a:gd name="connsiteY0" fmla="*/ 0 h 1929885"/>
                  <a:gd name="connsiteX1" fmla="*/ 440434 w 2454626"/>
                  <a:gd name="connsiteY1" fmla="*/ 1524000 h 1929885"/>
                  <a:gd name="connsiteX2" fmla="*/ 97534 w 2454626"/>
                  <a:gd name="connsiteY2" fmla="*/ 1689100 h 1929885"/>
                  <a:gd name="connsiteX3" fmla="*/ 1875534 w 2454626"/>
                  <a:gd name="connsiteY3" fmla="*/ 1651000 h 1929885"/>
                  <a:gd name="connsiteX4" fmla="*/ 2345434 w 2454626"/>
                  <a:gd name="connsiteY4" fmla="*/ 1841500 h 1929885"/>
                  <a:gd name="connsiteX5" fmla="*/ 27684 w 2454626"/>
                  <a:gd name="connsiteY5" fmla="*/ 25400 h 1929885"/>
                  <a:gd name="connsiteX0" fmla="*/ 2186684 w 2454626"/>
                  <a:gd name="connsiteY0" fmla="*/ 0 h 1929885"/>
                  <a:gd name="connsiteX1" fmla="*/ 440434 w 2454626"/>
                  <a:gd name="connsiteY1" fmla="*/ 1524000 h 1929885"/>
                  <a:gd name="connsiteX2" fmla="*/ 97534 w 2454626"/>
                  <a:gd name="connsiteY2" fmla="*/ 1689100 h 1929885"/>
                  <a:gd name="connsiteX3" fmla="*/ 1875534 w 2454626"/>
                  <a:gd name="connsiteY3" fmla="*/ 1651000 h 1929885"/>
                  <a:gd name="connsiteX4" fmla="*/ 2345434 w 2454626"/>
                  <a:gd name="connsiteY4" fmla="*/ 1841500 h 1929885"/>
                  <a:gd name="connsiteX5" fmla="*/ 27684 w 2454626"/>
                  <a:gd name="connsiteY5" fmla="*/ 25400 h 1929885"/>
                  <a:gd name="connsiteX0" fmla="*/ 2186684 w 2454626"/>
                  <a:gd name="connsiteY0" fmla="*/ 0 h 1929885"/>
                  <a:gd name="connsiteX1" fmla="*/ 440434 w 2454626"/>
                  <a:gd name="connsiteY1" fmla="*/ 1524000 h 1929885"/>
                  <a:gd name="connsiteX2" fmla="*/ 97534 w 2454626"/>
                  <a:gd name="connsiteY2" fmla="*/ 1689100 h 1929885"/>
                  <a:gd name="connsiteX3" fmla="*/ 1875534 w 2454626"/>
                  <a:gd name="connsiteY3" fmla="*/ 1651000 h 1929885"/>
                  <a:gd name="connsiteX4" fmla="*/ 2345434 w 2454626"/>
                  <a:gd name="connsiteY4" fmla="*/ 1841500 h 1929885"/>
                  <a:gd name="connsiteX5" fmla="*/ 27684 w 2454626"/>
                  <a:gd name="connsiteY5" fmla="*/ 25400 h 1929885"/>
                  <a:gd name="connsiteX0" fmla="*/ 2186684 w 2394737"/>
                  <a:gd name="connsiteY0" fmla="*/ 0 h 1704465"/>
                  <a:gd name="connsiteX1" fmla="*/ 440434 w 2394737"/>
                  <a:gd name="connsiteY1" fmla="*/ 1524000 h 1704465"/>
                  <a:gd name="connsiteX2" fmla="*/ 97534 w 2394737"/>
                  <a:gd name="connsiteY2" fmla="*/ 1689100 h 1704465"/>
                  <a:gd name="connsiteX3" fmla="*/ 1875534 w 2394737"/>
                  <a:gd name="connsiteY3" fmla="*/ 1651000 h 1704465"/>
                  <a:gd name="connsiteX4" fmla="*/ 2275584 w 2394737"/>
                  <a:gd name="connsiteY4" fmla="*/ 1473200 h 1704465"/>
                  <a:gd name="connsiteX5" fmla="*/ 27684 w 2394737"/>
                  <a:gd name="connsiteY5" fmla="*/ 25400 h 1704465"/>
                  <a:gd name="connsiteX0" fmla="*/ 2186684 w 2394737"/>
                  <a:gd name="connsiteY0" fmla="*/ 0 h 1704465"/>
                  <a:gd name="connsiteX1" fmla="*/ 440434 w 2394737"/>
                  <a:gd name="connsiteY1" fmla="*/ 1524000 h 1704465"/>
                  <a:gd name="connsiteX2" fmla="*/ 97534 w 2394737"/>
                  <a:gd name="connsiteY2" fmla="*/ 1689100 h 1704465"/>
                  <a:gd name="connsiteX3" fmla="*/ 1875534 w 2394737"/>
                  <a:gd name="connsiteY3" fmla="*/ 1651000 h 1704465"/>
                  <a:gd name="connsiteX4" fmla="*/ 2275584 w 2394737"/>
                  <a:gd name="connsiteY4" fmla="*/ 1473200 h 1704465"/>
                  <a:gd name="connsiteX5" fmla="*/ 27684 w 2394737"/>
                  <a:gd name="connsiteY5" fmla="*/ 25400 h 1704465"/>
                  <a:gd name="connsiteX0" fmla="*/ 2186684 w 2213755"/>
                  <a:gd name="connsiteY0" fmla="*/ 0 h 1717682"/>
                  <a:gd name="connsiteX1" fmla="*/ 440434 w 2213755"/>
                  <a:gd name="connsiteY1" fmla="*/ 1524000 h 1717682"/>
                  <a:gd name="connsiteX2" fmla="*/ 97534 w 2213755"/>
                  <a:gd name="connsiteY2" fmla="*/ 1689100 h 1717682"/>
                  <a:gd name="connsiteX3" fmla="*/ 1875534 w 2213755"/>
                  <a:gd name="connsiteY3" fmla="*/ 1651000 h 1717682"/>
                  <a:gd name="connsiteX4" fmla="*/ 2046984 w 2213755"/>
                  <a:gd name="connsiteY4" fmla="*/ 1581150 h 1717682"/>
                  <a:gd name="connsiteX5" fmla="*/ 27684 w 2213755"/>
                  <a:gd name="connsiteY5" fmla="*/ 25400 h 1717682"/>
                  <a:gd name="connsiteX0" fmla="*/ 2186684 w 2213755"/>
                  <a:gd name="connsiteY0" fmla="*/ 0 h 1717682"/>
                  <a:gd name="connsiteX1" fmla="*/ 440434 w 2213755"/>
                  <a:gd name="connsiteY1" fmla="*/ 1524000 h 1717682"/>
                  <a:gd name="connsiteX2" fmla="*/ 97534 w 2213755"/>
                  <a:gd name="connsiteY2" fmla="*/ 1689100 h 1717682"/>
                  <a:gd name="connsiteX3" fmla="*/ 1875534 w 2213755"/>
                  <a:gd name="connsiteY3" fmla="*/ 1651000 h 1717682"/>
                  <a:gd name="connsiteX4" fmla="*/ 2046984 w 2213755"/>
                  <a:gd name="connsiteY4" fmla="*/ 1581150 h 1717682"/>
                  <a:gd name="connsiteX5" fmla="*/ 27684 w 2213755"/>
                  <a:gd name="connsiteY5" fmla="*/ 25400 h 1717682"/>
                  <a:gd name="connsiteX0" fmla="*/ 2186684 w 2213755"/>
                  <a:gd name="connsiteY0" fmla="*/ 0 h 1717682"/>
                  <a:gd name="connsiteX1" fmla="*/ 440434 w 2213755"/>
                  <a:gd name="connsiteY1" fmla="*/ 1524000 h 1717682"/>
                  <a:gd name="connsiteX2" fmla="*/ 97534 w 2213755"/>
                  <a:gd name="connsiteY2" fmla="*/ 1689100 h 1717682"/>
                  <a:gd name="connsiteX3" fmla="*/ 1875534 w 2213755"/>
                  <a:gd name="connsiteY3" fmla="*/ 1651000 h 1717682"/>
                  <a:gd name="connsiteX4" fmla="*/ 2046984 w 2213755"/>
                  <a:gd name="connsiteY4" fmla="*/ 1581150 h 1717682"/>
                  <a:gd name="connsiteX5" fmla="*/ 27684 w 2213755"/>
                  <a:gd name="connsiteY5" fmla="*/ 25400 h 1717682"/>
                  <a:gd name="connsiteX0" fmla="*/ 2186684 w 2521596"/>
                  <a:gd name="connsiteY0" fmla="*/ 0 h 1704465"/>
                  <a:gd name="connsiteX1" fmla="*/ 440434 w 2521596"/>
                  <a:gd name="connsiteY1" fmla="*/ 1524000 h 1704465"/>
                  <a:gd name="connsiteX2" fmla="*/ 97534 w 2521596"/>
                  <a:gd name="connsiteY2" fmla="*/ 1689100 h 1704465"/>
                  <a:gd name="connsiteX3" fmla="*/ 1875534 w 2521596"/>
                  <a:gd name="connsiteY3" fmla="*/ 1651000 h 1704465"/>
                  <a:gd name="connsiteX4" fmla="*/ 2421634 w 2521596"/>
                  <a:gd name="connsiteY4" fmla="*/ 1384300 h 1704465"/>
                  <a:gd name="connsiteX5" fmla="*/ 27684 w 2521596"/>
                  <a:gd name="connsiteY5" fmla="*/ 25400 h 1704465"/>
                  <a:gd name="connsiteX0" fmla="*/ 2178378 w 2492904"/>
                  <a:gd name="connsiteY0" fmla="*/ 0 h 1900738"/>
                  <a:gd name="connsiteX1" fmla="*/ 432128 w 2492904"/>
                  <a:gd name="connsiteY1" fmla="*/ 1524000 h 1900738"/>
                  <a:gd name="connsiteX2" fmla="*/ 89228 w 2492904"/>
                  <a:gd name="connsiteY2" fmla="*/ 1689100 h 1900738"/>
                  <a:gd name="connsiteX3" fmla="*/ 1752928 w 2492904"/>
                  <a:gd name="connsiteY3" fmla="*/ 1892300 h 1900738"/>
                  <a:gd name="connsiteX4" fmla="*/ 2413328 w 2492904"/>
                  <a:gd name="connsiteY4" fmla="*/ 1384300 h 1900738"/>
                  <a:gd name="connsiteX5" fmla="*/ 19378 w 2492904"/>
                  <a:gd name="connsiteY5" fmla="*/ 25400 h 1900738"/>
                  <a:gd name="connsiteX0" fmla="*/ 2177917 w 2491439"/>
                  <a:gd name="connsiteY0" fmla="*/ 0 h 1857900"/>
                  <a:gd name="connsiteX1" fmla="*/ 431667 w 2491439"/>
                  <a:gd name="connsiteY1" fmla="*/ 1524000 h 1857900"/>
                  <a:gd name="connsiteX2" fmla="*/ 88767 w 2491439"/>
                  <a:gd name="connsiteY2" fmla="*/ 1689100 h 1857900"/>
                  <a:gd name="connsiteX3" fmla="*/ 1746117 w 2491439"/>
                  <a:gd name="connsiteY3" fmla="*/ 1847850 h 1857900"/>
                  <a:gd name="connsiteX4" fmla="*/ 2412867 w 2491439"/>
                  <a:gd name="connsiteY4" fmla="*/ 1384300 h 1857900"/>
                  <a:gd name="connsiteX5" fmla="*/ 18917 w 2491439"/>
                  <a:gd name="connsiteY5" fmla="*/ 25400 h 1857900"/>
                  <a:gd name="connsiteX0" fmla="*/ 2179760 w 2497374"/>
                  <a:gd name="connsiteY0" fmla="*/ 0 h 1815812"/>
                  <a:gd name="connsiteX1" fmla="*/ 433510 w 2497374"/>
                  <a:gd name="connsiteY1" fmla="*/ 1524000 h 1815812"/>
                  <a:gd name="connsiteX2" fmla="*/ 90610 w 2497374"/>
                  <a:gd name="connsiteY2" fmla="*/ 1689100 h 1815812"/>
                  <a:gd name="connsiteX3" fmla="*/ 1773360 w 2497374"/>
                  <a:gd name="connsiteY3" fmla="*/ 1803400 h 1815812"/>
                  <a:gd name="connsiteX4" fmla="*/ 2414710 w 2497374"/>
                  <a:gd name="connsiteY4" fmla="*/ 1384300 h 1815812"/>
                  <a:gd name="connsiteX5" fmla="*/ 20760 w 2497374"/>
                  <a:gd name="connsiteY5" fmla="*/ 25400 h 1815812"/>
                  <a:gd name="connsiteX0" fmla="*/ 2211973 w 2530186"/>
                  <a:gd name="connsiteY0" fmla="*/ 0 h 1804593"/>
                  <a:gd name="connsiteX1" fmla="*/ 465723 w 2530186"/>
                  <a:gd name="connsiteY1" fmla="*/ 1524000 h 1804593"/>
                  <a:gd name="connsiteX2" fmla="*/ 84723 w 2530186"/>
                  <a:gd name="connsiteY2" fmla="*/ 1511300 h 1804593"/>
                  <a:gd name="connsiteX3" fmla="*/ 1805573 w 2530186"/>
                  <a:gd name="connsiteY3" fmla="*/ 1803400 h 1804593"/>
                  <a:gd name="connsiteX4" fmla="*/ 2446923 w 2530186"/>
                  <a:gd name="connsiteY4" fmla="*/ 1384300 h 1804593"/>
                  <a:gd name="connsiteX5" fmla="*/ 52973 w 2530186"/>
                  <a:gd name="connsiteY5" fmla="*/ 25400 h 1804593"/>
                  <a:gd name="connsiteX0" fmla="*/ 2228329 w 2546845"/>
                  <a:gd name="connsiteY0" fmla="*/ 0 h 1826630"/>
                  <a:gd name="connsiteX1" fmla="*/ 482079 w 2546845"/>
                  <a:gd name="connsiteY1" fmla="*/ 1524000 h 1826630"/>
                  <a:gd name="connsiteX2" fmla="*/ 82029 w 2546845"/>
                  <a:gd name="connsiteY2" fmla="*/ 1746250 h 1826630"/>
                  <a:gd name="connsiteX3" fmla="*/ 1821929 w 2546845"/>
                  <a:gd name="connsiteY3" fmla="*/ 1803400 h 1826630"/>
                  <a:gd name="connsiteX4" fmla="*/ 2463279 w 2546845"/>
                  <a:gd name="connsiteY4" fmla="*/ 1384300 h 1826630"/>
                  <a:gd name="connsiteX5" fmla="*/ 69329 w 2546845"/>
                  <a:gd name="connsiteY5" fmla="*/ 25400 h 1826630"/>
                  <a:gd name="connsiteX0" fmla="*/ 2248040 w 2566556"/>
                  <a:gd name="connsiteY0" fmla="*/ 0 h 1833533"/>
                  <a:gd name="connsiteX1" fmla="*/ 425590 w 2566556"/>
                  <a:gd name="connsiteY1" fmla="*/ 1314450 h 1833533"/>
                  <a:gd name="connsiteX2" fmla="*/ 101740 w 2566556"/>
                  <a:gd name="connsiteY2" fmla="*/ 1746250 h 1833533"/>
                  <a:gd name="connsiteX3" fmla="*/ 1841640 w 2566556"/>
                  <a:gd name="connsiteY3" fmla="*/ 1803400 h 1833533"/>
                  <a:gd name="connsiteX4" fmla="*/ 2482990 w 2566556"/>
                  <a:gd name="connsiteY4" fmla="*/ 1384300 h 1833533"/>
                  <a:gd name="connsiteX5" fmla="*/ 89040 w 2566556"/>
                  <a:gd name="connsiteY5" fmla="*/ 25400 h 1833533"/>
                  <a:gd name="connsiteX0" fmla="*/ 2159000 w 2477516"/>
                  <a:gd name="connsiteY0" fmla="*/ 0 h 1913946"/>
                  <a:gd name="connsiteX1" fmla="*/ 12700 w 2477516"/>
                  <a:gd name="connsiteY1" fmla="*/ 1746250 h 1913946"/>
                  <a:gd name="connsiteX2" fmla="*/ 1752600 w 2477516"/>
                  <a:gd name="connsiteY2" fmla="*/ 1803400 h 1913946"/>
                  <a:gd name="connsiteX3" fmla="*/ 2393950 w 2477516"/>
                  <a:gd name="connsiteY3" fmla="*/ 1384300 h 1913946"/>
                  <a:gd name="connsiteX4" fmla="*/ 0 w 2477516"/>
                  <a:gd name="connsiteY4" fmla="*/ 25400 h 1913946"/>
                  <a:gd name="connsiteX0" fmla="*/ 2159000 w 2159000"/>
                  <a:gd name="connsiteY0" fmla="*/ 0 h 1996698"/>
                  <a:gd name="connsiteX1" fmla="*/ 12700 w 2159000"/>
                  <a:gd name="connsiteY1" fmla="*/ 1746250 h 1996698"/>
                  <a:gd name="connsiteX2" fmla="*/ 1752600 w 2159000"/>
                  <a:gd name="connsiteY2" fmla="*/ 1803400 h 1996698"/>
                  <a:gd name="connsiteX3" fmla="*/ 0 w 2159000"/>
                  <a:gd name="connsiteY3" fmla="*/ 25400 h 1996698"/>
                  <a:gd name="connsiteX0" fmla="*/ 2159000 w 2159000"/>
                  <a:gd name="connsiteY0" fmla="*/ 0 h 1792670"/>
                  <a:gd name="connsiteX1" fmla="*/ 12700 w 2159000"/>
                  <a:gd name="connsiteY1" fmla="*/ 1746250 h 1792670"/>
                  <a:gd name="connsiteX2" fmla="*/ 1682750 w 2159000"/>
                  <a:gd name="connsiteY2" fmla="*/ 1181100 h 1792670"/>
                  <a:gd name="connsiteX3" fmla="*/ 0 w 2159000"/>
                  <a:gd name="connsiteY3" fmla="*/ 25400 h 1792670"/>
                  <a:gd name="connsiteX0" fmla="*/ 2159000 w 2159000"/>
                  <a:gd name="connsiteY0" fmla="*/ 0 h 1323591"/>
                  <a:gd name="connsiteX1" fmla="*/ 508000 w 2159000"/>
                  <a:gd name="connsiteY1" fmla="*/ 1174750 h 1323591"/>
                  <a:gd name="connsiteX2" fmla="*/ 1682750 w 2159000"/>
                  <a:gd name="connsiteY2" fmla="*/ 1181100 h 1323591"/>
                  <a:gd name="connsiteX3" fmla="*/ 0 w 2159000"/>
                  <a:gd name="connsiteY3" fmla="*/ 25400 h 1323591"/>
                  <a:gd name="connsiteX0" fmla="*/ 2159000 w 2159000"/>
                  <a:gd name="connsiteY0" fmla="*/ 0 h 1289135"/>
                  <a:gd name="connsiteX1" fmla="*/ 508000 w 2159000"/>
                  <a:gd name="connsiteY1" fmla="*/ 1174750 h 1289135"/>
                  <a:gd name="connsiteX2" fmla="*/ 1682750 w 2159000"/>
                  <a:gd name="connsiteY2" fmla="*/ 1181100 h 1289135"/>
                  <a:gd name="connsiteX3" fmla="*/ 0 w 2159000"/>
                  <a:gd name="connsiteY3" fmla="*/ 25400 h 1289135"/>
                  <a:gd name="connsiteX0" fmla="*/ 2159000 w 2159000"/>
                  <a:gd name="connsiteY0" fmla="*/ 0 h 1239260"/>
                  <a:gd name="connsiteX1" fmla="*/ 508000 w 2159000"/>
                  <a:gd name="connsiteY1" fmla="*/ 1174750 h 1239260"/>
                  <a:gd name="connsiteX2" fmla="*/ 1682750 w 2159000"/>
                  <a:gd name="connsiteY2" fmla="*/ 1181100 h 1239260"/>
                  <a:gd name="connsiteX3" fmla="*/ 0 w 2159000"/>
                  <a:gd name="connsiteY3" fmla="*/ 25400 h 1239260"/>
                  <a:gd name="connsiteX0" fmla="*/ 2159000 w 2159000"/>
                  <a:gd name="connsiteY0" fmla="*/ 0 h 1237823"/>
                  <a:gd name="connsiteX1" fmla="*/ 508000 w 2159000"/>
                  <a:gd name="connsiteY1" fmla="*/ 1174750 h 1237823"/>
                  <a:gd name="connsiteX2" fmla="*/ 1682750 w 2159000"/>
                  <a:gd name="connsiteY2" fmla="*/ 1181100 h 1237823"/>
                  <a:gd name="connsiteX3" fmla="*/ 0 w 2159000"/>
                  <a:gd name="connsiteY3" fmla="*/ 25400 h 1237823"/>
                  <a:gd name="connsiteX0" fmla="*/ 2159000 w 2159000"/>
                  <a:gd name="connsiteY0" fmla="*/ 0 h 1194654"/>
                  <a:gd name="connsiteX1" fmla="*/ 508000 w 2159000"/>
                  <a:gd name="connsiteY1" fmla="*/ 1174750 h 1194654"/>
                  <a:gd name="connsiteX2" fmla="*/ 1682750 w 2159000"/>
                  <a:gd name="connsiteY2" fmla="*/ 1181100 h 1194654"/>
                  <a:gd name="connsiteX3" fmla="*/ 0 w 2159000"/>
                  <a:gd name="connsiteY3" fmla="*/ 25400 h 1194654"/>
                  <a:gd name="connsiteX0" fmla="*/ 2159000 w 2159000"/>
                  <a:gd name="connsiteY0" fmla="*/ 0 h 1194654"/>
                  <a:gd name="connsiteX1" fmla="*/ 508000 w 2159000"/>
                  <a:gd name="connsiteY1" fmla="*/ 1174750 h 1194654"/>
                  <a:gd name="connsiteX2" fmla="*/ 1682750 w 2159000"/>
                  <a:gd name="connsiteY2" fmla="*/ 1181100 h 1194654"/>
                  <a:gd name="connsiteX3" fmla="*/ 0 w 2159000"/>
                  <a:gd name="connsiteY3" fmla="*/ 25400 h 1194654"/>
                  <a:gd name="connsiteX0" fmla="*/ 1747053 w 1747053"/>
                  <a:gd name="connsiteY0" fmla="*/ 0 h 1194654"/>
                  <a:gd name="connsiteX1" fmla="*/ 96053 w 1747053"/>
                  <a:gd name="connsiteY1" fmla="*/ 1174750 h 1194654"/>
                  <a:gd name="connsiteX2" fmla="*/ 1270803 w 1747053"/>
                  <a:gd name="connsiteY2" fmla="*/ 1181100 h 1194654"/>
                  <a:gd name="connsiteX0" fmla="*/ 1747053 w 1747053"/>
                  <a:gd name="connsiteY0" fmla="*/ 0 h 1194654"/>
                  <a:gd name="connsiteX1" fmla="*/ 96053 w 1747053"/>
                  <a:gd name="connsiteY1" fmla="*/ 1174750 h 1194654"/>
                  <a:gd name="connsiteX0" fmla="*/ 1923515 w 1923515"/>
                  <a:gd name="connsiteY0" fmla="*/ 0 h 1332143"/>
                  <a:gd name="connsiteX1" fmla="*/ 88365 w 1923515"/>
                  <a:gd name="connsiteY1" fmla="*/ 1314450 h 1332143"/>
                  <a:gd name="connsiteX0" fmla="*/ 1835150 w 1835150"/>
                  <a:gd name="connsiteY0" fmla="*/ 0 h 1314450"/>
                  <a:gd name="connsiteX1" fmla="*/ 0 w 1835150"/>
                  <a:gd name="connsiteY1" fmla="*/ 1314450 h 1314450"/>
                  <a:gd name="connsiteX0" fmla="*/ 1835150 w 1835150"/>
                  <a:gd name="connsiteY0" fmla="*/ 0 h 1314450"/>
                  <a:gd name="connsiteX1" fmla="*/ 0 w 1835150"/>
                  <a:gd name="connsiteY1" fmla="*/ 1314450 h 1314450"/>
                  <a:gd name="connsiteX0" fmla="*/ 1835150 w 1835150"/>
                  <a:gd name="connsiteY0" fmla="*/ 0 h 1314450"/>
                  <a:gd name="connsiteX1" fmla="*/ 0 w 1835150"/>
                  <a:gd name="connsiteY1" fmla="*/ 1314450 h 1314450"/>
                  <a:gd name="connsiteX0" fmla="*/ 1346200 w 1346200"/>
                  <a:gd name="connsiteY0" fmla="*/ 0 h 1092200"/>
                  <a:gd name="connsiteX1" fmla="*/ 0 w 1346200"/>
                  <a:gd name="connsiteY1" fmla="*/ 1092200 h 1092200"/>
                  <a:gd name="connsiteX0" fmla="*/ 1346200 w 1346200"/>
                  <a:gd name="connsiteY0" fmla="*/ 0 h 1092200"/>
                  <a:gd name="connsiteX1" fmla="*/ 0 w 1346200"/>
                  <a:gd name="connsiteY1" fmla="*/ 1092200 h 1092200"/>
                  <a:gd name="connsiteX0" fmla="*/ 1346200 w 1346200"/>
                  <a:gd name="connsiteY0" fmla="*/ 0 h 1092200"/>
                  <a:gd name="connsiteX1" fmla="*/ 0 w 1346200"/>
                  <a:gd name="connsiteY1" fmla="*/ 1092200 h 1092200"/>
                  <a:gd name="connsiteX0" fmla="*/ 611606 w 611606"/>
                  <a:gd name="connsiteY0" fmla="*/ 0 h 375670"/>
                  <a:gd name="connsiteX1" fmla="*/ 0 w 611606"/>
                  <a:gd name="connsiteY1" fmla="*/ 375670 h 375670"/>
                  <a:gd name="connsiteX0" fmla="*/ 611606 w 611606"/>
                  <a:gd name="connsiteY0" fmla="*/ 0 h 375670"/>
                  <a:gd name="connsiteX1" fmla="*/ 0 w 611606"/>
                  <a:gd name="connsiteY1" fmla="*/ 375670 h 375670"/>
                  <a:gd name="connsiteX0" fmla="*/ 611606 w 611606"/>
                  <a:gd name="connsiteY0" fmla="*/ 0 h 375670"/>
                  <a:gd name="connsiteX1" fmla="*/ 0 w 611606"/>
                  <a:gd name="connsiteY1" fmla="*/ 375670 h 375670"/>
                  <a:gd name="connsiteX0" fmla="*/ 607723 w 607723"/>
                  <a:gd name="connsiteY0" fmla="*/ 0 h 362082"/>
                  <a:gd name="connsiteX1" fmla="*/ 0 w 607723"/>
                  <a:gd name="connsiteY1" fmla="*/ 362082 h 362082"/>
                  <a:gd name="connsiteX0" fmla="*/ 607723 w 607723"/>
                  <a:gd name="connsiteY0" fmla="*/ 0 h 362082"/>
                  <a:gd name="connsiteX1" fmla="*/ 0 w 607723"/>
                  <a:gd name="connsiteY1" fmla="*/ 362082 h 362082"/>
                  <a:gd name="connsiteX0" fmla="*/ 607723 w 607723"/>
                  <a:gd name="connsiteY0" fmla="*/ 0 h 362082"/>
                  <a:gd name="connsiteX1" fmla="*/ 0 w 607723"/>
                  <a:gd name="connsiteY1" fmla="*/ 362082 h 36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7723" h="362082">
                    <a:moveTo>
                      <a:pt x="607723" y="0"/>
                    </a:moveTo>
                    <a:cubicBezTo>
                      <a:pt x="553737" y="44020"/>
                      <a:pt x="296919" y="232962"/>
                      <a:pt x="0" y="362082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フリーフォーム 15"/>
              <p:cNvSpPr/>
              <p:nvPr/>
            </p:nvSpPr>
            <p:spPr>
              <a:xfrm flipH="1">
                <a:off x="6658769" y="4867889"/>
                <a:ext cx="794150" cy="457218"/>
              </a:xfrm>
              <a:custGeom>
                <a:avLst/>
                <a:gdLst>
                  <a:gd name="connsiteX0" fmla="*/ 2540000 w 2808509"/>
                  <a:gd name="connsiteY0" fmla="*/ 254000 h 1814340"/>
                  <a:gd name="connsiteX1" fmla="*/ 800100 w 2808509"/>
                  <a:gd name="connsiteY1" fmla="*/ 1435100 h 1814340"/>
                  <a:gd name="connsiteX2" fmla="*/ 457200 w 2808509"/>
                  <a:gd name="connsiteY2" fmla="*/ 1600200 h 1814340"/>
                  <a:gd name="connsiteX3" fmla="*/ 2235200 w 2808509"/>
                  <a:gd name="connsiteY3" fmla="*/ 1562100 h 1814340"/>
                  <a:gd name="connsiteX4" fmla="*/ 2705100 w 2808509"/>
                  <a:gd name="connsiteY4" fmla="*/ 1752600 h 1814340"/>
                  <a:gd name="connsiteX5" fmla="*/ 469900 w 2808509"/>
                  <a:gd name="connsiteY5" fmla="*/ 330200 h 1814340"/>
                  <a:gd name="connsiteX6" fmla="*/ 0 w 2808509"/>
                  <a:gd name="connsiteY6" fmla="*/ 0 h 1814340"/>
                  <a:gd name="connsiteX0" fmla="*/ 2540000 w 2809842"/>
                  <a:gd name="connsiteY0" fmla="*/ 254000 h 1814340"/>
                  <a:gd name="connsiteX1" fmla="*/ 800100 w 2809842"/>
                  <a:gd name="connsiteY1" fmla="*/ 1435100 h 1814340"/>
                  <a:gd name="connsiteX2" fmla="*/ 457200 w 2809842"/>
                  <a:gd name="connsiteY2" fmla="*/ 1600200 h 1814340"/>
                  <a:gd name="connsiteX3" fmla="*/ 2235200 w 2809842"/>
                  <a:gd name="connsiteY3" fmla="*/ 1562100 h 1814340"/>
                  <a:gd name="connsiteX4" fmla="*/ 2705100 w 2809842"/>
                  <a:gd name="connsiteY4" fmla="*/ 1752600 h 1814340"/>
                  <a:gd name="connsiteX5" fmla="*/ 450850 w 2809842"/>
                  <a:gd name="connsiteY5" fmla="*/ 330200 h 1814340"/>
                  <a:gd name="connsiteX6" fmla="*/ 0 w 2809842"/>
                  <a:gd name="connsiteY6" fmla="*/ 0 h 1814340"/>
                  <a:gd name="connsiteX0" fmla="*/ 2540000 w 2841668"/>
                  <a:gd name="connsiteY0" fmla="*/ 254000 h 1836625"/>
                  <a:gd name="connsiteX1" fmla="*/ 800100 w 2841668"/>
                  <a:gd name="connsiteY1" fmla="*/ 1435100 h 1836625"/>
                  <a:gd name="connsiteX2" fmla="*/ 457200 w 2841668"/>
                  <a:gd name="connsiteY2" fmla="*/ 1600200 h 1836625"/>
                  <a:gd name="connsiteX3" fmla="*/ 2235200 w 2841668"/>
                  <a:gd name="connsiteY3" fmla="*/ 1562100 h 1836625"/>
                  <a:gd name="connsiteX4" fmla="*/ 2705100 w 2841668"/>
                  <a:gd name="connsiteY4" fmla="*/ 1752600 h 1836625"/>
                  <a:gd name="connsiteX5" fmla="*/ 0 w 2841668"/>
                  <a:gd name="connsiteY5" fmla="*/ 0 h 1836625"/>
                  <a:gd name="connsiteX0" fmla="*/ 2180152 w 2454444"/>
                  <a:gd name="connsiteY0" fmla="*/ 317500 h 1904485"/>
                  <a:gd name="connsiteX1" fmla="*/ 440252 w 2454444"/>
                  <a:gd name="connsiteY1" fmla="*/ 1498600 h 1904485"/>
                  <a:gd name="connsiteX2" fmla="*/ 97352 w 2454444"/>
                  <a:gd name="connsiteY2" fmla="*/ 1663700 h 1904485"/>
                  <a:gd name="connsiteX3" fmla="*/ 1875352 w 2454444"/>
                  <a:gd name="connsiteY3" fmla="*/ 1625600 h 1904485"/>
                  <a:gd name="connsiteX4" fmla="*/ 2345252 w 2454444"/>
                  <a:gd name="connsiteY4" fmla="*/ 1816100 h 1904485"/>
                  <a:gd name="connsiteX5" fmla="*/ 27502 w 2454444"/>
                  <a:gd name="connsiteY5" fmla="*/ 0 h 1904485"/>
                  <a:gd name="connsiteX0" fmla="*/ 2186684 w 2454626"/>
                  <a:gd name="connsiteY0" fmla="*/ 0 h 1929885"/>
                  <a:gd name="connsiteX1" fmla="*/ 440434 w 2454626"/>
                  <a:gd name="connsiteY1" fmla="*/ 1524000 h 1929885"/>
                  <a:gd name="connsiteX2" fmla="*/ 97534 w 2454626"/>
                  <a:gd name="connsiteY2" fmla="*/ 1689100 h 1929885"/>
                  <a:gd name="connsiteX3" fmla="*/ 1875534 w 2454626"/>
                  <a:gd name="connsiteY3" fmla="*/ 1651000 h 1929885"/>
                  <a:gd name="connsiteX4" fmla="*/ 2345434 w 2454626"/>
                  <a:gd name="connsiteY4" fmla="*/ 1841500 h 1929885"/>
                  <a:gd name="connsiteX5" fmla="*/ 27684 w 2454626"/>
                  <a:gd name="connsiteY5" fmla="*/ 25400 h 1929885"/>
                  <a:gd name="connsiteX0" fmla="*/ 2186684 w 2454626"/>
                  <a:gd name="connsiteY0" fmla="*/ 0 h 1929885"/>
                  <a:gd name="connsiteX1" fmla="*/ 440434 w 2454626"/>
                  <a:gd name="connsiteY1" fmla="*/ 1524000 h 1929885"/>
                  <a:gd name="connsiteX2" fmla="*/ 97534 w 2454626"/>
                  <a:gd name="connsiteY2" fmla="*/ 1689100 h 1929885"/>
                  <a:gd name="connsiteX3" fmla="*/ 1875534 w 2454626"/>
                  <a:gd name="connsiteY3" fmla="*/ 1651000 h 1929885"/>
                  <a:gd name="connsiteX4" fmla="*/ 2345434 w 2454626"/>
                  <a:gd name="connsiteY4" fmla="*/ 1841500 h 1929885"/>
                  <a:gd name="connsiteX5" fmla="*/ 27684 w 2454626"/>
                  <a:gd name="connsiteY5" fmla="*/ 25400 h 1929885"/>
                  <a:gd name="connsiteX0" fmla="*/ 2186684 w 2454626"/>
                  <a:gd name="connsiteY0" fmla="*/ 0 h 1929885"/>
                  <a:gd name="connsiteX1" fmla="*/ 440434 w 2454626"/>
                  <a:gd name="connsiteY1" fmla="*/ 1524000 h 1929885"/>
                  <a:gd name="connsiteX2" fmla="*/ 97534 w 2454626"/>
                  <a:gd name="connsiteY2" fmla="*/ 1689100 h 1929885"/>
                  <a:gd name="connsiteX3" fmla="*/ 1875534 w 2454626"/>
                  <a:gd name="connsiteY3" fmla="*/ 1651000 h 1929885"/>
                  <a:gd name="connsiteX4" fmla="*/ 2345434 w 2454626"/>
                  <a:gd name="connsiteY4" fmla="*/ 1841500 h 1929885"/>
                  <a:gd name="connsiteX5" fmla="*/ 27684 w 2454626"/>
                  <a:gd name="connsiteY5" fmla="*/ 25400 h 1929885"/>
                  <a:gd name="connsiteX0" fmla="*/ 2186684 w 2394737"/>
                  <a:gd name="connsiteY0" fmla="*/ 0 h 1704465"/>
                  <a:gd name="connsiteX1" fmla="*/ 440434 w 2394737"/>
                  <a:gd name="connsiteY1" fmla="*/ 1524000 h 1704465"/>
                  <a:gd name="connsiteX2" fmla="*/ 97534 w 2394737"/>
                  <a:gd name="connsiteY2" fmla="*/ 1689100 h 1704465"/>
                  <a:gd name="connsiteX3" fmla="*/ 1875534 w 2394737"/>
                  <a:gd name="connsiteY3" fmla="*/ 1651000 h 1704465"/>
                  <a:gd name="connsiteX4" fmla="*/ 2275584 w 2394737"/>
                  <a:gd name="connsiteY4" fmla="*/ 1473200 h 1704465"/>
                  <a:gd name="connsiteX5" fmla="*/ 27684 w 2394737"/>
                  <a:gd name="connsiteY5" fmla="*/ 25400 h 1704465"/>
                  <a:gd name="connsiteX0" fmla="*/ 2186684 w 2394737"/>
                  <a:gd name="connsiteY0" fmla="*/ 0 h 1704465"/>
                  <a:gd name="connsiteX1" fmla="*/ 440434 w 2394737"/>
                  <a:gd name="connsiteY1" fmla="*/ 1524000 h 1704465"/>
                  <a:gd name="connsiteX2" fmla="*/ 97534 w 2394737"/>
                  <a:gd name="connsiteY2" fmla="*/ 1689100 h 1704465"/>
                  <a:gd name="connsiteX3" fmla="*/ 1875534 w 2394737"/>
                  <a:gd name="connsiteY3" fmla="*/ 1651000 h 1704465"/>
                  <a:gd name="connsiteX4" fmla="*/ 2275584 w 2394737"/>
                  <a:gd name="connsiteY4" fmla="*/ 1473200 h 1704465"/>
                  <a:gd name="connsiteX5" fmla="*/ 27684 w 2394737"/>
                  <a:gd name="connsiteY5" fmla="*/ 25400 h 1704465"/>
                  <a:gd name="connsiteX0" fmla="*/ 2186684 w 2213755"/>
                  <a:gd name="connsiteY0" fmla="*/ 0 h 1717682"/>
                  <a:gd name="connsiteX1" fmla="*/ 440434 w 2213755"/>
                  <a:gd name="connsiteY1" fmla="*/ 1524000 h 1717682"/>
                  <a:gd name="connsiteX2" fmla="*/ 97534 w 2213755"/>
                  <a:gd name="connsiteY2" fmla="*/ 1689100 h 1717682"/>
                  <a:gd name="connsiteX3" fmla="*/ 1875534 w 2213755"/>
                  <a:gd name="connsiteY3" fmla="*/ 1651000 h 1717682"/>
                  <a:gd name="connsiteX4" fmla="*/ 2046984 w 2213755"/>
                  <a:gd name="connsiteY4" fmla="*/ 1581150 h 1717682"/>
                  <a:gd name="connsiteX5" fmla="*/ 27684 w 2213755"/>
                  <a:gd name="connsiteY5" fmla="*/ 25400 h 1717682"/>
                  <a:gd name="connsiteX0" fmla="*/ 2186684 w 2213755"/>
                  <a:gd name="connsiteY0" fmla="*/ 0 h 1717682"/>
                  <a:gd name="connsiteX1" fmla="*/ 440434 w 2213755"/>
                  <a:gd name="connsiteY1" fmla="*/ 1524000 h 1717682"/>
                  <a:gd name="connsiteX2" fmla="*/ 97534 w 2213755"/>
                  <a:gd name="connsiteY2" fmla="*/ 1689100 h 1717682"/>
                  <a:gd name="connsiteX3" fmla="*/ 1875534 w 2213755"/>
                  <a:gd name="connsiteY3" fmla="*/ 1651000 h 1717682"/>
                  <a:gd name="connsiteX4" fmla="*/ 2046984 w 2213755"/>
                  <a:gd name="connsiteY4" fmla="*/ 1581150 h 1717682"/>
                  <a:gd name="connsiteX5" fmla="*/ 27684 w 2213755"/>
                  <a:gd name="connsiteY5" fmla="*/ 25400 h 1717682"/>
                  <a:gd name="connsiteX0" fmla="*/ 2186684 w 2213755"/>
                  <a:gd name="connsiteY0" fmla="*/ 0 h 1717682"/>
                  <a:gd name="connsiteX1" fmla="*/ 440434 w 2213755"/>
                  <a:gd name="connsiteY1" fmla="*/ 1524000 h 1717682"/>
                  <a:gd name="connsiteX2" fmla="*/ 97534 w 2213755"/>
                  <a:gd name="connsiteY2" fmla="*/ 1689100 h 1717682"/>
                  <a:gd name="connsiteX3" fmla="*/ 1875534 w 2213755"/>
                  <a:gd name="connsiteY3" fmla="*/ 1651000 h 1717682"/>
                  <a:gd name="connsiteX4" fmla="*/ 2046984 w 2213755"/>
                  <a:gd name="connsiteY4" fmla="*/ 1581150 h 1717682"/>
                  <a:gd name="connsiteX5" fmla="*/ 27684 w 2213755"/>
                  <a:gd name="connsiteY5" fmla="*/ 25400 h 1717682"/>
                  <a:gd name="connsiteX0" fmla="*/ 2186684 w 2521596"/>
                  <a:gd name="connsiteY0" fmla="*/ 0 h 1704465"/>
                  <a:gd name="connsiteX1" fmla="*/ 440434 w 2521596"/>
                  <a:gd name="connsiteY1" fmla="*/ 1524000 h 1704465"/>
                  <a:gd name="connsiteX2" fmla="*/ 97534 w 2521596"/>
                  <a:gd name="connsiteY2" fmla="*/ 1689100 h 1704465"/>
                  <a:gd name="connsiteX3" fmla="*/ 1875534 w 2521596"/>
                  <a:gd name="connsiteY3" fmla="*/ 1651000 h 1704465"/>
                  <a:gd name="connsiteX4" fmla="*/ 2421634 w 2521596"/>
                  <a:gd name="connsiteY4" fmla="*/ 1384300 h 1704465"/>
                  <a:gd name="connsiteX5" fmla="*/ 27684 w 2521596"/>
                  <a:gd name="connsiteY5" fmla="*/ 25400 h 1704465"/>
                  <a:gd name="connsiteX0" fmla="*/ 2178378 w 2492904"/>
                  <a:gd name="connsiteY0" fmla="*/ 0 h 1900738"/>
                  <a:gd name="connsiteX1" fmla="*/ 432128 w 2492904"/>
                  <a:gd name="connsiteY1" fmla="*/ 1524000 h 1900738"/>
                  <a:gd name="connsiteX2" fmla="*/ 89228 w 2492904"/>
                  <a:gd name="connsiteY2" fmla="*/ 1689100 h 1900738"/>
                  <a:gd name="connsiteX3" fmla="*/ 1752928 w 2492904"/>
                  <a:gd name="connsiteY3" fmla="*/ 1892300 h 1900738"/>
                  <a:gd name="connsiteX4" fmla="*/ 2413328 w 2492904"/>
                  <a:gd name="connsiteY4" fmla="*/ 1384300 h 1900738"/>
                  <a:gd name="connsiteX5" fmla="*/ 19378 w 2492904"/>
                  <a:gd name="connsiteY5" fmla="*/ 25400 h 1900738"/>
                  <a:gd name="connsiteX0" fmla="*/ 2177917 w 2491439"/>
                  <a:gd name="connsiteY0" fmla="*/ 0 h 1857900"/>
                  <a:gd name="connsiteX1" fmla="*/ 431667 w 2491439"/>
                  <a:gd name="connsiteY1" fmla="*/ 1524000 h 1857900"/>
                  <a:gd name="connsiteX2" fmla="*/ 88767 w 2491439"/>
                  <a:gd name="connsiteY2" fmla="*/ 1689100 h 1857900"/>
                  <a:gd name="connsiteX3" fmla="*/ 1746117 w 2491439"/>
                  <a:gd name="connsiteY3" fmla="*/ 1847850 h 1857900"/>
                  <a:gd name="connsiteX4" fmla="*/ 2412867 w 2491439"/>
                  <a:gd name="connsiteY4" fmla="*/ 1384300 h 1857900"/>
                  <a:gd name="connsiteX5" fmla="*/ 18917 w 2491439"/>
                  <a:gd name="connsiteY5" fmla="*/ 25400 h 1857900"/>
                  <a:gd name="connsiteX0" fmla="*/ 2179760 w 2497374"/>
                  <a:gd name="connsiteY0" fmla="*/ 0 h 1815812"/>
                  <a:gd name="connsiteX1" fmla="*/ 433510 w 2497374"/>
                  <a:gd name="connsiteY1" fmla="*/ 1524000 h 1815812"/>
                  <a:gd name="connsiteX2" fmla="*/ 90610 w 2497374"/>
                  <a:gd name="connsiteY2" fmla="*/ 1689100 h 1815812"/>
                  <a:gd name="connsiteX3" fmla="*/ 1773360 w 2497374"/>
                  <a:gd name="connsiteY3" fmla="*/ 1803400 h 1815812"/>
                  <a:gd name="connsiteX4" fmla="*/ 2414710 w 2497374"/>
                  <a:gd name="connsiteY4" fmla="*/ 1384300 h 1815812"/>
                  <a:gd name="connsiteX5" fmla="*/ 20760 w 2497374"/>
                  <a:gd name="connsiteY5" fmla="*/ 25400 h 1815812"/>
                  <a:gd name="connsiteX0" fmla="*/ 2211973 w 2530186"/>
                  <a:gd name="connsiteY0" fmla="*/ 0 h 1804593"/>
                  <a:gd name="connsiteX1" fmla="*/ 465723 w 2530186"/>
                  <a:gd name="connsiteY1" fmla="*/ 1524000 h 1804593"/>
                  <a:gd name="connsiteX2" fmla="*/ 84723 w 2530186"/>
                  <a:gd name="connsiteY2" fmla="*/ 1511300 h 1804593"/>
                  <a:gd name="connsiteX3" fmla="*/ 1805573 w 2530186"/>
                  <a:gd name="connsiteY3" fmla="*/ 1803400 h 1804593"/>
                  <a:gd name="connsiteX4" fmla="*/ 2446923 w 2530186"/>
                  <a:gd name="connsiteY4" fmla="*/ 1384300 h 1804593"/>
                  <a:gd name="connsiteX5" fmla="*/ 52973 w 2530186"/>
                  <a:gd name="connsiteY5" fmla="*/ 25400 h 1804593"/>
                  <a:gd name="connsiteX0" fmla="*/ 2228329 w 2546845"/>
                  <a:gd name="connsiteY0" fmla="*/ 0 h 1826630"/>
                  <a:gd name="connsiteX1" fmla="*/ 482079 w 2546845"/>
                  <a:gd name="connsiteY1" fmla="*/ 1524000 h 1826630"/>
                  <a:gd name="connsiteX2" fmla="*/ 82029 w 2546845"/>
                  <a:gd name="connsiteY2" fmla="*/ 1746250 h 1826630"/>
                  <a:gd name="connsiteX3" fmla="*/ 1821929 w 2546845"/>
                  <a:gd name="connsiteY3" fmla="*/ 1803400 h 1826630"/>
                  <a:gd name="connsiteX4" fmla="*/ 2463279 w 2546845"/>
                  <a:gd name="connsiteY4" fmla="*/ 1384300 h 1826630"/>
                  <a:gd name="connsiteX5" fmla="*/ 69329 w 2546845"/>
                  <a:gd name="connsiteY5" fmla="*/ 25400 h 1826630"/>
                  <a:gd name="connsiteX0" fmla="*/ 2248040 w 2566556"/>
                  <a:gd name="connsiteY0" fmla="*/ 0 h 1833533"/>
                  <a:gd name="connsiteX1" fmla="*/ 425590 w 2566556"/>
                  <a:gd name="connsiteY1" fmla="*/ 1314450 h 1833533"/>
                  <a:gd name="connsiteX2" fmla="*/ 101740 w 2566556"/>
                  <a:gd name="connsiteY2" fmla="*/ 1746250 h 1833533"/>
                  <a:gd name="connsiteX3" fmla="*/ 1841640 w 2566556"/>
                  <a:gd name="connsiteY3" fmla="*/ 1803400 h 1833533"/>
                  <a:gd name="connsiteX4" fmla="*/ 2482990 w 2566556"/>
                  <a:gd name="connsiteY4" fmla="*/ 1384300 h 1833533"/>
                  <a:gd name="connsiteX5" fmla="*/ 89040 w 2566556"/>
                  <a:gd name="connsiteY5" fmla="*/ 25400 h 1833533"/>
                  <a:gd name="connsiteX0" fmla="*/ 2159000 w 2477516"/>
                  <a:gd name="connsiteY0" fmla="*/ 0 h 1913946"/>
                  <a:gd name="connsiteX1" fmla="*/ 12700 w 2477516"/>
                  <a:gd name="connsiteY1" fmla="*/ 1746250 h 1913946"/>
                  <a:gd name="connsiteX2" fmla="*/ 1752600 w 2477516"/>
                  <a:gd name="connsiteY2" fmla="*/ 1803400 h 1913946"/>
                  <a:gd name="connsiteX3" fmla="*/ 2393950 w 2477516"/>
                  <a:gd name="connsiteY3" fmla="*/ 1384300 h 1913946"/>
                  <a:gd name="connsiteX4" fmla="*/ 0 w 2477516"/>
                  <a:gd name="connsiteY4" fmla="*/ 25400 h 1913946"/>
                  <a:gd name="connsiteX0" fmla="*/ 2159000 w 2159000"/>
                  <a:gd name="connsiteY0" fmla="*/ 0 h 1996698"/>
                  <a:gd name="connsiteX1" fmla="*/ 12700 w 2159000"/>
                  <a:gd name="connsiteY1" fmla="*/ 1746250 h 1996698"/>
                  <a:gd name="connsiteX2" fmla="*/ 1752600 w 2159000"/>
                  <a:gd name="connsiteY2" fmla="*/ 1803400 h 1996698"/>
                  <a:gd name="connsiteX3" fmla="*/ 0 w 2159000"/>
                  <a:gd name="connsiteY3" fmla="*/ 25400 h 1996698"/>
                  <a:gd name="connsiteX0" fmla="*/ 2159000 w 2159000"/>
                  <a:gd name="connsiteY0" fmla="*/ 0 h 1792670"/>
                  <a:gd name="connsiteX1" fmla="*/ 12700 w 2159000"/>
                  <a:gd name="connsiteY1" fmla="*/ 1746250 h 1792670"/>
                  <a:gd name="connsiteX2" fmla="*/ 1682750 w 2159000"/>
                  <a:gd name="connsiteY2" fmla="*/ 1181100 h 1792670"/>
                  <a:gd name="connsiteX3" fmla="*/ 0 w 2159000"/>
                  <a:gd name="connsiteY3" fmla="*/ 25400 h 1792670"/>
                  <a:gd name="connsiteX0" fmla="*/ 2159000 w 2159000"/>
                  <a:gd name="connsiteY0" fmla="*/ 0 h 1323591"/>
                  <a:gd name="connsiteX1" fmla="*/ 508000 w 2159000"/>
                  <a:gd name="connsiteY1" fmla="*/ 1174750 h 1323591"/>
                  <a:gd name="connsiteX2" fmla="*/ 1682750 w 2159000"/>
                  <a:gd name="connsiteY2" fmla="*/ 1181100 h 1323591"/>
                  <a:gd name="connsiteX3" fmla="*/ 0 w 2159000"/>
                  <a:gd name="connsiteY3" fmla="*/ 25400 h 1323591"/>
                  <a:gd name="connsiteX0" fmla="*/ 2159000 w 2159000"/>
                  <a:gd name="connsiteY0" fmla="*/ 0 h 1289135"/>
                  <a:gd name="connsiteX1" fmla="*/ 508000 w 2159000"/>
                  <a:gd name="connsiteY1" fmla="*/ 1174750 h 1289135"/>
                  <a:gd name="connsiteX2" fmla="*/ 1682750 w 2159000"/>
                  <a:gd name="connsiteY2" fmla="*/ 1181100 h 1289135"/>
                  <a:gd name="connsiteX3" fmla="*/ 0 w 2159000"/>
                  <a:gd name="connsiteY3" fmla="*/ 25400 h 1289135"/>
                  <a:gd name="connsiteX0" fmla="*/ 2159000 w 2159000"/>
                  <a:gd name="connsiteY0" fmla="*/ 0 h 1239260"/>
                  <a:gd name="connsiteX1" fmla="*/ 508000 w 2159000"/>
                  <a:gd name="connsiteY1" fmla="*/ 1174750 h 1239260"/>
                  <a:gd name="connsiteX2" fmla="*/ 1682750 w 2159000"/>
                  <a:gd name="connsiteY2" fmla="*/ 1181100 h 1239260"/>
                  <a:gd name="connsiteX3" fmla="*/ 0 w 2159000"/>
                  <a:gd name="connsiteY3" fmla="*/ 25400 h 1239260"/>
                  <a:gd name="connsiteX0" fmla="*/ 2159000 w 2159000"/>
                  <a:gd name="connsiteY0" fmla="*/ 0 h 1237823"/>
                  <a:gd name="connsiteX1" fmla="*/ 508000 w 2159000"/>
                  <a:gd name="connsiteY1" fmla="*/ 1174750 h 1237823"/>
                  <a:gd name="connsiteX2" fmla="*/ 1682750 w 2159000"/>
                  <a:gd name="connsiteY2" fmla="*/ 1181100 h 1237823"/>
                  <a:gd name="connsiteX3" fmla="*/ 0 w 2159000"/>
                  <a:gd name="connsiteY3" fmla="*/ 25400 h 1237823"/>
                  <a:gd name="connsiteX0" fmla="*/ 2159000 w 2159000"/>
                  <a:gd name="connsiteY0" fmla="*/ 0 h 1194654"/>
                  <a:gd name="connsiteX1" fmla="*/ 508000 w 2159000"/>
                  <a:gd name="connsiteY1" fmla="*/ 1174750 h 1194654"/>
                  <a:gd name="connsiteX2" fmla="*/ 1682750 w 2159000"/>
                  <a:gd name="connsiteY2" fmla="*/ 1181100 h 1194654"/>
                  <a:gd name="connsiteX3" fmla="*/ 0 w 2159000"/>
                  <a:gd name="connsiteY3" fmla="*/ 25400 h 1194654"/>
                  <a:gd name="connsiteX0" fmla="*/ 2159000 w 2159000"/>
                  <a:gd name="connsiteY0" fmla="*/ 0 h 1194654"/>
                  <a:gd name="connsiteX1" fmla="*/ 508000 w 2159000"/>
                  <a:gd name="connsiteY1" fmla="*/ 1174750 h 1194654"/>
                  <a:gd name="connsiteX2" fmla="*/ 1682750 w 2159000"/>
                  <a:gd name="connsiteY2" fmla="*/ 1181100 h 1194654"/>
                  <a:gd name="connsiteX3" fmla="*/ 0 w 2159000"/>
                  <a:gd name="connsiteY3" fmla="*/ 25400 h 1194654"/>
                  <a:gd name="connsiteX0" fmla="*/ 1747053 w 1747053"/>
                  <a:gd name="connsiteY0" fmla="*/ 0 h 1194654"/>
                  <a:gd name="connsiteX1" fmla="*/ 96053 w 1747053"/>
                  <a:gd name="connsiteY1" fmla="*/ 1174750 h 1194654"/>
                  <a:gd name="connsiteX2" fmla="*/ 1270803 w 1747053"/>
                  <a:gd name="connsiteY2" fmla="*/ 1181100 h 1194654"/>
                  <a:gd name="connsiteX0" fmla="*/ 1747053 w 1747053"/>
                  <a:gd name="connsiteY0" fmla="*/ 0 h 1194654"/>
                  <a:gd name="connsiteX1" fmla="*/ 96053 w 1747053"/>
                  <a:gd name="connsiteY1" fmla="*/ 1174750 h 1194654"/>
                  <a:gd name="connsiteX0" fmla="*/ 1923515 w 1923515"/>
                  <a:gd name="connsiteY0" fmla="*/ 0 h 1332143"/>
                  <a:gd name="connsiteX1" fmla="*/ 88365 w 1923515"/>
                  <a:gd name="connsiteY1" fmla="*/ 1314450 h 1332143"/>
                  <a:gd name="connsiteX0" fmla="*/ 1835150 w 1835150"/>
                  <a:gd name="connsiteY0" fmla="*/ 0 h 1314450"/>
                  <a:gd name="connsiteX1" fmla="*/ 0 w 1835150"/>
                  <a:gd name="connsiteY1" fmla="*/ 1314450 h 1314450"/>
                  <a:gd name="connsiteX0" fmla="*/ 1835150 w 1835150"/>
                  <a:gd name="connsiteY0" fmla="*/ 0 h 1314450"/>
                  <a:gd name="connsiteX1" fmla="*/ 0 w 1835150"/>
                  <a:gd name="connsiteY1" fmla="*/ 1314450 h 1314450"/>
                  <a:gd name="connsiteX0" fmla="*/ 1835150 w 1835150"/>
                  <a:gd name="connsiteY0" fmla="*/ 0 h 1314450"/>
                  <a:gd name="connsiteX1" fmla="*/ 0 w 1835150"/>
                  <a:gd name="connsiteY1" fmla="*/ 1314450 h 1314450"/>
                  <a:gd name="connsiteX0" fmla="*/ 1346200 w 1346200"/>
                  <a:gd name="connsiteY0" fmla="*/ 0 h 1092200"/>
                  <a:gd name="connsiteX1" fmla="*/ 0 w 1346200"/>
                  <a:gd name="connsiteY1" fmla="*/ 1092200 h 1092200"/>
                  <a:gd name="connsiteX0" fmla="*/ 1346200 w 1346200"/>
                  <a:gd name="connsiteY0" fmla="*/ 0 h 1092200"/>
                  <a:gd name="connsiteX1" fmla="*/ 0 w 1346200"/>
                  <a:gd name="connsiteY1" fmla="*/ 1092200 h 1092200"/>
                  <a:gd name="connsiteX0" fmla="*/ 1346200 w 1346200"/>
                  <a:gd name="connsiteY0" fmla="*/ 0 h 1092200"/>
                  <a:gd name="connsiteX1" fmla="*/ 0 w 1346200"/>
                  <a:gd name="connsiteY1" fmla="*/ 1092200 h 1092200"/>
                  <a:gd name="connsiteX0" fmla="*/ 623648 w 623648"/>
                  <a:gd name="connsiteY0" fmla="*/ 0 h 351585"/>
                  <a:gd name="connsiteX1" fmla="*/ 0 w 623648"/>
                  <a:gd name="connsiteY1" fmla="*/ 351585 h 351585"/>
                  <a:gd name="connsiteX0" fmla="*/ 623648 w 623648"/>
                  <a:gd name="connsiteY0" fmla="*/ 0 h 351585"/>
                  <a:gd name="connsiteX1" fmla="*/ 0 w 623648"/>
                  <a:gd name="connsiteY1" fmla="*/ 351585 h 351585"/>
                  <a:gd name="connsiteX0" fmla="*/ 623648 w 623648"/>
                  <a:gd name="connsiteY0" fmla="*/ 0 h 351585"/>
                  <a:gd name="connsiteX1" fmla="*/ 0 w 623648"/>
                  <a:gd name="connsiteY1" fmla="*/ 351585 h 351585"/>
                  <a:gd name="connsiteX0" fmla="*/ 623648 w 623648"/>
                  <a:gd name="connsiteY0" fmla="*/ 0 h 351585"/>
                  <a:gd name="connsiteX1" fmla="*/ 0 w 623648"/>
                  <a:gd name="connsiteY1" fmla="*/ 351585 h 351585"/>
                  <a:gd name="connsiteX0" fmla="*/ 623648 w 623648"/>
                  <a:gd name="connsiteY0" fmla="*/ 0 h 351585"/>
                  <a:gd name="connsiteX1" fmla="*/ 0 w 623648"/>
                  <a:gd name="connsiteY1" fmla="*/ 351585 h 351585"/>
                  <a:gd name="connsiteX0" fmla="*/ 627531 w 627531"/>
                  <a:gd name="connsiteY0" fmla="*/ 0 h 361290"/>
                  <a:gd name="connsiteX1" fmla="*/ 0 w 627531"/>
                  <a:gd name="connsiteY1" fmla="*/ 361290 h 36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531" h="361290">
                    <a:moveTo>
                      <a:pt x="627531" y="0"/>
                    </a:moveTo>
                    <a:cubicBezTo>
                      <a:pt x="508258" y="78726"/>
                      <a:pt x="199073" y="303673"/>
                      <a:pt x="0" y="36129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フリーフォーム 16"/>
              <p:cNvSpPr/>
              <p:nvPr/>
            </p:nvSpPr>
            <p:spPr>
              <a:xfrm>
                <a:off x="5900733" y="5172429"/>
                <a:ext cx="1534880" cy="161315"/>
              </a:xfrm>
              <a:custGeom>
                <a:avLst/>
                <a:gdLst>
                  <a:gd name="connsiteX0" fmla="*/ 0 w 1346200"/>
                  <a:gd name="connsiteY0" fmla="*/ 146161 h 146161"/>
                  <a:gd name="connsiteX1" fmla="*/ 774700 w 1346200"/>
                  <a:gd name="connsiteY1" fmla="*/ 111 h 146161"/>
                  <a:gd name="connsiteX2" fmla="*/ 1346200 w 1346200"/>
                  <a:gd name="connsiteY2" fmla="*/ 127111 h 146161"/>
                  <a:gd name="connsiteX0" fmla="*/ 0 w 1346200"/>
                  <a:gd name="connsiteY0" fmla="*/ 196913 h 196913"/>
                  <a:gd name="connsiteX1" fmla="*/ 692150 w 1346200"/>
                  <a:gd name="connsiteY1" fmla="*/ 63 h 196913"/>
                  <a:gd name="connsiteX2" fmla="*/ 1346200 w 1346200"/>
                  <a:gd name="connsiteY2" fmla="*/ 177863 h 196913"/>
                  <a:gd name="connsiteX0" fmla="*/ 0 w 1346200"/>
                  <a:gd name="connsiteY0" fmla="*/ 214174 h 214174"/>
                  <a:gd name="connsiteX1" fmla="*/ 692150 w 1346200"/>
                  <a:gd name="connsiteY1" fmla="*/ 17324 h 214174"/>
                  <a:gd name="connsiteX2" fmla="*/ 1250950 w 1346200"/>
                  <a:gd name="connsiteY2" fmla="*/ 30024 h 214174"/>
                  <a:gd name="connsiteX3" fmla="*/ 1346200 w 1346200"/>
                  <a:gd name="connsiteY3" fmla="*/ 195124 h 214174"/>
                  <a:gd name="connsiteX0" fmla="*/ 0 w 1346200"/>
                  <a:gd name="connsiteY0" fmla="*/ 214174 h 214174"/>
                  <a:gd name="connsiteX1" fmla="*/ 692150 w 1346200"/>
                  <a:gd name="connsiteY1" fmla="*/ 17324 h 214174"/>
                  <a:gd name="connsiteX2" fmla="*/ 1250950 w 1346200"/>
                  <a:gd name="connsiteY2" fmla="*/ 30024 h 214174"/>
                  <a:gd name="connsiteX3" fmla="*/ 1346200 w 1346200"/>
                  <a:gd name="connsiteY3" fmla="*/ 195124 h 214174"/>
                  <a:gd name="connsiteX0" fmla="*/ 0 w 1346200"/>
                  <a:gd name="connsiteY0" fmla="*/ 196902 h 196902"/>
                  <a:gd name="connsiteX1" fmla="*/ 692150 w 1346200"/>
                  <a:gd name="connsiteY1" fmla="*/ 52 h 196902"/>
                  <a:gd name="connsiteX2" fmla="*/ 1346200 w 1346200"/>
                  <a:gd name="connsiteY2" fmla="*/ 177852 h 196902"/>
                  <a:gd name="connsiteX0" fmla="*/ 0 w 1346200"/>
                  <a:gd name="connsiteY0" fmla="*/ 19050 h 19050"/>
                  <a:gd name="connsiteX1" fmla="*/ 1346200 w 1346200"/>
                  <a:gd name="connsiteY1" fmla="*/ 0 h 19050"/>
                  <a:gd name="connsiteX0" fmla="*/ 0 w 1346200"/>
                  <a:gd name="connsiteY0" fmla="*/ 19050 h 63757"/>
                  <a:gd name="connsiteX1" fmla="*/ 1346200 w 1346200"/>
                  <a:gd name="connsiteY1" fmla="*/ 0 h 63757"/>
                  <a:gd name="connsiteX0" fmla="*/ 0 w 1346200"/>
                  <a:gd name="connsiteY0" fmla="*/ 74286 h 74286"/>
                  <a:gd name="connsiteX1" fmla="*/ 1346200 w 1346200"/>
                  <a:gd name="connsiteY1" fmla="*/ 55236 h 74286"/>
                  <a:gd name="connsiteX0" fmla="*/ 0 w 1346200"/>
                  <a:gd name="connsiteY0" fmla="*/ 119114 h 119114"/>
                  <a:gd name="connsiteX1" fmla="*/ 1346200 w 1346200"/>
                  <a:gd name="connsiteY1" fmla="*/ 100064 h 119114"/>
                  <a:gd name="connsiteX0" fmla="*/ 0 w 1346200"/>
                  <a:gd name="connsiteY0" fmla="*/ 141787 h 141787"/>
                  <a:gd name="connsiteX1" fmla="*/ 1346200 w 1346200"/>
                  <a:gd name="connsiteY1" fmla="*/ 122737 h 141787"/>
                  <a:gd name="connsiteX0" fmla="*/ 0 w 1181100"/>
                  <a:gd name="connsiteY0" fmla="*/ 131239 h 131239"/>
                  <a:gd name="connsiteX1" fmla="*/ 1181100 w 1181100"/>
                  <a:gd name="connsiteY1" fmla="*/ 131239 h 131239"/>
                  <a:gd name="connsiteX0" fmla="*/ 0 w 1200150"/>
                  <a:gd name="connsiteY0" fmla="*/ 134670 h 134670"/>
                  <a:gd name="connsiteX1" fmla="*/ 1200150 w 1200150"/>
                  <a:gd name="connsiteY1" fmla="*/ 128320 h 134670"/>
                  <a:gd name="connsiteX0" fmla="*/ 0 w 1200150"/>
                  <a:gd name="connsiteY0" fmla="*/ 136906 h 136906"/>
                  <a:gd name="connsiteX1" fmla="*/ 1200150 w 1200150"/>
                  <a:gd name="connsiteY1" fmla="*/ 130556 h 136906"/>
                  <a:gd name="connsiteX0" fmla="*/ 0 w 1216025"/>
                  <a:gd name="connsiteY0" fmla="*/ 140375 h 140375"/>
                  <a:gd name="connsiteX1" fmla="*/ 1216025 w 1216025"/>
                  <a:gd name="connsiteY1" fmla="*/ 127675 h 140375"/>
                  <a:gd name="connsiteX0" fmla="*/ 0 w 1216025"/>
                  <a:gd name="connsiteY0" fmla="*/ 135334 h 135334"/>
                  <a:gd name="connsiteX1" fmla="*/ 1216025 w 1216025"/>
                  <a:gd name="connsiteY1" fmla="*/ 122634 h 135334"/>
                  <a:gd name="connsiteX0" fmla="*/ 0 w 1206500"/>
                  <a:gd name="connsiteY0" fmla="*/ 128632 h 128632"/>
                  <a:gd name="connsiteX1" fmla="*/ 1206500 w 1206500"/>
                  <a:gd name="connsiteY1" fmla="*/ 128632 h 128632"/>
                  <a:gd name="connsiteX0" fmla="*/ 0 w 1212850"/>
                  <a:gd name="connsiteY0" fmla="*/ 133624 h 133624"/>
                  <a:gd name="connsiteX1" fmla="*/ 1212850 w 1212850"/>
                  <a:gd name="connsiteY1" fmla="*/ 124099 h 133624"/>
                  <a:gd name="connsiteX0" fmla="*/ 0 w 1212850"/>
                  <a:gd name="connsiteY0" fmla="*/ 127470 h 127470"/>
                  <a:gd name="connsiteX1" fmla="*/ 1212850 w 1212850"/>
                  <a:gd name="connsiteY1" fmla="*/ 117945 h 12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2850" h="127470">
                    <a:moveTo>
                      <a:pt x="0" y="127470"/>
                    </a:moveTo>
                    <a:cubicBezTo>
                      <a:pt x="359833" y="-37630"/>
                      <a:pt x="814917" y="-43980"/>
                      <a:pt x="1212850" y="11794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>
          <a:xfrm>
            <a:off x="6457950" y="5693880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81556" y="4778258"/>
            <a:ext cx="512473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The ``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swallow tail</a:t>
            </a:r>
            <a:r>
              <a:rPr kumimoji="1" lang="en-US" altLang="ja-JP" sz="3200" dirty="0" smtClean="0"/>
              <a:t>’’ singularity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3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18364"/>
            <a:ext cx="9094438" cy="911553"/>
          </a:xfrm>
        </p:spPr>
        <p:txBody>
          <a:bodyPr/>
          <a:lstStyle/>
          <a:p>
            <a:r>
              <a:rPr lang="en-US" altLang="ja-JP" dirty="0" smtClean="0"/>
              <a:t>Near the origin: the non-linear wave Eq.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7819" y="4935336"/>
            <a:ext cx="341914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Non-linear (half) wave Eq.</a:t>
            </a:r>
            <a:endParaRPr kumimoji="1" lang="ja-JP" altLang="en-US" sz="2400" dirty="0"/>
          </a:p>
        </p:txBody>
      </p:sp>
      <p:pic>
        <p:nvPicPr>
          <p:cNvPr id="19" name="図 1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234" y="1130210"/>
            <a:ext cx="4545158" cy="63537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右矢印 19"/>
          <p:cNvSpPr/>
          <p:nvPr/>
        </p:nvSpPr>
        <p:spPr>
          <a:xfrm>
            <a:off x="5220072" y="134623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4490" y="1258760"/>
            <a:ext cx="1109312" cy="34132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115051" y="1090958"/>
            <a:ext cx="1979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Free particle </a:t>
            </a:r>
          </a:p>
          <a:p>
            <a:r>
              <a:rPr lang="en-US" altLang="ja-JP" dirty="0"/>
              <a:t>w</a:t>
            </a:r>
            <a:r>
              <a:rPr kumimoji="1" lang="en-US" altLang="ja-JP" dirty="0" smtClean="0"/>
              <a:t>ith negative mass</a:t>
            </a:r>
            <a:endParaRPr kumimoji="1" lang="ja-JP" altLang="en-US" dirty="0"/>
          </a:p>
        </p:txBody>
      </p:sp>
      <p:grpSp>
        <p:nvGrpSpPr>
          <p:cNvPr id="53" name="グループ化 52"/>
          <p:cNvGrpSpPr/>
          <p:nvPr/>
        </p:nvGrpSpPr>
        <p:grpSpPr>
          <a:xfrm>
            <a:off x="5652120" y="2195877"/>
            <a:ext cx="2376264" cy="1502622"/>
            <a:chOff x="539552" y="2214410"/>
            <a:chExt cx="2376264" cy="1502622"/>
          </a:xfrm>
        </p:grpSpPr>
        <p:cxnSp>
          <p:nvCxnSpPr>
            <p:cNvPr id="25" name="直線矢印コネクタ 24"/>
            <p:cNvCxnSpPr/>
            <p:nvPr/>
          </p:nvCxnSpPr>
          <p:spPr>
            <a:xfrm>
              <a:off x="539552" y="2954561"/>
              <a:ext cx="237626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flipV="1">
              <a:off x="1691680" y="2214410"/>
              <a:ext cx="0" cy="15026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539552" y="2492896"/>
              <a:ext cx="2376264" cy="86409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V="1">
              <a:off x="1331640" y="2492896"/>
              <a:ext cx="720080" cy="86409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1331640" y="2492896"/>
              <a:ext cx="720080" cy="86409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 flipH="1">
              <a:off x="2051720" y="2492896"/>
              <a:ext cx="72008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flipH="1">
              <a:off x="1331640" y="2492896"/>
              <a:ext cx="72008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611558" y="3356992"/>
              <a:ext cx="72008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>
              <a:off x="1331638" y="3356992"/>
              <a:ext cx="72008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図 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234" y="2053628"/>
            <a:ext cx="3047693" cy="6213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522" y="3074426"/>
            <a:ext cx="2823115" cy="6486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2040260" y="2714386"/>
            <a:ext cx="841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rescale</a:t>
            </a:r>
            <a:endParaRPr kumimoji="1" lang="ja-JP" altLang="en-US" dirty="0"/>
          </a:p>
        </p:txBody>
      </p:sp>
      <p:pic>
        <p:nvPicPr>
          <p:cNvPr id="15" name="図 1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858" y="4082538"/>
            <a:ext cx="3247161" cy="70634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下矢印 15"/>
          <p:cNvSpPr/>
          <p:nvPr/>
        </p:nvSpPr>
        <p:spPr>
          <a:xfrm>
            <a:off x="1597047" y="3722498"/>
            <a:ext cx="288032" cy="2835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下矢印 50"/>
          <p:cNvSpPr/>
          <p:nvPr/>
        </p:nvSpPr>
        <p:spPr>
          <a:xfrm>
            <a:off x="1597048" y="2714386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61234" y="5522698"/>
            <a:ext cx="2399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Burger’s </a:t>
            </a:r>
            <a:r>
              <a:rPr lang="en-US" altLang="ja-JP" sz="2400" dirty="0" smtClean="0"/>
              <a:t>equation</a:t>
            </a:r>
            <a:endParaRPr kumimoji="1" lang="ja-JP" altLang="en-US" sz="2400" dirty="0"/>
          </a:p>
        </p:txBody>
      </p:sp>
      <p:grpSp>
        <p:nvGrpSpPr>
          <p:cNvPr id="55" name="グループ化 54"/>
          <p:cNvGrpSpPr/>
          <p:nvPr/>
        </p:nvGrpSpPr>
        <p:grpSpPr>
          <a:xfrm>
            <a:off x="3635896" y="4730610"/>
            <a:ext cx="5458543" cy="1710164"/>
            <a:chOff x="101848" y="1220854"/>
            <a:chExt cx="8385587" cy="2627208"/>
          </a:xfrm>
        </p:grpSpPr>
        <p:sp>
          <p:nvSpPr>
            <p:cNvPr id="56" name="フリーフォーム 55"/>
            <p:cNvSpPr/>
            <p:nvPr/>
          </p:nvSpPr>
          <p:spPr>
            <a:xfrm>
              <a:off x="358588" y="1954305"/>
              <a:ext cx="3424518" cy="1455996"/>
            </a:xfrm>
            <a:custGeom>
              <a:avLst/>
              <a:gdLst>
                <a:gd name="connsiteX0" fmla="*/ 0 w 3424518"/>
                <a:gd name="connsiteY0" fmla="*/ 0 h 1455996"/>
                <a:gd name="connsiteX1" fmla="*/ 627530 w 3424518"/>
                <a:gd name="connsiteY1" fmla="*/ 17930 h 1455996"/>
                <a:gd name="connsiteX2" fmla="*/ 1344706 w 3424518"/>
                <a:gd name="connsiteY2" fmla="*/ 17930 h 1455996"/>
                <a:gd name="connsiteX3" fmla="*/ 1801906 w 3424518"/>
                <a:gd name="connsiteY3" fmla="*/ 89647 h 1455996"/>
                <a:gd name="connsiteX4" fmla="*/ 2026024 w 3424518"/>
                <a:gd name="connsiteY4" fmla="*/ 313765 h 1455996"/>
                <a:gd name="connsiteX5" fmla="*/ 2187388 w 3424518"/>
                <a:gd name="connsiteY5" fmla="*/ 1039906 h 1455996"/>
                <a:gd name="connsiteX6" fmla="*/ 2447365 w 3424518"/>
                <a:gd name="connsiteY6" fmla="*/ 1389530 h 1455996"/>
                <a:gd name="connsiteX7" fmla="*/ 2770094 w 3424518"/>
                <a:gd name="connsiteY7" fmla="*/ 1452283 h 1455996"/>
                <a:gd name="connsiteX8" fmla="*/ 3424518 w 3424518"/>
                <a:gd name="connsiteY8" fmla="*/ 1443318 h 145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4518" h="1455996">
                  <a:moveTo>
                    <a:pt x="0" y="0"/>
                  </a:moveTo>
                  <a:lnTo>
                    <a:pt x="627530" y="17930"/>
                  </a:lnTo>
                  <a:cubicBezTo>
                    <a:pt x="851648" y="20918"/>
                    <a:pt x="1148977" y="5977"/>
                    <a:pt x="1344706" y="17930"/>
                  </a:cubicBezTo>
                  <a:cubicBezTo>
                    <a:pt x="1540435" y="29883"/>
                    <a:pt x="1688353" y="40341"/>
                    <a:pt x="1801906" y="89647"/>
                  </a:cubicBezTo>
                  <a:cubicBezTo>
                    <a:pt x="1915459" y="138953"/>
                    <a:pt x="1961777" y="155389"/>
                    <a:pt x="2026024" y="313765"/>
                  </a:cubicBezTo>
                  <a:cubicBezTo>
                    <a:pt x="2090271" y="472141"/>
                    <a:pt x="2117165" y="860612"/>
                    <a:pt x="2187388" y="1039906"/>
                  </a:cubicBezTo>
                  <a:cubicBezTo>
                    <a:pt x="2257612" y="1219200"/>
                    <a:pt x="2350247" y="1320800"/>
                    <a:pt x="2447365" y="1389530"/>
                  </a:cubicBezTo>
                  <a:cubicBezTo>
                    <a:pt x="2544483" y="1458260"/>
                    <a:pt x="2607235" y="1443318"/>
                    <a:pt x="2770094" y="1452283"/>
                  </a:cubicBezTo>
                  <a:cubicBezTo>
                    <a:pt x="2932953" y="1461248"/>
                    <a:pt x="3178735" y="1452283"/>
                    <a:pt x="3424518" y="1443318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7" name="直線矢印コネクタ 56"/>
            <p:cNvCxnSpPr/>
            <p:nvPr/>
          </p:nvCxnSpPr>
          <p:spPr>
            <a:xfrm flipV="1">
              <a:off x="251520" y="1358770"/>
              <a:ext cx="0" cy="206946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/>
            <p:cNvCxnSpPr/>
            <p:nvPr/>
          </p:nvCxnSpPr>
          <p:spPr>
            <a:xfrm>
              <a:off x="251520" y="3428231"/>
              <a:ext cx="396044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フリーフォーム 58"/>
            <p:cNvSpPr/>
            <p:nvPr/>
          </p:nvSpPr>
          <p:spPr>
            <a:xfrm>
              <a:off x="4572000" y="1954305"/>
              <a:ext cx="3711388" cy="1454275"/>
            </a:xfrm>
            <a:custGeom>
              <a:avLst/>
              <a:gdLst>
                <a:gd name="connsiteX0" fmla="*/ 0 w 3711388"/>
                <a:gd name="connsiteY0" fmla="*/ 8965 h 1454275"/>
                <a:gd name="connsiteX1" fmla="*/ 717176 w 3711388"/>
                <a:gd name="connsiteY1" fmla="*/ 0 h 1454275"/>
                <a:gd name="connsiteX2" fmla="*/ 1425388 w 3711388"/>
                <a:gd name="connsiteY2" fmla="*/ 0 h 1454275"/>
                <a:gd name="connsiteX3" fmla="*/ 2169459 w 3711388"/>
                <a:gd name="connsiteY3" fmla="*/ 17930 h 1454275"/>
                <a:gd name="connsiteX4" fmla="*/ 2572871 w 3711388"/>
                <a:gd name="connsiteY4" fmla="*/ 89647 h 1454275"/>
                <a:gd name="connsiteX5" fmla="*/ 2743200 w 3711388"/>
                <a:gd name="connsiteY5" fmla="*/ 233083 h 1454275"/>
                <a:gd name="connsiteX6" fmla="*/ 2752165 w 3711388"/>
                <a:gd name="connsiteY6" fmla="*/ 439271 h 1454275"/>
                <a:gd name="connsiteX7" fmla="*/ 2581835 w 3711388"/>
                <a:gd name="connsiteY7" fmla="*/ 609600 h 1454275"/>
                <a:gd name="connsiteX8" fmla="*/ 2106706 w 3711388"/>
                <a:gd name="connsiteY8" fmla="*/ 735106 h 1454275"/>
                <a:gd name="connsiteX9" fmla="*/ 1667435 w 3711388"/>
                <a:gd name="connsiteY9" fmla="*/ 896471 h 1454275"/>
                <a:gd name="connsiteX10" fmla="*/ 1577788 w 3711388"/>
                <a:gd name="connsiteY10" fmla="*/ 1030941 h 1454275"/>
                <a:gd name="connsiteX11" fmla="*/ 1667435 w 3711388"/>
                <a:gd name="connsiteY11" fmla="*/ 1210236 h 1454275"/>
                <a:gd name="connsiteX12" fmla="*/ 2115671 w 3711388"/>
                <a:gd name="connsiteY12" fmla="*/ 1353671 h 1454275"/>
                <a:gd name="connsiteX13" fmla="*/ 2545976 w 3711388"/>
                <a:gd name="connsiteY13" fmla="*/ 1425389 h 1454275"/>
                <a:gd name="connsiteX14" fmla="*/ 2940424 w 3711388"/>
                <a:gd name="connsiteY14" fmla="*/ 1452283 h 1454275"/>
                <a:gd name="connsiteX15" fmla="*/ 3281082 w 3711388"/>
                <a:gd name="connsiteY15" fmla="*/ 1452283 h 1454275"/>
                <a:gd name="connsiteX16" fmla="*/ 3711388 w 3711388"/>
                <a:gd name="connsiteY16" fmla="*/ 1443318 h 145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1388" h="1454275">
                  <a:moveTo>
                    <a:pt x="0" y="8965"/>
                  </a:moveTo>
                  <a:lnTo>
                    <a:pt x="717176" y="0"/>
                  </a:lnTo>
                  <a:lnTo>
                    <a:pt x="1425388" y="0"/>
                  </a:lnTo>
                  <a:cubicBezTo>
                    <a:pt x="1667435" y="2988"/>
                    <a:pt x="1978212" y="2989"/>
                    <a:pt x="2169459" y="17930"/>
                  </a:cubicBezTo>
                  <a:cubicBezTo>
                    <a:pt x="2360706" y="32871"/>
                    <a:pt x="2477248" y="53788"/>
                    <a:pt x="2572871" y="89647"/>
                  </a:cubicBezTo>
                  <a:cubicBezTo>
                    <a:pt x="2668494" y="125506"/>
                    <a:pt x="2713318" y="174812"/>
                    <a:pt x="2743200" y="233083"/>
                  </a:cubicBezTo>
                  <a:cubicBezTo>
                    <a:pt x="2773082" y="291354"/>
                    <a:pt x="2779059" y="376518"/>
                    <a:pt x="2752165" y="439271"/>
                  </a:cubicBezTo>
                  <a:cubicBezTo>
                    <a:pt x="2725271" y="502024"/>
                    <a:pt x="2689411" y="560294"/>
                    <a:pt x="2581835" y="609600"/>
                  </a:cubicBezTo>
                  <a:cubicBezTo>
                    <a:pt x="2474259" y="658906"/>
                    <a:pt x="2259106" y="687294"/>
                    <a:pt x="2106706" y="735106"/>
                  </a:cubicBezTo>
                  <a:cubicBezTo>
                    <a:pt x="1954306" y="782918"/>
                    <a:pt x="1755588" y="847165"/>
                    <a:pt x="1667435" y="896471"/>
                  </a:cubicBezTo>
                  <a:cubicBezTo>
                    <a:pt x="1579282" y="945777"/>
                    <a:pt x="1577788" y="978647"/>
                    <a:pt x="1577788" y="1030941"/>
                  </a:cubicBezTo>
                  <a:cubicBezTo>
                    <a:pt x="1577788" y="1083235"/>
                    <a:pt x="1577788" y="1156448"/>
                    <a:pt x="1667435" y="1210236"/>
                  </a:cubicBezTo>
                  <a:cubicBezTo>
                    <a:pt x="1757082" y="1264024"/>
                    <a:pt x="1969248" y="1317812"/>
                    <a:pt x="2115671" y="1353671"/>
                  </a:cubicBezTo>
                  <a:cubicBezTo>
                    <a:pt x="2262094" y="1389530"/>
                    <a:pt x="2408517" y="1408954"/>
                    <a:pt x="2545976" y="1425389"/>
                  </a:cubicBezTo>
                  <a:cubicBezTo>
                    <a:pt x="2683435" y="1441824"/>
                    <a:pt x="2817906" y="1447801"/>
                    <a:pt x="2940424" y="1452283"/>
                  </a:cubicBezTo>
                  <a:cubicBezTo>
                    <a:pt x="3062942" y="1456765"/>
                    <a:pt x="3281082" y="1452283"/>
                    <a:pt x="3281082" y="1452283"/>
                  </a:cubicBezTo>
                  <a:lnTo>
                    <a:pt x="3711388" y="1443318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矢印コネクタ 59"/>
            <p:cNvCxnSpPr/>
            <p:nvPr/>
          </p:nvCxnSpPr>
          <p:spPr>
            <a:xfrm flipV="1">
              <a:off x="4526995" y="1358770"/>
              <a:ext cx="0" cy="206946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>
              <a:off x="4526994" y="3428231"/>
              <a:ext cx="3960441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グループ化 61"/>
            <p:cNvGrpSpPr/>
            <p:nvPr/>
          </p:nvGrpSpPr>
          <p:grpSpPr>
            <a:xfrm>
              <a:off x="6120280" y="1889974"/>
              <a:ext cx="1242030" cy="1674041"/>
              <a:chOff x="6120280" y="1763046"/>
              <a:chExt cx="1242030" cy="1674041"/>
            </a:xfrm>
          </p:grpSpPr>
          <p:cxnSp>
            <p:nvCxnSpPr>
              <p:cNvPr id="73" name="直線コネクタ 72"/>
              <p:cNvCxnSpPr/>
              <p:nvPr/>
            </p:nvCxnSpPr>
            <p:spPr>
              <a:xfrm>
                <a:off x="6120280" y="1763046"/>
                <a:ext cx="0" cy="1665185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>
                <a:off x="7362310" y="1771902"/>
                <a:ext cx="0" cy="1665185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直線コネクタ 62"/>
            <p:cNvCxnSpPr/>
            <p:nvPr/>
          </p:nvCxnSpPr>
          <p:spPr>
            <a:xfrm>
              <a:off x="6741459" y="1999130"/>
              <a:ext cx="0" cy="1276745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>
            <a:xfrm flipH="1">
              <a:off x="6757865" y="1452068"/>
              <a:ext cx="604445" cy="3870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図 6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8589" y="1452068"/>
              <a:ext cx="432992" cy="31468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図 6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68467" y="3545969"/>
              <a:ext cx="412887" cy="29290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8" name="図 6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29656" y="3438883"/>
              <a:ext cx="194677" cy="3119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図 6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1848" y="3429000"/>
              <a:ext cx="194677" cy="3119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0" name="図 6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2000" y="1441620"/>
              <a:ext cx="432992" cy="31468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1" name="図 7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56376" y="3555159"/>
              <a:ext cx="412887" cy="29290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2" name="テキスト ボックス 71"/>
            <p:cNvSpPr txBox="1"/>
            <p:nvPr/>
          </p:nvSpPr>
          <p:spPr>
            <a:xfrm>
              <a:off x="7353814" y="1220854"/>
              <a:ext cx="1106193" cy="567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shock</a:t>
              </a:r>
              <a:endParaRPr kumimoji="1" lang="ja-JP" altLang="en-US" dirty="0"/>
            </a:p>
          </p:txBody>
        </p:sp>
      </p:grpSp>
      <p:pic>
        <p:nvPicPr>
          <p:cNvPr id="3" name="図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02" y="1893616"/>
            <a:ext cx="320000" cy="21523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45" y="3014194"/>
            <a:ext cx="169524" cy="13904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81811" y="3734610"/>
            <a:ext cx="479477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Central engine breaking the chiral symmetry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867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68189" y="-14108"/>
            <a:ext cx="6419461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Dynamical mass generation </a:t>
            </a:r>
            <a:br>
              <a:rPr lang="en-US" altLang="ja-JP" sz="3600" dirty="0" smtClean="0"/>
            </a:br>
            <a:r>
              <a:rPr lang="en-US" altLang="ja-JP" sz="3600" dirty="0" smtClean="0"/>
              <a:t>= spontaneous shock generation</a:t>
            </a:r>
            <a:endParaRPr kumimoji="1" lang="ja-JP" alt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12" y="1128892"/>
            <a:ext cx="4956090" cy="266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グループ化 31"/>
          <p:cNvGrpSpPr/>
          <p:nvPr/>
        </p:nvGrpSpPr>
        <p:grpSpPr bwMode="auto">
          <a:xfrm>
            <a:off x="-1692696" y="3832348"/>
            <a:ext cx="10092488" cy="2940039"/>
            <a:chOff x="-551936" y="3832348"/>
            <a:chExt cx="10092488" cy="2940039"/>
          </a:xfrm>
        </p:grpSpPr>
        <p:sp>
          <p:nvSpPr>
            <p:cNvPr id="17" name="円弧 16"/>
            <p:cNvSpPr/>
            <p:nvPr/>
          </p:nvSpPr>
          <p:spPr bwMode="auto">
            <a:xfrm flipH="1">
              <a:off x="4503667" y="4250924"/>
              <a:ext cx="5036885" cy="1678579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弧 17"/>
            <p:cNvSpPr/>
            <p:nvPr/>
          </p:nvSpPr>
          <p:spPr bwMode="auto">
            <a:xfrm rot="10800000" flipH="1">
              <a:off x="-551936" y="4688076"/>
              <a:ext cx="5036885" cy="1678579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グループ化 30"/>
            <p:cNvGrpSpPr/>
            <p:nvPr/>
          </p:nvGrpSpPr>
          <p:grpSpPr bwMode="auto">
            <a:xfrm>
              <a:off x="1877905" y="3832348"/>
              <a:ext cx="5474733" cy="2940039"/>
              <a:chOff x="1877905" y="3832348"/>
              <a:chExt cx="5474733" cy="2940039"/>
            </a:xfrm>
          </p:grpSpPr>
          <p:grpSp>
            <p:nvGrpSpPr>
              <p:cNvPr id="15" name="グループ化 14"/>
              <p:cNvGrpSpPr/>
              <p:nvPr/>
            </p:nvGrpSpPr>
            <p:grpSpPr bwMode="auto">
              <a:xfrm>
                <a:off x="1877905" y="3832348"/>
                <a:ext cx="5474733" cy="2940039"/>
                <a:chOff x="1885600" y="3832348"/>
                <a:chExt cx="5474733" cy="2940039"/>
              </a:xfrm>
            </p:grpSpPr>
            <p:pic>
              <p:nvPicPr>
                <p:cNvPr id="4" name="図 3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534039" y="3905113"/>
                  <a:ext cx="724243" cy="331340"/>
                </a:xfrm>
                <a:prstGeom prst="rect">
                  <a:avLst/>
                </a:prstGeom>
                <a:noFill/>
                <a:ln/>
                <a:effectLst/>
                <a:extLst>
                  <a:ext uri="{909E8E84-426E-40DD-AFC4-6F175D3DCCD1}">
                    <a14:hiddenFill xmlns:a14="http://schemas.microsoft.com/office/drawing/2010/main">
                      <a:pattFill prst="pct5">
                        <a:fgClr>
                          <a:srgbClr val="FFFFFF">
                            <a:alpha val="0"/>
                          </a:srgbClr>
                        </a:fgClr>
                        <a:bgClr>
                          <a:srgbClr val="FFFFFF">
                            <a:alpha val="0"/>
                          </a:srgbClr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7357" dir="2700000" rotWithShape="0">
                          <a:scrgbClr r="0" g="0" b="0"/>
                        </a:outerShdw>
                      </a:effectLst>
                    </a14:hiddenEffects>
                  </a:ext>
                  <a:ext uri="{31F19639-BCED-4A60-ADC4-E9642A236FB7}">
                    <a14:hiddenScene3d xmlns:a14="http://schemas.microsoft.com/office/drawing/2010/main">
                      <a:camera prst="orthographicFront">
                        <a:rot lat="0" lon="0" rev="0"/>
                      </a:camera>
                      <a:lightRig rig="threePt" dir="t">
                        <a:rot lat="0" lon="0" rev="0"/>
                      </a:lightRig>
                    </a14:hiddenScene3d>
                  </a:ext>
                  <a:ext uri="{E45631CC-5BF2-4C18-A39C-3461C7D3F71A}">
                    <a14:hiddenSp3d xmlns:a14="http://schemas.microsoft.com/office/drawing/2010/main" extrusionH="457200">
                      <a:contourClr>
                        <a:srgbClr val="000000"/>
                      </a:contourClr>
                    </a14:hiddenSp3d>
                  </a:ex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cxnSp>
              <p:nvCxnSpPr>
                <p:cNvPr id="23" name="直線矢印コネクタ 22"/>
                <p:cNvCxnSpPr/>
                <p:nvPr/>
              </p:nvCxnSpPr>
              <p:spPr bwMode="auto">
                <a:xfrm>
                  <a:off x="1907334" y="5318441"/>
                  <a:ext cx="5192665" cy="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矢印コネクタ 23"/>
                <p:cNvCxnSpPr/>
                <p:nvPr/>
              </p:nvCxnSpPr>
              <p:spPr bwMode="auto">
                <a:xfrm flipV="1">
                  <a:off x="4503666" y="3832348"/>
                  <a:ext cx="0" cy="2940039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図 10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148493" y="5405742"/>
                  <a:ext cx="211840" cy="150280"/>
                </a:xfrm>
                <a:prstGeom prst="rect">
                  <a:avLst/>
                </a:prstGeom>
                <a:noFill/>
                <a:ln/>
                <a:effectLst/>
                <a:extLst>
                  <a:ext uri="{909E8E84-426E-40DD-AFC4-6F175D3DCCD1}">
                    <a14:hiddenFill xmlns:a14="http://schemas.microsoft.com/office/drawing/2010/main">
                      <a:pattFill prst="pct5">
                        <a:fgClr>
                          <a:srgbClr val="FFFFFF">
                            <a:alpha val="0"/>
                          </a:srgbClr>
                        </a:fgClr>
                        <a:bgClr>
                          <a:srgbClr val="FFFFFF">
                            <a:alpha val="0"/>
                          </a:srgbClr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7357" dir="2700000" rotWithShape="0">
                          <a:scrgbClr r="0" g="0" b="0"/>
                        </a:outerShdw>
                      </a:effectLst>
                    </a14:hiddenEffects>
                  </a:ext>
                  <a:ext uri="{31F19639-BCED-4A60-ADC4-E9642A236FB7}">
                    <a14:hiddenScene3d xmlns:a14="http://schemas.microsoft.com/office/drawing/2010/main">
                      <a:camera prst="orthographicFront">
                        <a:rot lat="0" lon="0" rev="0"/>
                      </a:camera>
                      <a:lightRig rig="threePt" dir="t">
                        <a:rot lat="0" lon="0" rev="0"/>
                      </a:lightRig>
                    </a14:hiddenScene3d>
                  </a:ext>
                  <a:ext uri="{E45631CC-5BF2-4C18-A39C-3461C7D3F71A}">
                    <a14:hiddenSp3d xmlns:a14="http://schemas.microsoft.com/office/drawing/2010/main" extrusionH="457200">
                      <a:contourClr>
                        <a:srgbClr val="000000"/>
                      </a:contourClr>
                    </a14:hiddenSp3d>
                  </a:ex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cxnSp>
              <p:nvCxnSpPr>
                <p:cNvPr id="26" name="直線コネクタ 25"/>
                <p:cNvCxnSpPr/>
                <p:nvPr/>
              </p:nvCxnSpPr>
              <p:spPr bwMode="auto">
                <a:xfrm flipV="1">
                  <a:off x="1907334" y="4799174"/>
                  <a:ext cx="5140738" cy="103853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フリーフォーム 26"/>
                <p:cNvSpPr/>
                <p:nvPr/>
              </p:nvSpPr>
              <p:spPr bwMode="auto">
                <a:xfrm>
                  <a:off x="1885600" y="4262982"/>
                  <a:ext cx="5212693" cy="2096183"/>
                </a:xfrm>
                <a:custGeom>
                  <a:avLst/>
                  <a:gdLst>
                    <a:gd name="connsiteX0" fmla="*/ 7228573 w 7228573"/>
                    <a:gd name="connsiteY0" fmla="*/ 0 h 2906830"/>
                    <a:gd name="connsiteX1" fmla="*/ 4321743 w 7228573"/>
                    <a:gd name="connsiteY1" fmla="*/ 731520 h 2906830"/>
                    <a:gd name="connsiteX2" fmla="*/ 3590223 w 7228573"/>
                    <a:gd name="connsiteY2" fmla="*/ 1491916 h 2906830"/>
                    <a:gd name="connsiteX3" fmla="*/ 2916455 w 7228573"/>
                    <a:gd name="connsiteY3" fmla="*/ 2204186 h 2906830"/>
                    <a:gd name="connsiteX4" fmla="*/ 0 w 7228573"/>
                    <a:gd name="connsiteY4" fmla="*/ 2906830 h 2906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8573" h="2906830">
                      <a:moveTo>
                        <a:pt x="7228573" y="0"/>
                      </a:moveTo>
                      <a:cubicBezTo>
                        <a:pt x="6078354" y="241433"/>
                        <a:pt x="4928135" y="482867"/>
                        <a:pt x="4321743" y="731520"/>
                      </a:cubicBezTo>
                      <a:cubicBezTo>
                        <a:pt x="3715351" y="980173"/>
                        <a:pt x="3590223" y="1491916"/>
                        <a:pt x="3590223" y="1491916"/>
                      </a:cubicBezTo>
                      <a:cubicBezTo>
                        <a:pt x="3356008" y="1737360"/>
                        <a:pt x="3514825" y="1968367"/>
                        <a:pt x="2916455" y="2204186"/>
                      </a:cubicBezTo>
                      <a:cubicBezTo>
                        <a:pt x="2318085" y="2440005"/>
                        <a:pt x="1159042" y="2673417"/>
                        <a:pt x="0" y="2906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" name="直線矢印コネクタ 27"/>
                <p:cNvCxnSpPr/>
                <p:nvPr/>
              </p:nvCxnSpPr>
              <p:spPr bwMode="auto">
                <a:xfrm flipH="1" flipV="1">
                  <a:off x="5386420" y="4331834"/>
                  <a:ext cx="1479910" cy="675046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フリーフォーム 28"/>
                <p:cNvSpPr/>
                <p:nvPr/>
              </p:nvSpPr>
              <p:spPr bwMode="auto">
                <a:xfrm>
                  <a:off x="4508460" y="4210428"/>
                  <a:ext cx="2427444" cy="405782"/>
                </a:xfrm>
                <a:custGeom>
                  <a:avLst/>
                  <a:gdLst>
                    <a:gd name="connsiteX0" fmla="*/ 0 w 3366198"/>
                    <a:gd name="connsiteY0" fmla="*/ 562708 h 562708"/>
                    <a:gd name="connsiteX1" fmla="*/ 643095 w 3366198"/>
                    <a:gd name="connsiteY1" fmla="*/ 170822 h 562708"/>
                    <a:gd name="connsiteX2" fmla="*/ 3366198 w 3366198"/>
                    <a:gd name="connsiteY2" fmla="*/ 0 h 562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66198" h="562708">
                      <a:moveTo>
                        <a:pt x="0" y="562708"/>
                      </a:moveTo>
                      <a:cubicBezTo>
                        <a:pt x="41031" y="413657"/>
                        <a:pt x="82062" y="264607"/>
                        <a:pt x="643095" y="170822"/>
                      </a:cubicBezTo>
                      <a:cubicBezTo>
                        <a:pt x="1204128" y="77037"/>
                        <a:pt x="2285163" y="38518"/>
                        <a:pt x="3366198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フリーフォーム 29"/>
                <p:cNvSpPr/>
                <p:nvPr/>
              </p:nvSpPr>
              <p:spPr bwMode="auto">
                <a:xfrm rot="10800000">
                  <a:off x="2076222" y="5993487"/>
                  <a:ext cx="2427444" cy="405782"/>
                </a:xfrm>
                <a:custGeom>
                  <a:avLst/>
                  <a:gdLst>
                    <a:gd name="connsiteX0" fmla="*/ 0 w 3366198"/>
                    <a:gd name="connsiteY0" fmla="*/ 562708 h 562708"/>
                    <a:gd name="connsiteX1" fmla="*/ 643095 w 3366198"/>
                    <a:gd name="connsiteY1" fmla="*/ 170822 h 562708"/>
                    <a:gd name="connsiteX2" fmla="*/ 3366198 w 3366198"/>
                    <a:gd name="connsiteY2" fmla="*/ 0 h 562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66198" h="562708">
                      <a:moveTo>
                        <a:pt x="0" y="562708"/>
                      </a:moveTo>
                      <a:cubicBezTo>
                        <a:pt x="41031" y="413657"/>
                        <a:pt x="82062" y="264607"/>
                        <a:pt x="643095" y="170822"/>
                      </a:cubicBezTo>
                      <a:cubicBezTo>
                        <a:pt x="1204128" y="77037"/>
                        <a:pt x="2285163" y="38518"/>
                        <a:pt x="3366198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21" name="図 20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957067" y="4901788"/>
                <a:ext cx="120363" cy="21018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33" name="テキスト ボックス 32"/>
          <p:cNvSpPr txBox="1"/>
          <p:nvPr/>
        </p:nvSpPr>
        <p:spPr>
          <a:xfrm>
            <a:off x="4781844" y="5771028"/>
            <a:ext cx="354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Generation and expansion of shock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0824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726" y="-1363"/>
            <a:ext cx="9039653" cy="93365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order transition is highly non-trivial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AD1-B5C2-4835-A423-86466673DC8D}" type="slidenum">
              <a:rPr kumimoji="1" lang="ja-JP" altLang="en-US" smtClean="0"/>
              <a:t>49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104347" y="908720"/>
            <a:ext cx="8180566" cy="1723548"/>
            <a:chOff x="104347" y="1133745"/>
            <a:chExt cx="8180566" cy="17235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04347" y="1133745"/>
              <a:ext cx="3477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2</a:t>
              </a:r>
              <a:r>
                <a:rPr lang="en-US" altLang="ja-JP" sz="2400" baseline="30000" dirty="0" smtClean="0"/>
                <a:t>nd</a:t>
              </a:r>
              <a:r>
                <a:rPr lang="en-US" altLang="ja-JP" sz="2400" dirty="0" smtClean="0"/>
                <a:t> order phase transition:</a:t>
              </a:r>
            </a:p>
          </p:txBody>
        </p:sp>
        <p:grpSp>
          <p:nvGrpSpPr>
            <p:cNvPr id="3" name="グループ化 2"/>
            <p:cNvGrpSpPr/>
            <p:nvPr/>
          </p:nvGrpSpPr>
          <p:grpSpPr>
            <a:xfrm>
              <a:off x="880136" y="1572203"/>
              <a:ext cx="7404777" cy="1285090"/>
              <a:chOff x="880136" y="1572203"/>
              <a:chExt cx="7404777" cy="1285090"/>
            </a:xfrm>
          </p:grpSpPr>
          <p:sp>
            <p:nvSpPr>
              <p:cNvPr id="11" name="フリーフォーム 10"/>
              <p:cNvSpPr/>
              <p:nvPr/>
            </p:nvSpPr>
            <p:spPr>
              <a:xfrm>
                <a:off x="880136" y="1601255"/>
                <a:ext cx="1543636" cy="1123670"/>
              </a:xfrm>
              <a:custGeom>
                <a:avLst/>
                <a:gdLst>
                  <a:gd name="connsiteX0" fmla="*/ 0 w 2895600"/>
                  <a:gd name="connsiteY0" fmla="*/ 0 h 2187431"/>
                  <a:gd name="connsiteX1" fmla="*/ 735106 w 2895600"/>
                  <a:gd name="connsiteY1" fmla="*/ 1479177 h 2187431"/>
                  <a:gd name="connsiteX2" fmla="*/ 1461247 w 2895600"/>
                  <a:gd name="connsiteY2" fmla="*/ 2187389 h 2187431"/>
                  <a:gd name="connsiteX3" fmla="*/ 2196353 w 2895600"/>
                  <a:gd name="connsiteY3" fmla="*/ 1452283 h 2187431"/>
                  <a:gd name="connsiteX4" fmla="*/ 2895600 w 2895600"/>
                  <a:gd name="connsiteY4" fmla="*/ 0 h 218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5600" h="2187431">
                    <a:moveTo>
                      <a:pt x="0" y="0"/>
                    </a:moveTo>
                    <a:cubicBezTo>
                      <a:pt x="245782" y="557306"/>
                      <a:pt x="491565" y="1114612"/>
                      <a:pt x="735106" y="1479177"/>
                    </a:cubicBezTo>
                    <a:cubicBezTo>
                      <a:pt x="978647" y="1843742"/>
                      <a:pt x="1217706" y="2191871"/>
                      <a:pt x="1461247" y="2187389"/>
                    </a:cubicBezTo>
                    <a:cubicBezTo>
                      <a:pt x="1704788" y="2182907"/>
                      <a:pt x="1957294" y="1816848"/>
                      <a:pt x="2196353" y="1452283"/>
                    </a:cubicBezTo>
                    <a:cubicBezTo>
                      <a:pt x="2435412" y="1087718"/>
                      <a:pt x="2665506" y="543859"/>
                      <a:pt x="28956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フリーフォーム 11"/>
              <p:cNvSpPr/>
              <p:nvPr/>
            </p:nvSpPr>
            <p:spPr>
              <a:xfrm>
                <a:off x="6529717" y="1572203"/>
                <a:ext cx="1755196" cy="1152376"/>
              </a:xfrm>
              <a:custGeom>
                <a:avLst/>
                <a:gdLst>
                  <a:gd name="connsiteX0" fmla="*/ 0 w 2913529"/>
                  <a:gd name="connsiteY0" fmla="*/ 35859 h 2237219"/>
                  <a:gd name="connsiteX1" fmla="*/ 349624 w 2913529"/>
                  <a:gd name="connsiteY1" fmla="*/ 1550894 h 2237219"/>
                  <a:gd name="connsiteX2" fmla="*/ 770965 w 2913529"/>
                  <a:gd name="connsiteY2" fmla="*/ 2232212 h 2237219"/>
                  <a:gd name="connsiteX3" fmla="*/ 1470212 w 2913529"/>
                  <a:gd name="connsiteY3" fmla="*/ 1488141 h 2237219"/>
                  <a:gd name="connsiteX4" fmla="*/ 2178424 w 2913529"/>
                  <a:gd name="connsiteY4" fmla="*/ 2196353 h 2237219"/>
                  <a:gd name="connsiteX5" fmla="*/ 2913529 w 2913529"/>
                  <a:gd name="connsiteY5" fmla="*/ 0 h 2237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13529" h="2237219">
                    <a:moveTo>
                      <a:pt x="0" y="35859"/>
                    </a:moveTo>
                    <a:cubicBezTo>
                      <a:pt x="110565" y="610347"/>
                      <a:pt x="221130" y="1184835"/>
                      <a:pt x="349624" y="1550894"/>
                    </a:cubicBezTo>
                    <a:cubicBezTo>
                      <a:pt x="478118" y="1916953"/>
                      <a:pt x="584200" y="2242671"/>
                      <a:pt x="770965" y="2232212"/>
                    </a:cubicBezTo>
                    <a:cubicBezTo>
                      <a:pt x="957730" y="2221753"/>
                      <a:pt x="1235636" y="1494117"/>
                      <a:pt x="1470212" y="1488141"/>
                    </a:cubicBezTo>
                    <a:cubicBezTo>
                      <a:pt x="1704788" y="1482165"/>
                      <a:pt x="1937871" y="2444376"/>
                      <a:pt x="2178424" y="2196353"/>
                    </a:cubicBezTo>
                    <a:cubicBezTo>
                      <a:pt x="2418977" y="1948330"/>
                      <a:pt x="2666253" y="974165"/>
                      <a:pt x="291352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フリーフォーム 12"/>
              <p:cNvSpPr/>
              <p:nvPr/>
            </p:nvSpPr>
            <p:spPr>
              <a:xfrm>
                <a:off x="3464986" y="1601255"/>
                <a:ext cx="2187134" cy="1166028"/>
              </a:xfrm>
              <a:custGeom>
                <a:avLst/>
                <a:gdLst>
                  <a:gd name="connsiteX0" fmla="*/ 0 w 2913530"/>
                  <a:gd name="connsiteY0" fmla="*/ 0 h 1775157"/>
                  <a:gd name="connsiteX1" fmla="*/ 753036 w 2913530"/>
                  <a:gd name="connsiteY1" fmla="*/ 1470212 h 1775157"/>
                  <a:gd name="connsiteX2" fmla="*/ 1479177 w 2913530"/>
                  <a:gd name="connsiteY2" fmla="*/ 1775012 h 1775157"/>
                  <a:gd name="connsiteX3" fmla="*/ 2214283 w 2913530"/>
                  <a:gd name="connsiteY3" fmla="*/ 1479176 h 1775157"/>
                  <a:gd name="connsiteX4" fmla="*/ 2913530 w 2913530"/>
                  <a:gd name="connsiteY4" fmla="*/ 17929 h 177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3530" h="1775157">
                    <a:moveTo>
                      <a:pt x="0" y="0"/>
                    </a:moveTo>
                    <a:cubicBezTo>
                      <a:pt x="253253" y="587188"/>
                      <a:pt x="506507" y="1174377"/>
                      <a:pt x="753036" y="1470212"/>
                    </a:cubicBezTo>
                    <a:cubicBezTo>
                      <a:pt x="999565" y="1766047"/>
                      <a:pt x="1235636" y="1773518"/>
                      <a:pt x="1479177" y="1775012"/>
                    </a:cubicBezTo>
                    <a:cubicBezTo>
                      <a:pt x="1722718" y="1776506"/>
                      <a:pt x="1975224" y="1772023"/>
                      <a:pt x="2214283" y="1479176"/>
                    </a:cubicBezTo>
                    <a:cubicBezTo>
                      <a:pt x="2453342" y="1186329"/>
                      <a:pt x="2683436" y="602129"/>
                      <a:pt x="2913530" y="1792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左右矢印 15"/>
              <p:cNvSpPr/>
              <p:nvPr/>
            </p:nvSpPr>
            <p:spPr>
              <a:xfrm>
                <a:off x="2411760" y="2123856"/>
                <a:ext cx="675075" cy="279322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左右矢印 16"/>
              <p:cNvSpPr/>
              <p:nvPr/>
            </p:nvSpPr>
            <p:spPr>
              <a:xfrm>
                <a:off x="5517105" y="2124401"/>
                <a:ext cx="675075" cy="279322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4468543" y="2677273"/>
                <a:ext cx="180020" cy="18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8" name="グループ化 7"/>
          <p:cNvGrpSpPr/>
          <p:nvPr/>
        </p:nvGrpSpPr>
        <p:grpSpPr>
          <a:xfrm>
            <a:off x="395536" y="5157192"/>
            <a:ext cx="7990275" cy="1420585"/>
            <a:chOff x="395536" y="5319209"/>
            <a:chExt cx="7990275" cy="1420585"/>
          </a:xfrm>
        </p:grpSpPr>
        <p:sp>
          <p:nvSpPr>
            <p:cNvPr id="21" name="フリーフォーム 20"/>
            <p:cNvSpPr/>
            <p:nvPr/>
          </p:nvSpPr>
          <p:spPr>
            <a:xfrm>
              <a:off x="1163597" y="5319210"/>
              <a:ext cx="1800200" cy="1420584"/>
            </a:xfrm>
            <a:custGeom>
              <a:avLst/>
              <a:gdLst>
                <a:gd name="connsiteX0" fmla="*/ 0 w 2850777"/>
                <a:gd name="connsiteY0" fmla="*/ 0 h 2203419"/>
                <a:gd name="connsiteX1" fmla="*/ 268942 w 2850777"/>
                <a:gd name="connsiteY1" fmla="*/ 2196352 h 2203419"/>
                <a:gd name="connsiteX2" fmla="*/ 708212 w 2850777"/>
                <a:gd name="connsiteY2" fmla="*/ 726141 h 2203419"/>
                <a:gd name="connsiteX3" fmla="*/ 1425389 w 2850777"/>
                <a:gd name="connsiteY3" fmla="*/ 1479176 h 2203419"/>
                <a:gd name="connsiteX4" fmla="*/ 2151530 w 2850777"/>
                <a:gd name="connsiteY4" fmla="*/ 726141 h 2203419"/>
                <a:gd name="connsiteX5" fmla="*/ 2510118 w 2850777"/>
                <a:gd name="connsiteY5" fmla="*/ 2142564 h 2203419"/>
                <a:gd name="connsiteX6" fmla="*/ 2850777 w 2850777"/>
                <a:gd name="connsiteY6" fmla="*/ 17929 h 220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0777" h="2203419">
                  <a:moveTo>
                    <a:pt x="0" y="0"/>
                  </a:moveTo>
                  <a:cubicBezTo>
                    <a:pt x="75453" y="1037664"/>
                    <a:pt x="150907" y="2075329"/>
                    <a:pt x="268942" y="2196352"/>
                  </a:cubicBezTo>
                  <a:cubicBezTo>
                    <a:pt x="386977" y="2317375"/>
                    <a:pt x="515471" y="845670"/>
                    <a:pt x="708212" y="726141"/>
                  </a:cubicBezTo>
                  <a:cubicBezTo>
                    <a:pt x="900953" y="606612"/>
                    <a:pt x="1184836" y="1479176"/>
                    <a:pt x="1425389" y="1479176"/>
                  </a:cubicBezTo>
                  <a:cubicBezTo>
                    <a:pt x="1665942" y="1479176"/>
                    <a:pt x="1970742" y="615576"/>
                    <a:pt x="2151530" y="726141"/>
                  </a:cubicBezTo>
                  <a:cubicBezTo>
                    <a:pt x="2332318" y="836706"/>
                    <a:pt x="2393577" y="2260599"/>
                    <a:pt x="2510118" y="2142564"/>
                  </a:cubicBezTo>
                  <a:cubicBezTo>
                    <a:pt x="2626659" y="2024529"/>
                    <a:pt x="2738718" y="1021229"/>
                    <a:pt x="2850777" y="1792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左右矢印 25"/>
            <p:cNvSpPr/>
            <p:nvPr/>
          </p:nvSpPr>
          <p:spPr>
            <a:xfrm>
              <a:off x="395536" y="6113639"/>
              <a:ext cx="490697" cy="2793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3982687" y="5319210"/>
              <a:ext cx="1871955" cy="1302490"/>
            </a:xfrm>
            <a:custGeom>
              <a:avLst/>
              <a:gdLst>
                <a:gd name="connsiteX0" fmla="*/ 0 w 2886635"/>
                <a:gd name="connsiteY0" fmla="*/ 0 h 2247923"/>
                <a:gd name="connsiteX1" fmla="*/ 493059 w 2886635"/>
                <a:gd name="connsiteY1" fmla="*/ 2187388 h 2247923"/>
                <a:gd name="connsiteX2" fmla="*/ 1192306 w 2886635"/>
                <a:gd name="connsiteY2" fmla="*/ 1452282 h 2247923"/>
                <a:gd name="connsiteX3" fmla="*/ 1470211 w 2886635"/>
                <a:gd name="connsiteY3" fmla="*/ 1344706 h 2247923"/>
                <a:gd name="connsiteX4" fmla="*/ 1730188 w 2886635"/>
                <a:gd name="connsiteY4" fmla="*/ 1452282 h 2247923"/>
                <a:gd name="connsiteX5" fmla="*/ 2142564 w 2886635"/>
                <a:gd name="connsiteY5" fmla="*/ 2205318 h 2247923"/>
                <a:gd name="connsiteX6" fmla="*/ 2886635 w 2886635"/>
                <a:gd name="connsiteY6" fmla="*/ 8965 h 224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6635" h="2247923">
                  <a:moveTo>
                    <a:pt x="0" y="0"/>
                  </a:moveTo>
                  <a:cubicBezTo>
                    <a:pt x="147170" y="972670"/>
                    <a:pt x="294341" y="1945341"/>
                    <a:pt x="493059" y="2187388"/>
                  </a:cubicBezTo>
                  <a:cubicBezTo>
                    <a:pt x="691777" y="2429435"/>
                    <a:pt x="1029447" y="1592729"/>
                    <a:pt x="1192306" y="1452282"/>
                  </a:cubicBezTo>
                  <a:cubicBezTo>
                    <a:pt x="1355165" y="1311835"/>
                    <a:pt x="1380564" y="1344706"/>
                    <a:pt x="1470211" y="1344706"/>
                  </a:cubicBezTo>
                  <a:cubicBezTo>
                    <a:pt x="1559858" y="1344706"/>
                    <a:pt x="1618129" y="1308847"/>
                    <a:pt x="1730188" y="1452282"/>
                  </a:cubicBezTo>
                  <a:cubicBezTo>
                    <a:pt x="1842247" y="1595717"/>
                    <a:pt x="1949823" y="2445871"/>
                    <a:pt x="2142564" y="2205318"/>
                  </a:cubicBezTo>
                  <a:cubicBezTo>
                    <a:pt x="2335305" y="1964765"/>
                    <a:pt x="2610970" y="986865"/>
                    <a:pt x="2886635" y="896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左右矢印 27"/>
            <p:cNvSpPr/>
            <p:nvPr/>
          </p:nvSpPr>
          <p:spPr>
            <a:xfrm>
              <a:off x="3275856" y="6099484"/>
              <a:ext cx="507068" cy="2793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左右矢印 28"/>
            <p:cNvSpPr/>
            <p:nvPr/>
          </p:nvSpPr>
          <p:spPr>
            <a:xfrm>
              <a:off x="5940152" y="6099484"/>
              <a:ext cx="491443" cy="2793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6687235" y="5319209"/>
              <a:ext cx="1698576" cy="1309787"/>
            </a:xfrm>
            <a:custGeom>
              <a:avLst/>
              <a:gdLst>
                <a:gd name="connsiteX0" fmla="*/ 0 w 2868706"/>
                <a:gd name="connsiteY0" fmla="*/ 0 h 2182763"/>
                <a:gd name="connsiteX1" fmla="*/ 681318 w 2868706"/>
                <a:gd name="connsiteY1" fmla="*/ 2169459 h 2182763"/>
                <a:gd name="connsiteX2" fmla="*/ 1407459 w 2868706"/>
                <a:gd name="connsiteY2" fmla="*/ 968188 h 2182763"/>
                <a:gd name="connsiteX3" fmla="*/ 2151530 w 2868706"/>
                <a:gd name="connsiteY3" fmla="*/ 2151530 h 2182763"/>
                <a:gd name="connsiteX4" fmla="*/ 2868706 w 2868706"/>
                <a:gd name="connsiteY4" fmla="*/ 0 h 218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8706" h="2182763">
                  <a:moveTo>
                    <a:pt x="0" y="0"/>
                  </a:moveTo>
                  <a:cubicBezTo>
                    <a:pt x="223371" y="1004047"/>
                    <a:pt x="446742" y="2008094"/>
                    <a:pt x="681318" y="2169459"/>
                  </a:cubicBezTo>
                  <a:cubicBezTo>
                    <a:pt x="915894" y="2330824"/>
                    <a:pt x="1162424" y="971176"/>
                    <a:pt x="1407459" y="968188"/>
                  </a:cubicBezTo>
                  <a:cubicBezTo>
                    <a:pt x="1652494" y="965200"/>
                    <a:pt x="1907989" y="2312895"/>
                    <a:pt x="2151530" y="2151530"/>
                  </a:cubicBezTo>
                  <a:cubicBezTo>
                    <a:pt x="2395071" y="1990165"/>
                    <a:pt x="2631888" y="995082"/>
                    <a:pt x="286870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4828654" y="6020452"/>
              <a:ext cx="180020" cy="1800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107504" y="2751311"/>
            <a:ext cx="3409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</a:t>
            </a:r>
            <a:r>
              <a:rPr kumimoji="1" lang="en-US" altLang="ja-JP" sz="2400" baseline="30000" dirty="0" smtClean="0"/>
              <a:t>st</a:t>
            </a:r>
            <a:r>
              <a:rPr kumimoji="1" lang="en-US" altLang="ja-JP" sz="2400" dirty="0" smtClean="0"/>
              <a:t> order phase transition:</a:t>
            </a:r>
            <a:endParaRPr kumimoji="1" lang="ja-JP" altLang="en-US" sz="2400" dirty="0"/>
          </a:p>
        </p:txBody>
      </p:sp>
      <p:sp>
        <p:nvSpPr>
          <p:cNvPr id="18" name="フリーフォーム 17"/>
          <p:cNvSpPr/>
          <p:nvPr/>
        </p:nvSpPr>
        <p:spPr>
          <a:xfrm>
            <a:off x="172760" y="3197992"/>
            <a:ext cx="1374904" cy="1419604"/>
          </a:xfrm>
          <a:custGeom>
            <a:avLst/>
            <a:gdLst>
              <a:gd name="connsiteX0" fmla="*/ 0 w 2895600"/>
              <a:gd name="connsiteY0" fmla="*/ 17929 h 2160536"/>
              <a:gd name="connsiteX1" fmla="*/ 735105 w 2895600"/>
              <a:gd name="connsiteY1" fmla="*/ 1461247 h 2160536"/>
              <a:gd name="connsiteX2" fmla="*/ 1461247 w 2895600"/>
              <a:gd name="connsiteY2" fmla="*/ 2160494 h 2160536"/>
              <a:gd name="connsiteX3" fmla="*/ 2178423 w 2895600"/>
              <a:gd name="connsiteY3" fmla="*/ 1434353 h 2160536"/>
              <a:gd name="connsiteX4" fmla="*/ 2895600 w 2895600"/>
              <a:gd name="connsiteY4" fmla="*/ 0 h 216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0" h="2160536">
                <a:moveTo>
                  <a:pt x="0" y="17929"/>
                </a:moveTo>
                <a:cubicBezTo>
                  <a:pt x="245782" y="561041"/>
                  <a:pt x="491564" y="1104153"/>
                  <a:pt x="735105" y="1461247"/>
                </a:cubicBezTo>
                <a:cubicBezTo>
                  <a:pt x="978646" y="1818341"/>
                  <a:pt x="1220694" y="2164976"/>
                  <a:pt x="1461247" y="2160494"/>
                </a:cubicBezTo>
                <a:cubicBezTo>
                  <a:pt x="1701800" y="2156012"/>
                  <a:pt x="1939364" y="1794435"/>
                  <a:pt x="2178423" y="1434353"/>
                </a:cubicBezTo>
                <a:cubicBezTo>
                  <a:pt x="2417482" y="1074271"/>
                  <a:pt x="2656541" y="537135"/>
                  <a:pt x="2895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5447666" y="3178121"/>
            <a:ext cx="1356582" cy="1410055"/>
          </a:xfrm>
          <a:custGeom>
            <a:avLst/>
            <a:gdLst>
              <a:gd name="connsiteX0" fmla="*/ 0 w 2886636"/>
              <a:gd name="connsiteY0" fmla="*/ 8965 h 2205318"/>
              <a:gd name="connsiteX1" fmla="*/ 286871 w 2886636"/>
              <a:gd name="connsiteY1" fmla="*/ 1461247 h 2205318"/>
              <a:gd name="connsiteX2" fmla="*/ 708212 w 2886636"/>
              <a:gd name="connsiteY2" fmla="*/ 726141 h 2205318"/>
              <a:gd name="connsiteX3" fmla="*/ 1452283 w 2886636"/>
              <a:gd name="connsiteY3" fmla="*/ 2205318 h 2205318"/>
              <a:gd name="connsiteX4" fmla="*/ 2160494 w 2886636"/>
              <a:gd name="connsiteY4" fmla="*/ 726141 h 2205318"/>
              <a:gd name="connsiteX5" fmla="*/ 2590800 w 2886636"/>
              <a:gd name="connsiteY5" fmla="*/ 1443318 h 2205318"/>
              <a:gd name="connsiteX6" fmla="*/ 2886636 w 2886636"/>
              <a:gd name="connsiteY6" fmla="*/ 0 h 220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6636" h="2205318">
                <a:moveTo>
                  <a:pt x="0" y="8965"/>
                </a:moveTo>
                <a:cubicBezTo>
                  <a:pt x="84418" y="675341"/>
                  <a:pt x="168836" y="1341718"/>
                  <a:pt x="286871" y="1461247"/>
                </a:cubicBezTo>
                <a:cubicBezTo>
                  <a:pt x="404906" y="1580776"/>
                  <a:pt x="513977" y="602129"/>
                  <a:pt x="708212" y="726141"/>
                </a:cubicBezTo>
                <a:cubicBezTo>
                  <a:pt x="902447" y="850153"/>
                  <a:pt x="1210236" y="2205318"/>
                  <a:pt x="1452283" y="2205318"/>
                </a:cubicBezTo>
                <a:cubicBezTo>
                  <a:pt x="1694330" y="2205318"/>
                  <a:pt x="1970741" y="853141"/>
                  <a:pt x="2160494" y="726141"/>
                </a:cubicBezTo>
                <a:cubicBezTo>
                  <a:pt x="2350247" y="599141"/>
                  <a:pt x="2469776" y="1564341"/>
                  <a:pt x="2590800" y="1443318"/>
                </a:cubicBezTo>
                <a:cubicBezTo>
                  <a:pt x="2711824" y="1322295"/>
                  <a:pt x="2799230" y="661147"/>
                  <a:pt x="288663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>
            <a:off x="7236296" y="3140968"/>
            <a:ext cx="1566174" cy="1446630"/>
          </a:xfrm>
          <a:custGeom>
            <a:avLst/>
            <a:gdLst>
              <a:gd name="connsiteX0" fmla="*/ 0 w 2913529"/>
              <a:gd name="connsiteY0" fmla="*/ 8965 h 2211535"/>
              <a:gd name="connsiteX1" fmla="*/ 367553 w 2913529"/>
              <a:gd name="connsiteY1" fmla="*/ 2205318 h 2211535"/>
              <a:gd name="connsiteX2" fmla="*/ 744070 w 2913529"/>
              <a:gd name="connsiteY2" fmla="*/ 717177 h 2211535"/>
              <a:gd name="connsiteX3" fmla="*/ 1470212 w 2913529"/>
              <a:gd name="connsiteY3" fmla="*/ 2178424 h 2211535"/>
              <a:gd name="connsiteX4" fmla="*/ 2169459 w 2913529"/>
              <a:gd name="connsiteY4" fmla="*/ 735106 h 2211535"/>
              <a:gd name="connsiteX5" fmla="*/ 2537012 w 2913529"/>
              <a:gd name="connsiteY5" fmla="*/ 2196353 h 2211535"/>
              <a:gd name="connsiteX6" fmla="*/ 2913529 w 2913529"/>
              <a:gd name="connsiteY6" fmla="*/ 0 h 221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3529" h="2211535">
                <a:moveTo>
                  <a:pt x="0" y="8965"/>
                </a:moveTo>
                <a:cubicBezTo>
                  <a:pt x="121770" y="1048124"/>
                  <a:pt x="243541" y="2087283"/>
                  <a:pt x="367553" y="2205318"/>
                </a:cubicBezTo>
                <a:cubicBezTo>
                  <a:pt x="491565" y="2323353"/>
                  <a:pt x="560294" y="721659"/>
                  <a:pt x="744070" y="717177"/>
                </a:cubicBezTo>
                <a:cubicBezTo>
                  <a:pt x="927846" y="712695"/>
                  <a:pt x="1232647" y="2175436"/>
                  <a:pt x="1470212" y="2178424"/>
                </a:cubicBezTo>
                <a:cubicBezTo>
                  <a:pt x="1707777" y="2181412"/>
                  <a:pt x="1991659" y="732118"/>
                  <a:pt x="2169459" y="735106"/>
                </a:cubicBezTo>
                <a:cubicBezTo>
                  <a:pt x="2347259" y="738094"/>
                  <a:pt x="2413000" y="2318871"/>
                  <a:pt x="2537012" y="2196353"/>
                </a:cubicBezTo>
                <a:cubicBezTo>
                  <a:pt x="2661024" y="2073835"/>
                  <a:pt x="2787276" y="1036917"/>
                  <a:pt x="291352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右矢印 21"/>
          <p:cNvSpPr/>
          <p:nvPr/>
        </p:nvSpPr>
        <p:spPr>
          <a:xfrm>
            <a:off x="1210127" y="4340163"/>
            <a:ext cx="481554" cy="279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左右矢印 22"/>
          <p:cNvSpPr/>
          <p:nvPr/>
        </p:nvSpPr>
        <p:spPr>
          <a:xfrm>
            <a:off x="5076056" y="4308276"/>
            <a:ext cx="504056" cy="279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左右矢印 23"/>
          <p:cNvSpPr/>
          <p:nvPr/>
        </p:nvSpPr>
        <p:spPr>
          <a:xfrm>
            <a:off x="6732241" y="4301761"/>
            <a:ext cx="504055" cy="279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/>
          <p:cNvSpPr/>
          <p:nvPr/>
        </p:nvSpPr>
        <p:spPr>
          <a:xfrm>
            <a:off x="3540569" y="3142709"/>
            <a:ext cx="1463479" cy="1512140"/>
          </a:xfrm>
          <a:custGeom>
            <a:avLst/>
            <a:gdLst>
              <a:gd name="connsiteX0" fmla="*/ 0 w 2886635"/>
              <a:gd name="connsiteY0" fmla="*/ 0 h 2169613"/>
              <a:gd name="connsiteX1" fmla="*/ 340658 w 2886635"/>
              <a:gd name="connsiteY1" fmla="*/ 735106 h 2169613"/>
              <a:gd name="connsiteX2" fmla="*/ 735105 w 2886635"/>
              <a:gd name="connsiteY2" fmla="*/ 869576 h 2169613"/>
              <a:gd name="connsiteX3" fmla="*/ 1434352 w 2886635"/>
              <a:gd name="connsiteY3" fmla="*/ 2169459 h 2169613"/>
              <a:gd name="connsiteX4" fmla="*/ 2232211 w 2886635"/>
              <a:gd name="connsiteY4" fmla="*/ 779929 h 2169613"/>
              <a:gd name="connsiteX5" fmla="*/ 2608729 w 2886635"/>
              <a:gd name="connsiteY5" fmla="*/ 717176 h 2169613"/>
              <a:gd name="connsiteX6" fmla="*/ 2886635 w 2886635"/>
              <a:gd name="connsiteY6" fmla="*/ 8965 h 21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6635" h="2169613">
                <a:moveTo>
                  <a:pt x="0" y="0"/>
                </a:moveTo>
                <a:cubicBezTo>
                  <a:pt x="109070" y="295088"/>
                  <a:pt x="218141" y="590177"/>
                  <a:pt x="340658" y="735106"/>
                </a:cubicBezTo>
                <a:cubicBezTo>
                  <a:pt x="463176" y="880035"/>
                  <a:pt x="552823" y="630517"/>
                  <a:pt x="735105" y="869576"/>
                </a:cubicBezTo>
                <a:cubicBezTo>
                  <a:pt x="917387" y="1108635"/>
                  <a:pt x="1184834" y="2184400"/>
                  <a:pt x="1434352" y="2169459"/>
                </a:cubicBezTo>
                <a:cubicBezTo>
                  <a:pt x="1683870" y="2154518"/>
                  <a:pt x="2036482" y="1021976"/>
                  <a:pt x="2232211" y="779929"/>
                </a:cubicBezTo>
                <a:cubicBezTo>
                  <a:pt x="2427940" y="537882"/>
                  <a:pt x="2499658" y="845670"/>
                  <a:pt x="2608729" y="717176"/>
                </a:cubicBezTo>
                <a:cubicBezTo>
                  <a:pt x="2717800" y="588682"/>
                  <a:pt x="2802217" y="298823"/>
                  <a:pt x="2886635" y="89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3689186" y="3574757"/>
            <a:ext cx="180020" cy="1800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円/楕円 32"/>
          <p:cNvSpPr/>
          <p:nvPr/>
        </p:nvSpPr>
        <p:spPr>
          <a:xfrm>
            <a:off x="4706621" y="3574757"/>
            <a:ext cx="180020" cy="1800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/>
          <p:cNvCxnSpPr>
            <a:stCxn id="20" idx="1"/>
            <a:endCxn id="20" idx="5"/>
          </p:cNvCxnSpPr>
          <p:nvPr/>
        </p:nvCxnSpPr>
        <p:spPr>
          <a:xfrm flipV="1">
            <a:off x="7433875" y="4577667"/>
            <a:ext cx="1166197" cy="586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937028" y="4643844"/>
            <a:ext cx="106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Breaking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convexity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464986" y="4619296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Meta-stability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236296" y="4608952"/>
            <a:ext cx="16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Transition point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5" name="フリーフォーム 44"/>
          <p:cNvSpPr/>
          <p:nvPr/>
        </p:nvSpPr>
        <p:spPr>
          <a:xfrm>
            <a:off x="1811709" y="3221764"/>
            <a:ext cx="1536156" cy="1342464"/>
          </a:xfrm>
          <a:custGeom>
            <a:avLst/>
            <a:gdLst>
              <a:gd name="connsiteX0" fmla="*/ 0 w 1700613"/>
              <a:gd name="connsiteY0" fmla="*/ 0 h 1342464"/>
              <a:gd name="connsiteX1" fmla="*/ 196554 w 1700613"/>
              <a:gd name="connsiteY1" fmla="*/ 598206 h 1342464"/>
              <a:gd name="connsiteX2" fmla="*/ 478565 w 1700613"/>
              <a:gd name="connsiteY2" fmla="*/ 854580 h 1342464"/>
              <a:gd name="connsiteX3" fmla="*/ 615298 w 1700613"/>
              <a:gd name="connsiteY3" fmla="*/ 1230595 h 1342464"/>
              <a:gd name="connsiteX4" fmla="*/ 871671 w 1700613"/>
              <a:gd name="connsiteY4" fmla="*/ 1341690 h 1342464"/>
              <a:gd name="connsiteX5" fmla="*/ 1110954 w 1700613"/>
              <a:gd name="connsiteY5" fmla="*/ 1256232 h 1342464"/>
              <a:gd name="connsiteX6" fmla="*/ 1273324 w 1700613"/>
              <a:gd name="connsiteY6" fmla="*/ 871672 h 1342464"/>
              <a:gd name="connsiteX7" fmla="*/ 1469877 w 1700613"/>
              <a:gd name="connsiteY7" fmla="*/ 640935 h 1342464"/>
              <a:gd name="connsiteX8" fmla="*/ 1700613 w 1700613"/>
              <a:gd name="connsiteY8" fmla="*/ 0 h 13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0613" h="1342464">
                <a:moveTo>
                  <a:pt x="0" y="0"/>
                </a:moveTo>
                <a:cubicBezTo>
                  <a:pt x="58396" y="227888"/>
                  <a:pt x="116793" y="455776"/>
                  <a:pt x="196554" y="598206"/>
                </a:cubicBezTo>
                <a:cubicBezTo>
                  <a:pt x="276315" y="740636"/>
                  <a:pt x="408774" y="749182"/>
                  <a:pt x="478565" y="854580"/>
                </a:cubicBezTo>
                <a:cubicBezTo>
                  <a:pt x="548356" y="959978"/>
                  <a:pt x="549780" y="1149410"/>
                  <a:pt x="615298" y="1230595"/>
                </a:cubicBezTo>
                <a:cubicBezTo>
                  <a:pt x="680816" y="1311780"/>
                  <a:pt x="789062" y="1337417"/>
                  <a:pt x="871671" y="1341690"/>
                </a:cubicBezTo>
                <a:cubicBezTo>
                  <a:pt x="954280" y="1345963"/>
                  <a:pt x="1044012" y="1334568"/>
                  <a:pt x="1110954" y="1256232"/>
                </a:cubicBezTo>
                <a:cubicBezTo>
                  <a:pt x="1177896" y="1177896"/>
                  <a:pt x="1213504" y="974221"/>
                  <a:pt x="1273324" y="871672"/>
                </a:cubicBezTo>
                <a:cubicBezTo>
                  <a:pt x="1333144" y="769123"/>
                  <a:pt x="1398662" y="786214"/>
                  <a:pt x="1469877" y="640935"/>
                </a:cubicBezTo>
                <a:cubicBezTo>
                  <a:pt x="1541092" y="495656"/>
                  <a:pt x="1620852" y="247828"/>
                  <a:pt x="170061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841592" y="2542258"/>
            <a:ext cx="16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Transition point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580421" y="1398946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Breaking convexity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58076" y="763066"/>
            <a:ext cx="4578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weak solution seems trivial, since no other</a:t>
            </a:r>
          </a:p>
          <a:p>
            <a:r>
              <a:rPr lang="en-US" altLang="ja-JP" dirty="0" smtClean="0"/>
              <a:t>Candidate due to the total symmetry.</a:t>
            </a:r>
            <a:endParaRPr kumimoji="1" lang="ja-JP" altLang="en-US" dirty="0"/>
          </a:p>
        </p:txBody>
      </p:sp>
      <p:sp>
        <p:nvSpPr>
          <p:cNvPr id="40" name="左右矢印 39"/>
          <p:cNvSpPr/>
          <p:nvPr/>
        </p:nvSpPr>
        <p:spPr>
          <a:xfrm>
            <a:off x="3203848" y="4334902"/>
            <a:ext cx="504056" cy="279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12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9" y="0"/>
            <a:ext cx="5562249" cy="685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6065" y="1870700"/>
            <a:ext cx="3766532" cy="2617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10" y="3429000"/>
            <a:ext cx="3271475" cy="28221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993865" y="118293"/>
            <a:ext cx="3963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70C0"/>
                </a:solidFill>
              </a:rPr>
              <a:t>Obtained by coupled SD equation of</a:t>
            </a:r>
          </a:p>
          <a:p>
            <a:r>
              <a:rPr lang="en-US" altLang="ja-JP" sz="2000" dirty="0" smtClean="0">
                <a:solidFill>
                  <a:srgbClr val="0070C0"/>
                </a:solidFill>
              </a:rPr>
              <a:t>Gauge and 4-Fermi interactions.</a:t>
            </a:r>
            <a:endParaRPr kumimoji="1" lang="en-US" altLang="ja-JP" sz="2000" dirty="0" smtClean="0">
              <a:solidFill>
                <a:srgbClr val="0070C0"/>
              </a:solidFill>
            </a:endParaRPr>
          </a:p>
          <a:p>
            <a:r>
              <a:rPr lang="en-US" altLang="ja-JP" sz="2000" dirty="0" smtClean="0">
                <a:solidFill>
                  <a:srgbClr val="0070C0"/>
                </a:solidFill>
              </a:rPr>
              <a:t>Sometimes called gauged NJL model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405365" y="3715807"/>
            <a:ext cx="8491901" cy="2476575"/>
            <a:chOff x="405365" y="4005064"/>
            <a:chExt cx="8491901" cy="24765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405365" y="4005064"/>
                  <a:ext cx="8491901" cy="2476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200" dirty="0" smtClean="0"/>
                    <a:t>Characteristics:</a:t>
                  </a:r>
                </a:p>
                <a:p>
                  <a:pPr marL="285750" indent="-285750">
                    <a:buFont typeface="Wingdings" pitchFamily="2" charset="2"/>
                    <a:buChar char="q"/>
                  </a:pPr>
                  <a:endParaRPr lang="en-US" altLang="ja-JP" sz="2400" dirty="0" smtClean="0"/>
                </a:p>
                <a:p>
                  <a:pPr marL="285750" indent="-285750">
                    <a:buFont typeface="Wingdings" pitchFamily="2" charset="2"/>
                    <a:buChar char="q"/>
                  </a:pPr>
                  <a:endParaRPr lang="en-US" altLang="ja-JP" sz="1600" dirty="0"/>
                </a:p>
                <a:p>
                  <a:pPr marL="285750" indent="-285750">
                    <a:buFont typeface="Wingdings" pitchFamily="2" charset="2"/>
                    <a:buChar char="q"/>
                  </a:pPr>
                  <a:endParaRPr lang="en-US" altLang="ja-JP" sz="3200" dirty="0" smtClean="0"/>
                </a:p>
                <a:p>
                  <a:pPr lvl="2" indent="-457200">
                    <a:buFont typeface="Calibri" pitchFamily="34" charset="0"/>
                    <a:buChar char="̶"/>
                  </a:pPr>
                  <a:r>
                    <a:rPr lang="en-US" altLang="ja-JP" sz="2400" dirty="0" smtClean="0"/>
                    <a:t>RG evolution stops when the energy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ja-JP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ja-JP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a14:m>
                  <a:r>
                    <a:rPr lang="ja-JP" altLang="en-US" sz="2400" dirty="0" smtClean="0"/>
                    <a:t> </a:t>
                  </a:r>
                  <a:r>
                    <a:rPr lang="en-US" altLang="ja-JP" sz="2400" dirty="0"/>
                    <a:t> </a:t>
                  </a:r>
                  <a:r>
                    <a:rPr lang="en-US" altLang="ja-JP" sz="2400" dirty="0" smtClean="0"/>
                    <a:t>is  smaller than the Fermi energy </a:t>
                  </a:r>
                  <a14:m>
                    <m:oMath xmlns:m="http://schemas.openxmlformats.org/officeDocument/2006/math">
                      <m:r>
                        <a:rPr lang="en-US" altLang="ja-JP" sz="2400" i="1">
                          <a:latin typeface="Cambria Math"/>
                        </a:rPr>
                        <m:t>𝜇</m:t>
                      </m:r>
                    </m:oMath>
                  </a14:m>
                  <a:r>
                    <a:rPr lang="en-US" altLang="ja-JP" sz="2400" dirty="0" smtClean="0"/>
                    <a:t>.</a:t>
                  </a:r>
                  <a:endParaRPr lang="en-US" altLang="ja-JP" sz="2800" dirty="0" smtClean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65" y="4005064"/>
                  <a:ext cx="8491901" cy="247657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793" t="-3202" b="-468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直線コネクタ 41"/>
            <p:cNvCxnSpPr/>
            <p:nvPr/>
          </p:nvCxnSpPr>
          <p:spPr>
            <a:xfrm>
              <a:off x="7136402" y="6030409"/>
              <a:ext cx="1368152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5161505" y="6417663"/>
              <a:ext cx="247518" cy="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6816"/>
            <a:ext cx="8229600" cy="1067544"/>
          </a:xfrm>
        </p:spPr>
        <p:txBody>
          <a:bodyPr/>
          <a:lstStyle/>
          <a:p>
            <a:r>
              <a:rPr lang="en-US" altLang="ja-JP" dirty="0" smtClean="0"/>
              <a:t>NPRG equation at finite density</a:t>
            </a:r>
            <a:endParaRPr lang="en-US" dirty="0"/>
          </a:p>
        </p:txBody>
      </p:sp>
      <p:pic>
        <p:nvPicPr>
          <p:cNvPr id="36" name="図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5" y="2596843"/>
            <a:ext cx="7503795" cy="56007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95536" y="835487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PDE for mass function </a:t>
            </a:r>
            <a:r>
              <a:rPr lang="en-US" altLang="ja-JP" sz="3200" dirty="0" smtClean="0"/>
              <a:t>at </a:t>
            </a:r>
            <a:r>
              <a:rPr lang="en-US" altLang="ja-JP" sz="3200" dirty="0"/>
              <a:t>finite </a:t>
            </a:r>
            <a:r>
              <a:rPr lang="en-US" altLang="ja-JP" sz="3200" dirty="0" smtClean="0"/>
              <a:t>density environment</a:t>
            </a:r>
            <a:endParaRPr lang="en-US" altLang="ja-JP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508104" y="3227436"/>
                <a:ext cx="21932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/>
                      </a:rPr>
                      <m:t>𝜃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/>
                      </a:rPr>
                      <m:t>𝑥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 smtClean="0"/>
                  <a:t>: step function</a:t>
                </a:r>
                <a:endParaRPr lang="en-US" sz="2000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3227436"/>
                <a:ext cx="2193229" cy="400110"/>
              </a:xfrm>
              <a:prstGeom prst="rect">
                <a:avLst/>
              </a:prstGeom>
              <a:blipFill rotWithShape="0">
                <a:blip r:embed="rId8"/>
                <a:stretch>
                  <a:fillRect t="-7576" r="-2228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44" y="1732494"/>
            <a:ext cx="3246120" cy="65151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1857842" y="4493584"/>
            <a:ext cx="5593842" cy="742950"/>
            <a:chOff x="1857842" y="4782841"/>
            <a:chExt cx="5593842" cy="742950"/>
          </a:xfrm>
        </p:grpSpPr>
        <p:pic>
          <p:nvPicPr>
            <p:cNvPr id="30" name="図 2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842" y="4782841"/>
              <a:ext cx="5593842" cy="742950"/>
            </a:xfrm>
            <a:prstGeom prst="rect">
              <a:avLst/>
            </a:prstGeom>
          </p:spPr>
        </p:pic>
        <p:cxnSp>
          <p:nvCxnSpPr>
            <p:cNvPr id="38" name="直線コネクタ 37"/>
            <p:cNvCxnSpPr/>
            <p:nvPr/>
          </p:nvCxnSpPr>
          <p:spPr>
            <a:xfrm>
              <a:off x="5436096" y="5333720"/>
              <a:ext cx="1368152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7153366" y="5333720"/>
              <a:ext cx="247518" cy="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457950" y="6067094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27" y="3369752"/>
            <a:ext cx="188281" cy="22552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887308" y="3251694"/>
            <a:ext cx="197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:chemical potential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21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18" y="2007722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726"/>
            <a:ext cx="8229600" cy="964416"/>
          </a:xfrm>
        </p:spPr>
        <p:txBody>
          <a:bodyPr/>
          <a:lstStyle/>
          <a:p>
            <a:r>
              <a:rPr lang="en-US" altLang="ja-JP" dirty="0" smtClean="0"/>
              <a:t>String motion of finite density NJL</a:t>
            </a:r>
            <a:endParaRPr 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47" y="1999381"/>
            <a:ext cx="6034617" cy="4525963"/>
          </a:xfrm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348880"/>
            <a:ext cx="851315" cy="3894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1156" y="6482723"/>
            <a:ext cx="311619" cy="25864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1" y="1124744"/>
            <a:ext cx="5085311" cy="67540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2" y="2007722"/>
            <a:ext cx="1286395" cy="61306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19923"/>
            <a:ext cx="1380726" cy="30887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2628" y="3095764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Initial Conditions:</a:t>
            </a:r>
            <a:endParaRPr lang="en-US" sz="2000" dirty="0"/>
          </a:p>
        </p:txBody>
      </p:sp>
      <p:pic>
        <p:nvPicPr>
          <p:cNvPr id="13" name="図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9" y="3704544"/>
            <a:ext cx="1470660" cy="25527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0" y="4136592"/>
            <a:ext cx="1903095" cy="278130"/>
          </a:xfrm>
          <a:prstGeom prst="rect">
            <a:avLst/>
          </a:prstGeom>
        </p:spPr>
      </p:pic>
      <p:sp>
        <p:nvSpPr>
          <p:cNvPr id="16" name="左中かっこ 15"/>
          <p:cNvSpPr/>
          <p:nvPr/>
        </p:nvSpPr>
        <p:spPr>
          <a:xfrm>
            <a:off x="100876" y="1290273"/>
            <a:ext cx="351211" cy="134455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左中かっこ 16"/>
          <p:cNvSpPr/>
          <p:nvPr/>
        </p:nvSpPr>
        <p:spPr>
          <a:xfrm>
            <a:off x="439320" y="3669763"/>
            <a:ext cx="290038" cy="82394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8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3968"/>
            <a:ext cx="903087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Effective potential constructed by weak solution</a:t>
            </a:r>
            <a:endParaRPr 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6176" y="1000405"/>
            <a:ext cx="82002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q"/>
            </a:pPr>
            <a:r>
              <a:rPr lang="en-US" altLang="ja-JP" sz="3200" dirty="0" smtClean="0"/>
              <a:t>Effective potential by </a:t>
            </a:r>
            <a:r>
              <a:rPr lang="en-US" altLang="ja-JP" sz="3200" dirty="0" smtClean="0">
                <a:solidFill>
                  <a:srgbClr val="00B050"/>
                </a:solidFill>
              </a:rPr>
              <a:t>local strong solutions</a:t>
            </a:r>
            <a:r>
              <a:rPr lang="en-US" altLang="ja-JP" sz="3200" dirty="0" smtClean="0"/>
              <a:t> is </a:t>
            </a:r>
            <a:br>
              <a:rPr lang="en-US" altLang="ja-JP" sz="3200" dirty="0" smtClean="0"/>
            </a:br>
            <a:r>
              <a:rPr lang="en-US" altLang="ja-JP" sz="3200" dirty="0" smtClean="0">
                <a:solidFill>
                  <a:srgbClr val="00B050"/>
                </a:solidFill>
              </a:rPr>
              <a:t>non-convex</a:t>
            </a:r>
            <a:r>
              <a:rPr lang="en-US" altLang="ja-JP" sz="3200" dirty="0" smtClean="0"/>
              <a:t>, and has multi local minima as well as the mean field approximation.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ja-JP" sz="3200" dirty="0"/>
              <a:t>Effective potential </a:t>
            </a:r>
            <a:r>
              <a:rPr lang="en-US" altLang="ja-JP" sz="3200" dirty="0" smtClean="0"/>
              <a:t>by </a:t>
            </a:r>
            <a:r>
              <a:rPr lang="en-US" altLang="ja-JP" sz="3200" dirty="0" smtClean="0">
                <a:solidFill>
                  <a:srgbClr val="FF0000"/>
                </a:solidFill>
              </a:rPr>
              <a:t>WEAK solution </a:t>
            </a:r>
            <a:r>
              <a:rPr lang="en-US" altLang="ja-JP" sz="3200" dirty="0" smtClean="0"/>
              <a:t>is automatically “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convexified</a:t>
            </a:r>
            <a:r>
              <a:rPr lang="en-US" altLang="ja-JP" sz="3200" dirty="0" smtClean="0"/>
              <a:t>”.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ja-JP" sz="3200" dirty="0" smtClean="0"/>
              <a:t>The minimum of the weak solution potential agrees with the global minimum of  the local strong solutions.  Uniqueness is achieved. </a:t>
            </a:r>
          </a:p>
          <a:p>
            <a:pPr marL="514350" indent="-514350">
              <a:buFont typeface="+mj-lt"/>
              <a:buAutoNum type="arabicPeriod"/>
            </a:pPr>
            <a:endParaRPr lang="en-US" altLang="ja-JP" sz="2800" dirty="0"/>
          </a:p>
        </p:txBody>
      </p:sp>
      <p:pic>
        <p:nvPicPr>
          <p:cNvPr id="4" name="Picture 10" descr="C:\Users\satodai\Dropbox\work\phys\investigate\Dense_matter\presen\path4577-7-5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68" y="5317171"/>
            <a:ext cx="1640897" cy="12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satodai\Dropbox\work\phys\investigate\Dense_matter\presen\path4577-7-5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83" y="5329862"/>
            <a:ext cx="1640897" cy="12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コネクタ 15"/>
          <p:cNvCxnSpPr/>
          <p:nvPr/>
        </p:nvCxnSpPr>
        <p:spPr>
          <a:xfrm>
            <a:off x="7488227" y="6159120"/>
            <a:ext cx="531622" cy="1922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8019849" y="6352812"/>
            <a:ext cx="510754" cy="1922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153158" y="4919992"/>
            <a:ext cx="1666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Non-convex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505310" y="4931228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Convex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6457950" y="6087996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2659" y="5251779"/>
            <a:ext cx="4087373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Weak solution choose the “true” stable state.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41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1980283" y="5939091"/>
            <a:ext cx="4534149" cy="8022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6946" y="0"/>
            <a:ext cx="6809350" cy="90872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Free energy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" y="1654481"/>
            <a:ext cx="3362020" cy="33695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07" y="1474036"/>
            <a:ext cx="3550158" cy="70637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38" y="5256796"/>
            <a:ext cx="6656832" cy="7178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4549"/>
            <a:ext cx="1461606" cy="493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436044" y="826067"/>
                <a:ext cx="8430330" cy="505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q"/>
                </a:pPr>
                <a:r>
                  <a:rPr lang="en-US" altLang="ja-JP" sz="2400" dirty="0" smtClean="0"/>
                  <a:t>Introduce the </a:t>
                </a:r>
                <a:r>
                  <a:rPr lang="en-US" altLang="ja-JP" sz="2400" dirty="0" smtClean="0">
                    <a:solidFill>
                      <a:schemeClr val="tx2"/>
                    </a:solidFill>
                  </a:rPr>
                  <a:t>external field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𝑗</m:t>
                    </m:r>
                  </m:oMath>
                </a14:m>
                <a:r>
                  <a:rPr lang="en-US" altLang="ja-JP" sz="2400" dirty="0" smtClean="0"/>
                  <a:t> for the chiral condensates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sz="24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ja-JP" sz="2400" i="1">
                                <a:latin typeface="Cambria Math"/>
                              </a:rPr>
                              <m:t>𝜓</m:t>
                            </m:r>
                          </m:e>
                        </m:acc>
                        <m:r>
                          <a:rPr lang="en-US" altLang="ja-JP" sz="2400" i="1">
                            <a:latin typeface="Cambria Math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altLang="ja-JP" sz="2400" dirty="0" smtClean="0"/>
                  <a:t>: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44" y="826067"/>
                <a:ext cx="8430330" cy="505779"/>
              </a:xfrm>
              <a:prstGeom prst="rect">
                <a:avLst/>
              </a:prstGeom>
              <a:blipFill rotWithShape="1">
                <a:blip r:embed="rId15"/>
                <a:stretch>
                  <a:fillRect l="-1013" t="-3659" b="-25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36044" y="2234676"/>
                <a:ext cx="66522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400" b="0" dirty="0" smtClean="0"/>
                  <a:t>Translational invariance of PDE with respect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44" y="2234676"/>
                <a:ext cx="6652206" cy="461665"/>
              </a:xfrm>
              <a:prstGeom prst="rect">
                <a:avLst/>
              </a:prstGeom>
              <a:blipFill rotWithShape="0">
                <a:blip r:embed="rId16"/>
                <a:stretch>
                  <a:fillRect l="-1283" t="-10667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43" y="3880267"/>
            <a:ext cx="4503420" cy="3063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98" y="4192504"/>
            <a:ext cx="5296662" cy="7178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02" y="3268222"/>
            <a:ext cx="2994660" cy="306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/>
              <p:cNvSpPr txBox="1"/>
              <p:nvPr/>
            </p:nvSpPr>
            <p:spPr>
              <a:xfrm>
                <a:off x="436044" y="4869160"/>
                <a:ext cx="62477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/>
                      </a:rPr>
                      <m:t>𝑊</m:t>
                    </m:r>
                    <m:r>
                      <a:rPr lang="en-US" altLang="ja-JP" sz="2400" b="0" i="1" smtClean="0">
                        <a:latin typeface="Cambria Math"/>
                      </a:rPr>
                      <m:t>(</m:t>
                    </m:r>
                    <m:r>
                      <a:rPr lang="en-US" altLang="ja-JP" sz="2400" b="0" i="1" smtClean="0">
                        <a:latin typeface="Cambria Math"/>
                      </a:rPr>
                      <m:t>𝑗</m:t>
                    </m:r>
                    <m:r>
                      <a:rPr lang="en-US" altLang="ja-JP" sz="2400" b="0" i="1" smtClean="0">
                        <a:latin typeface="Cambria Math"/>
                      </a:rPr>
                      <m:t>;</m:t>
                    </m:r>
                    <m:r>
                      <a:rPr lang="en-US" altLang="ja-JP" sz="2400" b="0" i="1" smtClean="0">
                        <a:latin typeface="Cambria Math"/>
                      </a:rPr>
                      <m:t>𝑡</m:t>
                    </m:r>
                    <m:r>
                      <a:rPr lang="en-US" altLang="ja-JP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can be obtain from the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ja-JP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𝜎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;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𝑡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𝑗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400" dirty="0" smtClean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61" name="テキスト ボックス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44" y="4869160"/>
                <a:ext cx="6247736" cy="461665"/>
              </a:xfrm>
              <a:prstGeom prst="rect">
                <a:avLst/>
              </a:prstGeom>
              <a:blipFill rotWithShape="1">
                <a:blip r:embed="rId20"/>
                <a:stretch>
                  <a:fillRect l="-1367" t="-10667" r="-488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38" y="6039901"/>
            <a:ext cx="4348162" cy="61188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" y="3113499"/>
            <a:ext cx="3639312" cy="628650"/>
          </a:xfrm>
          <a:prstGeom prst="rect">
            <a:avLst/>
          </a:prstGeom>
        </p:spPr>
      </p:pic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3" name="右矢印 2"/>
          <p:cNvSpPr/>
          <p:nvPr/>
        </p:nvSpPr>
        <p:spPr>
          <a:xfrm>
            <a:off x="4881534" y="3268222"/>
            <a:ext cx="468153" cy="320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5550" y="2655687"/>
            <a:ext cx="6781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Effects of the change of initial condition is absorbed: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81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401" y="46275"/>
            <a:ext cx="6809350" cy="65989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Legendre effective potential</a:t>
            </a:r>
            <a:endParaRPr lang="en-US" dirty="0"/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4405"/>
            <a:ext cx="3888432" cy="32606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29" y="151977"/>
            <a:ext cx="1429140" cy="448489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>
            <a:off x="5616624" y="5865416"/>
            <a:ext cx="32718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5836739" y="4143231"/>
            <a:ext cx="0" cy="18808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54" y="3880650"/>
            <a:ext cx="278892" cy="254508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5861" y="5941703"/>
            <a:ext cx="178712" cy="2984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7696914" y="58040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99567" y="580810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24" name="フリーフォーム 23"/>
          <p:cNvSpPr/>
          <p:nvPr/>
        </p:nvSpPr>
        <p:spPr>
          <a:xfrm>
            <a:off x="6408712" y="4143231"/>
            <a:ext cx="1855433" cy="1582933"/>
          </a:xfrm>
          <a:custGeom>
            <a:avLst/>
            <a:gdLst>
              <a:gd name="connsiteX0" fmla="*/ 1855433 w 1855433"/>
              <a:gd name="connsiteY0" fmla="*/ 0 h 1926455"/>
              <a:gd name="connsiteX1" fmla="*/ 1757778 w 1855433"/>
              <a:gd name="connsiteY1" fmla="*/ 523783 h 1926455"/>
              <a:gd name="connsiteX2" fmla="*/ 1438182 w 1855433"/>
              <a:gd name="connsiteY2" fmla="*/ 985422 h 1926455"/>
              <a:gd name="connsiteX3" fmla="*/ 1003177 w 1855433"/>
              <a:gd name="connsiteY3" fmla="*/ 1154097 h 1926455"/>
              <a:gd name="connsiteX4" fmla="*/ 701336 w 1855433"/>
              <a:gd name="connsiteY4" fmla="*/ 1455938 h 1926455"/>
              <a:gd name="connsiteX5" fmla="*/ 541538 w 1855433"/>
              <a:gd name="connsiteY5" fmla="*/ 1704513 h 1926455"/>
              <a:gd name="connsiteX6" fmla="*/ 0 w 1855433"/>
              <a:gd name="connsiteY6" fmla="*/ 1926455 h 1926455"/>
              <a:gd name="connsiteX0" fmla="*/ 1855433 w 1855433"/>
              <a:gd name="connsiteY0" fmla="*/ 0 h 1926455"/>
              <a:gd name="connsiteX1" fmla="*/ 1757778 w 1855433"/>
              <a:gd name="connsiteY1" fmla="*/ 523783 h 1926455"/>
              <a:gd name="connsiteX2" fmla="*/ 1438182 w 1855433"/>
              <a:gd name="connsiteY2" fmla="*/ 985422 h 1926455"/>
              <a:gd name="connsiteX3" fmla="*/ 1003177 w 1855433"/>
              <a:gd name="connsiteY3" fmla="*/ 1154097 h 1926455"/>
              <a:gd name="connsiteX4" fmla="*/ 712352 w 1855433"/>
              <a:gd name="connsiteY4" fmla="*/ 1429123 h 1926455"/>
              <a:gd name="connsiteX5" fmla="*/ 541538 w 1855433"/>
              <a:gd name="connsiteY5" fmla="*/ 1704513 h 1926455"/>
              <a:gd name="connsiteX6" fmla="*/ 0 w 1855433"/>
              <a:gd name="connsiteY6" fmla="*/ 1926455 h 1926455"/>
              <a:gd name="connsiteX0" fmla="*/ 1855433 w 1855433"/>
              <a:gd name="connsiteY0" fmla="*/ 0 h 1926455"/>
              <a:gd name="connsiteX1" fmla="*/ 1757778 w 1855433"/>
              <a:gd name="connsiteY1" fmla="*/ 523783 h 1926455"/>
              <a:gd name="connsiteX2" fmla="*/ 1438182 w 1855433"/>
              <a:gd name="connsiteY2" fmla="*/ 985422 h 1926455"/>
              <a:gd name="connsiteX3" fmla="*/ 1003177 w 1855433"/>
              <a:gd name="connsiteY3" fmla="*/ 1154097 h 1926455"/>
              <a:gd name="connsiteX4" fmla="*/ 541538 w 1855433"/>
              <a:gd name="connsiteY4" fmla="*/ 1704513 h 1926455"/>
              <a:gd name="connsiteX5" fmla="*/ 0 w 1855433"/>
              <a:gd name="connsiteY5" fmla="*/ 1926455 h 1926455"/>
              <a:gd name="connsiteX0" fmla="*/ 1855433 w 1855433"/>
              <a:gd name="connsiteY0" fmla="*/ 0 h 1926455"/>
              <a:gd name="connsiteX1" fmla="*/ 1757778 w 1855433"/>
              <a:gd name="connsiteY1" fmla="*/ 523783 h 1926455"/>
              <a:gd name="connsiteX2" fmla="*/ 1438182 w 1855433"/>
              <a:gd name="connsiteY2" fmla="*/ 985422 h 1926455"/>
              <a:gd name="connsiteX3" fmla="*/ 915042 w 1855433"/>
              <a:gd name="connsiteY3" fmla="*/ 1154098 h 1926455"/>
              <a:gd name="connsiteX4" fmla="*/ 541538 w 1855433"/>
              <a:gd name="connsiteY4" fmla="*/ 1704513 h 1926455"/>
              <a:gd name="connsiteX5" fmla="*/ 0 w 1855433"/>
              <a:gd name="connsiteY5" fmla="*/ 1926455 h 192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5433" h="1926455">
                <a:moveTo>
                  <a:pt x="1855433" y="0"/>
                </a:moveTo>
                <a:cubicBezTo>
                  <a:pt x="1841376" y="179773"/>
                  <a:pt x="1827320" y="359546"/>
                  <a:pt x="1757778" y="523783"/>
                </a:cubicBezTo>
                <a:cubicBezTo>
                  <a:pt x="1688236" y="688020"/>
                  <a:pt x="1578638" y="880370"/>
                  <a:pt x="1438182" y="985422"/>
                </a:cubicBezTo>
                <a:cubicBezTo>
                  <a:pt x="1297726" y="1090474"/>
                  <a:pt x="1064483" y="1034250"/>
                  <a:pt x="915042" y="1154098"/>
                </a:cubicBezTo>
                <a:cubicBezTo>
                  <a:pt x="765601" y="1273946"/>
                  <a:pt x="708734" y="1575787"/>
                  <a:pt x="541538" y="1704513"/>
                </a:cubicBezTo>
                <a:cubicBezTo>
                  <a:pt x="424649" y="1782933"/>
                  <a:pt x="212324" y="1854694"/>
                  <a:pt x="0" y="192645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 flipV="1">
            <a:off x="6993654" y="4961812"/>
            <a:ext cx="862118" cy="58489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4" idx="4"/>
          </p:cNvCxnSpPr>
          <p:nvPr/>
        </p:nvCxnSpPr>
        <p:spPr>
          <a:xfrm flipH="1">
            <a:off x="5840770" y="5543798"/>
            <a:ext cx="1109480" cy="290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24" idx="2"/>
          </p:cNvCxnSpPr>
          <p:nvPr/>
        </p:nvCxnSpPr>
        <p:spPr>
          <a:xfrm flipH="1">
            <a:off x="5836740" y="4952934"/>
            <a:ext cx="2010154" cy="887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24" idx="2"/>
          </p:cNvCxnSpPr>
          <p:nvPr/>
        </p:nvCxnSpPr>
        <p:spPr>
          <a:xfrm>
            <a:off x="7846894" y="4952934"/>
            <a:ext cx="0" cy="91248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4" idx="4"/>
          </p:cNvCxnSpPr>
          <p:nvPr/>
        </p:nvCxnSpPr>
        <p:spPr>
          <a:xfrm>
            <a:off x="6950250" y="5543798"/>
            <a:ext cx="0" cy="3216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1306" y="5136669"/>
            <a:ext cx="622305" cy="32783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図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183" y="5962267"/>
            <a:ext cx="482797" cy="32250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2" name="直線矢印コネクタ 31"/>
          <p:cNvCxnSpPr/>
          <p:nvPr/>
        </p:nvCxnSpPr>
        <p:spPr>
          <a:xfrm>
            <a:off x="5620654" y="3313569"/>
            <a:ext cx="32718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5840769" y="1591384"/>
            <a:ext cx="0" cy="18808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フリーフォーム 35"/>
          <p:cNvSpPr/>
          <p:nvPr/>
        </p:nvSpPr>
        <p:spPr>
          <a:xfrm>
            <a:off x="6591025" y="1651312"/>
            <a:ext cx="1353453" cy="1356466"/>
          </a:xfrm>
          <a:custGeom>
            <a:avLst/>
            <a:gdLst>
              <a:gd name="connsiteX0" fmla="*/ 1331651 w 1331651"/>
              <a:gd name="connsiteY0" fmla="*/ 0 h 1411550"/>
              <a:gd name="connsiteX1" fmla="*/ 701336 w 1331651"/>
              <a:gd name="connsiteY1" fmla="*/ 355107 h 1411550"/>
              <a:gd name="connsiteX2" fmla="*/ 763480 w 1331651"/>
              <a:gd name="connsiteY2" fmla="*/ 612560 h 1411550"/>
              <a:gd name="connsiteX3" fmla="*/ 1287262 w 1331651"/>
              <a:gd name="connsiteY3" fmla="*/ 798991 h 1411550"/>
              <a:gd name="connsiteX4" fmla="*/ 772357 w 1331651"/>
              <a:gd name="connsiteY4" fmla="*/ 1242874 h 1411550"/>
              <a:gd name="connsiteX5" fmla="*/ 0 w 1331651"/>
              <a:gd name="connsiteY5" fmla="*/ 1411550 h 1411550"/>
              <a:gd name="connsiteX0" fmla="*/ 1331651 w 1331651"/>
              <a:gd name="connsiteY0" fmla="*/ 0 h 1411550"/>
              <a:gd name="connsiteX1" fmla="*/ 701336 w 1331651"/>
              <a:gd name="connsiteY1" fmla="*/ 355107 h 1411550"/>
              <a:gd name="connsiteX2" fmla="*/ 763480 w 1331651"/>
              <a:gd name="connsiteY2" fmla="*/ 612560 h 1411550"/>
              <a:gd name="connsiteX3" fmla="*/ 1265228 w 1331651"/>
              <a:gd name="connsiteY3" fmla="*/ 876109 h 1411550"/>
              <a:gd name="connsiteX4" fmla="*/ 772357 w 1331651"/>
              <a:gd name="connsiteY4" fmla="*/ 1242874 h 1411550"/>
              <a:gd name="connsiteX5" fmla="*/ 0 w 1331651"/>
              <a:gd name="connsiteY5" fmla="*/ 1411550 h 1411550"/>
              <a:gd name="connsiteX0" fmla="*/ 1331651 w 1331651"/>
              <a:gd name="connsiteY0" fmla="*/ 0 h 1411550"/>
              <a:gd name="connsiteX1" fmla="*/ 763480 w 1331651"/>
              <a:gd name="connsiteY1" fmla="*/ 612560 h 1411550"/>
              <a:gd name="connsiteX2" fmla="*/ 1265228 w 1331651"/>
              <a:gd name="connsiteY2" fmla="*/ 876109 h 1411550"/>
              <a:gd name="connsiteX3" fmla="*/ 772357 w 1331651"/>
              <a:gd name="connsiteY3" fmla="*/ 1242874 h 1411550"/>
              <a:gd name="connsiteX4" fmla="*/ 0 w 1331651"/>
              <a:gd name="connsiteY4" fmla="*/ 1411550 h 1411550"/>
              <a:gd name="connsiteX0" fmla="*/ 1331651 w 1331651"/>
              <a:gd name="connsiteY0" fmla="*/ 0 h 1411550"/>
              <a:gd name="connsiteX1" fmla="*/ 598227 w 1331651"/>
              <a:gd name="connsiteY1" fmla="*/ 458323 h 1411550"/>
              <a:gd name="connsiteX2" fmla="*/ 1265228 w 1331651"/>
              <a:gd name="connsiteY2" fmla="*/ 876109 h 1411550"/>
              <a:gd name="connsiteX3" fmla="*/ 772357 w 1331651"/>
              <a:gd name="connsiteY3" fmla="*/ 1242874 h 1411550"/>
              <a:gd name="connsiteX4" fmla="*/ 0 w 1331651"/>
              <a:gd name="connsiteY4" fmla="*/ 1411550 h 1411550"/>
              <a:gd name="connsiteX0" fmla="*/ 1331651 w 1331651"/>
              <a:gd name="connsiteY0" fmla="*/ 0 h 1411550"/>
              <a:gd name="connsiteX1" fmla="*/ 598227 w 1331651"/>
              <a:gd name="connsiteY1" fmla="*/ 458323 h 1411550"/>
              <a:gd name="connsiteX2" fmla="*/ 1265228 w 1331651"/>
              <a:gd name="connsiteY2" fmla="*/ 876109 h 1411550"/>
              <a:gd name="connsiteX3" fmla="*/ 772357 w 1331651"/>
              <a:gd name="connsiteY3" fmla="*/ 1242874 h 1411550"/>
              <a:gd name="connsiteX4" fmla="*/ 0 w 1331651"/>
              <a:gd name="connsiteY4" fmla="*/ 1411550 h 1411550"/>
              <a:gd name="connsiteX0" fmla="*/ 1331651 w 1331651"/>
              <a:gd name="connsiteY0" fmla="*/ 0 h 1411550"/>
              <a:gd name="connsiteX1" fmla="*/ 598227 w 1331651"/>
              <a:gd name="connsiteY1" fmla="*/ 458323 h 1411550"/>
              <a:gd name="connsiteX2" fmla="*/ 1265228 w 1331651"/>
              <a:gd name="connsiteY2" fmla="*/ 876109 h 1411550"/>
              <a:gd name="connsiteX3" fmla="*/ 772357 w 1331651"/>
              <a:gd name="connsiteY3" fmla="*/ 1242874 h 1411550"/>
              <a:gd name="connsiteX4" fmla="*/ 0 w 1331651"/>
              <a:gd name="connsiteY4" fmla="*/ 1411550 h 1411550"/>
              <a:gd name="connsiteX0" fmla="*/ 1331651 w 1331651"/>
              <a:gd name="connsiteY0" fmla="*/ 0 h 1411550"/>
              <a:gd name="connsiteX1" fmla="*/ 598227 w 1331651"/>
              <a:gd name="connsiteY1" fmla="*/ 458323 h 1411550"/>
              <a:gd name="connsiteX2" fmla="*/ 1265228 w 1331651"/>
              <a:gd name="connsiteY2" fmla="*/ 876109 h 1411550"/>
              <a:gd name="connsiteX3" fmla="*/ 772357 w 1331651"/>
              <a:gd name="connsiteY3" fmla="*/ 1242874 h 1411550"/>
              <a:gd name="connsiteX4" fmla="*/ 0 w 1331651"/>
              <a:gd name="connsiteY4" fmla="*/ 1411550 h 1411550"/>
              <a:gd name="connsiteX0" fmla="*/ 1331651 w 1331651"/>
              <a:gd name="connsiteY0" fmla="*/ 0 h 1411550"/>
              <a:gd name="connsiteX1" fmla="*/ 598227 w 1331651"/>
              <a:gd name="connsiteY1" fmla="*/ 458323 h 1411550"/>
              <a:gd name="connsiteX2" fmla="*/ 1265228 w 1331651"/>
              <a:gd name="connsiteY2" fmla="*/ 876109 h 1411550"/>
              <a:gd name="connsiteX3" fmla="*/ 970661 w 1331651"/>
              <a:gd name="connsiteY3" fmla="*/ 1088638 h 1411550"/>
              <a:gd name="connsiteX4" fmla="*/ 0 w 1331651"/>
              <a:gd name="connsiteY4" fmla="*/ 1411550 h 1411550"/>
              <a:gd name="connsiteX0" fmla="*/ 1331651 w 1331651"/>
              <a:gd name="connsiteY0" fmla="*/ 0 h 1411550"/>
              <a:gd name="connsiteX1" fmla="*/ 598227 w 1331651"/>
              <a:gd name="connsiteY1" fmla="*/ 458323 h 1411550"/>
              <a:gd name="connsiteX2" fmla="*/ 1276245 w 1331651"/>
              <a:gd name="connsiteY2" fmla="*/ 798991 h 1411550"/>
              <a:gd name="connsiteX3" fmla="*/ 970661 w 1331651"/>
              <a:gd name="connsiteY3" fmla="*/ 1088638 h 1411550"/>
              <a:gd name="connsiteX4" fmla="*/ 0 w 1331651"/>
              <a:gd name="connsiteY4" fmla="*/ 1411550 h 1411550"/>
              <a:gd name="connsiteX0" fmla="*/ 1320634 w 1320634"/>
              <a:gd name="connsiteY0" fmla="*/ 0 h 1345449"/>
              <a:gd name="connsiteX1" fmla="*/ 587210 w 1320634"/>
              <a:gd name="connsiteY1" fmla="*/ 458323 h 1345449"/>
              <a:gd name="connsiteX2" fmla="*/ 1265228 w 1320634"/>
              <a:gd name="connsiteY2" fmla="*/ 798991 h 1345449"/>
              <a:gd name="connsiteX3" fmla="*/ 959644 w 1320634"/>
              <a:gd name="connsiteY3" fmla="*/ 1088638 h 1345449"/>
              <a:gd name="connsiteX4" fmla="*/ 0 w 1320634"/>
              <a:gd name="connsiteY4" fmla="*/ 1345449 h 1345449"/>
              <a:gd name="connsiteX0" fmla="*/ 1320634 w 1320634"/>
              <a:gd name="connsiteY0" fmla="*/ 0 h 1345449"/>
              <a:gd name="connsiteX1" fmla="*/ 587210 w 1320634"/>
              <a:gd name="connsiteY1" fmla="*/ 458323 h 1345449"/>
              <a:gd name="connsiteX2" fmla="*/ 1287262 w 1320634"/>
              <a:gd name="connsiteY2" fmla="*/ 876109 h 1345449"/>
              <a:gd name="connsiteX3" fmla="*/ 959644 w 1320634"/>
              <a:gd name="connsiteY3" fmla="*/ 1088638 h 1345449"/>
              <a:gd name="connsiteX4" fmla="*/ 0 w 1320634"/>
              <a:gd name="connsiteY4" fmla="*/ 1345449 h 1345449"/>
              <a:gd name="connsiteX0" fmla="*/ 1320634 w 1331330"/>
              <a:gd name="connsiteY0" fmla="*/ 0 h 1345449"/>
              <a:gd name="connsiteX1" fmla="*/ 587210 w 1331330"/>
              <a:gd name="connsiteY1" fmla="*/ 458323 h 1345449"/>
              <a:gd name="connsiteX2" fmla="*/ 1331330 w 1331330"/>
              <a:gd name="connsiteY2" fmla="*/ 854076 h 1345449"/>
              <a:gd name="connsiteX3" fmla="*/ 959644 w 1331330"/>
              <a:gd name="connsiteY3" fmla="*/ 1088638 h 1345449"/>
              <a:gd name="connsiteX4" fmla="*/ 0 w 1331330"/>
              <a:gd name="connsiteY4" fmla="*/ 1345449 h 1345449"/>
              <a:gd name="connsiteX0" fmla="*/ 1320634 w 1331330"/>
              <a:gd name="connsiteY0" fmla="*/ 0 h 1345449"/>
              <a:gd name="connsiteX1" fmla="*/ 587210 w 1331330"/>
              <a:gd name="connsiteY1" fmla="*/ 458323 h 1345449"/>
              <a:gd name="connsiteX2" fmla="*/ 1331330 w 1331330"/>
              <a:gd name="connsiteY2" fmla="*/ 854076 h 1345449"/>
              <a:gd name="connsiteX3" fmla="*/ 0 w 1331330"/>
              <a:gd name="connsiteY3" fmla="*/ 1345449 h 1345449"/>
              <a:gd name="connsiteX0" fmla="*/ 1320634 w 1331330"/>
              <a:gd name="connsiteY0" fmla="*/ 0 h 1433584"/>
              <a:gd name="connsiteX1" fmla="*/ 587210 w 1331330"/>
              <a:gd name="connsiteY1" fmla="*/ 458323 h 1433584"/>
              <a:gd name="connsiteX2" fmla="*/ 1331330 w 1331330"/>
              <a:gd name="connsiteY2" fmla="*/ 854076 h 1433584"/>
              <a:gd name="connsiteX3" fmla="*/ 0 w 1331330"/>
              <a:gd name="connsiteY3" fmla="*/ 1433584 h 1433584"/>
              <a:gd name="connsiteX0" fmla="*/ 1320634 w 1331331"/>
              <a:gd name="connsiteY0" fmla="*/ 0 h 1433584"/>
              <a:gd name="connsiteX1" fmla="*/ 587210 w 1331331"/>
              <a:gd name="connsiteY1" fmla="*/ 458323 h 1433584"/>
              <a:gd name="connsiteX2" fmla="*/ 1331330 w 1331331"/>
              <a:gd name="connsiteY2" fmla="*/ 854076 h 1433584"/>
              <a:gd name="connsiteX3" fmla="*/ 0 w 1331331"/>
              <a:gd name="connsiteY3" fmla="*/ 1433584 h 1433584"/>
              <a:gd name="connsiteX0" fmla="*/ 1320634 w 1331419"/>
              <a:gd name="connsiteY0" fmla="*/ 0 h 1433584"/>
              <a:gd name="connsiteX1" fmla="*/ 587210 w 1331419"/>
              <a:gd name="connsiteY1" fmla="*/ 458323 h 1433584"/>
              <a:gd name="connsiteX2" fmla="*/ 1331330 w 1331419"/>
              <a:gd name="connsiteY2" fmla="*/ 854076 h 1433584"/>
              <a:gd name="connsiteX3" fmla="*/ 0 w 1331419"/>
              <a:gd name="connsiteY3" fmla="*/ 1433584 h 1433584"/>
              <a:gd name="connsiteX0" fmla="*/ 1342668 w 1353453"/>
              <a:gd name="connsiteY0" fmla="*/ 0 h 1356466"/>
              <a:gd name="connsiteX1" fmla="*/ 609244 w 1353453"/>
              <a:gd name="connsiteY1" fmla="*/ 458323 h 1356466"/>
              <a:gd name="connsiteX2" fmla="*/ 1353364 w 1353453"/>
              <a:gd name="connsiteY2" fmla="*/ 854076 h 1356466"/>
              <a:gd name="connsiteX3" fmla="*/ 0 w 1353453"/>
              <a:gd name="connsiteY3" fmla="*/ 1356466 h 1356466"/>
              <a:gd name="connsiteX0" fmla="*/ 1342668 w 1353453"/>
              <a:gd name="connsiteY0" fmla="*/ 0 h 1356466"/>
              <a:gd name="connsiteX1" fmla="*/ 609244 w 1353453"/>
              <a:gd name="connsiteY1" fmla="*/ 458323 h 1356466"/>
              <a:gd name="connsiteX2" fmla="*/ 1353364 w 1353453"/>
              <a:gd name="connsiteY2" fmla="*/ 854076 h 1356466"/>
              <a:gd name="connsiteX3" fmla="*/ 0 w 1353453"/>
              <a:gd name="connsiteY3" fmla="*/ 1356466 h 135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3453" h="1356466">
                <a:moveTo>
                  <a:pt x="1342668" y="0"/>
                </a:moveTo>
                <a:cubicBezTo>
                  <a:pt x="1092097" y="105583"/>
                  <a:pt x="607461" y="315977"/>
                  <a:pt x="609244" y="458323"/>
                </a:cubicBezTo>
                <a:cubicBezTo>
                  <a:pt x="611027" y="600669"/>
                  <a:pt x="1362901" y="671906"/>
                  <a:pt x="1353364" y="854076"/>
                </a:cubicBezTo>
                <a:cubicBezTo>
                  <a:pt x="1354648" y="1057014"/>
                  <a:pt x="277361" y="1254097"/>
                  <a:pt x="0" y="1356466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7560840" y="1879416"/>
            <a:ext cx="0" cy="87051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5836739" y="1843904"/>
            <a:ext cx="1724101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H="1">
            <a:off x="5840769" y="2749933"/>
            <a:ext cx="1720071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523053" y="169475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44616" y="259020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43" name="下矢印 42"/>
          <p:cNvSpPr/>
          <p:nvPr/>
        </p:nvSpPr>
        <p:spPr>
          <a:xfrm>
            <a:off x="6639258" y="3463592"/>
            <a:ext cx="569059" cy="473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32" y="3590097"/>
            <a:ext cx="162306" cy="134874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95" y="3418936"/>
            <a:ext cx="698358" cy="431505"/>
          </a:xfrm>
          <a:prstGeom prst="rect">
            <a:avLst/>
          </a:prstGeom>
        </p:spPr>
      </p:pic>
      <p:cxnSp>
        <p:nvCxnSpPr>
          <p:cNvPr id="50" name="直線矢印コネクタ 49"/>
          <p:cNvCxnSpPr/>
          <p:nvPr/>
        </p:nvCxnSpPr>
        <p:spPr>
          <a:xfrm>
            <a:off x="7700683" y="3637539"/>
            <a:ext cx="3380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" name="図 5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08" y="1230597"/>
            <a:ext cx="253160" cy="173812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15" y="2183289"/>
            <a:ext cx="1177969" cy="744495"/>
          </a:xfrm>
          <a:prstGeom prst="rect">
            <a:avLst/>
          </a:prstGeom>
        </p:spPr>
      </p:pic>
      <p:cxnSp>
        <p:nvCxnSpPr>
          <p:cNvPr id="53" name="直線矢印コネクタ 52"/>
          <p:cNvCxnSpPr/>
          <p:nvPr/>
        </p:nvCxnSpPr>
        <p:spPr>
          <a:xfrm>
            <a:off x="5616624" y="1322704"/>
            <a:ext cx="3380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5" name="図 4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61" y="1159336"/>
            <a:ext cx="162306" cy="274320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520072"/>
            <a:ext cx="1152736" cy="681774"/>
          </a:xfrm>
          <a:prstGeom prst="rect">
            <a:avLst/>
          </a:prstGeom>
        </p:spPr>
      </p:pic>
      <p:sp>
        <p:nvSpPr>
          <p:cNvPr id="64" name="テキスト ボックス 63"/>
          <p:cNvSpPr txBox="1"/>
          <p:nvPr/>
        </p:nvSpPr>
        <p:spPr>
          <a:xfrm>
            <a:off x="6912768" y="1127584"/>
            <a:ext cx="15472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Equal area law</a:t>
            </a:r>
            <a:endParaRPr 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084168" y="4007904"/>
            <a:ext cx="191216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Envelope ( or</a:t>
            </a:r>
          </a:p>
          <a:p>
            <a:r>
              <a:rPr lang="en-US" altLang="ja-JP" dirty="0" smtClean="0"/>
              <a:t>Common tangent)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2805" y="919342"/>
            <a:ext cx="3898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Legendre transformation: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29214" y="3143808"/>
                <a:ext cx="54453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 smtClean="0"/>
                  <a:t>“</a:t>
                </a:r>
                <a:r>
                  <a:rPr lang="en-US" altLang="ja-JP" sz="2800" dirty="0" err="1" smtClean="0"/>
                  <a:t>Convexification</a:t>
                </a:r>
                <a:r>
                  <a:rPr lang="en-US" altLang="ja-JP" sz="2800" dirty="0" smtClean="0"/>
                  <a:t>”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(</m:t>
                    </m:r>
                    <m:r>
                      <a:rPr lang="en-US" altLang="ja-JP" sz="2800" b="0" i="1" smtClean="0">
                        <a:latin typeface="Cambria Math"/>
                      </a:rPr>
                      <m:t>𝜙</m:t>
                    </m:r>
                    <m:r>
                      <a:rPr lang="en-US" altLang="ja-JP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ja-JP" sz="28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4" y="3143808"/>
                <a:ext cx="5445359" cy="523220"/>
              </a:xfrm>
              <a:prstGeom prst="rect">
                <a:avLst/>
              </a:prstGeom>
              <a:blipFill rotWithShape="0">
                <a:blip r:embed="rId29"/>
                <a:stretch>
                  <a:fillRect l="-2240" t="-11628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図 5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00" y="4583968"/>
            <a:ext cx="2203223" cy="2623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右矢印 33"/>
          <p:cNvSpPr/>
          <p:nvPr/>
        </p:nvSpPr>
        <p:spPr>
          <a:xfrm rot="5400000">
            <a:off x="1071104" y="5096815"/>
            <a:ext cx="461665" cy="39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0" y="5683463"/>
            <a:ext cx="1898904" cy="328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611561" y="3647864"/>
                <a:ext cx="49547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Difference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en-US" sz="2400" dirty="0" smtClean="0"/>
                  <a:t>s at A and B vanishes due to the continuity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sz="2400" dirty="0" smtClean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1" y="3647864"/>
                <a:ext cx="4954702" cy="830997"/>
              </a:xfrm>
              <a:prstGeom prst="rect">
                <a:avLst/>
              </a:prstGeom>
              <a:blipFill rotWithShape="0">
                <a:blip r:embed="rId32"/>
                <a:stretch>
                  <a:fillRect l="-1845" t="-5839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右矢印 54"/>
          <p:cNvSpPr/>
          <p:nvPr/>
        </p:nvSpPr>
        <p:spPr>
          <a:xfrm>
            <a:off x="2858079" y="5654770"/>
            <a:ext cx="461665" cy="39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6457950" y="5927143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8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6796"/>
            <a:ext cx="7886700" cy="939835"/>
          </a:xfrm>
        </p:spPr>
        <p:txBody>
          <a:bodyPr/>
          <a:lstStyle/>
          <a:p>
            <a:r>
              <a:rPr lang="en-US" altLang="ja-JP" dirty="0" smtClean="0"/>
              <a:t>Plausible transition 1</a:t>
            </a:r>
            <a:endParaRPr kumimoji="1" lang="ja-JP" altLang="en-US" dirty="0"/>
          </a:p>
        </p:txBody>
      </p:sp>
      <p:sp>
        <p:nvSpPr>
          <p:cNvPr id="4" name="フリーフォーム 3"/>
          <p:cNvSpPr/>
          <p:nvPr/>
        </p:nvSpPr>
        <p:spPr>
          <a:xfrm>
            <a:off x="1224352" y="1196752"/>
            <a:ext cx="1374904" cy="1419604"/>
          </a:xfrm>
          <a:custGeom>
            <a:avLst/>
            <a:gdLst>
              <a:gd name="connsiteX0" fmla="*/ 0 w 2895600"/>
              <a:gd name="connsiteY0" fmla="*/ 17929 h 2160536"/>
              <a:gd name="connsiteX1" fmla="*/ 735105 w 2895600"/>
              <a:gd name="connsiteY1" fmla="*/ 1461247 h 2160536"/>
              <a:gd name="connsiteX2" fmla="*/ 1461247 w 2895600"/>
              <a:gd name="connsiteY2" fmla="*/ 2160494 h 2160536"/>
              <a:gd name="connsiteX3" fmla="*/ 2178423 w 2895600"/>
              <a:gd name="connsiteY3" fmla="*/ 1434353 h 2160536"/>
              <a:gd name="connsiteX4" fmla="*/ 2895600 w 2895600"/>
              <a:gd name="connsiteY4" fmla="*/ 0 h 216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0" h="2160536">
                <a:moveTo>
                  <a:pt x="0" y="17929"/>
                </a:moveTo>
                <a:cubicBezTo>
                  <a:pt x="245782" y="561041"/>
                  <a:pt x="491564" y="1104153"/>
                  <a:pt x="735105" y="1461247"/>
                </a:cubicBezTo>
                <a:cubicBezTo>
                  <a:pt x="978646" y="1818341"/>
                  <a:pt x="1220694" y="2164976"/>
                  <a:pt x="1461247" y="2160494"/>
                </a:cubicBezTo>
                <a:cubicBezTo>
                  <a:pt x="1701800" y="2156012"/>
                  <a:pt x="1939364" y="1794435"/>
                  <a:pt x="2178423" y="1434353"/>
                </a:cubicBezTo>
                <a:cubicBezTo>
                  <a:pt x="2417482" y="1074271"/>
                  <a:pt x="2656541" y="537135"/>
                  <a:pt x="2895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1152343" y="2933732"/>
            <a:ext cx="2062003" cy="1791412"/>
            <a:chOff x="683568" y="3212976"/>
            <a:chExt cx="2062003" cy="1791412"/>
          </a:xfrm>
        </p:grpSpPr>
        <p:sp>
          <p:nvSpPr>
            <p:cNvPr id="5" name="フリーフォーム 4"/>
            <p:cNvSpPr/>
            <p:nvPr/>
          </p:nvSpPr>
          <p:spPr>
            <a:xfrm>
              <a:off x="683568" y="3212976"/>
              <a:ext cx="1536156" cy="1342464"/>
            </a:xfrm>
            <a:custGeom>
              <a:avLst/>
              <a:gdLst>
                <a:gd name="connsiteX0" fmla="*/ 0 w 1700613"/>
                <a:gd name="connsiteY0" fmla="*/ 0 h 1342464"/>
                <a:gd name="connsiteX1" fmla="*/ 196554 w 1700613"/>
                <a:gd name="connsiteY1" fmla="*/ 598206 h 1342464"/>
                <a:gd name="connsiteX2" fmla="*/ 478565 w 1700613"/>
                <a:gd name="connsiteY2" fmla="*/ 854580 h 1342464"/>
                <a:gd name="connsiteX3" fmla="*/ 615298 w 1700613"/>
                <a:gd name="connsiteY3" fmla="*/ 1230595 h 1342464"/>
                <a:gd name="connsiteX4" fmla="*/ 871671 w 1700613"/>
                <a:gd name="connsiteY4" fmla="*/ 1341690 h 1342464"/>
                <a:gd name="connsiteX5" fmla="*/ 1110954 w 1700613"/>
                <a:gd name="connsiteY5" fmla="*/ 1256232 h 1342464"/>
                <a:gd name="connsiteX6" fmla="*/ 1273324 w 1700613"/>
                <a:gd name="connsiteY6" fmla="*/ 871672 h 1342464"/>
                <a:gd name="connsiteX7" fmla="*/ 1469877 w 1700613"/>
                <a:gd name="connsiteY7" fmla="*/ 640935 h 1342464"/>
                <a:gd name="connsiteX8" fmla="*/ 1700613 w 1700613"/>
                <a:gd name="connsiteY8" fmla="*/ 0 h 134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0613" h="1342464">
                  <a:moveTo>
                    <a:pt x="0" y="0"/>
                  </a:moveTo>
                  <a:cubicBezTo>
                    <a:pt x="58396" y="227888"/>
                    <a:pt x="116793" y="455776"/>
                    <a:pt x="196554" y="598206"/>
                  </a:cubicBezTo>
                  <a:cubicBezTo>
                    <a:pt x="276315" y="740636"/>
                    <a:pt x="408774" y="749182"/>
                    <a:pt x="478565" y="854580"/>
                  </a:cubicBezTo>
                  <a:cubicBezTo>
                    <a:pt x="548356" y="959978"/>
                    <a:pt x="549780" y="1149410"/>
                    <a:pt x="615298" y="1230595"/>
                  </a:cubicBezTo>
                  <a:cubicBezTo>
                    <a:pt x="680816" y="1311780"/>
                    <a:pt x="789062" y="1337417"/>
                    <a:pt x="871671" y="1341690"/>
                  </a:cubicBezTo>
                  <a:cubicBezTo>
                    <a:pt x="954280" y="1345963"/>
                    <a:pt x="1044012" y="1334568"/>
                    <a:pt x="1110954" y="1256232"/>
                  </a:cubicBezTo>
                  <a:cubicBezTo>
                    <a:pt x="1177896" y="1177896"/>
                    <a:pt x="1213504" y="974221"/>
                    <a:pt x="1273324" y="871672"/>
                  </a:cubicBezTo>
                  <a:cubicBezTo>
                    <a:pt x="1333144" y="769123"/>
                    <a:pt x="1398662" y="786214"/>
                    <a:pt x="1469877" y="640935"/>
                  </a:cubicBezTo>
                  <a:cubicBezTo>
                    <a:pt x="1541092" y="495656"/>
                    <a:pt x="1620852" y="247828"/>
                    <a:pt x="170061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808887" y="4635056"/>
              <a:ext cx="1936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Breaking convexity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1118838" y="4819722"/>
            <a:ext cx="1808316" cy="1845919"/>
            <a:chOff x="3464986" y="3142709"/>
            <a:chExt cx="1808316" cy="1845919"/>
          </a:xfrm>
        </p:grpSpPr>
        <p:sp>
          <p:nvSpPr>
            <p:cNvPr id="6" name="フリーフォーム 5"/>
            <p:cNvSpPr/>
            <p:nvPr/>
          </p:nvSpPr>
          <p:spPr>
            <a:xfrm>
              <a:off x="3540569" y="3142709"/>
              <a:ext cx="1463479" cy="1512140"/>
            </a:xfrm>
            <a:custGeom>
              <a:avLst/>
              <a:gdLst>
                <a:gd name="connsiteX0" fmla="*/ 0 w 2886635"/>
                <a:gd name="connsiteY0" fmla="*/ 0 h 2169613"/>
                <a:gd name="connsiteX1" fmla="*/ 340658 w 2886635"/>
                <a:gd name="connsiteY1" fmla="*/ 735106 h 2169613"/>
                <a:gd name="connsiteX2" fmla="*/ 735105 w 2886635"/>
                <a:gd name="connsiteY2" fmla="*/ 869576 h 2169613"/>
                <a:gd name="connsiteX3" fmla="*/ 1434352 w 2886635"/>
                <a:gd name="connsiteY3" fmla="*/ 2169459 h 2169613"/>
                <a:gd name="connsiteX4" fmla="*/ 2232211 w 2886635"/>
                <a:gd name="connsiteY4" fmla="*/ 779929 h 2169613"/>
                <a:gd name="connsiteX5" fmla="*/ 2608729 w 2886635"/>
                <a:gd name="connsiteY5" fmla="*/ 717176 h 2169613"/>
                <a:gd name="connsiteX6" fmla="*/ 2886635 w 2886635"/>
                <a:gd name="connsiteY6" fmla="*/ 8965 h 216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6635" h="2169613">
                  <a:moveTo>
                    <a:pt x="0" y="0"/>
                  </a:moveTo>
                  <a:cubicBezTo>
                    <a:pt x="109070" y="295088"/>
                    <a:pt x="218141" y="590177"/>
                    <a:pt x="340658" y="735106"/>
                  </a:cubicBezTo>
                  <a:cubicBezTo>
                    <a:pt x="463176" y="880035"/>
                    <a:pt x="552823" y="630517"/>
                    <a:pt x="735105" y="869576"/>
                  </a:cubicBezTo>
                  <a:cubicBezTo>
                    <a:pt x="917387" y="1108635"/>
                    <a:pt x="1184834" y="2184400"/>
                    <a:pt x="1434352" y="2169459"/>
                  </a:cubicBezTo>
                  <a:cubicBezTo>
                    <a:pt x="1683870" y="2154518"/>
                    <a:pt x="2036482" y="1021976"/>
                    <a:pt x="2232211" y="779929"/>
                  </a:cubicBezTo>
                  <a:cubicBezTo>
                    <a:pt x="2427940" y="537882"/>
                    <a:pt x="2499658" y="845670"/>
                    <a:pt x="2608729" y="717176"/>
                  </a:cubicBezTo>
                  <a:cubicBezTo>
                    <a:pt x="2717800" y="588682"/>
                    <a:pt x="2802217" y="298823"/>
                    <a:pt x="2886635" y="896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464986" y="4619296"/>
              <a:ext cx="180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Meta stable state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3689186" y="3574757"/>
              <a:ext cx="180020" cy="1800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706621" y="3574757"/>
              <a:ext cx="180020" cy="1800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4" name="直線矢印コネクタ 13"/>
          <p:cNvCxnSpPr/>
          <p:nvPr/>
        </p:nvCxnSpPr>
        <p:spPr>
          <a:xfrm>
            <a:off x="3744632" y="2760208"/>
            <a:ext cx="27363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3744632" y="1268760"/>
            <a:ext cx="0" cy="1491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図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936" y="2730641"/>
            <a:ext cx="611344" cy="2796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フリーフォーム 22"/>
          <p:cNvSpPr/>
          <p:nvPr/>
        </p:nvSpPr>
        <p:spPr>
          <a:xfrm>
            <a:off x="3741184" y="1447800"/>
            <a:ext cx="2533650" cy="1295400"/>
          </a:xfrm>
          <a:custGeom>
            <a:avLst/>
            <a:gdLst>
              <a:gd name="connsiteX0" fmla="*/ 0 w 2533650"/>
              <a:gd name="connsiteY0" fmla="*/ 1295400 h 1295400"/>
              <a:gd name="connsiteX1" fmla="*/ 1352550 w 2533650"/>
              <a:gd name="connsiteY1" fmla="*/ 447675 h 1295400"/>
              <a:gd name="connsiteX2" fmla="*/ 2533650 w 2533650"/>
              <a:gd name="connsiteY2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1295400">
                <a:moveTo>
                  <a:pt x="0" y="1295400"/>
                </a:moveTo>
                <a:cubicBezTo>
                  <a:pt x="465137" y="979487"/>
                  <a:pt x="930275" y="663575"/>
                  <a:pt x="1352550" y="447675"/>
                </a:cubicBezTo>
                <a:cubicBezTo>
                  <a:pt x="1774825" y="231775"/>
                  <a:pt x="2154237" y="115887"/>
                  <a:pt x="253365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3744632" y="4416366"/>
            <a:ext cx="27363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3744632" y="2924918"/>
            <a:ext cx="0" cy="1491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3744632" y="6144558"/>
            <a:ext cx="27363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3744632" y="4653110"/>
            <a:ext cx="0" cy="1491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フリーフォーム 34"/>
          <p:cNvSpPr/>
          <p:nvPr/>
        </p:nvSpPr>
        <p:spPr>
          <a:xfrm>
            <a:off x="3750709" y="3076575"/>
            <a:ext cx="2647950" cy="1333500"/>
          </a:xfrm>
          <a:custGeom>
            <a:avLst/>
            <a:gdLst>
              <a:gd name="connsiteX0" fmla="*/ 2647950 w 2647950"/>
              <a:gd name="connsiteY0" fmla="*/ 0 h 1333500"/>
              <a:gd name="connsiteX1" fmla="*/ 2028825 w 2647950"/>
              <a:gd name="connsiteY1" fmla="*/ 219075 h 1333500"/>
              <a:gd name="connsiteX2" fmla="*/ 1943100 w 2647950"/>
              <a:gd name="connsiteY2" fmla="*/ 371475 h 1333500"/>
              <a:gd name="connsiteX3" fmla="*/ 2085975 w 2647950"/>
              <a:gd name="connsiteY3" fmla="*/ 504825 h 1333500"/>
              <a:gd name="connsiteX4" fmla="*/ 1971675 w 2647950"/>
              <a:gd name="connsiteY4" fmla="*/ 676275 h 1333500"/>
              <a:gd name="connsiteX5" fmla="*/ 1409700 w 2647950"/>
              <a:gd name="connsiteY5" fmla="*/ 1009650 h 1333500"/>
              <a:gd name="connsiteX6" fmla="*/ 0 w 2647950"/>
              <a:gd name="connsiteY6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7950" h="1333500">
                <a:moveTo>
                  <a:pt x="2647950" y="0"/>
                </a:moveTo>
                <a:cubicBezTo>
                  <a:pt x="2397125" y="78581"/>
                  <a:pt x="2146300" y="157162"/>
                  <a:pt x="2028825" y="219075"/>
                </a:cubicBezTo>
                <a:cubicBezTo>
                  <a:pt x="1911350" y="280988"/>
                  <a:pt x="1933575" y="323850"/>
                  <a:pt x="1943100" y="371475"/>
                </a:cubicBezTo>
                <a:cubicBezTo>
                  <a:pt x="1952625" y="419100"/>
                  <a:pt x="2081213" y="454025"/>
                  <a:pt x="2085975" y="504825"/>
                </a:cubicBezTo>
                <a:cubicBezTo>
                  <a:pt x="2090737" y="555625"/>
                  <a:pt x="2084387" y="592138"/>
                  <a:pt x="1971675" y="676275"/>
                </a:cubicBezTo>
                <a:cubicBezTo>
                  <a:pt x="1858963" y="760412"/>
                  <a:pt x="1738312" y="900113"/>
                  <a:pt x="1409700" y="1009650"/>
                </a:cubicBezTo>
                <a:cubicBezTo>
                  <a:pt x="1081087" y="1119188"/>
                  <a:pt x="540543" y="1226344"/>
                  <a:pt x="0" y="133350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/>
          <p:cNvSpPr/>
          <p:nvPr/>
        </p:nvSpPr>
        <p:spPr>
          <a:xfrm>
            <a:off x="3773207" y="4877933"/>
            <a:ext cx="1248841" cy="1258796"/>
          </a:xfrm>
          <a:custGeom>
            <a:avLst/>
            <a:gdLst>
              <a:gd name="connsiteX0" fmla="*/ 1248841 w 1248841"/>
              <a:gd name="connsiteY0" fmla="*/ 0 h 1258796"/>
              <a:gd name="connsiteX1" fmla="*/ 201091 w 1248841"/>
              <a:gd name="connsiteY1" fmla="*/ 257175 h 1258796"/>
              <a:gd name="connsiteX2" fmla="*/ 20116 w 1248841"/>
              <a:gd name="connsiteY2" fmla="*/ 542925 h 1258796"/>
              <a:gd name="connsiteX3" fmla="*/ 477316 w 1248841"/>
              <a:gd name="connsiteY3" fmla="*/ 742950 h 1258796"/>
              <a:gd name="connsiteX4" fmla="*/ 667816 w 1248841"/>
              <a:gd name="connsiteY4" fmla="*/ 933450 h 1258796"/>
              <a:gd name="connsiteX5" fmla="*/ 134416 w 1248841"/>
              <a:gd name="connsiteY5" fmla="*/ 1209675 h 1258796"/>
              <a:gd name="connsiteX6" fmla="*/ 39166 w 1248841"/>
              <a:gd name="connsiteY6" fmla="*/ 1257300 h 125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8841" h="1258796">
                <a:moveTo>
                  <a:pt x="1248841" y="0"/>
                </a:moveTo>
                <a:cubicBezTo>
                  <a:pt x="827359" y="83344"/>
                  <a:pt x="405878" y="166688"/>
                  <a:pt x="201091" y="257175"/>
                </a:cubicBezTo>
                <a:cubicBezTo>
                  <a:pt x="-3697" y="347663"/>
                  <a:pt x="-25921" y="461963"/>
                  <a:pt x="20116" y="542925"/>
                </a:cubicBezTo>
                <a:cubicBezTo>
                  <a:pt x="66153" y="623887"/>
                  <a:pt x="369366" y="677863"/>
                  <a:pt x="477316" y="742950"/>
                </a:cubicBezTo>
                <a:cubicBezTo>
                  <a:pt x="585266" y="808037"/>
                  <a:pt x="724966" y="855663"/>
                  <a:pt x="667816" y="933450"/>
                </a:cubicBezTo>
                <a:cubicBezTo>
                  <a:pt x="610666" y="1011237"/>
                  <a:pt x="239191" y="1155700"/>
                  <a:pt x="134416" y="1209675"/>
                </a:cubicBezTo>
                <a:cubicBezTo>
                  <a:pt x="29641" y="1263650"/>
                  <a:pt x="34403" y="1260475"/>
                  <a:pt x="39166" y="125730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4437" y="4506802"/>
            <a:ext cx="611344" cy="2796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図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7606" y="6221469"/>
            <a:ext cx="611344" cy="2796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3" name="直線コネクタ 52"/>
          <p:cNvCxnSpPr/>
          <p:nvPr/>
        </p:nvCxnSpPr>
        <p:spPr>
          <a:xfrm>
            <a:off x="5765231" y="3346234"/>
            <a:ext cx="0" cy="31998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4104672" y="5085184"/>
            <a:ext cx="0" cy="93610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下矢印 59"/>
          <p:cNvSpPr/>
          <p:nvPr/>
        </p:nvSpPr>
        <p:spPr>
          <a:xfrm>
            <a:off x="539552" y="2492896"/>
            <a:ext cx="216024" cy="237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下矢印 60"/>
          <p:cNvSpPr/>
          <p:nvPr/>
        </p:nvSpPr>
        <p:spPr>
          <a:xfrm>
            <a:off x="539552" y="4415391"/>
            <a:ext cx="216024" cy="237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21" y="1248334"/>
            <a:ext cx="653333" cy="314286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8" y="2853187"/>
            <a:ext cx="653333" cy="31428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11" y="4653110"/>
            <a:ext cx="653333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>
            <a:stCxn id="5" idx="1"/>
            <a:endCxn id="5" idx="5"/>
          </p:cNvCxnSpPr>
          <p:nvPr/>
        </p:nvCxnSpPr>
        <p:spPr>
          <a:xfrm flipV="1">
            <a:off x="1222378" y="5453173"/>
            <a:ext cx="1166197" cy="586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1024799" y="4016474"/>
            <a:ext cx="1958868" cy="1854735"/>
            <a:chOff x="473090" y="3010330"/>
            <a:chExt cx="1958868" cy="1854735"/>
          </a:xfrm>
        </p:grpSpPr>
        <p:sp>
          <p:nvSpPr>
            <p:cNvPr id="5" name="フリーフォーム 4"/>
            <p:cNvSpPr/>
            <p:nvPr/>
          </p:nvSpPr>
          <p:spPr>
            <a:xfrm>
              <a:off x="473090" y="3010330"/>
              <a:ext cx="1566174" cy="1446630"/>
            </a:xfrm>
            <a:custGeom>
              <a:avLst/>
              <a:gdLst>
                <a:gd name="connsiteX0" fmla="*/ 0 w 2913529"/>
                <a:gd name="connsiteY0" fmla="*/ 8965 h 2211535"/>
                <a:gd name="connsiteX1" fmla="*/ 367553 w 2913529"/>
                <a:gd name="connsiteY1" fmla="*/ 2205318 h 2211535"/>
                <a:gd name="connsiteX2" fmla="*/ 744070 w 2913529"/>
                <a:gd name="connsiteY2" fmla="*/ 717177 h 2211535"/>
                <a:gd name="connsiteX3" fmla="*/ 1470212 w 2913529"/>
                <a:gd name="connsiteY3" fmla="*/ 2178424 h 2211535"/>
                <a:gd name="connsiteX4" fmla="*/ 2169459 w 2913529"/>
                <a:gd name="connsiteY4" fmla="*/ 735106 h 2211535"/>
                <a:gd name="connsiteX5" fmla="*/ 2537012 w 2913529"/>
                <a:gd name="connsiteY5" fmla="*/ 2196353 h 2211535"/>
                <a:gd name="connsiteX6" fmla="*/ 2913529 w 2913529"/>
                <a:gd name="connsiteY6" fmla="*/ 0 h 221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3529" h="2211535">
                  <a:moveTo>
                    <a:pt x="0" y="8965"/>
                  </a:moveTo>
                  <a:cubicBezTo>
                    <a:pt x="121770" y="1048124"/>
                    <a:pt x="243541" y="2087283"/>
                    <a:pt x="367553" y="2205318"/>
                  </a:cubicBezTo>
                  <a:cubicBezTo>
                    <a:pt x="491565" y="2323353"/>
                    <a:pt x="560294" y="721659"/>
                    <a:pt x="744070" y="717177"/>
                  </a:cubicBezTo>
                  <a:cubicBezTo>
                    <a:pt x="927846" y="712695"/>
                    <a:pt x="1232647" y="2175436"/>
                    <a:pt x="1470212" y="2178424"/>
                  </a:cubicBezTo>
                  <a:cubicBezTo>
                    <a:pt x="1707777" y="2181412"/>
                    <a:pt x="1991659" y="732118"/>
                    <a:pt x="2169459" y="735106"/>
                  </a:cubicBezTo>
                  <a:cubicBezTo>
                    <a:pt x="2347259" y="738094"/>
                    <a:pt x="2413000" y="2318871"/>
                    <a:pt x="2537012" y="2196353"/>
                  </a:cubicBezTo>
                  <a:cubicBezTo>
                    <a:pt x="2661024" y="2073835"/>
                    <a:pt x="2787276" y="1036917"/>
                    <a:pt x="2913529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79261" y="4495733"/>
              <a:ext cx="1652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Transition point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2" name="直線矢印コネクタ 11"/>
          <p:cNvCxnSpPr/>
          <p:nvPr/>
        </p:nvCxnSpPr>
        <p:spPr>
          <a:xfrm>
            <a:off x="3744632" y="2760208"/>
            <a:ext cx="27363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4716016" y="1268760"/>
            <a:ext cx="0" cy="29523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936" y="2730641"/>
            <a:ext cx="611344" cy="2796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" name="直線矢印コネクタ 18"/>
          <p:cNvCxnSpPr/>
          <p:nvPr/>
        </p:nvCxnSpPr>
        <p:spPr>
          <a:xfrm>
            <a:off x="5040776" y="5064464"/>
            <a:ext cx="27363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6012160" y="3573016"/>
            <a:ext cx="0" cy="1491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7080" y="5034897"/>
            <a:ext cx="611344" cy="2796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フリーフォーム 30"/>
          <p:cNvSpPr/>
          <p:nvPr/>
        </p:nvSpPr>
        <p:spPr>
          <a:xfrm>
            <a:off x="4557118" y="1476375"/>
            <a:ext cx="1338857" cy="1285875"/>
          </a:xfrm>
          <a:custGeom>
            <a:avLst/>
            <a:gdLst>
              <a:gd name="connsiteX0" fmla="*/ 1338857 w 1338857"/>
              <a:gd name="connsiteY0" fmla="*/ 0 h 1285875"/>
              <a:gd name="connsiteX1" fmla="*/ 338732 w 1338857"/>
              <a:gd name="connsiteY1" fmla="*/ 123825 h 1285875"/>
              <a:gd name="connsiteX2" fmla="*/ 14882 w 1338857"/>
              <a:gd name="connsiteY2" fmla="*/ 295275 h 1285875"/>
              <a:gd name="connsiteX3" fmla="*/ 91082 w 1338857"/>
              <a:gd name="connsiteY3" fmla="*/ 466725 h 1285875"/>
              <a:gd name="connsiteX4" fmla="*/ 414932 w 1338857"/>
              <a:gd name="connsiteY4" fmla="*/ 581025 h 1285875"/>
              <a:gd name="connsiteX5" fmla="*/ 834032 w 1338857"/>
              <a:gd name="connsiteY5" fmla="*/ 752475 h 1285875"/>
              <a:gd name="connsiteX6" fmla="*/ 938807 w 1338857"/>
              <a:gd name="connsiteY6" fmla="*/ 962025 h 1285875"/>
              <a:gd name="connsiteX7" fmla="*/ 672107 w 1338857"/>
              <a:gd name="connsiteY7" fmla="*/ 1123950 h 1285875"/>
              <a:gd name="connsiteX8" fmla="*/ 186332 w 1338857"/>
              <a:gd name="connsiteY8" fmla="*/ 1285875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857" h="1285875">
                <a:moveTo>
                  <a:pt x="1338857" y="0"/>
                </a:moveTo>
                <a:cubicBezTo>
                  <a:pt x="949125" y="37306"/>
                  <a:pt x="559394" y="74613"/>
                  <a:pt x="338732" y="123825"/>
                </a:cubicBezTo>
                <a:cubicBezTo>
                  <a:pt x="118070" y="173037"/>
                  <a:pt x="56157" y="238125"/>
                  <a:pt x="14882" y="295275"/>
                </a:cubicBezTo>
                <a:cubicBezTo>
                  <a:pt x="-26393" y="352425"/>
                  <a:pt x="24407" y="419100"/>
                  <a:pt x="91082" y="466725"/>
                </a:cubicBezTo>
                <a:cubicBezTo>
                  <a:pt x="157757" y="514350"/>
                  <a:pt x="291107" y="533400"/>
                  <a:pt x="414932" y="581025"/>
                </a:cubicBezTo>
                <a:cubicBezTo>
                  <a:pt x="538757" y="628650"/>
                  <a:pt x="746720" y="688975"/>
                  <a:pt x="834032" y="752475"/>
                </a:cubicBezTo>
                <a:cubicBezTo>
                  <a:pt x="921344" y="815975"/>
                  <a:pt x="965794" y="900113"/>
                  <a:pt x="938807" y="962025"/>
                </a:cubicBezTo>
                <a:cubicBezTo>
                  <a:pt x="911820" y="1023937"/>
                  <a:pt x="797519" y="1069975"/>
                  <a:pt x="672107" y="1123950"/>
                </a:cubicBezTo>
                <a:cubicBezTo>
                  <a:pt x="546695" y="1177925"/>
                  <a:pt x="366513" y="1231900"/>
                  <a:pt x="186332" y="128587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コネクタ 31"/>
          <p:cNvCxnSpPr/>
          <p:nvPr/>
        </p:nvCxnSpPr>
        <p:spPr>
          <a:xfrm>
            <a:off x="5008674" y="1576227"/>
            <a:ext cx="0" cy="10892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フリーフォーム 33"/>
          <p:cNvSpPr/>
          <p:nvPr/>
        </p:nvSpPr>
        <p:spPr>
          <a:xfrm>
            <a:off x="5507091" y="3780317"/>
            <a:ext cx="1513578" cy="1266825"/>
          </a:xfrm>
          <a:custGeom>
            <a:avLst/>
            <a:gdLst>
              <a:gd name="connsiteX0" fmla="*/ 1513578 w 1513578"/>
              <a:gd name="connsiteY0" fmla="*/ 0 h 1266825"/>
              <a:gd name="connsiteX1" fmla="*/ 684903 w 1513578"/>
              <a:gd name="connsiteY1" fmla="*/ 219075 h 1266825"/>
              <a:gd name="connsiteX2" fmla="*/ 65778 w 1513578"/>
              <a:gd name="connsiteY2" fmla="*/ 419100 h 1266825"/>
              <a:gd name="connsiteX3" fmla="*/ 103878 w 1513578"/>
              <a:gd name="connsiteY3" fmla="*/ 695325 h 1266825"/>
              <a:gd name="connsiteX4" fmla="*/ 827778 w 1513578"/>
              <a:gd name="connsiteY4" fmla="*/ 828675 h 1266825"/>
              <a:gd name="connsiteX5" fmla="*/ 1180203 w 1513578"/>
              <a:gd name="connsiteY5" fmla="*/ 962025 h 1266825"/>
              <a:gd name="connsiteX6" fmla="*/ 1084953 w 1513578"/>
              <a:gd name="connsiteY6" fmla="*/ 1133475 h 1266825"/>
              <a:gd name="connsiteX7" fmla="*/ 503928 w 1513578"/>
              <a:gd name="connsiteY7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3578" h="1266825">
                <a:moveTo>
                  <a:pt x="1513578" y="0"/>
                </a:moveTo>
                <a:cubicBezTo>
                  <a:pt x="1219890" y="74612"/>
                  <a:pt x="926203" y="149225"/>
                  <a:pt x="684903" y="219075"/>
                </a:cubicBezTo>
                <a:cubicBezTo>
                  <a:pt x="443603" y="288925"/>
                  <a:pt x="162616" y="339725"/>
                  <a:pt x="65778" y="419100"/>
                </a:cubicBezTo>
                <a:cubicBezTo>
                  <a:pt x="-31060" y="498475"/>
                  <a:pt x="-23122" y="627063"/>
                  <a:pt x="103878" y="695325"/>
                </a:cubicBezTo>
                <a:cubicBezTo>
                  <a:pt x="230878" y="763588"/>
                  <a:pt x="648390" y="784225"/>
                  <a:pt x="827778" y="828675"/>
                </a:cubicBezTo>
                <a:cubicBezTo>
                  <a:pt x="1007166" y="873125"/>
                  <a:pt x="1137341" y="911225"/>
                  <a:pt x="1180203" y="962025"/>
                </a:cubicBezTo>
                <a:cubicBezTo>
                  <a:pt x="1223065" y="1012825"/>
                  <a:pt x="1197665" y="1082675"/>
                  <a:pt x="1084953" y="1133475"/>
                </a:cubicBezTo>
                <a:cubicBezTo>
                  <a:pt x="972241" y="1184275"/>
                  <a:pt x="738084" y="1225550"/>
                  <a:pt x="503928" y="126682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/>
          <p:cNvCxnSpPr/>
          <p:nvPr/>
        </p:nvCxnSpPr>
        <p:spPr>
          <a:xfrm>
            <a:off x="6012160" y="4009302"/>
            <a:ext cx="0" cy="10892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フリーフォーム 35"/>
          <p:cNvSpPr/>
          <p:nvPr/>
        </p:nvSpPr>
        <p:spPr>
          <a:xfrm flipH="1" flipV="1">
            <a:off x="3596856" y="2762250"/>
            <a:ext cx="1338857" cy="1285875"/>
          </a:xfrm>
          <a:custGeom>
            <a:avLst/>
            <a:gdLst>
              <a:gd name="connsiteX0" fmla="*/ 1338857 w 1338857"/>
              <a:gd name="connsiteY0" fmla="*/ 0 h 1285875"/>
              <a:gd name="connsiteX1" fmla="*/ 338732 w 1338857"/>
              <a:gd name="connsiteY1" fmla="*/ 123825 h 1285875"/>
              <a:gd name="connsiteX2" fmla="*/ 14882 w 1338857"/>
              <a:gd name="connsiteY2" fmla="*/ 295275 h 1285875"/>
              <a:gd name="connsiteX3" fmla="*/ 91082 w 1338857"/>
              <a:gd name="connsiteY3" fmla="*/ 466725 h 1285875"/>
              <a:gd name="connsiteX4" fmla="*/ 414932 w 1338857"/>
              <a:gd name="connsiteY4" fmla="*/ 581025 h 1285875"/>
              <a:gd name="connsiteX5" fmla="*/ 834032 w 1338857"/>
              <a:gd name="connsiteY5" fmla="*/ 752475 h 1285875"/>
              <a:gd name="connsiteX6" fmla="*/ 938807 w 1338857"/>
              <a:gd name="connsiteY6" fmla="*/ 962025 h 1285875"/>
              <a:gd name="connsiteX7" fmla="*/ 672107 w 1338857"/>
              <a:gd name="connsiteY7" fmla="*/ 1123950 h 1285875"/>
              <a:gd name="connsiteX8" fmla="*/ 186332 w 1338857"/>
              <a:gd name="connsiteY8" fmla="*/ 1285875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857" h="1285875">
                <a:moveTo>
                  <a:pt x="1338857" y="0"/>
                </a:moveTo>
                <a:cubicBezTo>
                  <a:pt x="949125" y="37306"/>
                  <a:pt x="559394" y="74613"/>
                  <a:pt x="338732" y="123825"/>
                </a:cubicBezTo>
                <a:cubicBezTo>
                  <a:pt x="118070" y="173037"/>
                  <a:pt x="56157" y="238125"/>
                  <a:pt x="14882" y="295275"/>
                </a:cubicBezTo>
                <a:cubicBezTo>
                  <a:pt x="-26393" y="352425"/>
                  <a:pt x="24407" y="419100"/>
                  <a:pt x="91082" y="466725"/>
                </a:cubicBezTo>
                <a:cubicBezTo>
                  <a:pt x="157757" y="514350"/>
                  <a:pt x="291107" y="533400"/>
                  <a:pt x="414932" y="581025"/>
                </a:cubicBezTo>
                <a:cubicBezTo>
                  <a:pt x="538757" y="628650"/>
                  <a:pt x="746720" y="688975"/>
                  <a:pt x="834032" y="752475"/>
                </a:cubicBezTo>
                <a:cubicBezTo>
                  <a:pt x="921344" y="815975"/>
                  <a:pt x="965794" y="900113"/>
                  <a:pt x="938807" y="962025"/>
                </a:cubicBezTo>
                <a:cubicBezTo>
                  <a:pt x="911820" y="1023937"/>
                  <a:pt x="797519" y="1069975"/>
                  <a:pt x="672107" y="1123950"/>
                </a:cubicBezTo>
                <a:cubicBezTo>
                  <a:pt x="546695" y="1177925"/>
                  <a:pt x="366513" y="1231900"/>
                  <a:pt x="186332" y="128587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4427984" y="2862846"/>
            <a:ext cx="0" cy="10892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フリーフォーム 38"/>
          <p:cNvSpPr/>
          <p:nvPr/>
        </p:nvSpPr>
        <p:spPr>
          <a:xfrm flipH="1" flipV="1">
            <a:off x="5002638" y="5061545"/>
            <a:ext cx="1513578" cy="1266825"/>
          </a:xfrm>
          <a:custGeom>
            <a:avLst/>
            <a:gdLst>
              <a:gd name="connsiteX0" fmla="*/ 1513578 w 1513578"/>
              <a:gd name="connsiteY0" fmla="*/ 0 h 1266825"/>
              <a:gd name="connsiteX1" fmla="*/ 684903 w 1513578"/>
              <a:gd name="connsiteY1" fmla="*/ 219075 h 1266825"/>
              <a:gd name="connsiteX2" fmla="*/ 65778 w 1513578"/>
              <a:gd name="connsiteY2" fmla="*/ 419100 h 1266825"/>
              <a:gd name="connsiteX3" fmla="*/ 103878 w 1513578"/>
              <a:gd name="connsiteY3" fmla="*/ 695325 h 1266825"/>
              <a:gd name="connsiteX4" fmla="*/ 827778 w 1513578"/>
              <a:gd name="connsiteY4" fmla="*/ 828675 h 1266825"/>
              <a:gd name="connsiteX5" fmla="*/ 1180203 w 1513578"/>
              <a:gd name="connsiteY5" fmla="*/ 962025 h 1266825"/>
              <a:gd name="connsiteX6" fmla="*/ 1084953 w 1513578"/>
              <a:gd name="connsiteY6" fmla="*/ 1133475 h 1266825"/>
              <a:gd name="connsiteX7" fmla="*/ 503928 w 1513578"/>
              <a:gd name="connsiteY7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3578" h="1266825">
                <a:moveTo>
                  <a:pt x="1513578" y="0"/>
                </a:moveTo>
                <a:cubicBezTo>
                  <a:pt x="1219890" y="74612"/>
                  <a:pt x="926203" y="149225"/>
                  <a:pt x="684903" y="219075"/>
                </a:cubicBezTo>
                <a:cubicBezTo>
                  <a:pt x="443603" y="288925"/>
                  <a:pt x="162616" y="339725"/>
                  <a:pt x="65778" y="419100"/>
                </a:cubicBezTo>
                <a:cubicBezTo>
                  <a:pt x="-31060" y="498475"/>
                  <a:pt x="-23122" y="627063"/>
                  <a:pt x="103878" y="695325"/>
                </a:cubicBezTo>
                <a:cubicBezTo>
                  <a:pt x="230878" y="763588"/>
                  <a:pt x="648390" y="784225"/>
                  <a:pt x="827778" y="828675"/>
                </a:cubicBezTo>
                <a:cubicBezTo>
                  <a:pt x="1007166" y="873125"/>
                  <a:pt x="1137341" y="911225"/>
                  <a:pt x="1180203" y="962025"/>
                </a:cubicBezTo>
                <a:cubicBezTo>
                  <a:pt x="1223065" y="1012825"/>
                  <a:pt x="1197665" y="1082675"/>
                  <a:pt x="1084953" y="1133475"/>
                </a:cubicBezTo>
                <a:cubicBezTo>
                  <a:pt x="972241" y="1184275"/>
                  <a:pt x="738084" y="1225550"/>
                  <a:pt x="503928" y="126682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/>
        </p:nvCxnSpPr>
        <p:spPr>
          <a:xfrm>
            <a:off x="6012160" y="5004036"/>
            <a:ext cx="0" cy="10892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/>
          <p:cNvGrpSpPr/>
          <p:nvPr/>
        </p:nvGrpSpPr>
        <p:grpSpPr>
          <a:xfrm>
            <a:off x="1127186" y="1628800"/>
            <a:ext cx="1356582" cy="1410055"/>
            <a:chOff x="539552" y="2018945"/>
            <a:chExt cx="1356582" cy="1410055"/>
          </a:xfrm>
        </p:grpSpPr>
        <p:sp>
          <p:nvSpPr>
            <p:cNvPr id="4" name="フリーフォーム 3"/>
            <p:cNvSpPr/>
            <p:nvPr/>
          </p:nvSpPr>
          <p:spPr>
            <a:xfrm>
              <a:off x="539552" y="2018945"/>
              <a:ext cx="1356582" cy="1410055"/>
            </a:xfrm>
            <a:custGeom>
              <a:avLst/>
              <a:gdLst>
                <a:gd name="connsiteX0" fmla="*/ 0 w 2886636"/>
                <a:gd name="connsiteY0" fmla="*/ 8965 h 2205318"/>
                <a:gd name="connsiteX1" fmla="*/ 286871 w 2886636"/>
                <a:gd name="connsiteY1" fmla="*/ 1461247 h 2205318"/>
                <a:gd name="connsiteX2" fmla="*/ 708212 w 2886636"/>
                <a:gd name="connsiteY2" fmla="*/ 726141 h 2205318"/>
                <a:gd name="connsiteX3" fmla="*/ 1452283 w 2886636"/>
                <a:gd name="connsiteY3" fmla="*/ 2205318 h 2205318"/>
                <a:gd name="connsiteX4" fmla="*/ 2160494 w 2886636"/>
                <a:gd name="connsiteY4" fmla="*/ 726141 h 2205318"/>
                <a:gd name="connsiteX5" fmla="*/ 2590800 w 2886636"/>
                <a:gd name="connsiteY5" fmla="*/ 1443318 h 2205318"/>
                <a:gd name="connsiteX6" fmla="*/ 2886636 w 2886636"/>
                <a:gd name="connsiteY6" fmla="*/ 0 h 220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6636" h="2205318">
                  <a:moveTo>
                    <a:pt x="0" y="8965"/>
                  </a:moveTo>
                  <a:cubicBezTo>
                    <a:pt x="84418" y="675341"/>
                    <a:pt x="168836" y="1341718"/>
                    <a:pt x="286871" y="1461247"/>
                  </a:cubicBezTo>
                  <a:cubicBezTo>
                    <a:pt x="404906" y="1580776"/>
                    <a:pt x="513977" y="602129"/>
                    <a:pt x="708212" y="726141"/>
                  </a:cubicBezTo>
                  <a:cubicBezTo>
                    <a:pt x="902447" y="850153"/>
                    <a:pt x="1210236" y="2205318"/>
                    <a:pt x="1452283" y="2205318"/>
                  </a:cubicBezTo>
                  <a:cubicBezTo>
                    <a:pt x="1694330" y="2205318"/>
                    <a:pt x="1970741" y="853141"/>
                    <a:pt x="2160494" y="726141"/>
                  </a:cubicBezTo>
                  <a:cubicBezTo>
                    <a:pt x="2350247" y="599141"/>
                    <a:pt x="2469776" y="1564341"/>
                    <a:pt x="2590800" y="1443318"/>
                  </a:cubicBezTo>
                  <a:cubicBezTo>
                    <a:pt x="2711824" y="1322295"/>
                    <a:pt x="2799230" y="661147"/>
                    <a:pt x="288663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コネクタ 41"/>
            <p:cNvCxnSpPr/>
            <p:nvPr/>
          </p:nvCxnSpPr>
          <p:spPr>
            <a:xfrm flipH="1">
              <a:off x="1266009" y="2941786"/>
              <a:ext cx="500928" cy="48721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下矢印 42"/>
          <p:cNvSpPr/>
          <p:nvPr/>
        </p:nvSpPr>
        <p:spPr>
          <a:xfrm>
            <a:off x="611560" y="3286314"/>
            <a:ext cx="216024" cy="237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タイトル 1"/>
          <p:cNvSpPr>
            <a:spLocks noGrp="1"/>
          </p:cNvSpPr>
          <p:nvPr>
            <p:ph type="title"/>
          </p:nvPr>
        </p:nvSpPr>
        <p:spPr>
          <a:xfrm>
            <a:off x="628650" y="6796"/>
            <a:ext cx="7886700" cy="939835"/>
          </a:xfrm>
        </p:spPr>
        <p:txBody>
          <a:bodyPr/>
          <a:lstStyle/>
          <a:p>
            <a:r>
              <a:rPr lang="en-US" altLang="ja-JP" dirty="0" smtClean="0"/>
              <a:t>Plausible transition 2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70" y="1194871"/>
            <a:ext cx="653333" cy="31428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32" y="3483354"/>
            <a:ext cx="653333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リーフォーム 3"/>
          <p:cNvSpPr/>
          <p:nvPr/>
        </p:nvSpPr>
        <p:spPr>
          <a:xfrm>
            <a:off x="1043608" y="1677188"/>
            <a:ext cx="1800200" cy="1420584"/>
          </a:xfrm>
          <a:custGeom>
            <a:avLst/>
            <a:gdLst>
              <a:gd name="connsiteX0" fmla="*/ 0 w 2850777"/>
              <a:gd name="connsiteY0" fmla="*/ 0 h 2203419"/>
              <a:gd name="connsiteX1" fmla="*/ 268942 w 2850777"/>
              <a:gd name="connsiteY1" fmla="*/ 2196352 h 2203419"/>
              <a:gd name="connsiteX2" fmla="*/ 708212 w 2850777"/>
              <a:gd name="connsiteY2" fmla="*/ 726141 h 2203419"/>
              <a:gd name="connsiteX3" fmla="*/ 1425389 w 2850777"/>
              <a:gd name="connsiteY3" fmla="*/ 1479176 h 2203419"/>
              <a:gd name="connsiteX4" fmla="*/ 2151530 w 2850777"/>
              <a:gd name="connsiteY4" fmla="*/ 726141 h 2203419"/>
              <a:gd name="connsiteX5" fmla="*/ 2510118 w 2850777"/>
              <a:gd name="connsiteY5" fmla="*/ 2142564 h 2203419"/>
              <a:gd name="connsiteX6" fmla="*/ 2850777 w 2850777"/>
              <a:gd name="connsiteY6" fmla="*/ 17929 h 220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0777" h="2203419">
                <a:moveTo>
                  <a:pt x="0" y="0"/>
                </a:moveTo>
                <a:cubicBezTo>
                  <a:pt x="75453" y="1037664"/>
                  <a:pt x="150907" y="2075329"/>
                  <a:pt x="268942" y="2196352"/>
                </a:cubicBezTo>
                <a:cubicBezTo>
                  <a:pt x="386977" y="2317375"/>
                  <a:pt x="515471" y="845670"/>
                  <a:pt x="708212" y="726141"/>
                </a:cubicBezTo>
                <a:cubicBezTo>
                  <a:pt x="900953" y="606612"/>
                  <a:pt x="1184836" y="1479176"/>
                  <a:pt x="1425389" y="1479176"/>
                </a:cubicBezTo>
                <a:cubicBezTo>
                  <a:pt x="1665942" y="1479176"/>
                  <a:pt x="1970742" y="615576"/>
                  <a:pt x="2151530" y="726141"/>
                </a:cubicBezTo>
                <a:cubicBezTo>
                  <a:pt x="2332318" y="836706"/>
                  <a:pt x="2393577" y="2260599"/>
                  <a:pt x="2510118" y="2142564"/>
                </a:cubicBezTo>
                <a:cubicBezTo>
                  <a:pt x="2626659" y="2024529"/>
                  <a:pt x="2738718" y="1021229"/>
                  <a:pt x="2850777" y="179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1027997" y="3638678"/>
            <a:ext cx="1871955" cy="1302490"/>
            <a:chOff x="3982687" y="4415127"/>
            <a:chExt cx="1871955" cy="1302490"/>
          </a:xfrm>
        </p:grpSpPr>
        <p:sp>
          <p:nvSpPr>
            <p:cNvPr id="5" name="フリーフォーム 4"/>
            <p:cNvSpPr/>
            <p:nvPr/>
          </p:nvSpPr>
          <p:spPr>
            <a:xfrm>
              <a:off x="3982687" y="4415127"/>
              <a:ext cx="1871955" cy="1302490"/>
            </a:xfrm>
            <a:custGeom>
              <a:avLst/>
              <a:gdLst>
                <a:gd name="connsiteX0" fmla="*/ 0 w 2886635"/>
                <a:gd name="connsiteY0" fmla="*/ 0 h 2247923"/>
                <a:gd name="connsiteX1" fmla="*/ 493059 w 2886635"/>
                <a:gd name="connsiteY1" fmla="*/ 2187388 h 2247923"/>
                <a:gd name="connsiteX2" fmla="*/ 1192306 w 2886635"/>
                <a:gd name="connsiteY2" fmla="*/ 1452282 h 2247923"/>
                <a:gd name="connsiteX3" fmla="*/ 1470211 w 2886635"/>
                <a:gd name="connsiteY3" fmla="*/ 1344706 h 2247923"/>
                <a:gd name="connsiteX4" fmla="*/ 1730188 w 2886635"/>
                <a:gd name="connsiteY4" fmla="*/ 1452282 h 2247923"/>
                <a:gd name="connsiteX5" fmla="*/ 2142564 w 2886635"/>
                <a:gd name="connsiteY5" fmla="*/ 2205318 h 2247923"/>
                <a:gd name="connsiteX6" fmla="*/ 2886635 w 2886635"/>
                <a:gd name="connsiteY6" fmla="*/ 8965 h 224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6635" h="2247923">
                  <a:moveTo>
                    <a:pt x="0" y="0"/>
                  </a:moveTo>
                  <a:cubicBezTo>
                    <a:pt x="147170" y="972670"/>
                    <a:pt x="294341" y="1945341"/>
                    <a:pt x="493059" y="2187388"/>
                  </a:cubicBezTo>
                  <a:cubicBezTo>
                    <a:pt x="691777" y="2429435"/>
                    <a:pt x="1029447" y="1592729"/>
                    <a:pt x="1192306" y="1452282"/>
                  </a:cubicBezTo>
                  <a:cubicBezTo>
                    <a:pt x="1355165" y="1311835"/>
                    <a:pt x="1380564" y="1344706"/>
                    <a:pt x="1470211" y="1344706"/>
                  </a:cubicBezTo>
                  <a:cubicBezTo>
                    <a:pt x="1559858" y="1344706"/>
                    <a:pt x="1618129" y="1308847"/>
                    <a:pt x="1730188" y="1452282"/>
                  </a:cubicBezTo>
                  <a:cubicBezTo>
                    <a:pt x="1842247" y="1595717"/>
                    <a:pt x="1949823" y="2445871"/>
                    <a:pt x="2142564" y="2205318"/>
                  </a:cubicBezTo>
                  <a:cubicBezTo>
                    <a:pt x="2335305" y="1964765"/>
                    <a:pt x="2610970" y="986865"/>
                    <a:pt x="2886635" y="896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4828654" y="5116369"/>
              <a:ext cx="180020" cy="1800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フリーフォーム 6"/>
          <p:cNvSpPr/>
          <p:nvPr/>
        </p:nvSpPr>
        <p:spPr>
          <a:xfrm>
            <a:off x="1168896" y="5157192"/>
            <a:ext cx="1698576" cy="1309787"/>
          </a:xfrm>
          <a:custGeom>
            <a:avLst/>
            <a:gdLst>
              <a:gd name="connsiteX0" fmla="*/ 0 w 2868706"/>
              <a:gd name="connsiteY0" fmla="*/ 0 h 2182763"/>
              <a:gd name="connsiteX1" fmla="*/ 681318 w 2868706"/>
              <a:gd name="connsiteY1" fmla="*/ 2169459 h 2182763"/>
              <a:gd name="connsiteX2" fmla="*/ 1407459 w 2868706"/>
              <a:gd name="connsiteY2" fmla="*/ 968188 h 2182763"/>
              <a:gd name="connsiteX3" fmla="*/ 2151530 w 2868706"/>
              <a:gd name="connsiteY3" fmla="*/ 2151530 h 2182763"/>
              <a:gd name="connsiteX4" fmla="*/ 2868706 w 2868706"/>
              <a:gd name="connsiteY4" fmla="*/ 0 h 218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8706" h="2182763">
                <a:moveTo>
                  <a:pt x="0" y="0"/>
                </a:moveTo>
                <a:cubicBezTo>
                  <a:pt x="223371" y="1004047"/>
                  <a:pt x="446742" y="2008094"/>
                  <a:pt x="681318" y="2169459"/>
                </a:cubicBezTo>
                <a:cubicBezTo>
                  <a:pt x="915894" y="2330824"/>
                  <a:pt x="1162424" y="971176"/>
                  <a:pt x="1407459" y="968188"/>
                </a:cubicBezTo>
                <a:cubicBezTo>
                  <a:pt x="1652494" y="965200"/>
                  <a:pt x="1907989" y="2312895"/>
                  <a:pt x="2151530" y="2151530"/>
                </a:cubicBezTo>
                <a:cubicBezTo>
                  <a:pt x="2395071" y="1990165"/>
                  <a:pt x="2631888" y="995082"/>
                  <a:pt x="286870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610138" y="2633261"/>
            <a:ext cx="27363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5581522" y="1141813"/>
            <a:ext cx="0" cy="1491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6442" y="2603694"/>
            <a:ext cx="611344" cy="2796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直線コネクタ 14"/>
          <p:cNvCxnSpPr/>
          <p:nvPr/>
        </p:nvCxnSpPr>
        <p:spPr>
          <a:xfrm>
            <a:off x="5581522" y="1578099"/>
            <a:ext cx="0" cy="10892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581522" y="2572833"/>
            <a:ext cx="0" cy="10892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4834115" y="1575746"/>
            <a:ext cx="1433335" cy="1038225"/>
          </a:xfrm>
          <a:custGeom>
            <a:avLst/>
            <a:gdLst>
              <a:gd name="connsiteX0" fmla="*/ 1433335 w 1433335"/>
              <a:gd name="connsiteY0" fmla="*/ 0 h 1038225"/>
              <a:gd name="connsiteX1" fmla="*/ 842785 w 1433335"/>
              <a:gd name="connsiteY1" fmla="*/ 95250 h 1038225"/>
              <a:gd name="connsiteX2" fmla="*/ 109360 w 1433335"/>
              <a:gd name="connsiteY2" fmla="*/ 276225 h 1038225"/>
              <a:gd name="connsiteX3" fmla="*/ 4585 w 1433335"/>
              <a:gd name="connsiteY3" fmla="*/ 457200 h 1038225"/>
              <a:gd name="connsiteX4" fmla="*/ 118885 w 1433335"/>
              <a:gd name="connsiteY4" fmla="*/ 561975 h 1038225"/>
              <a:gd name="connsiteX5" fmla="*/ 547510 w 1433335"/>
              <a:gd name="connsiteY5" fmla="*/ 714375 h 1038225"/>
              <a:gd name="connsiteX6" fmla="*/ 909460 w 1433335"/>
              <a:gd name="connsiteY6" fmla="*/ 790575 h 1038225"/>
              <a:gd name="connsiteX7" fmla="*/ 1071385 w 1433335"/>
              <a:gd name="connsiteY7" fmla="*/ 847725 h 1038225"/>
              <a:gd name="connsiteX8" fmla="*/ 1090435 w 1433335"/>
              <a:gd name="connsiteY8" fmla="*/ 904875 h 1038225"/>
              <a:gd name="connsiteX9" fmla="*/ 747535 w 1433335"/>
              <a:gd name="connsiteY9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3335" h="1038225">
                <a:moveTo>
                  <a:pt x="1433335" y="0"/>
                </a:moveTo>
                <a:cubicBezTo>
                  <a:pt x="1248391" y="24606"/>
                  <a:pt x="1063447" y="49213"/>
                  <a:pt x="842785" y="95250"/>
                </a:cubicBezTo>
                <a:cubicBezTo>
                  <a:pt x="622123" y="141287"/>
                  <a:pt x="249060" y="215900"/>
                  <a:pt x="109360" y="276225"/>
                </a:cubicBezTo>
                <a:cubicBezTo>
                  <a:pt x="-30340" y="336550"/>
                  <a:pt x="2998" y="409575"/>
                  <a:pt x="4585" y="457200"/>
                </a:cubicBezTo>
                <a:cubicBezTo>
                  <a:pt x="6172" y="504825"/>
                  <a:pt x="28397" y="519112"/>
                  <a:pt x="118885" y="561975"/>
                </a:cubicBezTo>
                <a:cubicBezTo>
                  <a:pt x="209373" y="604838"/>
                  <a:pt x="415747" y="676275"/>
                  <a:pt x="547510" y="714375"/>
                </a:cubicBezTo>
                <a:cubicBezTo>
                  <a:pt x="679272" y="752475"/>
                  <a:pt x="822147" y="768350"/>
                  <a:pt x="909460" y="790575"/>
                </a:cubicBezTo>
                <a:cubicBezTo>
                  <a:pt x="996772" y="812800"/>
                  <a:pt x="1041222" y="828675"/>
                  <a:pt x="1071385" y="847725"/>
                </a:cubicBezTo>
                <a:cubicBezTo>
                  <a:pt x="1101547" y="866775"/>
                  <a:pt x="1144410" y="873125"/>
                  <a:pt x="1090435" y="904875"/>
                </a:cubicBezTo>
                <a:cubicBezTo>
                  <a:pt x="1036460" y="936625"/>
                  <a:pt x="891997" y="987425"/>
                  <a:pt x="747535" y="103822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 flipH="1" flipV="1">
            <a:off x="4860032" y="2642918"/>
            <a:ext cx="1433335" cy="1038225"/>
          </a:xfrm>
          <a:custGeom>
            <a:avLst/>
            <a:gdLst>
              <a:gd name="connsiteX0" fmla="*/ 1433335 w 1433335"/>
              <a:gd name="connsiteY0" fmla="*/ 0 h 1038225"/>
              <a:gd name="connsiteX1" fmla="*/ 842785 w 1433335"/>
              <a:gd name="connsiteY1" fmla="*/ 95250 h 1038225"/>
              <a:gd name="connsiteX2" fmla="*/ 109360 w 1433335"/>
              <a:gd name="connsiteY2" fmla="*/ 276225 h 1038225"/>
              <a:gd name="connsiteX3" fmla="*/ 4585 w 1433335"/>
              <a:gd name="connsiteY3" fmla="*/ 457200 h 1038225"/>
              <a:gd name="connsiteX4" fmla="*/ 118885 w 1433335"/>
              <a:gd name="connsiteY4" fmla="*/ 561975 h 1038225"/>
              <a:gd name="connsiteX5" fmla="*/ 547510 w 1433335"/>
              <a:gd name="connsiteY5" fmla="*/ 714375 h 1038225"/>
              <a:gd name="connsiteX6" fmla="*/ 909460 w 1433335"/>
              <a:gd name="connsiteY6" fmla="*/ 790575 h 1038225"/>
              <a:gd name="connsiteX7" fmla="*/ 1071385 w 1433335"/>
              <a:gd name="connsiteY7" fmla="*/ 847725 h 1038225"/>
              <a:gd name="connsiteX8" fmla="*/ 1090435 w 1433335"/>
              <a:gd name="connsiteY8" fmla="*/ 904875 h 1038225"/>
              <a:gd name="connsiteX9" fmla="*/ 747535 w 1433335"/>
              <a:gd name="connsiteY9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3335" h="1038225">
                <a:moveTo>
                  <a:pt x="1433335" y="0"/>
                </a:moveTo>
                <a:cubicBezTo>
                  <a:pt x="1248391" y="24606"/>
                  <a:pt x="1063447" y="49213"/>
                  <a:pt x="842785" y="95250"/>
                </a:cubicBezTo>
                <a:cubicBezTo>
                  <a:pt x="622123" y="141287"/>
                  <a:pt x="249060" y="215900"/>
                  <a:pt x="109360" y="276225"/>
                </a:cubicBezTo>
                <a:cubicBezTo>
                  <a:pt x="-30340" y="336550"/>
                  <a:pt x="2998" y="409575"/>
                  <a:pt x="4585" y="457200"/>
                </a:cubicBezTo>
                <a:cubicBezTo>
                  <a:pt x="6172" y="504825"/>
                  <a:pt x="28397" y="519112"/>
                  <a:pt x="118885" y="561975"/>
                </a:cubicBezTo>
                <a:cubicBezTo>
                  <a:pt x="209373" y="604838"/>
                  <a:pt x="415747" y="676275"/>
                  <a:pt x="547510" y="714375"/>
                </a:cubicBezTo>
                <a:cubicBezTo>
                  <a:pt x="679272" y="752475"/>
                  <a:pt x="822147" y="768350"/>
                  <a:pt x="909460" y="790575"/>
                </a:cubicBezTo>
                <a:cubicBezTo>
                  <a:pt x="996772" y="812800"/>
                  <a:pt x="1041222" y="828675"/>
                  <a:pt x="1071385" y="847725"/>
                </a:cubicBezTo>
                <a:cubicBezTo>
                  <a:pt x="1101547" y="866775"/>
                  <a:pt x="1144410" y="873125"/>
                  <a:pt x="1090435" y="904875"/>
                </a:cubicBezTo>
                <a:cubicBezTo>
                  <a:pt x="1036460" y="936625"/>
                  <a:pt x="891997" y="987425"/>
                  <a:pt x="747535" y="103822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>
            <a:off x="1203300" y="3098850"/>
            <a:ext cx="145305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下矢印 22"/>
          <p:cNvSpPr/>
          <p:nvPr/>
        </p:nvSpPr>
        <p:spPr>
          <a:xfrm>
            <a:off x="554002" y="3439086"/>
            <a:ext cx="216024" cy="237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下矢印 23"/>
          <p:cNvSpPr/>
          <p:nvPr/>
        </p:nvSpPr>
        <p:spPr>
          <a:xfrm>
            <a:off x="597707" y="4905158"/>
            <a:ext cx="216024" cy="237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28650" y="6796"/>
            <a:ext cx="7886700" cy="939835"/>
          </a:xfrm>
        </p:spPr>
        <p:txBody>
          <a:bodyPr/>
          <a:lstStyle/>
          <a:p>
            <a:r>
              <a:rPr lang="en-US" altLang="ja-JP" dirty="0" smtClean="0"/>
              <a:t>Plausible transition 3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15" y="1089534"/>
            <a:ext cx="653333" cy="314286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>
            <a:off x="4610138" y="5577455"/>
            <a:ext cx="27363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5581522" y="4086007"/>
            <a:ext cx="0" cy="1491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6442" y="5547888"/>
            <a:ext cx="611344" cy="2796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9" name="直線コネクタ 28"/>
          <p:cNvCxnSpPr/>
          <p:nvPr/>
        </p:nvCxnSpPr>
        <p:spPr>
          <a:xfrm>
            <a:off x="5581522" y="4522293"/>
            <a:ext cx="0" cy="10892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5581522" y="5517027"/>
            <a:ext cx="0" cy="10892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図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15" y="4033728"/>
            <a:ext cx="653333" cy="314286"/>
          </a:xfrm>
          <a:prstGeom prst="rect">
            <a:avLst/>
          </a:prstGeom>
        </p:spPr>
      </p:pic>
      <p:sp>
        <p:nvSpPr>
          <p:cNvPr id="8" name="フリーフォーム 7"/>
          <p:cNvSpPr/>
          <p:nvPr/>
        </p:nvSpPr>
        <p:spPr>
          <a:xfrm>
            <a:off x="5097804" y="4402318"/>
            <a:ext cx="1142740" cy="1197204"/>
          </a:xfrm>
          <a:custGeom>
            <a:avLst/>
            <a:gdLst>
              <a:gd name="connsiteX0" fmla="*/ 1142740 w 1142740"/>
              <a:gd name="connsiteY0" fmla="*/ 0 h 1197204"/>
              <a:gd name="connsiteX1" fmla="*/ 68085 w 1142740"/>
              <a:gd name="connsiteY1" fmla="*/ 518474 h 1197204"/>
              <a:gd name="connsiteX2" fmla="*/ 152926 w 1142740"/>
              <a:gd name="connsiteY2" fmla="*/ 904973 h 1197204"/>
              <a:gd name="connsiteX3" fmla="*/ 501718 w 1142740"/>
              <a:gd name="connsiteY3" fmla="*/ 1197204 h 119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740" h="1197204">
                <a:moveTo>
                  <a:pt x="1142740" y="0"/>
                </a:moveTo>
                <a:cubicBezTo>
                  <a:pt x="687897" y="183822"/>
                  <a:pt x="233054" y="367645"/>
                  <a:pt x="68085" y="518474"/>
                </a:cubicBezTo>
                <a:cubicBezTo>
                  <a:pt x="-96884" y="669303"/>
                  <a:pt x="80654" y="791851"/>
                  <a:pt x="152926" y="904973"/>
                </a:cubicBezTo>
                <a:cubicBezTo>
                  <a:pt x="225198" y="1018095"/>
                  <a:pt x="363458" y="1107649"/>
                  <a:pt x="501718" y="119720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/>
          <p:cNvSpPr/>
          <p:nvPr/>
        </p:nvSpPr>
        <p:spPr>
          <a:xfrm rot="10800000">
            <a:off x="4916078" y="5599522"/>
            <a:ext cx="1142740" cy="1197204"/>
          </a:xfrm>
          <a:custGeom>
            <a:avLst/>
            <a:gdLst>
              <a:gd name="connsiteX0" fmla="*/ 1142740 w 1142740"/>
              <a:gd name="connsiteY0" fmla="*/ 0 h 1197204"/>
              <a:gd name="connsiteX1" fmla="*/ 68085 w 1142740"/>
              <a:gd name="connsiteY1" fmla="*/ 518474 h 1197204"/>
              <a:gd name="connsiteX2" fmla="*/ 152926 w 1142740"/>
              <a:gd name="connsiteY2" fmla="*/ 904973 h 1197204"/>
              <a:gd name="connsiteX3" fmla="*/ 501718 w 1142740"/>
              <a:gd name="connsiteY3" fmla="*/ 1197204 h 119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740" h="1197204">
                <a:moveTo>
                  <a:pt x="1142740" y="0"/>
                </a:moveTo>
                <a:cubicBezTo>
                  <a:pt x="687897" y="183822"/>
                  <a:pt x="233054" y="367645"/>
                  <a:pt x="68085" y="518474"/>
                </a:cubicBezTo>
                <a:cubicBezTo>
                  <a:pt x="-96884" y="669303"/>
                  <a:pt x="80654" y="791851"/>
                  <a:pt x="152926" y="904973"/>
                </a:cubicBezTo>
                <a:cubicBezTo>
                  <a:pt x="225198" y="1018095"/>
                  <a:pt x="363458" y="1107649"/>
                  <a:pt x="501718" y="119720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/>
          <p:cNvCxnSpPr/>
          <p:nvPr/>
        </p:nvCxnSpPr>
        <p:spPr>
          <a:xfrm>
            <a:off x="1598797" y="6465982"/>
            <a:ext cx="83331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3638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Lowering scale 1</a:t>
            </a:r>
            <a:endParaRPr kumimoji="1" lang="ja-JP" altLang="en-US" dirty="0"/>
          </a:p>
        </p:txBody>
      </p:sp>
      <p:pic>
        <p:nvPicPr>
          <p:cNvPr id="5" name="Picture 6" descr="C:\Users\kuma\Desktop\SCGT\fig\LP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62" y="3879050"/>
            <a:ext cx="4583378" cy="27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C:\Users\kuma\Desktop\SCGT\fig\M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" y="998730"/>
            <a:ext cx="4512864" cy="27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Users\kuma\Desktop\SCGT\fig\WP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95" y="998730"/>
            <a:ext cx="4498761" cy="272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線コネクタ 14"/>
          <p:cNvCxnSpPr/>
          <p:nvPr/>
        </p:nvCxnSpPr>
        <p:spPr>
          <a:xfrm>
            <a:off x="2321750" y="1178750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957265" y="1170677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70350" y="4059070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612562" y="1718810"/>
            <a:ext cx="0" cy="4500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096725" y="2449494"/>
            <a:ext cx="0" cy="4500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4732971" y="5148715"/>
            <a:ext cx="1035114" cy="85509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3375913" y="5167765"/>
            <a:ext cx="1071277" cy="84707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" y="1399141"/>
            <a:ext cx="885825" cy="38290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00" y="1399141"/>
            <a:ext cx="777240" cy="38290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65" y="4293097"/>
            <a:ext cx="914400" cy="382905"/>
          </a:xfrm>
          <a:prstGeom prst="rect">
            <a:avLst/>
          </a:prstGeom>
        </p:spPr>
      </p:pic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22301" y="3785984"/>
            <a:ext cx="2305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Swallowtails</a:t>
            </a:r>
          </a:p>
          <a:p>
            <a:r>
              <a:rPr kumimoji="1" lang="en-US" altLang="ja-JP" sz="2000" dirty="0" smtClean="0"/>
              <a:t>generated pairwise.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281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C:\Users\kuma\Desktop\SCGT\fig\LP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63" y="3917251"/>
            <a:ext cx="4590429" cy="279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C:\Users\kuma\Desktop\SCGT\fig\WP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70" y="961738"/>
            <a:ext cx="4519916" cy="27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C:\Users\kuma\Desktop\SCGT\fig\M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6" y="962268"/>
            <a:ext cx="4548121" cy="27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57200" y="-3638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Lowering scale 2</a:t>
            </a:r>
            <a:endParaRPr lang="ja-JP" altLang="en-US" dirty="0"/>
          </a:p>
        </p:txBody>
      </p:sp>
      <p:sp>
        <p:nvSpPr>
          <p:cNvPr id="6" name="スライド番号プレースホルダー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6DBAD1-B5C2-4835-A423-86466673DC8D}" type="slidenum">
              <a:rPr lang="ja-JP" altLang="en-US" smtClean="0"/>
              <a:pPr/>
              <a:t>59</a:t>
            </a:fld>
            <a:endParaRPr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>
            <a:off x="2321750" y="1178750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957265" y="1170677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570350" y="4059070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435983" y="1673805"/>
            <a:ext cx="0" cy="5685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2210958" y="2320414"/>
            <a:ext cx="0" cy="5685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4707015" y="5589240"/>
            <a:ext cx="1010423" cy="63007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3423154" y="5578849"/>
            <a:ext cx="1010423" cy="63007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2968"/>
            <a:ext cx="885825" cy="38290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26" y="2429987"/>
            <a:ext cx="777240" cy="38290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29" y="4289411"/>
            <a:ext cx="914400" cy="38290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7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5200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63950" y="273377"/>
            <a:ext cx="3940404" cy="21304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Users\kuma\Desktop\SCGT\fig\LP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0" y="3922089"/>
            <a:ext cx="4555172" cy="279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kuma\Desktop\SCGT\fig\M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3" y="1048524"/>
            <a:ext cx="4576327" cy="275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C:\Users\kuma\Desktop\SCGT\fig\WP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39" y="1043368"/>
            <a:ext cx="4477608" cy="270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6DBAD1-B5C2-4835-A423-86466673DC8D}" type="slidenum">
              <a:rPr lang="ja-JP" altLang="en-US" smtClean="0"/>
              <a:pPr/>
              <a:t>60</a:t>
            </a:fld>
            <a:endParaRPr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57200" y="-3638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Lowering scale 3</a:t>
            </a:r>
            <a:endParaRPr lang="ja-JP" altLang="en-US" dirty="0"/>
          </a:p>
        </p:txBody>
      </p:sp>
      <p:sp>
        <p:nvSpPr>
          <p:cNvPr id="8" name="スライド番号プレースホルダー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6DBAD1-B5C2-4835-A423-86466673DC8D}" type="slidenum">
              <a:rPr lang="ja-JP" altLang="en-US" smtClean="0"/>
              <a:pPr/>
              <a:t>60</a:t>
            </a:fld>
            <a:endParaRPr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2321750" y="1178750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957265" y="1170677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570350" y="4059070"/>
            <a:ext cx="0" cy="234026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3294518" y="6219310"/>
            <a:ext cx="252028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2321750" y="1718810"/>
            <a:ext cx="1" cy="133633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" y="1399141"/>
            <a:ext cx="885825" cy="38290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60" y="2040632"/>
            <a:ext cx="777240" cy="38290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65" y="4293097"/>
            <a:ext cx="914400" cy="38290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96809" y="3865764"/>
            <a:ext cx="1365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Swallowtail</a:t>
            </a:r>
          </a:p>
          <a:p>
            <a:r>
              <a:rPr kumimoji="1" lang="en-US" altLang="ja-JP" sz="2000" dirty="0" smtClean="0"/>
              <a:t> in </a:t>
            </a:r>
          </a:p>
          <a:p>
            <a:r>
              <a:rPr lang="en-US" altLang="ja-JP" sz="2000" dirty="0" smtClean="0"/>
              <a:t>swallowtail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05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3812" y="1"/>
            <a:ext cx="7886700" cy="858416"/>
          </a:xfrm>
        </p:spPr>
        <p:txBody>
          <a:bodyPr/>
          <a:lstStyle/>
          <a:p>
            <a:r>
              <a:rPr lang="en-US" altLang="ja-JP" dirty="0" smtClean="0"/>
              <a:t>Characteristics</a:t>
            </a:r>
            <a:endParaRPr kumimoji="1" lang="ja-JP" altLang="en-US" dirty="0"/>
          </a:p>
        </p:txBody>
      </p:sp>
      <p:pic>
        <p:nvPicPr>
          <p:cNvPr id="1026" name="Picture 2" descr="C:\Users\aoki\Desktop\docs13\kugo20130518\chara-entr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0" y="3667994"/>
            <a:ext cx="4246846" cy="30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654144" y="5715397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is no area where the characteristics do not exist.</a:t>
            </a:r>
            <a:endParaRPr 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46470" y="3792292"/>
            <a:ext cx="3868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The weak solution is uniquely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 obtained.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aoki\Desktop\docs13\kugo20130518\characteristics&amp;sh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1" y="730794"/>
            <a:ext cx="4246846" cy="30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oki\Desktop\docs13\kugo20130518\mas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62" y="702347"/>
            <a:ext cx="4302040" cy="31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34120" y="4515068"/>
            <a:ext cx="2786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The meeting time of </a:t>
            </a:r>
          </a:p>
          <a:p>
            <a:r>
              <a:rPr kumimoji="1" lang="en-US" altLang="ja-JP" sz="2400" dirty="0" smtClean="0"/>
              <a:t>paired singularities</a:t>
            </a:r>
          </a:p>
          <a:p>
            <a:r>
              <a:rPr lang="en-US" altLang="ja-JP" sz="2400" dirty="0"/>
              <a:t>i</a:t>
            </a:r>
            <a:r>
              <a:rPr lang="en-US" altLang="ja-JP" sz="2400" dirty="0" smtClean="0"/>
              <a:t>s the critical time.</a:t>
            </a:r>
            <a:endParaRPr kumimoji="1" lang="ja-JP" altLang="en-US" sz="2400" dirty="0"/>
          </a:p>
        </p:txBody>
      </p:sp>
      <p:sp>
        <p:nvSpPr>
          <p:cNvPr id="7" name="下矢印 6"/>
          <p:cNvSpPr/>
          <p:nvPr/>
        </p:nvSpPr>
        <p:spPr>
          <a:xfrm>
            <a:off x="99391" y="3081130"/>
            <a:ext cx="308113" cy="7031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2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1" descr="C:\Users\satodai\Dropbox\work\phys\investigate\Dense_matter\presen\figures\VL0.561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73" y="4520068"/>
            <a:ext cx="2826705" cy="19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9127" r="12324" b="11998"/>
          <a:stretch/>
        </p:blipFill>
        <p:spPr bwMode="auto">
          <a:xfrm>
            <a:off x="2011225" y="719970"/>
            <a:ext cx="4566255" cy="308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satodai\Dropbox\work\phys\investigate\Dense_matter\presen\figures\VL0.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9" y="4484437"/>
            <a:ext cx="2826705" cy="19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satodai\Dropbox\work\phys\investigate\Dense_matter\presen\figures\VL1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95" y="4520068"/>
            <a:ext cx="2826705" cy="19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25" y="27314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jump at      for the first order transition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66" y="3581016"/>
            <a:ext cx="622280" cy="36733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55" y="1223289"/>
            <a:ext cx="301545" cy="16447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83" y="1823961"/>
            <a:ext cx="850613" cy="22861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83" y="1511614"/>
            <a:ext cx="850613" cy="257449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>
            <a:off x="5698552" y="1638486"/>
            <a:ext cx="6044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698552" y="1938268"/>
            <a:ext cx="604453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60" y="3836405"/>
            <a:ext cx="261441" cy="23173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26" y="907190"/>
            <a:ext cx="722376" cy="28575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53" y="4215076"/>
            <a:ext cx="918972" cy="267462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89844"/>
            <a:ext cx="918972" cy="267462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42" y="4195843"/>
            <a:ext cx="918972" cy="267462"/>
          </a:xfrm>
          <a:prstGeom prst="rect">
            <a:avLst/>
          </a:prstGeom>
        </p:spPr>
      </p:pic>
      <p:sp>
        <p:nvSpPr>
          <p:cNvPr id="39" name="右矢印 38"/>
          <p:cNvSpPr/>
          <p:nvPr/>
        </p:nvSpPr>
        <p:spPr>
          <a:xfrm>
            <a:off x="2987824" y="5215780"/>
            <a:ext cx="576064" cy="31840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右矢印 39"/>
          <p:cNvSpPr/>
          <p:nvPr/>
        </p:nvSpPr>
        <p:spPr>
          <a:xfrm>
            <a:off x="6148252" y="5190228"/>
            <a:ext cx="576064" cy="31840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>
          <a:xfrm>
            <a:off x="6457950" y="6113745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62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90" y="116319"/>
            <a:ext cx="426667" cy="4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C:\Users\satodai\Dropbox\work\phys\investigate\Dense_matter\presen\figures\Mt0.561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2256"/>
            <a:ext cx="4552438" cy="31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satodai\Dropbox\work\phys\investigate\Dense_matter\presen\figures\Mt0.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" y="302802"/>
            <a:ext cx="4552438" cy="31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線矢印コネクタ 10"/>
          <p:cNvCxnSpPr/>
          <p:nvPr/>
        </p:nvCxnSpPr>
        <p:spPr>
          <a:xfrm flipH="1">
            <a:off x="2304430" y="1484784"/>
            <a:ext cx="2080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115539" y="2030079"/>
            <a:ext cx="2080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右矢印 3"/>
          <p:cNvSpPr/>
          <p:nvPr/>
        </p:nvSpPr>
        <p:spPr>
          <a:xfrm>
            <a:off x="4283968" y="1443382"/>
            <a:ext cx="772667" cy="67641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63</a:t>
            </a:fld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" y="461356"/>
            <a:ext cx="1048588" cy="33695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67" y="3295896"/>
            <a:ext cx="254513" cy="21149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99756"/>
            <a:ext cx="1048588" cy="33695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86" y="3316109"/>
            <a:ext cx="254513" cy="2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23534" y="0"/>
            <a:ext cx="6896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Phase diagram of finite density NJL</a:t>
            </a:r>
            <a:endParaRPr lang="ja-JP" altLang="en-US" sz="36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51753" y="932069"/>
            <a:ext cx="8564255" cy="5624826"/>
            <a:chOff x="827584" y="932069"/>
            <a:chExt cx="7069765" cy="4643276"/>
          </a:xfrm>
        </p:grpSpPr>
        <p:pic>
          <p:nvPicPr>
            <p:cNvPr id="8" name="図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095" y="932069"/>
              <a:ext cx="6371254" cy="4281262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/>
          </p:nvGrpSpPr>
          <p:grpSpPr bwMode="auto">
            <a:xfrm>
              <a:off x="827584" y="2791046"/>
              <a:ext cx="4286887" cy="2784299"/>
              <a:chOff x="827584" y="2659718"/>
              <a:chExt cx="4286887" cy="2784299"/>
            </a:xfrm>
          </p:grpSpPr>
          <p:pic>
            <p:nvPicPr>
              <p:cNvPr id="10" name="図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27584" y="2659718"/>
                <a:ext cx="819924" cy="50015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図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94701" y="5124247"/>
                <a:ext cx="319770" cy="31977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914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en-US" altLang="ja-JP" dirty="0" smtClean="0"/>
              <a:t>Ladder QCD NPRG Equation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30200" y="6448251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65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1292" y="3900710"/>
            <a:ext cx="604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Multi-</a:t>
            </a:r>
            <a:r>
              <a:rPr kumimoji="1" lang="en-US" altLang="ja-JP" sz="2000" dirty="0" err="1" smtClean="0"/>
              <a:t>fermi</a:t>
            </a:r>
            <a:r>
              <a:rPr kumimoji="1" lang="en-US" altLang="ja-JP" sz="2000" dirty="0" smtClean="0"/>
              <a:t> </a:t>
            </a:r>
            <a:r>
              <a:rPr lang="en-US" altLang="ja-JP" sz="2000" dirty="0" smtClean="0"/>
              <a:t>interactions contribute to the effective mass</a:t>
            </a:r>
            <a:endParaRPr kumimoji="1"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2711" y="5040339"/>
            <a:ext cx="2923600" cy="37335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0200" y="4441744"/>
            <a:ext cx="2376111" cy="41412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コンテンツ プレースホルダー 2"/>
              <p:cNvSpPr txBox="1">
                <a:spLocks/>
              </p:cNvSpPr>
              <p:nvPr/>
            </p:nvSpPr>
            <p:spPr>
              <a:xfrm>
                <a:off x="457200" y="797536"/>
                <a:ext cx="8417138" cy="9659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smtClean="0"/>
                  <a:t>NPRG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US" altLang="ja-JP" sz="2400" dirty="0" smtClean="0"/>
                  <a:t> function is limited to ladder type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smtClean="0"/>
                  <a:t>Theory space: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ja-JP" sz="2400" i="1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24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400" i="1">
                                    <a:latin typeface="Cambria Math"/>
                                  </a:rPr>
                                  <m:t>𝜓</m:t>
                                </m:r>
                              </m:e>
                            </m:acc>
                            <m:r>
                              <a:rPr lang="en-US" altLang="ja-JP" sz="2400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en-US" altLang="ja-JP" sz="2400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altLang="ja-JP" sz="24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2400" dirty="0" smtClean="0"/>
              </a:p>
              <a:p>
                <a:pPr marL="400050" lvl="1" indent="0">
                  <a:buNone/>
                </a:pPr>
                <a:endParaRPr lang="ja-JP" altLang="en-US" sz="2000" dirty="0"/>
              </a:p>
            </p:txBody>
          </p:sp>
        </mc:Choice>
        <mc:Fallback xmlns="">
          <p:sp>
            <p:nvSpPr>
              <p:cNvPr id="14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97536"/>
                <a:ext cx="8417138" cy="965920"/>
              </a:xfrm>
              <a:prstGeom prst="rect">
                <a:avLst/>
              </a:prstGeom>
              <a:blipFill rotWithShape="0">
                <a:blip r:embed="rId13"/>
                <a:stretch>
                  <a:fillRect l="-1159" t="-5696" b="-82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C:\Users\satodai\Dropbox\work\phys\investigate\par_diff\presen\figure\dressed_propagato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40" y="4311580"/>
            <a:ext cx="5116440" cy="6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7000" y="2709117"/>
            <a:ext cx="1262919" cy="4202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1708920" y="1730115"/>
            <a:ext cx="5913698" cy="2077975"/>
            <a:chOff x="1547664" y="1556792"/>
            <a:chExt cx="5704536" cy="2004479"/>
          </a:xfrm>
        </p:grpSpPr>
        <p:pic>
          <p:nvPicPr>
            <p:cNvPr id="16" name="Picture 2" descr="C:\Users\satodai\Dropbox\work\phys\investigate\par_diff\presen\figure\ladder_beta_potential_diagrams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586306"/>
              <a:ext cx="5298239" cy="1829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円弧 16"/>
            <p:cNvSpPr/>
            <p:nvPr/>
          </p:nvSpPr>
          <p:spPr>
            <a:xfrm>
              <a:off x="6712808" y="1637038"/>
              <a:ext cx="360040" cy="619972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図 1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66749" y="2122721"/>
              <a:ext cx="185451" cy="134289"/>
            </a:xfrm>
            <a:prstGeom prst="rect">
              <a:avLst/>
            </a:prstGeom>
            <a:solidFill>
              <a:schemeClr val="lt1"/>
            </a:solidFill>
            <a:ln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円弧 18"/>
            <p:cNvSpPr/>
            <p:nvPr/>
          </p:nvSpPr>
          <p:spPr>
            <a:xfrm flipH="1">
              <a:off x="5446256" y="1616718"/>
              <a:ext cx="360040" cy="619972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図 1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43370" y="1556792"/>
              <a:ext cx="185451" cy="134289"/>
            </a:xfrm>
            <a:prstGeom prst="rect">
              <a:avLst/>
            </a:prstGeom>
            <a:solidFill>
              <a:schemeClr val="lt1"/>
            </a:solidFill>
            <a:ln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円弧 20"/>
            <p:cNvSpPr/>
            <p:nvPr/>
          </p:nvSpPr>
          <p:spPr>
            <a:xfrm rot="1332105" flipH="1">
              <a:off x="2368653" y="2512538"/>
              <a:ext cx="290480" cy="176453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円弧 21"/>
            <p:cNvSpPr/>
            <p:nvPr/>
          </p:nvSpPr>
          <p:spPr>
            <a:xfrm rot="20267895">
              <a:off x="3432283" y="2497891"/>
              <a:ext cx="290480" cy="176453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円弧 22"/>
            <p:cNvSpPr/>
            <p:nvPr/>
          </p:nvSpPr>
          <p:spPr>
            <a:xfrm rot="5400000">
              <a:off x="2900330" y="3327804"/>
              <a:ext cx="290480" cy="176453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図 23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47310" y="2389373"/>
              <a:ext cx="185451" cy="134289"/>
            </a:xfrm>
            <a:prstGeom prst="rect">
              <a:avLst/>
            </a:prstGeom>
            <a:solidFill>
              <a:schemeClr val="lt1"/>
            </a:solidFill>
            <a:ln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円弧 24"/>
            <p:cNvSpPr/>
            <p:nvPr/>
          </p:nvSpPr>
          <p:spPr>
            <a:xfrm rot="3547187">
              <a:off x="4933327" y="3313608"/>
              <a:ext cx="199080" cy="120424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円弧 25"/>
            <p:cNvSpPr/>
            <p:nvPr/>
          </p:nvSpPr>
          <p:spPr>
            <a:xfrm rot="18052813" flipH="1">
              <a:off x="4110921" y="3307815"/>
              <a:ext cx="199080" cy="120424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円弧 26"/>
            <p:cNvSpPr/>
            <p:nvPr/>
          </p:nvSpPr>
          <p:spPr>
            <a:xfrm rot="3547187" flipH="1" flipV="1">
              <a:off x="4090935" y="2457557"/>
              <a:ext cx="199080" cy="120424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円弧 27"/>
            <p:cNvSpPr/>
            <p:nvPr/>
          </p:nvSpPr>
          <p:spPr>
            <a:xfrm rot="18052813" flipV="1">
              <a:off x="4933328" y="2470597"/>
              <a:ext cx="199080" cy="120424"/>
            </a:xfrm>
            <a:prstGeom prst="arc">
              <a:avLst>
                <a:gd name="adj1" fmla="val 16200000"/>
                <a:gd name="adj2" fmla="val 5158428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図 28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957" y="5501968"/>
            <a:ext cx="5915581" cy="78762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図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30" y="5583899"/>
            <a:ext cx="2042370" cy="398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6522111" y="6045786"/>
                <a:ext cx="2592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𝜉</m:t>
                    </m:r>
                  </m:oMath>
                </a14:m>
                <a:r>
                  <a:rPr lang="en-US" dirty="0" smtClean="0"/>
                  <a:t>: gauge fixing parameter</a:t>
                </a:r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111" y="6045786"/>
                <a:ext cx="2592288" cy="369332"/>
              </a:xfrm>
              <a:prstGeom prst="rect">
                <a:avLst/>
              </a:prstGeom>
              <a:blipFill rotWithShape="0">
                <a:blip r:embed="rId20"/>
                <a:stretch>
                  <a:fillRect l="-706" t="-10000" r="-706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18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todai\Dropbox\work\phys\investigate\charasteristic_curve\chi_vacuum\graph\sig-Lam_w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" y="593685"/>
            <a:ext cx="9057409" cy="63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685800" y="147261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QCD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atodai\Dropbox\work\phys\investigate\charasteristic_curve\chi_vacuum\graph\sig-L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89" y="510884"/>
            <a:ext cx="9057409" cy="63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685800" y="147261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QCD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1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9175"/>
            <a:ext cx="498633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en-US" dirty="0" smtClean="0"/>
              <a:t>QCD</a:t>
            </a:r>
            <a:r>
              <a:rPr lang="ja-JP" altLang="en-US" dirty="0"/>
              <a:t> </a:t>
            </a:r>
            <a:r>
              <a:rPr lang="en-US" altLang="ja-JP" dirty="0" smtClean="0"/>
              <a:t>String motion</a:t>
            </a:r>
            <a:endParaRPr lang="en-US" dirty="0"/>
          </a:p>
        </p:txBody>
      </p:sp>
      <p:pic>
        <p:nvPicPr>
          <p:cNvPr id="1026" name="Picture 2" descr="C:\Users\satodai\Dropbox\work\phys\investigate\Dense_matter\presen\animation\b1-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4987286" cy="37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2276872"/>
            <a:ext cx="1524392" cy="3217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6277512"/>
            <a:ext cx="1348570" cy="35164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7"/>
            <a:ext cx="7379970" cy="76009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421" y="2617899"/>
            <a:ext cx="1421894" cy="55931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397" y="3401788"/>
            <a:ext cx="2691970" cy="5834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下矢印 10"/>
          <p:cNvSpPr/>
          <p:nvPr/>
        </p:nvSpPr>
        <p:spPr>
          <a:xfrm>
            <a:off x="1259632" y="1988840"/>
            <a:ext cx="864096" cy="448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4676198"/>
            <a:ext cx="4104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Due to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masslessness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of gluons, 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Central engine does not stop</a:t>
            </a:r>
            <a:r>
              <a:rPr lang="en-US" altLang="ja-JP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2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todai\Dropbox\work\phys\investigate\charasteristic_curve\chi_vacuum\graph\config_evol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48299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todai\Dropbox\work\phys\investigate\charasteristic_curve\chi_vacuum\graph\config_evol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56" y="4941168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todai\Dropbox\work\phys\investigate\charasteristic_curve\chi_vacuum\graph\config_evol_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58619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todai\Dropbox\work\phys\investigate\charasteristic_curve\chi_vacuum\graph\config_evol_I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84" y="4941167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atodai\Dropbox\work\phys\investigate\charasteristic_curve\chi_vacuum\graph\config_evol_UV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6" y="692696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atodai\Dropbox\work\phys\investigate\charasteristic_curve\chi_vacuum\graph\config_evol_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23" y="640412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atodai\Dropbox\work\phys\investigate\charasteristic_curve\chi_vacuum\graph\config_evol_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76" y="692696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atodai\Dropbox\work\phys\investigate\charasteristic_curve\chi_vacuum\graph\config_evol_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41" y="2958618"/>
            <a:ext cx="2623608" cy="1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553" y="994484"/>
            <a:ext cx="1524392" cy="3217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635" y="2478945"/>
            <a:ext cx="1348570" cy="35164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69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579064" y="-14633"/>
            <a:ext cx="7772400" cy="649106"/>
          </a:xfrm>
        </p:spPr>
        <p:txBody>
          <a:bodyPr>
            <a:normAutofit fontScale="90000"/>
          </a:bodyPr>
          <a:lstStyle/>
          <a:p>
            <a:r>
              <a:rPr kumimoji="1" lang="en-US" altLang="ja-JP" sz="4800" dirty="0" smtClean="0"/>
              <a:t>QCD string motion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0535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SCGT and NPRG (me), A history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96"/>
            <a:ext cx="9144000" cy="6174808"/>
          </a:xfrm>
          <a:prstGeom prst="rect">
            <a:avLst/>
          </a:prstGeom>
        </p:spPr>
      </p:pic>
      <p:cxnSp>
        <p:nvCxnSpPr>
          <p:cNvPr id="4" name="直線コネクタ 3"/>
          <p:cNvCxnSpPr/>
          <p:nvPr/>
        </p:nvCxnSpPr>
        <p:spPr>
          <a:xfrm>
            <a:off x="5033913" y="1423447"/>
            <a:ext cx="1791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9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35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QCD Mass function by weak solution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AD1-B5C2-4835-A423-86466673DC8D}" type="slidenum">
              <a:rPr kumimoji="1" lang="ja-JP" altLang="en-US" smtClean="0"/>
              <a:t>70</a:t>
            </a:fld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737182" y="1140180"/>
            <a:ext cx="7520346" cy="5581296"/>
            <a:chOff x="13519762" y="4818357"/>
            <a:chExt cx="5950518" cy="4416233"/>
          </a:xfrm>
        </p:grpSpPr>
        <p:pic>
          <p:nvPicPr>
            <p:cNvPr id="6" name="Picture 2" descr="C:\Users\satodai\Dropbox\work\phys\investigate\par_diff\logscale-pde\graph\m-func_vs_sig_nolog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"/>
            <a:stretch/>
          </p:blipFill>
          <p:spPr bwMode="auto">
            <a:xfrm>
              <a:off x="13519762" y="4899425"/>
              <a:ext cx="5950518" cy="4335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 flipH="1" flipV="1">
              <a:off x="17032328" y="5669223"/>
              <a:ext cx="338363" cy="102966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471137" y="6184057"/>
              <a:ext cx="964628" cy="2851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" name="直線矢印コネクタ 8"/>
            <p:cNvCxnSpPr/>
            <p:nvPr/>
          </p:nvCxnSpPr>
          <p:spPr>
            <a:xfrm>
              <a:off x="15869880" y="6266842"/>
              <a:ext cx="6394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 flipH="1">
              <a:off x="16636417" y="7346962"/>
              <a:ext cx="6394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17484482" y="7130938"/>
              <a:ext cx="857250" cy="4443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/>
                <a:t>D</a:t>
              </a:r>
              <a:r>
                <a:rPr lang="ja-JP" altLang="en-US" sz="3200" dirty="0" smtClean="0"/>
                <a:t>𝜒</a:t>
              </a:r>
              <a:r>
                <a:rPr lang="en-US" altLang="ja-JP" sz="3200" dirty="0" smtClean="0"/>
                <a:t>SB</a:t>
              </a:r>
              <a:endParaRPr lang="en-US" sz="3200" dirty="0"/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14141688" y="4818357"/>
              <a:ext cx="1800199" cy="440373"/>
              <a:chOff x="3131841" y="1973982"/>
              <a:chExt cx="1800199" cy="440373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3131841" y="1973982"/>
                <a:ext cx="1800199" cy="44037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図 1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13062" y="2060848"/>
                <a:ext cx="1646970" cy="296357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381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27678"/>
          </a:xfrm>
        </p:spPr>
        <p:txBody>
          <a:bodyPr/>
          <a:lstStyle/>
          <a:p>
            <a:r>
              <a:rPr kumimoji="1" lang="en-US" altLang="ja-JP" dirty="0" smtClean="0"/>
              <a:t>Beyond the ladder QCD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1531171" y="927678"/>
            <a:ext cx="5654819" cy="3589190"/>
            <a:chOff x="2357754" y="836712"/>
            <a:chExt cx="4428492" cy="2810824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2357754" y="836712"/>
              <a:ext cx="4428492" cy="2810824"/>
              <a:chOff x="2357754" y="1556792"/>
              <a:chExt cx="4428492" cy="2810824"/>
            </a:xfrm>
          </p:grpSpPr>
          <p:pic>
            <p:nvPicPr>
              <p:cNvPr id="7" name="図 3" descr="4fermi_gauge1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57754" y="1556792"/>
                <a:ext cx="4428492" cy="2435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2745347" y="3995772"/>
                <a:ext cx="726931" cy="340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ladder</a:t>
                </a:r>
                <a:endParaRPr kumimoji="1" lang="ja-JP" altLang="en-US" dirty="0"/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3594295" y="3998284"/>
                <a:ext cx="1578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C00000"/>
                    </a:solidFill>
                  </a:rPr>
                  <a:t>Crossed ladder</a:t>
                </a:r>
                <a:endParaRPr kumimoji="1" lang="ja-JP" altLang="en-US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" name="角丸四角形 5"/>
            <p:cNvSpPr/>
            <p:nvPr/>
          </p:nvSpPr>
          <p:spPr>
            <a:xfrm>
              <a:off x="3851920" y="2492896"/>
              <a:ext cx="792088" cy="64807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701509" y="5029060"/>
            <a:ext cx="5949788" cy="1431960"/>
            <a:chOff x="1403648" y="4801570"/>
            <a:chExt cx="6264696" cy="1507750"/>
          </a:xfrm>
        </p:grpSpPr>
        <p:pic>
          <p:nvPicPr>
            <p:cNvPr id="11" name="Picture 2" descr="C:\Users\satodai\Dropbox\work\phys\investigate\par_diff\presen\figure\gauge_symetry-corrective_vertex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958460"/>
              <a:ext cx="6264696" cy="135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図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4958460"/>
              <a:ext cx="372949" cy="238472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75805" y="4883849"/>
              <a:ext cx="344261" cy="3137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図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44208" y="4801570"/>
              <a:ext cx="344261" cy="3137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図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296" y="4869538"/>
              <a:ext cx="372949" cy="238472"/>
            </a:xfrm>
            <a:prstGeom prst="rect">
              <a:avLst/>
            </a:prstGeom>
          </p:spPr>
        </p:pic>
      </p:grpSp>
      <p:sp>
        <p:nvSpPr>
          <p:cNvPr id="16" name="テキスト ボックス 15"/>
          <p:cNvSpPr txBox="1"/>
          <p:nvPr/>
        </p:nvSpPr>
        <p:spPr>
          <a:xfrm>
            <a:off x="628650" y="4628950"/>
            <a:ext cx="5076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Defining effective vertex adding crossed gluons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026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Beyond the  ladder QCD NPRGE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72</a:t>
            </a:fld>
            <a:endParaRPr kumimoji="1" lang="ja-JP" altLang="en-US" dirty="0"/>
          </a:p>
        </p:txBody>
      </p:sp>
      <p:pic>
        <p:nvPicPr>
          <p:cNvPr id="5123" name="Picture 3" descr="C:\Users\satodai\Dropbox\work\phys\investigate\par_diff\presen\figure\Any_corrective_beta_fun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7" y="4085911"/>
            <a:ext cx="1738789" cy="12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0021" y="4293611"/>
            <a:ext cx="5788180" cy="159814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satodai\Dropbox\work\phys\investigate\par_diff\presen\figure\beyond-ladder_beta_potential_diagram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7" y="1528977"/>
            <a:ext cx="5820712" cy="22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3486236" y="6417723"/>
            <a:ext cx="4628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K.-I. Aoki, K. Takagi, H. </a:t>
            </a:r>
            <a:r>
              <a:rPr kumimoji="1" lang="en-US" altLang="ja-JP" sz="1600" dirty="0" err="1" smtClean="0"/>
              <a:t>Terao</a:t>
            </a:r>
            <a:r>
              <a:rPr kumimoji="1" lang="en-US" altLang="ja-JP" sz="1600" dirty="0" smtClean="0"/>
              <a:t> and M. </a:t>
            </a:r>
            <a:r>
              <a:rPr kumimoji="1" lang="en-US" altLang="ja-JP" sz="1600" dirty="0" err="1" smtClean="0"/>
              <a:t>Tomoyose</a:t>
            </a:r>
            <a:r>
              <a:rPr kumimoji="1" lang="en-US" altLang="ja-JP" sz="1600" dirty="0" smtClean="0"/>
              <a:t> (2000)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3235" y="1023595"/>
            <a:ext cx="3122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Using the effective vertices,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396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47"/>
            <a:ext cx="8928992" cy="1008112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Infinite series are summed up to give PDE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73</a:t>
            </a:fld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7544" y="1010823"/>
            <a:ext cx="341914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Beyond the ladder NPRG</a:t>
            </a:r>
            <a:r>
              <a:rPr lang="en-US" altLang="ja-JP" sz="2400" dirty="0"/>
              <a:t>E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7544" y="4661770"/>
            <a:ext cx="198195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Ladder </a:t>
            </a:r>
            <a:r>
              <a:rPr kumimoji="1" lang="en-US" altLang="ja-JP" sz="2400" dirty="0" smtClean="0"/>
              <a:t>NPRGE</a:t>
            </a:r>
            <a:endParaRPr kumimoji="1" lang="ja-JP" altLang="en-US" sz="2400" dirty="0"/>
          </a:p>
        </p:txBody>
      </p:sp>
      <p:pic>
        <p:nvPicPr>
          <p:cNvPr id="3" name="図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92" y="1586378"/>
            <a:ext cx="8441212" cy="273681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3776744"/>
            <a:ext cx="1975229" cy="207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530" y="5152440"/>
            <a:ext cx="5915069" cy="787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424648" y="4368483"/>
            <a:ext cx="371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Ken-</a:t>
            </a:r>
            <a:r>
              <a:rPr lang="en-US" altLang="ja-JP" dirty="0" smtClean="0"/>
              <a:t>Ichi</a:t>
            </a:r>
            <a:r>
              <a:rPr kumimoji="1" lang="en-US" altLang="ja-JP" dirty="0" smtClean="0"/>
              <a:t> Aoki and Daisuke Sato (2013)</a:t>
            </a:r>
            <a:endParaRPr kumimoji="1" lang="ja-JP" altLang="en-US" dirty="0"/>
          </a:p>
        </p:txBody>
      </p:sp>
      <p:sp>
        <p:nvSpPr>
          <p:cNvPr id="7" name="上矢印 6"/>
          <p:cNvSpPr/>
          <p:nvPr/>
        </p:nvSpPr>
        <p:spPr>
          <a:xfrm>
            <a:off x="467544" y="2394594"/>
            <a:ext cx="199748" cy="18567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91667" y="1024758"/>
            <a:ext cx="3676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Weak solution method applicable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905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-6908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 smtClean="0"/>
              <a:t>Gauge dependence of physical quantity</a:t>
            </a:r>
            <a:endParaRPr kumimoji="1" lang="ja-JP" altLang="en-US" sz="3200" dirty="0"/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1704" y="939353"/>
            <a:ext cx="1787441" cy="367835"/>
          </a:xfrm>
          <a:prstGeom prst="rect">
            <a:avLst/>
          </a:prstGeom>
          <a:solidFill>
            <a:schemeClr val="bg1"/>
          </a:soli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832" y="870860"/>
            <a:ext cx="1842676" cy="386370"/>
          </a:xfrm>
          <a:prstGeom prst="rect">
            <a:avLst/>
          </a:prstGeom>
          <a:solidFill>
            <a:schemeClr val="bg1"/>
          </a:soli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図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5944" y="4323729"/>
            <a:ext cx="174852" cy="332847"/>
          </a:xfrm>
          <a:prstGeom prst="rect">
            <a:avLst/>
          </a:prstGeom>
          <a:solidFill>
            <a:schemeClr val="bg1"/>
          </a:soli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5425" y="4301774"/>
            <a:ext cx="174852" cy="332847"/>
          </a:xfrm>
          <a:prstGeom prst="rect">
            <a:avLst/>
          </a:prstGeom>
          <a:solidFill>
            <a:schemeClr val="bg1"/>
          </a:soli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51520" y="5804609"/>
                <a:ext cx="8814250" cy="83099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 smtClean="0"/>
                  <a:t>Landau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gauge </a:t>
                </a:r>
                <a:r>
                  <a:rPr kumimoji="1" lang="en-US" altLang="ja-JP" sz="2400" dirty="0" smtClean="0"/>
                  <a:t>(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𝜉</m:t>
                    </m:r>
                    <m:r>
                      <a:rPr lang="en-US" altLang="ja-JP" sz="2400" i="1">
                        <a:latin typeface="Cambria Math"/>
                      </a:rPr>
                      <m:t>=0 </m:t>
                    </m:r>
                  </m:oMath>
                </a14:m>
                <a:r>
                  <a:rPr kumimoji="1" lang="en-US" altLang="ja-JP" sz="2400" dirty="0" smtClean="0"/>
                  <a:t>) ladder coincides with the beyond the ladder, occasionally, or, (un)fortunately.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804609"/>
                <a:ext cx="8814250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967" t="-5036" b="-143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/>
          <p:cNvSpPr txBox="1"/>
          <p:nvPr/>
        </p:nvSpPr>
        <p:spPr>
          <a:xfrm>
            <a:off x="317078" y="4908318"/>
            <a:ext cx="394905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/>
              <a:t>``Beyond the ladder’’ realizes </a:t>
            </a:r>
          </a:p>
          <a:p>
            <a:r>
              <a:rPr lang="en-US" altLang="ja-JP" sz="2400" dirty="0"/>
              <a:t>t</a:t>
            </a:r>
            <a:r>
              <a:rPr kumimoji="1" lang="en-US" altLang="ja-JP" sz="2400" dirty="0" smtClean="0"/>
              <a:t>he gauge independence</a:t>
            </a:r>
            <a:endParaRPr kumimoji="1" lang="ja-JP" altLang="en-US" sz="2400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>
          <a:xfrm>
            <a:off x="6457950" y="6458992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74</a:t>
            </a:fld>
            <a:endParaRPr kumimoji="1" lang="ja-JP" altLang="en-US" dirty="0"/>
          </a:p>
        </p:txBody>
      </p:sp>
      <p:pic>
        <p:nvPicPr>
          <p:cNvPr id="18" name="Picture 2" descr="C:\Users\satodai\Dropbox\work\phys\investigate\par_diff\logscale-pde\graph\m-dyn_vs_xi_NPAD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b="5820"/>
          <a:stretch/>
        </p:blipFill>
        <p:spPr bwMode="auto">
          <a:xfrm>
            <a:off x="4499992" y="1210669"/>
            <a:ext cx="4565779" cy="3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satodai\Dropbox\work\phys\investigate\par_diff\logscale-pde\graph\chi_vs_xi_NPAD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b="6075"/>
          <a:stretch/>
        </p:blipFill>
        <p:spPr bwMode="auto">
          <a:xfrm>
            <a:off x="0" y="1206477"/>
            <a:ext cx="4583213" cy="31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下矢印 5"/>
          <p:cNvSpPr/>
          <p:nvPr/>
        </p:nvSpPr>
        <p:spPr>
          <a:xfrm>
            <a:off x="1688841" y="4450717"/>
            <a:ext cx="419878" cy="411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7078" y="462526"/>
            <a:ext cx="378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Results obtained by the Weak solution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176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016979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75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31458" y="1427290"/>
                <a:ext cx="39608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dirty="0" smtClean="0"/>
                  <a:t>: Temperature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en-US" sz="2400" dirty="0" smtClean="0"/>
                  <a:t>: Chemical potential of quark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58" y="1427290"/>
                <a:ext cx="3960828" cy="830997"/>
              </a:xfrm>
              <a:prstGeom prst="rect">
                <a:avLst/>
              </a:prstGeom>
              <a:blipFill rotWithShape="0">
                <a:blip r:embed="rId6"/>
                <a:stretch>
                  <a:fillRect l="-462" t="-5882" r="-1231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90" y="2461788"/>
            <a:ext cx="1732534" cy="33920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88" y="6029256"/>
            <a:ext cx="1271588" cy="38290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79512" y="983339"/>
            <a:ext cx="6863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Beyond the Ladder QCD with massless 2-flavor quark:</a:t>
            </a:r>
            <a:endParaRPr lang="en-US" sz="2400" dirty="0"/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0" y="2421788"/>
            <a:ext cx="1732534" cy="3392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58" y="6020897"/>
            <a:ext cx="1320165" cy="382905"/>
          </a:xfrm>
          <a:prstGeom prst="rect">
            <a:avLst/>
          </a:prstGeom>
        </p:spPr>
      </p:pic>
      <p:pic>
        <p:nvPicPr>
          <p:cNvPr id="4100" name="Picture 4" descr="C:\Users\satodai\Dropbox\work\phys\investigate\Dense_matter\DenseBeyondLadderQCD\graph\MvsT_mu1MeV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b="6428"/>
          <a:stretch/>
        </p:blipFill>
        <p:spPr bwMode="auto">
          <a:xfrm>
            <a:off x="143802" y="2850249"/>
            <a:ext cx="4428198" cy="304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atodai\Dropbox\work\phys\investigate\Dense_matter\DenseBeyondLadderQCD\graph\MvsMu_T1MeV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b="5330"/>
          <a:stretch/>
        </p:blipFill>
        <p:spPr bwMode="auto">
          <a:xfrm>
            <a:off x="4644008" y="2873604"/>
            <a:ext cx="4467595" cy="30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672858" y="4745812"/>
            <a:ext cx="131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order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44208" y="4721155"/>
            <a:ext cx="124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order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11560" y="-14817"/>
            <a:ext cx="7886700" cy="1079638"/>
          </a:xfrm>
        </p:spPr>
        <p:txBody>
          <a:bodyPr/>
          <a:lstStyle/>
          <a:p>
            <a:r>
              <a:rPr kumimoji="1" lang="en-US" altLang="ja-JP" dirty="0" smtClean="0"/>
              <a:t>Finite density/temperature QCD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92286" y="1530575"/>
            <a:ext cx="453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Manageable by weak RGE method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60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6877"/>
          </a:xfrm>
        </p:spPr>
        <p:txBody>
          <a:bodyPr/>
          <a:lstStyle/>
          <a:p>
            <a:r>
              <a:rPr lang="en-US" dirty="0" smtClean="0"/>
              <a:t>Chiral Phase Diagram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5969852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76</a:t>
            </a:fld>
            <a:endParaRPr kumimoji="1" lang="ja-JP" altLang="en-US"/>
          </a:p>
        </p:txBody>
      </p:sp>
      <p:pic>
        <p:nvPicPr>
          <p:cNvPr id="5123" name="Picture 3" descr="C:\Users\satodai\Dropbox\work\phys\investigate\Dense_matter\DenseBeyondLadderQCD\graph\Phase_lad_nonl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4" y="1037311"/>
            <a:ext cx="7485462" cy="52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75" y="5889"/>
            <a:ext cx="9144000" cy="765922"/>
          </a:xfrm>
        </p:spPr>
        <p:txBody>
          <a:bodyPr/>
          <a:lstStyle/>
          <a:p>
            <a:r>
              <a:rPr kumimoji="1" lang="en-US" altLang="ja-JP" dirty="0" smtClean="0"/>
              <a:t>Chiral and color superconductivity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8469" y="995549"/>
            <a:ext cx="2050152" cy="137442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5" descr="C:\Users\satodai\Dropbox\work\phys\investigate\charasteristic_curve\tex_file\figure\mu-chi_di_T=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45546"/>
            <a:ext cx="4548629" cy="31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atodai\Dropbox\work\phys\investigate\charasteristic_curve\2SC\graph\mu-G0_T=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/>
          <a:stretch/>
        </p:blipFill>
        <p:spPr bwMode="auto">
          <a:xfrm>
            <a:off x="3875" y="3383388"/>
            <a:ext cx="4337238" cy="314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0497" y="6542751"/>
            <a:ext cx="1749495" cy="2608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269391" y="2973039"/>
            <a:ext cx="166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Free energy</a:t>
            </a:r>
            <a:endParaRPr lang="en-US" sz="24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269391" y="860579"/>
            <a:ext cx="6463563" cy="1407556"/>
            <a:chOff x="21397883" y="27409610"/>
            <a:chExt cx="6649381" cy="1448021"/>
          </a:xfrm>
        </p:grpSpPr>
        <p:pic>
          <p:nvPicPr>
            <p:cNvPr id="14" name="図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97883" y="27409610"/>
              <a:ext cx="6409832" cy="956859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図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461267" y="28614273"/>
              <a:ext cx="3289258" cy="24335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図 1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0564" y="28591770"/>
              <a:ext cx="1856700" cy="262821"/>
            </a:xfrm>
            <a:prstGeom prst="rect">
              <a:avLst/>
            </a:prstGeom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318826" y="2626929"/>
            <a:ext cx="750891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Weak solution can be applied to multi-variable case, either.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6297" y="2201048"/>
            <a:ext cx="4322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Multidimensional operator space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542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20132"/>
          </a:xfrm>
        </p:spPr>
        <p:txBody>
          <a:bodyPr/>
          <a:lstStyle/>
          <a:p>
            <a:r>
              <a:rPr kumimoji="1" lang="en-US" altLang="ja-JP" dirty="0" smtClean="0"/>
              <a:t>Conclusions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0956" y="697585"/>
            <a:ext cx="8682087" cy="5467545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NPRGE is able to directly provide a global solution uniquely, via its weak solution,  even below the phase transition scale.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First successful example of using the notion of weak solution applied to RG equation.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The weak solution automatically describes the spontaneous generation of singularities, and even a jump of physical quantities through moving singularities.</a:t>
            </a:r>
          </a:p>
          <a:p>
            <a:r>
              <a:rPr lang="en-US" altLang="ja-JP" dirty="0" smtClean="0"/>
              <a:t>The weak solution gives infrared macro physical quantities, mass, condensates, effective potentials.</a:t>
            </a:r>
          </a:p>
          <a:p>
            <a:r>
              <a:rPr kumimoji="1" lang="en-US" altLang="ja-JP" dirty="0" smtClean="0"/>
              <a:t>The weak solution chooses correct physical vacuum by itself, even in case of the first order transition, through auto-</a:t>
            </a:r>
            <a:r>
              <a:rPr kumimoji="1" lang="en-US" altLang="ja-JP" dirty="0" err="1" smtClean="0"/>
              <a:t>convexifing</a:t>
            </a:r>
            <a:r>
              <a:rPr kumimoji="1" lang="en-US" altLang="ja-JP" dirty="0" smtClean="0"/>
              <a:t> the effective potential.</a:t>
            </a:r>
          </a:p>
          <a:p>
            <a:r>
              <a:rPr lang="en-US" altLang="ja-JP" dirty="0" smtClean="0"/>
              <a:t>This method has been applied to beyond the ladder QCD which shows greatly small gauge dependence.</a:t>
            </a:r>
          </a:p>
          <a:p>
            <a:r>
              <a:rPr lang="en-US" altLang="ja-JP" dirty="0" smtClean="0"/>
              <a:t>This method has been also applied to </a:t>
            </a:r>
            <a:r>
              <a:rPr lang="en-US" altLang="ja-JP" dirty="0"/>
              <a:t>the finite density, finite temperature </a:t>
            </a:r>
            <a:r>
              <a:rPr lang="en-US" altLang="ja-JP" dirty="0" smtClean="0"/>
              <a:t>QCD/NJL,  </a:t>
            </a:r>
            <a:r>
              <a:rPr lang="en-US" altLang="ja-JP" dirty="0"/>
              <a:t>for </a:t>
            </a:r>
            <a:r>
              <a:rPr lang="en-US" altLang="ja-JP" dirty="0" smtClean="0"/>
              <a:t>simultaneous chiral </a:t>
            </a:r>
            <a:r>
              <a:rPr lang="en-US" altLang="ja-JP" dirty="0"/>
              <a:t>and color </a:t>
            </a:r>
            <a:r>
              <a:rPr lang="en-US" altLang="ja-JP" dirty="0" smtClean="0"/>
              <a:t>condensates, giving phase diagrams.</a:t>
            </a:r>
          </a:p>
        </p:txBody>
      </p:sp>
    </p:spTree>
    <p:extLst>
      <p:ext uri="{BB962C8B-B14F-4D97-AF65-F5344CB8AC3E}">
        <p14:creationId xmlns:p14="http://schemas.microsoft.com/office/powerpoint/2010/main" val="41211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1337106" y="1473078"/>
            <a:ext cx="6692210" cy="5353768"/>
            <a:chOff x="645696" y="841734"/>
            <a:chExt cx="7520333" cy="6016266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96" y="841734"/>
              <a:ext cx="7520333" cy="6016266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033693" y="6488668"/>
              <a:ext cx="4629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http://www.birdforum.net/opus/Barn_Swallow</a:t>
              </a:r>
              <a:endParaRPr kumimoji="1"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619" y="605567"/>
            <a:ext cx="8927184" cy="6964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 smtClean="0"/>
              <a:t>What is Swallow</a:t>
            </a:r>
            <a:r>
              <a:rPr lang="en-US" altLang="ja-JP" sz="4000" dirty="0" smtClean="0"/>
              <a:t>t</a:t>
            </a:r>
            <a:r>
              <a:rPr kumimoji="1" lang="en-US" altLang="ja-JP" sz="4000" dirty="0" smtClean="0"/>
              <a:t>ail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(</a:t>
            </a:r>
            <a:r>
              <a:rPr lang="en-US" altLang="ja-JP" sz="4000" dirty="0" err="1" smtClean="0"/>
              <a:t>spinodal</a:t>
            </a:r>
            <a:r>
              <a:rPr lang="en-US" altLang="ja-JP" sz="4000" dirty="0" smtClean="0"/>
              <a:t> decomposition)</a:t>
            </a:r>
            <a:endParaRPr kumimoji="1" lang="ja-JP" altLang="en-US" sz="4000" dirty="0"/>
          </a:p>
        </p:txBody>
      </p:sp>
      <p:sp>
        <p:nvSpPr>
          <p:cNvPr id="16" name="フリーフォーム 15"/>
          <p:cNvSpPr/>
          <p:nvPr/>
        </p:nvSpPr>
        <p:spPr>
          <a:xfrm>
            <a:off x="2367214" y="3442391"/>
            <a:ext cx="2634049" cy="1700597"/>
          </a:xfrm>
          <a:custGeom>
            <a:avLst/>
            <a:gdLst>
              <a:gd name="connsiteX0" fmla="*/ 2386914 w 2634049"/>
              <a:gd name="connsiteY0" fmla="*/ 0 h 1700597"/>
              <a:gd name="connsiteX1" fmla="*/ 1620795 w 2634049"/>
              <a:gd name="connsiteY1" fmla="*/ 531341 h 1700597"/>
              <a:gd name="connsiteX2" fmla="*/ 1015314 w 2634049"/>
              <a:gd name="connsiteY2" fmla="*/ 1692876 h 1700597"/>
              <a:gd name="connsiteX3" fmla="*/ 1101811 w 2634049"/>
              <a:gd name="connsiteY3" fmla="*/ 1013254 h 1700597"/>
              <a:gd name="connsiteX4" fmla="*/ 990600 w 2634049"/>
              <a:gd name="connsiteY4" fmla="*/ 543697 h 1700597"/>
              <a:gd name="connsiteX5" fmla="*/ 2060 w 2634049"/>
              <a:gd name="connsiteY5" fmla="*/ 86497 h 1700597"/>
              <a:gd name="connsiteX6" fmla="*/ 1287162 w 2634049"/>
              <a:gd name="connsiteY6" fmla="*/ 321276 h 1700597"/>
              <a:gd name="connsiteX7" fmla="*/ 2634049 w 2634049"/>
              <a:gd name="connsiteY7" fmla="*/ 370703 h 170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4049" h="1700597">
                <a:moveTo>
                  <a:pt x="2386914" y="0"/>
                </a:moveTo>
                <a:cubicBezTo>
                  <a:pt x="2118154" y="124597"/>
                  <a:pt x="1849395" y="249195"/>
                  <a:pt x="1620795" y="531341"/>
                </a:cubicBezTo>
                <a:cubicBezTo>
                  <a:pt x="1392195" y="813487"/>
                  <a:pt x="1101811" y="1612557"/>
                  <a:pt x="1015314" y="1692876"/>
                </a:cubicBezTo>
                <a:cubicBezTo>
                  <a:pt x="928817" y="1773195"/>
                  <a:pt x="1105930" y="1204784"/>
                  <a:pt x="1101811" y="1013254"/>
                </a:cubicBezTo>
                <a:cubicBezTo>
                  <a:pt x="1097692" y="821724"/>
                  <a:pt x="1173892" y="698156"/>
                  <a:pt x="990600" y="543697"/>
                </a:cubicBezTo>
                <a:cubicBezTo>
                  <a:pt x="807308" y="389238"/>
                  <a:pt x="-47367" y="123567"/>
                  <a:pt x="2060" y="86497"/>
                </a:cubicBezTo>
                <a:cubicBezTo>
                  <a:pt x="51487" y="49427"/>
                  <a:pt x="848497" y="273908"/>
                  <a:pt x="1287162" y="321276"/>
                </a:cubicBezTo>
                <a:cubicBezTo>
                  <a:pt x="1725827" y="368644"/>
                  <a:pt x="2179938" y="369673"/>
                  <a:pt x="2634049" y="3707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0686" y="-27149"/>
            <a:ext cx="915468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/>
              <a:t>Now the dynamical chiral symmetry breaking joins the swallowtail club.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950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59600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12655" y="2007909"/>
            <a:ext cx="85768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12655" y="2367698"/>
            <a:ext cx="85768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34153" y="3170650"/>
            <a:ext cx="66836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12655" y="3521013"/>
            <a:ext cx="85768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04798" y="3927937"/>
            <a:ext cx="86129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12655" y="4325434"/>
            <a:ext cx="1054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107243" y="1624359"/>
            <a:ext cx="68105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1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1" y="0"/>
            <a:ext cx="6984777" cy="6495843"/>
          </a:xfrm>
          <a:prstGeom prst="rect">
            <a:avLst/>
          </a:prstGeom>
        </p:spPr>
      </p:pic>
      <p:sp>
        <p:nvSpPr>
          <p:cNvPr id="5" name="フリーフォーム 4"/>
          <p:cNvSpPr/>
          <p:nvPr/>
        </p:nvSpPr>
        <p:spPr>
          <a:xfrm>
            <a:off x="2866649" y="2842054"/>
            <a:ext cx="2558256" cy="2939257"/>
          </a:xfrm>
          <a:custGeom>
            <a:avLst/>
            <a:gdLst>
              <a:gd name="connsiteX0" fmla="*/ 939232 w 2558256"/>
              <a:gd name="connsiteY0" fmla="*/ 49427 h 2939257"/>
              <a:gd name="connsiteX1" fmla="*/ 1507643 w 2558256"/>
              <a:gd name="connsiteY1" fmla="*/ 1272746 h 2939257"/>
              <a:gd name="connsiteX2" fmla="*/ 2557968 w 2558256"/>
              <a:gd name="connsiteY2" fmla="*/ 2928551 h 2939257"/>
              <a:gd name="connsiteX3" fmla="*/ 1606497 w 2558256"/>
              <a:gd name="connsiteY3" fmla="*/ 1989438 h 2939257"/>
              <a:gd name="connsiteX4" fmla="*/ 914519 w 2558256"/>
              <a:gd name="connsiteY4" fmla="*/ 2075935 h 2939257"/>
              <a:gd name="connsiteX5" fmla="*/ 119 w 2558256"/>
              <a:gd name="connsiteY5" fmla="*/ 2718487 h 2939257"/>
              <a:gd name="connsiteX6" fmla="*/ 976303 w 2558256"/>
              <a:gd name="connsiteY6" fmla="*/ 1631092 h 2939257"/>
              <a:gd name="connsiteX7" fmla="*/ 1618854 w 2558256"/>
              <a:gd name="connsiteY7" fmla="*/ 284205 h 2939257"/>
              <a:gd name="connsiteX8" fmla="*/ 1680638 w 2558256"/>
              <a:gd name="connsiteY8" fmla="*/ 0 h 293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256" h="2939257">
                <a:moveTo>
                  <a:pt x="939232" y="49427"/>
                </a:moveTo>
                <a:cubicBezTo>
                  <a:pt x="1088543" y="421159"/>
                  <a:pt x="1237854" y="792892"/>
                  <a:pt x="1507643" y="1272746"/>
                </a:cubicBezTo>
                <a:cubicBezTo>
                  <a:pt x="1777432" y="1752600"/>
                  <a:pt x="2541492" y="2809102"/>
                  <a:pt x="2557968" y="2928551"/>
                </a:cubicBezTo>
                <a:cubicBezTo>
                  <a:pt x="2574444" y="3048000"/>
                  <a:pt x="1880405" y="2131541"/>
                  <a:pt x="1606497" y="1989438"/>
                </a:cubicBezTo>
                <a:cubicBezTo>
                  <a:pt x="1332589" y="1847335"/>
                  <a:pt x="1182249" y="1954427"/>
                  <a:pt x="914519" y="2075935"/>
                </a:cubicBezTo>
                <a:cubicBezTo>
                  <a:pt x="646789" y="2197443"/>
                  <a:pt x="-10178" y="2792627"/>
                  <a:pt x="119" y="2718487"/>
                </a:cubicBezTo>
                <a:cubicBezTo>
                  <a:pt x="10416" y="2644347"/>
                  <a:pt x="706514" y="2036806"/>
                  <a:pt x="976303" y="1631092"/>
                </a:cubicBezTo>
                <a:cubicBezTo>
                  <a:pt x="1246092" y="1225378"/>
                  <a:pt x="1501465" y="556054"/>
                  <a:pt x="1618854" y="284205"/>
                </a:cubicBezTo>
                <a:cubicBezTo>
                  <a:pt x="1736243" y="12356"/>
                  <a:pt x="1708440" y="6178"/>
                  <a:pt x="16806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7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158587" cy="386748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" y="3819257"/>
            <a:ext cx="4436076" cy="303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76" y="680463"/>
            <a:ext cx="4436076" cy="303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7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2642" y="28052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R. Thom</a:t>
            </a:r>
            <a:r>
              <a:rPr lang="en-US" altLang="ja-JP" dirty="0"/>
              <a:t>: Structural Stability and </a:t>
            </a:r>
            <a:r>
              <a:rPr lang="en-US" altLang="ja-JP" dirty="0" smtClean="0"/>
              <a:t>Morphogenesis, 1972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43111"/>
            <a:ext cx="6016982" cy="51982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37112"/>
            <a:ext cx="2058832" cy="19147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828041" y="3463397"/>
            <a:ext cx="29953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Fig. 5.6 Section of swallow tail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74191" y="6488668"/>
            <a:ext cx="20199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Fig. 7.7 Swallow tail</a:t>
            </a:r>
            <a:endParaRPr kumimoji="1" lang="ja-JP" altLang="en-US" dirty="0"/>
          </a:p>
        </p:txBody>
      </p:sp>
      <p:sp>
        <p:nvSpPr>
          <p:cNvPr id="8" name="フリーフォーム 7"/>
          <p:cNvSpPr/>
          <p:nvPr/>
        </p:nvSpPr>
        <p:spPr>
          <a:xfrm>
            <a:off x="7278011" y="5020906"/>
            <a:ext cx="1075157" cy="1235280"/>
          </a:xfrm>
          <a:custGeom>
            <a:avLst/>
            <a:gdLst>
              <a:gd name="connsiteX0" fmla="*/ 939232 w 2558256"/>
              <a:gd name="connsiteY0" fmla="*/ 49427 h 2939257"/>
              <a:gd name="connsiteX1" fmla="*/ 1507643 w 2558256"/>
              <a:gd name="connsiteY1" fmla="*/ 1272746 h 2939257"/>
              <a:gd name="connsiteX2" fmla="*/ 2557968 w 2558256"/>
              <a:gd name="connsiteY2" fmla="*/ 2928551 h 2939257"/>
              <a:gd name="connsiteX3" fmla="*/ 1606497 w 2558256"/>
              <a:gd name="connsiteY3" fmla="*/ 1989438 h 2939257"/>
              <a:gd name="connsiteX4" fmla="*/ 914519 w 2558256"/>
              <a:gd name="connsiteY4" fmla="*/ 2075935 h 2939257"/>
              <a:gd name="connsiteX5" fmla="*/ 119 w 2558256"/>
              <a:gd name="connsiteY5" fmla="*/ 2718487 h 2939257"/>
              <a:gd name="connsiteX6" fmla="*/ 976303 w 2558256"/>
              <a:gd name="connsiteY6" fmla="*/ 1631092 h 2939257"/>
              <a:gd name="connsiteX7" fmla="*/ 1618854 w 2558256"/>
              <a:gd name="connsiteY7" fmla="*/ 284205 h 2939257"/>
              <a:gd name="connsiteX8" fmla="*/ 1680638 w 2558256"/>
              <a:gd name="connsiteY8" fmla="*/ 0 h 293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256" h="2939257">
                <a:moveTo>
                  <a:pt x="939232" y="49427"/>
                </a:moveTo>
                <a:cubicBezTo>
                  <a:pt x="1088543" y="421159"/>
                  <a:pt x="1237854" y="792892"/>
                  <a:pt x="1507643" y="1272746"/>
                </a:cubicBezTo>
                <a:cubicBezTo>
                  <a:pt x="1777432" y="1752600"/>
                  <a:pt x="2541492" y="2809102"/>
                  <a:pt x="2557968" y="2928551"/>
                </a:cubicBezTo>
                <a:cubicBezTo>
                  <a:pt x="2574444" y="3048000"/>
                  <a:pt x="1880405" y="2131541"/>
                  <a:pt x="1606497" y="1989438"/>
                </a:cubicBezTo>
                <a:cubicBezTo>
                  <a:pt x="1332589" y="1847335"/>
                  <a:pt x="1182249" y="1954427"/>
                  <a:pt x="914519" y="2075935"/>
                </a:cubicBezTo>
                <a:cubicBezTo>
                  <a:pt x="646789" y="2197443"/>
                  <a:pt x="-10178" y="2792627"/>
                  <a:pt x="119" y="2718487"/>
                </a:cubicBezTo>
                <a:cubicBezTo>
                  <a:pt x="10416" y="2644347"/>
                  <a:pt x="706514" y="2036806"/>
                  <a:pt x="976303" y="1631092"/>
                </a:cubicBezTo>
                <a:cubicBezTo>
                  <a:pt x="1246092" y="1225378"/>
                  <a:pt x="1501465" y="556054"/>
                  <a:pt x="1618854" y="284205"/>
                </a:cubicBezTo>
                <a:cubicBezTo>
                  <a:pt x="1736243" y="12356"/>
                  <a:pt x="1708440" y="6178"/>
                  <a:pt x="16806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5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1885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Arnold: Mathematical Methods in Classical Mechanics, (1968 Moscow)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1772816"/>
            <a:ext cx="9144000" cy="3762855"/>
            <a:chOff x="0" y="1772816"/>
            <a:chExt cx="9144000" cy="3762855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2816"/>
              <a:ext cx="9144000" cy="3762855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61931" y="2219851"/>
              <a:ext cx="2058832" cy="1914714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6590" y="3062229"/>
            <a:ext cx="4436076" cy="303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13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0366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1470"/>
            <a:ext cx="9144000" cy="979480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7812360" y="5475041"/>
            <a:ext cx="11521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7236296" y="5805264"/>
            <a:ext cx="12961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44" y="507377"/>
            <a:ext cx="2058832" cy="1914714"/>
          </a:xfrm>
          <a:prstGeom prst="rect">
            <a:avLst/>
          </a:prstGeom>
        </p:spPr>
      </p:pic>
      <p:sp>
        <p:nvSpPr>
          <p:cNvPr id="12" name="フリーフォーム 11"/>
          <p:cNvSpPr/>
          <p:nvPr/>
        </p:nvSpPr>
        <p:spPr>
          <a:xfrm>
            <a:off x="7092660" y="1107673"/>
            <a:ext cx="1075157" cy="1235280"/>
          </a:xfrm>
          <a:custGeom>
            <a:avLst/>
            <a:gdLst>
              <a:gd name="connsiteX0" fmla="*/ 939232 w 2558256"/>
              <a:gd name="connsiteY0" fmla="*/ 49427 h 2939257"/>
              <a:gd name="connsiteX1" fmla="*/ 1507643 w 2558256"/>
              <a:gd name="connsiteY1" fmla="*/ 1272746 h 2939257"/>
              <a:gd name="connsiteX2" fmla="*/ 2557968 w 2558256"/>
              <a:gd name="connsiteY2" fmla="*/ 2928551 h 2939257"/>
              <a:gd name="connsiteX3" fmla="*/ 1606497 w 2558256"/>
              <a:gd name="connsiteY3" fmla="*/ 1989438 h 2939257"/>
              <a:gd name="connsiteX4" fmla="*/ 914519 w 2558256"/>
              <a:gd name="connsiteY4" fmla="*/ 2075935 h 2939257"/>
              <a:gd name="connsiteX5" fmla="*/ 119 w 2558256"/>
              <a:gd name="connsiteY5" fmla="*/ 2718487 h 2939257"/>
              <a:gd name="connsiteX6" fmla="*/ 976303 w 2558256"/>
              <a:gd name="connsiteY6" fmla="*/ 1631092 h 2939257"/>
              <a:gd name="connsiteX7" fmla="*/ 1618854 w 2558256"/>
              <a:gd name="connsiteY7" fmla="*/ 284205 h 2939257"/>
              <a:gd name="connsiteX8" fmla="*/ 1680638 w 2558256"/>
              <a:gd name="connsiteY8" fmla="*/ 0 h 293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256" h="2939257">
                <a:moveTo>
                  <a:pt x="939232" y="49427"/>
                </a:moveTo>
                <a:cubicBezTo>
                  <a:pt x="1088543" y="421159"/>
                  <a:pt x="1237854" y="792892"/>
                  <a:pt x="1507643" y="1272746"/>
                </a:cubicBezTo>
                <a:cubicBezTo>
                  <a:pt x="1777432" y="1752600"/>
                  <a:pt x="2541492" y="2809102"/>
                  <a:pt x="2557968" y="2928551"/>
                </a:cubicBezTo>
                <a:cubicBezTo>
                  <a:pt x="2574444" y="3048000"/>
                  <a:pt x="1880405" y="2131541"/>
                  <a:pt x="1606497" y="1989438"/>
                </a:cubicBezTo>
                <a:cubicBezTo>
                  <a:pt x="1332589" y="1847335"/>
                  <a:pt x="1182249" y="1954427"/>
                  <a:pt x="914519" y="2075935"/>
                </a:cubicBezTo>
                <a:cubicBezTo>
                  <a:pt x="646789" y="2197443"/>
                  <a:pt x="-10178" y="2792627"/>
                  <a:pt x="119" y="2718487"/>
                </a:cubicBezTo>
                <a:cubicBezTo>
                  <a:pt x="10416" y="2644347"/>
                  <a:pt x="706514" y="2036806"/>
                  <a:pt x="976303" y="1631092"/>
                </a:cubicBezTo>
                <a:cubicBezTo>
                  <a:pt x="1246092" y="1225378"/>
                  <a:pt x="1501465" y="556054"/>
                  <a:pt x="1618854" y="284205"/>
                </a:cubicBezTo>
                <a:cubicBezTo>
                  <a:pt x="1736243" y="12356"/>
                  <a:pt x="1708440" y="6178"/>
                  <a:pt x="16806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34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65988"/>
            <a:ext cx="8928992" cy="96063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C. Zeeman: On </a:t>
            </a:r>
            <a:r>
              <a:rPr lang="en-US" altLang="ja-JP" dirty="0"/>
              <a:t>the unstable </a:t>
            </a:r>
            <a:r>
              <a:rPr lang="en-US" altLang="ja-JP" dirty="0" smtClean="0"/>
              <a:t>behavior </a:t>
            </a:r>
            <a:r>
              <a:rPr lang="en-US" altLang="ja-JP" dirty="0"/>
              <a:t>of stock exchanges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1115616"/>
            <a:ext cx="7308304" cy="548122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334053" y="6501168"/>
            <a:ext cx="15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Joel W. </a:t>
            </a:r>
            <a:r>
              <a:rPr lang="en-US" altLang="ja-JP" dirty="0" smtClean="0"/>
              <a:t>Robbin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884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0452" y="1460654"/>
            <a:ext cx="5768117" cy="463991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9392" y="21911"/>
            <a:ext cx="86714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The new Swallowtail</a:t>
            </a:r>
            <a:r>
              <a:rPr lang="ja-JP" altLang="en-US" sz="4000" dirty="0"/>
              <a:t> </a:t>
            </a:r>
            <a:r>
              <a:rPr kumimoji="1" lang="en-US" altLang="ja-JP" sz="4000" dirty="0" smtClean="0"/>
              <a:t>Legend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starts here!</a:t>
            </a:r>
            <a:r>
              <a:rPr kumimoji="1" lang="en-US" altLang="ja-JP" sz="4000" dirty="0" smtClean="0"/>
              <a:t> 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728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ja-JP" dirty="0" smtClean="0"/>
              <a:t>Acknowledgement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989443"/>
          </a:xfrm>
        </p:spPr>
        <p:txBody>
          <a:bodyPr>
            <a:normAutofit/>
          </a:bodyPr>
          <a:lstStyle/>
          <a:p>
            <a:r>
              <a:rPr lang="en-US" altLang="ja-JP" dirty="0"/>
              <a:t>We </a:t>
            </a:r>
            <a:r>
              <a:rPr lang="en-US" altLang="ja-JP" dirty="0" smtClean="0"/>
              <a:t>thank </a:t>
            </a:r>
            <a:r>
              <a:rPr lang="en-US" altLang="ja-JP" dirty="0"/>
              <a:t>very much Professor </a:t>
            </a:r>
            <a:r>
              <a:rPr lang="en-US" altLang="ja-JP" dirty="0" err="1"/>
              <a:t>Yamawaki</a:t>
            </a:r>
            <a:r>
              <a:rPr lang="en-US" altLang="ja-JP" dirty="0"/>
              <a:t> for giving </a:t>
            </a:r>
            <a:r>
              <a:rPr lang="en-US" altLang="ja-JP" dirty="0" smtClean="0"/>
              <a:t>us interesting </a:t>
            </a:r>
            <a:r>
              <a:rPr lang="en-US" altLang="ja-JP" dirty="0"/>
              <a:t>research subjects and </a:t>
            </a:r>
            <a:r>
              <a:rPr lang="en-US" altLang="ja-JP" dirty="0" smtClean="0"/>
              <a:t>opportunities </a:t>
            </a:r>
            <a:r>
              <a:rPr lang="en-US" altLang="ja-JP" dirty="0"/>
              <a:t>to </a:t>
            </a:r>
            <a:r>
              <a:rPr lang="en-US" altLang="ja-JP" dirty="0" smtClean="0"/>
              <a:t>present our </a:t>
            </a:r>
            <a:r>
              <a:rPr lang="en-US" altLang="ja-JP" dirty="0"/>
              <a:t>works and to discuss with world wide participants </a:t>
            </a:r>
            <a:r>
              <a:rPr lang="en-US" altLang="ja-JP" dirty="0" smtClean="0"/>
              <a:t>at SCGTs</a:t>
            </a:r>
            <a:r>
              <a:rPr lang="en-US" altLang="ja-JP" dirty="0"/>
              <a:t>. 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/>
              <a:t>SCGTs must have been special </a:t>
            </a:r>
            <a:r>
              <a:rPr lang="en-US" altLang="ja-JP" dirty="0" smtClean="0"/>
              <a:t>workshops </a:t>
            </a:r>
            <a:r>
              <a:rPr lang="en-US" altLang="ja-JP" dirty="0"/>
              <a:t>for me and for many other participants</a:t>
            </a:r>
            <a:r>
              <a:rPr lang="en-US" altLang="ja-JP" dirty="0" smtClean="0"/>
              <a:t>.</a:t>
            </a:r>
          </a:p>
          <a:p>
            <a:endParaRPr lang="en-US" altLang="ja-JP" dirty="0"/>
          </a:p>
          <a:p>
            <a:r>
              <a:rPr lang="en-US" altLang="ja-JP" dirty="0"/>
              <a:t>We miss SCGTs and strongly hope if </a:t>
            </a:r>
            <a:r>
              <a:rPr lang="en-US" altLang="ja-JP" dirty="0" smtClean="0"/>
              <a:t>someone </a:t>
            </a:r>
            <a:r>
              <a:rPr lang="en-US" altLang="ja-JP" dirty="0"/>
              <a:t>might  resurrect it in the future, which may be easier than </a:t>
            </a:r>
            <a:r>
              <a:rPr lang="en-US" altLang="ja-JP" dirty="0">
                <a:solidFill>
                  <a:srgbClr val="FF0000"/>
                </a:solidFill>
              </a:rPr>
              <a:t>resurrecting Technicolor</a:t>
            </a:r>
            <a:r>
              <a:rPr lang="en-US" altLang="ja-JP" dirty="0"/>
              <a:t>.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756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449" y="2802731"/>
            <a:ext cx="2700959" cy="1325563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Thank you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13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22"/>
            <a:ext cx="9144000" cy="631559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54523" y="113122"/>
            <a:ext cx="3940404" cy="14988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154581" y="1035698"/>
            <a:ext cx="1468529" cy="4443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5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1791.526"/>
  <p:tag name="LATEXADDIN" val="\documentclass{article}&#10;\usepackage{amsmath}&#10;\usepackage{color}&#10;\pagestyle{empty}&#10;\begin{document}&#10;$&#10;G&#10;$ {\rm (Four fermi coupling constant)}&#10;&#10;&#10;&#10;\end{document}"/>
  <p:tag name="IGUANATEXSIZE" val="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.4684"/>
  <p:tag name="ORIGINALWIDTH" val="1315.336"/>
  <p:tag name="LATEXADDIN" val="\documentclass{article}&#10;\usepackage{amsmath}&#10;\usepackage{color}&#10;\pagestyle{empty}&#10;\begin{document}&#10;\begin{align*}&#10;V(\sigma;0) = \frac{1}{2} G_0 \sigma^2 + m_0 \sigma&#10;\end{align*}&#10;&#10;&#10;\end{document}"/>
  <p:tag name="IGUANATEXSIZE" val="4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\bar M(\bar \sigma (t),t) 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3"/>
  <p:tag name="PICTUREFILESIZE" val="396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&#10;\bar M(0) = M_0(\sigma_0)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9"/>
  <p:tag name="PICTUREFILESIZE" val="550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, t=0)=M_0(\sigma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1"/>
  <p:tag name="PICTUREFILESIZE" val="617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.2167"/>
  <p:tag name="ORIGINALWIDTH" val="1512.561"/>
  <p:tag name="LATEXADDIN" val="\documentclass{article}&#10;\usepackage{amsmath}&#10;\usepackage{color}&#10;\pagestyle{empty}&#10;\begin{document}&#10;\begin{align*}&#10;\frac{\partial M (\sigma, t)}{\partial t}&#10;+ \frac{\partial F(\sigma,M, t)}{\partial \sigma}=0&#10;\end{align*}&#10;&#10;&#10;\end{document}"/>
  <p:tag name="IGUANATEXSIZE" val="2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\bar M\]&#10;&#10;&#10;\end{document}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1"/>
  <p:tag name="PICTUREFILESIZE" val="166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&#10;\bar \sigma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4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\bar\sigma(t)}{dt}= \frac{\partial F}{\partial M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6"/>
  <p:tag name="PICTUREFILESIZE" val="678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\bar M(\bar\sigma(t),t)}{dt}= -\frac{\partial F}{\partial \sigma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87"/>
  <p:tag name="PICTUREFILESIZE" val="906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\bar \sigma (t) 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25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\bar \sigma (0) = \sigma_0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2"/>
  <p:tag name="PICTUREFILESIZE" val="31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.4684"/>
  <p:tag name="ORIGINALWIDTH" val="2339.708"/>
  <p:tag name="LATEXADDIN" val="\documentclass{article}&#10;\usepackage{amsmath}&#10;\usepackage{color}&#10;\pagestyle{empty}&#10;\begin{document}&#10;\begin{align*}&#10;V(\sigma;t) =&#10;m(t) \sigma&#10;+ \frac{1}{2} G(t) \sigma^2 + G_6(t) \sigma^3+ \cdots&#10;\end{align*}&#10;&#10;&#10;\end{document}"/>
  <p:tag name="IGUANATEXSIZE" val="4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t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"/>
  <p:tag name="PICTUREFILESIZE" val="119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\sigma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1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\partial S(x,t)}{\partial t} &#10;+ H\left( x, p=\frac{\partial S(x,t)}{\partial x},t \right)&#10;=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64"/>
  <p:tag name="PICTUREFILESIZE" val="1427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V(\sigma,t)}{\partial t} &amp;+&#10;F\left(\sigma,M=\frac{\partial V(\sigma,t)}{\partial\sigma},t\right)&#10;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1"/>
  <p:tag name="PICTUREFILESIZE" val="2256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x(t)}{dt}= \frac{\partial H}{\partial p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4"/>
  <p:tag name="PICTUREFILESIZE" val="673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p(t)}{dt}= -\frac{\partial H}{\partial x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1"/>
  <p:tag name="PICTUREFILESIZE" val="663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\bar\sigma(t)}{dt}= \frac{\partial F}{\partial M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6"/>
  <p:tag name="PICTUREFILESIZE" val="678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M(\bar\sigma(t),t)}{dt}= -\frac{\partial F}{\partial \sigma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87"/>
  <p:tag name="PICTUREFILESIZE" val="896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\bar \sigma (0) = \sigma_0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2"/>
  <p:tag name="PICTUREFILESIZE" val="316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(\bar \sigma(t), \bar M(t) )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1"/>
  <p:tag name="PICTUREFILESIZE" val="45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173"/>
  <p:tag name="ORIGINALWIDTH" val="757.4053"/>
  <p:tag name="LATEXADDIN" val="\documentclass{article}&#10;\usepackage{amsmath}&#10;\usepackage{color}&#10;\pagestyle{empty}&#10;\begin{document}&#10;\begin{align*}&#10;M(\sigma;t) = \frac{\partial V}{\partial \sigma}&#10;\end{align*}&#10;&#10;&#10;\end{document}"/>
  <p:tag name="IGUANATEXSIZE" val="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&#10;M(0) = M_0(\sigma_0)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9"/>
  <p:tag name="PICTUREFILESIZE" val="539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(\bar \sigma(t; \sigma_0), \bar M(t; \sigma_0) )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80"/>
  <p:tag name="PICTUREFILESIZE" val="609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, t=0)=M_0(\sigma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1"/>
  <p:tag name="PICTUREFILESIZE" val="61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, t=0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0"/>
  <p:tag name="PICTUREFILESIZE" val="384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, 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"/>
  <p:tag name="PICTUREFILESIZE" val="316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, 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"/>
  <p:tag name="PICTUREFILESIZE" val="316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_0 : {\rm Label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3"/>
  <p:tag name="PICTUREFILESIZE" val="322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M\]&#10;&#10;&#10;\end{document}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1"/>
  <p:tag name="PICTUREFILESIZE" val="164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\sigma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1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F(\sigma, M, t) &amp;=&#10;-\frac{\Lambda^4}{4\pi^2}&#10; \ln\left[1+&#10;  \frac{1}{\Lambda^2}&#10;M^2&#10;   \right]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49"/>
  <p:tag name="PICTUREFILESIZE" val="177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353.9557"/>
  <p:tag name="LATEXADDIN" val="\documentclass{article}&#10;\usepackage{amsmath}&#10;\usepackage{color}&#10;\pagestyle{empty}&#10;\begin{document}&#10;\begin{align*}&#10;V(\sigma;t)&#10;\end{align*}&#10;&#10;&#10;\end{document}"/>
  <p:tag name="IGUANATEXSIZE" val="4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M\]&#10;&#10;&#10;\end{document}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1"/>
  <p:tag name="PICTUREFILESIZE" val="164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\sigma&#10;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1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, t=0)=G 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7"/>
  <p:tag name="PICTUREFILESIZE" val="520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\bar\sigma(t)}{dt}= \frac{\partial F}{\partial M}&#10;\propto -\frac{M}{\Lambda^2 + M^2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8"/>
  <p:tag name="PICTUREFILESIZE" val="1124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_{\rm c}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37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t&#10;\]&#10;&#10;&#10;\end{document}&#10;x \exp(-3t) = &#10;&#10;\frac{d X(s)}{ds} =3X(s)-\frac{2 c v(X(s),s)}{1+{v^2(X(s),s)}}&#10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"/>
  <p:tag name="PICTUREFILESIZE" val="119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\sigma&#10;\]&#10;&#10;&#10;\end{document}&#10;&#10;&#10;\frac{d X(s)}{ds} =3X(s)-\frac{2 c v(X(s),s)}{1+{v^2(X(s),s)}}&#10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1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t&#10;\]&#10;&#10;&#10;\end{document}&#10;x \exp(-3t) = &#10;&#10;\frac{d X(s)}{ds} =3X(s)-\frac{2 c v(X(s),s)}{1+{v^2(X(s),s)}}&#10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"/>
  <p:tag name="PICTUREFILESIZE" val="119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\sigma&#10;\]&#10;&#10;&#10;\end{document}&#10;&#10;&#10;\frac{d X(s)}{ds} =3X(s)-\frac{2 c v(X(s),s)}{1+{v^2(X(s),s)}}&#10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_{\rm c}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3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795.6506"/>
  <p:tag name="LATEXADDIN" val="\documentclass{article}&#10;\usepackage{amsmath}&#10;\usepackage{color}&#10;\pagestyle{empty}&#10;\begin{document}&#10;\begin{align*}&#10;m(t) = M(0;t)&#10;\end{align*}&#10;&#10;&#10;\end{document}"/>
  <p:tag name="IGUANATEXSIZE" val="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_{\rm c}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37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\usepackage{color}&#10;\pagestyle{empty}&#10;\begin{document}&#10;\begin{align*}&#10;t&#10;\end{align*}&#10;&#10;&#10;\end{document}"/>
  <p:tag name="IGUANATEXSIZE" val="2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.74315"/>
  <p:tag name="ORIGINALWIDTH" val="66.74165"/>
  <p:tag name="LATEXADDIN" val="\documentclass{article}&#10;\usepackage{amsmath}&#10;\usepackage{color}&#10;\pagestyle{empty}&#10;\begin{document}&#10;\begin{align*}&#10;\sigma&#10;\end{align*}&#10;&#10;&#10;\end{document}"/>
  <p:tag name="IGUANATEXSIZE" val="3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\usepackage{color}&#10;\pagestyle{empty}&#10;\begin{document}&#10;\begin{align*}&#10;t&#10;\end{align*}&#10;&#10;&#10;\end{document}"/>
  <p:tag name="IGUANATEXSIZE" val="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.74315"/>
  <p:tag name="ORIGINALWIDTH" val="66.74165"/>
  <p:tag name="LATEXADDIN" val="\documentclass{article}&#10;\usepackage{amsmath}&#10;\usepackage{color}&#10;\pagestyle{empty}&#10;\begin{document}&#10;\begin{align*}&#10;\sigma&#10;\end{align*}&#10;&#10;&#10;\end{document}"/>
  <p:tag name="IGUANATEXSIZE" val="3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dV_{\rm L, R}&amp;= &#10;\left.\frac{\partial V }{\partial \sigma}\right|_{\rm L,R} dS&#10;+ \left.\frac{\partial V }{\partial t}\right|_{\rm L,R} dt\\&#10;&amp;=M|_{L,R} ds -F|_{\rm L,R} dt&#10;\end{align*}&#10;&#10;\end{document}"/>
  <p:tag name="IGUANATEXSIZE" val="2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d(V_{\rm L} - V_{\rm R}) = 0&#10;\end{align*}&#10;&#10;\end{document}"/>
  <p:tag name="IGUANATEXSIZE" val="2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V_{\rm L}= V_{\rm R}&#10;\end{align*}&#10;&#10;\end{document}"/>
  <p:tag name="IGUANATEXSIZE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&#10;\left [M_{\rm L} - M_{\rm R} \right] dS(t)&#10;=\left[ F(M_{\rm L}) - F(M_{\rm R})\right] dt&#10;\]&#10;&#10;&#10;\end{document}&#10;c \equiv \frac{1}{4\pi^2}&#10;&#10;&#10;u_(S(t),t) 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6"/>
  <p:tag name="PICTUREFILESIZE" val="1146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%%%%             my command             %%%%%%&#10;\newcommand{\Slash}[1]{{\ooalign{\hfil/\hfil\crcr$#1$}}}%slash &#10;\newcommand{\pa}{\partial}&#10;\newcommand{\eff}{{\rm eff}}&#10;\newcommand{\Nc}{N_{\rm c}}&#10;\newcommand{\Nf}{N_{\rm f}}&#10;\newcommand{\ETC}{{\rm ETC}}&#10;\newcommand{\tm}{\tilde{m}}&#10;\newcommand{\tg}{\tilde{g}}&#10;&#10;\begin{align*}&#10;\frac{dG}{dt}=-2G&#10;+2 \left(G+\frac{3}{4\pi}\alpha\right)^2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735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"/>
  <p:tag name="PICTUREFILESIZE" val="119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d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"/>
  <p:tag name="PICTUREFILESIZE" val="193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d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"/>
  <p:tag name="PICTUREFILESIZE" val="155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L&#10;\end{align*}&#10;&#10;\end{document}"/>
  <p:tag name="IGUANATEXSIZE" val="2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R&#10;\end{align*}&#10;&#10;\end{document}"/>
  <p:tag name="IGUANATEXSIZE" val="2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\color{red} S(t) &#10;\end{align*}&#10;&#10;\end{document}"/>
  <p:tag name="IGUANATEXSIZE" val="2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"/>
  <p:tag name="PICTUREFILESIZE" val="164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\int_{\rm L}^{\rm R} Md\sigma&amp; = \int_{\rm L}^{\rm R} &#10;\frac{\partial V}{\partial \sigma} d\sigma\\&#10;&amp;= V_{\rm R}-V_1 -(V_2 -V_1 )+ V_2- V_L\\&#10;&amp;= V_{\rm R}-V_{\rm L}&#10;\end{align*}&#10;&#10;\end{document}"/>
  <p:tag name="IGUANATEXSIZE" val="2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\begin{align*}&#10;{\rm \int_B^A} Md\sigma&amp; = 0&#10;\end{align*}&#10;&#10;\end{document}"/>
  <p:tag name="IGUANATEXSIZE" val="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alpha = \frac{g^2}{4\pi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2"/>
  <p:tag name="PICTUREFILESIZE" val="366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\sigma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1"/>
  <p:tag name="PICTUREFILESIZE" val="253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newcommand{\Slash}[1]{{\ooalign{\hfil/\hfil\crcr$#1$}}}&#10;\DeclareMathOperator*{\p}{\mathcal{D} \phi}&#10;\begin{document}&#10;&#10;&#10;$$   \sigma $$&#10;&#10;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F(\sigma, M, t) &amp;=&#10;-\frac{\Lambda^4}{4\pi^2}&#10; \ln\left[1+&#10;  \frac{1}{\Lambda^2}&#10;M^2&#10;   \right]&#10;\simeq M^2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9"/>
  <p:tag name="PICTUREFILESIZE" val="2069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 = -p^2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9"/>
  <p:tag name="PICTUREFILESIZE" val="261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M(\sigma,t)}{\partial t}&amp;+&#10; \frac{\partial F(\sigma, t)}{\partial\sigma}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8"/>
  <p:tag name="PICTUREFILESIZE" val="144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M(\sigma,t)}{\partial t}&amp;+&#10;\frac{1}{2} \frac{\partial M^2}{\partial\sigma}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0"/>
  <p:tag name="PICTUREFILESIZE" val="1340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[&#10;\left(&#10;\frac{\partial}{\partial t}+M \frac{\partial }{\partial \sigma}&#10;\right) M(\sigma, t)=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5"/>
  <p:tag name="PICTUREFILESIZE" val="1617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3937"/>
  <p:tag name="ORIGINALWIDTH" val="125.9843"/>
  <p:tag name="LATEXADDIN" val="\documentclass{article}&#10;\usepackage{amsmath}&#10;\usepackage{color}&#10;\pagestyle{empty}&#10;\begin{document}&#10;\begin{align*}&#10;M&#10;\end{align*}&#10;&#10;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.74315"/>
  <p:tag name="ORIGINALWIDTH" val="66.74165"/>
  <p:tag name="LATEXADDIN" val="\documentclass{article}&#10;\usepackage{amsmath}&#10;\usepackage{color}&#10;\pagestyle{empty}&#10;\begin{document}&#10;\begin{align*}&#10;\sigma&#10;\end{align*}&#10;&#10;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"/>
  <p:tag name="PICTUREFILESIZE" val="16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.7372"/>
  <p:tag name="ORIGINALWIDTH" val="386.2017"/>
  <p:tag name="LATEXADDIN" val="\documentclass{article}&#10;\usepackage{amsmath}&#10;\usepackage{color}&#10;\pagestyle{empty}&#10;\begin{document}&#10;\begin{align*}&#10;m_0=0&#10;\end{align*}&#10;&#10;&#10;\end{document}"/>
  <p:tag name="IGUANATEXSIZE" val="2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"/>
  <p:tag name="PICTUREFILESIZE" val="121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"/>
  <p:tag name="PICTUREFILESIZE" val="121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"/>
  <p:tag name="PICTUREFILESIZE" val="164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"/>
  <p:tag name="PICTUREFILESIZE" val="119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)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69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bm, color}&#10;\pagestyle{empty}&#10;\newcommand{\Slash}[1]{{\ooalign{\hfil/\hfil\crcr$#1$}}}%slash&#10;\newcommand{\sumint}{\int\hspace{-4.8mm}\sum}&#10;\newcommand{\im}{{\rm i}}&#10;\newcommand{\re}{{\rm e}}&#10;\begin{document}&#10;\begin{align*}&#10;\begin{split}&#10;{\color{red} F(\sigma ;t)}=-\frac{\Lambda^3}{\pi^2}\left[&#10;\sqrt{\Lambda^2+M^2}&#10; +(\mu-\sqrt{\Lambda^2+M^2})&#10;\cdot {\color{blue} \theta(\mu-\sqrt{\Lambda^2+M^2})}&#10;\right]&#10;\end{split}&#10;\end{align*}&#10;\end{document}"/>
  <p:tag name="IGUANATEXSIZE" val="2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newcommand{\Slash}[1]{{\ooalign{\hfil/\hfil\crcr$#1$}}}&#10;&#10;\begin{align*}&#10;\frac{\partial M(\sigma,t)}{\partial t}&amp;+&#10; \frac{\partial \color{red} F(\sigma, t)}{\partial\sigma}=0&#10;\end{align*}&#10;&#10;\end{document}"/>
  <p:tag name="IGUANATEXSIZE" val="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cdots\cdots&#10;\end{align*}&#10;&#10;\end{document}"/>
  <p:tag name="IGUANATEXSIZE" val="2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.73976"/>
  <p:tag name="ORIGINALWIDTH" val="68.24149"/>
  <p:tag name="LATEXADDIN" val="\documentclass{article}&#10;\usepackage{amsmath}&#10;\usepackage{color}&#10;\pagestyle{empty}&#10;\begin{document}&#10;\begin{align*}&#10;\mu&#10;\end{align*}&#10;&#10;&#10;\end{document}"/>
  <p:tag name="IGUANATEXSIZE" val="2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newcommand{\Slash}[1]{{\ooalign{\hfil/\hfil\crcr$#1$}}}&#10;&#10;\begin{align*}&#10;\frac{d\bar{\sigma}(t)}{dt}= &#10;-\frac{\Lambda^3 M}{\pi^2\sqrt{\Lambda^2+M^2} }&#10;\color{blue} \theta(\sqrt{\Lambda^2+M^2}-\mu)&#10;\end{align*}&#10;&#10;\end{document}"/>
  <p:tag name="IGUANATEXSIZE" val="2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M(\sigma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00"/>
  <p:tag name="PICTUREFILESIZE" val="137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\sigm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6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frac{d\bar{\sigma}(t)}{dt}= &#10;-\frac{\Lambda^3 M}{\pi^2\sqrt{\Lambda^2+M^2} }&#10;\theta(\sqrt{\Lambda^2+M^2}-\mu)&#10;\end{align*}&#10;&#10;\end{document}"/>
  <p:tag name="IGUANATEXSIZE" val="2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frac{d\bar{M}(t)}{dt}= 0&#10;\end{align*}&#10;&#10;\end{document}"/>
  <p:tag name="IGUANATEXSIZE" val="2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=\Lambda_0 e^{-t}&#10;\end{align*}&#10;&#10;\end{document}"/>
  <p:tag name="IGUANATEXSIZE" val="2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bar\sigma (t=0)=\sigma_0&#10;\end{align*}&#10;&#10;\end{document}"/>
  <p:tag name="IGUANATEXSIZE" val="2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bar M (t=0)=G_0\sigma_0&#10;\end{align*}&#10;&#10;\end{document}"/>
  <p:tag name="IGUANATEXSIZE" val="2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W(j;t)=V(\sigma=0;t,j)&#10;\end{align*}&#10;&#10;\end{document}"/>
  <p:tag name="IGUANATEXSIZE" val="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%%%%             my command             %%%%%%&#10;\newcommand{\Slash}[1]{{\ooalign{\hfil/\hfil\crcr$#1$}}}%slash &#10;\newcommand{\pa}{\partial}&#10;\newcommand{\eff}{{\rm eff}}&#10;\newcommand{\Nc}{N_{\rm c}}&#10;\newcommand{\Nf}{N_{\rm f}}&#10;\newcommand{\ETC}{{\rm ETC}}&#10;\newcommand{\tm}{\tilde{m}}&#10;\newcommand{\tg}{\tilde{g}}&#10;&#10;\begin{align*}&#10;\frac{dG}{dt}=-2G&#10;+2 \left(G+\frac{3}{4\pi}\alpha\right)^2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735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newcommand{\Slash}[1]{{\ooalign{\hfil/\hfil\crcr$#1$}}}&#10;&#10;\begin{align*}&#10;{\color{red}\phi(j;t)}\equiv \langle \bar{\psi}\psi\rangle_j&#10;=\frac{\partial W(j;t)}{\partial j}&#10;\end{align*}&#10;&#10;\end{document}"/>
  <p:tag name="IGUANATEXSIZE" val="2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W(j;t) = V(\sigma=0;t,j)= V(j/G_0; t, j=0)-\frac{j^2}{2G_0}&#10;\end{align*}&#10;&#10;\end{document}"/>
  <p:tag name="IGUANATEXSIZE" val="2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W(j;t)&#10;\end{align*}&#10;&#10;\end{document}"/>
  <p:tag name="IGUANATEXSIZE" val="2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(\sigma;t,j)=M(\sigma+j/G_0;t,j=0) &#10;\end{align*}&#10;&#10;\end{document}"/>
  <p:tag name="IGUANATEXSIZE" val="2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(\sigma;t,j)=V(\sigma+j/G_0;t,j=0)-\frac{j^2}{2G_0} &#10;\end{align*}&#10;&#10;\end{document}"/>
  <p:tag name="IGUANATEXSIZE" val="2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(\sigma;t=0)=G_0\sigma +j&#10;\end{align*}&#10;&#10;\end{document}"/>
  <p:tag name="IGUANATEXSIZE" val="2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phi(j;t)=\frac{1}{G_0} M(j/G_0;t,j=0)-\frac{j}{G_0}&#10;\end{align*}&#10;&#10;\end{document}"/>
  <p:tag name="IGUANATEXSIZE" val="2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newcommand{\Slash}[1]{{\ooalign{\hfil/\hfil\crcr$#1$}}}&#10;&#10;\begin{align*}&#10;V(\sigma;t=0,{\color{red}j}) = \frac{G_0}{2} \sigma^2&#10; + {\color{red}j}\, \sigma&#10;\end{align*}&#10;&#10;\end{document}"/>
  <p:tag name="IGUANATEXSIZE" val="2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_L(\phi;t)= j\phi(j;t) -W(j;t)&#10;\end{align*}&#10;&#10;\end{document}"/>
  <p:tag name="IGUANATEXSIZE" val="2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_L(\phi;t)&#10;\end{align*}&#10;&#10;\end{document}"/>
  <p:tag name="IGUANATEXSIZE" val="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332"/>
  <p:tag name="ORIGINALWIDTH" val="1556.055"/>
  <p:tag name="LATEXADDIN" val="\documentclass{article}&#10;\usepackage{amsmath}&#10;\usepackage{color}&#10;\pagestyle{empty}&#10;\begin{document}&#10;$&#10;g^2 &#10;$ {\rm (gauge coupling constant)}&#10;&#10;&#10;&#10;\end{document}"/>
  <p:tag name="IGUANATEXSIZE" val="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%%%%             my command             %%%%%%&#10;\newcommand{\Slash}[1]{{\ooalign{\hfil/\hfil\crcr$#1$}}}%slash &#10;\newcommand{\pa}{\partial}&#10;\newcommand{\eff}{{\rm eff}}&#10;\newcommand{\Nc}{N_{\rm c}}&#10;\newcommand{\Nf}{N_{\rm f}}&#10;\newcommand{\ETC}{{\rm ETC}}&#10;\newcommand{\tm}{\tilde{m}}&#10;\newcommand{\tg}{\tilde{g}}&#10;&#10;\begin{align*}&#10;\alpha^{\rm cr}=\frac{\pi}{3}&#10;\end{align*}&#10;\end{document}&#10;"/>
  <p:tag name="FILENAME" val="TP_tmp"/>
  <p:tag name="FORMAT" val="pngmono"/>
  <p:tag name="RES" val="300"/>
  <p:tag name="BLEND" val="0"/>
  <p:tag name="TRANSPARENT" val="0"/>
  <p:tag name="TBUG" val="0"/>
  <p:tag name="ALLOWFS" val="0"/>
  <p:tag name="ORIGWIDTH" val="190"/>
  <p:tag name="PICTUREFILESIZE" val="74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_{\rm L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"/>
  <p:tag name="PICTUREFILESIZE" val="164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phi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48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Delta V_{\rm L} 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9"/>
  <p:tag name="PICTUREFILESIZE" val="228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 \Delta \phi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5"/>
  <p:tag name="PICTUREFILESIZE" val="205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sigma &#10;\end{align*}&#10;&#10;\end{document}"/>
  <p:tag name="IGUANATEXSIZE" val="2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j=\frac{\partial V_L}{\partial \phi}&#10;\end{align*}&#10;&#10;\end{document}"/>
  <p:tag name="IGUANATEXSIZE" val="2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&#10;\end{align*}&#10;&#10;\end{document}"/>
  <p:tag name="IGUANATEXSIZE" val="2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frac{\partial V_L}{\partial \phi}= j&#10;\end{align*}&#10;&#10;\end{document}"/>
  <p:tag name="IGUANATEXSIZE" val="2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phi&#10;\end{align*}&#10;&#10;\end{document}"/>
  <p:tag name="IGUANATEXSIZE" val="2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frac{\Delta V_L}{\Delta \phi}= j&#10;\end{align*}&#10;&#10;\end{document}"/>
  <p:tag name="IGUANATEXSIZE" val="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G\, \text{(scalar 4-fermi)} &#10;\end{align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28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Delta W = \Delta V = 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7"/>
  <p:tag name="PICTUREFILESIZE" val="396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Delta V_L = j\, \Delta \phi&#10;\end{align*}&#10;&#10;\end{document}"/>
  <p:tag name="IGUANATEXSIZE" val="2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/m_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55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/m_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55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/m_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55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257.2179"/>
  <p:tag name="LATEXADDIN" val="\documentclass{article}&#10;\usepackage{amsmath}&#10;\usepackage{color}&#10;\pagestyle{empty}&#10;\begin{document}&#10;\begin{align*}&#10;M/\phi&#10;\end{align*}&#10;&#10;&#10;\end{document}"/>
  <p:tag name="IGUANATEXSIZE" val="2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257.2179"/>
  <p:tag name="LATEXADDIN" val="\documentclass{article}&#10;\usepackage{amsmath}&#10;\usepackage{color}&#10;\pagestyle{empty}&#10;\begin{document}&#10;\begin{align*}&#10;M/\phi&#10;\end{align*}&#10;&#10;&#10;\end{document}"/>
  <p:tag name="IGUANATEXSIZE" val="2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257.2179"/>
  <p:tag name="LATEXADDIN" val="\documentclass{article}&#10;\usepackage{amsmath}&#10;\usepackage{color}&#10;\pagestyle{empty}&#10;\begin{document}&#10;\begin{align*}&#10;M/\phi&#10;\end{align*}&#10;&#10;&#10;\end{document}"/>
  <p:tag name="IGUANATEXSIZE" val="2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/m_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55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/m_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5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\beta {\rm \ function of\ } G &#10;\end{align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0"/>
  <p:tag name="PICTUREFILESIZE" val="262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257.2179"/>
  <p:tag name="LATEXADDIN" val="\documentclass{article}&#10;\usepackage{amsmath}&#10;\usepackage{color}&#10;\pagestyle{empty}&#10;\begin{document}&#10;\begin{align*}&#10;M/\phi&#10;\end{align*}&#10;&#10;&#10;\end{document}"/>
  <p:tag name="IGUANATEXSIZE" val="2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257.2179"/>
  <p:tag name="LATEXADDIN" val="\documentclass{article}&#10;\usepackage{amsmath}&#10;\usepackage{color}&#10;\pagestyle{empty}&#10;\begin{document}&#10;\begin{align*}&#10;M/\phi&#10;\end{align*}&#10;&#10;&#10;\end{document}"/>
  <p:tag name="IGUANATEXSIZE" val="2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/m_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55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257.2179"/>
  <p:tag name="LATEXADDIN" val="\documentclass{article}&#10;\usepackage{amsmath}&#10;\usepackage{color}&#10;\pagestyle{empty}&#10;\begin{document}&#10;\begin{align*}&#10;M/\phi&#10;\end{align*}&#10;&#10;&#10;\end{document}"/>
  <p:tag name="IGUANATEXSIZE" val="2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/m_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4"/>
  <p:tag name="PICTUREFILESIZE" val="255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257.2179"/>
  <p:tag name="LATEXADDIN" val="\documentclass{article}&#10;\usepackage{amsmath}&#10;\usepackage{color}&#10;\pagestyle{empty}&#10;\begin{document}&#10;\begin{align*}&#10;M/\phi&#10;\end{align*}&#10;&#10;&#10;\end{document}"/>
  <p:tag name="IGUANATEXSIZE" val="2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(\sigma)&#10;\end{align*}&#10;&#10;\end{document}"/>
  <p:tag name="IGUANATEXSIZE" val="3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(\sigma)&#10;\end{align*}&#10;&#10;\end{document}"/>
  <p:tag name="IGUANATEXSIZE" val="3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_L(\phi)&#10;\end{align*}&#10;&#10;\end{document}"/>
  <p:tag name="IGUANATEXSIZE" val="3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(\sigma)&#10;\end{align*}&#10;&#10;\end{document}"/>
  <p:tag name="IGUANATEXSIZE" val="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G\, \text{(scalar 4-fermi)} &#10;\end{align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28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(\sigma)&#10;\end{align*}&#10;&#10;\end{document}"/>
  <p:tag name="IGUANATEXSIZE" val="3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_L(\phi)&#10;\end{align*}&#10;&#10;\end{document}"/>
  <p:tag name="IGUANATEXSIZE" val="3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(\sigma)&#10;\end{align*}&#10;&#10;\end{document}"/>
  <p:tag name="IGUANATEXSIZE" val="3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(\sigma)&#10;\end{align*}&#10;&#10;\end{document}"/>
  <p:tag name="IGUANATEXSIZE" val="3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V_L(\phi)&#10;\end{align*}&#10;&#10;\end{document}"/>
  <p:tag name="IGUANATEXSIZE" val="3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(t)&#10;\end{align*}&#10;&#10;\end{document}"/>
  <p:tag name="IGUANATEXSIZE" val="2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&#10;\end{align*}&#10;&#10;\end{document}"/>
  <p:tag name="IGUANATEXSIZE" val="2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_0=0&#10;\end{align*}&#10;&#10;\end{document}"/>
  <p:tag name="IGUANATEXSIZE" val="2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_0\neq 0&#10;\end{align*}&#10;&#10;\end{document}"/>
  <p:tag name="IGUANATEXSIZE" val="2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_{\rm c}&#10;\end{align*}&#10;&#10;\end{document}"/>
  <p:tag name="IGUANATEXSIZE" val="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\alpha\, \text{(gauge )} &#10;\end{align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30"/>
  <p:tag name="PICTUREFILESIZE" val="232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mu\neq 0&#10;\end{align*}&#10;&#10;\end{document}"/>
  <p:tag name="IGUANATEXSIZE" val="2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=\Lambda_{\rm c}&#10;\end{align*}&#10;&#10;\end{document}"/>
  <p:tag name="IGUANATEXSIZE" val="2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&gt;\Lambda_{\rm c}&#10;\end{align*}&#10;&#10;\end{document}"/>
  <p:tag name="IGUANATEXSIZE" val="2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&lt;\Lambda_{\rm c}&#10;\end{align*}&#10;&#10;\end{document}"/>
  <p:tag name="IGUANATEXSIZE" val="2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3788"/>
  <p:tag name="ORIGINALWIDTH" val="83.98952"/>
  <p:tag name="LATEXADDIN" val="\documentclass{article}&#10;\usepackage{amsmath}&#10;\usepackage{color}&#10;\pagestyle{empty}&#10;\begin{document}&#10;\begin{align*}&#10;t_{\rm c}&#10;\end{align*}&#10;&#10;&#10;\end{document}"/>
  <p:tag name="IGUANATEXSIZE" val="4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(\sigma;t)&#10;\end{align*}&#10;&#10;\end{document}"/>
  <p:tag name="IGUANATEXSIZE" val="2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sigma &#10;\end{align*}&#10;&#10;\end{document}"/>
  <p:tag name="IGUANATEXSIZE" val="2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M(\sigma;t)&#10;\end{align*}&#10;&#10;\end{document}"/>
  <p:tag name="IGUANATEXSIZE" val="2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Slash}[1]{{\ooalign{\hfil/\hfil\crcr$#1$}}}&#10;&#10;\begin{align*}&#10;\sigma &#10;\end{align*}&#10;&#10;\end{document}"/>
  <p:tag name="IGUANATEXSIZE" val="2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D:\Visual Studio 2010\Projects\Schwinger-Dyson\SD12 選んでプロット,long double\phase_diagram_SCGT15B修正版\phase_diagram2.eps"/>
  <p:tag name="FORMAT" val="png256"/>
  <p:tag name="RES" val="150"/>
  <p:tag name="BLEND" val="0"/>
  <p:tag name="TRANSPARENT" val="0"/>
  <p:tag name="TBUG" val="0"/>
  <p:tag name="ORIGWIDTH" val="332"/>
  <p:tag name="PICTUREFILESIZE" val="454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%%%%             my command             %%%%%%&#10;\newcommand{\Slash}[1]{{\ooalign{\hfil/\hfil\crcr$#1$}}}%slash &#10;\newcommand{\pa}{\partial}&#10;\newcommand{\eff}{{\rm eff}}&#10;\newcommand{\Nc}{N_{\rm c}}&#10;\newcommand{\Nf}{N_{\rm f}}&#10;\newcommand{\ETC}{{\rm ETC}}&#10;\newcommand{\tm}{\tilde{m}}&#10;\newcommand{\tg}{\tilde{g}}&#10;&#10;\begin{align*}&#10;\alpha^{\rm cr}&#10;\end{align*}&#10;\end{document}&#10;"/>
  <p:tag name="FILENAME" val="TP_tmp"/>
  <p:tag name="FORMAT" val="pngmono"/>
  <p:tag name="RES" val="300"/>
  <p:tag name="BLEND" val="0"/>
  <p:tag name="TRANSPARENT" val="0"/>
  <p:tag name="TBUG" val="0"/>
  <p:tag name="ALLOWFS" val="0"/>
  <p:tag name="ORIGWIDTH" val="73"/>
  <p:tag name="PICTUREFILESIZE" val="52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1/G 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8"/>
  <p:tag name="PICTUREFILESIZE" val="21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\mu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31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M(\sigma;t) = \partial_\sigma V(\sigma;t)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413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newcommand{\Slash}[1]{{\ooalign{\hfil/\hfil\crcr$#1$}}}%slash&#10;\begin{align*}&#10;=i\Slash{p}-M(\sigma;t)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281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=\bar{\psi}\psi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12"/>
  <p:tag name="PICTUREFILESIZE" val="140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partial_t V(\sigma;t) &amp;=&#10;\frac{\Lambda^4}{4\pi^2}&#10; \ln\left[1+&#10;  \frac{1}{\Lambda^2}&#10;  \left(&#10;      M+\frac{ (3+{\color[named]{Red}\xi})C_2g_{\rm s}^2}{4\Lambda^2}\cdot\sigma&#10;      \right)^2&#10;   \right]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3"/>
  <p:tag name="PICTUREFILESIZE" val="3305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C_2=\sum_{a=1}^{N_{\rm c}^2-1}T^aT^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58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\sigma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44"/>
  <p:tag name="PICTUREFILESIZE" val="27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\sigma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44"/>
  <p:tag name="PICTUREFILESIZE" val="27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\sigma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44"/>
  <p:tag name="PICTUREFILESIZE" val="27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G_{\rm cr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5"/>
  <p:tag name="PICTUREFILESIZE" val="193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M(\sigma)\ \rm [GeV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50"/>
  <p:tag name="PICTUREFILESIZE" val="256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\sigma \ \rm [(GeV)^3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75"/>
  <p:tag name="PICTUREFILESIZE" val="232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ewcommand{\Slash}[1]{{\ooalign{\hfil/\hfil\crcr$#1$}}}%slash &#10;\newcommand{\pa}{\partial}&#10;\begin{align*}&#10;\partial_t V(\sigma;t) &amp;=&#10;\frac{\Lambda^4}{4\pi^2}&#10; \ln\left[1+&#10;  \frac{1}{\Lambda^2}&#10;  \left(&#10;      M+\frac{ (3+\xi)C_2g_{\rm s}^2}{4\Lambda^2}\cdot\sigma&#10;      \right)^2&#10;   \right]&#10;  \equiv F(\sigma,M;t)&#10;\end{align*}&#10;&#10;\end{document}"/>
  <p:tag name="IGUANATEXSIZE" val="2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\bar\sigma(t)}{dt}= \frac{\partial F}{\partial M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6"/>
  <p:tag name="PICTUREFILESIZE" val="678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d\bar M(\bar\sigma(t),t)}{dt}= -\frac{\partial F}{\partial \sigma}\neq 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6"/>
  <p:tag name="PICTUREFILESIZE" val="1004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M(\sigma)\ \rm [GeV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50"/>
  <p:tag name="PICTUREFILESIZE" val="256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$\sigma \ \rm [(GeV)^3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75"/>
  <p:tag name="PICTUREFILESIZE" val="232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%%%%%             my command             %%%%%%&#10;\newcommand{\Slash}[1]{{\ooalign{\hfil/\hfil\crcr$#1$}}}%slash &#10;\newcommand{\pa}{\partial}&#10;\begin{align*}&#10;\Lambda\rightarrow 0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38"/>
  <p:tag name="PICTUREFILESIZE" val="115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M(\sigma;t)\ {\rm [GeV]}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03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T^a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156"/>
  <p:tag name="PICTUREFILESIZE" val="63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G(t)=\displaystyle\frac{G_0}{G_0-e^{2t}(G_0-1) }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8"/>
  <p:tag name="PICTUREFILESIZE" val="833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T^b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144"/>
  <p:tag name="PICTUREFILESIZE" val="64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T^b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144"/>
  <p:tag name="PICTUREFILESIZE" val="64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T^a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156"/>
  <p:tag name="PICTUREFILESIZE" val="63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newcommand{\Nc}{N_{\rm c}}&#10;\begin{align*}&#10;=&amp;\frac{\Lambda^4}{4\pi^2}&#10; \frac{(-1)^{n+1}}{n}&#10; \left(\frac{C_2 g_s^2}{2\Lambda^2(\Lambda^2+m^2)}\right)^n\\&#10; &amp;\quad \times \left[&#10;   (\xi m)^n&#10;   +\sum_{k=0}^{[\frac{n}{2}]}(-1)^k{{n}\choose{2k}}(2+4^k)m^{n-2k}\Lambda^{2k}&#10;  \right]\sigma^n 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720"/>
  <p:tag name="PICTUREFILESIZE" val="1021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usepackage{amsmath}&#10;\begin{document}&#10;\begin{align*}&#10;\partial_t V(\sigma;t)&#10; &amp;= \frac{\Lambda^4}{4\pi^2}\log\left[&#10;       1+\frac{1}{\Lambda^2}\left(M+\frac{C_2g_s^2}{2\Lambda^2}\cdot\sigma\right)^2&#10;      \right]\\&#10;   &amp;\quad+\frac{\Lambda^4}{8\pi^2}&#10;     \log\left[&#10;       \frac{\Lambda^2+\left(M+\frac{C_2g_s^2}{2\Lambda^2}\cdot\sigma\right)^2}{\Lambda^2+M^2}&#10;     +\frac{3\Lambda^2}{(\Lambda^2+M^2)^2}\left(\frac{C_2g_s^2}{2\Lambda^2}\cdot\sigma\right)^2&#10;     \right]\\&#10;   &amp;\quad+\frac{\Lambda^4}{4\pi^2}&#10;     \log\left[&#10;      1+{\color[named]{Red}\xi} \frac{M}{\Lambda^2+M^2}\frac{C_2g_s^2}{2\Lambda^2}\cdot\sigma&#10;     \right]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27"/>
  <p:tag name="PICTUREFILESIZE" val="10682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M(\sigma;t) = \partial_\sigma V(\sigma;t)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720"/>
  <p:tag name="PICTUREFILESIZE" val="410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 \partial_t V(\sigma;t) &amp;=&#10;\frac{\Lambda^4}{4\pi^2}&#10; \ln\left[1+&#10;  \frac{1}{\Lambda^2}&#10;  \left(&#10;      M+\frac{ (3+{\color[named]{Red}\xi})C_2g_{\rm s}^2}{4\Lambda^2}\cdot\sigma&#10;      \right)^2&#10;   \right]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3"/>
  <p:tag name="PICTUREFILESIZE" val="3305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m_{\rm dyn}\ [{\rm GeV}]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700"/>
  <p:tag name="PICTUREFILESIZE" val="247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\langle \bar{\psi} \psi \rangle \  [{\rm GeV}^3]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720"/>
  <p:tag name="PICTUREFILESIZE" val="340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\xi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62"/>
  <p:tag name="PICTUREFILESIZE" val="69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_{\rm c}=\frac{1}{2} \log \frac{G_0}{G_0-1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6"/>
  <p:tag name="PICTUREFILESIZE" val="663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begin{document}&#10;\begin{align*}&#10;\xi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62"/>
  <p:tag name="PICTUREFILESIZE" val="69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%%%%             my command             %%%%%%&#10;\newcommand{\Slash}[1]{{\ooalign{\hfil/\hfil\crcr$#1$}}}%slash &#10;\newcommand{\pa}{\partial}&#10;\newcommand{\Nc}{N_{\rm c}}&#10;\newcommand{\Nf}{N_{\rm f}}&#10;&#10;\begin{align*}&#10;\langle \bar{\psi} \psi \rangle^{1/3} \  [{\rm GeV}]&#10;\end{align*}&#10;&#10;\end{document}"/>
  <p:tag name="IGUANATEXSIZE" val="3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%%%%             my command             %%%%%%&#10;\newcommand{\Slash}[1]{{\ooalign{\hfil/\hfil\crcr$#1$}}}%slash &#10;\newcommand{\pa}{\partial}&#10;\newcommand{\Nc}{N_{\rm c}}&#10;\newcommand{\Nf}{N_{\rm f}}&#10;&#10;\begin{align*}&#10;\mu \ [{\rm GeV}]&#10;\end{align*}&#10;&#10;\end{document}"/>
  <p:tag name="IGUANATEXSIZE" val="3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%%%%             my command             %%%%%%&#10;\newcommand{\Slash}[1]{{\ooalign{\hfil/\hfil\crcr$#1$}}}%slash &#10;\newcommand{\pa}{\partial}&#10;\newcommand{\Nc}{N_{\rm c}}&#10;\newcommand{\Nf}{N_{\rm f}}&#10;&#10;\begin{align*}&#10;\langle \bar{\psi} \psi \rangle^{1/3} \  [{\rm GeV}]&#10;\end{align*}&#10;&#10;\end{document}"/>
  <p:tag name="IGUANATEXSIZE" val="3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%%%%             my command             %%%%%%&#10;\newcommand{\Slash}[1]{{\ooalign{\hfil/\hfil\crcr$#1$}}}%slash &#10;\newcommand{\pa}{\partial}&#10;\newcommand{\Nc}{N_{\rm c}}&#10;\newcommand{\Nf}{N_{\rm f}}&#10;&#10;\begin{align*}&#10;T \ [{\rm GeV}]&#10;\end{align*}&#10;&#10;\end{document}"/>
  <p:tag name="IGUANATEXSIZE" val="3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newcommand{\Slash}[1]{{\ooalign{\hfil/\hfil\crcr$#1$}}}&#10;\usepackage{amsmath}&#10;\begin{document}&#10;\begin{align*}&#10;\sigma &amp;= \bar{\psi}\psi\\&#10; \Delta^{\!+}_c&amp; = \frac{1}{2}\bar{\psi}^C i\sigma_2\lambda_c \gamma_5\psi, \\&#10; \Delta^{\!-}_c&amp; = \frac{1}{2}\bar{\psi}i \sigma_2\lambda_c \gamma_5\psi^C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1217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u_{\rm c} = 0.426\ {\rm  [GeV]}&#10;\]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463"/>
  <p:tag name="PICTUREFILESIZE" val="154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 \partial_t V(\sigma,\Delta)=&#10; &amp;\left(1-\frac{1}{N_{\rm c}}\right)\bigg[&#10; \frac{\Lambda^4}{4\pi^2}\log \frac{D+\sqrt{D^2+4\mu^2\Lambda^2}}{2\Lambda^2}&#10;-\frac{\mu^2\Lambda^6}{2\pi^2}\left(D+\sqrt{D^2+4\mu^2\Lambda^2}\right)^{-2}&#10; \bigg] \notag \\&#10; +&amp;\frac{1}{N_{\rm c}}\bigg[&#10; \frac{\Lambda^4}{4\pi^2}\log \frac{D_0+\sqrt{D_0^2+4\mu^2\Lambda^2}}{2\Lambda^2}&#10; -\frac{\mu^2\Lambda^6}{2\pi^2}\left(D_0+\sqrt{D_0^2+4\mu^2\Lambda^2}\right)^{-2}&#10; \bigg]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914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D=[(\Lambda^2-\mu^2+M^2+\Phi^2)^2+4\mu^2\Phi^2]^{1/2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683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D_0=|\Lambda^2-\mu^2+M^2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37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G_0 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"/>
  <p:tag name="PICTUREFILESIZE" val="18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\Lambda(t) =\Lambda_0 \exp(-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4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%%%%             my command             %%%%%%&#10;\newcommand{\Slash}[1]{{\ooalign{\hfil/\hfil\crcr$#1$}}}%slash &#10;\newcommand{\pa}{\partial}&#10;\newcommand{\eff}{{\rm eff}}&#10;\newcommand{\Nc}{N_{\rm c}}&#10;\newcommand{\Nf}{N_{\rm f}}&#10;\newcommand{\ETC}{{\rm ETC}}&#10;\newcommand{\tm}{\tilde{m}}&#10;\newcommand{\tg}{\tilde{g}}&#10;&#10;\[&#10;\frac{dG}{dt}\simeq G^2&#10;\Longrightarrow&#10;-\frac{1}{G}=t-\frac{1}{G_0}&#10;\Longrightarrow&#10;G=\frac{1}{1/G_0-t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833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_{\rm c}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37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"/>
  <p:tag name="PICTUREFILESIZE" val="119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.7323"/>
  <p:tag name="ORIGINALWIDTH" val="394.4507"/>
  <p:tag name="LATEXADDIN" val="\documentclass{article}&#10;\usepackage{amsmath}&#10;\usepackage{color}&#10;\pagestyle{empty}&#10;\begin{document}&#10;\begin{align*}&#10;\langle&#10;(\bar\psi\psi)^2&#10;\rangle&#10;\end{align*}&#10;&#10;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9828"/>
  <p:tag name="ORIGINALWIDTH" val="241.4698"/>
  <p:tag name="LATEXADDIN" val="\documentclass{article}&#10;\usepackage{amsmath}&#10;\usepackage{color}&#10;\pagestyle{empty}&#10;\begin{document}&#10;\begin{align*}&#10;\langle&#10;\bar\psi\psi&#10;\rangle&#10;\end{align*}&#10;&#10;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"/>
  <p:tag name="PICTUREFILESIZE" val="119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_{\rm c}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37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V(\sigma,t)}{\partial t} &amp;=&#10;\frac{\Lambda^4}{4\pi^2}&#10; \ln\left[1+&#10;  \frac{1}{\Lambda^2}&#10;  \left(&#10;\frac{\partial V(\sigma,t)}{\partial \sigma}      &#10;+\frac{ (3+{\color[named]{Red}\xi})C_2g^2}{4\Lambda^2}\cdot\sigma&#10;      \right)^2&#10;   \right]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57"/>
  <p:tag name="PICTUREFILESIZE" val="3754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{\rm Trace\  Log} (p \kern-1.5mm \slash + M_{\rm eff}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88"/>
  <p:tag name="PICTUREFILESIZE" val="70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_{\rm eff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9"/>
  <p:tag name="PICTUREFILESIZE" val="21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48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353.9557"/>
  <p:tag name="LATEXADDIN" val="\documentclass{article}&#10;\usepackage{amsmath}&#10;\usepackage{color}&#10;\pagestyle{empty}&#10;\begin{document}&#10;\begin{align*}&#10;V(\sigma;t)&#10;\end{align*}&#10;&#10;&#10;\end{document}"/>
  <p:tag name="IGUANATEXSIZE" val="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M(\sigma;t) = \partial_\sigma V(\sigma;t)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538"/>
  <p:tag name="PICTUREFILESIZE" val="158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_{\rm c}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37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=0&#10;\]&#10;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180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color}&#10;\usepackage{amsmath}&#10;\pagestyle{empty}&#10;\begin{document}&#10;&#10;\begin{align*}&#10;V(\psi,\bar{\psi})|_{\rm chiral}+{\color{red}m_0}\bar{\psi}\psi&#10;\end{align*}&#10;&#10;\end{document}"/>
  <p:tag name="IGUANATEXSIZE" val="2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(t)&#10;\end{align*}&#10;&#10;\end{document}"/>
  <p:tag name="IGUANATEXSIZE" val="2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(t)&#10;\end{align*}&#10;&#10;\end{document}"/>
  <p:tag name="IGUANATEXSIZE" val="2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&#10;\end{align*}&#10;&#10;\end{document}"/>
  <p:tag name="IGUANATEXSIZE" val="2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G_2&#10;\end{align*}&#10;&#10;\end{document}"/>
  <p:tag name="IGUANATEXSIZE" val="2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_0=0&#10;\end{align*}&#10;&#10;\end{document}"/>
  <p:tag name="IGUANATEXSIZE" val="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t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49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_0\neq 0&#10;\end{align*}&#10;&#10;\end{document}"/>
  <p:tag name="IGUANATEXSIZE" val="2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mu\neq 0&#10;\end{align*}&#10;&#10;\end{document}"/>
  <p:tag name="IGUANATEXSIZE" val="2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=\Lambda_{\rm c}&#10;\end{align*}&#10;&#10;\end{document}"/>
  <p:tag name="IGUANATEXSIZE" val="2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&gt;\Lambda_{\rm c}&#10;\end{align*}&#10;&#10;\end{document}"/>
  <p:tag name="IGUANATEXSIZE" val="2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&lt;\Lambda_{\rm c}&#10;\end{align*}&#10;&#10;\end{document}"/>
  <p:tag name="IGUANATEXSIZE" val="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_{\rm c}&#10;\end{align*}&#10;&#10;\end{document}"/>
  <p:tag name="IGUANATEXSIZE" val="2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Lambda(t)&#10;\end{align*}&#10;&#10;\end{document}"/>
  <p:tag name="IGUANATEXSIZE" val="2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&#10;\end{align*}&#10;&#10;\end{document}"/>
  <p:tag name="IGUANATEXSIZE" val="2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_0=0&#10;\end{align*}&#10;&#10;\end{document}"/>
  <p:tag name="IGUANATEXSIZE" val="2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m_0\neq 0&#10;\end{align*}&#10;&#10;\end{document}"/>
  <p:tag name="IGUANATEXSIZE" val="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t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49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V(\sigma,t)}{\partial t} &amp;=&#10;\frac{\Lambda^4}{4\pi^2}&#10; \ln\left[1+&#10;  \frac{1}{\Lambda^2}&#10;  \left(&#10;\frac{\partial V(\sigma,t)}{\partial \sigma}      &#10;+\frac{ (3+{\color[named]{Red}\xi})C_2g^2}{4\Lambda^2}\cdot\sigma&#10;      \right)^2&#10;   \right]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57"/>
  <p:tag name="PICTUREFILESIZE" val="375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V(\sigma,t)}{\partial t} &amp;+&#10;F\left(\sigma,\frac{\partial V(\sigma,t)}{\partial\sigma},t\right)&#10;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46"/>
  <p:tag name="PICTUREFILESIZE" val="2046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M(\sigma;t) = \partial_\sigma V(\sigma;t)&#10;\end{alig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538"/>
  <p:tag name="PICTUREFILESIZE" val="158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M(\sigma,t)}{\partial t}&amp; +&#10;\frac{\partial F(\sigma, M, t)}{\partial M} \frac{\partial M}{\partial \sigma}&#10;+\frac{\partial F(\sigma, M, t)}{\partial \sigma} 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06"/>
  <p:tag name="PICTUREFILESIZE" val="266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V(\sigma,t)}{\partial t} &amp;+&#10;F\left(\sigma,M,t\right)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2"/>
  <p:tag name="PICTUREFILESIZE" val="1416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frac{\partial}{\partial\sigma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3"/>
  <p:tag name="PICTUREFILESIZE" val="269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.2167"/>
  <p:tag name="ORIGINALWIDTH" val="1512.561"/>
  <p:tag name="LATEXADDIN" val="\documentclass{article}&#10;\usepackage{amsmath}&#10;\usepackage{color}&#10;\pagestyle{empty}&#10;\begin{document}&#10;\begin{align*}&#10;\frac{\partial M (\sigma, t)}{\partial t}&#10;+ \frac{\partial F(\sigma,M, t)}{\partial \sigma}=0&#10;\end{align*}&#10;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[&#10;\frac{\partial M(\sigma,t)}{\partial t} +&#10; \frac{\partial F(\sigma, t)}{\partial\sigma}=0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8"/>
  <p:tag name="PICTUREFILESIZE" val="1454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&#10;\int_{0}^{\infty}  dt  \int_{- \infty}^{\infty}  d\sigma&#10;  \left(\frac{\partial M}{\partial t}+\frac{\partial F}{\partial \sigma}&#10;\right) \varphi(\sigma,t)=0&#10;\]&#10;&#10;&#10;\end{document}&#10;c \equiv \frac{1}{4\pi^2}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5"/>
  <p:tag name="PICTUREFILESIZE" val="1685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\int_{0}^{\infty}  dt   \int_{- \infty}^{\infty}  d\sigma&#10;\left(M \frac{\partial\varphi}{\partial t} &#10;+F\frac{\partial\varphi}{\partial\sigma}\right ) &#10;\]&#10;&#10;&#10;\end{document}&#10;&#10;\int_{0}^{\infty}  dt &#10; \int_{- \infty}^{\infty}  dx  &#10;[u_t+u_x u] &#10;\varphi(x,t)&#10;=0&#10;&#10;&#10;\Rightarrow  \int_{- \infty}^{\infty}  dx  \left[ (u \varphi)_{t=0}^{t=\infty} -\int_{0}^{\infty}  dt ~ u  \varphi_t +\int_{0}^{\infty}  dt  &#10;\left[ (\varphi f(u))_{t=0}^{t=\infty} -  \int_{- \infty}^{\infty}  dx  ~\varphi_x f(u)  \right] =0&#10;    \right]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38"/>
  <p:tag name="PICTUREFILESIZE" val="143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t+dt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0"/>
  <p:tag name="PICTUREFILESIZE" val="94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 &#10;+  \int_{- \infty}^{\infty}  d\sigma  ~M(\sigma,t=0) \varphi (\sigma,t=0) =0&#10;\]&#10;&#10;&#10;\end{document}&#10;&#10;\int_{0}^{\infty}  dt &#10; \int_{- \infty}^{\infty}  dx  &#10;[u_t+u_x u] &#10;\varphi(x,t)&#10;=0&#10;&#10;&#10;\Rightarrow  \int_{- \infty}^{\infty}  dx  \left[ (u \varphi)_{t=0}^{t=\infty} -\int_{0}^{\infty}  dt ~ u  \varphi_t +\int_{0}^{\infty}  dt  &#10;\left[ (\varphi f(u))_{t=0}^{t=\infty} -  \int_{- \infty}^{\infty}  dx  ~\varphi_x f(u)  \right] =0&#10;    \right]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61"/>
  <p:tag name="PICTUREFILESIZE" val="1154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varphi(\sigma,t) 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7"/>
  <p:tag name="PICTUREFILESIZE" val="297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"/>
  <p:tag name="PICTUREFILESIZE" val="119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varphi(x, t)&#10;\]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"/>
  <p:tag name="PICTUREFILESIZE" val="304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varphi(x, t)&#10;\]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"/>
  <p:tag name="PICTUREFILESIZE" val="304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"/>
  <p:tag name="PICTUREFILESIZE" val="119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_{\rm R}&#10;\]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00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 $\sigma=S(t)$&#10;&#10;&#10;&#10;\end{document}&#10;c \equiv \frac{1}{4\pi^2}&#10;&#10;&#10;u_(S(t),t) 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7"/>
  <p:tag name="PICTUREFILESIZE" val="31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\int {\cal D}\phi_{\rm s}e^{-S_{\rm eff}[\phi_{\rm s}, \phi_{\rm L}, t]} &#10;=e^{-S_{\rm eff}[\phi_{\rm L}, t+dt]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727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_{\rm L}&#10;\]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183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(\sigma,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"/>
  <p:tag name="PICTUREFILESIZE" val="316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_{\rm R}&#10;\]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00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_{\rm L}&#10;\]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183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&#10;\left [M_{\rm L} - M_{\rm R} \right] dS(t)&#10;=\left[ F(M_{\rm L}) - F(M_{\rm R})\right] dt&#10;\]&#10;&#10;&#10;\end{document}&#10;c \equiv \frac{1}{4\pi^2}&#10;&#10;&#10;u_(S(t),t) 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6"/>
  <p:tag name="PICTUREFILESIZE" val="1146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varphi(x, t)&#10;\]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"/>
  <p:tag name="PICTUREFILESIZE" val="304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sigma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"/>
  <p:tag name="PICTUREFILESIZE" val="121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"/>
  <p:tag name="PICTUREFILESIZE" val="119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d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"/>
  <p:tag name="PICTUREFILESIZE" val="193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6.7154"/>
  <p:tag name="ORIGINALWIDTH" val="2531.683"/>
  <p:tag name="LATEXADDIN" val="\documentclass{article}&#10;\usepackage{amsmath}&#10;\usepackage{color}&#10;\pagestyle{empty}&#10;\begin{document}&#10;\begin{align*}&#10;S_{\rm eff}[\psi, \bar\psi;t]=&#10;\int d^4x \{ {\rm kinetic\ terms} + V(\bar\psi\psi;t)\}&#10;\end{align*}&#10;&#10;&#10;\end{document}"/>
  <p:tag name="IGUANATEXSIZE" val="3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d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"/>
  <p:tag name="PICTUREFILESIZE" val="155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"/>
  <p:tag name="PICTUREFILESIZE" val="248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_{\rm L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5"/>
  <p:tag name="PICTUREFILESIZE" val="183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(M_{\rm L}-M_{\rm R}) d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2"/>
  <p:tag name="PICTUREFILESIZE" val="473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(F(M_{\rm L})-F(M_{\rm R})) d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0"/>
  <p:tag name="PICTUREFILESIZE" val="679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M(\sigma,t)}{\partial t}&amp;+&#10; \frac{\partial F(\sigma, t)}{\partial\sigma}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8"/>
  <p:tag name="PICTUREFILESIZE" val="1445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_{\rm R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5"/>
  <p:tag name="PICTUREFILESIZE" val="200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 &#10;\left [M_{\rm L} - M_{\rm R} \right] dS(t)&#10;=\left[ F(M_{\rm L}) - F(M_{\rm R})\right] dt&#10;\]&#10;&#10;&#10;\end{document}&#10;c \equiv \frac{1}{4\pi^2}&#10;&#10;&#10;u_(S(t),t) 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6"/>
  <p:tag name="PICTUREFILESIZE" val="1146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color}&#10;\begin{document}&#10;%%%%%             my command             %%%%%%&#10;\newcommand{\Slash}[1]{{\ooalign{\hfil/\hfil\crcr$#1$}}}%slash &#10;\newcommand{\pa}{\partial}&#10;\begin{align*}&#10;\frac{\partial M(\sigma,t)}{\partial t}&amp; +&#10;\frac{\partial F(\sigma, M, t)}{\partial M} \frac{\partial M}{\partial \sigma}&#10;+\frac{\partial F(\sigma, M, t)}{\partial \sigma} =0&#10;\end{align*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06"/>
  <p:tag name="PICTUREFILESIZE" val="2662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newcommand{\Slash}[1]{{\ooalign{\hfil/\hfil\crcr$#1$}}}&#10;\begin{document}&#10;&#10;&#10;\[\bar \sigma (0) = \sigma_0\]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2"/>
  <p:tag name="PICTUREFILESIZE" val="3161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</TotalTime>
  <Words>2045</Words>
  <Application>Microsoft Office PowerPoint</Application>
  <PresentationFormat>画面に合わせる (4:3)</PresentationFormat>
  <Paragraphs>383</Paragraphs>
  <Slides>88</Slides>
  <Notes>11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88</vt:i4>
      </vt:variant>
    </vt:vector>
  </HeadingPairs>
  <TitlesOfParts>
    <vt:vector size="89" baseType="lpstr">
      <vt:lpstr>Office テーマ</vt:lpstr>
      <vt:lpstr>Weak Renormalization Group Approach for  Dynamical Chiral Symmetry Breaking</vt:lpstr>
      <vt:lpstr>SCGT and NPRG (me), A history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SCGT and NPRG (me), A history</vt:lpstr>
      <vt:lpstr>PowerPoint プレゼンテーション</vt:lpstr>
      <vt:lpstr>PowerPoint プレゼンテーション</vt:lpstr>
      <vt:lpstr>SCGT and NPRG (me), A history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SCGT and NPRG (me), A history</vt:lpstr>
      <vt:lpstr>PowerPoint プレゼンテーション</vt:lpstr>
      <vt:lpstr>PowerPoint プレゼンテーション</vt:lpstr>
      <vt:lpstr>Non-perturbative Renormalization group </vt:lpstr>
      <vt:lpstr>Sub-theory space</vt:lpstr>
      <vt:lpstr>Four Fermi interactions</vt:lpstr>
      <vt:lpstr>Fixed point structure</vt:lpstr>
      <vt:lpstr>SCGT Phase Diagram given by NPRG</vt:lpstr>
      <vt:lpstr>Blowup singularity</vt:lpstr>
      <vt:lpstr>Explosion itself is correct, certainly</vt:lpstr>
      <vt:lpstr>Back to our sub-theory space </vt:lpstr>
      <vt:lpstr>Mass function exhibiting dynamical mass generation</vt:lpstr>
      <vt:lpstr>Bare mass does help, but little</vt:lpstr>
      <vt:lpstr>Bare mass helps nothing for 1st order transition</vt:lpstr>
      <vt:lpstr>NPRG Eq.: 2-dimensional PDE</vt:lpstr>
      <vt:lpstr>Weak Renormalization Group Equation</vt:lpstr>
      <vt:lpstr>What is the weak solution?</vt:lpstr>
      <vt:lpstr>RH(Rankin-Hugoniot) condition</vt:lpstr>
      <vt:lpstr>RH condition: proof for physicists</vt:lpstr>
      <vt:lpstr>Construction method of weak solution</vt:lpstr>
      <vt:lpstr>Method of characteristics</vt:lpstr>
      <vt:lpstr>Exactly a Hamilton’s canonical system</vt:lpstr>
      <vt:lpstr>Phase space trajectory =&gt; String motion</vt:lpstr>
      <vt:lpstr>NJL model</vt:lpstr>
      <vt:lpstr>Characteristics or contour of M</vt:lpstr>
      <vt:lpstr>Characteristics starts crossing after </vt:lpstr>
      <vt:lpstr>Motion of string: a world sheet</vt:lpstr>
      <vt:lpstr>3-folding singularity emerges</vt:lpstr>
      <vt:lpstr>RH condition =&gt; Continuity of V(σ)</vt:lpstr>
      <vt:lpstr>Geometrical interpretation of RH condition</vt:lpstr>
      <vt:lpstr>Construction of Weak solution: Patchwork</vt:lpstr>
      <vt:lpstr>Fermion Potential</vt:lpstr>
      <vt:lpstr>Near the origin: the non-linear wave Eq.</vt:lpstr>
      <vt:lpstr>Dynamical mass generation  = spontaneous shock generation</vt:lpstr>
      <vt:lpstr>1st order transition is highly non-trivial</vt:lpstr>
      <vt:lpstr>NPRG equation at finite density</vt:lpstr>
      <vt:lpstr>String motion of finite density NJL</vt:lpstr>
      <vt:lpstr>Effective potential constructed by weak solution</vt:lpstr>
      <vt:lpstr>Free energy</vt:lpstr>
      <vt:lpstr>Legendre effective potential</vt:lpstr>
      <vt:lpstr>Plausible transition 1</vt:lpstr>
      <vt:lpstr>Plausible transition 2</vt:lpstr>
      <vt:lpstr>Plausible transition 3</vt:lpstr>
      <vt:lpstr>Lowering scale 1</vt:lpstr>
      <vt:lpstr>PowerPoint プレゼンテーション</vt:lpstr>
      <vt:lpstr>PowerPoint プレゼンテーション</vt:lpstr>
      <vt:lpstr>Characteristics</vt:lpstr>
      <vt:lpstr>Real jump at      for the first order transition</vt:lpstr>
      <vt:lpstr>PowerPoint プレゼンテーション</vt:lpstr>
      <vt:lpstr>PowerPoint プレゼンテーション</vt:lpstr>
      <vt:lpstr>Ladder QCD NPRG Equation</vt:lpstr>
      <vt:lpstr>PowerPoint プレゼンテーション</vt:lpstr>
      <vt:lpstr>PowerPoint プレゼンテーション</vt:lpstr>
      <vt:lpstr>QCD String motion</vt:lpstr>
      <vt:lpstr>QCD string motion</vt:lpstr>
      <vt:lpstr>QCD Mass function by weak solution</vt:lpstr>
      <vt:lpstr>Beyond the ladder QCD</vt:lpstr>
      <vt:lpstr>Beyond the  ladder QCD NPRGE</vt:lpstr>
      <vt:lpstr>Infinite series are summed up to give PDE</vt:lpstr>
      <vt:lpstr>Gauge dependence of physical quantity</vt:lpstr>
      <vt:lpstr>Finite density/temperature QCD</vt:lpstr>
      <vt:lpstr>Chiral Phase Diagram</vt:lpstr>
      <vt:lpstr>Chiral and color superconductivity</vt:lpstr>
      <vt:lpstr>Conclusions</vt:lpstr>
      <vt:lpstr>What is Swallowtail (spinodal decomposition)</vt:lpstr>
      <vt:lpstr>PowerPoint プレゼンテーション</vt:lpstr>
      <vt:lpstr>PowerPoint プレゼンテーション</vt:lpstr>
      <vt:lpstr>R. Thom: Structural Stability and Morphogenesis, 1972</vt:lpstr>
      <vt:lpstr>Arnold: Mathematical Methods in Classical Mechanics, (1968 Moscow)</vt:lpstr>
      <vt:lpstr>PowerPoint プレゼンテーション</vt:lpstr>
      <vt:lpstr> C. Zeeman: On the unstable behavior of stock exchanges</vt:lpstr>
      <vt:lpstr>PowerPoint プレゼンテーション</vt:lpstr>
      <vt:lpstr>Acknowledgement</vt:lpstr>
      <vt:lpstr>Thank you</vt:lpstr>
    </vt:vector>
  </TitlesOfParts>
  <Company>金沢大学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Ken-Ichi Aoki</dc:creator>
  <cp:lastModifiedBy>KMI</cp:lastModifiedBy>
  <cp:revision>97</cp:revision>
  <dcterms:created xsi:type="dcterms:W3CDTF">2015-03-01T07:58:07Z</dcterms:created>
  <dcterms:modified xsi:type="dcterms:W3CDTF">2015-03-06T04:14:47Z</dcterms:modified>
</cp:coreProperties>
</file>