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57"/>
  </p:notesMasterIdLst>
  <p:sldIdLst>
    <p:sldId id="256" r:id="rId3"/>
    <p:sldId id="356" r:id="rId4"/>
    <p:sldId id="357" r:id="rId5"/>
    <p:sldId id="312" r:id="rId6"/>
    <p:sldId id="313" r:id="rId7"/>
    <p:sldId id="314" r:id="rId8"/>
    <p:sldId id="324" r:id="rId9"/>
    <p:sldId id="325" r:id="rId10"/>
    <p:sldId id="326" r:id="rId11"/>
    <p:sldId id="322" r:id="rId12"/>
    <p:sldId id="321" r:id="rId13"/>
    <p:sldId id="359" r:id="rId14"/>
    <p:sldId id="281" r:id="rId15"/>
    <p:sldId id="295" r:id="rId16"/>
    <p:sldId id="327" r:id="rId17"/>
    <p:sldId id="284" r:id="rId18"/>
    <p:sldId id="298" r:id="rId19"/>
    <p:sldId id="296" r:id="rId20"/>
    <p:sldId id="285" r:id="rId21"/>
    <p:sldId id="328" r:id="rId22"/>
    <p:sldId id="331" r:id="rId23"/>
    <p:sldId id="329" r:id="rId24"/>
    <p:sldId id="330" r:id="rId25"/>
    <p:sldId id="332" r:id="rId26"/>
    <p:sldId id="333" r:id="rId27"/>
    <p:sldId id="334" r:id="rId28"/>
    <p:sldId id="336" r:id="rId29"/>
    <p:sldId id="338" r:id="rId30"/>
    <p:sldId id="337" r:id="rId31"/>
    <p:sldId id="340" r:id="rId32"/>
    <p:sldId id="339" r:id="rId33"/>
    <p:sldId id="341" r:id="rId34"/>
    <p:sldId id="342" r:id="rId35"/>
    <p:sldId id="344" r:id="rId36"/>
    <p:sldId id="345" r:id="rId37"/>
    <p:sldId id="348" r:id="rId38"/>
    <p:sldId id="347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17" r:id="rId47"/>
    <p:sldId id="320" r:id="rId48"/>
    <p:sldId id="319" r:id="rId49"/>
    <p:sldId id="315" r:id="rId50"/>
    <p:sldId id="316" r:id="rId51"/>
    <p:sldId id="346" r:id="rId52"/>
    <p:sldId id="360" r:id="rId53"/>
    <p:sldId id="361" r:id="rId54"/>
    <p:sldId id="362" r:id="rId55"/>
    <p:sldId id="358" r:id="rId56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EEECE1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 varScale="1">
        <p:scale>
          <a:sx n="78" d="100"/>
          <a:sy n="78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F6956-D96C-4D04-B5DA-4A36F592939C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FC74C-6F15-4A4C-A238-A5CA4F6900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FC74C-6F15-4A4C-A238-A5CA4F69001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FC74C-6F15-4A4C-A238-A5CA4F690011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altLang="ja-JP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ja-JP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05BBE7-FAC3-41D5-8E72-78F73BF913F9}" type="datetimeFigureOut">
              <a:rPr kumimoji="1" lang="ja-JP" altLang="en-US" smtClean="0"/>
              <a:pPr/>
              <a:t>2012/3/17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95D068-24D0-41E3-8E85-1B0C08924F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1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25.jpeg"/><Relationship Id="rId12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11" Type="http://schemas.openxmlformats.org/officeDocument/2006/relationships/image" Target="../media/image18.jpeg"/><Relationship Id="rId5" Type="http://schemas.openxmlformats.org/officeDocument/2006/relationships/image" Target="../media/image19.jpeg"/><Relationship Id="rId10" Type="http://schemas.openxmlformats.org/officeDocument/2006/relationships/image" Target="../media/image17.jpeg"/><Relationship Id="rId4" Type="http://schemas.openxmlformats.org/officeDocument/2006/relationships/image" Target="../media/image23.jpeg"/><Relationship Id="rId9" Type="http://schemas.openxmlformats.org/officeDocument/2006/relationships/image" Target="../media/image16.jpe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9.jpeg"/><Relationship Id="rId4" Type="http://schemas.openxmlformats.org/officeDocument/2006/relationships/image" Target="../media/image30.pn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3.png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5.png"/><Relationship Id="rId7" Type="http://schemas.openxmlformats.org/officeDocument/2006/relationships/image" Target="../media/image2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17.jpeg"/><Relationship Id="rId5" Type="http://schemas.openxmlformats.org/officeDocument/2006/relationships/image" Target="../media/image19.jpeg"/><Relationship Id="rId10" Type="http://schemas.openxmlformats.org/officeDocument/2006/relationships/image" Target="../media/image21.jpeg"/><Relationship Id="rId4" Type="http://schemas.openxmlformats.org/officeDocument/2006/relationships/image" Target="../media/image36.pn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8.jpeg"/><Relationship Id="rId7" Type="http://schemas.openxmlformats.org/officeDocument/2006/relationships/image" Target="../media/image1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9.png"/><Relationship Id="rId7" Type="http://schemas.openxmlformats.org/officeDocument/2006/relationships/image" Target="../media/image1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17.jpeg"/><Relationship Id="rId4" Type="http://schemas.openxmlformats.org/officeDocument/2006/relationships/image" Target="../media/image50.png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9.png"/><Relationship Id="rId7" Type="http://schemas.openxmlformats.org/officeDocument/2006/relationships/image" Target="../media/image1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image" Target="../media/image17.jpeg"/><Relationship Id="rId4" Type="http://schemas.openxmlformats.org/officeDocument/2006/relationships/image" Target="../media/image50.pn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48.png"/><Relationship Id="rId9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48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6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12" Type="http://schemas.openxmlformats.org/officeDocument/2006/relationships/image" Target="../media/image113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jpeg"/><Relationship Id="rId11" Type="http://schemas.openxmlformats.org/officeDocument/2006/relationships/image" Target="../media/image112.jpeg"/><Relationship Id="rId5" Type="http://schemas.openxmlformats.org/officeDocument/2006/relationships/image" Target="../media/image106.jpeg"/><Relationship Id="rId10" Type="http://schemas.openxmlformats.org/officeDocument/2006/relationships/image" Target="../media/image111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13" Type="http://schemas.openxmlformats.org/officeDocument/2006/relationships/image" Target="../media/image123.jpeg"/><Relationship Id="rId3" Type="http://schemas.openxmlformats.org/officeDocument/2006/relationships/image" Target="../media/image114.jpeg"/><Relationship Id="rId7" Type="http://schemas.openxmlformats.org/officeDocument/2006/relationships/image" Target="../media/image112.jpeg"/><Relationship Id="rId12" Type="http://schemas.openxmlformats.org/officeDocument/2006/relationships/image" Target="../media/image1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7.jpeg"/><Relationship Id="rId11" Type="http://schemas.openxmlformats.org/officeDocument/2006/relationships/image" Target="../media/image121.jpeg"/><Relationship Id="rId5" Type="http://schemas.openxmlformats.org/officeDocument/2006/relationships/image" Target="../media/image116.jpeg"/><Relationship Id="rId15" Type="http://schemas.openxmlformats.org/officeDocument/2006/relationships/image" Target="../media/image125.jpeg"/><Relationship Id="rId10" Type="http://schemas.openxmlformats.org/officeDocument/2006/relationships/image" Target="../media/image120.jpeg"/><Relationship Id="rId4" Type="http://schemas.openxmlformats.org/officeDocument/2006/relationships/image" Target="../media/image115.jpeg"/><Relationship Id="rId9" Type="http://schemas.openxmlformats.org/officeDocument/2006/relationships/image" Target="../media/image119.jpeg"/><Relationship Id="rId14" Type="http://schemas.openxmlformats.org/officeDocument/2006/relationships/image" Target="../media/image12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13" Type="http://schemas.openxmlformats.org/officeDocument/2006/relationships/image" Target="../media/image133.jpeg"/><Relationship Id="rId3" Type="http://schemas.openxmlformats.org/officeDocument/2006/relationships/image" Target="../media/image127.jpeg"/><Relationship Id="rId7" Type="http://schemas.openxmlformats.org/officeDocument/2006/relationships/image" Target="../media/image129.jpeg"/><Relationship Id="rId12" Type="http://schemas.openxmlformats.org/officeDocument/2006/relationships/image" Target="../media/image132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8.jpeg"/><Relationship Id="rId11" Type="http://schemas.openxmlformats.org/officeDocument/2006/relationships/image" Target="../media/image131.jpeg"/><Relationship Id="rId5" Type="http://schemas.openxmlformats.org/officeDocument/2006/relationships/image" Target="../media/image116.jpeg"/><Relationship Id="rId10" Type="http://schemas.openxmlformats.org/officeDocument/2006/relationships/image" Target="../media/image120.jpeg"/><Relationship Id="rId4" Type="http://schemas.openxmlformats.org/officeDocument/2006/relationships/image" Target="../media/image128.jpeg"/><Relationship Id="rId9" Type="http://schemas.openxmlformats.org/officeDocument/2006/relationships/image" Target="../media/image119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18.jpeg"/><Relationship Id="rId7" Type="http://schemas.openxmlformats.org/officeDocument/2006/relationships/image" Target="../media/image135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4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Relationship Id="rId9" Type="http://schemas.openxmlformats.org/officeDocument/2006/relationships/image" Target="../media/image1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1.png"/><Relationship Id="rId4" Type="http://schemas.openxmlformats.org/officeDocument/2006/relationships/image" Target="../media/image14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1.png"/><Relationship Id="rId5" Type="http://schemas.openxmlformats.org/officeDocument/2006/relationships/image" Target="../media/image46.png"/><Relationship Id="rId4" Type="http://schemas.openxmlformats.org/officeDocument/2006/relationships/image" Target="../media/image1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348880"/>
            <a:ext cx="65514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Shinya Matsuzaki  </a:t>
            </a:r>
            <a:r>
              <a:rPr lang="ja-JP" altLang="en-US" sz="2800" b="1" dirty="0" smtClean="0"/>
              <a:t>   </a:t>
            </a:r>
            <a:endParaRPr lang="en-US" altLang="ja-JP" sz="2800" b="1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Maskawa Institute for Science and Culture,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Kyoto Sangyo Univ.</a:t>
            </a:r>
          </a:p>
          <a:p>
            <a:endParaRPr kumimoji="1" lang="en-US" altLang="ja-JP" sz="2400" dirty="0"/>
          </a:p>
        </p:txBody>
      </p:sp>
      <p:sp>
        <p:nvSpPr>
          <p:cNvPr id="8" name="Rectangle 7"/>
          <p:cNvSpPr/>
          <p:nvPr/>
        </p:nvSpPr>
        <p:spPr>
          <a:xfrm>
            <a:off x="5220072" y="4077072"/>
            <a:ext cx="3150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@KMI, Nagoya  Univ.    </a:t>
            </a:r>
          </a:p>
          <a:p>
            <a:r>
              <a:rPr lang="en-US" altLang="ja-JP" sz="2400" dirty="0" smtClean="0"/>
              <a:t>                03/18/2012   </a:t>
            </a:r>
            <a:endParaRPr lang="ja-JP" altLang="en-US" sz="2400" dirty="0"/>
          </a:p>
        </p:txBody>
      </p:sp>
      <p:pic>
        <p:nvPicPr>
          <p:cNvPr id="1026" name="Picture 2" descr="C:\swork\talks\scgt12mini\logo-scgt12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500107" cy="2625080"/>
          </a:xfrm>
          <a:prstGeom prst="rect">
            <a:avLst/>
          </a:prstGeom>
          <a:noFill/>
        </p:spPr>
      </p:pic>
      <p:pic>
        <p:nvPicPr>
          <p:cNvPr id="1027" name="Picture 3" descr="C:\swork\talks\scgt12mini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733256"/>
            <a:ext cx="936104" cy="9361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908720"/>
            <a:ext cx="5456365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FFFF00"/>
                </a:solidFill>
              </a:rPr>
              <a:t>Techni-dilaton</a:t>
            </a:r>
            <a:r>
              <a:rPr lang="en-US" altLang="ja-JP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LHC</a:t>
            </a:r>
            <a:endParaRPr kumimoji="1" lang="ja-JP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924944"/>
            <a:ext cx="727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FF00"/>
                </a:solidFill>
              </a:rPr>
              <a:t>Walking Technicolor  and  Techni-dilaton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11560" y="2780928"/>
            <a:ext cx="720080" cy="72008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495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u="sng" dirty="0" smtClean="0">
                <a:solidFill>
                  <a:srgbClr val="FFFF00"/>
                </a:solidFill>
              </a:rPr>
              <a:t>Technicolor (TC) </a:t>
            </a:r>
            <a:r>
              <a:rPr lang="en-US" altLang="ja-JP" sz="2800" b="1" i="1" u="sng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altLang="ja-JP" sz="2800" b="1" i="1" u="sng" dirty="0" smtClean="0">
                <a:solidFill>
                  <a:srgbClr val="FFFF00"/>
                </a:solidFill>
              </a:rPr>
              <a:t> Walking TC </a:t>
            </a:r>
            <a:endParaRPr lang="en-US" altLang="ja-JP" sz="2800" b="1" i="1" u="sng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467544" y="1844824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71600" y="1772816"/>
            <a:ext cx="74460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TC:  origin of mass  </a:t>
            </a:r>
            <a:r>
              <a:rPr lang="en-US" altLang="ja-JP" sz="2800" b="1" dirty="0" smtClean="0">
                <a:sym typeface="Wingdings" pitchFamily="2" charset="2"/>
              </a:rPr>
              <a:t> </a:t>
            </a:r>
            <a:r>
              <a:rPr lang="en-US" altLang="ja-JP" sz="2800" b="1" dirty="0" smtClean="0"/>
              <a:t>dynamical explanation </a:t>
            </a:r>
          </a:p>
          <a:p>
            <a:r>
              <a:rPr lang="en-US" altLang="ja-JP" sz="2800" b="1" dirty="0" smtClean="0"/>
              <a:t>                                               for EWSB </a:t>
            </a:r>
          </a:p>
          <a:p>
            <a:r>
              <a:rPr lang="en-US" altLang="ja-JP" sz="2800" b="1" dirty="0" smtClean="0"/>
              <a:t>    techni-fermion condensation </a:t>
            </a:r>
          </a:p>
          <a:p>
            <a:r>
              <a:rPr lang="en-US" altLang="ja-JP" sz="2800" b="1" dirty="0" smtClean="0"/>
              <a:t>                                                 like quarks in QCD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67544" y="4293096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4221088"/>
            <a:ext cx="6364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TC dynamics should be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non QCD-like</a:t>
            </a:r>
            <a:r>
              <a:rPr lang="en-US" altLang="ja-JP" sz="2800" b="1" dirty="0" smtClean="0"/>
              <a:t>:  </a:t>
            </a:r>
          </a:p>
          <a:p>
            <a:r>
              <a:rPr lang="en-US" altLang="ja-JP" sz="2800" b="1" dirty="0" smtClean="0"/>
              <a:t>                                                  FCNC syndrome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6096" y="1556792"/>
            <a:ext cx="3014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FFC000"/>
                </a:solidFill>
              </a:rPr>
              <a:t>Weinberg (‘76),  Susskind (‘79)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5936" y="3429000"/>
            <a:ext cx="3683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Yamawaki et al (1986);  Bando et al (1986)</a:t>
            </a:r>
            <a:endParaRPr lang="ja-JP" altLang="en-US" sz="1600" dirty="0"/>
          </a:p>
        </p:txBody>
      </p:sp>
      <p:sp>
        <p:nvSpPr>
          <p:cNvPr id="3" name="5-Point Star 2"/>
          <p:cNvSpPr/>
          <p:nvPr/>
        </p:nvSpPr>
        <p:spPr>
          <a:xfrm>
            <a:off x="539552" y="980728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93668"/>
            <a:ext cx="3312368" cy="120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908720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Be “Walking” </a:t>
            </a:r>
            <a:endParaRPr lang="en-US" altLang="ja-JP" sz="2800" b="1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52780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5856" y="908720"/>
            <a:ext cx="4452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Holdom (1981);  </a:t>
            </a:r>
          </a:p>
          <a:p>
            <a:r>
              <a:rPr lang="en-US" altLang="ja-JP" sz="1600" dirty="0" smtClean="0"/>
              <a:t>Yamawaki et al (1986);  Bando et al (1986); </a:t>
            </a:r>
          </a:p>
          <a:p>
            <a:r>
              <a:rPr lang="en-US" altLang="ja-JP" sz="1600" dirty="0" smtClean="0"/>
              <a:t>Akiba  et al  (1986);  Appelquist  et al  (1986); (1987)</a:t>
            </a:r>
            <a:endParaRPr lang="ja-JP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745596"/>
            <a:ext cx="732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The  explicit proposal  </a:t>
            </a:r>
            <a:r>
              <a:rPr lang="en-US" altLang="ja-JP" sz="2400" b="1" dirty="0" smtClean="0"/>
              <a:t>based on  </a:t>
            </a:r>
            <a:r>
              <a:rPr lang="en-US" altLang="ja-JP" sz="2400" b="1" dirty="0" smtClean="0"/>
              <a:t>ladder SD eq  analysis</a:t>
            </a:r>
            <a:endParaRPr lang="en-US" altLang="ja-JP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3568" y="1844824"/>
            <a:ext cx="558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                       To solve  FCNC 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2613893" cy="648073"/>
          </a:xfrm>
          <a:prstGeom prst="rect">
            <a:avLst/>
          </a:prstGeom>
          <a:noFill/>
        </p:spPr>
      </p:pic>
      <p:pic>
        <p:nvPicPr>
          <p:cNvPr id="65" name="Picture 8" descr="C:\swork\talks\KIASpheno-2011\fi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1035372" cy="674196"/>
          </a:xfrm>
          <a:prstGeom prst="rect">
            <a:avLst/>
          </a:prstGeom>
          <a:noFill/>
        </p:spPr>
      </p:pic>
      <p:pic>
        <p:nvPicPr>
          <p:cNvPr id="22" name="Picture 3" descr="C:\swork\talks\KIASpheno-2011\fig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1188132" cy="792088"/>
          </a:xfrm>
          <a:prstGeom prst="rect">
            <a:avLst/>
          </a:prstGeom>
          <a:noFill/>
        </p:spPr>
      </p:pic>
      <p:pic>
        <p:nvPicPr>
          <p:cNvPr id="13" name="Picture 3" descr="C:\swork\talks\KIASpheno-2011\fig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1188132" cy="792088"/>
          </a:xfrm>
          <a:prstGeom prst="rect">
            <a:avLst/>
          </a:prstGeom>
          <a:noFill/>
        </p:spPr>
      </p:pic>
      <p:pic>
        <p:nvPicPr>
          <p:cNvPr id="6148" name="Picture 4" descr="C:\swork\talks\KIASpheno-2011\fig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12976"/>
            <a:ext cx="826821" cy="597148"/>
          </a:xfrm>
          <a:prstGeom prst="rect">
            <a:avLst/>
          </a:prstGeom>
          <a:noFill/>
        </p:spPr>
      </p:pic>
      <p:pic>
        <p:nvPicPr>
          <p:cNvPr id="21" name="Picture 6" descr="C:\swork\talks\KIASpheno-2011\fig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140968"/>
            <a:ext cx="946571" cy="686264"/>
          </a:xfrm>
          <a:prstGeom prst="rect">
            <a:avLst/>
          </a:prstGeom>
          <a:noFill/>
        </p:spPr>
      </p:pic>
      <p:sp>
        <p:nvSpPr>
          <p:cNvPr id="44" name="Rounded Rectangle 43"/>
          <p:cNvSpPr/>
          <p:nvPr/>
        </p:nvSpPr>
        <p:spPr>
          <a:xfrm>
            <a:off x="5940152" y="2420888"/>
            <a:ext cx="1584176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7" name="Picture 3" descr="C:\swork\talks\KIASpheno-2011\fig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3049" y="908720"/>
            <a:ext cx="1910951" cy="796230"/>
          </a:xfrm>
          <a:prstGeom prst="rect">
            <a:avLst/>
          </a:prstGeom>
          <a:noFill/>
        </p:spPr>
      </p:pic>
      <p:pic>
        <p:nvPicPr>
          <p:cNvPr id="29" name="Picture 5" descr="C:\swork\talks\KIASpheno-2011\fig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2780928"/>
            <a:ext cx="969565" cy="969565"/>
          </a:xfrm>
          <a:prstGeom prst="rect">
            <a:avLst/>
          </a:prstGeom>
          <a:noFill/>
        </p:spPr>
      </p:pic>
      <p:pic>
        <p:nvPicPr>
          <p:cNvPr id="12" name="Picture 5" descr="C:\swork\talks\KIASpheno-2011\fig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6384" y="2852936"/>
            <a:ext cx="969565" cy="969565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936104" y="1628800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36104" y="3284984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021024" y="1669192"/>
            <a:ext cx="2596896" cy="1515872"/>
          </a:xfrm>
          <a:custGeom>
            <a:avLst/>
            <a:gdLst>
              <a:gd name="connsiteX0" fmla="*/ 2596896 w 2596896"/>
              <a:gd name="connsiteY0" fmla="*/ 1499616 h 1515872"/>
              <a:gd name="connsiteX1" fmla="*/ 1597152 w 2596896"/>
              <a:gd name="connsiteY1" fmla="*/ 1463040 h 1515872"/>
              <a:gd name="connsiteX2" fmla="*/ 682752 w 2596896"/>
              <a:gd name="connsiteY2" fmla="*/ 1182624 h 1515872"/>
              <a:gd name="connsiteX3" fmla="*/ 207264 w 2596896"/>
              <a:gd name="connsiteY3" fmla="*/ 670560 h 1515872"/>
              <a:gd name="connsiteX4" fmla="*/ 0 w 2596896"/>
              <a:gd name="connsiteY4" fmla="*/ 0 h 151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896" h="1515872">
                <a:moveTo>
                  <a:pt x="2596896" y="1499616"/>
                </a:moveTo>
                <a:cubicBezTo>
                  <a:pt x="2256536" y="1507744"/>
                  <a:pt x="1916176" y="1515872"/>
                  <a:pt x="1597152" y="1463040"/>
                </a:cubicBezTo>
                <a:cubicBezTo>
                  <a:pt x="1278128" y="1410208"/>
                  <a:pt x="914400" y="1314704"/>
                  <a:pt x="682752" y="1182624"/>
                </a:cubicBezTo>
                <a:cubicBezTo>
                  <a:pt x="451104" y="1050544"/>
                  <a:pt x="321056" y="867664"/>
                  <a:pt x="207264" y="670560"/>
                </a:cubicBezTo>
                <a:cubicBezTo>
                  <a:pt x="93472" y="473456"/>
                  <a:pt x="46736" y="236728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936104" y="2708920"/>
            <a:ext cx="57606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12168" y="2708920"/>
            <a:ext cx="0" cy="57606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08104" y="155679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08104" y="321297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08104" y="2636912"/>
            <a:ext cx="187220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52320" y="2636912"/>
            <a:ext cx="0" cy="57606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7452320" y="2564904"/>
            <a:ext cx="788328" cy="600832"/>
          </a:xfrm>
          <a:custGeom>
            <a:avLst/>
            <a:gdLst>
              <a:gd name="connsiteX0" fmla="*/ 707136 w 707136"/>
              <a:gd name="connsiteY0" fmla="*/ 646176 h 646176"/>
              <a:gd name="connsiteX1" fmla="*/ 475488 w 707136"/>
              <a:gd name="connsiteY1" fmla="*/ 633984 h 646176"/>
              <a:gd name="connsiteX2" fmla="*/ 268224 w 707136"/>
              <a:gd name="connsiteY2" fmla="*/ 524256 h 646176"/>
              <a:gd name="connsiteX3" fmla="*/ 158496 w 707136"/>
              <a:gd name="connsiteY3" fmla="*/ 414528 h 646176"/>
              <a:gd name="connsiteX4" fmla="*/ 97536 w 707136"/>
              <a:gd name="connsiteY4" fmla="*/ 341376 h 646176"/>
              <a:gd name="connsiteX5" fmla="*/ 60960 w 707136"/>
              <a:gd name="connsiteY5" fmla="*/ 231648 h 646176"/>
              <a:gd name="connsiteX6" fmla="*/ 36576 w 707136"/>
              <a:gd name="connsiteY6" fmla="*/ 109728 h 646176"/>
              <a:gd name="connsiteX7" fmla="*/ 0 w 707136"/>
              <a:gd name="connsiteY7" fmla="*/ 0 h 6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136" h="646176">
                <a:moveTo>
                  <a:pt x="707136" y="646176"/>
                </a:moveTo>
                <a:lnTo>
                  <a:pt x="475488" y="633984"/>
                </a:lnTo>
                <a:cubicBezTo>
                  <a:pt x="402336" y="613664"/>
                  <a:pt x="321056" y="560832"/>
                  <a:pt x="268224" y="524256"/>
                </a:cubicBezTo>
                <a:cubicBezTo>
                  <a:pt x="215392" y="487680"/>
                  <a:pt x="186944" y="445008"/>
                  <a:pt x="158496" y="414528"/>
                </a:cubicBezTo>
                <a:cubicBezTo>
                  <a:pt x="130048" y="384048"/>
                  <a:pt x="113792" y="371856"/>
                  <a:pt x="97536" y="341376"/>
                </a:cubicBezTo>
                <a:cubicBezTo>
                  <a:pt x="81280" y="310896"/>
                  <a:pt x="71120" y="270256"/>
                  <a:pt x="60960" y="231648"/>
                </a:cubicBezTo>
                <a:cubicBezTo>
                  <a:pt x="50800" y="193040"/>
                  <a:pt x="46736" y="148336"/>
                  <a:pt x="36576" y="109728"/>
                </a:cubicBezTo>
                <a:cubicBezTo>
                  <a:pt x="26416" y="71120"/>
                  <a:pt x="13208" y="3556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Freeform 32"/>
          <p:cNvSpPr/>
          <p:nvPr/>
        </p:nvSpPr>
        <p:spPr>
          <a:xfrm>
            <a:off x="5580112" y="1628800"/>
            <a:ext cx="716320" cy="888864"/>
          </a:xfrm>
          <a:custGeom>
            <a:avLst/>
            <a:gdLst>
              <a:gd name="connsiteX0" fmla="*/ 707136 w 707136"/>
              <a:gd name="connsiteY0" fmla="*/ 646176 h 646176"/>
              <a:gd name="connsiteX1" fmla="*/ 475488 w 707136"/>
              <a:gd name="connsiteY1" fmla="*/ 633984 h 646176"/>
              <a:gd name="connsiteX2" fmla="*/ 268224 w 707136"/>
              <a:gd name="connsiteY2" fmla="*/ 524256 h 646176"/>
              <a:gd name="connsiteX3" fmla="*/ 158496 w 707136"/>
              <a:gd name="connsiteY3" fmla="*/ 414528 h 646176"/>
              <a:gd name="connsiteX4" fmla="*/ 97536 w 707136"/>
              <a:gd name="connsiteY4" fmla="*/ 341376 h 646176"/>
              <a:gd name="connsiteX5" fmla="*/ 60960 w 707136"/>
              <a:gd name="connsiteY5" fmla="*/ 231648 h 646176"/>
              <a:gd name="connsiteX6" fmla="*/ 36576 w 707136"/>
              <a:gd name="connsiteY6" fmla="*/ 109728 h 646176"/>
              <a:gd name="connsiteX7" fmla="*/ 0 w 707136"/>
              <a:gd name="connsiteY7" fmla="*/ 0 h 6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136" h="646176">
                <a:moveTo>
                  <a:pt x="707136" y="646176"/>
                </a:moveTo>
                <a:lnTo>
                  <a:pt x="475488" y="633984"/>
                </a:lnTo>
                <a:cubicBezTo>
                  <a:pt x="402336" y="613664"/>
                  <a:pt x="321056" y="560832"/>
                  <a:pt x="268224" y="524256"/>
                </a:cubicBezTo>
                <a:cubicBezTo>
                  <a:pt x="215392" y="487680"/>
                  <a:pt x="186944" y="445008"/>
                  <a:pt x="158496" y="414528"/>
                </a:cubicBezTo>
                <a:cubicBezTo>
                  <a:pt x="130048" y="384048"/>
                  <a:pt x="113792" y="371856"/>
                  <a:pt x="97536" y="341376"/>
                </a:cubicBezTo>
                <a:cubicBezTo>
                  <a:pt x="81280" y="310896"/>
                  <a:pt x="71120" y="270256"/>
                  <a:pt x="60960" y="231648"/>
                </a:cubicBezTo>
                <a:cubicBezTo>
                  <a:pt x="50800" y="193040"/>
                  <a:pt x="46736" y="148336"/>
                  <a:pt x="36576" y="109728"/>
                </a:cubicBezTo>
                <a:cubicBezTo>
                  <a:pt x="26416" y="71120"/>
                  <a:pt x="13208" y="3556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Straight Connector 34"/>
          <p:cNvCxnSpPr>
            <a:stCxn id="33" idx="0"/>
          </p:cNvCxnSpPr>
          <p:nvPr/>
        </p:nvCxnSpPr>
        <p:spPr>
          <a:xfrm>
            <a:off x="6296432" y="2517664"/>
            <a:ext cx="1155888" cy="47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12160" y="2564904"/>
            <a:ext cx="0" cy="57606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75656" y="2204864"/>
            <a:ext cx="12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QCD-like</a:t>
            </a:r>
            <a:endParaRPr kumimoji="1" lang="ja-JP" alt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796136" y="1556792"/>
            <a:ext cx="12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QCD-like</a:t>
            </a:r>
            <a:endParaRPr kumimoji="1" lang="ja-JP" alt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880834" y="2420888"/>
            <a:ext cx="12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QCD-like</a:t>
            </a:r>
            <a:endParaRPr kumimoji="1" lang="ja-JP" altLang="en-US" sz="2400" dirty="0"/>
          </a:p>
        </p:txBody>
      </p:sp>
      <p:cxnSp>
        <p:nvCxnSpPr>
          <p:cNvPr id="42" name="Straight Arrow Connector 41"/>
          <p:cNvCxnSpPr>
            <a:endCxn id="33" idx="3"/>
          </p:cNvCxnSpPr>
          <p:nvPr/>
        </p:nvCxnSpPr>
        <p:spPr>
          <a:xfrm flipH="1">
            <a:off x="5740666" y="1988840"/>
            <a:ext cx="271494" cy="210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740352" y="2780928"/>
            <a:ext cx="271494" cy="210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948264" y="1988840"/>
            <a:ext cx="504056" cy="36004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52320" y="16288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7030A0"/>
                </a:solidFill>
              </a:rPr>
              <a:t>“walking”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68344" y="3284984"/>
            <a:ext cx="167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(ETC~10^3TeV)</a:t>
            </a:r>
            <a:endParaRPr lang="ja-JP" altLang="en-US" dirty="0"/>
          </a:p>
        </p:txBody>
      </p:sp>
      <p:sp>
        <p:nvSpPr>
          <p:cNvPr id="48" name="Rectangle 47"/>
          <p:cNvSpPr/>
          <p:nvPr/>
        </p:nvSpPr>
        <p:spPr>
          <a:xfrm>
            <a:off x="6156176" y="3284984"/>
            <a:ext cx="91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(~1TeV)</a:t>
            </a:r>
            <a:endParaRPr lang="ja-JP" altLang="en-US" dirty="0"/>
          </a:p>
        </p:txBody>
      </p:sp>
      <p:sp>
        <p:nvSpPr>
          <p:cNvPr id="52" name="Rectangle 5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Rectangle 52"/>
          <p:cNvSpPr/>
          <p:nvPr/>
        </p:nvSpPr>
        <p:spPr>
          <a:xfrm>
            <a:off x="611560" y="404664"/>
            <a:ext cx="5313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A </a:t>
            </a:r>
            <a:r>
              <a:rPr lang="en-US" altLang="ja-JP" sz="3200" i="1" dirty="0" smtClean="0">
                <a:solidFill>
                  <a:srgbClr val="FFC000"/>
                </a:solidFill>
              </a:rPr>
              <a:t>schematic </a:t>
            </a:r>
            <a:r>
              <a:rPr lang="en-US" altLang="ja-JP" sz="3200" i="1" dirty="0" smtClean="0">
                <a:solidFill>
                  <a:srgbClr val="FFC000"/>
                </a:solidFill>
              </a:rPr>
              <a:t>view of Walking TC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323528" y="548680"/>
            <a:ext cx="288032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75856" y="1772816"/>
            <a:ext cx="1636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eplaced by</a:t>
            </a:r>
            <a:endParaRPr kumimoji="1" lang="ja-JP" altLang="en-US" sz="24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91880" y="2420888"/>
            <a:ext cx="10801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 descr="C:\swork\talks\KIASpheno-2011\fig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645024"/>
            <a:ext cx="2013347" cy="696928"/>
          </a:xfrm>
          <a:prstGeom prst="rect">
            <a:avLst/>
          </a:prstGeom>
          <a:noFill/>
        </p:spPr>
      </p:pic>
      <p:pic>
        <p:nvPicPr>
          <p:cNvPr id="60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2613893" cy="648073"/>
          </a:xfrm>
          <a:prstGeom prst="rect">
            <a:avLst/>
          </a:prstGeom>
          <a:noFill/>
        </p:spPr>
      </p:pic>
      <p:pic>
        <p:nvPicPr>
          <p:cNvPr id="64" name="Picture 4" descr="C:\swork\talks\KIASpheno-2011\fig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872404" cy="648072"/>
          </a:xfrm>
          <a:prstGeom prst="rect">
            <a:avLst/>
          </a:prstGeom>
          <a:noFill/>
        </p:spPr>
      </p:pic>
      <p:pic>
        <p:nvPicPr>
          <p:cNvPr id="23" name="Picture 6" descr="C:\swork\talks\KIASpheno-2011\fig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140968"/>
            <a:ext cx="946571" cy="686264"/>
          </a:xfrm>
          <a:prstGeom prst="rect">
            <a:avLst/>
          </a:prstGeom>
          <a:noFill/>
        </p:spPr>
      </p:pic>
      <p:pic>
        <p:nvPicPr>
          <p:cNvPr id="2" name="Picture 5" descr="C:\swork\talks\KIASpheno-2011\fig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365104"/>
            <a:ext cx="4680520" cy="975108"/>
          </a:xfrm>
          <a:prstGeom prst="rect">
            <a:avLst/>
          </a:prstGeom>
          <a:noFill/>
        </p:spPr>
      </p:pic>
      <p:pic>
        <p:nvPicPr>
          <p:cNvPr id="5" name="Picture 19" descr="C:\swork\talks\KIASpheno-2011\fig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5085184"/>
            <a:ext cx="1575115" cy="908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0050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*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Dynamical TF mass generation by 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WTC @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μ</a:t>
            </a:r>
            <a:r>
              <a:rPr lang="en-US" altLang="ja-JP" b="1" dirty="0" smtClean="0">
                <a:solidFill>
                  <a:srgbClr val="7030A0"/>
                </a:solidFill>
              </a:rPr>
              <a:t>cr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pic>
        <p:nvPicPr>
          <p:cNvPr id="11" name="Picture 8" descr="C:\swork\talks\KIASpheno-2011\fig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157192"/>
            <a:ext cx="3024336" cy="804864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3491880" y="558924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92080" y="4653136"/>
            <a:ext cx="250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“Miransky scaling”</a:t>
            </a:r>
            <a:endParaRPr kumimoji="1" lang="ja-JP" alt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434878" y="4437112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Miransky (1985)</a:t>
            </a:r>
            <a:endParaRPr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5301208"/>
            <a:ext cx="295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(solve FCNC </a:t>
            </a:r>
            <a:r>
              <a:rPr lang="en-US" altLang="ja-JP" sz="2400" dirty="0" smtClean="0"/>
              <a:t>problem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19" name="Picture 8" descr="C:\swork\talks\KIASpheno-2011\fig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348880"/>
            <a:ext cx="1035372" cy="674196"/>
          </a:xfrm>
          <a:prstGeom prst="rect">
            <a:avLst/>
          </a:prstGeom>
          <a:noFill/>
        </p:spPr>
      </p:pic>
      <p:pic>
        <p:nvPicPr>
          <p:cNvPr id="20" name="Picture 3" descr="C:\swork\talks\KIASpheno-2011\fig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052736"/>
            <a:ext cx="1188132" cy="792088"/>
          </a:xfrm>
          <a:prstGeom prst="rect">
            <a:avLst/>
          </a:prstGeom>
          <a:noFill/>
        </p:spPr>
      </p:pic>
      <p:pic>
        <p:nvPicPr>
          <p:cNvPr id="21" name="Picture 3" descr="C:\swork\talks\KIASpheno-2011\fig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124744"/>
            <a:ext cx="1188132" cy="792088"/>
          </a:xfrm>
          <a:prstGeom prst="rect">
            <a:avLst/>
          </a:prstGeom>
          <a:noFill/>
        </p:spPr>
      </p:pic>
      <p:pic>
        <p:nvPicPr>
          <p:cNvPr id="22" name="Picture 4" descr="C:\swork\talks\KIASpheno-2011\fig3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3212976"/>
            <a:ext cx="826821" cy="59714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5940152" y="2420888"/>
            <a:ext cx="1584176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3" descr="C:\swork\talks\KIASpheno-2011\fig3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3049" y="908720"/>
            <a:ext cx="1910951" cy="796230"/>
          </a:xfrm>
          <a:prstGeom prst="rect">
            <a:avLst/>
          </a:prstGeom>
          <a:noFill/>
        </p:spPr>
      </p:pic>
      <p:pic>
        <p:nvPicPr>
          <p:cNvPr id="26" name="Picture 5" descr="C:\swork\talks\KIASpheno-2011\fig1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376" y="2780928"/>
            <a:ext cx="969565" cy="96956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Rectangle 27"/>
          <p:cNvSpPr/>
          <p:nvPr/>
        </p:nvSpPr>
        <p:spPr>
          <a:xfrm>
            <a:off x="611560" y="404664"/>
            <a:ext cx="5313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A schematic view of Walking TC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323528" y="548680"/>
            <a:ext cx="288032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pic>
        <p:nvPicPr>
          <p:cNvPr id="31" name="Picture 5" descr="C:\swork\talks\KIASpheno-2011\fig1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56384" y="2852936"/>
            <a:ext cx="969565" cy="969565"/>
          </a:xfrm>
          <a:prstGeom prst="rect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>
          <a:xfrm flipV="1">
            <a:off x="936104" y="1628800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36104" y="3284984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021024" y="1669192"/>
            <a:ext cx="2596896" cy="1515872"/>
          </a:xfrm>
          <a:custGeom>
            <a:avLst/>
            <a:gdLst>
              <a:gd name="connsiteX0" fmla="*/ 2596896 w 2596896"/>
              <a:gd name="connsiteY0" fmla="*/ 1499616 h 1515872"/>
              <a:gd name="connsiteX1" fmla="*/ 1597152 w 2596896"/>
              <a:gd name="connsiteY1" fmla="*/ 1463040 h 1515872"/>
              <a:gd name="connsiteX2" fmla="*/ 682752 w 2596896"/>
              <a:gd name="connsiteY2" fmla="*/ 1182624 h 1515872"/>
              <a:gd name="connsiteX3" fmla="*/ 207264 w 2596896"/>
              <a:gd name="connsiteY3" fmla="*/ 670560 h 1515872"/>
              <a:gd name="connsiteX4" fmla="*/ 0 w 2596896"/>
              <a:gd name="connsiteY4" fmla="*/ 0 h 151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896" h="1515872">
                <a:moveTo>
                  <a:pt x="2596896" y="1499616"/>
                </a:moveTo>
                <a:cubicBezTo>
                  <a:pt x="2256536" y="1507744"/>
                  <a:pt x="1916176" y="1515872"/>
                  <a:pt x="1597152" y="1463040"/>
                </a:cubicBezTo>
                <a:cubicBezTo>
                  <a:pt x="1278128" y="1410208"/>
                  <a:pt x="914400" y="1314704"/>
                  <a:pt x="682752" y="1182624"/>
                </a:cubicBezTo>
                <a:cubicBezTo>
                  <a:pt x="451104" y="1050544"/>
                  <a:pt x="321056" y="867664"/>
                  <a:pt x="207264" y="670560"/>
                </a:cubicBezTo>
                <a:cubicBezTo>
                  <a:pt x="93472" y="473456"/>
                  <a:pt x="46736" y="236728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936104" y="2708920"/>
            <a:ext cx="57606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12168" y="2708920"/>
            <a:ext cx="0" cy="57606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08104" y="155679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08104" y="321297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508104" y="2636912"/>
            <a:ext cx="187220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52320" y="2636912"/>
            <a:ext cx="0" cy="57606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7452320" y="2564904"/>
            <a:ext cx="788328" cy="600832"/>
          </a:xfrm>
          <a:custGeom>
            <a:avLst/>
            <a:gdLst>
              <a:gd name="connsiteX0" fmla="*/ 707136 w 707136"/>
              <a:gd name="connsiteY0" fmla="*/ 646176 h 646176"/>
              <a:gd name="connsiteX1" fmla="*/ 475488 w 707136"/>
              <a:gd name="connsiteY1" fmla="*/ 633984 h 646176"/>
              <a:gd name="connsiteX2" fmla="*/ 268224 w 707136"/>
              <a:gd name="connsiteY2" fmla="*/ 524256 h 646176"/>
              <a:gd name="connsiteX3" fmla="*/ 158496 w 707136"/>
              <a:gd name="connsiteY3" fmla="*/ 414528 h 646176"/>
              <a:gd name="connsiteX4" fmla="*/ 97536 w 707136"/>
              <a:gd name="connsiteY4" fmla="*/ 341376 h 646176"/>
              <a:gd name="connsiteX5" fmla="*/ 60960 w 707136"/>
              <a:gd name="connsiteY5" fmla="*/ 231648 h 646176"/>
              <a:gd name="connsiteX6" fmla="*/ 36576 w 707136"/>
              <a:gd name="connsiteY6" fmla="*/ 109728 h 646176"/>
              <a:gd name="connsiteX7" fmla="*/ 0 w 707136"/>
              <a:gd name="connsiteY7" fmla="*/ 0 h 6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136" h="646176">
                <a:moveTo>
                  <a:pt x="707136" y="646176"/>
                </a:moveTo>
                <a:lnTo>
                  <a:pt x="475488" y="633984"/>
                </a:lnTo>
                <a:cubicBezTo>
                  <a:pt x="402336" y="613664"/>
                  <a:pt x="321056" y="560832"/>
                  <a:pt x="268224" y="524256"/>
                </a:cubicBezTo>
                <a:cubicBezTo>
                  <a:pt x="215392" y="487680"/>
                  <a:pt x="186944" y="445008"/>
                  <a:pt x="158496" y="414528"/>
                </a:cubicBezTo>
                <a:cubicBezTo>
                  <a:pt x="130048" y="384048"/>
                  <a:pt x="113792" y="371856"/>
                  <a:pt x="97536" y="341376"/>
                </a:cubicBezTo>
                <a:cubicBezTo>
                  <a:pt x="81280" y="310896"/>
                  <a:pt x="71120" y="270256"/>
                  <a:pt x="60960" y="231648"/>
                </a:cubicBezTo>
                <a:cubicBezTo>
                  <a:pt x="50800" y="193040"/>
                  <a:pt x="46736" y="148336"/>
                  <a:pt x="36576" y="109728"/>
                </a:cubicBezTo>
                <a:cubicBezTo>
                  <a:pt x="26416" y="71120"/>
                  <a:pt x="13208" y="3556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Freeform 41"/>
          <p:cNvSpPr/>
          <p:nvPr/>
        </p:nvSpPr>
        <p:spPr>
          <a:xfrm>
            <a:off x="5580112" y="1628800"/>
            <a:ext cx="716320" cy="888864"/>
          </a:xfrm>
          <a:custGeom>
            <a:avLst/>
            <a:gdLst>
              <a:gd name="connsiteX0" fmla="*/ 707136 w 707136"/>
              <a:gd name="connsiteY0" fmla="*/ 646176 h 646176"/>
              <a:gd name="connsiteX1" fmla="*/ 475488 w 707136"/>
              <a:gd name="connsiteY1" fmla="*/ 633984 h 646176"/>
              <a:gd name="connsiteX2" fmla="*/ 268224 w 707136"/>
              <a:gd name="connsiteY2" fmla="*/ 524256 h 646176"/>
              <a:gd name="connsiteX3" fmla="*/ 158496 w 707136"/>
              <a:gd name="connsiteY3" fmla="*/ 414528 h 646176"/>
              <a:gd name="connsiteX4" fmla="*/ 97536 w 707136"/>
              <a:gd name="connsiteY4" fmla="*/ 341376 h 646176"/>
              <a:gd name="connsiteX5" fmla="*/ 60960 w 707136"/>
              <a:gd name="connsiteY5" fmla="*/ 231648 h 646176"/>
              <a:gd name="connsiteX6" fmla="*/ 36576 w 707136"/>
              <a:gd name="connsiteY6" fmla="*/ 109728 h 646176"/>
              <a:gd name="connsiteX7" fmla="*/ 0 w 707136"/>
              <a:gd name="connsiteY7" fmla="*/ 0 h 6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136" h="646176">
                <a:moveTo>
                  <a:pt x="707136" y="646176"/>
                </a:moveTo>
                <a:lnTo>
                  <a:pt x="475488" y="633984"/>
                </a:lnTo>
                <a:cubicBezTo>
                  <a:pt x="402336" y="613664"/>
                  <a:pt x="321056" y="560832"/>
                  <a:pt x="268224" y="524256"/>
                </a:cubicBezTo>
                <a:cubicBezTo>
                  <a:pt x="215392" y="487680"/>
                  <a:pt x="186944" y="445008"/>
                  <a:pt x="158496" y="414528"/>
                </a:cubicBezTo>
                <a:cubicBezTo>
                  <a:pt x="130048" y="384048"/>
                  <a:pt x="113792" y="371856"/>
                  <a:pt x="97536" y="341376"/>
                </a:cubicBezTo>
                <a:cubicBezTo>
                  <a:pt x="81280" y="310896"/>
                  <a:pt x="71120" y="270256"/>
                  <a:pt x="60960" y="231648"/>
                </a:cubicBezTo>
                <a:cubicBezTo>
                  <a:pt x="50800" y="193040"/>
                  <a:pt x="46736" y="148336"/>
                  <a:pt x="36576" y="109728"/>
                </a:cubicBezTo>
                <a:cubicBezTo>
                  <a:pt x="26416" y="71120"/>
                  <a:pt x="13208" y="3556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Straight Connector 42"/>
          <p:cNvCxnSpPr>
            <a:stCxn id="42" idx="0"/>
          </p:cNvCxnSpPr>
          <p:nvPr/>
        </p:nvCxnSpPr>
        <p:spPr>
          <a:xfrm>
            <a:off x="6296432" y="2517664"/>
            <a:ext cx="1155888" cy="47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12160" y="2564904"/>
            <a:ext cx="0" cy="57606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75656" y="2204864"/>
            <a:ext cx="12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QCD-like</a:t>
            </a:r>
            <a:endParaRPr kumimoji="1" lang="ja-JP" alt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796136" y="1556792"/>
            <a:ext cx="12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QCD-like</a:t>
            </a:r>
            <a:endParaRPr kumimoji="1" lang="ja-JP" alt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880834" y="2420888"/>
            <a:ext cx="12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QCD-like</a:t>
            </a:r>
            <a:endParaRPr kumimoji="1" lang="ja-JP" altLang="en-US" sz="2400" dirty="0"/>
          </a:p>
        </p:txBody>
      </p:sp>
      <p:cxnSp>
        <p:nvCxnSpPr>
          <p:cNvPr id="48" name="Straight Arrow Connector 47"/>
          <p:cNvCxnSpPr>
            <a:endCxn id="42" idx="3"/>
          </p:cNvCxnSpPr>
          <p:nvPr/>
        </p:nvCxnSpPr>
        <p:spPr>
          <a:xfrm flipH="1">
            <a:off x="5740666" y="1988840"/>
            <a:ext cx="271494" cy="210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740352" y="2780928"/>
            <a:ext cx="271494" cy="210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948264" y="1988840"/>
            <a:ext cx="504056" cy="36004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452320" y="162880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7030A0"/>
                </a:solidFill>
              </a:rPr>
              <a:t>“walking”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75856" y="1772816"/>
            <a:ext cx="1636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eplaced by</a:t>
            </a:r>
            <a:endParaRPr kumimoji="1" lang="ja-JP" altLang="en-US" sz="24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491880" y="2420888"/>
            <a:ext cx="10801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156176" y="3284984"/>
            <a:ext cx="91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(~1TeV)</a:t>
            </a:r>
            <a:endParaRPr lang="ja-JP" altLang="en-US" dirty="0"/>
          </a:p>
        </p:txBody>
      </p:sp>
      <p:sp>
        <p:nvSpPr>
          <p:cNvPr id="58" name="Rectangle 57"/>
          <p:cNvSpPr/>
          <p:nvPr/>
        </p:nvSpPr>
        <p:spPr>
          <a:xfrm>
            <a:off x="7621917" y="3284984"/>
            <a:ext cx="164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(ETC~10^3TeV)</a:t>
            </a:r>
            <a:endParaRPr lang="ja-JP" alt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4139952" y="3284984"/>
            <a:ext cx="2880320" cy="792088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876256" y="306896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5508104" y="2564904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3" idx="0"/>
          </p:cNvCxnSpPr>
          <p:nvPr/>
        </p:nvCxnSpPr>
        <p:spPr>
          <a:xfrm>
            <a:off x="6948264" y="2492896"/>
            <a:ext cx="0" cy="57606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5805264"/>
            <a:ext cx="4435283" cy="764704"/>
          </a:xfrm>
          <a:prstGeom prst="rect">
            <a:avLst/>
          </a:prstGeom>
          <a:noFill/>
        </p:spPr>
      </p:pic>
      <p:cxnSp>
        <p:nvCxnSpPr>
          <p:cNvPr id="78" name="Straight Arrow Connector 77"/>
          <p:cNvCxnSpPr/>
          <p:nvPr/>
        </p:nvCxnSpPr>
        <p:spPr>
          <a:xfrm>
            <a:off x="4716016" y="616530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733707" y="5949280"/>
            <a:ext cx="183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(naturalness)</a:t>
            </a:r>
            <a:endParaRPr kumimoji="1" lang="ja-JP" alt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827584" y="6396335"/>
            <a:ext cx="339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(approx. </a:t>
            </a:r>
            <a:r>
              <a:rPr lang="en-US" altLang="ja-JP" sz="2400" dirty="0" smtClean="0"/>
              <a:t>s</a:t>
            </a:r>
            <a:r>
              <a:rPr kumimoji="1" lang="en-US" altLang="ja-JP" sz="2400" dirty="0" smtClean="0"/>
              <a:t>cale invariance)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C:\Documents and Settings\synya\デスクトップ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21288"/>
            <a:ext cx="3988328" cy="836712"/>
          </a:xfrm>
          <a:prstGeom prst="rect">
            <a:avLst/>
          </a:prstGeom>
          <a:noFill/>
        </p:spPr>
      </p:pic>
      <p:pic>
        <p:nvPicPr>
          <p:cNvPr id="6151" name="Picture 7" descr="C:\Documents and Settings\synya\デスクトップ\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6876256" cy="88481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611560" y="404664"/>
            <a:ext cx="8366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Large Nf QCD:  a realistic dynamics for walking TC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23528" y="548680"/>
            <a:ext cx="288032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48620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/>
          <p:nvPr/>
        </p:nvGrpSpPr>
        <p:grpSpPr>
          <a:xfrm>
            <a:off x="4572000" y="1268760"/>
            <a:ext cx="4572000" cy="3816424"/>
            <a:chOff x="5004048" y="1268760"/>
            <a:chExt cx="4139952" cy="3816424"/>
          </a:xfrm>
        </p:grpSpPr>
        <p:pic>
          <p:nvPicPr>
            <p:cNvPr id="6" name="Picture 6" descr="C:\swork\talks\KIASpheno-2011\fig1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2320" y="3645025"/>
              <a:ext cx="946571" cy="686264"/>
            </a:xfrm>
            <a:prstGeom prst="rect">
              <a:avLst/>
            </a:prstGeom>
            <a:noFill/>
          </p:spPr>
        </p:pic>
        <p:pic>
          <p:nvPicPr>
            <p:cNvPr id="7" name="Picture 4" descr="C:\swork\talks\KIASpheno-2011\fig3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2160" y="3717032"/>
              <a:ext cx="936104" cy="676075"/>
            </a:xfrm>
            <a:prstGeom prst="rect">
              <a:avLst/>
            </a:prstGeom>
            <a:noFill/>
          </p:spPr>
        </p:pic>
        <p:pic>
          <p:nvPicPr>
            <p:cNvPr id="8" name="Picture 5" descr="C:\swork\talks\KIASpheno-2011\fig4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32240" y="3645025"/>
              <a:ext cx="906768" cy="720080"/>
            </a:xfrm>
            <a:prstGeom prst="rect">
              <a:avLst/>
            </a:prstGeom>
            <a:noFill/>
          </p:spPr>
        </p:pic>
        <p:pic>
          <p:nvPicPr>
            <p:cNvPr id="9" name="Picture 3" descr="C:\swork\talks\KIASpheno-2011\fig4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60232" y="1628800"/>
              <a:ext cx="828774" cy="673379"/>
            </a:xfrm>
            <a:prstGeom prst="rect">
              <a:avLst/>
            </a:prstGeom>
            <a:noFill/>
          </p:spPr>
        </p:pic>
        <p:pic>
          <p:nvPicPr>
            <p:cNvPr id="10" name="Picture 4" descr="C:\swork\talks\KIASpheno-2011\fig4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4048" y="2924945"/>
              <a:ext cx="872404" cy="648072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6057038" y="1691517"/>
              <a:ext cx="0" cy="20255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57038" y="3717031"/>
              <a:ext cx="22948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7645797" y="2924438"/>
              <a:ext cx="644200" cy="734819"/>
            </a:xfrm>
            <a:custGeom>
              <a:avLst/>
              <a:gdLst>
                <a:gd name="connsiteX0" fmla="*/ 707136 w 707136"/>
                <a:gd name="connsiteY0" fmla="*/ 646176 h 646176"/>
                <a:gd name="connsiteX1" fmla="*/ 475488 w 707136"/>
                <a:gd name="connsiteY1" fmla="*/ 633984 h 646176"/>
                <a:gd name="connsiteX2" fmla="*/ 268224 w 707136"/>
                <a:gd name="connsiteY2" fmla="*/ 524256 h 646176"/>
                <a:gd name="connsiteX3" fmla="*/ 158496 w 707136"/>
                <a:gd name="connsiteY3" fmla="*/ 414528 h 646176"/>
                <a:gd name="connsiteX4" fmla="*/ 97536 w 707136"/>
                <a:gd name="connsiteY4" fmla="*/ 341376 h 646176"/>
                <a:gd name="connsiteX5" fmla="*/ 60960 w 707136"/>
                <a:gd name="connsiteY5" fmla="*/ 231648 h 646176"/>
                <a:gd name="connsiteX6" fmla="*/ 36576 w 707136"/>
                <a:gd name="connsiteY6" fmla="*/ 109728 h 646176"/>
                <a:gd name="connsiteX7" fmla="*/ 0 w 707136"/>
                <a:gd name="connsiteY7" fmla="*/ 0 h 64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36" h="646176">
                  <a:moveTo>
                    <a:pt x="707136" y="646176"/>
                  </a:moveTo>
                  <a:lnTo>
                    <a:pt x="475488" y="633984"/>
                  </a:lnTo>
                  <a:cubicBezTo>
                    <a:pt x="402336" y="613664"/>
                    <a:pt x="321056" y="560832"/>
                    <a:pt x="268224" y="524256"/>
                  </a:cubicBezTo>
                  <a:cubicBezTo>
                    <a:pt x="215392" y="487680"/>
                    <a:pt x="186944" y="445008"/>
                    <a:pt x="158496" y="414528"/>
                  </a:cubicBezTo>
                  <a:cubicBezTo>
                    <a:pt x="130048" y="384048"/>
                    <a:pt x="113792" y="371856"/>
                    <a:pt x="97536" y="341376"/>
                  </a:cubicBezTo>
                  <a:cubicBezTo>
                    <a:pt x="81280" y="310896"/>
                    <a:pt x="71120" y="270256"/>
                    <a:pt x="60960" y="231648"/>
                  </a:cubicBezTo>
                  <a:cubicBezTo>
                    <a:pt x="50800" y="193040"/>
                    <a:pt x="46736" y="148336"/>
                    <a:pt x="36576" y="109728"/>
                  </a:cubicBezTo>
                  <a:cubicBezTo>
                    <a:pt x="26416" y="71120"/>
                    <a:pt x="13208" y="35560"/>
                    <a:pt x="0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15881" y="1779582"/>
              <a:ext cx="585357" cy="1087082"/>
            </a:xfrm>
            <a:custGeom>
              <a:avLst/>
              <a:gdLst>
                <a:gd name="connsiteX0" fmla="*/ 707136 w 707136"/>
                <a:gd name="connsiteY0" fmla="*/ 646176 h 646176"/>
                <a:gd name="connsiteX1" fmla="*/ 475488 w 707136"/>
                <a:gd name="connsiteY1" fmla="*/ 633984 h 646176"/>
                <a:gd name="connsiteX2" fmla="*/ 268224 w 707136"/>
                <a:gd name="connsiteY2" fmla="*/ 524256 h 646176"/>
                <a:gd name="connsiteX3" fmla="*/ 158496 w 707136"/>
                <a:gd name="connsiteY3" fmla="*/ 414528 h 646176"/>
                <a:gd name="connsiteX4" fmla="*/ 97536 w 707136"/>
                <a:gd name="connsiteY4" fmla="*/ 341376 h 646176"/>
                <a:gd name="connsiteX5" fmla="*/ 60960 w 707136"/>
                <a:gd name="connsiteY5" fmla="*/ 231648 h 646176"/>
                <a:gd name="connsiteX6" fmla="*/ 36576 w 707136"/>
                <a:gd name="connsiteY6" fmla="*/ 109728 h 646176"/>
                <a:gd name="connsiteX7" fmla="*/ 0 w 707136"/>
                <a:gd name="connsiteY7" fmla="*/ 0 h 64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136" h="646176">
                  <a:moveTo>
                    <a:pt x="707136" y="646176"/>
                  </a:moveTo>
                  <a:lnTo>
                    <a:pt x="475488" y="633984"/>
                  </a:lnTo>
                  <a:cubicBezTo>
                    <a:pt x="402336" y="613664"/>
                    <a:pt x="321056" y="560832"/>
                    <a:pt x="268224" y="524256"/>
                  </a:cubicBezTo>
                  <a:cubicBezTo>
                    <a:pt x="215392" y="487680"/>
                    <a:pt x="186944" y="445008"/>
                    <a:pt x="158496" y="414528"/>
                  </a:cubicBezTo>
                  <a:cubicBezTo>
                    <a:pt x="130048" y="384048"/>
                    <a:pt x="113792" y="371856"/>
                    <a:pt x="97536" y="341376"/>
                  </a:cubicBezTo>
                  <a:cubicBezTo>
                    <a:pt x="81280" y="310896"/>
                    <a:pt x="71120" y="270256"/>
                    <a:pt x="60960" y="231648"/>
                  </a:cubicBezTo>
                  <a:cubicBezTo>
                    <a:pt x="50800" y="193040"/>
                    <a:pt x="46736" y="148336"/>
                    <a:pt x="36576" y="109728"/>
                  </a:cubicBezTo>
                  <a:cubicBezTo>
                    <a:pt x="26416" y="71120"/>
                    <a:pt x="13208" y="35560"/>
                    <a:pt x="0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Straight Connector 14"/>
            <p:cNvCxnSpPr>
              <a:stCxn id="14" idx="0"/>
            </p:cNvCxnSpPr>
            <p:nvPr/>
          </p:nvCxnSpPr>
          <p:spPr>
            <a:xfrm>
              <a:off x="6701238" y="2866663"/>
              <a:ext cx="944559" cy="577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1"/>
            </p:cNvCxnSpPr>
            <p:nvPr/>
          </p:nvCxnSpPr>
          <p:spPr>
            <a:xfrm>
              <a:off x="6509483" y="2846153"/>
              <a:ext cx="6733" cy="8708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4" idx="1"/>
            </p:cNvCxnSpPr>
            <p:nvPr/>
          </p:nvCxnSpPr>
          <p:spPr>
            <a:xfrm flipV="1">
              <a:off x="6084168" y="2846153"/>
              <a:ext cx="425315" cy="67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020272" y="3645025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Straight Connector 18"/>
            <p:cNvCxnSpPr>
              <a:stCxn id="18" idx="0"/>
            </p:cNvCxnSpPr>
            <p:nvPr/>
          </p:nvCxnSpPr>
          <p:spPr>
            <a:xfrm flipV="1">
              <a:off x="7092280" y="2852937"/>
              <a:ext cx="0" cy="792088"/>
            </a:xfrm>
            <a:prstGeom prst="line">
              <a:avLst/>
            </a:prstGeom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84168" y="2924945"/>
              <a:ext cx="1008112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652120" y="2924945"/>
              <a:ext cx="360040" cy="21602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156176" y="2060848"/>
              <a:ext cx="648072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68344" y="2924945"/>
              <a:ext cx="6733" cy="8708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12160" y="1268760"/>
              <a:ext cx="2358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Application to TC</a:t>
              </a:r>
              <a:endParaRPr kumimoji="1" lang="ja-JP" altLang="en-US" sz="2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220072" y="1340768"/>
              <a:ext cx="3923928" cy="3744416"/>
            </a:xfrm>
            <a:prstGeom prst="roundRect">
              <a:avLst/>
            </a:prstGeom>
            <a:noFill/>
            <a:ln w="730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76256" y="2132856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“p</a:t>
              </a:r>
              <a:r>
                <a:rPr kumimoji="1" lang="en-US" altLang="ja-JP" sz="2400" dirty="0" smtClean="0"/>
                <a:t>seudo-FP”</a:t>
              </a:r>
              <a:endParaRPr kumimoji="1" lang="ja-JP" altLang="en-US" sz="2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0" y="4653136"/>
            <a:ext cx="3561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*Conformal window (CW)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661248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*c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riticality condition: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87824" y="5661248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Appelquist et al (1996)</a:t>
            </a:r>
            <a:endParaRPr lang="ja-JP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283968" y="6237312"/>
            <a:ext cx="401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based on ladder SDeq analysis</a:t>
            </a:r>
            <a:endParaRPr kumimoji="1" lang="ja-JP" alt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984720" y="4365104"/>
            <a:ext cx="415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 set  α*  at a little outside of CW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C:\swork\talks\KIASpheno-2011\fi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946571" cy="686264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92080" y="188640"/>
              <a:ext cx="3683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C000"/>
                  </a:solidFill>
                </a:rPr>
                <a:t>Yamawaki et al (1986);  Bando et al (1986)</a:t>
              </a:r>
              <a:endParaRPr lang="ja-JP" altLang="en-US" sz="16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1484784"/>
            <a:ext cx="3347864" cy="2469356"/>
            <a:chOff x="0" y="1484784"/>
            <a:chExt cx="3347864" cy="2469356"/>
          </a:xfrm>
        </p:grpSpPr>
        <p:pic>
          <p:nvPicPr>
            <p:cNvPr id="8" name="Picture 4" descr="C:\swork\talks\KIASpheno-2011\fig3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356992"/>
              <a:ext cx="826821" cy="597148"/>
            </a:xfrm>
            <a:prstGeom prst="rect">
              <a:avLst/>
            </a:prstGeom>
            <a:noFill/>
          </p:spPr>
        </p:pic>
        <p:pic>
          <p:nvPicPr>
            <p:cNvPr id="12" name="Picture 5" descr="C:\swork\talks\KIASpheno-2011\fig1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3140968"/>
              <a:ext cx="648072" cy="648072"/>
            </a:xfrm>
            <a:prstGeom prst="rect">
              <a:avLst/>
            </a:prstGeom>
            <a:noFill/>
          </p:spPr>
        </p:pic>
        <p:grpSp>
          <p:nvGrpSpPr>
            <p:cNvPr id="46" name="Group 45"/>
            <p:cNvGrpSpPr/>
            <p:nvPr/>
          </p:nvGrpSpPr>
          <p:grpSpPr>
            <a:xfrm>
              <a:off x="0" y="1484784"/>
              <a:ext cx="3059832" cy="1872208"/>
              <a:chOff x="0" y="1484784"/>
              <a:chExt cx="3744416" cy="2232248"/>
            </a:xfrm>
          </p:grpSpPr>
          <p:pic>
            <p:nvPicPr>
              <p:cNvPr id="7" name="Picture 3" descr="C:\swork\talks\KIASpheno-2011\fig13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1484784"/>
                <a:ext cx="1188132" cy="792088"/>
              </a:xfrm>
              <a:prstGeom prst="rect">
                <a:avLst/>
              </a:prstGeom>
              <a:noFill/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1368152" y="2852936"/>
                <a:ext cx="1584176" cy="86409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936104" y="1988840"/>
                <a:ext cx="0" cy="16561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936104" y="3645024"/>
                <a:ext cx="280831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936104" y="3068960"/>
                <a:ext cx="187220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880320" y="3068960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>
                <a:off x="2880320" y="2996952"/>
                <a:ext cx="788328" cy="600832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008112" y="2060848"/>
                <a:ext cx="716320" cy="888864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Straight Connector 18"/>
              <p:cNvCxnSpPr>
                <a:stCxn id="18" idx="0"/>
              </p:cNvCxnSpPr>
              <p:nvPr/>
            </p:nvCxnSpPr>
            <p:spPr>
              <a:xfrm>
                <a:off x="1724432" y="2949712"/>
                <a:ext cx="1155888" cy="472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440160" y="2996952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2051720" y="2420888"/>
                <a:ext cx="324544" cy="36004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547664" y="1916832"/>
                <a:ext cx="2044429" cy="44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i="1" dirty="0" smtClean="0">
                    <a:solidFill>
                      <a:srgbClr val="7030A0"/>
                    </a:solidFill>
                  </a:rPr>
                  <a:t>w</a:t>
                </a:r>
                <a:r>
                  <a:rPr kumimoji="1" lang="en-US" altLang="ja-JP" b="1" i="1" dirty="0" smtClean="0">
                    <a:solidFill>
                      <a:srgbClr val="7030A0"/>
                    </a:solidFill>
                  </a:rPr>
                  <a:t>alking regime</a:t>
                </a:r>
                <a:endParaRPr kumimoji="1" lang="ja-JP" altLang="en-US" b="1" i="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629588" y="1196752"/>
            <a:ext cx="6198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                 (Approximate) scale-invariance in WTC</a:t>
            </a:r>
          </a:p>
          <a:p>
            <a:r>
              <a:rPr lang="en-US" altLang="ja-JP" sz="2000" dirty="0" smtClean="0"/>
              <a:t>             </a:t>
            </a:r>
            <a:r>
              <a:rPr lang="en-US" altLang="ja-JP" sz="2000" dirty="0" smtClean="0">
                <a:sym typeface="Wingdings" pitchFamily="2" charset="2"/>
              </a:rPr>
              <a:t> presence of (p)NGB for scale symm = “dilaton”. </a:t>
            </a:r>
            <a:endParaRPr kumimoji="1" lang="ja-JP" altLang="en-US" sz="2000" dirty="0"/>
          </a:p>
        </p:txBody>
      </p:sp>
      <p:pic>
        <p:nvPicPr>
          <p:cNvPr id="29" name="Picture 3" descr="C:\swork\talks\KIASpheno-2011\fig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052736"/>
            <a:ext cx="1910951" cy="79623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611560" y="404664"/>
            <a:ext cx="4088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WTC and techni-dilaton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50" name="Rectangle 49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560" y="404664"/>
              <a:ext cx="40887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WTC and techni-dilaton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92080" y="188640"/>
              <a:ext cx="3683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C000"/>
                  </a:solidFill>
                </a:rPr>
                <a:t>Yamawaki et al (1986);  Bando et al (1986)</a:t>
              </a:r>
              <a:endParaRPr lang="ja-JP" altLang="en-US" sz="16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1052736"/>
            <a:ext cx="8198168" cy="3721264"/>
            <a:chOff x="0" y="1052736"/>
            <a:chExt cx="8198168" cy="3721264"/>
          </a:xfrm>
        </p:grpSpPr>
        <p:pic>
          <p:nvPicPr>
            <p:cNvPr id="34" name="Picture 6" descr="C:\swork\talks\KIASpheno-2011\fig1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3284984"/>
              <a:ext cx="946571" cy="686264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971600" y="1772816"/>
              <a:ext cx="6696744" cy="3001184"/>
              <a:chOff x="971600" y="1772816"/>
              <a:chExt cx="6696744" cy="3001184"/>
            </a:xfrm>
          </p:grpSpPr>
          <p:pic>
            <p:nvPicPr>
              <p:cNvPr id="2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9952" y="2420888"/>
                <a:ext cx="3528392" cy="843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" name="Straight Arrow Connector 2"/>
              <p:cNvCxnSpPr/>
              <p:nvPr/>
            </p:nvCxnSpPr>
            <p:spPr>
              <a:xfrm>
                <a:off x="5868144" y="1772816"/>
                <a:ext cx="0" cy="79208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3275856" y="1772816"/>
                <a:ext cx="23903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i="1" dirty="0" smtClean="0">
                    <a:solidFill>
                      <a:srgbClr val="7030A0"/>
                    </a:solidFill>
                  </a:rPr>
                  <a:t>SSB by TF mass </a:t>
                </a:r>
              </a:p>
              <a:p>
                <a:r>
                  <a:rPr lang="en-US" altLang="ja-JP" sz="2000" b="1" i="1" dirty="0" smtClean="0">
                    <a:solidFill>
                      <a:srgbClr val="7030A0"/>
                    </a:solidFill>
                  </a:rPr>
                  <a:t>generation @ mu_cr</a:t>
                </a:r>
                <a:endParaRPr kumimoji="1" lang="ja-JP" altLang="en-US" sz="2000" b="1" i="1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5" name="Picture 3" descr="C:\swork\talks\KIASpheno-2011\fig4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1600" y="4077072"/>
                <a:ext cx="2013347" cy="696928"/>
              </a:xfrm>
              <a:prstGeom prst="rect">
                <a:avLst/>
              </a:prstGeom>
              <a:noFill/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V="1">
                <a:off x="1691680" y="3429000"/>
                <a:ext cx="216024" cy="7200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1835696" y="321297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1" name="Picture 4" descr="C:\swork\talks\KIASpheno-2011\fig3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3356992"/>
              <a:ext cx="826821" cy="597148"/>
            </a:xfrm>
            <a:prstGeom prst="rect">
              <a:avLst/>
            </a:prstGeom>
            <a:noFill/>
          </p:spPr>
        </p:pic>
        <p:pic>
          <p:nvPicPr>
            <p:cNvPr id="13" name="Picture 3" descr="C:\swork\talks\KIASpheno-2011\fig3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1600" y="1052736"/>
              <a:ext cx="1910951" cy="796230"/>
            </a:xfrm>
            <a:prstGeom prst="rect">
              <a:avLst/>
            </a:prstGeom>
            <a:noFill/>
          </p:spPr>
        </p:pic>
        <p:pic>
          <p:nvPicPr>
            <p:cNvPr id="14" name="Picture 5" descr="C:\swork\talks\KIASpheno-2011\fig1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9792" y="3140968"/>
              <a:ext cx="648072" cy="648072"/>
            </a:xfrm>
            <a:prstGeom prst="rect">
              <a:avLst/>
            </a:prstGeom>
            <a:noFill/>
          </p:spPr>
        </p:pic>
        <p:grpSp>
          <p:nvGrpSpPr>
            <p:cNvPr id="15" name="Group 45"/>
            <p:cNvGrpSpPr/>
            <p:nvPr/>
          </p:nvGrpSpPr>
          <p:grpSpPr>
            <a:xfrm>
              <a:off x="0" y="1484784"/>
              <a:ext cx="3059832" cy="1872208"/>
              <a:chOff x="0" y="1484784"/>
              <a:chExt cx="3744416" cy="2232248"/>
            </a:xfrm>
          </p:grpSpPr>
          <p:pic>
            <p:nvPicPr>
              <p:cNvPr id="17" name="Picture 3" descr="C:\swork\talks\KIASpheno-2011\fig13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1484784"/>
                <a:ext cx="1188132" cy="792088"/>
              </a:xfrm>
              <a:prstGeom prst="rect">
                <a:avLst/>
              </a:prstGeom>
              <a:noFill/>
            </p:spPr>
          </p:pic>
          <p:sp>
            <p:nvSpPr>
              <p:cNvPr id="18" name="Rounded Rectangle 9"/>
              <p:cNvSpPr/>
              <p:nvPr/>
            </p:nvSpPr>
            <p:spPr>
              <a:xfrm>
                <a:off x="1368152" y="2852936"/>
                <a:ext cx="1584176" cy="86409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936104" y="1988840"/>
                <a:ext cx="0" cy="16561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936104" y="3645024"/>
                <a:ext cx="280831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36104" y="3068960"/>
                <a:ext cx="187220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880320" y="3068960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2880320" y="2996952"/>
                <a:ext cx="788328" cy="600832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08112" y="2060848"/>
                <a:ext cx="716320" cy="888864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" name="Straight Connector 24"/>
              <p:cNvCxnSpPr>
                <a:stCxn id="24" idx="0"/>
              </p:cNvCxnSpPr>
              <p:nvPr/>
            </p:nvCxnSpPr>
            <p:spPr>
              <a:xfrm>
                <a:off x="1724432" y="2949712"/>
                <a:ext cx="1155888" cy="472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40160" y="2996952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051720" y="2420888"/>
                <a:ext cx="324544" cy="36004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547664" y="1916832"/>
                <a:ext cx="2044429" cy="44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i="1" dirty="0" smtClean="0">
                    <a:solidFill>
                      <a:srgbClr val="7030A0"/>
                    </a:solidFill>
                  </a:rPr>
                  <a:t>w</a:t>
                </a:r>
                <a:r>
                  <a:rPr kumimoji="1" lang="en-US" altLang="ja-JP" b="1" i="1" dirty="0" smtClean="0">
                    <a:solidFill>
                      <a:srgbClr val="7030A0"/>
                    </a:solidFill>
                  </a:rPr>
                  <a:t>alking regime</a:t>
                </a:r>
                <a:endParaRPr kumimoji="1" lang="ja-JP" altLang="en-US" b="1" i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1835696" y="3212976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71800" y="1268760"/>
              <a:ext cx="53110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                 (</a:t>
              </a:r>
              <a:r>
                <a:rPr kumimoji="1" lang="en-US" altLang="ja-JP" sz="2000" b="1" dirty="0" smtClean="0">
                  <a:solidFill>
                    <a:srgbClr val="7030A0"/>
                  </a:solidFill>
                </a:rPr>
                <a:t>Approximate) scale-invariance in </a:t>
              </a:r>
              <a:r>
                <a:rPr kumimoji="1" lang="en-US" altLang="ja-JP" sz="2000" b="1" dirty="0" smtClean="0">
                  <a:solidFill>
                    <a:srgbClr val="7030A0"/>
                  </a:solidFill>
                </a:rPr>
                <a:t>WTC</a:t>
              </a:r>
              <a:endParaRPr kumimoji="1" lang="en-US" altLang="ja-JP" sz="2000" b="1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19872" y="3212976"/>
              <a:ext cx="47782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7030A0"/>
                  </a:solidFill>
                  <a:sym typeface="Wingdings" pitchFamily="2" charset="2"/>
                </a:rPr>
                <a:t>(p)NGB for scale symm </a:t>
              </a:r>
              <a:r>
                <a:rPr lang="en-US" altLang="ja-JP" sz="2000" b="1" dirty="0" smtClean="0">
                  <a:solidFill>
                    <a:srgbClr val="7030A0"/>
                  </a:solidFill>
                  <a:sym typeface="Wingdings" pitchFamily="2" charset="2"/>
                </a:rPr>
                <a:t>“</a:t>
              </a:r>
              <a:r>
                <a:rPr lang="en-US" altLang="ja-JP" sz="2000" b="1" dirty="0" smtClean="0">
                  <a:solidFill>
                    <a:srgbClr val="7030A0"/>
                  </a:solidFill>
                  <a:sym typeface="Wingdings" pitchFamily="2" charset="2"/>
                </a:rPr>
                <a:t>dilaton</a:t>
              </a:r>
              <a:r>
                <a:rPr lang="en-US" altLang="ja-JP" sz="2000" b="1" dirty="0" smtClean="0">
                  <a:solidFill>
                    <a:srgbClr val="7030A0"/>
                  </a:solidFill>
                  <a:sym typeface="Wingdings" pitchFamily="2" charset="2"/>
                </a:rPr>
                <a:t>” emerges</a:t>
              </a:r>
              <a:endParaRPr lang="ja-JP" altLang="en-US" sz="20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3528" y="4869160"/>
            <a:ext cx="8352928" cy="1865729"/>
            <a:chOff x="323528" y="4869160"/>
            <a:chExt cx="8352928" cy="1865729"/>
          </a:xfrm>
        </p:grpSpPr>
        <p:sp>
          <p:nvSpPr>
            <p:cNvPr id="2" name="Rounded Rectangle 1"/>
            <p:cNvSpPr/>
            <p:nvPr/>
          </p:nvSpPr>
          <p:spPr>
            <a:xfrm>
              <a:off x="827584" y="5085184"/>
              <a:ext cx="7848872" cy="15841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Picture 2" descr="C:\swork\talks\KIASpheno-2011\fig4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5517231"/>
              <a:ext cx="3456384" cy="682181"/>
            </a:xfrm>
            <a:prstGeom prst="rect">
              <a:avLst/>
            </a:prstGeom>
            <a:noFill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5445224"/>
              <a:ext cx="245552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23528" y="4869160"/>
              <a:ext cx="204254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000" b="1" i="1" dirty="0" smtClean="0">
                  <a:solidFill>
                    <a:srgbClr val="7030A0"/>
                  </a:solidFill>
                </a:rPr>
                <a:t>nonperturbative  </a:t>
              </a:r>
            </a:p>
            <a:p>
              <a:r>
                <a:rPr lang="en-US" altLang="ja-JP" sz="2000" b="1" i="1" dirty="0" smtClean="0">
                  <a:solidFill>
                    <a:srgbClr val="7030A0"/>
                  </a:solidFill>
                </a:rPr>
                <a:t>scale anomaly</a:t>
              </a:r>
              <a:endParaRPr lang="ja-JP" altLang="en-US" sz="20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19872" y="5373216"/>
              <a:ext cx="460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ym typeface="Wingdings" pitchFamily="2" charset="2"/>
                </a:rPr>
                <a:t>NP</a:t>
              </a:r>
              <a:endParaRPr lang="ja-JP" alt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3648" y="6027003"/>
              <a:ext cx="56493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i="1" dirty="0" smtClean="0">
                  <a:solidFill>
                    <a:srgbClr val="7030A0"/>
                  </a:solidFill>
                </a:rPr>
                <a:t>makes dilaton massive:   “techni-dilaton” (pNGB)</a:t>
              </a:r>
            </a:p>
            <a:p>
              <a:r>
                <a:rPr lang="en-US" altLang="ja-JP" sz="2000" b="1" i="1" dirty="0" smtClean="0">
                  <a:solidFill>
                    <a:srgbClr val="7030A0"/>
                  </a:solidFill>
                </a:rPr>
                <a:t>                                                     potentially light!  </a:t>
              </a:r>
              <a:endParaRPr kumimoji="1" lang="ja-JP" altLang="en-US" sz="20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55776" y="5733256"/>
              <a:ext cx="415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ym typeface="Wingdings" pitchFamily="2" charset="2"/>
                </a:rPr>
                <a:t>TC</a:t>
              </a:r>
              <a:endParaRPr lang="ja-JP" alt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364088" y="5949280"/>
              <a:ext cx="2376264" cy="0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1560" y="404664"/>
              <a:ext cx="40887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WTC and techni-dilaton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92080" y="188640"/>
              <a:ext cx="3683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>
                  <a:solidFill>
                    <a:srgbClr val="FFC000"/>
                  </a:solidFill>
                </a:rPr>
                <a:t>Yamawaki et al (1986);  Bando et al (1986)</a:t>
              </a:r>
              <a:endParaRPr lang="ja-JP" altLang="en-US" sz="16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75856" y="3573016"/>
            <a:ext cx="5112568" cy="1418509"/>
            <a:chOff x="3275856" y="3573016"/>
            <a:chExt cx="5112568" cy="1418509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4293096"/>
              <a:ext cx="4680520" cy="69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Arrow Connector 38"/>
            <p:cNvCxnSpPr/>
            <p:nvPr/>
          </p:nvCxnSpPr>
          <p:spPr>
            <a:xfrm>
              <a:off x="5868144" y="3573016"/>
              <a:ext cx="0" cy="7920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851920" y="4293096"/>
              <a:ext cx="460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ym typeface="Wingdings" pitchFamily="2" charset="2"/>
                </a:rPr>
                <a:t>NP</a:t>
              </a:r>
              <a:endParaRPr lang="ja-JP" alt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5856" y="3645024"/>
              <a:ext cx="2250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i="1" dirty="0" smtClean="0">
                  <a:solidFill>
                    <a:srgbClr val="7030A0"/>
                  </a:solidFill>
                </a:rPr>
                <a:t>α  </a:t>
              </a:r>
              <a:r>
                <a:rPr lang="en-US" altLang="ja-JP" sz="2000" b="1" i="1" dirty="0" smtClean="0">
                  <a:solidFill>
                    <a:srgbClr val="7030A0"/>
                  </a:solidFill>
                </a:rPr>
                <a:t>starts </a:t>
              </a:r>
              <a:r>
                <a:rPr lang="en-US" altLang="ja-JP" sz="2000" b="1" i="1" dirty="0" smtClean="0">
                  <a:solidFill>
                    <a:srgbClr val="7030A0"/>
                  </a:solidFill>
                </a:rPr>
                <a:t>“running” </a:t>
              </a:r>
            </a:p>
            <a:p>
              <a:r>
                <a:rPr lang="en-US" altLang="ja-JP" sz="2000" b="1" i="1" dirty="0" smtClean="0">
                  <a:solidFill>
                    <a:srgbClr val="7030A0"/>
                  </a:solidFill>
                </a:rPr>
                <a:t>(walking) up to mF</a:t>
              </a:r>
              <a:endParaRPr kumimoji="1" lang="ja-JP" altLang="en-US" sz="2000" b="1" i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0" y="1052736"/>
            <a:ext cx="8198168" cy="3721264"/>
            <a:chOff x="0" y="1052736"/>
            <a:chExt cx="8198168" cy="3721264"/>
          </a:xfrm>
        </p:grpSpPr>
        <p:pic>
          <p:nvPicPr>
            <p:cNvPr id="50" name="Picture 6" descr="C:\swork\talks\KIASpheno-2011\fig1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3284984"/>
              <a:ext cx="946571" cy="686264"/>
            </a:xfrm>
            <a:prstGeom prst="rect">
              <a:avLst/>
            </a:prstGeom>
            <a:noFill/>
          </p:spPr>
        </p:pic>
        <p:grpSp>
          <p:nvGrpSpPr>
            <p:cNvPr id="51" name="Group 7"/>
            <p:cNvGrpSpPr/>
            <p:nvPr/>
          </p:nvGrpSpPr>
          <p:grpSpPr>
            <a:xfrm>
              <a:off x="971600" y="1772816"/>
              <a:ext cx="6696744" cy="3001184"/>
              <a:chOff x="971600" y="1772816"/>
              <a:chExt cx="6696744" cy="3001184"/>
            </a:xfrm>
          </p:grpSpPr>
          <p:pic>
            <p:nvPicPr>
              <p:cNvPr id="71" name="Picture 7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39952" y="2420888"/>
                <a:ext cx="3528392" cy="843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2" name="Straight Arrow Connector 71"/>
              <p:cNvCxnSpPr/>
              <p:nvPr/>
            </p:nvCxnSpPr>
            <p:spPr>
              <a:xfrm>
                <a:off x="5868144" y="1772816"/>
                <a:ext cx="0" cy="79208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3"/>
              <p:cNvSpPr txBox="1"/>
              <p:nvPr/>
            </p:nvSpPr>
            <p:spPr>
              <a:xfrm>
                <a:off x="3275856" y="1772816"/>
                <a:ext cx="239039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i="1" dirty="0" smtClean="0">
                    <a:solidFill>
                      <a:srgbClr val="7030A0"/>
                    </a:solidFill>
                  </a:rPr>
                  <a:t>SSB by TF mass </a:t>
                </a:r>
              </a:p>
              <a:p>
                <a:r>
                  <a:rPr lang="en-US" altLang="ja-JP" sz="2000" b="1" i="1" dirty="0" smtClean="0">
                    <a:solidFill>
                      <a:srgbClr val="7030A0"/>
                    </a:solidFill>
                  </a:rPr>
                  <a:t>generation @ mu_cr</a:t>
                </a:r>
                <a:endParaRPr kumimoji="1" lang="ja-JP" altLang="en-US" sz="2000" b="1" i="1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74" name="Picture 3" descr="C:\swork\talks\KIASpheno-2011\fig4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71600" y="4077072"/>
                <a:ext cx="2013347" cy="696928"/>
              </a:xfrm>
              <a:prstGeom prst="rect">
                <a:avLst/>
              </a:prstGeom>
              <a:noFill/>
            </p:spPr>
          </p:pic>
          <p:cxnSp>
            <p:nvCxnSpPr>
              <p:cNvPr id="75" name="Straight Arrow Connector 5"/>
              <p:cNvCxnSpPr/>
              <p:nvPr/>
            </p:nvCxnSpPr>
            <p:spPr>
              <a:xfrm flipV="1">
                <a:off x="1691680" y="3429000"/>
                <a:ext cx="216024" cy="7200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Oval 6"/>
              <p:cNvSpPr/>
              <p:nvPr/>
            </p:nvSpPr>
            <p:spPr>
              <a:xfrm>
                <a:off x="1835696" y="321297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52" name="Picture 4" descr="C:\swork\talks\KIASpheno-2011\fig37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3356992"/>
              <a:ext cx="826821" cy="597148"/>
            </a:xfrm>
            <a:prstGeom prst="rect">
              <a:avLst/>
            </a:prstGeom>
            <a:noFill/>
          </p:spPr>
        </p:pic>
        <p:pic>
          <p:nvPicPr>
            <p:cNvPr id="53" name="Picture 3" descr="C:\swork\talks\KIASpheno-2011\fig36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1600" y="1052736"/>
              <a:ext cx="1910951" cy="796230"/>
            </a:xfrm>
            <a:prstGeom prst="rect">
              <a:avLst/>
            </a:prstGeom>
            <a:noFill/>
          </p:spPr>
        </p:pic>
        <p:pic>
          <p:nvPicPr>
            <p:cNvPr id="54" name="Picture 5" descr="C:\swork\talks\KIASpheno-2011\fig14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99792" y="3140968"/>
              <a:ext cx="648072" cy="648072"/>
            </a:xfrm>
            <a:prstGeom prst="rect">
              <a:avLst/>
            </a:prstGeom>
            <a:noFill/>
          </p:spPr>
        </p:pic>
        <p:grpSp>
          <p:nvGrpSpPr>
            <p:cNvPr id="55" name="Group 45"/>
            <p:cNvGrpSpPr/>
            <p:nvPr/>
          </p:nvGrpSpPr>
          <p:grpSpPr>
            <a:xfrm>
              <a:off x="0" y="1484784"/>
              <a:ext cx="3059832" cy="1872208"/>
              <a:chOff x="0" y="1484784"/>
              <a:chExt cx="3744416" cy="2232248"/>
            </a:xfrm>
          </p:grpSpPr>
          <p:pic>
            <p:nvPicPr>
              <p:cNvPr id="59" name="Picture 3" descr="C:\swork\talks\KIASpheno-2011\fig13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1484784"/>
                <a:ext cx="1188132" cy="792088"/>
              </a:xfrm>
              <a:prstGeom prst="rect">
                <a:avLst/>
              </a:prstGeom>
              <a:noFill/>
            </p:spPr>
          </p:pic>
          <p:sp>
            <p:nvSpPr>
              <p:cNvPr id="60" name="Rounded Rectangle 9"/>
              <p:cNvSpPr/>
              <p:nvPr/>
            </p:nvSpPr>
            <p:spPr>
              <a:xfrm>
                <a:off x="1368152" y="2852936"/>
                <a:ext cx="1584176" cy="86409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V="1">
                <a:off x="936104" y="1988840"/>
                <a:ext cx="0" cy="16561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936104" y="3645024"/>
                <a:ext cx="280831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936104" y="3068960"/>
                <a:ext cx="187220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880320" y="3068960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Freeform 64"/>
              <p:cNvSpPr/>
              <p:nvPr/>
            </p:nvSpPr>
            <p:spPr>
              <a:xfrm>
                <a:off x="2880320" y="2996952"/>
                <a:ext cx="788328" cy="600832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1008112" y="2060848"/>
                <a:ext cx="716320" cy="888864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7" name="Straight Connector 66"/>
              <p:cNvCxnSpPr>
                <a:stCxn id="66" idx="0"/>
              </p:cNvCxnSpPr>
              <p:nvPr/>
            </p:nvCxnSpPr>
            <p:spPr>
              <a:xfrm>
                <a:off x="1724432" y="2949712"/>
                <a:ext cx="1155888" cy="472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440160" y="2996952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2051720" y="2420888"/>
                <a:ext cx="324544" cy="36004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1547664" y="1916832"/>
                <a:ext cx="2044429" cy="44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i="1" dirty="0" smtClean="0">
                    <a:solidFill>
                      <a:srgbClr val="7030A0"/>
                    </a:solidFill>
                  </a:rPr>
                  <a:t>w</a:t>
                </a:r>
                <a:r>
                  <a:rPr kumimoji="1" lang="en-US" altLang="ja-JP" b="1" i="1" dirty="0" smtClean="0">
                    <a:solidFill>
                      <a:srgbClr val="7030A0"/>
                    </a:solidFill>
                  </a:rPr>
                  <a:t>alking regime</a:t>
                </a:r>
                <a:endParaRPr kumimoji="1" lang="ja-JP" altLang="en-US" b="1" i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1835696" y="3212976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71800" y="1268760"/>
              <a:ext cx="5339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7030A0"/>
                  </a:solidFill>
                </a:rPr>
                <a:t>                 (Approximate) scale-invariance in </a:t>
              </a:r>
              <a:r>
                <a:rPr kumimoji="1" lang="en-US" altLang="ja-JP" sz="2000" b="1" dirty="0" smtClean="0">
                  <a:solidFill>
                    <a:srgbClr val="7030A0"/>
                  </a:solidFill>
                </a:rPr>
                <a:t>WTC</a:t>
              </a:r>
              <a:endParaRPr kumimoji="1" lang="en-US" altLang="ja-JP" sz="2000" b="1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19872" y="3212976"/>
              <a:ext cx="47782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7030A0"/>
                  </a:solidFill>
                  <a:sym typeface="Wingdings" pitchFamily="2" charset="2"/>
                </a:rPr>
                <a:t>(p)NGB for scale symm </a:t>
              </a:r>
              <a:r>
                <a:rPr lang="en-US" altLang="ja-JP" sz="2000" b="1" dirty="0" smtClean="0">
                  <a:solidFill>
                    <a:srgbClr val="7030A0"/>
                  </a:solidFill>
                  <a:sym typeface="Wingdings" pitchFamily="2" charset="2"/>
                </a:rPr>
                <a:t>“</a:t>
              </a:r>
              <a:r>
                <a:rPr lang="en-US" altLang="ja-JP" sz="2000" b="1" dirty="0" smtClean="0">
                  <a:solidFill>
                    <a:srgbClr val="7030A0"/>
                  </a:solidFill>
                  <a:sym typeface="Wingdings" pitchFamily="2" charset="2"/>
                </a:rPr>
                <a:t>dilaton</a:t>
              </a:r>
              <a:r>
                <a:rPr lang="en-US" altLang="ja-JP" sz="2000" b="1" dirty="0" smtClean="0">
                  <a:solidFill>
                    <a:srgbClr val="7030A0"/>
                  </a:solidFill>
                  <a:sym typeface="Wingdings" pitchFamily="2" charset="2"/>
                </a:rPr>
                <a:t>” emerges</a:t>
              </a:r>
              <a:endParaRPr lang="ja-JP" altLang="en-US" sz="20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swork\talks\KIASpheno-2011\fi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808422" cy="1224136"/>
          </a:xfrm>
          <a:prstGeom prst="rect">
            <a:avLst/>
          </a:prstGeom>
          <a:noFill/>
        </p:spPr>
      </p:pic>
      <p:pic>
        <p:nvPicPr>
          <p:cNvPr id="4098" name="Picture 2" descr="C:\swork\talks\KIASpheno-2011\fi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1802656" cy="103008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611560" y="404664"/>
            <a:ext cx="5313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Cf: naive scale-up version of  TC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23528" y="548680"/>
            <a:ext cx="288032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791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Light composite scalar Higgs in naive scale-up version of QCD?</a:t>
            </a:r>
            <a:endParaRPr kumimoji="1" lang="ja-JP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636912"/>
            <a:ext cx="790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</a:t>
            </a:r>
            <a:r>
              <a:rPr kumimoji="1" lang="en-US" altLang="ja-JP" sz="2400" dirty="0" smtClean="0"/>
              <a:t>cale symmetry is 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badly broken </a:t>
            </a:r>
            <a:r>
              <a:rPr kumimoji="1" lang="en-US" altLang="ja-JP" sz="2400" dirty="0" smtClean="0"/>
              <a:t>at perturbative level (cf. QCD) </a:t>
            </a:r>
            <a:endParaRPr kumimoji="1" lang="ja-JP" alt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67545" y="3356992"/>
            <a:ext cx="3384376" cy="2376264"/>
            <a:chOff x="467544" y="3356992"/>
            <a:chExt cx="4497957" cy="2846504"/>
          </a:xfrm>
        </p:grpSpPr>
        <p:pic>
          <p:nvPicPr>
            <p:cNvPr id="4104" name="Picture 8" descr="C:\swork\talks\KIASpheno-2011\fig1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4581128"/>
              <a:ext cx="1035372" cy="674196"/>
            </a:xfrm>
            <a:prstGeom prst="rect">
              <a:avLst/>
            </a:prstGeom>
            <a:noFill/>
          </p:spPr>
        </p:pic>
        <p:pic>
          <p:nvPicPr>
            <p:cNvPr id="4102" name="Picture 6" descr="C:\swork\talks\KIASpheno-2011\fig1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5517232"/>
              <a:ext cx="946571" cy="686264"/>
            </a:xfrm>
            <a:prstGeom prst="rect">
              <a:avLst/>
            </a:prstGeom>
            <a:noFill/>
          </p:spPr>
        </p:pic>
        <p:pic>
          <p:nvPicPr>
            <p:cNvPr id="4101" name="Picture 5" descr="C:\swork\talks\KIASpheno-2011\fig1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5936" y="5085184"/>
              <a:ext cx="969565" cy="969565"/>
            </a:xfrm>
            <a:prstGeom prst="rect">
              <a:avLst/>
            </a:prstGeom>
            <a:noFill/>
          </p:spPr>
        </p:pic>
        <p:pic>
          <p:nvPicPr>
            <p:cNvPr id="4099" name="Picture 3" descr="C:\swork\talks\KIASpheno-2011\fig1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3356992"/>
              <a:ext cx="1188132" cy="792088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1475656" y="3861048"/>
              <a:ext cx="0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475656" y="5517232"/>
              <a:ext cx="28083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1560576" y="3901440"/>
              <a:ext cx="2596896" cy="1515872"/>
            </a:xfrm>
            <a:custGeom>
              <a:avLst/>
              <a:gdLst>
                <a:gd name="connsiteX0" fmla="*/ 2596896 w 2596896"/>
                <a:gd name="connsiteY0" fmla="*/ 1499616 h 1515872"/>
                <a:gd name="connsiteX1" fmla="*/ 1597152 w 2596896"/>
                <a:gd name="connsiteY1" fmla="*/ 1463040 h 1515872"/>
                <a:gd name="connsiteX2" fmla="*/ 682752 w 2596896"/>
                <a:gd name="connsiteY2" fmla="*/ 1182624 h 1515872"/>
                <a:gd name="connsiteX3" fmla="*/ 207264 w 2596896"/>
                <a:gd name="connsiteY3" fmla="*/ 670560 h 1515872"/>
                <a:gd name="connsiteX4" fmla="*/ 0 w 2596896"/>
                <a:gd name="connsiteY4" fmla="*/ 0 h 151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6896" h="1515872">
                  <a:moveTo>
                    <a:pt x="2596896" y="1499616"/>
                  </a:moveTo>
                  <a:cubicBezTo>
                    <a:pt x="2256536" y="1507744"/>
                    <a:pt x="1916176" y="1515872"/>
                    <a:pt x="1597152" y="1463040"/>
                  </a:cubicBezTo>
                  <a:cubicBezTo>
                    <a:pt x="1278128" y="1410208"/>
                    <a:pt x="914400" y="1314704"/>
                    <a:pt x="682752" y="1182624"/>
                  </a:cubicBezTo>
                  <a:cubicBezTo>
                    <a:pt x="451104" y="1050544"/>
                    <a:pt x="321056" y="867664"/>
                    <a:pt x="207264" y="670560"/>
                  </a:cubicBezTo>
                  <a:cubicBezTo>
                    <a:pt x="93472" y="473456"/>
                    <a:pt x="46736" y="236728"/>
                    <a:pt x="0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475656" y="4941168"/>
              <a:ext cx="57606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051720" y="4941168"/>
              <a:ext cx="0" cy="57606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06" name="Picture 10" descr="C:\swork\talks\KIASpheno-2011\fig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2996952"/>
            <a:ext cx="4536504" cy="977929"/>
          </a:xfrm>
          <a:prstGeom prst="rect">
            <a:avLst/>
          </a:prstGeom>
          <a:noFill/>
        </p:spPr>
      </p:pic>
      <p:pic>
        <p:nvPicPr>
          <p:cNvPr id="4108" name="Picture 12" descr="C:\swork\talks\KIASpheno-2011\fig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085184"/>
            <a:ext cx="3024336" cy="86013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283968" y="5805264"/>
            <a:ext cx="3807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</a:t>
            </a:r>
            <a:r>
              <a:rPr kumimoji="1" lang="en-US" altLang="ja-JP" sz="2400" dirty="0" smtClean="0"/>
              <a:t>ypical TC hadron mass scale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95936" y="4293096"/>
            <a:ext cx="37351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solidFill>
                  <a:srgbClr val="7030A0"/>
                </a:solidFill>
              </a:rPr>
              <a:t>No reason to be ligher than </a:t>
            </a:r>
          </a:p>
          <a:p>
            <a:r>
              <a:rPr lang="en-US" altLang="ja-JP" sz="2400" b="1" i="1" dirty="0" smtClean="0">
                <a:solidFill>
                  <a:srgbClr val="7030A0"/>
                </a:solidFill>
              </a:rPr>
              <a:t>other TC hadrons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8680"/>
            <a:ext cx="4395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u="sng" dirty="0" smtClean="0">
                <a:solidFill>
                  <a:srgbClr val="FFFF00"/>
                </a:solidFill>
              </a:rPr>
              <a:t>Contents of  this talk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3717032"/>
            <a:ext cx="4602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Techni-dilaton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couplings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83568" y="3717032"/>
            <a:ext cx="504056" cy="5040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2852936"/>
            <a:ext cx="727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Walking Technicolor  and  Techni-dilaton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83568" y="2852936"/>
            <a:ext cx="504056" cy="5040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5-Point Star 6"/>
          <p:cNvSpPr/>
          <p:nvPr/>
        </p:nvSpPr>
        <p:spPr>
          <a:xfrm>
            <a:off x="683568" y="1844824"/>
            <a:ext cx="504056" cy="5040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03648" y="1844824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Introduction &amp; brief  summary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581128"/>
            <a:ext cx="604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Techni-dilaton</a:t>
            </a:r>
            <a:r>
              <a:rPr lang="ja-JP" altLang="en-US" sz="3200" b="1" dirty="0" smtClean="0"/>
              <a:t> </a:t>
            </a:r>
            <a:r>
              <a:rPr lang="en-US" altLang="ja-JP" sz="3200" b="1" dirty="0" smtClean="0"/>
              <a:t>signatures at LHC 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683568" y="4581128"/>
            <a:ext cx="504056" cy="5040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5-Point Star 10"/>
          <p:cNvSpPr/>
          <p:nvPr/>
        </p:nvSpPr>
        <p:spPr>
          <a:xfrm>
            <a:off x="683568" y="5517232"/>
            <a:ext cx="504056" cy="5040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31640" y="551723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C:\Documents and Settings\synya\デスクトップ\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1039617" cy="792088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589240"/>
            <a:ext cx="15811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synya\デスクトップ\fi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140968"/>
            <a:ext cx="1760003" cy="92328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77123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Techni-dilaton is chiral-singlet, FF bound state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484784"/>
            <a:ext cx="4105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1619672" y="1556792"/>
            <a:ext cx="1243616" cy="309776"/>
          </a:xfrm>
          <a:custGeom>
            <a:avLst/>
            <a:gdLst>
              <a:gd name="connsiteX0" fmla="*/ 0 w 2340864"/>
              <a:gd name="connsiteY0" fmla="*/ 560832 h 566928"/>
              <a:gd name="connsiteX1" fmla="*/ 548640 w 2340864"/>
              <a:gd name="connsiteY1" fmla="*/ 0 h 566928"/>
              <a:gd name="connsiteX2" fmla="*/ 963168 w 2340864"/>
              <a:gd name="connsiteY2" fmla="*/ 560832 h 566928"/>
              <a:gd name="connsiteX3" fmla="*/ 1475232 w 2340864"/>
              <a:gd name="connsiteY3" fmla="*/ 36576 h 566928"/>
              <a:gd name="connsiteX4" fmla="*/ 1975104 w 2340864"/>
              <a:gd name="connsiteY4" fmla="*/ 512064 h 566928"/>
              <a:gd name="connsiteX5" fmla="*/ 2340864 w 2340864"/>
              <a:gd name="connsiteY5" fmla="*/ 12192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864" h="566928">
                <a:moveTo>
                  <a:pt x="0" y="560832"/>
                </a:moveTo>
                <a:cubicBezTo>
                  <a:pt x="194056" y="280416"/>
                  <a:pt x="388112" y="0"/>
                  <a:pt x="548640" y="0"/>
                </a:cubicBezTo>
                <a:cubicBezTo>
                  <a:pt x="709168" y="0"/>
                  <a:pt x="808736" y="554736"/>
                  <a:pt x="963168" y="560832"/>
                </a:cubicBezTo>
                <a:cubicBezTo>
                  <a:pt x="1117600" y="566928"/>
                  <a:pt x="1306576" y="44704"/>
                  <a:pt x="1475232" y="36576"/>
                </a:cubicBezTo>
                <a:cubicBezTo>
                  <a:pt x="1643888" y="28448"/>
                  <a:pt x="1830832" y="516128"/>
                  <a:pt x="1975104" y="512064"/>
                </a:cubicBezTo>
                <a:cubicBezTo>
                  <a:pt x="2119376" y="508000"/>
                  <a:pt x="2230120" y="260096"/>
                  <a:pt x="2340864" y="12192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15816" y="1700808"/>
            <a:ext cx="1224136" cy="0"/>
          </a:xfrm>
          <a:prstGeom prst="line">
            <a:avLst/>
          </a:prstGeom>
          <a:ln w="222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699792" y="1484784"/>
            <a:ext cx="360040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616" y="1988840"/>
            <a:ext cx="4330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TC sector </a:t>
            </a:r>
          </a:p>
          <a:p>
            <a:r>
              <a:rPr lang="en-US" altLang="ja-JP" sz="2400" b="1" i="1" dirty="0" smtClean="0"/>
              <a:t>d</a:t>
            </a:r>
            <a:r>
              <a:rPr kumimoji="1" lang="en-US" altLang="ja-JP" sz="2400" b="1" i="1" dirty="0" smtClean="0"/>
              <a:t>ilataion current </a:t>
            </a:r>
            <a:r>
              <a:rPr kumimoji="1" lang="en-US" altLang="ja-JP" sz="2400" b="1" i="1" dirty="0" smtClean="0">
                <a:solidFill>
                  <a:srgbClr val="7030A0"/>
                </a:solidFill>
              </a:rPr>
              <a:t>= chiral singlet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852936"/>
            <a:ext cx="1590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99592" y="3356992"/>
            <a:ext cx="6284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/>
              <a:t>TD:  pNGB  associated with SSB of scale symm.</a:t>
            </a:r>
            <a:endParaRPr kumimoji="1" lang="ja-JP" altLang="en-US" sz="2400" b="1" i="1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365104"/>
            <a:ext cx="4608512" cy="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4427984" y="5013176"/>
            <a:ext cx="18002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16216" y="5013176"/>
            <a:ext cx="43204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51920" y="5085184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7030A0"/>
                </a:solidFill>
              </a:rPr>
              <a:t>Chiral  singlet  part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0232" y="5085184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7030A0"/>
                </a:solidFill>
              </a:rPr>
              <a:t>Chiral  field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365104"/>
            <a:ext cx="143197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79512" y="3933056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7030A0"/>
                </a:solidFill>
              </a:rPr>
              <a:t>w/  scale dim. of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9512" y="3861048"/>
            <a:ext cx="8712968" cy="28083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39552" y="6021288"/>
            <a:ext cx="778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7030A0"/>
                </a:solidFill>
              </a:rPr>
              <a:t>NOT  “  σ  ”   as  </a:t>
            </a:r>
            <a:r>
              <a:rPr lang="en-US" altLang="ja-JP" sz="2400" b="1" i="1" dirty="0" smtClean="0">
                <a:solidFill>
                  <a:srgbClr val="7030A0"/>
                </a:solidFill>
              </a:rPr>
              <a:t>a chiral </a:t>
            </a:r>
            <a:r>
              <a:rPr lang="en-US" altLang="ja-JP" sz="2400" b="1" i="1" dirty="0" smtClean="0">
                <a:solidFill>
                  <a:srgbClr val="7030A0"/>
                </a:solidFill>
              </a:rPr>
              <a:t>partner of π   (c.f.  composite Higgs)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76056" y="1412776"/>
            <a:ext cx="41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ym typeface="Wingdings" pitchFamily="2" charset="2"/>
              </a:rPr>
              <a:t>TC</a:t>
            </a:r>
            <a:endParaRPr lang="ja-JP" alt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3275856" y="2636912"/>
            <a:ext cx="41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ym typeface="Wingdings" pitchFamily="2" charset="2"/>
              </a:rPr>
              <a:t>TC</a:t>
            </a:r>
            <a:endParaRPr lang="ja-JP" alt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3923928" y="2708920"/>
            <a:ext cx="41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ym typeface="Wingdings" pitchFamily="2" charset="2"/>
              </a:rPr>
              <a:t>TC</a:t>
            </a:r>
            <a:endParaRPr lang="ja-JP" alt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1403648" y="1268760"/>
            <a:ext cx="41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ym typeface="Wingdings" pitchFamily="2" charset="2"/>
              </a:rPr>
              <a:t>TC</a:t>
            </a:r>
            <a:endParaRPr lang="ja-JP" alt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796136" y="476672"/>
            <a:ext cx="2160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75023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PCDC (partially conserved dilatation current)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3923928" y="1700808"/>
            <a:ext cx="4735722" cy="951727"/>
            <a:chOff x="755576" y="2276872"/>
            <a:chExt cx="4735722" cy="95172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2348880"/>
              <a:ext cx="3048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348880"/>
              <a:ext cx="3048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2708920"/>
              <a:ext cx="454719" cy="519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6"/>
            <p:cNvSpPr/>
            <p:nvPr/>
          </p:nvSpPr>
          <p:spPr>
            <a:xfrm>
              <a:off x="1115616" y="2564904"/>
              <a:ext cx="1243616" cy="309776"/>
            </a:xfrm>
            <a:custGeom>
              <a:avLst/>
              <a:gdLst>
                <a:gd name="connsiteX0" fmla="*/ 0 w 2340864"/>
                <a:gd name="connsiteY0" fmla="*/ 560832 h 566928"/>
                <a:gd name="connsiteX1" fmla="*/ 548640 w 2340864"/>
                <a:gd name="connsiteY1" fmla="*/ 0 h 566928"/>
                <a:gd name="connsiteX2" fmla="*/ 963168 w 2340864"/>
                <a:gd name="connsiteY2" fmla="*/ 560832 h 566928"/>
                <a:gd name="connsiteX3" fmla="*/ 1475232 w 2340864"/>
                <a:gd name="connsiteY3" fmla="*/ 36576 h 566928"/>
                <a:gd name="connsiteX4" fmla="*/ 1975104 w 2340864"/>
                <a:gd name="connsiteY4" fmla="*/ 512064 h 566928"/>
                <a:gd name="connsiteX5" fmla="*/ 2340864 w 2340864"/>
                <a:gd name="connsiteY5" fmla="*/ 12192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864" h="566928">
                  <a:moveTo>
                    <a:pt x="0" y="560832"/>
                  </a:moveTo>
                  <a:cubicBezTo>
                    <a:pt x="194056" y="280416"/>
                    <a:pt x="388112" y="0"/>
                    <a:pt x="548640" y="0"/>
                  </a:cubicBezTo>
                  <a:cubicBezTo>
                    <a:pt x="709168" y="0"/>
                    <a:pt x="808736" y="554736"/>
                    <a:pt x="963168" y="560832"/>
                  </a:cubicBezTo>
                  <a:cubicBezTo>
                    <a:pt x="1117600" y="566928"/>
                    <a:pt x="1306576" y="44704"/>
                    <a:pt x="1475232" y="36576"/>
                  </a:cubicBezTo>
                  <a:cubicBezTo>
                    <a:pt x="1643888" y="28448"/>
                    <a:pt x="1830832" y="516128"/>
                    <a:pt x="1975104" y="512064"/>
                  </a:cubicBezTo>
                  <a:cubicBezTo>
                    <a:pt x="2119376" y="508000"/>
                    <a:pt x="2230120" y="260096"/>
                    <a:pt x="2340864" y="12192"/>
                  </a:cubicBezTo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11760" y="2708920"/>
              <a:ext cx="1224136" cy="0"/>
            </a:xfrm>
            <a:prstGeom prst="line">
              <a:avLst/>
            </a:prstGeom>
            <a:ln w="2222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195736" y="2492896"/>
              <a:ext cx="360040" cy="3600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9592" y="2276872"/>
              <a:ext cx="415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ym typeface="Wingdings" pitchFamily="2" charset="2"/>
                </a:rPr>
                <a:t>TC</a:t>
              </a:r>
              <a:endParaRPr lang="ja-JP" altLang="en-US" b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35896" y="2492896"/>
              <a:ext cx="1243616" cy="309776"/>
            </a:xfrm>
            <a:custGeom>
              <a:avLst/>
              <a:gdLst>
                <a:gd name="connsiteX0" fmla="*/ 0 w 2340864"/>
                <a:gd name="connsiteY0" fmla="*/ 560832 h 566928"/>
                <a:gd name="connsiteX1" fmla="*/ 548640 w 2340864"/>
                <a:gd name="connsiteY1" fmla="*/ 0 h 566928"/>
                <a:gd name="connsiteX2" fmla="*/ 963168 w 2340864"/>
                <a:gd name="connsiteY2" fmla="*/ 560832 h 566928"/>
                <a:gd name="connsiteX3" fmla="*/ 1475232 w 2340864"/>
                <a:gd name="connsiteY3" fmla="*/ 36576 h 566928"/>
                <a:gd name="connsiteX4" fmla="*/ 1975104 w 2340864"/>
                <a:gd name="connsiteY4" fmla="*/ 512064 h 566928"/>
                <a:gd name="connsiteX5" fmla="*/ 2340864 w 2340864"/>
                <a:gd name="connsiteY5" fmla="*/ 12192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864" h="566928">
                  <a:moveTo>
                    <a:pt x="0" y="560832"/>
                  </a:moveTo>
                  <a:cubicBezTo>
                    <a:pt x="194056" y="280416"/>
                    <a:pt x="388112" y="0"/>
                    <a:pt x="548640" y="0"/>
                  </a:cubicBezTo>
                  <a:cubicBezTo>
                    <a:pt x="709168" y="0"/>
                    <a:pt x="808736" y="554736"/>
                    <a:pt x="963168" y="560832"/>
                  </a:cubicBezTo>
                  <a:cubicBezTo>
                    <a:pt x="1117600" y="566928"/>
                    <a:pt x="1306576" y="44704"/>
                    <a:pt x="1475232" y="36576"/>
                  </a:cubicBezTo>
                  <a:cubicBezTo>
                    <a:pt x="1643888" y="28448"/>
                    <a:pt x="1830832" y="516128"/>
                    <a:pt x="1975104" y="512064"/>
                  </a:cubicBezTo>
                  <a:cubicBezTo>
                    <a:pt x="2119376" y="508000"/>
                    <a:pt x="2230120" y="260096"/>
                    <a:pt x="2340864" y="12192"/>
                  </a:cubicBezTo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47864" y="2492896"/>
              <a:ext cx="360040" cy="3600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76056" y="2276872"/>
              <a:ext cx="415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ym typeface="Wingdings" pitchFamily="2" charset="2"/>
                </a:rPr>
                <a:t>TC</a:t>
              </a:r>
              <a:endParaRPr lang="ja-JP" altLang="en-US" b="1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28510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628800"/>
            <a:ext cx="2419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2771800" y="227687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068960"/>
            <a:ext cx="2343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23528" y="1196752"/>
            <a:ext cx="661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* </a:t>
            </a:r>
            <a:r>
              <a:rPr lang="en-US" altLang="ja-JP" sz="2400" b="1" dirty="0" smtClean="0"/>
              <a:t>PCDC  based on  the </a:t>
            </a:r>
            <a:r>
              <a:rPr lang="en-US" altLang="ja-JP" sz="2400" b="1" dirty="0" smtClean="0"/>
              <a:t>Ward-Takahashi  </a:t>
            </a:r>
            <a:r>
              <a:rPr lang="en-US" altLang="ja-JP" sz="2400" b="1" dirty="0" smtClean="0"/>
              <a:t>identity:  </a:t>
            </a:r>
            <a:endParaRPr kumimoji="1" lang="ja-JP" alt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3528" y="2708920"/>
            <a:ext cx="8618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* TG condensation 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induced by  TF condensation during  walking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403648" y="4005064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0" y="4293096"/>
            <a:ext cx="3167336" cy="2564904"/>
            <a:chOff x="0" y="1484784"/>
            <a:chExt cx="3347864" cy="2486464"/>
          </a:xfrm>
        </p:grpSpPr>
        <p:pic>
          <p:nvPicPr>
            <p:cNvPr id="49" name="Picture 4" descr="C:\swork\talks\KIASpheno-2011\fig3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576" y="3356992"/>
              <a:ext cx="826821" cy="597148"/>
            </a:xfrm>
            <a:prstGeom prst="rect">
              <a:avLst/>
            </a:prstGeom>
            <a:noFill/>
          </p:spPr>
        </p:pic>
        <p:pic>
          <p:nvPicPr>
            <p:cNvPr id="50" name="Picture 6" descr="C:\swork\talks\KIASpheno-2011\fig1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35696" y="3284984"/>
              <a:ext cx="946571" cy="686264"/>
            </a:xfrm>
            <a:prstGeom prst="rect">
              <a:avLst/>
            </a:prstGeom>
            <a:noFill/>
          </p:spPr>
        </p:pic>
        <p:pic>
          <p:nvPicPr>
            <p:cNvPr id="51" name="Picture 5" descr="C:\swork\talks\KIASpheno-2011\fig1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9792" y="3140968"/>
              <a:ext cx="648072" cy="648072"/>
            </a:xfrm>
            <a:prstGeom prst="rect">
              <a:avLst/>
            </a:prstGeom>
            <a:noFill/>
          </p:spPr>
        </p:pic>
        <p:grpSp>
          <p:nvGrpSpPr>
            <p:cNvPr id="52" name="Group 45"/>
            <p:cNvGrpSpPr/>
            <p:nvPr/>
          </p:nvGrpSpPr>
          <p:grpSpPr>
            <a:xfrm>
              <a:off x="0" y="1484784"/>
              <a:ext cx="3059832" cy="1872208"/>
              <a:chOff x="0" y="1484784"/>
              <a:chExt cx="3744416" cy="2232248"/>
            </a:xfrm>
          </p:grpSpPr>
          <p:pic>
            <p:nvPicPr>
              <p:cNvPr id="56" name="Picture 3" descr="C:\swork\talks\KIASpheno-2011\fig13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1484784"/>
                <a:ext cx="1188132" cy="792088"/>
              </a:xfrm>
              <a:prstGeom prst="rect">
                <a:avLst/>
              </a:prstGeom>
              <a:noFill/>
            </p:spPr>
          </p:pic>
          <p:sp>
            <p:nvSpPr>
              <p:cNvPr id="57" name="Rounded Rectangle 56"/>
              <p:cNvSpPr/>
              <p:nvPr/>
            </p:nvSpPr>
            <p:spPr>
              <a:xfrm>
                <a:off x="1368152" y="2852936"/>
                <a:ext cx="1584176" cy="86409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 flipV="1">
                <a:off x="936104" y="1988840"/>
                <a:ext cx="0" cy="16561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936104" y="3645024"/>
                <a:ext cx="280831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936104" y="3068960"/>
                <a:ext cx="187220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880320" y="3068960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Freeform 76"/>
              <p:cNvSpPr/>
              <p:nvPr/>
            </p:nvSpPr>
            <p:spPr>
              <a:xfrm>
                <a:off x="2880320" y="2996952"/>
                <a:ext cx="788328" cy="600832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1008112" y="2060848"/>
                <a:ext cx="716320" cy="888864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9" name="Straight Connector 78"/>
              <p:cNvCxnSpPr>
                <a:stCxn id="78" idx="0"/>
              </p:cNvCxnSpPr>
              <p:nvPr/>
            </p:nvCxnSpPr>
            <p:spPr>
              <a:xfrm>
                <a:off x="1724432" y="2949712"/>
                <a:ext cx="1155888" cy="472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440160" y="2996952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1443028" y="2317085"/>
                <a:ext cx="2044429" cy="44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i="1" dirty="0" smtClean="0">
                    <a:solidFill>
                      <a:srgbClr val="7030A0"/>
                    </a:solidFill>
                  </a:rPr>
                  <a:t>w</a:t>
                </a:r>
                <a:r>
                  <a:rPr kumimoji="1" lang="en-US" altLang="ja-JP" b="1" i="1" dirty="0" smtClean="0">
                    <a:solidFill>
                      <a:srgbClr val="7030A0"/>
                    </a:solidFill>
                  </a:rPr>
                  <a:t>alking regime</a:t>
                </a:r>
                <a:endParaRPr kumimoji="1" lang="ja-JP" altLang="en-US" b="1" i="1" dirty="0">
                  <a:solidFill>
                    <a:srgbClr val="7030A0"/>
                  </a:solidFill>
                </a:endParaRPr>
              </a:p>
            </p:txBody>
          </p:sp>
        </p:grpSp>
      </p:grpSp>
      <p:cxnSp>
        <p:nvCxnSpPr>
          <p:cNvPr id="84" name="Straight Arrow Connector 83"/>
          <p:cNvCxnSpPr/>
          <p:nvPr/>
        </p:nvCxnSpPr>
        <p:spPr>
          <a:xfrm flipV="1">
            <a:off x="1905898" y="4005064"/>
            <a:ext cx="361846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75023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PCDC (partially conserved dilatation current)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23928" y="1700808"/>
            <a:ext cx="4735722" cy="951727"/>
            <a:chOff x="755576" y="2276872"/>
            <a:chExt cx="4735722" cy="95172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2348880"/>
              <a:ext cx="3048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348880"/>
              <a:ext cx="3048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2708920"/>
              <a:ext cx="454719" cy="519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6"/>
            <p:cNvSpPr/>
            <p:nvPr/>
          </p:nvSpPr>
          <p:spPr>
            <a:xfrm>
              <a:off x="1115616" y="2564904"/>
              <a:ext cx="1243616" cy="309776"/>
            </a:xfrm>
            <a:custGeom>
              <a:avLst/>
              <a:gdLst>
                <a:gd name="connsiteX0" fmla="*/ 0 w 2340864"/>
                <a:gd name="connsiteY0" fmla="*/ 560832 h 566928"/>
                <a:gd name="connsiteX1" fmla="*/ 548640 w 2340864"/>
                <a:gd name="connsiteY1" fmla="*/ 0 h 566928"/>
                <a:gd name="connsiteX2" fmla="*/ 963168 w 2340864"/>
                <a:gd name="connsiteY2" fmla="*/ 560832 h 566928"/>
                <a:gd name="connsiteX3" fmla="*/ 1475232 w 2340864"/>
                <a:gd name="connsiteY3" fmla="*/ 36576 h 566928"/>
                <a:gd name="connsiteX4" fmla="*/ 1975104 w 2340864"/>
                <a:gd name="connsiteY4" fmla="*/ 512064 h 566928"/>
                <a:gd name="connsiteX5" fmla="*/ 2340864 w 2340864"/>
                <a:gd name="connsiteY5" fmla="*/ 12192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864" h="566928">
                  <a:moveTo>
                    <a:pt x="0" y="560832"/>
                  </a:moveTo>
                  <a:cubicBezTo>
                    <a:pt x="194056" y="280416"/>
                    <a:pt x="388112" y="0"/>
                    <a:pt x="548640" y="0"/>
                  </a:cubicBezTo>
                  <a:cubicBezTo>
                    <a:pt x="709168" y="0"/>
                    <a:pt x="808736" y="554736"/>
                    <a:pt x="963168" y="560832"/>
                  </a:cubicBezTo>
                  <a:cubicBezTo>
                    <a:pt x="1117600" y="566928"/>
                    <a:pt x="1306576" y="44704"/>
                    <a:pt x="1475232" y="36576"/>
                  </a:cubicBezTo>
                  <a:cubicBezTo>
                    <a:pt x="1643888" y="28448"/>
                    <a:pt x="1830832" y="516128"/>
                    <a:pt x="1975104" y="512064"/>
                  </a:cubicBezTo>
                  <a:cubicBezTo>
                    <a:pt x="2119376" y="508000"/>
                    <a:pt x="2230120" y="260096"/>
                    <a:pt x="2340864" y="12192"/>
                  </a:cubicBezTo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11760" y="2708920"/>
              <a:ext cx="1224136" cy="0"/>
            </a:xfrm>
            <a:prstGeom prst="line">
              <a:avLst/>
            </a:prstGeom>
            <a:ln w="2222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195736" y="2492896"/>
              <a:ext cx="360040" cy="3600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9592" y="2276872"/>
              <a:ext cx="415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ym typeface="Wingdings" pitchFamily="2" charset="2"/>
                </a:rPr>
                <a:t>TC</a:t>
              </a:r>
              <a:endParaRPr lang="ja-JP" altLang="en-US" b="1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35896" y="2492896"/>
              <a:ext cx="1243616" cy="309776"/>
            </a:xfrm>
            <a:custGeom>
              <a:avLst/>
              <a:gdLst>
                <a:gd name="connsiteX0" fmla="*/ 0 w 2340864"/>
                <a:gd name="connsiteY0" fmla="*/ 560832 h 566928"/>
                <a:gd name="connsiteX1" fmla="*/ 548640 w 2340864"/>
                <a:gd name="connsiteY1" fmla="*/ 0 h 566928"/>
                <a:gd name="connsiteX2" fmla="*/ 963168 w 2340864"/>
                <a:gd name="connsiteY2" fmla="*/ 560832 h 566928"/>
                <a:gd name="connsiteX3" fmla="*/ 1475232 w 2340864"/>
                <a:gd name="connsiteY3" fmla="*/ 36576 h 566928"/>
                <a:gd name="connsiteX4" fmla="*/ 1975104 w 2340864"/>
                <a:gd name="connsiteY4" fmla="*/ 512064 h 566928"/>
                <a:gd name="connsiteX5" fmla="*/ 2340864 w 2340864"/>
                <a:gd name="connsiteY5" fmla="*/ 12192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864" h="566928">
                  <a:moveTo>
                    <a:pt x="0" y="560832"/>
                  </a:moveTo>
                  <a:cubicBezTo>
                    <a:pt x="194056" y="280416"/>
                    <a:pt x="388112" y="0"/>
                    <a:pt x="548640" y="0"/>
                  </a:cubicBezTo>
                  <a:cubicBezTo>
                    <a:pt x="709168" y="0"/>
                    <a:pt x="808736" y="554736"/>
                    <a:pt x="963168" y="560832"/>
                  </a:cubicBezTo>
                  <a:cubicBezTo>
                    <a:pt x="1117600" y="566928"/>
                    <a:pt x="1306576" y="44704"/>
                    <a:pt x="1475232" y="36576"/>
                  </a:cubicBezTo>
                  <a:cubicBezTo>
                    <a:pt x="1643888" y="28448"/>
                    <a:pt x="1830832" y="516128"/>
                    <a:pt x="1975104" y="512064"/>
                  </a:cubicBezTo>
                  <a:cubicBezTo>
                    <a:pt x="2119376" y="508000"/>
                    <a:pt x="2230120" y="260096"/>
                    <a:pt x="2340864" y="12192"/>
                  </a:cubicBezTo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47864" y="2492896"/>
              <a:ext cx="360040" cy="3600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76056" y="2276872"/>
              <a:ext cx="415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ym typeface="Wingdings" pitchFamily="2" charset="2"/>
                </a:rPr>
                <a:t>TC</a:t>
              </a:r>
              <a:endParaRPr lang="ja-JP" altLang="en-US" b="1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28510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628800"/>
            <a:ext cx="2419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2771800" y="227687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068960"/>
            <a:ext cx="2343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1403648" y="4005064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3528" y="2708920"/>
            <a:ext cx="8618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* TG condensation 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induced by  TF condensation during  walking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0" y="4293096"/>
            <a:ext cx="3167336" cy="2564904"/>
            <a:chOff x="0" y="1484784"/>
            <a:chExt cx="3347864" cy="2486464"/>
          </a:xfrm>
        </p:grpSpPr>
        <p:pic>
          <p:nvPicPr>
            <p:cNvPr id="53" name="Picture 4" descr="C:\swork\talks\KIASpheno-2011\fig3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576" y="3356992"/>
              <a:ext cx="826821" cy="597148"/>
            </a:xfrm>
            <a:prstGeom prst="rect">
              <a:avLst/>
            </a:prstGeom>
            <a:noFill/>
          </p:spPr>
        </p:pic>
        <p:pic>
          <p:nvPicPr>
            <p:cNvPr id="54" name="Picture 6" descr="C:\swork\talks\KIASpheno-2011\fig1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35696" y="3284984"/>
              <a:ext cx="946571" cy="686264"/>
            </a:xfrm>
            <a:prstGeom prst="rect">
              <a:avLst/>
            </a:prstGeom>
            <a:noFill/>
          </p:spPr>
        </p:pic>
        <p:pic>
          <p:nvPicPr>
            <p:cNvPr id="55" name="Picture 5" descr="C:\swork\talks\KIASpheno-2011\fig1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9792" y="3140968"/>
              <a:ext cx="648072" cy="648072"/>
            </a:xfrm>
            <a:prstGeom prst="rect">
              <a:avLst/>
            </a:prstGeom>
            <a:noFill/>
          </p:spPr>
        </p:pic>
        <p:grpSp>
          <p:nvGrpSpPr>
            <p:cNvPr id="56" name="Group 45"/>
            <p:cNvGrpSpPr/>
            <p:nvPr/>
          </p:nvGrpSpPr>
          <p:grpSpPr>
            <a:xfrm>
              <a:off x="0" y="1484784"/>
              <a:ext cx="3059832" cy="1872208"/>
              <a:chOff x="0" y="1484784"/>
              <a:chExt cx="3744416" cy="2232248"/>
            </a:xfrm>
          </p:grpSpPr>
          <p:pic>
            <p:nvPicPr>
              <p:cNvPr id="58" name="Picture 3" descr="C:\swork\talks\KIASpheno-2011\fig13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1484784"/>
                <a:ext cx="1188132" cy="792088"/>
              </a:xfrm>
              <a:prstGeom prst="rect">
                <a:avLst/>
              </a:prstGeom>
              <a:noFill/>
            </p:spPr>
          </p:pic>
          <p:sp>
            <p:nvSpPr>
              <p:cNvPr id="59" name="Rounded Rectangle 58"/>
              <p:cNvSpPr/>
              <p:nvPr/>
            </p:nvSpPr>
            <p:spPr>
              <a:xfrm>
                <a:off x="1368152" y="2852936"/>
                <a:ext cx="1584176" cy="86409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flipV="1">
                <a:off x="936104" y="1988840"/>
                <a:ext cx="0" cy="16561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936104" y="3645024"/>
                <a:ext cx="280831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936104" y="3068960"/>
                <a:ext cx="187220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880320" y="3068960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Freeform 63"/>
              <p:cNvSpPr/>
              <p:nvPr/>
            </p:nvSpPr>
            <p:spPr>
              <a:xfrm>
                <a:off x="2880320" y="2996952"/>
                <a:ext cx="788328" cy="600832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008112" y="2060848"/>
                <a:ext cx="716320" cy="888864"/>
              </a:xfrm>
              <a:custGeom>
                <a:avLst/>
                <a:gdLst>
                  <a:gd name="connsiteX0" fmla="*/ 707136 w 707136"/>
                  <a:gd name="connsiteY0" fmla="*/ 646176 h 646176"/>
                  <a:gd name="connsiteX1" fmla="*/ 475488 w 707136"/>
                  <a:gd name="connsiteY1" fmla="*/ 633984 h 646176"/>
                  <a:gd name="connsiteX2" fmla="*/ 268224 w 707136"/>
                  <a:gd name="connsiteY2" fmla="*/ 524256 h 646176"/>
                  <a:gd name="connsiteX3" fmla="*/ 158496 w 707136"/>
                  <a:gd name="connsiteY3" fmla="*/ 414528 h 646176"/>
                  <a:gd name="connsiteX4" fmla="*/ 97536 w 707136"/>
                  <a:gd name="connsiteY4" fmla="*/ 341376 h 646176"/>
                  <a:gd name="connsiteX5" fmla="*/ 60960 w 707136"/>
                  <a:gd name="connsiteY5" fmla="*/ 231648 h 646176"/>
                  <a:gd name="connsiteX6" fmla="*/ 36576 w 707136"/>
                  <a:gd name="connsiteY6" fmla="*/ 109728 h 646176"/>
                  <a:gd name="connsiteX7" fmla="*/ 0 w 707136"/>
                  <a:gd name="connsiteY7" fmla="*/ 0 h 64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136" h="646176">
                    <a:moveTo>
                      <a:pt x="707136" y="646176"/>
                    </a:moveTo>
                    <a:lnTo>
                      <a:pt x="475488" y="633984"/>
                    </a:lnTo>
                    <a:cubicBezTo>
                      <a:pt x="402336" y="613664"/>
                      <a:pt x="321056" y="560832"/>
                      <a:pt x="268224" y="524256"/>
                    </a:cubicBezTo>
                    <a:cubicBezTo>
                      <a:pt x="215392" y="487680"/>
                      <a:pt x="186944" y="445008"/>
                      <a:pt x="158496" y="414528"/>
                    </a:cubicBezTo>
                    <a:cubicBezTo>
                      <a:pt x="130048" y="384048"/>
                      <a:pt x="113792" y="371856"/>
                      <a:pt x="97536" y="341376"/>
                    </a:cubicBezTo>
                    <a:cubicBezTo>
                      <a:pt x="81280" y="310896"/>
                      <a:pt x="71120" y="270256"/>
                      <a:pt x="60960" y="231648"/>
                    </a:cubicBezTo>
                    <a:cubicBezTo>
                      <a:pt x="50800" y="193040"/>
                      <a:pt x="46736" y="148336"/>
                      <a:pt x="36576" y="109728"/>
                    </a:cubicBezTo>
                    <a:cubicBezTo>
                      <a:pt x="26416" y="71120"/>
                      <a:pt x="13208" y="35560"/>
                      <a:pt x="0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" name="Straight Connector 65"/>
              <p:cNvCxnSpPr>
                <a:stCxn id="65" idx="0"/>
              </p:cNvCxnSpPr>
              <p:nvPr/>
            </p:nvCxnSpPr>
            <p:spPr>
              <a:xfrm>
                <a:off x="1724432" y="2949712"/>
                <a:ext cx="1155888" cy="472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440160" y="2996952"/>
                <a:ext cx="0" cy="57606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1443028" y="2317085"/>
                <a:ext cx="2044429" cy="44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i="1" dirty="0" smtClean="0">
                    <a:solidFill>
                      <a:srgbClr val="7030A0"/>
                    </a:solidFill>
                  </a:rPr>
                  <a:t>w</a:t>
                </a:r>
                <a:r>
                  <a:rPr kumimoji="1" lang="en-US" altLang="ja-JP" b="1" i="1" dirty="0" smtClean="0">
                    <a:solidFill>
                      <a:srgbClr val="7030A0"/>
                    </a:solidFill>
                  </a:rPr>
                  <a:t>alking regime</a:t>
                </a:r>
                <a:endParaRPr kumimoji="1" lang="ja-JP" altLang="en-US" b="1" i="1" dirty="0">
                  <a:solidFill>
                    <a:srgbClr val="7030A0"/>
                  </a:solidFill>
                </a:endParaRPr>
              </a:p>
            </p:txBody>
          </p:sp>
        </p:grpSp>
      </p:grp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5409673"/>
            <a:ext cx="2016224" cy="144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2627784" y="4581128"/>
            <a:ext cx="6731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w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hich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has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nothing to do w/  TG self-condensation </a:t>
            </a:r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     outside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walking region (pert.  running region) 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156176" y="5373216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9" idx="0"/>
          </p:cNvCxnSpPr>
          <p:nvPr/>
        </p:nvCxnSpPr>
        <p:spPr>
          <a:xfrm flipV="1">
            <a:off x="1905898" y="4005064"/>
            <a:ext cx="361846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4" idx="5"/>
          </p:cNvCxnSpPr>
          <p:nvPr/>
        </p:nvCxnSpPr>
        <p:spPr>
          <a:xfrm flipV="1">
            <a:off x="2279337" y="5445224"/>
            <a:ext cx="4092863" cy="3425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860032" y="5517232"/>
            <a:ext cx="2016224" cy="13407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716016" y="5517232"/>
            <a:ext cx="2448272" cy="13407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3528" y="1196752"/>
            <a:ext cx="661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* </a:t>
            </a:r>
            <a:r>
              <a:rPr lang="en-US" altLang="ja-JP" sz="2400" b="1" dirty="0" smtClean="0"/>
              <a:t>PCDC  based on  the </a:t>
            </a:r>
            <a:r>
              <a:rPr lang="en-US" altLang="ja-JP" sz="2400" b="1" dirty="0" smtClean="0"/>
              <a:t>Ward-Takahashi  </a:t>
            </a:r>
            <a:r>
              <a:rPr lang="en-US" altLang="ja-JP" sz="2400" b="1" dirty="0" smtClean="0"/>
              <a:t>identity:  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synya\デスクトップ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229200"/>
            <a:ext cx="1533128" cy="766564"/>
          </a:xfrm>
          <a:prstGeom prst="rect">
            <a:avLst/>
          </a:prstGeom>
          <a:noFill/>
        </p:spPr>
      </p:pic>
      <p:pic>
        <p:nvPicPr>
          <p:cNvPr id="1026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3384376" cy="1027400"/>
          </a:xfrm>
          <a:prstGeom prst="rect">
            <a:avLst/>
          </a:prstGeom>
          <a:noFill/>
        </p:spPr>
      </p:pic>
      <p:pic>
        <p:nvPicPr>
          <p:cNvPr id="1027" name="Picture 3" descr="C:\Documents and Settings\synya\デスクトップ\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25144"/>
            <a:ext cx="2520280" cy="1504645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8640"/>
            <a:ext cx="192543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2060848"/>
            <a:ext cx="55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 so it is expected to generically scale like </a:t>
            </a:r>
            <a:endParaRPr kumimoji="1" lang="ja-JP" alt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0"/>
            <a:ext cx="28510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908720"/>
            <a:ext cx="1944216" cy="69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1628800"/>
            <a:ext cx="759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 All the scale in the condensation should come from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m_F 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4221088"/>
            <a:ext cx="6280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Miransky  et al (1989):   ladder approx. w/  constant coupling</a:t>
            </a:r>
          </a:p>
          <a:p>
            <a:r>
              <a:rPr lang="en-US" altLang="ja-JP" i="1" dirty="0" smtClean="0"/>
              <a:t>Hashimoto  et al  (2011):  improved ladder  w/  two-loop beta  func.</a:t>
            </a:r>
            <a:endParaRPr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51920" y="530120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finite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3528" y="3789040"/>
            <a:ext cx="8424936" cy="2088232"/>
          </a:xfrm>
          <a:prstGeom prst="roundRect">
            <a:avLst/>
          </a:prstGeom>
          <a:noFill/>
          <a:ln w="666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467544" y="3789040"/>
            <a:ext cx="449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Straightforward  non-pert. cals:  </a:t>
            </a:r>
            <a:endParaRPr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92080" y="4941168"/>
            <a:ext cx="3137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even at criticality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2016224" cy="1260140"/>
          </a:xfrm>
          <a:prstGeom prst="rect">
            <a:avLst/>
          </a:prstGeom>
          <a:noFill/>
        </p:spPr>
      </p:pic>
      <p:pic>
        <p:nvPicPr>
          <p:cNvPr id="7" name="Picture 3" descr="C:\Documents and Settings\synya\デスクトップ\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24744"/>
            <a:ext cx="2520280" cy="150464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63914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No exactly massless NGB limit  for  TD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15616" y="1556792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PCDC</a:t>
            </a:r>
            <a:endParaRPr lang="ja-JP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76056" y="162880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finite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3501008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implies:</a:t>
            </a:r>
            <a:endParaRPr lang="ja-JP" alt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23728" y="2924944"/>
            <a:ext cx="864096" cy="0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63688" y="3501008"/>
            <a:ext cx="67746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solidFill>
                  <a:srgbClr val="7030A0"/>
                </a:solidFill>
              </a:rPr>
              <a:t>TD cannot be massless  unless 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Fφ</a:t>
            </a:r>
            <a:r>
              <a:rPr lang="en-US" altLang="ja-JP" sz="2400" b="1" i="1" dirty="0" smtClean="0">
                <a:solidFill>
                  <a:srgbClr val="7030A0"/>
                </a:solidFill>
              </a:rPr>
              <a:t> </a:t>
            </a:r>
            <a:r>
              <a:rPr lang="en-US" altLang="ja-JP" sz="2400" b="1" i="1" dirty="0" smtClean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ja-JP" altLang="en-US" sz="2400" b="1" i="1" dirty="0" smtClean="0">
                <a:solidFill>
                  <a:srgbClr val="7030A0"/>
                </a:solidFill>
                <a:sym typeface="Wingdings" pitchFamily="2" charset="2"/>
              </a:rPr>
              <a:t>∞</a:t>
            </a:r>
            <a:r>
              <a:rPr lang="en-US" altLang="ja-JP" sz="2400" b="1" i="1" dirty="0" smtClean="0">
                <a:solidFill>
                  <a:srgbClr val="7030A0"/>
                </a:solidFill>
                <a:sym typeface="Wingdings" pitchFamily="2" charset="2"/>
              </a:rPr>
              <a:t>:  decoupled</a:t>
            </a:r>
          </a:p>
          <a:p>
            <a:r>
              <a:rPr lang="en-US" altLang="ja-JP" sz="2400" b="1" i="1" dirty="0" smtClean="0">
                <a:solidFill>
                  <a:srgbClr val="7030A0"/>
                </a:solidFill>
                <a:sym typeface="Wingdings" pitchFamily="2" charset="2"/>
              </a:rPr>
              <a:t>           </a:t>
            </a:r>
            <a:r>
              <a:rPr lang="en-US" altLang="ja-JP" sz="2400" b="1" i="1" dirty="0" smtClean="0">
                <a:solidFill>
                  <a:srgbClr val="FF0000"/>
                </a:solidFill>
                <a:sym typeface="Wingdings" pitchFamily="2" charset="2"/>
              </a:rPr>
              <a:t>No  exactly massless  NGB limit!     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 </a:t>
            </a:r>
            <a:endParaRPr lang="ja-JP" altLang="en-US" sz="2400" i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60" y="4581128"/>
            <a:ext cx="7303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reflecting 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non-pert. scale anomaly (explicit breaking) </a:t>
            </a:r>
          </a:p>
          <a:p>
            <a:r>
              <a:rPr lang="en-US" altLang="ja-JP" sz="2400" b="1" i="1" dirty="0" smtClean="0">
                <a:solidFill>
                  <a:srgbClr val="FF0000"/>
                </a:solidFill>
              </a:rPr>
              <a:t>                       induced by mF generation itself</a:t>
            </a:r>
            <a:endParaRPr lang="ja-JP" altLang="en-US" sz="2400" i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synya\デスクトップ\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3024336" cy="1176130"/>
          </a:xfrm>
          <a:prstGeom prst="rect">
            <a:avLst/>
          </a:prstGeom>
          <a:noFill/>
        </p:spPr>
      </p:pic>
      <p:pic>
        <p:nvPicPr>
          <p:cNvPr id="2052" name="Picture 4" descr="C:\Documents and Settings\synya\デスクトップ\fi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517232"/>
            <a:ext cx="4392488" cy="92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68318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Straightforward calculation of  TD mass?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9512" y="1340768"/>
            <a:ext cx="399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*  LSD + BS  in large Nf QCD  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9512" y="2996952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*  LSD via  gauged  NJL</a:t>
            </a:r>
            <a:endParaRPr lang="ja-JP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67544" y="1916832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Harada  et al (1989);  </a:t>
            </a:r>
          </a:p>
          <a:p>
            <a:r>
              <a:rPr lang="en-US" altLang="ja-JP" i="1" dirty="0" smtClean="0"/>
              <a:t>Kurachi  et al  (2006) </a:t>
            </a:r>
            <a:endParaRPr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323528" y="3501008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Shuto   et al  (1990); Bardeen  et al (1992); </a:t>
            </a:r>
          </a:p>
          <a:p>
            <a:r>
              <a:rPr lang="en-US" altLang="ja-JP" i="1" dirty="0" smtClean="0"/>
              <a:t>Carena  et al  (1992) ; Hashimoto   (1998)</a:t>
            </a:r>
            <a:endParaRPr lang="ja-JP" altLang="en-US" dirty="0"/>
          </a:p>
        </p:txBody>
      </p:sp>
      <p:pic>
        <p:nvPicPr>
          <p:cNvPr id="3074" name="Picture 2" descr="C:\Documents and Settings\synya\デスクトップ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2355359" cy="93610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88024" y="1556792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chiral NON-singlet    “σ” mass</a:t>
            </a:r>
            <a:endParaRPr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283968" y="1340768"/>
            <a:ext cx="504056" cy="2664296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5364088" y="2924944"/>
            <a:ext cx="3029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Mσ 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～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500 – 600 GeV   </a:t>
            </a:r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for  one-family model</a:t>
            </a:r>
            <a:endParaRPr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1640" y="4725144"/>
            <a:ext cx="7436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But,   Mσ 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may not be   Mφ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.... ?  </a:t>
            </a:r>
          </a:p>
          <a:p>
            <a:endParaRPr lang="en-US" altLang="ja-JP" sz="2400" dirty="0" smtClean="0">
              <a:solidFill>
                <a:srgbClr val="7030A0"/>
              </a:solidFill>
            </a:endParaRPr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No conclusive answer  yet.... </a:t>
            </a:r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(theoretically  unknown : 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Mφ as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free/input  parameter)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780928"/>
            <a:ext cx="4602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FF00"/>
                </a:solidFill>
              </a:rPr>
              <a:t>Techni-dilaton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couplings 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83568" y="2564904"/>
            <a:ext cx="720080" cy="72008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55976" y="39330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S.M. </a:t>
            </a:r>
            <a:r>
              <a:rPr lang="en-US" altLang="ja-JP" dirty="0" smtClean="0"/>
              <a:t>and K. Yamawaki, </a:t>
            </a:r>
          </a:p>
          <a:p>
            <a:r>
              <a:rPr lang="en-US" altLang="ja-JP" dirty="0" smtClean="0"/>
              <a:t>PTP127 (2012). arXiv: 1203.xxxx.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53816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TD coupling  to  techni-fermions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9512" y="1340768"/>
            <a:ext cx="3792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*  Ward-Takahashi  identity</a:t>
            </a:r>
            <a:endParaRPr lang="ja-JP" alt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115616" y="1844824"/>
            <a:ext cx="6768752" cy="2088232"/>
            <a:chOff x="611560" y="1700808"/>
            <a:chExt cx="7424824" cy="2403326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1700808"/>
              <a:ext cx="6762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2996952"/>
              <a:ext cx="6667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9"/>
            <p:cNvSpPr/>
            <p:nvPr/>
          </p:nvSpPr>
          <p:spPr>
            <a:xfrm>
              <a:off x="971600" y="2276872"/>
              <a:ext cx="1243616" cy="309776"/>
            </a:xfrm>
            <a:custGeom>
              <a:avLst/>
              <a:gdLst>
                <a:gd name="connsiteX0" fmla="*/ 0 w 2340864"/>
                <a:gd name="connsiteY0" fmla="*/ 560832 h 566928"/>
                <a:gd name="connsiteX1" fmla="*/ 548640 w 2340864"/>
                <a:gd name="connsiteY1" fmla="*/ 0 h 566928"/>
                <a:gd name="connsiteX2" fmla="*/ 963168 w 2340864"/>
                <a:gd name="connsiteY2" fmla="*/ 560832 h 566928"/>
                <a:gd name="connsiteX3" fmla="*/ 1475232 w 2340864"/>
                <a:gd name="connsiteY3" fmla="*/ 36576 h 566928"/>
                <a:gd name="connsiteX4" fmla="*/ 1975104 w 2340864"/>
                <a:gd name="connsiteY4" fmla="*/ 512064 h 566928"/>
                <a:gd name="connsiteX5" fmla="*/ 2340864 w 2340864"/>
                <a:gd name="connsiteY5" fmla="*/ 12192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864" h="566928">
                  <a:moveTo>
                    <a:pt x="0" y="560832"/>
                  </a:moveTo>
                  <a:cubicBezTo>
                    <a:pt x="194056" y="280416"/>
                    <a:pt x="388112" y="0"/>
                    <a:pt x="548640" y="0"/>
                  </a:cubicBezTo>
                  <a:cubicBezTo>
                    <a:pt x="709168" y="0"/>
                    <a:pt x="808736" y="554736"/>
                    <a:pt x="963168" y="560832"/>
                  </a:cubicBezTo>
                  <a:cubicBezTo>
                    <a:pt x="1117600" y="566928"/>
                    <a:pt x="1306576" y="44704"/>
                    <a:pt x="1475232" y="36576"/>
                  </a:cubicBezTo>
                  <a:cubicBezTo>
                    <a:pt x="1643888" y="28448"/>
                    <a:pt x="1830832" y="516128"/>
                    <a:pt x="1975104" y="512064"/>
                  </a:cubicBezTo>
                  <a:cubicBezTo>
                    <a:pt x="2119376" y="508000"/>
                    <a:pt x="2230120" y="260096"/>
                    <a:pt x="2340864" y="12192"/>
                  </a:cubicBezTo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204864"/>
              <a:ext cx="3048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>
            <a:xfrm>
              <a:off x="2051720" y="2204864"/>
              <a:ext cx="360040" cy="3600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Straight Connector 16"/>
            <p:cNvCxnSpPr>
              <a:endCxn id="15" idx="5"/>
            </p:cNvCxnSpPr>
            <p:nvPr/>
          </p:nvCxnSpPr>
          <p:spPr>
            <a:xfrm flipH="1" flipV="1">
              <a:off x="2359033" y="2512177"/>
              <a:ext cx="556783" cy="556783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6"/>
            </p:cNvCxnSpPr>
            <p:nvPr/>
          </p:nvCxnSpPr>
          <p:spPr>
            <a:xfrm flipV="1">
              <a:off x="2411760" y="1916832"/>
              <a:ext cx="648072" cy="468052"/>
            </a:xfrm>
            <a:prstGeom prst="line">
              <a:avLst/>
            </a:prstGeom>
            <a:ln w="349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11560" y="2060848"/>
              <a:ext cx="4451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TC</a:t>
              </a:r>
              <a:endParaRPr lang="ja-JP" alt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707904" y="2492896"/>
              <a:ext cx="36004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707904" y="2636912"/>
              <a:ext cx="36004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364088" y="1988840"/>
              <a:ext cx="0" cy="1152128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668344" y="1988840"/>
              <a:ext cx="0" cy="1152128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220072" y="2420888"/>
              <a:ext cx="288032" cy="28803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24328" y="2420888"/>
              <a:ext cx="288032" cy="28803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156176" y="2636912"/>
              <a:ext cx="28803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300192" y="2420888"/>
              <a:ext cx="0" cy="36004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3284984"/>
              <a:ext cx="3248025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1988840"/>
              <a:ext cx="22402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12360" y="1988840"/>
              <a:ext cx="22402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223" y="2204864"/>
              <a:ext cx="79550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149080"/>
            <a:ext cx="2160240" cy="4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3491880" y="4149080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Full  propagator^-1</a:t>
            </a:r>
            <a:endParaRPr lang="ja-JP" altLang="en-US" sz="1600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581128"/>
            <a:ext cx="2808312" cy="6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5157192"/>
            <a:ext cx="792088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3419872" y="4725144"/>
            <a:ext cx="2733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mass func. in walking regime</a:t>
            </a:r>
            <a:endParaRPr lang="ja-JP" altLang="en-US" sz="1600" dirty="0"/>
          </a:p>
        </p:txBody>
      </p:sp>
      <p:sp>
        <p:nvSpPr>
          <p:cNvPr id="72" name="Rectangle 71"/>
          <p:cNvSpPr/>
          <p:nvPr/>
        </p:nvSpPr>
        <p:spPr>
          <a:xfrm>
            <a:off x="7452320" y="5157192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w/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2808312" cy="43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53816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TD coupling  to  techni-fermions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9512" y="1340768"/>
            <a:ext cx="3792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*  Ward-Takahashi  identity</a:t>
            </a:r>
            <a:endParaRPr lang="ja-JP" altLang="en-US" sz="2400" dirty="0"/>
          </a:p>
        </p:txBody>
      </p:sp>
      <p:grpSp>
        <p:nvGrpSpPr>
          <p:cNvPr id="6" name="Group 54"/>
          <p:cNvGrpSpPr/>
          <p:nvPr/>
        </p:nvGrpSpPr>
        <p:grpSpPr>
          <a:xfrm>
            <a:off x="1115616" y="1844824"/>
            <a:ext cx="6768752" cy="2088232"/>
            <a:chOff x="611560" y="1700808"/>
            <a:chExt cx="7424824" cy="2403326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1700808"/>
              <a:ext cx="6762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2996952"/>
              <a:ext cx="6667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9"/>
            <p:cNvSpPr/>
            <p:nvPr/>
          </p:nvSpPr>
          <p:spPr>
            <a:xfrm>
              <a:off x="971600" y="2276872"/>
              <a:ext cx="1243616" cy="309776"/>
            </a:xfrm>
            <a:custGeom>
              <a:avLst/>
              <a:gdLst>
                <a:gd name="connsiteX0" fmla="*/ 0 w 2340864"/>
                <a:gd name="connsiteY0" fmla="*/ 560832 h 566928"/>
                <a:gd name="connsiteX1" fmla="*/ 548640 w 2340864"/>
                <a:gd name="connsiteY1" fmla="*/ 0 h 566928"/>
                <a:gd name="connsiteX2" fmla="*/ 963168 w 2340864"/>
                <a:gd name="connsiteY2" fmla="*/ 560832 h 566928"/>
                <a:gd name="connsiteX3" fmla="*/ 1475232 w 2340864"/>
                <a:gd name="connsiteY3" fmla="*/ 36576 h 566928"/>
                <a:gd name="connsiteX4" fmla="*/ 1975104 w 2340864"/>
                <a:gd name="connsiteY4" fmla="*/ 512064 h 566928"/>
                <a:gd name="connsiteX5" fmla="*/ 2340864 w 2340864"/>
                <a:gd name="connsiteY5" fmla="*/ 12192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0864" h="566928">
                  <a:moveTo>
                    <a:pt x="0" y="560832"/>
                  </a:moveTo>
                  <a:cubicBezTo>
                    <a:pt x="194056" y="280416"/>
                    <a:pt x="388112" y="0"/>
                    <a:pt x="548640" y="0"/>
                  </a:cubicBezTo>
                  <a:cubicBezTo>
                    <a:pt x="709168" y="0"/>
                    <a:pt x="808736" y="554736"/>
                    <a:pt x="963168" y="560832"/>
                  </a:cubicBezTo>
                  <a:cubicBezTo>
                    <a:pt x="1117600" y="566928"/>
                    <a:pt x="1306576" y="44704"/>
                    <a:pt x="1475232" y="36576"/>
                  </a:cubicBezTo>
                  <a:cubicBezTo>
                    <a:pt x="1643888" y="28448"/>
                    <a:pt x="1830832" y="516128"/>
                    <a:pt x="1975104" y="512064"/>
                  </a:cubicBezTo>
                  <a:cubicBezTo>
                    <a:pt x="2119376" y="508000"/>
                    <a:pt x="2230120" y="260096"/>
                    <a:pt x="2340864" y="12192"/>
                  </a:cubicBezTo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2204864"/>
              <a:ext cx="3048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>
            <a:xfrm>
              <a:off x="2051720" y="2204864"/>
              <a:ext cx="360040" cy="36004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Straight Connector 16"/>
            <p:cNvCxnSpPr>
              <a:endCxn id="15" idx="5"/>
            </p:cNvCxnSpPr>
            <p:nvPr/>
          </p:nvCxnSpPr>
          <p:spPr>
            <a:xfrm flipH="1" flipV="1">
              <a:off x="2359033" y="2512177"/>
              <a:ext cx="556783" cy="556783"/>
            </a:xfrm>
            <a:prstGeom prst="line">
              <a:avLst/>
            </a:prstGeom>
            <a:ln w="3175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" idx="6"/>
            </p:cNvCxnSpPr>
            <p:nvPr/>
          </p:nvCxnSpPr>
          <p:spPr>
            <a:xfrm flipV="1">
              <a:off x="2411760" y="1916832"/>
              <a:ext cx="648072" cy="468052"/>
            </a:xfrm>
            <a:prstGeom prst="line">
              <a:avLst/>
            </a:prstGeom>
            <a:ln w="349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11560" y="2060848"/>
              <a:ext cx="4451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TC</a:t>
              </a:r>
              <a:endParaRPr lang="ja-JP" alt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707904" y="2492896"/>
              <a:ext cx="36004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707904" y="2636912"/>
              <a:ext cx="36004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364088" y="1988840"/>
              <a:ext cx="0" cy="1152128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668344" y="1988840"/>
              <a:ext cx="0" cy="1152128"/>
            </a:xfrm>
            <a:prstGeom prst="line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220072" y="2420888"/>
              <a:ext cx="288032" cy="28803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524328" y="2420888"/>
              <a:ext cx="288032" cy="28803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156176" y="2636912"/>
              <a:ext cx="28803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300192" y="2420888"/>
              <a:ext cx="0" cy="36004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3284984"/>
              <a:ext cx="3248025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8104" y="1988840"/>
              <a:ext cx="22402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12360" y="1988840"/>
              <a:ext cx="22402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88223" y="2204864"/>
              <a:ext cx="79550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Rectangle 55"/>
          <p:cNvSpPr/>
          <p:nvPr/>
        </p:nvSpPr>
        <p:spPr>
          <a:xfrm>
            <a:off x="1115616" y="4221088"/>
            <a:ext cx="127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TD  pole</a:t>
            </a:r>
            <a:endParaRPr lang="ja-JP" altLang="en-US" sz="2400" dirty="0"/>
          </a:p>
        </p:txBody>
      </p:sp>
      <p:sp>
        <p:nvSpPr>
          <p:cNvPr id="57" name="Rounded Rectangle 56"/>
          <p:cNvSpPr/>
          <p:nvPr/>
        </p:nvSpPr>
        <p:spPr>
          <a:xfrm>
            <a:off x="179512" y="3429000"/>
            <a:ext cx="3024336" cy="187220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411760" y="2708920"/>
            <a:ext cx="144016" cy="720080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395536" y="3789040"/>
            <a:ext cx="1243616" cy="309776"/>
          </a:xfrm>
          <a:custGeom>
            <a:avLst/>
            <a:gdLst>
              <a:gd name="connsiteX0" fmla="*/ 0 w 2340864"/>
              <a:gd name="connsiteY0" fmla="*/ 560832 h 566928"/>
              <a:gd name="connsiteX1" fmla="*/ 548640 w 2340864"/>
              <a:gd name="connsiteY1" fmla="*/ 0 h 566928"/>
              <a:gd name="connsiteX2" fmla="*/ 963168 w 2340864"/>
              <a:gd name="connsiteY2" fmla="*/ 560832 h 566928"/>
              <a:gd name="connsiteX3" fmla="*/ 1475232 w 2340864"/>
              <a:gd name="connsiteY3" fmla="*/ 36576 h 566928"/>
              <a:gd name="connsiteX4" fmla="*/ 1975104 w 2340864"/>
              <a:gd name="connsiteY4" fmla="*/ 512064 h 566928"/>
              <a:gd name="connsiteX5" fmla="*/ 2340864 w 2340864"/>
              <a:gd name="connsiteY5" fmla="*/ 12192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0864" h="566928">
                <a:moveTo>
                  <a:pt x="0" y="560832"/>
                </a:moveTo>
                <a:cubicBezTo>
                  <a:pt x="194056" y="280416"/>
                  <a:pt x="388112" y="0"/>
                  <a:pt x="548640" y="0"/>
                </a:cubicBezTo>
                <a:cubicBezTo>
                  <a:pt x="709168" y="0"/>
                  <a:pt x="808736" y="554736"/>
                  <a:pt x="963168" y="560832"/>
                </a:cubicBezTo>
                <a:cubicBezTo>
                  <a:pt x="1117600" y="566928"/>
                  <a:pt x="1306576" y="44704"/>
                  <a:pt x="1475232" y="36576"/>
                </a:cubicBezTo>
                <a:cubicBezTo>
                  <a:pt x="1643888" y="28448"/>
                  <a:pt x="1830832" y="516128"/>
                  <a:pt x="1975104" y="512064"/>
                </a:cubicBezTo>
                <a:cubicBezTo>
                  <a:pt x="2119376" y="508000"/>
                  <a:pt x="2230120" y="260096"/>
                  <a:pt x="2340864" y="12192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619672" y="3789040"/>
            <a:ext cx="1224136" cy="0"/>
          </a:xfrm>
          <a:prstGeom prst="line">
            <a:avLst/>
          </a:prstGeom>
          <a:ln w="2222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149080"/>
            <a:ext cx="2160240" cy="4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3491880" y="4149080"/>
            <a:ext cx="186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Full  propagator^-1</a:t>
            </a:r>
            <a:endParaRPr lang="ja-JP" altLang="en-US" sz="1600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581128"/>
            <a:ext cx="2808312" cy="6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4368" y="5157192"/>
            <a:ext cx="792088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3419872" y="4725144"/>
            <a:ext cx="2733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mass func. in walking regime</a:t>
            </a:r>
            <a:endParaRPr lang="ja-JP" altLang="en-US" sz="1600" dirty="0"/>
          </a:p>
        </p:txBody>
      </p:sp>
      <p:sp>
        <p:nvSpPr>
          <p:cNvPr id="72" name="Rectangle 71"/>
          <p:cNvSpPr/>
          <p:nvPr/>
        </p:nvSpPr>
        <p:spPr>
          <a:xfrm>
            <a:off x="7452320" y="5157192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w/ </a:t>
            </a:r>
            <a:endParaRPr lang="ja-JP" altLang="en-US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5805264"/>
            <a:ext cx="4104456" cy="8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73"/>
          <p:cNvSpPr/>
          <p:nvPr/>
        </p:nvSpPr>
        <p:spPr>
          <a:xfrm>
            <a:off x="539552" y="5589240"/>
            <a:ext cx="2883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Yukawa vertex func</a:t>
            </a:r>
            <a:r>
              <a:rPr lang="en-US" altLang="ja-JP" sz="2400" b="1" dirty="0" smtClean="0"/>
              <a:t>.</a:t>
            </a:r>
            <a:endParaRPr lang="ja-JP" altLang="en-US" sz="2400" dirty="0"/>
          </a:p>
        </p:txBody>
      </p:sp>
      <p:sp>
        <p:nvSpPr>
          <p:cNvPr id="75" name="Rectangle 74"/>
          <p:cNvSpPr/>
          <p:nvPr/>
        </p:nvSpPr>
        <p:spPr>
          <a:xfrm>
            <a:off x="6300192" y="5805264"/>
            <a:ext cx="2661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c.f. GT relation for pion </a:t>
            </a:r>
          </a:p>
          <a:p>
            <a:r>
              <a:rPr lang="en-US" altLang="ja-JP" sz="1600" b="1" dirty="0" smtClean="0"/>
              <a:t>coupling to nucleons in QCD</a:t>
            </a:r>
            <a:endParaRPr lang="ja-JP" altLang="en-US" sz="1600" dirty="0"/>
          </a:p>
        </p:txBody>
      </p:sp>
      <p:sp>
        <p:nvSpPr>
          <p:cNvPr id="76" name="Rounded Rectangle 75"/>
          <p:cNvSpPr/>
          <p:nvPr/>
        </p:nvSpPr>
        <p:spPr>
          <a:xfrm>
            <a:off x="395536" y="5517232"/>
            <a:ext cx="8748464" cy="1152128"/>
          </a:xfrm>
          <a:prstGeom prst="roundRect">
            <a:avLst/>
          </a:prstGeom>
          <a:noFill/>
          <a:ln w="698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49696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TD couplings  to  SM particles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852936"/>
            <a:ext cx="3456384" cy="6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536" y="2060848"/>
            <a:ext cx="5967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*  SM particles do not directly couple to TD: </a:t>
            </a:r>
            <a:endParaRPr lang="ja-JP" alt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283968" y="2780928"/>
            <a:ext cx="405790" cy="320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TC</a:t>
            </a:r>
            <a:endParaRPr lang="ja-JP" alt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04048" y="3429000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04048" y="350100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transform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076056" y="3429000"/>
            <a:ext cx="936104" cy="57606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076056" y="3429000"/>
            <a:ext cx="800472" cy="58444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5576" y="4437112"/>
            <a:ext cx="6588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solidFill>
                  <a:srgbClr val="7030A0"/>
                </a:solidFill>
              </a:rPr>
              <a:t>Couplings  are generated only through  TF - loops</a:t>
            </a:r>
            <a:endParaRPr lang="ja-JP" altLang="en-US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924944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FF00"/>
                </a:solidFill>
              </a:rPr>
              <a:t>Introduction  &amp;  brief summary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11560" y="2780928"/>
            <a:ext cx="720080" cy="72008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710731" cy="26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1720" y="3861048"/>
            <a:ext cx="1481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ETC 4-fermi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04664"/>
            <a:ext cx="425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u="sng" dirty="0" smtClean="0">
                <a:solidFill>
                  <a:srgbClr val="7030A0"/>
                </a:solidFill>
              </a:rPr>
              <a:t>*  TD coupling  to  SM fermions</a:t>
            </a:r>
            <a:endParaRPr lang="ja-JP" altLang="en-US" sz="2400" i="1" u="sng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3600400" cy="46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869160"/>
            <a:ext cx="2088232" cy="51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2339752" y="3789040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1560" y="5157192"/>
            <a:ext cx="648072" cy="0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9552" y="5301208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SM f-fermion mass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16832"/>
            <a:ext cx="3240360" cy="94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33056"/>
            <a:ext cx="2781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499992" y="3501008"/>
            <a:ext cx="2499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TF condensation w/   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373216"/>
            <a:ext cx="2638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>
          <a:xfrm>
            <a:off x="4355976" y="4869160"/>
            <a:ext cx="4392488" cy="165618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4499992" y="4869160"/>
            <a:ext cx="3720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Yukawa coupling to SM-fermion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429000"/>
            <a:ext cx="1008112" cy="49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5"/>
            <a:ext cx="3528392" cy="238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536" y="404664"/>
            <a:ext cx="4857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u="sng" dirty="0" smtClean="0">
                <a:solidFill>
                  <a:srgbClr val="7030A0"/>
                </a:solidFill>
              </a:rPr>
              <a:t>*  TD couplings  to  SM gauge bosons</a:t>
            </a:r>
            <a:endParaRPr lang="ja-JP" altLang="en-US" sz="2400" i="1" u="sng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3240360" cy="8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84984"/>
            <a:ext cx="484722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95936" y="2780928"/>
            <a:ext cx="3754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V-gauge boson self-energy func.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3789040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For  weak bosons:  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4221088"/>
            <a:ext cx="47648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987824" y="4797152"/>
            <a:ext cx="471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related to  broken axialvector  TF current</a:t>
            </a:r>
            <a:endParaRPr lang="ja-JP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733256"/>
            <a:ext cx="6624736" cy="8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683568" y="5301208"/>
            <a:ext cx="7560840" cy="13681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373216"/>
            <a:ext cx="1008112" cy="4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55576" y="5373216"/>
            <a:ext cx="4550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TD-WW coupling  (mass coupling form):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00192" y="5373216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with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4221088"/>
            <a:ext cx="1219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948264" y="4221088"/>
            <a:ext cx="817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Note: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656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In addition,  higher-order  WW  coupling  arises:  </a:t>
            </a:r>
            <a:endParaRPr lang="ja-JP" altLang="en-US" sz="2400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223" y="764704"/>
            <a:ext cx="5682777" cy="165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2376264" cy="160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059832" y="692696"/>
            <a:ext cx="0" cy="25202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31840" y="2564904"/>
            <a:ext cx="2080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transverse part</a:t>
            </a:r>
          </a:p>
          <a:p>
            <a:r>
              <a:rPr lang="en-US" altLang="ja-JP" sz="2000" b="1" dirty="0" smtClean="0"/>
              <a:t>one-loop approx.</a:t>
            </a:r>
            <a:endParaRPr lang="ja-JP" altLang="en-US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551162" cy="2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52120" y="2492896"/>
            <a:ext cx="2845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SU(2) beta func. including 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only TF-loop contributions</a:t>
            </a:r>
            <a:endParaRPr lang="ja-JP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1560" y="3789040"/>
            <a:ext cx="441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In  TF decoupling limit:   p^2/mF^2 </a:t>
            </a:r>
            <a:r>
              <a:rPr lang="en-US" altLang="ja-JP" sz="2000" b="1" dirty="0" smtClean="0">
                <a:sym typeface="Wingdings" pitchFamily="2" charset="2"/>
              </a:rPr>
              <a:t> 0</a:t>
            </a:r>
            <a:endParaRPr lang="ja-JP" altLang="en-US" sz="2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97152"/>
            <a:ext cx="7020644" cy="69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467544" y="3789040"/>
            <a:ext cx="7776864" cy="18002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683568" y="4293096"/>
            <a:ext cx="547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TD-WW coupling  (field strength  form):</a:t>
            </a:r>
            <a:endParaRPr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032" y="6021288"/>
            <a:ext cx="7002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For couplings to diphoton and gluons </a:t>
            </a:r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                                               = similar field strength forms</a:t>
            </a:r>
            <a:endParaRPr lang="ja-JP" altLang="en-US" sz="2400" dirty="0">
              <a:solidFill>
                <a:srgbClr val="7030A0"/>
              </a:solidFill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005064"/>
            <a:ext cx="1008112" cy="4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300192" y="4005064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with</a:t>
            </a:r>
            <a:endParaRPr lang="ja-JP" alt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548680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Thus,  TD couplings  to  SM particles are </a:t>
            </a:r>
          </a:p>
          <a:p>
            <a:r>
              <a:rPr lang="en-US" altLang="ja-JP" sz="3200" i="1" dirty="0" smtClean="0">
                <a:solidFill>
                  <a:srgbClr val="FFC000"/>
                </a:solidFill>
              </a:rPr>
              <a:t>             essentially the same as those for </a:t>
            </a:r>
          </a:p>
          <a:p>
            <a:r>
              <a:rPr lang="en-US" altLang="ja-JP" sz="3200" i="1" dirty="0" smtClean="0">
                <a:solidFill>
                  <a:srgbClr val="FFC000"/>
                </a:solidFill>
              </a:rPr>
              <a:t>             the SM Higgs!         </a:t>
            </a:r>
          </a:p>
          <a:p>
            <a:endParaRPr lang="en-US" altLang="ja-JP" sz="3200" i="1" dirty="0" smtClean="0">
              <a:solidFill>
                <a:srgbClr val="FFC000"/>
              </a:solidFill>
            </a:endParaRPr>
          </a:p>
          <a:p>
            <a:r>
              <a:rPr lang="en-US" altLang="ja-JP" sz="3200" i="1" dirty="0" smtClean="0">
                <a:solidFill>
                  <a:srgbClr val="FFC000"/>
                </a:solidFill>
              </a:rPr>
              <a:t>Just a  simple scaling from the SM Higgs:</a:t>
            </a:r>
          </a:p>
          <a:p>
            <a:endParaRPr lang="en-US" altLang="ja-JP" sz="3200" i="1" dirty="0" smtClean="0">
              <a:solidFill>
                <a:srgbClr val="FFC000"/>
              </a:solidFill>
            </a:endParaRPr>
          </a:p>
          <a:p>
            <a:endParaRPr lang="en-US" altLang="ja-JP" sz="3200" i="1" dirty="0" smtClean="0">
              <a:solidFill>
                <a:srgbClr val="FFC000"/>
              </a:solidFill>
            </a:endParaRPr>
          </a:p>
          <a:p>
            <a:endParaRPr lang="en-US" altLang="ja-JP" sz="3200" i="1" dirty="0" smtClean="0">
              <a:solidFill>
                <a:srgbClr val="FFC000"/>
              </a:solidFill>
            </a:endParaRPr>
          </a:p>
          <a:p>
            <a:r>
              <a:rPr lang="en-US" altLang="ja-JP" sz="3200" i="1" dirty="0" smtClean="0">
                <a:solidFill>
                  <a:srgbClr val="FFC000"/>
                </a:solidFill>
              </a:rPr>
              <a:t>TD LHC study is doable! </a:t>
            </a:r>
          </a:p>
          <a:p>
            <a:endParaRPr lang="en-US" altLang="ja-JP" sz="3200" i="1" dirty="0" smtClean="0">
              <a:solidFill>
                <a:srgbClr val="FFC000"/>
              </a:solidFill>
            </a:endParaRPr>
          </a:p>
          <a:p>
            <a:r>
              <a:rPr lang="en-US" altLang="ja-JP" sz="3200" i="1" dirty="0" smtClean="0">
                <a:solidFill>
                  <a:srgbClr val="FFC000"/>
                </a:solidFill>
              </a:rPr>
              <a:t>(note: </a:t>
            </a:r>
            <a:r>
              <a:rPr lang="en-US" altLang="ja-JP" sz="3200" dirty="0" smtClean="0">
                <a:solidFill>
                  <a:srgbClr val="FFC000"/>
                </a:solidFill>
              </a:rPr>
              <a:t>φ-gg, φ-γγ </a:t>
            </a:r>
            <a:r>
              <a:rPr lang="en-US" altLang="ja-JP" sz="3200" i="1" dirty="0" smtClean="0">
                <a:solidFill>
                  <a:srgbClr val="FFC000"/>
                </a:solidFill>
              </a:rPr>
              <a:t>depending highly on                  particle contents of  WTC models  )        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2943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284984"/>
            <a:ext cx="1008112" cy="4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56176" y="3284984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C000"/>
                </a:solidFill>
              </a:rPr>
              <a:t>with</a:t>
            </a:r>
            <a:endParaRPr lang="ja-JP" alt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41272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Estimate of  TD coupling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608512" cy="79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1872208" cy="6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428999"/>
            <a:ext cx="2088232" cy="81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157192"/>
            <a:ext cx="2880320" cy="5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852936"/>
            <a:ext cx="1656184" cy="51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73016"/>
            <a:ext cx="2952328" cy="5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5805264"/>
            <a:ext cx="31683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3528" y="2132856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* PCDC</a:t>
            </a:r>
            <a:endParaRPr lang="ja-JP" alt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23528" y="3140968"/>
            <a:ext cx="2996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* Pagels-Stokar  formula</a:t>
            </a:r>
            <a:endParaRPr lang="ja-JP" altLang="en-US" sz="2000" dirty="0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988840"/>
            <a:ext cx="4176464" cy="79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660232" y="3284984"/>
            <a:ext cx="222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Appelequist  et al (1996)</a:t>
            </a:r>
            <a:endParaRPr lang="ja-JP" alt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067944" y="2924944"/>
            <a:ext cx="237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 criticality condition</a:t>
            </a:r>
            <a:endParaRPr lang="ja-JP" altLang="en-US" sz="20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5805264"/>
            <a:ext cx="3816425" cy="8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7740352" y="2564904"/>
            <a:ext cx="43204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31840" y="4077071"/>
            <a:ext cx="43204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4293096"/>
            <a:ext cx="2088232" cy="35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flipV="1">
            <a:off x="1763688" y="4077071"/>
            <a:ext cx="0" cy="2160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520" y="4797152"/>
            <a:ext cx="4242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* Recent LSD analysis (large Nf QCD)</a:t>
            </a:r>
            <a:endParaRPr lang="ja-JP" alt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4427984" y="4869160"/>
            <a:ext cx="2120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Hashimoto  et al (2011)</a:t>
            </a:r>
            <a:endParaRPr lang="ja-JP" alt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211960" y="3645024"/>
            <a:ext cx="1111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# of  TFs</a:t>
            </a:r>
            <a:endParaRPr lang="ja-JP" altLang="en-US" sz="2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228184" y="4077072"/>
            <a:ext cx="432048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20272" y="4077072"/>
            <a:ext cx="1080120" cy="0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52120" y="4149080"/>
            <a:ext cx="1619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EW-doublets</a:t>
            </a:r>
            <a:endParaRPr lang="ja-JP" alt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7524328" y="4149080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``dummy”</a:t>
            </a:r>
            <a:endParaRPr lang="ja-JP" altLang="en-US" sz="20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179512" y="1988840"/>
            <a:ext cx="8784976" cy="3672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39552" y="6381328"/>
            <a:ext cx="57606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39552" y="5589240"/>
            <a:ext cx="0" cy="792088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4139952" y="2852936"/>
            <a:ext cx="4752528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44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3960440" cy="81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19872" y="2564904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one-doublet model (1DM)</a:t>
            </a:r>
            <a:endParaRPr lang="ja-JP" alt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195736" y="1340768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one-family model (1FM)</a:t>
            </a:r>
            <a:endParaRPr lang="ja-JP" alt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43608" y="5445224"/>
            <a:ext cx="7883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 smtClean="0">
                <a:solidFill>
                  <a:srgbClr val="7030A0"/>
                </a:solidFill>
              </a:rPr>
              <a:t>TD coupling  is suppressed  almost all over the mass range </a:t>
            </a:r>
          </a:p>
          <a:p>
            <a:r>
              <a:rPr lang="en-US" altLang="ja-JP" sz="2400" b="1" i="1" dirty="0" smtClean="0">
                <a:solidFill>
                  <a:srgbClr val="7030A0"/>
                </a:solidFill>
              </a:rPr>
              <a:t>   110 GeV &lt; M &lt; 600 GeV! (non-SM Higgs like)  </a:t>
            </a:r>
            <a:endParaRPr lang="ja-JP" altLang="en-US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5904656" cy="38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5085184"/>
            <a:ext cx="4919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000" b="1" dirty="0" smtClean="0"/>
              <a:t> only two-body decays  taken into account</a:t>
            </a:r>
          </a:p>
          <a:p>
            <a:pPr>
              <a:buFont typeface="Arial" charset="0"/>
              <a:buChar char="•"/>
            </a:pPr>
            <a:r>
              <a:rPr lang="en-US" altLang="ja-JP" sz="2000" b="1" dirty="0" smtClean="0"/>
              <a:t> SM –loop corrections incorporated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560" y="404664"/>
              <a:ext cx="61804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The total width (1FM)  up to 600 GeV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699792" y="2132856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SM Higgs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872" y="2924944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TD</a:t>
            </a:r>
            <a:endParaRPr lang="ja-JP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5896" y="3356992"/>
            <a:ext cx="14013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Narrow 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resonant 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(gφ&lt;ghiggs)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96136" y="1484784"/>
            <a:ext cx="0" cy="2808312"/>
          </a:xfrm>
          <a:prstGeom prst="line">
            <a:avLst/>
          </a:prstGeom>
          <a:ln w="73025" cmpd="sng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40152" y="3645024"/>
            <a:ext cx="153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Broad  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non-resonant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5904656" cy="383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5085184"/>
            <a:ext cx="4919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000" b="1" dirty="0" smtClean="0"/>
              <a:t> only two-body decays  taken into account</a:t>
            </a:r>
          </a:p>
          <a:p>
            <a:pPr>
              <a:buFont typeface="Arial" charset="0"/>
              <a:buChar char="•"/>
            </a:pPr>
            <a:r>
              <a:rPr lang="en-US" altLang="ja-JP" sz="2000" b="1" dirty="0" smtClean="0"/>
              <a:t> SM –loop corrections incorporated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560" y="404664"/>
              <a:ext cx="618047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The total width (1FM)  up to 600 GeV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699792" y="2132856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SM Higgs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9872" y="2924944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TD</a:t>
            </a:r>
            <a:endParaRPr lang="ja-JP" altLang="en-US" dirty="0"/>
          </a:p>
        </p:txBody>
      </p:sp>
      <p:sp>
        <p:nvSpPr>
          <p:cNvPr id="12" name="Oval 11"/>
          <p:cNvSpPr/>
          <p:nvPr/>
        </p:nvSpPr>
        <p:spPr>
          <a:xfrm>
            <a:off x="4139952" y="1988840"/>
            <a:ext cx="1800200" cy="504056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6156176" y="6273225"/>
            <a:ext cx="2387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7030A0"/>
                </a:solidFill>
              </a:rPr>
              <a:t>Jia-Matsuzaki-Yamawaki, </a:t>
            </a:r>
          </a:p>
          <a:p>
            <a:r>
              <a:rPr lang="en-US" altLang="ja-JP" sz="1600" dirty="0" smtClean="0">
                <a:solidFill>
                  <a:srgbClr val="7030A0"/>
                </a:solidFill>
              </a:rPr>
              <a:t>in preparation</a:t>
            </a:r>
            <a:endParaRPr lang="ja-JP" altLang="en-US" sz="1600" dirty="0">
              <a:solidFill>
                <a:srgbClr val="7030A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309320"/>
            <a:ext cx="2664296" cy="31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635896" y="3356992"/>
            <a:ext cx="14013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Narrow 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reasonant 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(gφ&lt;ghiggs)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96136" y="1484784"/>
            <a:ext cx="0" cy="2808312"/>
          </a:xfrm>
          <a:prstGeom prst="line">
            <a:avLst/>
          </a:prstGeom>
          <a:ln w="73025" cmpd="sng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40152" y="3645024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Broad  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non-reasonant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139952" y="4365104"/>
            <a:ext cx="2160240" cy="14401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39952" y="2564904"/>
            <a:ext cx="936104" cy="32403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71600" y="587727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*  decays to color-triplet techni-pions  P3^+-00’  open  to be dominant</a:t>
            </a:r>
            <a:endParaRPr lang="ja-JP" alt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780928"/>
            <a:ext cx="604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FF00"/>
                </a:solidFill>
              </a:rPr>
              <a:t>Techni-dilaton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signatures at LHC 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83568" y="2564904"/>
            <a:ext cx="720080" cy="72008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55976" y="393305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S.M. </a:t>
            </a:r>
            <a:r>
              <a:rPr lang="en-US" altLang="ja-JP" dirty="0" smtClean="0"/>
              <a:t>and K. Yamawaki, </a:t>
            </a:r>
          </a:p>
          <a:p>
            <a:r>
              <a:rPr lang="en-US" altLang="ja-JP" dirty="0" smtClean="0"/>
              <a:t>PTP127 (2012);  </a:t>
            </a:r>
          </a:p>
          <a:p>
            <a:r>
              <a:rPr lang="en-US" altLang="ja-JP" dirty="0" smtClean="0"/>
              <a:t>arXiv:1201.4722;  </a:t>
            </a:r>
          </a:p>
          <a:p>
            <a:r>
              <a:rPr lang="en-US" altLang="ja-JP" dirty="0" smtClean="0"/>
              <a:t>arXiv: 1203.xxxx.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052736"/>
            <a:chOff x="0" y="0"/>
            <a:chExt cx="9144000" cy="105273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105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11560" y="404664"/>
              <a:ext cx="31918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i="1" dirty="0" smtClean="0">
                  <a:solidFill>
                    <a:srgbClr val="FFC000"/>
                  </a:solidFill>
                </a:rPr>
                <a:t>TD in 1FM  </a:t>
              </a:r>
              <a:r>
                <a:rPr lang="en-US" altLang="ja-JP" sz="3200" i="1" dirty="0" smtClean="0">
                  <a:solidFill>
                    <a:srgbClr val="FFC000"/>
                  </a:solidFill>
                </a:rPr>
                <a:t>@ LHC</a:t>
              </a:r>
              <a:endParaRPr lang="en-US" altLang="ja-JP" sz="3200" i="1" dirty="0">
                <a:solidFill>
                  <a:srgbClr val="FFC000"/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23528" y="548680"/>
              <a:ext cx="288032" cy="21602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2734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63688" y="1196752"/>
            <a:ext cx="59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W,Z</a:t>
            </a:r>
            <a:endParaRPr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835696" y="2132856"/>
            <a:ext cx="59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W,Z</a:t>
            </a:r>
            <a:endParaRPr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979712" y="2420888"/>
            <a:ext cx="44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q,l</a:t>
            </a:r>
            <a:endParaRPr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979712" y="3212976"/>
            <a:ext cx="44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q,l</a:t>
            </a:r>
            <a:endParaRPr lang="ja-JP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79712" y="450912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g</a:t>
            </a:r>
            <a:endParaRPr lang="ja-JP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79712" y="537321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γ</a:t>
            </a:r>
            <a:endParaRPr lang="ja-JP" alt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907704" y="386104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g</a:t>
            </a:r>
            <a:endParaRPr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51720" y="609329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γ</a:t>
            </a:r>
            <a:endParaRPr lang="ja-JP" alt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572000" y="4149080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φ</a:t>
            </a:r>
            <a:endParaRPr lang="ja-JP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851920" y="2780928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φ</a:t>
            </a:r>
            <a:endParaRPr lang="ja-JP" alt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707904" y="1700808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φ</a:t>
            </a:r>
            <a:endParaRPr lang="ja-JP" alt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499992" y="5733256"/>
            <a:ext cx="42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φ</a:t>
            </a:r>
            <a:endParaRPr lang="ja-JP" alt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203848" y="357301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Q</a:t>
            </a:r>
            <a:r>
              <a:rPr lang="en-US" altLang="ja-JP" b="1" dirty="0" smtClean="0"/>
              <a:t>,q </a:t>
            </a:r>
            <a:endParaRPr lang="ja-JP" alt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203848" y="5085184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F</a:t>
            </a:r>
            <a:r>
              <a:rPr lang="en-US" altLang="ja-JP" b="1" dirty="0" smtClean="0"/>
              <a:t>, f</a:t>
            </a:r>
            <a:endParaRPr lang="ja-JP" alt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635896" y="537321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φ</a:t>
            </a:r>
            <a:r>
              <a:rPr lang="en-US" altLang="ja-JP" b="1" dirty="0" smtClean="0"/>
              <a:t> </a:t>
            </a:r>
            <a:endParaRPr lang="ja-JP" alt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843808" y="141277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φ</a:t>
            </a:r>
            <a:r>
              <a:rPr lang="en-US" altLang="ja-JP" b="1" dirty="0" smtClean="0"/>
              <a:t> </a:t>
            </a:r>
            <a:endParaRPr lang="ja-JP" alt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2915816" y="249289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φ</a:t>
            </a:r>
            <a:r>
              <a:rPr lang="en-US" altLang="ja-JP" b="1" dirty="0" smtClean="0"/>
              <a:t> </a:t>
            </a:r>
            <a:endParaRPr lang="ja-JP" alt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φ</a:t>
            </a:r>
            <a:r>
              <a:rPr lang="en-US" altLang="ja-JP" b="1" dirty="0" smtClean="0"/>
              <a:t> </a:t>
            </a:r>
            <a:endParaRPr lang="ja-JP" alt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79512" y="1700808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di-weak bosons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708920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quark, lepton pairs 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560" y="422108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digluon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1560" y="5733256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diphoton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76056" y="5733256"/>
            <a:ext cx="1783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&gt;&gt;  W -loops</a:t>
            </a:r>
            <a:endParaRPr lang="ja-JP" alt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7092280" y="1628800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suppressed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520" y="5085184"/>
            <a:ext cx="9144000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164288" y="2852936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suppressed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64288" y="4077072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enhanced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36296" y="5661248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enhanced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0272" y="1124744"/>
            <a:ext cx="1919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v.s  SM Higgs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20272" y="4509120"/>
            <a:ext cx="2061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TQ contributions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66024" y="6237312"/>
            <a:ext cx="337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EM-charged TF contributions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764704"/>
            <a:ext cx="31013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5"/>
            <a:ext cx="386339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3861048"/>
            <a:ext cx="245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ATLAS-CONF-2012-019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789040"/>
            <a:ext cx="22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CMS-PAS-HIG-12-008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88640"/>
            <a:ext cx="366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2011 LHC Higgs search</a:t>
            </a:r>
            <a:endParaRPr kumimoji="1" lang="ja-JP" altLang="en-US" sz="2800" b="1" dirty="0"/>
          </a:p>
        </p:txBody>
      </p:sp>
      <p:sp>
        <p:nvSpPr>
          <p:cNvPr id="7" name="5-Point Star 6"/>
          <p:cNvSpPr/>
          <p:nvPr/>
        </p:nvSpPr>
        <p:spPr>
          <a:xfrm>
            <a:off x="323528" y="4653136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4653136"/>
            <a:ext cx="791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 Higgs: excluded  in the most of mass range up to 600 GeV</a:t>
            </a:r>
            <a:endParaRPr kumimoji="1" lang="ja-JP" alt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3528" y="537321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--- implies:  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</a:rPr>
              <a:t>                  the mass is unlikely to be 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as low as O(EW)?</a:t>
            </a:r>
            <a:r>
              <a:rPr lang="en-US" altLang="ja-JP" sz="2400" dirty="0" smtClean="0"/>
              <a:t>             </a:t>
            </a:r>
            <a:endParaRPr lang="en-US" altLang="ja-JP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764704"/>
            <a:ext cx="4826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u="sng" dirty="0" smtClean="0">
                <a:solidFill>
                  <a:srgbClr val="FFC000"/>
                </a:solidFill>
              </a:rPr>
              <a:t>σ(pp </a:t>
            </a:r>
            <a:r>
              <a:rPr lang="en-US" altLang="ja-JP" sz="2400" b="1" i="1" u="sng" dirty="0" smtClean="0">
                <a:solidFill>
                  <a:srgbClr val="FFC000"/>
                </a:solidFill>
                <a:sym typeface="Wingdings" pitchFamily="2" charset="2"/>
              </a:rPr>
              <a:t> </a:t>
            </a:r>
            <a:r>
              <a:rPr lang="en-US" altLang="ja-JP" sz="2400" b="1" i="1" u="sng" dirty="0" smtClean="0">
                <a:solidFill>
                  <a:srgbClr val="FFC000"/>
                </a:solidFill>
              </a:rPr>
              <a:t>TD) x BR(TD </a:t>
            </a:r>
            <a:r>
              <a:rPr lang="en-US" altLang="ja-JP" sz="2400" b="1" i="1" u="sng" dirty="0" smtClean="0">
                <a:solidFill>
                  <a:srgbClr val="FFC000"/>
                </a:solidFill>
                <a:sym typeface="Wingdings" pitchFamily="2" charset="2"/>
              </a:rPr>
              <a:t> X </a:t>
            </a:r>
            <a:r>
              <a:rPr lang="en-US" altLang="ja-JP" sz="2400" b="1" i="1" u="sng" dirty="0" smtClean="0">
                <a:solidFill>
                  <a:srgbClr val="FFC000"/>
                </a:solidFill>
              </a:rPr>
              <a:t>)    at  LHC</a:t>
            </a:r>
            <a:endParaRPr lang="ja-JP" altLang="en-US" sz="2400" b="1" i="1" u="sng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1772816"/>
            <a:ext cx="754020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* Production:         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  GF process      </a:t>
            </a:r>
            <a:r>
              <a:rPr lang="en-US" altLang="ja-JP" sz="2400" b="1" dirty="0" smtClean="0"/>
              <a:t>&gt;&gt; VBF, others</a:t>
            </a:r>
          </a:p>
          <a:p>
            <a:endParaRPr lang="en-US" altLang="ja-JP" sz="2400" b="1" dirty="0" smtClean="0"/>
          </a:p>
          <a:p>
            <a:r>
              <a:rPr lang="en-US" altLang="ja-JP" sz="2400" b="1" dirty="0" smtClean="0"/>
              <a:t>* dominant  decay channels: </a:t>
            </a:r>
          </a:p>
          <a:p>
            <a:r>
              <a:rPr lang="en-US" altLang="ja-JP" sz="2400" b="1" dirty="0" smtClean="0"/>
              <a:t>    </a:t>
            </a:r>
          </a:p>
          <a:p>
            <a:r>
              <a:rPr lang="en-US" altLang="ja-JP" sz="2400" b="1" dirty="0" smtClean="0"/>
              <a:t>      110  GeV &lt; Mφ &lt;  2 Mw      </a:t>
            </a:r>
            <a:r>
              <a:rPr lang="en-US" altLang="ja-JP" sz="2400" b="1" dirty="0" smtClean="0">
                <a:sym typeface="Wingdings" pitchFamily="2" charset="2"/>
              </a:rPr>
              <a:t></a:t>
            </a:r>
            <a:r>
              <a:rPr lang="en-US" altLang="ja-JP" sz="2400" b="1" dirty="0" smtClean="0"/>
              <a:t>     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gg mode    </a:t>
            </a:r>
          </a:p>
          <a:p>
            <a:endParaRPr lang="en-US" altLang="ja-JP" sz="2400" b="1" dirty="0" smtClean="0"/>
          </a:p>
          <a:p>
            <a:r>
              <a:rPr lang="en-US" altLang="ja-JP" sz="2400" b="1" dirty="0" smtClean="0"/>
              <a:t>      2 Mw   &lt;   Mφ &lt;  2 Mp3       </a:t>
            </a:r>
            <a:r>
              <a:rPr lang="en-US" altLang="ja-JP" sz="2400" b="1" dirty="0" smtClean="0">
                <a:sym typeface="Wingdings" pitchFamily="2" charset="2"/>
              </a:rPr>
              <a:t>     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WW, ZZ modes  </a:t>
            </a:r>
          </a:p>
          <a:p>
            <a:endParaRPr lang="en-US" altLang="ja-JP" sz="2400" b="1" dirty="0" smtClean="0">
              <a:solidFill>
                <a:srgbClr val="FFC000"/>
              </a:solidFill>
            </a:endParaRPr>
          </a:p>
          <a:p>
            <a:endParaRPr lang="en-US" altLang="ja-JP" sz="2400" b="1" dirty="0" smtClean="0"/>
          </a:p>
          <a:p>
            <a:r>
              <a:rPr lang="en-US" altLang="ja-JP" sz="2400" b="1" dirty="0" smtClean="0"/>
              <a:t>      2 Mp3  &lt; Mφ&lt;  600 GeV    </a:t>
            </a:r>
            <a:r>
              <a:rPr lang="en-US" altLang="ja-JP" sz="2400" b="1" dirty="0" smtClean="0">
                <a:sym typeface="Wingdings" pitchFamily="2" charset="2"/>
              </a:rPr>
              <a:t>  </a:t>
            </a:r>
            <a:r>
              <a:rPr lang="en-US" altLang="ja-JP" sz="2400" b="1" dirty="0" smtClean="0">
                <a:solidFill>
                  <a:srgbClr val="FFC000"/>
                </a:solidFill>
                <a:sym typeface="Wingdings" pitchFamily="2" charset="2"/>
              </a:rPr>
              <a:t>P3 (color-triplet  TPs)  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      </a:t>
            </a:r>
            <a:endParaRPr lang="ja-JP" alt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4437112"/>
            <a:ext cx="197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(</a:t>
            </a:r>
            <a:r>
              <a:rPr lang="ja-JP" altLang="en-US" b="1" dirty="0" smtClean="0"/>
              <a:t>～ </a:t>
            </a:r>
            <a:r>
              <a:rPr lang="en-US" altLang="ja-JP" b="1" dirty="0" smtClean="0"/>
              <a:t>400 – 500 GeV)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23528" y="404664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2970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LHC limits  on  TD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672408" cy="25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39798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56176" y="4509120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ZZ</a:t>
            </a:r>
            <a:endParaRPr lang="ja-JP" alt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339752" y="2996952"/>
            <a:ext cx="1685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ATLAS03/07/12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3356992"/>
            <a:ext cx="146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CMS03/07/12</a:t>
            </a:r>
            <a:endParaRPr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0" cy="25922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1988840"/>
            <a:ext cx="0" cy="25922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1560" y="5877272"/>
            <a:ext cx="5952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*   140 GeV &lt;  M &lt; 600 GeV   excluded</a:t>
            </a:r>
            <a:endParaRPr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568" y="5157192"/>
            <a:ext cx="7948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*  large WW, ZZ signals enhanced by GF (TQ loops)</a:t>
            </a:r>
            <a:endParaRPr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552" y="1124744"/>
            <a:ext cx="607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C000"/>
                </a:solidFill>
              </a:rPr>
              <a:t>σ(pp </a:t>
            </a:r>
            <a:r>
              <a:rPr lang="en-US" altLang="ja-JP" sz="2400" b="1" dirty="0" smtClean="0">
                <a:solidFill>
                  <a:srgbClr val="FFC000"/>
                </a:solidFill>
                <a:sym typeface="Wingdings" pitchFamily="2" charset="2"/>
              </a:rPr>
              <a:t> 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TD) x BR(TD </a:t>
            </a:r>
            <a:r>
              <a:rPr lang="en-US" altLang="ja-JP" sz="2400" b="1" dirty="0" smtClean="0">
                <a:solidFill>
                  <a:srgbClr val="FFC000"/>
                </a:solidFill>
                <a:sym typeface="Wingdings" pitchFamily="2" charset="2"/>
              </a:rPr>
              <a:t> WW/ZZ )/σ(SMHiggs)</a:t>
            </a:r>
            <a:endParaRPr lang="ja-JP" altLang="en-US" sz="2400" b="1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720" y="450912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WW</a:t>
            </a:r>
            <a:endParaRPr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5472608" cy="36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059832" y="1196752"/>
            <a:ext cx="0" cy="2808312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131840" y="1556792"/>
            <a:ext cx="1656184" cy="0"/>
          </a:xfrm>
          <a:prstGeom prst="straightConnector1">
            <a:avLst/>
          </a:prstGeom>
          <a:ln w="666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4725144"/>
            <a:ext cx="74855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* large diphoton signal enhanced by large GF 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                                  σ</a:t>
            </a:r>
            <a:r>
              <a:rPr lang="ja-JP" altLang="en-US" sz="2400" b="1" dirty="0" smtClean="0">
                <a:solidFill>
                  <a:srgbClr val="FFFF00"/>
                </a:solidFill>
              </a:rPr>
              <a:t> 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&gt; </a:t>
            </a:r>
            <a:r>
              <a:rPr lang="ja-JP" altLang="en-US" sz="2400" b="1" dirty="0" smtClean="0">
                <a:solidFill>
                  <a:srgbClr val="FFFF00"/>
                </a:solidFill>
              </a:rPr>
              <a:t>～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O(fb)  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*non-resonant signature (huge TD width) </a:t>
            </a:r>
          </a:p>
          <a:p>
            <a:endParaRPr lang="en-US" altLang="ja-JP" sz="2400" b="1" dirty="0" smtClean="0">
              <a:solidFill>
                <a:srgbClr val="FFFF00"/>
              </a:solidFill>
            </a:endParaRP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* decays to WW,ZZ, ttbar suppressed (di-P3 dominant)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188640"/>
            <a:ext cx="2702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Above 600 GeV: 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323528" y="260648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323528" y="404664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332656"/>
            <a:ext cx="35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TD at around 125 GeV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4180344"/>
            <a:ext cx="74431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*  Only diphoton signal enhanced (depending on N_TC)</a:t>
            </a:r>
          </a:p>
          <a:p>
            <a:endParaRPr lang="en-US" altLang="ja-JP" sz="2400" b="1" dirty="0" smtClean="0">
              <a:solidFill>
                <a:srgbClr val="FFFF00"/>
              </a:solidFill>
            </a:endParaRP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*  The signal strengths (γγ, WW*,ZZ*) are in good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    agreement with  the best-fit ones!! (within 1 σ errors)</a:t>
            </a:r>
          </a:p>
          <a:p>
            <a:endParaRPr lang="en-US" altLang="ja-JP" sz="2400" b="1" dirty="0" smtClean="0">
              <a:solidFill>
                <a:srgbClr val="FFFF00"/>
              </a:solidFill>
            </a:endParaRP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*  If only diphoton excess will develop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  <a:sym typeface="Wingdings" pitchFamily="2" charset="2"/>
              </a:rPr>
              <a:t>                                 may be discovery of 125  </a:t>
            </a:r>
            <a:r>
              <a:rPr lang="en-US" altLang="ja-JP" sz="2400" b="1" dirty="0" smtClean="0">
                <a:solidFill>
                  <a:srgbClr val="FFFF00"/>
                </a:solidFill>
                <a:sym typeface="Wingdings" pitchFamily="2" charset="2"/>
              </a:rPr>
              <a:t>GeV  TD</a:t>
            </a:r>
            <a:endParaRPr lang="en-US" altLang="ja-JP" sz="2400" b="1" dirty="0" smtClean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1124744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WW*</a:t>
            </a:r>
            <a:endParaRPr lang="ja-JP" alt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139952" y="1124744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/>
              <a:t>ZZ*</a:t>
            </a:r>
            <a:endParaRPr lang="ja-JP" alt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020272" y="1124744"/>
            <a:ext cx="434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γγ</a:t>
            </a:r>
            <a:endParaRPr lang="ja-JP" alt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9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020272" y="2708920"/>
            <a:ext cx="720080" cy="576064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Oval 5"/>
          <p:cNvSpPr/>
          <p:nvPr/>
        </p:nvSpPr>
        <p:spPr>
          <a:xfrm>
            <a:off x="1115616" y="2636912"/>
            <a:ext cx="720080" cy="576064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3995936" y="2636912"/>
            <a:ext cx="720080" cy="576064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395536" y="188640"/>
            <a:ext cx="504056" cy="47667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837190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</a:rPr>
              <a:t>*   TD  is  a characteristic  light scalar in WTC. </a:t>
            </a:r>
          </a:p>
          <a:p>
            <a:endParaRPr lang="en-US" altLang="ja-JP" sz="2400" b="1" dirty="0" smtClean="0">
              <a:solidFill>
                <a:srgbClr val="FFFF00"/>
              </a:solidFill>
            </a:endParaRP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*   The couplings to the SM particles take essentially the same </a:t>
            </a:r>
          </a:p>
          <a:p>
            <a:endParaRPr lang="en-US" altLang="ja-JP" sz="2400" b="1" dirty="0" smtClean="0">
              <a:solidFill>
                <a:srgbClr val="FFFF00"/>
              </a:solidFill>
            </a:endParaRP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   forms as those for the SM Higgs,  though the coupling </a:t>
            </a:r>
          </a:p>
          <a:p>
            <a:endParaRPr lang="en-US" altLang="ja-JP" sz="2400" b="1" dirty="0" smtClean="0">
              <a:solidFill>
                <a:srgbClr val="FFFF00"/>
              </a:solidFill>
            </a:endParaRP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    strengths depend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on models  of WTC .   </a:t>
            </a:r>
          </a:p>
          <a:p>
            <a:endParaRPr lang="en-US" altLang="ja-JP" sz="2400" b="1" dirty="0" smtClean="0">
              <a:solidFill>
                <a:srgbClr val="FFFF00"/>
              </a:solidFill>
            </a:endParaRP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*  The  salient  (1FM)  TD  LHC signatures are seen only in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    the  diphoton channels  either  at  </a:t>
            </a:r>
            <a:r>
              <a:rPr lang="ja-JP" altLang="en-US" sz="2400" b="1" dirty="0" smtClean="0">
                <a:solidFill>
                  <a:srgbClr val="FFFF00"/>
                </a:solidFill>
              </a:rPr>
              <a:t>～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125  GeV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    or  above 600 GeV,  in sharp contrast to  the SM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Higgs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,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US" altLang="ja-JP" sz="24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    to be tested soon  this year! </a:t>
            </a:r>
            <a:endParaRPr lang="en-US" altLang="ja-JP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924944"/>
            <a:ext cx="2557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Back up slides 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swork\talks\KIASpheno-2011\fi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45224"/>
            <a:ext cx="1019572" cy="895988"/>
          </a:xfrm>
          <a:prstGeom prst="rect">
            <a:avLst/>
          </a:prstGeom>
          <a:noFill/>
        </p:spPr>
      </p:pic>
      <p:pic>
        <p:nvPicPr>
          <p:cNvPr id="3081" name="Picture 9" descr="C:\swork\talks\KIASpheno-2011\fi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21088"/>
            <a:ext cx="1252413" cy="815525"/>
          </a:xfrm>
          <a:prstGeom prst="rect">
            <a:avLst/>
          </a:prstGeom>
          <a:noFill/>
        </p:spPr>
      </p:pic>
      <p:pic>
        <p:nvPicPr>
          <p:cNvPr id="3080" name="Picture 8" descr="C:\swork\talks\KIASpheno-2011\fi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08920"/>
            <a:ext cx="2808312" cy="679430"/>
          </a:xfrm>
          <a:prstGeom prst="rect">
            <a:avLst/>
          </a:prstGeom>
          <a:noFill/>
        </p:spPr>
      </p:pic>
      <p:pic>
        <p:nvPicPr>
          <p:cNvPr id="3079" name="Picture 7" descr="C:\swork\talks\KIASpheno-2011\fig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700808"/>
            <a:ext cx="4925806" cy="792088"/>
          </a:xfrm>
          <a:prstGeom prst="rect">
            <a:avLst/>
          </a:prstGeom>
          <a:noFill/>
        </p:spPr>
      </p:pic>
      <p:pic>
        <p:nvPicPr>
          <p:cNvPr id="3077" name="Picture 5" descr="C:\swork\talks\KIASpheno-2011\fig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276872"/>
            <a:ext cx="3418706" cy="683741"/>
          </a:xfrm>
          <a:prstGeom prst="rect">
            <a:avLst/>
          </a:prstGeom>
          <a:noFill/>
        </p:spPr>
      </p:pic>
      <p:pic>
        <p:nvPicPr>
          <p:cNvPr id="11" name="Picture 3" descr="C:\swork\talks\KIASpheno-2011\fig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204864"/>
            <a:ext cx="762744" cy="670290"/>
          </a:xfrm>
          <a:prstGeom prst="rect">
            <a:avLst/>
          </a:prstGeom>
          <a:noFill/>
        </p:spPr>
      </p:pic>
      <p:pic>
        <p:nvPicPr>
          <p:cNvPr id="3076" name="Picture 4" descr="C:\swork\talks\KIASpheno-2011\fig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1196752"/>
            <a:ext cx="1152128" cy="548633"/>
          </a:xfrm>
          <a:prstGeom prst="rect">
            <a:avLst/>
          </a:prstGeom>
          <a:noFill/>
        </p:spPr>
      </p:pic>
      <p:pic>
        <p:nvPicPr>
          <p:cNvPr id="3075" name="Picture 3" descr="C:\swork\talks\KIASpheno-2011\fig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1916832"/>
            <a:ext cx="504056" cy="486675"/>
          </a:xfrm>
          <a:prstGeom prst="rect">
            <a:avLst/>
          </a:prstGeom>
          <a:noFill/>
        </p:spPr>
      </p:pic>
      <p:pic>
        <p:nvPicPr>
          <p:cNvPr id="3074" name="Picture 2" descr="C:\swork\talks\KIASpheno-2011\fig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1916832"/>
            <a:ext cx="518021" cy="5180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611560" y="404664"/>
            <a:ext cx="2151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Technicolor 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23528" y="548680"/>
            <a:ext cx="288032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99592" y="1412776"/>
            <a:ext cx="1741424" cy="904240"/>
          </a:xfrm>
          <a:custGeom>
            <a:avLst/>
            <a:gdLst>
              <a:gd name="connsiteX0" fmla="*/ 229616 w 1741424"/>
              <a:gd name="connsiteY0" fmla="*/ 904240 h 904240"/>
              <a:gd name="connsiteX1" fmla="*/ 10160 w 1741424"/>
              <a:gd name="connsiteY1" fmla="*/ 696976 h 904240"/>
              <a:gd name="connsiteX2" fmla="*/ 290576 w 1741424"/>
              <a:gd name="connsiteY2" fmla="*/ 575056 h 904240"/>
              <a:gd name="connsiteX3" fmla="*/ 193040 w 1741424"/>
              <a:gd name="connsiteY3" fmla="*/ 294640 h 904240"/>
              <a:gd name="connsiteX4" fmla="*/ 497840 w 1741424"/>
              <a:gd name="connsiteY4" fmla="*/ 258064 h 904240"/>
              <a:gd name="connsiteX5" fmla="*/ 656336 w 1741424"/>
              <a:gd name="connsiteY5" fmla="*/ 14224 h 904240"/>
              <a:gd name="connsiteX6" fmla="*/ 863600 w 1741424"/>
              <a:gd name="connsiteY6" fmla="*/ 233680 h 904240"/>
              <a:gd name="connsiteX7" fmla="*/ 1119632 w 1741424"/>
              <a:gd name="connsiteY7" fmla="*/ 2032 h 904240"/>
              <a:gd name="connsiteX8" fmla="*/ 1278128 w 1741424"/>
              <a:gd name="connsiteY8" fmla="*/ 245872 h 904240"/>
              <a:gd name="connsiteX9" fmla="*/ 1570736 w 1741424"/>
              <a:gd name="connsiteY9" fmla="*/ 245872 h 904240"/>
              <a:gd name="connsiteX10" fmla="*/ 1412240 w 1741424"/>
              <a:gd name="connsiteY10" fmla="*/ 538480 h 904240"/>
              <a:gd name="connsiteX11" fmla="*/ 1729232 w 1741424"/>
              <a:gd name="connsiteY11" fmla="*/ 672592 h 904240"/>
              <a:gd name="connsiteX12" fmla="*/ 1485392 w 1741424"/>
              <a:gd name="connsiteY12" fmla="*/ 879856 h 90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1424" h="904240">
                <a:moveTo>
                  <a:pt x="229616" y="904240"/>
                </a:moveTo>
                <a:cubicBezTo>
                  <a:pt x="114808" y="828040"/>
                  <a:pt x="0" y="751840"/>
                  <a:pt x="10160" y="696976"/>
                </a:cubicBezTo>
                <a:cubicBezTo>
                  <a:pt x="20320" y="642112"/>
                  <a:pt x="260096" y="642112"/>
                  <a:pt x="290576" y="575056"/>
                </a:cubicBezTo>
                <a:cubicBezTo>
                  <a:pt x="321056" y="508000"/>
                  <a:pt x="158496" y="347472"/>
                  <a:pt x="193040" y="294640"/>
                </a:cubicBezTo>
                <a:cubicBezTo>
                  <a:pt x="227584" y="241808"/>
                  <a:pt x="420624" y="304800"/>
                  <a:pt x="497840" y="258064"/>
                </a:cubicBezTo>
                <a:cubicBezTo>
                  <a:pt x="575056" y="211328"/>
                  <a:pt x="595376" y="18288"/>
                  <a:pt x="656336" y="14224"/>
                </a:cubicBezTo>
                <a:cubicBezTo>
                  <a:pt x="717296" y="10160"/>
                  <a:pt x="786384" y="235712"/>
                  <a:pt x="863600" y="233680"/>
                </a:cubicBezTo>
                <a:cubicBezTo>
                  <a:pt x="940816" y="231648"/>
                  <a:pt x="1050544" y="0"/>
                  <a:pt x="1119632" y="2032"/>
                </a:cubicBezTo>
                <a:cubicBezTo>
                  <a:pt x="1188720" y="4064"/>
                  <a:pt x="1202944" y="205232"/>
                  <a:pt x="1278128" y="245872"/>
                </a:cubicBezTo>
                <a:cubicBezTo>
                  <a:pt x="1353312" y="286512"/>
                  <a:pt x="1548384" y="197104"/>
                  <a:pt x="1570736" y="245872"/>
                </a:cubicBezTo>
                <a:cubicBezTo>
                  <a:pt x="1593088" y="294640"/>
                  <a:pt x="1385824" y="467360"/>
                  <a:pt x="1412240" y="538480"/>
                </a:cubicBezTo>
                <a:cubicBezTo>
                  <a:pt x="1438656" y="609600"/>
                  <a:pt x="1717040" y="615696"/>
                  <a:pt x="1729232" y="672592"/>
                </a:cubicBezTo>
                <a:cubicBezTo>
                  <a:pt x="1741424" y="729488"/>
                  <a:pt x="1613408" y="804672"/>
                  <a:pt x="1485392" y="87985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val 9"/>
          <p:cNvSpPr/>
          <p:nvPr/>
        </p:nvSpPr>
        <p:spPr>
          <a:xfrm>
            <a:off x="1619672" y="1340768"/>
            <a:ext cx="360040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4" descr="C:\swork\talks\KIASpheno-2011\fig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2204864"/>
            <a:ext cx="720080" cy="614186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395536" y="2348880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39752" y="2132856"/>
            <a:ext cx="360040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Oval 14"/>
          <p:cNvSpPr/>
          <p:nvPr/>
        </p:nvSpPr>
        <p:spPr>
          <a:xfrm>
            <a:off x="1619672" y="2204864"/>
            <a:ext cx="360040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779912" y="1340768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Dynamical EW(chiral) SB</a:t>
            </a:r>
            <a:endParaRPr kumimoji="1" lang="ja-JP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3501008"/>
            <a:ext cx="414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Dynamical W,Z mass generation</a:t>
            </a:r>
            <a:endParaRPr kumimoji="1" lang="ja-JP" altLang="en-US" sz="2400" dirty="0"/>
          </a:p>
        </p:txBody>
      </p:sp>
      <p:sp>
        <p:nvSpPr>
          <p:cNvPr id="25" name="Freeform 24"/>
          <p:cNvSpPr/>
          <p:nvPr/>
        </p:nvSpPr>
        <p:spPr>
          <a:xfrm>
            <a:off x="560832" y="4876800"/>
            <a:ext cx="938784" cy="209296"/>
          </a:xfrm>
          <a:custGeom>
            <a:avLst/>
            <a:gdLst>
              <a:gd name="connsiteX0" fmla="*/ 0 w 938784"/>
              <a:gd name="connsiteY0" fmla="*/ 0 h 209296"/>
              <a:gd name="connsiteX1" fmla="*/ 170688 w 938784"/>
              <a:gd name="connsiteY1" fmla="*/ 195072 h 209296"/>
              <a:gd name="connsiteX2" fmla="*/ 390144 w 938784"/>
              <a:gd name="connsiteY2" fmla="*/ 24384 h 209296"/>
              <a:gd name="connsiteX3" fmla="*/ 560832 w 938784"/>
              <a:gd name="connsiteY3" fmla="*/ 207264 h 209296"/>
              <a:gd name="connsiteX4" fmla="*/ 768096 w 938784"/>
              <a:gd name="connsiteY4" fmla="*/ 12192 h 209296"/>
              <a:gd name="connsiteX5" fmla="*/ 938784 w 938784"/>
              <a:gd name="connsiteY5" fmla="*/ 195072 h 2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4" h="209296">
                <a:moveTo>
                  <a:pt x="0" y="0"/>
                </a:moveTo>
                <a:cubicBezTo>
                  <a:pt x="52832" y="95504"/>
                  <a:pt x="105664" y="191008"/>
                  <a:pt x="170688" y="195072"/>
                </a:cubicBezTo>
                <a:cubicBezTo>
                  <a:pt x="235712" y="199136"/>
                  <a:pt x="325120" y="22352"/>
                  <a:pt x="390144" y="24384"/>
                </a:cubicBezTo>
                <a:cubicBezTo>
                  <a:pt x="455168" y="26416"/>
                  <a:pt x="497840" y="209296"/>
                  <a:pt x="560832" y="207264"/>
                </a:cubicBezTo>
                <a:cubicBezTo>
                  <a:pt x="623824" y="205232"/>
                  <a:pt x="705104" y="14224"/>
                  <a:pt x="768096" y="12192"/>
                </a:cubicBezTo>
                <a:cubicBezTo>
                  <a:pt x="831088" y="10160"/>
                  <a:pt x="884936" y="102616"/>
                  <a:pt x="938784" y="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Freeform 25"/>
          <p:cNvSpPr/>
          <p:nvPr/>
        </p:nvSpPr>
        <p:spPr>
          <a:xfrm>
            <a:off x="2699792" y="5013176"/>
            <a:ext cx="938784" cy="209296"/>
          </a:xfrm>
          <a:custGeom>
            <a:avLst/>
            <a:gdLst>
              <a:gd name="connsiteX0" fmla="*/ 0 w 938784"/>
              <a:gd name="connsiteY0" fmla="*/ 0 h 209296"/>
              <a:gd name="connsiteX1" fmla="*/ 170688 w 938784"/>
              <a:gd name="connsiteY1" fmla="*/ 195072 h 209296"/>
              <a:gd name="connsiteX2" fmla="*/ 390144 w 938784"/>
              <a:gd name="connsiteY2" fmla="*/ 24384 h 209296"/>
              <a:gd name="connsiteX3" fmla="*/ 560832 w 938784"/>
              <a:gd name="connsiteY3" fmla="*/ 207264 h 209296"/>
              <a:gd name="connsiteX4" fmla="*/ 768096 w 938784"/>
              <a:gd name="connsiteY4" fmla="*/ 12192 h 209296"/>
              <a:gd name="connsiteX5" fmla="*/ 938784 w 938784"/>
              <a:gd name="connsiteY5" fmla="*/ 195072 h 2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4" h="209296">
                <a:moveTo>
                  <a:pt x="0" y="0"/>
                </a:moveTo>
                <a:cubicBezTo>
                  <a:pt x="52832" y="95504"/>
                  <a:pt x="105664" y="191008"/>
                  <a:pt x="170688" y="195072"/>
                </a:cubicBezTo>
                <a:cubicBezTo>
                  <a:pt x="235712" y="199136"/>
                  <a:pt x="325120" y="22352"/>
                  <a:pt x="390144" y="24384"/>
                </a:cubicBezTo>
                <a:cubicBezTo>
                  <a:pt x="455168" y="26416"/>
                  <a:pt x="497840" y="209296"/>
                  <a:pt x="560832" y="207264"/>
                </a:cubicBezTo>
                <a:cubicBezTo>
                  <a:pt x="623824" y="205232"/>
                  <a:pt x="705104" y="14224"/>
                  <a:pt x="768096" y="12192"/>
                </a:cubicBezTo>
                <a:cubicBezTo>
                  <a:pt x="831088" y="10160"/>
                  <a:pt x="884936" y="102616"/>
                  <a:pt x="938784" y="195072"/>
                </a:cubicBezTo>
              </a:path>
            </a:pathLst>
          </a:cu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47664" y="5085184"/>
            <a:ext cx="115212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5536" y="5157192"/>
            <a:ext cx="64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W,Z</a:t>
            </a:r>
            <a:endParaRPr kumimoji="1" lang="ja-JP" alt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347864" y="5229200"/>
            <a:ext cx="64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W,Z</a:t>
            </a:r>
            <a:endParaRPr kumimoji="1" lang="ja-JP" altLang="en-US" sz="2400" dirty="0"/>
          </a:p>
        </p:txBody>
      </p:sp>
      <p:sp>
        <p:nvSpPr>
          <p:cNvPr id="36" name="Oval 35"/>
          <p:cNvSpPr/>
          <p:nvPr/>
        </p:nvSpPr>
        <p:spPr>
          <a:xfrm>
            <a:off x="1475656" y="5013176"/>
            <a:ext cx="144016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619672" y="522920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627784" y="5013176"/>
            <a:ext cx="144016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84" name="Picture 12" descr="C:\swork\talks\KIASpheno-2011\fig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4221088"/>
            <a:ext cx="5128828" cy="864096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3275856" y="6165304"/>
            <a:ext cx="530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7030A0"/>
                </a:solidFill>
              </a:rPr>
              <a:t>Dynamical explanation of origin of mass</a:t>
            </a:r>
            <a:endParaRPr kumimoji="1" lang="ja-JP" altLang="en-US" sz="2400" b="1" i="1" dirty="0">
              <a:solidFill>
                <a:srgbClr val="7030A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24128" y="548680"/>
            <a:ext cx="3014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FFC000"/>
                </a:solidFill>
              </a:rPr>
              <a:t>Weinberg (‘76),  Susskind (‘79)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19" descr="C:\swork\talks\KIASpheno-2011\fi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19" y="5949280"/>
            <a:ext cx="1575115" cy="908720"/>
          </a:xfrm>
          <a:prstGeom prst="rect">
            <a:avLst/>
          </a:prstGeom>
          <a:noFill/>
        </p:spPr>
      </p:pic>
      <p:pic>
        <p:nvPicPr>
          <p:cNvPr id="5133" name="Picture 13" descr="C:\swork\talks\KIASpheno-2011\fig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5454377" cy="703791"/>
          </a:xfrm>
          <a:prstGeom prst="rect">
            <a:avLst/>
          </a:prstGeom>
          <a:noFill/>
        </p:spPr>
      </p:pic>
      <p:pic>
        <p:nvPicPr>
          <p:cNvPr id="5136" name="Picture 16" descr="C:\swork\talks\KIASpheno-2011\fig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949280"/>
            <a:ext cx="824484" cy="772953"/>
          </a:xfrm>
          <a:prstGeom prst="rect">
            <a:avLst/>
          </a:prstGeom>
          <a:noFill/>
        </p:spPr>
      </p:pic>
      <p:pic>
        <p:nvPicPr>
          <p:cNvPr id="5135" name="Picture 15" descr="C:\swork\talks\KIASpheno-2011\fig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743768" cy="743768"/>
          </a:xfrm>
          <a:prstGeom prst="rect">
            <a:avLst/>
          </a:prstGeom>
          <a:noFill/>
        </p:spPr>
      </p:pic>
      <p:pic>
        <p:nvPicPr>
          <p:cNvPr id="5131" name="Picture 11" descr="C:\swork\talks\KIASpheno-2011\fig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7" y="1772816"/>
            <a:ext cx="1224136" cy="696078"/>
          </a:xfrm>
          <a:prstGeom prst="rect">
            <a:avLst/>
          </a:prstGeom>
          <a:noFill/>
        </p:spPr>
      </p:pic>
      <p:pic>
        <p:nvPicPr>
          <p:cNvPr id="5127" name="Picture 7" descr="C:\swork\talks\KIASpheno-2011\fig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564904"/>
            <a:ext cx="843136" cy="719145"/>
          </a:xfrm>
          <a:prstGeom prst="rect">
            <a:avLst/>
          </a:prstGeom>
          <a:noFill/>
        </p:spPr>
      </p:pic>
      <p:pic>
        <p:nvPicPr>
          <p:cNvPr id="5126" name="Picture 6" descr="C:\swork\talks\KIASpheno-2011\fig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1484784"/>
            <a:ext cx="864096" cy="864096"/>
          </a:xfrm>
          <a:prstGeom prst="rect">
            <a:avLst/>
          </a:prstGeom>
          <a:noFill/>
        </p:spPr>
      </p:pic>
      <p:pic>
        <p:nvPicPr>
          <p:cNvPr id="5125" name="Picture 5" descr="C:\swork\talks\KIASpheno-2011\fig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484784"/>
            <a:ext cx="843191" cy="792088"/>
          </a:xfrm>
          <a:prstGeom prst="rect">
            <a:avLst/>
          </a:prstGeom>
          <a:noFill/>
        </p:spPr>
      </p:pic>
      <p:pic>
        <p:nvPicPr>
          <p:cNvPr id="5123" name="Picture 3" descr="C:\swork\talks\KIASpheno-2011\fig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564904"/>
            <a:ext cx="834355" cy="78220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611560" y="404664"/>
            <a:ext cx="685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Technicolor should not be QCD-like at all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23528" y="548680"/>
            <a:ext cx="288032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5544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Extended TC:  SM fermion mass generation</a:t>
            </a:r>
            <a:endParaRPr kumimoji="1" lang="ja-JP" alt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43608" y="1772816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39752" y="1772816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043608" y="2276872"/>
            <a:ext cx="1296144" cy="216024"/>
          </a:xfrm>
          <a:custGeom>
            <a:avLst/>
            <a:gdLst>
              <a:gd name="connsiteX0" fmla="*/ 0 w 938784"/>
              <a:gd name="connsiteY0" fmla="*/ 0 h 209296"/>
              <a:gd name="connsiteX1" fmla="*/ 170688 w 938784"/>
              <a:gd name="connsiteY1" fmla="*/ 195072 h 209296"/>
              <a:gd name="connsiteX2" fmla="*/ 390144 w 938784"/>
              <a:gd name="connsiteY2" fmla="*/ 24384 h 209296"/>
              <a:gd name="connsiteX3" fmla="*/ 560832 w 938784"/>
              <a:gd name="connsiteY3" fmla="*/ 207264 h 209296"/>
              <a:gd name="connsiteX4" fmla="*/ 768096 w 938784"/>
              <a:gd name="connsiteY4" fmla="*/ 12192 h 209296"/>
              <a:gd name="connsiteX5" fmla="*/ 938784 w 938784"/>
              <a:gd name="connsiteY5" fmla="*/ 195072 h 2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4" h="209296">
                <a:moveTo>
                  <a:pt x="0" y="0"/>
                </a:moveTo>
                <a:cubicBezTo>
                  <a:pt x="52832" y="95504"/>
                  <a:pt x="105664" y="191008"/>
                  <a:pt x="170688" y="195072"/>
                </a:cubicBezTo>
                <a:cubicBezTo>
                  <a:pt x="235712" y="199136"/>
                  <a:pt x="325120" y="22352"/>
                  <a:pt x="390144" y="24384"/>
                </a:cubicBezTo>
                <a:cubicBezTo>
                  <a:pt x="455168" y="26416"/>
                  <a:pt x="497840" y="209296"/>
                  <a:pt x="560832" y="207264"/>
                </a:cubicBezTo>
                <a:cubicBezTo>
                  <a:pt x="623824" y="205232"/>
                  <a:pt x="705104" y="14224"/>
                  <a:pt x="768096" y="12192"/>
                </a:cubicBezTo>
                <a:cubicBezTo>
                  <a:pt x="831088" y="10160"/>
                  <a:pt x="884936" y="102616"/>
                  <a:pt x="938784" y="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03648" y="1844824"/>
            <a:ext cx="64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ETC</a:t>
            </a:r>
            <a:endParaRPr kumimoji="1" lang="ja-JP" alt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59832" y="242088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9" name="Picture 9" descr="C:\swork\talks\KIASpheno-2011\fig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3140968"/>
            <a:ext cx="2160240" cy="605675"/>
          </a:xfrm>
          <a:prstGeom prst="rect">
            <a:avLst/>
          </a:prstGeom>
          <a:noFill/>
        </p:spPr>
      </p:pic>
      <p:pic>
        <p:nvPicPr>
          <p:cNvPr id="5130" name="Picture 10" descr="C:\swork\talks\KIASpheno-2011\fig2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1916832"/>
            <a:ext cx="3432382" cy="936104"/>
          </a:xfrm>
          <a:prstGeom prst="rect">
            <a:avLst/>
          </a:prstGeom>
          <a:noFill/>
        </p:spPr>
      </p:pic>
      <p:pic>
        <p:nvPicPr>
          <p:cNvPr id="5132" name="Picture 12" descr="C:\swork\talks\KIASpheno-2011\fig2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896" y="2708920"/>
            <a:ext cx="5040560" cy="1163206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>
          <a:xfrm>
            <a:off x="5868144" y="3645024"/>
            <a:ext cx="252028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3528" y="4437112"/>
            <a:ext cx="216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FCNC constraint</a:t>
            </a:r>
            <a:endParaRPr kumimoji="1" lang="ja-JP" altLang="en-US" sz="2400" dirty="0"/>
          </a:p>
        </p:txBody>
      </p:sp>
      <p:pic>
        <p:nvPicPr>
          <p:cNvPr id="5134" name="Picture 14" descr="C:\swork\talks\KIASpheno-2011\fig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776" y="4725144"/>
            <a:ext cx="4568007" cy="720080"/>
          </a:xfrm>
          <a:prstGeom prst="rect">
            <a:avLst/>
          </a:prstGeom>
          <a:noFill/>
        </p:spPr>
      </p:pic>
      <p:pic>
        <p:nvPicPr>
          <p:cNvPr id="35" name="Picture 6" descr="C:\swork\talks\KIASpheno-2011\fig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8192" y="4898978"/>
            <a:ext cx="864096" cy="864096"/>
          </a:xfrm>
          <a:prstGeom prst="rect">
            <a:avLst/>
          </a:prstGeom>
          <a:noFill/>
        </p:spPr>
      </p:pic>
      <p:pic>
        <p:nvPicPr>
          <p:cNvPr id="37" name="Picture 3" descr="C:\swork\talks\KIASpheno-2011\fig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79098"/>
            <a:ext cx="834355" cy="782208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648072" y="5187010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44216" y="5187010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648072" y="5691066"/>
            <a:ext cx="1296144" cy="216024"/>
          </a:xfrm>
          <a:custGeom>
            <a:avLst/>
            <a:gdLst>
              <a:gd name="connsiteX0" fmla="*/ 0 w 938784"/>
              <a:gd name="connsiteY0" fmla="*/ 0 h 209296"/>
              <a:gd name="connsiteX1" fmla="*/ 170688 w 938784"/>
              <a:gd name="connsiteY1" fmla="*/ 195072 h 209296"/>
              <a:gd name="connsiteX2" fmla="*/ 390144 w 938784"/>
              <a:gd name="connsiteY2" fmla="*/ 24384 h 209296"/>
              <a:gd name="connsiteX3" fmla="*/ 560832 w 938784"/>
              <a:gd name="connsiteY3" fmla="*/ 207264 h 209296"/>
              <a:gd name="connsiteX4" fmla="*/ 768096 w 938784"/>
              <a:gd name="connsiteY4" fmla="*/ 12192 h 209296"/>
              <a:gd name="connsiteX5" fmla="*/ 938784 w 938784"/>
              <a:gd name="connsiteY5" fmla="*/ 195072 h 2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4" h="209296">
                <a:moveTo>
                  <a:pt x="0" y="0"/>
                </a:moveTo>
                <a:cubicBezTo>
                  <a:pt x="52832" y="95504"/>
                  <a:pt x="105664" y="191008"/>
                  <a:pt x="170688" y="195072"/>
                </a:cubicBezTo>
                <a:cubicBezTo>
                  <a:pt x="235712" y="199136"/>
                  <a:pt x="325120" y="22352"/>
                  <a:pt x="390144" y="24384"/>
                </a:cubicBezTo>
                <a:cubicBezTo>
                  <a:pt x="455168" y="26416"/>
                  <a:pt x="497840" y="209296"/>
                  <a:pt x="560832" y="207264"/>
                </a:cubicBezTo>
                <a:cubicBezTo>
                  <a:pt x="623824" y="205232"/>
                  <a:pt x="705104" y="14224"/>
                  <a:pt x="768096" y="12192"/>
                </a:cubicBezTo>
                <a:cubicBezTo>
                  <a:pt x="831088" y="10160"/>
                  <a:pt x="884936" y="102616"/>
                  <a:pt x="938784" y="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008112" y="5259018"/>
            <a:ext cx="64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ETC</a:t>
            </a:r>
            <a:endParaRPr kumimoji="1" lang="ja-JP" alt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2699792" y="4509120"/>
            <a:ext cx="57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 e.g.</a:t>
            </a:r>
            <a:endParaRPr lang="ja-JP" altLang="en-US" dirty="0"/>
          </a:p>
        </p:txBody>
      </p:sp>
      <p:sp>
        <p:nvSpPr>
          <p:cNvPr id="47" name="Rectangle 46"/>
          <p:cNvSpPr/>
          <p:nvPr/>
        </p:nvSpPr>
        <p:spPr>
          <a:xfrm>
            <a:off x="2411760" y="5589240"/>
            <a:ext cx="238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Naive scale-up of QCD: </a:t>
            </a:r>
            <a:endParaRPr lang="ja-JP" altLang="en-US" dirty="0"/>
          </a:p>
        </p:txBody>
      </p:sp>
      <p:pic>
        <p:nvPicPr>
          <p:cNvPr id="5138" name="Picture 18" descr="C:\swork\talks\KIASpheno-2011\fig3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373216"/>
            <a:ext cx="3672408" cy="792088"/>
          </a:xfrm>
          <a:prstGeom prst="rect">
            <a:avLst/>
          </a:prstGeom>
          <a:noFill/>
        </p:spPr>
      </p:pic>
      <p:cxnSp>
        <p:nvCxnSpPr>
          <p:cNvPr id="50" name="Straight Connector 49"/>
          <p:cNvCxnSpPr/>
          <p:nvPr/>
        </p:nvCxnSpPr>
        <p:spPr>
          <a:xfrm>
            <a:off x="395536" y="4869160"/>
            <a:ext cx="201622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771800" y="6237312"/>
            <a:ext cx="321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</a:t>
            </a:r>
            <a:r>
              <a:rPr kumimoji="1" lang="en-US" altLang="ja-JP" sz="2400" dirty="0" smtClean="0"/>
              <a:t>eeds enhancement by </a:t>
            </a:r>
            <a:endParaRPr kumimoji="1" lang="ja-JP" alt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7561516" y="648866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Holdom (1981)</a:t>
            </a:r>
            <a:endParaRPr lang="ja-JP" altLang="en-US" dirty="0"/>
          </a:p>
        </p:txBody>
      </p:sp>
      <p:sp>
        <p:nvSpPr>
          <p:cNvPr id="42" name="Rectangle 41"/>
          <p:cNvSpPr/>
          <p:nvPr/>
        </p:nvSpPr>
        <p:spPr>
          <a:xfrm>
            <a:off x="3491880" y="5229200"/>
            <a:ext cx="341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associated w/  strange quark mass</a:t>
            </a:r>
            <a:endParaRPr lang="ja-JP" alt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2627784" y="6021288"/>
            <a:ext cx="6516216" cy="836712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0" y="3212976"/>
            <a:ext cx="9144000" cy="3645024"/>
          </a:xfrm>
          <a:prstGeom prst="roundRect">
            <a:avLst/>
          </a:prstGeom>
          <a:solidFill>
            <a:srgbClr val="EEECE1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6" name="Picture 12" descr="C:\swork\talks\KIASpheno-2011\figs\fig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953683"/>
            <a:ext cx="2448272" cy="904317"/>
          </a:xfrm>
          <a:prstGeom prst="rect">
            <a:avLst/>
          </a:prstGeom>
          <a:noFill/>
        </p:spPr>
      </p:pic>
      <p:pic>
        <p:nvPicPr>
          <p:cNvPr id="1035" name="Picture 11" descr="C:\swork\talks\KIASpheno-2011\figs\fig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301208"/>
            <a:ext cx="2183470" cy="720080"/>
          </a:xfrm>
          <a:prstGeom prst="rect">
            <a:avLst/>
          </a:prstGeom>
          <a:noFill/>
        </p:spPr>
      </p:pic>
      <p:pic>
        <p:nvPicPr>
          <p:cNvPr id="1032" name="Picture 8" descr="C:\swork\talks\KIASpheno-2011\figs\fig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3136"/>
            <a:ext cx="2819127" cy="779271"/>
          </a:xfrm>
          <a:prstGeom prst="rect">
            <a:avLst/>
          </a:prstGeom>
          <a:noFill/>
        </p:spPr>
      </p:pic>
      <p:pic>
        <p:nvPicPr>
          <p:cNvPr id="1030" name="Picture 6" descr="C:\swork\talks\KIASpheno-2011\figs\fig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868114" cy="868114"/>
          </a:xfrm>
          <a:prstGeom prst="rect">
            <a:avLst/>
          </a:prstGeom>
          <a:noFill/>
        </p:spPr>
      </p:pic>
      <p:pic>
        <p:nvPicPr>
          <p:cNvPr id="1029" name="Picture 5" descr="C:\swork\talks\KIASpheno-2011\figs\fig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869160"/>
            <a:ext cx="874464" cy="768468"/>
          </a:xfrm>
          <a:prstGeom prst="rect">
            <a:avLst/>
          </a:prstGeom>
          <a:noFill/>
        </p:spPr>
      </p:pic>
      <p:pic>
        <p:nvPicPr>
          <p:cNvPr id="1027" name="Picture 3" descr="C:\swork\talks\KIASpheno-2011\figs\fig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772816"/>
            <a:ext cx="5184576" cy="919083"/>
          </a:xfrm>
          <a:prstGeom prst="rect">
            <a:avLst/>
          </a:prstGeom>
          <a:noFill/>
        </p:spPr>
      </p:pic>
      <p:pic>
        <p:nvPicPr>
          <p:cNvPr id="1028" name="Picture 4" descr="C:\swork\talks\KIASpheno-2011\figs\fig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348880"/>
            <a:ext cx="804503" cy="6480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1340768"/>
            <a:ext cx="171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S parameter</a:t>
            </a:r>
            <a:endParaRPr kumimoji="1" lang="ja-JP" altLang="en-US" sz="2400" u="sng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611560" y="404664"/>
            <a:ext cx="6092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Other pheno. issues in TC scenarios 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23528" y="548680"/>
            <a:ext cx="288032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492896"/>
            <a:ext cx="187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:  # EW doublets</a:t>
            </a:r>
            <a:endParaRPr kumimoji="1" lang="ja-JP" alt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652120" y="2564904"/>
            <a:ext cx="3082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Cf:   S(exp) &lt; 0.1     around T =0</a:t>
            </a:r>
            <a:endParaRPr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7544" y="3212976"/>
            <a:ext cx="5909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One resolution:   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ETC-induced “delocalization” operator</a:t>
            </a:r>
            <a:endParaRPr lang="ja-JP" altLang="en-US" sz="2000" b="1" i="1" dirty="0">
              <a:solidFill>
                <a:srgbClr val="7030A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63888" y="2348880"/>
            <a:ext cx="86409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95936" y="2420888"/>
            <a:ext cx="360040" cy="21602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99992" y="2492896"/>
            <a:ext cx="121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too large!  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pic>
        <p:nvPicPr>
          <p:cNvPr id="23" name="Picture 5" descr="C:\swork\talks\KIASpheno-2011\fig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717032"/>
            <a:ext cx="843191" cy="792088"/>
          </a:xfrm>
          <a:prstGeom prst="rect">
            <a:avLst/>
          </a:prstGeom>
          <a:noFill/>
        </p:spPr>
      </p:pic>
      <p:pic>
        <p:nvPicPr>
          <p:cNvPr id="24" name="Picture 3" descr="C:\swork\talks\KIASpheno-2011\fig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869160"/>
            <a:ext cx="834355" cy="782208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827584" y="4077072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23728" y="4077072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827584" y="4581128"/>
            <a:ext cx="1296144" cy="216024"/>
          </a:xfrm>
          <a:custGeom>
            <a:avLst/>
            <a:gdLst>
              <a:gd name="connsiteX0" fmla="*/ 0 w 938784"/>
              <a:gd name="connsiteY0" fmla="*/ 0 h 209296"/>
              <a:gd name="connsiteX1" fmla="*/ 170688 w 938784"/>
              <a:gd name="connsiteY1" fmla="*/ 195072 h 209296"/>
              <a:gd name="connsiteX2" fmla="*/ 390144 w 938784"/>
              <a:gd name="connsiteY2" fmla="*/ 24384 h 209296"/>
              <a:gd name="connsiteX3" fmla="*/ 560832 w 938784"/>
              <a:gd name="connsiteY3" fmla="*/ 207264 h 209296"/>
              <a:gd name="connsiteX4" fmla="*/ 768096 w 938784"/>
              <a:gd name="connsiteY4" fmla="*/ 12192 h 209296"/>
              <a:gd name="connsiteX5" fmla="*/ 938784 w 938784"/>
              <a:gd name="connsiteY5" fmla="*/ 195072 h 2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4" h="209296">
                <a:moveTo>
                  <a:pt x="0" y="0"/>
                </a:moveTo>
                <a:cubicBezTo>
                  <a:pt x="52832" y="95504"/>
                  <a:pt x="105664" y="191008"/>
                  <a:pt x="170688" y="195072"/>
                </a:cubicBezTo>
                <a:cubicBezTo>
                  <a:pt x="235712" y="199136"/>
                  <a:pt x="325120" y="22352"/>
                  <a:pt x="390144" y="24384"/>
                </a:cubicBezTo>
                <a:cubicBezTo>
                  <a:pt x="455168" y="26416"/>
                  <a:pt x="497840" y="209296"/>
                  <a:pt x="560832" y="207264"/>
                </a:cubicBezTo>
                <a:cubicBezTo>
                  <a:pt x="623824" y="205232"/>
                  <a:pt x="705104" y="14224"/>
                  <a:pt x="768096" y="12192"/>
                </a:cubicBezTo>
                <a:cubicBezTo>
                  <a:pt x="831088" y="10160"/>
                  <a:pt x="884936" y="102616"/>
                  <a:pt x="938784" y="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187624" y="4149080"/>
            <a:ext cx="64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ETC</a:t>
            </a:r>
            <a:endParaRPr kumimoji="1" lang="ja-JP" alt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83568" y="3645024"/>
            <a:ext cx="1724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vector channel</a:t>
            </a:r>
            <a:endParaRPr kumimoji="1" lang="ja-JP" alt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771800" y="4365104"/>
            <a:ext cx="1603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 low-energy</a:t>
            </a:r>
            <a:endParaRPr kumimoji="1" lang="ja-JP" altLang="en-US" sz="2000" dirty="0"/>
          </a:p>
        </p:txBody>
      </p:sp>
      <p:pic>
        <p:nvPicPr>
          <p:cNvPr id="1033" name="Picture 9" descr="C:\swork\talks\KIASpheno-2011\figs\fig6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4581128"/>
            <a:ext cx="2015033" cy="64309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660232" y="472514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w/</a:t>
            </a:r>
            <a:endParaRPr kumimoji="1" lang="ja-JP" alt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580112" y="5445224"/>
            <a:ext cx="3516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modifies  SM f-couplings to W, Z</a:t>
            </a:r>
            <a:endParaRPr kumimoji="1" lang="ja-JP" altLang="en-US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619672" y="6453336"/>
            <a:ext cx="864096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1520" y="5733256"/>
            <a:ext cx="3170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contributes to S “negatively”</a:t>
            </a:r>
            <a:endParaRPr kumimoji="1" lang="ja-JP" altLang="en-US" sz="2000" dirty="0"/>
          </a:p>
        </p:txBody>
      </p:sp>
      <p:pic>
        <p:nvPicPr>
          <p:cNvPr id="1038" name="Picture 14" descr="C:\swork\talks\KIASpheno-2011\figs\fig6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6093296"/>
            <a:ext cx="3600400" cy="639125"/>
          </a:xfrm>
          <a:prstGeom prst="rect">
            <a:avLst/>
          </a:prstGeom>
          <a:noFill/>
        </p:spPr>
      </p:pic>
      <p:pic>
        <p:nvPicPr>
          <p:cNvPr id="1026" name="Picture 2" descr="C:\swork\talks\KIASpheno-2011\figs\fig7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808" y="3645024"/>
            <a:ext cx="2376263" cy="86409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5076056" y="6093296"/>
            <a:ext cx="3600400" cy="5760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48264" y="3284984"/>
            <a:ext cx="1985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Chivukula et al (2005)</a:t>
            </a:r>
            <a:endParaRPr kumimoji="1" lang="ja-JP" alt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2123728" y="6093296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347864" y="623731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0" y="3212976"/>
            <a:ext cx="9144000" cy="2808312"/>
          </a:xfrm>
          <a:prstGeom prst="roundRect">
            <a:avLst/>
          </a:prstGeom>
          <a:solidFill>
            <a:srgbClr val="EEECE1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361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Top </a:t>
            </a:r>
            <a:r>
              <a:rPr kumimoji="1" lang="en-US" altLang="ja-JP" sz="2400" u="sng" dirty="0" smtClean="0"/>
              <a:t>quark mass generation </a:t>
            </a:r>
          </a:p>
        </p:txBody>
      </p:sp>
      <p:pic>
        <p:nvPicPr>
          <p:cNvPr id="3" name="Picture 7" descr="C:\swork\talks\KIASpheno-2011\fi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843136" cy="719145"/>
          </a:xfrm>
          <a:prstGeom prst="rect">
            <a:avLst/>
          </a:prstGeom>
          <a:noFill/>
        </p:spPr>
      </p:pic>
      <p:pic>
        <p:nvPicPr>
          <p:cNvPr id="4" name="Picture 6" descr="C:\swork\talks\KIASpheno-2011\fi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864096" cy="864096"/>
          </a:xfrm>
          <a:prstGeom prst="rect">
            <a:avLst/>
          </a:prstGeom>
          <a:noFill/>
        </p:spPr>
      </p:pic>
      <p:pic>
        <p:nvPicPr>
          <p:cNvPr id="5" name="Picture 5" descr="C:\swork\talks\KIASpheno-2011\fig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843191" cy="792088"/>
          </a:xfrm>
          <a:prstGeom prst="rect">
            <a:avLst/>
          </a:prstGeom>
          <a:noFill/>
        </p:spPr>
      </p:pic>
      <p:pic>
        <p:nvPicPr>
          <p:cNvPr id="6" name="Picture 3" descr="C:\swork\talks\KIASpheno-2011\fig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834355" cy="78220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043608" y="1052736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39752" y="1052736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043608" y="1556792"/>
            <a:ext cx="1296144" cy="216024"/>
          </a:xfrm>
          <a:custGeom>
            <a:avLst/>
            <a:gdLst>
              <a:gd name="connsiteX0" fmla="*/ 0 w 938784"/>
              <a:gd name="connsiteY0" fmla="*/ 0 h 209296"/>
              <a:gd name="connsiteX1" fmla="*/ 170688 w 938784"/>
              <a:gd name="connsiteY1" fmla="*/ 195072 h 209296"/>
              <a:gd name="connsiteX2" fmla="*/ 390144 w 938784"/>
              <a:gd name="connsiteY2" fmla="*/ 24384 h 209296"/>
              <a:gd name="connsiteX3" fmla="*/ 560832 w 938784"/>
              <a:gd name="connsiteY3" fmla="*/ 207264 h 209296"/>
              <a:gd name="connsiteX4" fmla="*/ 768096 w 938784"/>
              <a:gd name="connsiteY4" fmla="*/ 12192 h 209296"/>
              <a:gd name="connsiteX5" fmla="*/ 938784 w 938784"/>
              <a:gd name="connsiteY5" fmla="*/ 195072 h 2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784" h="209296">
                <a:moveTo>
                  <a:pt x="0" y="0"/>
                </a:moveTo>
                <a:cubicBezTo>
                  <a:pt x="52832" y="95504"/>
                  <a:pt x="105664" y="191008"/>
                  <a:pt x="170688" y="195072"/>
                </a:cubicBezTo>
                <a:cubicBezTo>
                  <a:pt x="235712" y="199136"/>
                  <a:pt x="325120" y="22352"/>
                  <a:pt x="390144" y="24384"/>
                </a:cubicBezTo>
                <a:cubicBezTo>
                  <a:pt x="455168" y="26416"/>
                  <a:pt x="497840" y="209296"/>
                  <a:pt x="560832" y="207264"/>
                </a:cubicBezTo>
                <a:cubicBezTo>
                  <a:pt x="623824" y="205232"/>
                  <a:pt x="705104" y="14224"/>
                  <a:pt x="768096" y="12192"/>
                </a:cubicBezTo>
                <a:cubicBezTo>
                  <a:pt x="831088" y="10160"/>
                  <a:pt x="884936" y="102616"/>
                  <a:pt x="938784" y="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1124744"/>
            <a:ext cx="64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ETC</a:t>
            </a:r>
            <a:endParaRPr kumimoji="1" lang="ja-JP" altLang="en-US" sz="2400" dirty="0"/>
          </a:p>
        </p:txBody>
      </p:sp>
      <p:pic>
        <p:nvPicPr>
          <p:cNvPr id="2050" name="Picture 2" descr="C:\swork\talks\KIASpheno-2011\figs\fig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92696"/>
            <a:ext cx="4327505" cy="1152128"/>
          </a:xfrm>
          <a:prstGeom prst="rect">
            <a:avLst/>
          </a:prstGeom>
          <a:noFill/>
        </p:spPr>
      </p:pic>
      <p:pic>
        <p:nvPicPr>
          <p:cNvPr id="2051" name="Picture 3" descr="C:\swork\talks\KIASpheno-2011\figs\fig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988840"/>
            <a:ext cx="4614736" cy="1064939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2843808" y="26369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0152" y="2852936"/>
            <a:ext cx="124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too small!  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4" y="3212976"/>
            <a:ext cx="3018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One resolution:   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Strong ETC</a:t>
            </a:r>
            <a:endParaRPr lang="ja-JP" altLang="en-US" sz="2000" b="1" i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3212976"/>
            <a:ext cx="1941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Miransky et al (1989)</a:t>
            </a:r>
            <a:endParaRPr kumimoji="1" lang="ja-JP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1844824"/>
            <a:ext cx="3635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ETC scale associated w/ top mass</a:t>
            </a:r>
            <a:endParaRPr kumimoji="1" lang="ja-JP" alt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75656" y="3573016"/>
            <a:ext cx="695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--- makes induced 4-fermi (tt UU)  coupling large </a:t>
            </a:r>
          </a:p>
          <a:p>
            <a:r>
              <a:rPr lang="en-US" altLang="ja-JP" sz="2000" dirty="0" smtClean="0"/>
              <a:t>enough to trigger chiral symm. breaking (almost by NJL dynamics)</a:t>
            </a:r>
            <a:endParaRPr kumimoji="1" lang="ja-JP" altLang="en-US" sz="2000" dirty="0"/>
          </a:p>
        </p:txBody>
      </p:sp>
      <p:pic>
        <p:nvPicPr>
          <p:cNvPr id="2052" name="Picture 4" descr="C:\swork\talks\KIASpheno-2011\figs\fig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293096"/>
            <a:ext cx="4824536" cy="846410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>
          <a:xfrm>
            <a:off x="1331640" y="54452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9552" y="4869160"/>
            <a:ext cx="1140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7030A0"/>
                </a:solidFill>
              </a:rPr>
              <a:t>boost-up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2054" name="Picture 6" descr="C:\swork\talks\KIASpheno-2011\figs\fig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4941168"/>
            <a:ext cx="4383708" cy="93610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8" y="6093296"/>
            <a:ext cx="1720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T parameter</a:t>
            </a:r>
            <a:endParaRPr kumimoji="1" lang="en-US" altLang="ja-JP" sz="2400" u="sng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123728" y="6165304"/>
            <a:ext cx="4921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(Strong) ETC generates large isospin breaking </a:t>
            </a:r>
          </a:p>
          <a:p>
            <a:r>
              <a:rPr kumimoji="1" lang="en-US" altLang="ja-JP" sz="2000" dirty="0" smtClean="0"/>
              <a:t>                    </a:t>
            </a:r>
            <a:r>
              <a:rPr kumimoji="1" lang="en-US" altLang="ja-JP" sz="2000" dirty="0" smtClean="0">
                <a:sym typeface="Wingdings" pitchFamily="2" charset="2"/>
              </a:rPr>
              <a:t> highly model-dependent issue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1"/>
            <a:ext cx="3960440" cy="298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9"/>
            <a:ext cx="3168352" cy="305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4437112"/>
            <a:ext cx="245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ATLAS-CONF-2012-019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4581128"/>
            <a:ext cx="22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CMS-PAS-HIG-12-008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4674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Even in low-mass range: 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</a:rPr>
              <a:t>a hint from diphoton channel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72200" y="2708920"/>
            <a:ext cx="1008112" cy="7200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1907704" y="1916832"/>
            <a:ext cx="1008112" cy="7200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683568" y="5301208"/>
            <a:ext cx="69119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The best fit-signal strength σ/σ</a:t>
            </a:r>
            <a:r>
              <a:rPr lang="en-US" altLang="ja-JP" sz="1200" dirty="0" smtClean="0"/>
              <a:t>SM</a:t>
            </a:r>
            <a:r>
              <a:rPr lang="en-US" altLang="ja-JP" sz="2400" dirty="0" smtClean="0"/>
              <a:t>|</a:t>
            </a:r>
            <a:r>
              <a:rPr lang="en-US" altLang="ja-JP" sz="1200" dirty="0" smtClean="0"/>
              <a:t>γγ</a:t>
            </a:r>
            <a:r>
              <a:rPr lang="ja-JP" altLang="en-US" sz="2400" dirty="0" smtClean="0"/>
              <a:t>～ </a:t>
            </a:r>
            <a:r>
              <a:rPr lang="en-US" altLang="ja-JP" sz="2400" dirty="0" smtClean="0"/>
              <a:t>2    </a:t>
            </a:r>
          </a:p>
          <a:p>
            <a:r>
              <a:rPr lang="en-US" altLang="ja-JP" sz="2400" dirty="0" smtClean="0"/>
              <a:t>   ---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also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implies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a non-SM like Higgs object 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</a:rPr>
              <a:t>                                                            at 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～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125 GeV?  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251520" y="5301208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645024"/>
            <a:ext cx="3306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One-family model  (1FM)</a:t>
            </a:r>
            <a:endParaRPr lang="ja-JP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67544" y="1052736"/>
            <a:ext cx="356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One-doublet model  (1DM)</a:t>
            </a:r>
            <a:endParaRPr lang="ja-JP" altLang="en-US" sz="24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996952" cy="43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owchart: Alternate Process 12"/>
          <p:cNvSpPr/>
          <p:nvPr/>
        </p:nvSpPr>
        <p:spPr>
          <a:xfrm>
            <a:off x="4572000" y="1196752"/>
            <a:ext cx="4320480" cy="3024336"/>
          </a:xfrm>
          <a:prstGeom prst="flowChartAlternateProcess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4860032" y="1412776"/>
            <a:ext cx="3452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Total  # of techni-fermions</a:t>
            </a:r>
            <a:endParaRPr lang="ja-JP" alt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67544" y="764704"/>
            <a:ext cx="1593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Farhi et al (1981)</a:t>
            </a:r>
            <a:endParaRPr lang="ja-JP" altLang="en-US" sz="1600" dirty="0"/>
          </a:p>
        </p:txBody>
      </p:sp>
      <p:pic>
        <p:nvPicPr>
          <p:cNvPr id="1029" name="Picture 5" descr="C:\swork\talks\KMIIN2011\figs\fi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64992" cy="2176961"/>
          </a:xfrm>
          <a:prstGeom prst="rect">
            <a:avLst/>
          </a:prstGeom>
          <a:noFill/>
        </p:spPr>
      </p:pic>
      <p:pic>
        <p:nvPicPr>
          <p:cNvPr id="1030" name="Picture 6" descr="C:\swork\talks\KMIIN2011\figs\fi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5812428" cy="2780928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3" y="3284984"/>
            <a:ext cx="189900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372200" y="3861048"/>
            <a:ext cx="222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Appelequist  et al (1996)</a:t>
            </a:r>
            <a:endParaRPr lang="ja-JP" alt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4716016" y="2780928"/>
            <a:ext cx="4261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w/ critical #  for mass generation</a:t>
            </a:r>
          </a:p>
          <a:p>
            <a:r>
              <a:rPr lang="en-US" altLang="ja-JP" sz="2400" dirty="0" smtClean="0"/>
              <a:t> in WTC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611560" y="404664"/>
            <a:ext cx="5149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FFC000"/>
                </a:solidFill>
              </a:rPr>
              <a:t>The  TD  effective </a:t>
            </a:r>
            <a:r>
              <a:rPr lang="en-US" altLang="ja-JP" sz="3200" i="1" dirty="0" smtClean="0">
                <a:solidFill>
                  <a:srgbClr val="FFC000"/>
                </a:solidFill>
              </a:rPr>
              <a:t>Lagrangian </a:t>
            </a:r>
            <a:endParaRPr lang="en-US" altLang="ja-JP" sz="3200" i="1" dirty="0">
              <a:solidFill>
                <a:srgbClr val="FFC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23528" y="548680"/>
            <a:ext cx="288032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823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*  Nonlinear  realization for both  scale and chiral symmetries</a:t>
            </a:r>
            <a:endParaRPr kumimoji="1" lang="en-US" altLang="ja-JP" sz="2400" b="1" dirty="0" smtClean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365104"/>
            <a:ext cx="1543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1657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445224"/>
            <a:ext cx="4210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9552" y="1916832"/>
            <a:ext cx="650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TD field φ embedded in nonlinear base 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Χ  for scale symmetry: </a:t>
            </a:r>
            <a:endParaRPr lang="ja-JP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492896"/>
            <a:ext cx="1495839" cy="7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420888"/>
            <a:ext cx="2016224" cy="47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924944"/>
            <a:ext cx="2116621" cy="50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660232" y="2348880"/>
            <a:ext cx="1771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t</a:t>
            </a:r>
            <a:r>
              <a:rPr lang="en-US" altLang="ja-JP" b="1" dirty="0" smtClean="0"/>
              <a:t>rans.  linearly  </a:t>
            </a:r>
          </a:p>
          <a:p>
            <a:r>
              <a:rPr lang="en-US" altLang="ja-JP" b="1" dirty="0" smtClean="0"/>
              <a:t>w/  scale dim.  1 </a:t>
            </a:r>
            <a:endParaRPr lang="ja-JP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04248" y="3068960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trans. nonlinearly </a:t>
            </a:r>
            <a:endParaRPr lang="ja-JP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4311" y="3645024"/>
            <a:ext cx="892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c</a:t>
            </a:r>
            <a:r>
              <a:rPr lang="en-US" altLang="ja-JP" b="1" dirty="0" smtClean="0"/>
              <a:t>hiral pion field π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(w/  scale  dim. 0)  embedded  in usual  chiral  field  U (w/ scale dim. 1):  </a:t>
            </a:r>
            <a:endParaRPr lang="ja-JP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4869160"/>
            <a:ext cx="769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* scale symm.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b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roken spontaneously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&amp;  explicitly by mF</a:t>
            </a:r>
            <a:r>
              <a:rPr kumimoji="1" lang="en-US" altLang="ja-JP" sz="2400" b="1" dirty="0" smtClean="0"/>
              <a:t>: </a:t>
            </a:r>
            <a:endParaRPr kumimoji="1" lang="en-US" altLang="ja-JP" sz="2400" b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395536" y="5445224"/>
            <a:ext cx="3097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“Spurion  field  S”  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i</a:t>
            </a:r>
            <a:r>
              <a:rPr lang="en-US" altLang="ja-JP" b="1" dirty="0" smtClean="0">
                <a:solidFill>
                  <a:srgbClr val="FF0000"/>
                </a:solidFill>
              </a:rPr>
              <a:t>ntroduced so as  to 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c</a:t>
            </a:r>
            <a:r>
              <a:rPr lang="en-US" altLang="ja-JP" b="1" dirty="0" smtClean="0">
                <a:solidFill>
                  <a:srgbClr val="FF0000"/>
                </a:solidFill>
              </a:rPr>
              <a:t>ompensate  scale-invariance</a:t>
            </a:r>
          </a:p>
        </p:txBody>
      </p:sp>
      <p:pic>
        <p:nvPicPr>
          <p:cNvPr id="1032" name="Picture 8" descr="C:\Documents and Settings\synya\デスクトップ\fig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6021288"/>
            <a:ext cx="5112568" cy="634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2479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93096"/>
            <a:ext cx="2228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2060848"/>
            <a:ext cx="540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s.t.   Χ coupling to operator w/ scale dim. Δ goes like   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336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*  TD arises from  FF  as </a:t>
            </a:r>
            <a:endParaRPr kumimoji="1" lang="en-US" altLang="ja-JP" sz="2400" b="1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71800" y="260648"/>
            <a:ext cx="21602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3" y="692696"/>
            <a:ext cx="382860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268760"/>
            <a:ext cx="809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3995936" y="1268760"/>
            <a:ext cx="151216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23928" y="1556792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23928" y="1628800"/>
            <a:ext cx="288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28184" y="2852936"/>
            <a:ext cx="113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For  Δ  = 4</a:t>
            </a:r>
            <a:endParaRPr lang="ja-JP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6228184" y="4509120"/>
            <a:ext cx="104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For Δ = 4</a:t>
            </a:r>
            <a:endParaRPr lang="ja-JP" alt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948264" y="2996952"/>
            <a:ext cx="14401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429000"/>
            <a:ext cx="1581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>
          <a:xfrm>
            <a:off x="3419872" y="3501008"/>
            <a:ext cx="1800200" cy="79208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707904" y="3284984"/>
            <a:ext cx="576064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067944" y="3284984"/>
            <a:ext cx="0" cy="2160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9512" y="3501008"/>
            <a:ext cx="3050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Compasate  scale-invarinace 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By spurion  “S”</a:t>
            </a:r>
            <a:endParaRPr lang="ja-JP" alt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139952" y="4869160"/>
            <a:ext cx="0" cy="21602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229200"/>
            <a:ext cx="1200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3491880" y="5157192"/>
            <a:ext cx="1800200" cy="79208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067944" y="4941168"/>
            <a:ext cx="576064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011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*  Nonlinearly scale &amp; chiral inv. Lagrangian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w/ “S”  included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5821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3816424" cy="8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725144"/>
            <a:ext cx="3024336" cy="81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4221088"/>
            <a:ext cx="814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* Potential term:  reproduce the proper scale anomaly/PCDC</a:t>
            </a:r>
            <a:endParaRPr kumimoji="1" lang="en-US" altLang="ja-JP" sz="2400" b="1" dirty="0" smtClean="0">
              <a:solidFill>
                <a:srgbClr val="7030A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661248"/>
            <a:ext cx="5328593" cy="88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64088" y="2132856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w/ </a:t>
            </a:r>
            <a:endParaRPr lang="ja-JP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060848"/>
            <a:ext cx="1440160" cy="3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220072" y="1988840"/>
            <a:ext cx="360040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5364088" y="2708920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LET corresponding to  </a:t>
            </a:r>
            <a:endParaRPr lang="ja-JP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068960"/>
            <a:ext cx="2664296" cy="33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436096" y="3429000"/>
            <a:ext cx="30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TD couplings are reproduced</a:t>
            </a:r>
            <a:endParaRPr lang="ja-JP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88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64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This talk will tell us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two non-SM like Higgs scenarios</a:t>
            </a:r>
            <a:r>
              <a:rPr lang="en-US" altLang="ja-JP" sz="2800" b="1" dirty="0" smtClean="0"/>
              <a:t>: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67544" y="2132856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61318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l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ight  TD</a:t>
            </a:r>
            <a:r>
              <a:rPr lang="en-US" altLang="ja-JP" sz="2800" b="1" dirty="0" smtClean="0"/>
              <a:t>: </a:t>
            </a:r>
            <a:r>
              <a:rPr lang="en-US" altLang="ja-JP" sz="2800" b="1" dirty="0" smtClean="0"/>
              <a:t> </a:t>
            </a:r>
            <a:endParaRPr lang="en-US" altLang="ja-JP" sz="2800" b="1" dirty="0" smtClean="0"/>
          </a:p>
          <a:p>
            <a:r>
              <a:rPr lang="en-US" altLang="ja-JP" sz="2400" b="1" dirty="0" smtClean="0"/>
              <a:t>c</a:t>
            </a:r>
            <a:r>
              <a:rPr kumimoji="1" lang="en-US" altLang="ja-JP" sz="2400" b="1" dirty="0" smtClean="0"/>
              <a:t>an </a:t>
            </a:r>
            <a:r>
              <a:rPr kumimoji="1" lang="en-US" altLang="ja-JP" sz="2400" b="1" dirty="0" smtClean="0"/>
              <a:t>explain the presently observed diphoton </a:t>
            </a:r>
          </a:p>
          <a:p>
            <a:r>
              <a:rPr lang="en-US" altLang="ja-JP" sz="2400" b="1" dirty="0" smtClean="0"/>
              <a:t>excess at around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125 GeV 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39552" y="4365104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15616" y="4221088"/>
            <a:ext cx="49571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(somewhat) heavy TD</a:t>
            </a:r>
            <a:r>
              <a:rPr lang="en-US" altLang="ja-JP" sz="2800" b="1" dirty="0" smtClean="0"/>
              <a:t> </a:t>
            </a:r>
            <a:r>
              <a:rPr lang="en-US" altLang="ja-JP" sz="2800" b="1" dirty="0" smtClean="0"/>
              <a:t>: </a:t>
            </a:r>
            <a:endParaRPr lang="en-US" altLang="ja-JP" sz="2800" b="1" dirty="0" smtClean="0"/>
          </a:p>
          <a:p>
            <a:r>
              <a:rPr lang="en-US" altLang="ja-JP" sz="2400" b="1" dirty="0" smtClean="0"/>
              <a:t>c</a:t>
            </a:r>
            <a:r>
              <a:rPr kumimoji="1" lang="en-US" altLang="ja-JP" sz="2400" b="1" dirty="0" smtClean="0"/>
              <a:t>an be seen in diphoton channel </a:t>
            </a:r>
          </a:p>
          <a:p>
            <a:r>
              <a:rPr kumimoji="1" lang="en-US" altLang="ja-JP" sz="2400" b="1" dirty="0" smtClean="0"/>
              <a:t>as an excessive non-resonant signal </a:t>
            </a:r>
          </a:p>
          <a:p>
            <a:r>
              <a:rPr lang="en-US" altLang="ja-JP" sz="2400" b="1" dirty="0" smtClean="0"/>
              <a:t>above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600 GeV 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3440" y="321297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</a:t>
            </a:r>
            <a:r>
              <a:rPr kumimoji="1" lang="en-US" altLang="ja-JP" dirty="0" smtClean="0"/>
              <a:t>ased on </a:t>
            </a:r>
          </a:p>
          <a:p>
            <a:r>
              <a:rPr kumimoji="1" lang="en-US" altLang="ja-JP" dirty="0" smtClean="0"/>
              <a:t>S.M. </a:t>
            </a:r>
            <a:r>
              <a:rPr lang="en-US" altLang="ja-JP" dirty="0" smtClean="0"/>
              <a:t>and K. Yamawaki, </a:t>
            </a:r>
            <a:r>
              <a:rPr kumimoji="1" lang="en-US" altLang="ja-JP" dirty="0" smtClean="0"/>
              <a:t>arXiv: 1201.4722 [hep-ph]; </a:t>
            </a:r>
          </a:p>
          <a:p>
            <a:r>
              <a:rPr lang="en-US" altLang="ja-JP" dirty="0" smtClean="0"/>
              <a:t>arXiv: 1203.xxxx [hep-ph] (in preparation)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661248"/>
            <a:ext cx="5109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based on </a:t>
            </a:r>
          </a:p>
          <a:p>
            <a:r>
              <a:rPr lang="en-US" altLang="ja-JP" dirty="0" smtClean="0"/>
              <a:t>S.M. and K.Yamawaki, Prog.Theor.Phys. 127 (2012)</a:t>
            </a:r>
            <a:r>
              <a:rPr kumimoji="1" lang="en-US" altLang="ja-JP" dirty="0" smtClean="0"/>
              <a:t>; </a:t>
            </a:r>
          </a:p>
          <a:p>
            <a:r>
              <a:rPr lang="en-US" altLang="ja-JP" dirty="0" smtClean="0"/>
              <a:t>arXiv: 1203.xxxx [hep-ph] (in preparation)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067944" y="692696"/>
            <a:ext cx="273630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95936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b="1" i="1" dirty="0" smtClean="0">
                <a:solidFill>
                  <a:srgbClr val="FFFF00"/>
                </a:solidFill>
              </a:rPr>
              <a:t>Techni-dilaton (TD): </a:t>
            </a:r>
          </a:p>
          <a:p>
            <a:r>
              <a:rPr lang="en-US" altLang="ja-JP" sz="2400" b="1" dirty="0" smtClean="0"/>
              <a:t>a </a:t>
            </a:r>
            <a:r>
              <a:rPr lang="en-US" altLang="ja-JP" sz="2400" b="1" dirty="0" smtClean="0"/>
              <a:t>composite scalar, </a:t>
            </a:r>
            <a:r>
              <a:rPr lang="en-US" altLang="ja-JP" sz="2400" b="1" dirty="0" smtClean="0"/>
              <a:t>characteritic  in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walking technicolor   (WTC)</a:t>
            </a:r>
            <a:endParaRPr lang="en-US" altLang="ja-JP" sz="2400" b="1" dirty="0" smtClean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1988840"/>
            <a:ext cx="3683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C000"/>
                </a:solidFill>
              </a:rPr>
              <a:t>Yamawaki et al (1986);  Bando et al (1986)</a:t>
            </a:r>
            <a:endParaRPr lang="ja-JP" alt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207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/>
          <p:cNvSpPr/>
          <p:nvPr/>
        </p:nvSpPr>
        <p:spPr>
          <a:xfrm>
            <a:off x="323528" y="404664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3568" y="332656"/>
            <a:ext cx="7196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Quick view of  main result on TD at 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～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125 GeV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661248"/>
            <a:ext cx="8775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*  The signal strengths (γγ, WW*,ZZ*) are 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</a:rPr>
              <a:t>                          in good agreement with  the best-fit ones!!  </a:t>
            </a:r>
          </a:p>
        </p:txBody>
      </p:sp>
      <p:sp>
        <p:nvSpPr>
          <p:cNvPr id="6" name="Oval 5"/>
          <p:cNvSpPr/>
          <p:nvPr/>
        </p:nvSpPr>
        <p:spPr>
          <a:xfrm>
            <a:off x="971600" y="2924944"/>
            <a:ext cx="720080" cy="576064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3779912" y="2924944"/>
            <a:ext cx="720080" cy="576064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6732240" y="2924944"/>
            <a:ext cx="720080" cy="576064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16016" y="83671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S.M. </a:t>
            </a:r>
            <a:r>
              <a:rPr lang="en-US" altLang="ja-JP" dirty="0" smtClean="0"/>
              <a:t>and K. Yamawaki, </a:t>
            </a:r>
          </a:p>
          <a:p>
            <a:r>
              <a:rPr lang="en-US" altLang="ja-JP" dirty="0" smtClean="0"/>
              <a:t>arXiv:1201.4722; 1203.xxxx. </a:t>
            </a:r>
            <a:endParaRPr kumimoji="1" lang="ja-JP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15616" y="1484784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WW*</a:t>
            </a:r>
            <a:endParaRPr lang="ja-JP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39952" y="1484784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ZZ*</a:t>
            </a:r>
            <a:endParaRPr lang="ja-JP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20272" y="1484784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γγ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23528" y="404664"/>
            <a:ext cx="360040" cy="3600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6132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Quick view of  main result on heavy TD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83671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S.M. </a:t>
            </a:r>
            <a:r>
              <a:rPr lang="en-US" altLang="ja-JP" dirty="0" smtClean="0"/>
              <a:t>and K. Yamawaki, </a:t>
            </a:r>
          </a:p>
          <a:p>
            <a:r>
              <a:rPr lang="en-US" altLang="ja-JP" dirty="0" smtClean="0"/>
              <a:t>PTP127 (2012). arXiv: 1203.xxxx. 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672408" cy="25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23728" y="1412776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WW</a:t>
            </a:r>
            <a:endParaRPr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39798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868144" y="1412776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ZZ</a:t>
            </a:r>
            <a:endParaRPr lang="ja-JP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339752" y="2996952"/>
            <a:ext cx="1685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ATLAS03/07/12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3356992"/>
            <a:ext cx="146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CMS03/07/12</a:t>
            </a:r>
            <a:endParaRPr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616" y="1844824"/>
            <a:ext cx="0" cy="25922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1988840"/>
            <a:ext cx="0" cy="25922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7584" y="5229200"/>
            <a:ext cx="5952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*   140 GeV &lt;  M &lt; 600 GeV   excluded</a:t>
            </a:r>
            <a:endParaRPr lang="ja-JP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472608" cy="36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419872" y="2636912"/>
            <a:ext cx="0" cy="2808312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91880" y="2996952"/>
            <a:ext cx="1656184" cy="0"/>
          </a:xfrm>
          <a:prstGeom prst="straightConnector1">
            <a:avLst/>
          </a:prstGeom>
          <a:ln w="666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560" y="188640"/>
            <a:ext cx="82216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Above 600 GeV: 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</a:rPr>
              <a:t>           *  huge total width &gt; O(TeV) </a:t>
            </a:r>
            <a:r>
              <a:rPr lang="en-US" altLang="ja-JP" sz="2800" b="1" dirty="0" smtClean="0">
                <a:solidFill>
                  <a:srgbClr val="FFFF00"/>
                </a:solidFill>
                <a:sym typeface="Wingdings" pitchFamily="2" charset="2"/>
              </a:rPr>
              <a:t> non-resonant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</a:rPr>
              <a:t>           * highly enhanced diphoton signal 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</a:rPr>
              <a:t>                    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w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/  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σ(pp-&gt;TD-&gt; 2γ)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 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～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O(fb) </a:t>
            </a:r>
          </a:p>
          <a:p>
            <a:r>
              <a:rPr lang="en-US" altLang="ja-JP" sz="2800" b="1" dirty="0" smtClean="0">
                <a:solidFill>
                  <a:srgbClr val="FFFF00"/>
                </a:solidFill>
              </a:rPr>
              <a:t>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5043</TotalTime>
  <Words>2258</Words>
  <Application>Microsoft Office PowerPoint</Application>
  <PresentationFormat>On-screen Show (4:3)</PresentationFormat>
  <Paragraphs>457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Metro</vt:lpstr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synya</dc:creator>
  <cp:lastModifiedBy>synya</cp:lastModifiedBy>
  <cp:revision>501</cp:revision>
  <dcterms:created xsi:type="dcterms:W3CDTF">2011-10-17T02:16:33Z</dcterms:created>
  <dcterms:modified xsi:type="dcterms:W3CDTF">2012-03-17T07:41:08Z</dcterms:modified>
</cp:coreProperties>
</file>