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1" r:id="rId17"/>
    <p:sldId id="278" r:id="rId18"/>
    <p:sldId id="277" r:id="rId19"/>
    <p:sldId id="279" r:id="rId20"/>
    <p:sldId id="281" r:id="rId21"/>
    <p:sldId id="283" r:id="rId22"/>
    <p:sldId id="285" r:id="rId23"/>
    <p:sldId id="286" r:id="rId24"/>
    <p:sldId id="284" r:id="rId25"/>
    <p:sldId id="287" r:id="rId26"/>
    <p:sldId id="289" r:id="rId27"/>
    <p:sldId id="290" r:id="rId28"/>
    <p:sldId id="291" r:id="rId29"/>
    <p:sldId id="297" r:id="rId30"/>
    <p:sldId id="298" r:id="rId31"/>
    <p:sldId id="303" r:id="rId32"/>
    <p:sldId id="320" r:id="rId33"/>
    <p:sldId id="317" r:id="rId34"/>
    <p:sldId id="310" r:id="rId35"/>
    <p:sldId id="311" r:id="rId36"/>
    <p:sldId id="312" r:id="rId37"/>
    <p:sldId id="313" r:id="rId38"/>
    <p:sldId id="315" r:id="rId39"/>
    <p:sldId id="316" r:id="rId40"/>
    <p:sldId id="326" r:id="rId41"/>
    <p:sldId id="327" r:id="rId42"/>
    <p:sldId id="328" r:id="rId43"/>
    <p:sldId id="329" r:id="rId44"/>
    <p:sldId id="330" r:id="rId45"/>
    <p:sldId id="324" r:id="rId46"/>
    <p:sldId id="323" r:id="rId47"/>
    <p:sldId id="322" r:id="rId48"/>
    <p:sldId id="280" r:id="rId49"/>
    <p:sldId id="288" r:id="rId50"/>
    <p:sldId id="282" r:id="rId51"/>
    <p:sldId id="325" r:id="rId52"/>
    <p:sldId id="259" r:id="rId53"/>
    <p:sldId id="260" r:id="rId5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40BEA-80C5-5C40-BD6B-8CDBE75423BD}" type="datetimeFigureOut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ED7B9-5DD9-174B-BD38-3B533A52C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07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66EB6-0772-9B40-8A42-DE734EF60CDA}" type="datetimeFigureOut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0DDB-B653-8344-9759-949CDAF4F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1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>
              <a:cs typeface="ＭＳ Ｐゴシック" pitchFamily="-109" charset="-128"/>
            </a:endParaRPr>
          </a:p>
        </p:txBody>
      </p:sp>
      <p:sp>
        <p:nvSpPr>
          <p:cNvPr id="215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F2B840-DAB8-1346-A45C-6DB1C94CFDE3}" type="slidenum">
              <a:rPr lang="ja-JP" altLang="en-US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>
              <a:cs typeface="ＭＳ Ｐゴシック" pitchFamily="-109" charset="-128"/>
            </a:endParaRPr>
          </a:p>
        </p:txBody>
      </p:sp>
      <p:sp>
        <p:nvSpPr>
          <p:cNvPr id="215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F2B840-DAB8-1346-A45C-6DB1C94CFDE3}" type="slidenum">
              <a:rPr lang="ja-JP" altLang="en-US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CC3E4-384C-E542-81A3-8345046523D7}" type="slidenum">
              <a:rPr lang="en-US" altLang="ja-JP" sz="1200" b="0"/>
              <a:pPr/>
              <a:t>33</a:t>
            </a:fld>
            <a:endParaRPr lang="en-US" altLang="ja-JP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189F-D1DB-434E-9AC7-6F2E787863C2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74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A92E-C41F-184B-A713-02B19FCFAD85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82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D657-344C-7E4E-BE00-3F94904D7F49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16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53A4-7D03-DE47-BB5A-A0927687E67F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93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46B2-7F12-2044-8728-AB66101A8014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84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D2B4-D4B2-D040-92C8-38C2C0D585A5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76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F2B4-FD70-9149-A5E9-30B5B9A08434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E15A-9B38-AB41-BBB8-894F5F8FBCE5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82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C3EC-0D75-9E4A-9B75-B06757B2A256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38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A5DB-9905-4F41-8818-2BA72BEFE512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93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D2A4-0E6C-2742-8052-AFEC94BAB1F2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0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2133-8901-F84C-8F36-224A528F71BC}" type="datetime1">
              <a:rPr kumimoji="1" lang="ja-JP" altLang="en-US" smtClean="0"/>
              <a:t>2013/12/12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DDD-878C-A445-8D25-E0EEB851D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0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emf"/><Relationship Id="rId9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emf"/><Relationship Id="rId9" Type="http://schemas.openxmlformats.org/officeDocument/2006/relationships/image" Target="../media/image54.emf"/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78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2716" y="10451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Tasks in Next 10 Years</a:t>
            </a:r>
            <a:br>
              <a:rPr lang="en-US" altLang="ja-JP" dirty="0" smtClean="0"/>
            </a:br>
            <a:r>
              <a:rPr lang="en-US" altLang="ja-JP" sz="3600" dirty="0" smtClean="0"/>
              <a:t>- A </a:t>
            </a:r>
            <a:r>
              <a:rPr lang="en-US" altLang="ja-JP" sz="3600" dirty="0"/>
              <a:t>personal view on future of searches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for </a:t>
            </a:r>
            <a:r>
              <a:rPr lang="en-US" altLang="ja-JP" sz="3600" dirty="0"/>
              <a:t>beyond the standard </a:t>
            </a:r>
            <a:r>
              <a:rPr lang="en-US" altLang="ja-JP" sz="3600" dirty="0" smtClean="0"/>
              <a:t>model - 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867564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/>
              <a:t>KMI International Symposium 2013</a:t>
            </a:r>
          </a:p>
          <a:p>
            <a:r>
              <a:rPr lang="en-US" altLang="ja-JP" dirty="0"/>
              <a:t>on ``Quest for the Origin of Particles and the Universe''</a:t>
            </a:r>
          </a:p>
          <a:p>
            <a:r>
              <a:rPr lang="en-US" altLang="ja-JP" dirty="0"/>
              <a:t>(KMI 2013)</a:t>
            </a:r>
          </a:p>
          <a:p>
            <a:r>
              <a:rPr lang="da-DK" altLang="ja-JP" dirty="0"/>
              <a:t>December 11 (</a:t>
            </a:r>
            <a:r>
              <a:rPr lang="da-DK" altLang="ja-JP" dirty="0" err="1"/>
              <a:t>Wed</a:t>
            </a:r>
            <a:r>
              <a:rPr lang="da-DK" altLang="ja-JP" dirty="0"/>
              <a:t>.) - 13 (Fri.),  2013</a:t>
            </a:r>
          </a:p>
          <a:p>
            <a:r>
              <a:rPr lang="da-DK" altLang="ja-JP" dirty="0" err="1"/>
              <a:t>Sakata-Hirata</a:t>
            </a:r>
            <a:r>
              <a:rPr lang="da-DK" altLang="ja-JP" dirty="0"/>
              <a:t> </a:t>
            </a:r>
            <a:r>
              <a:rPr lang="da-DK" altLang="ja-JP" dirty="0" smtClean="0"/>
              <a:t>Hall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06929" y="3575540"/>
            <a:ext cx="4153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/>
              <a:t>Junji Hisano (Nagoya Univ.) </a:t>
            </a:r>
            <a:endParaRPr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44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530" y="2736650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altLang="ja-JP" dirty="0"/>
              <a:t>Does deviation of </a:t>
            </a:r>
            <a:r>
              <a:rPr lang="en-US" altLang="ja-JP" dirty="0" err="1"/>
              <a:t>muon</a:t>
            </a:r>
            <a:r>
              <a:rPr lang="en-US" altLang="ja-JP" dirty="0"/>
              <a:t> (g-2) </a:t>
            </a:r>
            <a:r>
              <a:rPr lang="en-US" altLang="ja-JP" dirty="0" smtClean="0"/>
              <a:t>come </a:t>
            </a:r>
            <a:r>
              <a:rPr lang="en-US" altLang="ja-JP" dirty="0"/>
              <a:t>from physics beyond the SM?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00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ChangeArrowheads="1"/>
          </p:cNvSpPr>
          <p:nvPr/>
        </p:nvSpPr>
        <p:spPr bwMode="auto">
          <a:xfrm>
            <a:off x="3581400" y="76200"/>
            <a:ext cx="1843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err="1">
                <a:solidFill>
                  <a:srgbClr val="000000"/>
                </a:solidFill>
              </a:rPr>
              <a:t>Muon</a:t>
            </a:r>
            <a:r>
              <a:rPr lang="en-US" altLang="ja-JP" sz="2800" b="1" dirty="0">
                <a:solidFill>
                  <a:srgbClr val="000000"/>
                </a:solidFill>
              </a:rPr>
              <a:t> (g-2)</a:t>
            </a:r>
          </a:p>
        </p:txBody>
      </p:sp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152400" y="3352800"/>
            <a:ext cx="3834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/>
              <a:t>Experimental value</a:t>
            </a:r>
            <a:r>
              <a:rPr lang="ja-JP" altLang="en-US" sz="2000" dirty="0"/>
              <a:t>（</a:t>
            </a:r>
            <a:r>
              <a:rPr lang="en-US" altLang="ja-JP" sz="2000" dirty="0"/>
              <a:t>BNK-E821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20483" name="Picture 11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77" y="3756397"/>
            <a:ext cx="5603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16"/>
          <p:cNvSpPr txBox="1">
            <a:spLocks noChangeArrowheads="1"/>
          </p:cNvSpPr>
          <p:nvPr/>
        </p:nvSpPr>
        <p:spPr bwMode="auto">
          <a:xfrm>
            <a:off x="120650" y="666750"/>
            <a:ext cx="4255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/>
              <a:t>Various </a:t>
            </a:r>
            <a:r>
              <a:rPr lang="en-US" altLang="ja-JP" sz="2000" dirty="0" smtClean="0"/>
              <a:t>contributions </a:t>
            </a:r>
            <a:r>
              <a:rPr lang="en-US" altLang="ja-JP" sz="2000" dirty="0"/>
              <a:t>to </a:t>
            </a:r>
            <a:r>
              <a:rPr lang="en-US" altLang="ja-JP" sz="2000" dirty="0" err="1"/>
              <a:t>muon</a:t>
            </a:r>
            <a:r>
              <a:rPr lang="en-US" altLang="ja-JP" sz="2000" dirty="0"/>
              <a:t> (g-2):</a:t>
            </a:r>
            <a:r>
              <a:rPr lang="en-US" altLang="ja-JP" dirty="0"/>
              <a:t> </a:t>
            </a:r>
          </a:p>
        </p:txBody>
      </p:sp>
      <p:pic>
        <p:nvPicPr>
          <p:cNvPr id="20485" name="Picture 17" descr="g-2dia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03325"/>
            <a:ext cx="7543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8"/>
          <p:cNvSpPr txBox="1">
            <a:spLocks noChangeArrowheads="1"/>
          </p:cNvSpPr>
          <p:nvPr/>
        </p:nvSpPr>
        <p:spPr bwMode="auto">
          <a:xfrm>
            <a:off x="481013" y="2368550"/>
            <a:ext cx="18383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QED</a:t>
            </a:r>
            <a:endParaRPr lang="en-US" altLang="ja-JP"/>
          </a:p>
          <a:p>
            <a:pPr algn="ctr"/>
            <a:r>
              <a:rPr lang="en-US" altLang="ja-JP" sz="1400"/>
              <a:t>Up to 5-loop leading</a:t>
            </a:r>
            <a:r>
              <a:rPr lang="en-US" altLang="ja-JP"/>
              <a:t> </a:t>
            </a:r>
          </a:p>
          <a:p>
            <a:pPr algn="ctr"/>
            <a:r>
              <a:rPr lang="en-US" altLang="ja-JP" sz="1600"/>
              <a:t>Kinoshita et al</a:t>
            </a:r>
            <a:endParaRPr lang="en-US" altLang="ja-JP"/>
          </a:p>
        </p:txBody>
      </p:sp>
      <p:sp>
        <p:nvSpPr>
          <p:cNvPr id="20487" name="Text Box 19"/>
          <p:cNvSpPr txBox="1">
            <a:spLocks noChangeArrowheads="1"/>
          </p:cNvSpPr>
          <p:nvPr/>
        </p:nvSpPr>
        <p:spPr bwMode="auto">
          <a:xfrm>
            <a:off x="2222500" y="2422525"/>
            <a:ext cx="1833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Hadronic vacuum</a:t>
            </a:r>
          </a:p>
          <a:p>
            <a:pPr algn="ctr"/>
            <a:r>
              <a:rPr lang="en-US" altLang="ja-JP" sz="1600"/>
              <a:t>polarization (HVP)</a:t>
            </a:r>
          </a:p>
        </p:txBody>
      </p:sp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4114800" y="2422525"/>
            <a:ext cx="1358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Light-by-light</a:t>
            </a:r>
          </a:p>
          <a:p>
            <a:pPr algn="ctr"/>
            <a:r>
              <a:rPr lang="en-US" altLang="ja-JP" sz="1600"/>
              <a:t>scattering</a:t>
            </a:r>
          </a:p>
          <a:p>
            <a:pPr algn="ctr"/>
            <a:r>
              <a:rPr lang="en-US" altLang="ja-JP" sz="1600"/>
              <a:t>(LBL)</a:t>
            </a:r>
          </a:p>
          <a:p>
            <a:pPr algn="ctr"/>
            <a:endParaRPr lang="ja-JP" altLang="en-US" sz="1600"/>
          </a:p>
        </p:txBody>
      </p:sp>
      <p:sp>
        <p:nvSpPr>
          <p:cNvPr id="20489" name="Text Box 22"/>
          <p:cNvSpPr txBox="1">
            <a:spLocks noChangeArrowheads="1"/>
          </p:cNvSpPr>
          <p:nvPr/>
        </p:nvSpPr>
        <p:spPr bwMode="auto">
          <a:xfrm>
            <a:off x="5562600" y="2422525"/>
            <a:ext cx="1312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/>
              <a:t>Electroweak</a:t>
            </a:r>
            <a:r>
              <a:rPr lang="ja-JP" altLang="en-US" sz="1600" dirty="0"/>
              <a:t>　</a:t>
            </a:r>
            <a:endParaRPr lang="en-US" altLang="ja-JP" sz="1600" dirty="0"/>
          </a:p>
          <a:p>
            <a:r>
              <a:rPr lang="en-US" altLang="ja-JP" sz="1600" dirty="0"/>
              <a:t>at </a:t>
            </a:r>
            <a:r>
              <a:rPr lang="en-US" altLang="ja-JP" sz="1600" dirty="0" smtClean="0"/>
              <a:t>two-</a:t>
            </a:r>
            <a:r>
              <a:rPr lang="en-US" altLang="ja-JP" sz="1600" dirty="0"/>
              <a:t>loop </a:t>
            </a:r>
          </a:p>
          <a:p>
            <a:r>
              <a:rPr lang="en-US" altLang="ja-JP" sz="1600" dirty="0"/>
              <a:t>level  </a:t>
            </a:r>
          </a:p>
        </p:txBody>
      </p:sp>
      <p:sp>
        <p:nvSpPr>
          <p:cNvPr id="20490" name="Text Box 23"/>
          <p:cNvSpPr txBox="1">
            <a:spLocks noChangeArrowheads="1"/>
          </p:cNvSpPr>
          <p:nvPr/>
        </p:nvSpPr>
        <p:spPr bwMode="auto">
          <a:xfrm>
            <a:off x="7086600" y="2422525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/>
              <a:t>Beyond SM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A883-1505-1B42-BBB1-16F1F171960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507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ChangeArrowheads="1"/>
          </p:cNvSpPr>
          <p:nvPr/>
        </p:nvSpPr>
        <p:spPr bwMode="auto">
          <a:xfrm>
            <a:off x="3581400" y="76200"/>
            <a:ext cx="1843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err="1">
                <a:solidFill>
                  <a:srgbClr val="000000"/>
                </a:solidFill>
              </a:rPr>
              <a:t>Muon</a:t>
            </a:r>
            <a:r>
              <a:rPr lang="en-US" altLang="ja-JP" sz="2800" b="1" dirty="0">
                <a:solidFill>
                  <a:srgbClr val="000000"/>
                </a:solidFill>
              </a:rPr>
              <a:t> (g-2)</a:t>
            </a:r>
          </a:p>
        </p:txBody>
      </p:sp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152400" y="3352800"/>
            <a:ext cx="3834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/>
              <a:t>Experimental value</a:t>
            </a:r>
            <a:r>
              <a:rPr lang="ja-JP" altLang="en-US" sz="2000" dirty="0"/>
              <a:t>（</a:t>
            </a:r>
            <a:r>
              <a:rPr lang="en-US" altLang="ja-JP" sz="2000" dirty="0"/>
              <a:t>BNK-E821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20483" name="Picture 11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77" y="3756397"/>
            <a:ext cx="5603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16"/>
          <p:cNvSpPr txBox="1">
            <a:spLocks noChangeArrowheads="1"/>
          </p:cNvSpPr>
          <p:nvPr/>
        </p:nvSpPr>
        <p:spPr bwMode="auto">
          <a:xfrm>
            <a:off x="120650" y="666750"/>
            <a:ext cx="3983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/>
              <a:t>Various </a:t>
            </a:r>
            <a:r>
              <a:rPr lang="en-US" altLang="ja-JP" sz="2000" dirty="0" smtClean="0"/>
              <a:t>contributions </a:t>
            </a:r>
            <a:r>
              <a:rPr lang="en-US" altLang="ja-JP" sz="2000" dirty="0"/>
              <a:t>to </a:t>
            </a:r>
            <a:r>
              <a:rPr lang="en-US" altLang="ja-JP" sz="2000" dirty="0" err="1"/>
              <a:t>muon</a:t>
            </a:r>
            <a:r>
              <a:rPr lang="en-US" altLang="ja-JP" sz="2000" dirty="0"/>
              <a:t> (g-2):</a:t>
            </a:r>
            <a:r>
              <a:rPr lang="en-US" altLang="ja-JP" dirty="0"/>
              <a:t> </a:t>
            </a:r>
          </a:p>
        </p:txBody>
      </p:sp>
      <p:pic>
        <p:nvPicPr>
          <p:cNvPr id="20485" name="Picture 17" descr="g-2dia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03325"/>
            <a:ext cx="7543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8"/>
          <p:cNvSpPr txBox="1">
            <a:spLocks noChangeArrowheads="1"/>
          </p:cNvSpPr>
          <p:nvPr/>
        </p:nvSpPr>
        <p:spPr bwMode="auto">
          <a:xfrm>
            <a:off x="481013" y="2368550"/>
            <a:ext cx="18383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QED</a:t>
            </a:r>
            <a:endParaRPr lang="en-US" altLang="ja-JP"/>
          </a:p>
          <a:p>
            <a:pPr algn="ctr"/>
            <a:r>
              <a:rPr lang="en-US" altLang="ja-JP" sz="1400"/>
              <a:t>Up to 5-loop leading</a:t>
            </a:r>
            <a:r>
              <a:rPr lang="en-US" altLang="ja-JP"/>
              <a:t> </a:t>
            </a:r>
          </a:p>
          <a:p>
            <a:pPr algn="ctr"/>
            <a:r>
              <a:rPr lang="en-US" altLang="ja-JP" sz="1600"/>
              <a:t>Kinoshita et al</a:t>
            </a:r>
            <a:endParaRPr lang="en-US" altLang="ja-JP"/>
          </a:p>
        </p:txBody>
      </p:sp>
      <p:sp>
        <p:nvSpPr>
          <p:cNvPr id="20487" name="Text Box 19"/>
          <p:cNvSpPr txBox="1">
            <a:spLocks noChangeArrowheads="1"/>
          </p:cNvSpPr>
          <p:nvPr/>
        </p:nvSpPr>
        <p:spPr bwMode="auto">
          <a:xfrm>
            <a:off x="2222500" y="2422525"/>
            <a:ext cx="1833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Hadronic vacuum</a:t>
            </a:r>
          </a:p>
          <a:p>
            <a:pPr algn="ctr"/>
            <a:r>
              <a:rPr lang="en-US" altLang="ja-JP" sz="1600"/>
              <a:t>polarization (HVP)</a:t>
            </a:r>
          </a:p>
        </p:txBody>
      </p:sp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4114800" y="2422525"/>
            <a:ext cx="1358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Light-by-light</a:t>
            </a:r>
          </a:p>
          <a:p>
            <a:pPr algn="ctr"/>
            <a:r>
              <a:rPr lang="en-US" altLang="ja-JP" sz="1600"/>
              <a:t>scattering</a:t>
            </a:r>
          </a:p>
          <a:p>
            <a:pPr algn="ctr"/>
            <a:r>
              <a:rPr lang="en-US" altLang="ja-JP" sz="1600"/>
              <a:t>(LBL)</a:t>
            </a:r>
          </a:p>
          <a:p>
            <a:pPr algn="ctr"/>
            <a:endParaRPr lang="ja-JP" altLang="en-US" sz="1600"/>
          </a:p>
        </p:txBody>
      </p:sp>
      <p:sp>
        <p:nvSpPr>
          <p:cNvPr id="20489" name="Text Box 22"/>
          <p:cNvSpPr txBox="1">
            <a:spLocks noChangeArrowheads="1"/>
          </p:cNvSpPr>
          <p:nvPr/>
        </p:nvSpPr>
        <p:spPr bwMode="auto">
          <a:xfrm>
            <a:off x="5562600" y="2422525"/>
            <a:ext cx="1312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/>
              <a:t>Electroweak</a:t>
            </a:r>
            <a:r>
              <a:rPr lang="ja-JP" altLang="en-US" sz="1600" dirty="0"/>
              <a:t>　</a:t>
            </a:r>
            <a:endParaRPr lang="en-US" altLang="ja-JP" sz="1600" dirty="0"/>
          </a:p>
          <a:p>
            <a:r>
              <a:rPr lang="en-US" altLang="ja-JP" sz="1600" dirty="0"/>
              <a:t>at </a:t>
            </a:r>
            <a:r>
              <a:rPr lang="en-US" altLang="ja-JP" sz="1600" dirty="0" smtClean="0"/>
              <a:t>two-</a:t>
            </a:r>
            <a:r>
              <a:rPr lang="en-US" altLang="ja-JP" sz="1600" dirty="0"/>
              <a:t>loop </a:t>
            </a:r>
          </a:p>
          <a:p>
            <a:r>
              <a:rPr lang="en-US" altLang="ja-JP" sz="1600" dirty="0"/>
              <a:t>level  </a:t>
            </a:r>
          </a:p>
        </p:txBody>
      </p:sp>
      <p:sp>
        <p:nvSpPr>
          <p:cNvPr id="20490" name="Text Box 23"/>
          <p:cNvSpPr txBox="1">
            <a:spLocks noChangeArrowheads="1"/>
          </p:cNvSpPr>
          <p:nvPr/>
        </p:nvSpPr>
        <p:spPr bwMode="auto">
          <a:xfrm>
            <a:off x="7086600" y="2422525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/>
              <a:t>Beyond SM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201364" y="3254376"/>
            <a:ext cx="8596064" cy="3467100"/>
          </a:xfrm>
          <a:prstGeom prst="wedgeRoundRectCallout">
            <a:avLst>
              <a:gd name="adj1" fmla="val -13723"/>
              <a:gd name="adj2" fmla="val 48864"/>
              <a:gd name="adj3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solidFill>
                <a:srgbClr val="AD180A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284984"/>
            <a:ext cx="3389635" cy="337920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36277" y="32259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/>
              <a:t>Deviated  from SM predictions </a:t>
            </a:r>
            <a:r>
              <a:rPr lang="en-US" altLang="ja-JP" sz="2400" dirty="0" smtClean="0"/>
              <a:t>with </a:t>
            </a:r>
            <a:r>
              <a:rPr lang="en-US" altLang="ja-JP" sz="2400" dirty="0"/>
              <a:t>~</a:t>
            </a:r>
            <a:r>
              <a:rPr lang="en-US" altLang="ja-JP" sz="2400" dirty="0" smtClean="0"/>
              <a:t>3 </a:t>
            </a:r>
            <a:r>
              <a:rPr lang="en-US" altLang="ja-JP" sz="2400" dirty="0"/>
              <a:t>sigma level</a:t>
            </a:r>
            <a:r>
              <a:rPr lang="en-US" altLang="ja-JP" sz="2000" dirty="0"/>
              <a:t>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36277" y="401756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 smtClean="0"/>
              <a:t>1,  SM prediction may be </a:t>
            </a:r>
            <a:r>
              <a:rPr lang="en-US" altLang="ja-JP" sz="2400" dirty="0" smtClean="0"/>
              <a:t>still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uncertain?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Uncertainties </a:t>
            </a:r>
            <a:r>
              <a:rPr lang="en-US" altLang="ja-JP" sz="2400" dirty="0"/>
              <a:t>in SM prediction come from HVP and LBL contributions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2,  Measurement is wrong? </a:t>
            </a:r>
            <a:r>
              <a:rPr lang="en-US" altLang="ja-JP" sz="2400" dirty="0" smtClean="0"/>
              <a:t>New </a:t>
            </a:r>
            <a:r>
              <a:rPr lang="en-US" altLang="ja-JP" sz="2400" dirty="0" smtClean="0"/>
              <a:t>experiments at </a:t>
            </a:r>
            <a:r>
              <a:rPr lang="en-US" altLang="ja-JP" sz="2400" dirty="0" err="1" smtClean="0"/>
              <a:t>Fermilab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Jparc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3,  New physics ?</a:t>
            </a:r>
          </a:p>
          <a:p>
            <a:endParaRPr lang="en-US" altLang="ja-JP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6460956" y="6419533"/>
            <a:ext cx="2336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(from Nomura-san’s paper)</a:t>
            </a:r>
            <a:endParaRPr lang="ja-JP" altLang="en-US" sz="1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A883-1505-1B42-BBB1-16F1F171960A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8" name="円/楕円 33"/>
          <p:cNvSpPr>
            <a:spLocks noChangeArrowheads="1"/>
          </p:cNvSpPr>
          <p:nvPr/>
        </p:nvSpPr>
        <p:spPr bwMode="auto">
          <a:xfrm>
            <a:off x="8915400" y="6629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241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吹き出し 39"/>
          <p:cNvSpPr/>
          <p:nvPr/>
        </p:nvSpPr>
        <p:spPr>
          <a:xfrm>
            <a:off x="152400" y="4572000"/>
            <a:ext cx="8839200" cy="2149475"/>
          </a:xfrm>
          <a:prstGeom prst="wedgeRoundRectCallout">
            <a:avLst>
              <a:gd name="adj1" fmla="val -13723"/>
              <a:gd name="adj2" fmla="val 48864"/>
              <a:gd name="adj3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solidFill>
                <a:srgbClr val="AD180A"/>
              </a:solidFill>
            </a:endParaRP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2400" y="76200"/>
            <a:ext cx="5878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r>
              <a:rPr lang="en-US" altLang="ja-JP" sz="2800">
                <a:solidFill>
                  <a:srgbClr val="000000"/>
                </a:solidFill>
              </a:rPr>
              <a:t> Hadronic vacuum polarization</a:t>
            </a:r>
            <a:r>
              <a:rPr lang="ja-JP" altLang="en-US" sz="2800">
                <a:solidFill>
                  <a:srgbClr val="000000"/>
                </a:solidFill>
              </a:rPr>
              <a:t>　（</a:t>
            </a:r>
            <a:r>
              <a:rPr lang="en-US" altLang="ja-JP" sz="2800">
                <a:solidFill>
                  <a:srgbClr val="000000"/>
                </a:solidFill>
              </a:rPr>
              <a:t>HVP)  </a:t>
            </a:r>
          </a:p>
        </p:txBody>
      </p:sp>
      <p:pic>
        <p:nvPicPr>
          <p:cNvPr id="22531" name="Picture 6" descr="hv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0" y="762000"/>
            <a:ext cx="1968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152400" y="1447800"/>
            <a:ext cx="8458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-109" charset="0"/>
              <a:buChar char="•"/>
            </a:pPr>
            <a:r>
              <a:rPr lang="en-US" altLang="ja-JP" sz="2000"/>
              <a:t> HVP can be evaluated from R ratio using dispersion relation.</a:t>
            </a:r>
          </a:p>
          <a:p>
            <a:pPr>
              <a:spcBef>
                <a:spcPct val="50000"/>
              </a:spcBef>
            </a:pPr>
            <a:endParaRPr lang="en-US" altLang="ja-JP" sz="2000"/>
          </a:p>
          <a:p>
            <a:pPr>
              <a:spcBef>
                <a:spcPct val="50000"/>
              </a:spcBef>
            </a:pPr>
            <a:endParaRPr lang="en-US" altLang="ja-JP" sz="2000"/>
          </a:p>
          <a:p>
            <a:pPr>
              <a:spcBef>
                <a:spcPct val="50000"/>
              </a:spcBef>
            </a:pPr>
            <a:endParaRPr lang="en-US" altLang="ja-JP" sz="2000"/>
          </a:p>
        </p:txBody>
      </p:sp>
      <p:pic>
        <p:nvPicPr>
          <p:cNvPr id="22533" name="Picture 13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2051050"/>
            <a:ext cx="5486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7"/>
          <p:cNvSpPr txBox="1">
            <a:spLocks noChangeArrowheads="1"/>
          </p:cNvSpPr>
          <p:nvPr/>
        </p:nvSpPr>
        <p:spPr bwMode="auto">
          <a:xfrm>
            <a:off x="6324600" y="3276600"/>
            <a:ext cx="1737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dirty="0"/>
              <a:t>(Hagiwara et al, </a:t>
            </a:r>
            <a:r>
              <a:rPr lang="en-US" altLang="ja-JP" sz="1400" dirty="0" smtClean="0"/>
              <a:t>11)</a:t>
            </a:r>
            <a:endParaRPr lang="en-US" altLang="ja-JP" sz="1400" dirty="0"/>
          </a:p>
        </p:txBody>
      </p:sp>
      <p:sp>
        <p:nvSpPr>
          <p:cNvPr id="22535" name="Text Box 18"/>
          <p:cNvSpPr txBox="1">
            <a:spLocks noChangeArrowheads="1"/>
          </p:cNvSpPr>
          <p:nvPr/>
        </p:nvSpPr>
        <p:spPr bwMode="auto">
          <a:xfrm>
            <a:off x="6300192" y="3683000"/>
            <a:ext cx="13121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dirty="0"/>
              <a:t>(</a:t>
            </a:r>
            <a:r>
              <a:rPr lang="en-US" altLang="ja-JP" sz="1400" dirty="0" err="1" smtClean="0"/>
              <a:t>Davier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al, </a:t>
            </a:r>
            <a:r>
              <a:rPr lang="en-US" altLang="ja-JP" sz="1400" dirty="0" smtClean="0"/>
              <a:t>10)</a:t>
            </a:r>
            <a:endParaRPr lang="en-US" altLang="ja-JP" sz="1400" dirty="0"/>
          </a:p>
        </p:txBody>
      </p:sp>
      <p:sp>
        <p:nvSpPr>
          <p:cNvPr id="22536" name="正方形/長方形 33"/>
          <p:cNvSpPr>
            <a:spLocks noChangeArrowheads="1"/>
          </p:cNvSpPr>
          <p:nvPr/>
        </p:nvSpPr>
        <p:spPr bwMode="auto">
          <a:xfrm>
            <a:off x="152400" y="2800350"/>
            <a:ext cx="4955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-109" charset="0"/>
              <a:buChar char="•"/>
            </a:pPr>
            <a:r>
              <a:rPr lang="en-US" altLang="ja-JP" sz="2000" dirty="0" smtClean="0"/>
              <a:t> Recent values </a:t>
            </a:r>
            <a:r>
              <a:rPr lang="en-US" altLang="ja-JP" sz="2000" dirty="0"/>
              <a:t>of HVP (at leading order)</a:t>
            </a:r>
            <a:r>
              <a:rPr lang="ja-JP" altLang="en-US" sz="2000" dirty="0"/>
              <a:t>：</a:t>
            </a:r>
            <a:endParaRPr lang="en-US" altLang="ja-JP" sz="2000" dirty="0"/>
          </a:p>
        </p:txBody>
      </p:sp>
      <p:sp>
        <p:nvSpPr>
          <p:cNvPr id="22" name="円/楕円 21"/>
          <p:cNvSpPr/>
          <p:nvPr/>
        </p:nvSpPr>
        <p:spPr>
          <a:xfrm>
            <a:off x="4572000" y="1778000"/>
            <a:ext cx="1905000" cy="1041400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538" name="テキスト ボックス 22"/>
          <p:cNvSpPr txBox="1">
            <a:spLocks noChangeArrowheads="1"/>
          </p:cNvSpPr>
          <p:nvPr/>
        </p:nvSpPr>
        <p:spPr bwMode="auto">
          <a:xfrm>
            <a:off x="7339013" y="2205038"/>
            <a:ext cx="111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400">
                <a:solidFill>
                  <a:schemeClr val="accent2"/>
                </a:solidFill>
              </a:rPr>
              <a:t>R ratio</a:t>
            </a:r>
            <a:endParaRPr lang="ja-JP" altLang="en-US" sz="2400">
              <a:solidFill>
                <a:schemeClr val="accent2"/>
              </a:solidFill>
            </a:endParaRPr>
          </a:p>
        </p:txBody>
      </p:sp>
      <p:cxnSp>
        <p:nvCxnSpPr>
          <p:cNvPr id="25" name="直線コネクタ 24"/>
          <p:cNvCxnSpPr>
            <a:stCxn id="22538" idx="1"/>
          </p:cNvCxnSpPr>
          <p:nvPr/>
        </p:nvCxnSpPr>
        <p:spPr>
          <a:xfrm rot="10800000">
            <a:off x="6543675" y="2436813"/>
            <a:ext cx="795338" cy="1587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6300192" y="4077072"/>
            <a:ext cx="26064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/>
              <a:t>(</a:t>
            </a:r>
            <a:r>
              <a:rPr lang="en-US" altLang="ja-JP" sz="1400" dirty="0" err="1" smtClean="0"/>
              <a:t>Jegerlehner</a:t>
            </a:r>
            <a:r>
              <a:rPr lang="en-US" altLang="ja-JP" sz="1400" dirty="0" smtClean="0"/>
              <a:t>  and </a:t>
            </a:r>
            <a:r>
              <a:rPr lang="en-US" altLang="ja-JP" sz="1400" dirty="0" err="1" smtClean="0"/>
              <a:t>Szafran</a:t>
            </a:r>
            <a:r>
              <a:rPr lang="en-US" altLang="ja-JP" sz="1400" dirty="0"/>
              <a:t>,</a:t>
            </a:r>
            <a:r>
              <a:rPr lang="en-US" altLang="ja-JP" sz="1400" dirty="0" smtClean="0"/>
              <a:t> 11)</a:t>
            </a:r>
            <a:endParaRPr lang="en-US" altLang="ja-JP" sz="1400" dirty="0"/>
          </a:p>
        </p:txBody>
      </p:sp>
      <p:pic>
        <p:nvPicPr>
          <p:cNvPr id="22544" name="図 37" descr="R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7188" y="4414838"/>
            <a:ext cx="5889625" cy="762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図 4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0600" y="6083300"/>
            <a:ext cx="193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図 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9300" y="5257800"/>
            <a:ext cx="152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図 4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851400"/>
            <a:ext cx="152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図 4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257800"/>
            <a:ext cx="152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角丸四角形吹き出し 49"/>
          <p:cNvSpPr/>
          <p:nvPr/>
        </p:nvSpPr>
        <p:spPr>
          <a:xfrm>
            <a:off x="4267200" y="4648200"/>
            <a:ext cx="723900" cy="1727200"/>
          </a:xfrm>
          <a:prstGeom prst="wedgeRoundRectCallout">
            <a:avLst>
              <a:gd name="adj1" fmla="val -13723"/>
              <a:gd name="adj2" fmla="val 48864"/>
              <a:gd name="adj3" fmla="val 16667"/>
            </a:avLst>
          </a:prstGeom>
          <a:solidFill>
            <a:srgbClr val="BDE0E3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solidFill>
                <a:srgbClr val="AD180A"/>
              </a:solidFill>
            </a:endParaRPr>
          </a:p>
        </p:txBody>
      </p:sp>
      <p:pic>
        <p:nvPicPr>
          <p:cNvPr id="22551" name="図 45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2200" y="6080844"/>
            <a:ext cx="2717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正方形/長方形 51"/>
          <p:cNvSpPr/>
          <p:nvPr/>
        </p:nvSpPr>
        <p:spPr>
          <a:xfrm flipH="1" flipV="1">
            <a:off x="9021763" y="6705600"/>
            <a:ext cx="46037" cy="46038"/>
          </a:xfrm>
          <a:prstGeom prst="rect">
            <a:avLst/>
          </a:prstGeom>
          <a:solidFill>
            <a:srgbClr val="AD180A"/>
          </a:solidFill>
          <a:ln>
            <a:solidFill>
              <a:srgbClr val="AD18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6" y="3293988"/>
            <a:ext cx="5422900" cy="317500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16" y="3670300"/>
            <a:ext cx="2298700" cy="30480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40" y="4077072"/>
            <a:ext cx="2552700" cy="30480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A883-1505-1B42-BBB1-16F1F171960A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6530975" y="63119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→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SuperKEKB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365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188913" y="228600"/>
            <a:ext cx="4596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r>
              <a:rPr lang="en-US" altLang="ja-JP" sz="2800" dirty="0">
                <a:solidFill>
                  <a:srgbClr val="000000"/>
                </a:solidFill>
              </a:rPr>
              <a:t> Light-by-light scattering</a:t>
            </a:r>
            <a:r>
              <a:rPr lang="ja-JP" altLang="en-US" sz="2800" dirty="0">
                <a:solidFill>
                  <a:srgbClr val="000000"/>
                </a:solidFill>
              </a:rPr>
              <a:t>（</a:t>
            </a:r>
            <a:r>
              <a:rPr lang="en-US" altLang="ja-JP" sz="2800" dirty="0">
                <a:solidFill>
                  <a:srgbClr val="000000"/>
                </a:solidFill>
              </a:rPr>
              <a:t>LBL)</a:t>
            </a:r>
          </a:p>
        </p:txBody>
      </p:sp>
      <p:pic>
        <p:nvPicPr>
          <p:cNvPr id="25602" name="Picture 3" descr="lv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90600"/>
            <a:ext cx="147161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00025" y="27432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No </a:t>
            </a:r>
            <a:r>
              <a:rPr lang="en-US" altLang="ja-JP" sz="2400" dirty="0"/>
              <a:t>way to evaluate LBL from observables, no way to calculate it directly from QCD. We need to rely on “models”.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Glasgow consensus</a:t>
            </a:r>
          </a:p>
          <a:p>
            <a:pPr>
              <a:buFontTx/>
              <a:buChar char="•"/>
            </a:pPr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4070350" y="3525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1174750" y="2763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1174750" y="34496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2774950" y="2840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>
            <a:off x="1114425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5609" name="図 1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4387850"/>
            <a:ext cx="3276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A883-1505-1B42-BBB1-16F1F171960A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30200" y="4978400"/>
            <a:ext cx="8356599" cy="128905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rgbClr val="000000"/>
                </a:solidFill>
              </a:rPr>
              <a:t>Approach by Lattice QCD+QED is proposed by </a:t>
            </a:r>
            <a:r>
              <a:rPr lang="en-US" altLang="ja-JP" sz="2400" dirty="0" smtClean="0">
                <a:solidFill>
                  <a:srgbClr val="000000"/>
                </a:solidFill>
              </a:rPr>
              <a:t>Hayakawa-san </a:t>
            </a:r>
            <a:r>
              <a:rPr lang="en-US" altLang="ja-JP" sz="2400" dirty="0">
                <a:solidFill>
                  <a:srgbClr val="000000"/>
                </a:solidFill>
              </a:rPr>
              <a:t>et al on 08, and  the preliminary result for </a:t>
            </a:r>
            <a:r>
              <a:rPr lang="en-US" altLang="ja-JP" sz="2400" dirty="0" smtClean="0">
                <a:solidFill>
                  <a:srgbClr val="000000"/>
                </a:solidFill>
              </a:rPr>
              <a:t>test </a:t>
            </a:r>
            <a:r>
              <a:rPr lang="en-US" altLang="ja-JP" sz="2400" dirty="0">
                <a:solidFill>
                  <a:srgbClr val="000000"/>
                </a:solidFill>
              </a:rPr>
              <a:t>of the calculation was done </a:t>
            </a:r>
            <a:r>
              <a:rPr lang="en-US" altLang="ja-JP" sz="2400" dirty="0" smtClean="0">
                <a:solidFill>
                  <a:srgbClr val="000000"/>
                </a:solidFill>
              </a:rPr>
              <a:t>on </a:t>
            </a:r>
            <a:r>
              <a:rPr lang="en-US" altLang="ja-JP" sz="2400" dirty="0">
                <a:solidFill>
                  <a:srgbClr val="000000"/>
                </a:solidFill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276021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図形グループ 20"/>
          <p:cNvGrpSpPr/>
          <p:nvPr/>
        </p:nvGrpSpPr>
        <p:grpSpPr>
          <a:xfrm>
            <a:off x="700663" y="24724"/>
            <a:ext cx="7742674" cy="1582232"/>
            <a:chOff x="457200" y="2479387"/>
            <a:chExt cx="7742674" cy="1582232"/>
          </a:xfrm>
        </p:grpSpPr>
        <p:pic>
          <p:nvPicPr>
            <p:cNvPr id="22" name="Picture 17" descr="g-2diagra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6074" y="2796381"/>
              <a:ext cx="7543800" cy="1265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正方形/長方形 22"/>
            <p:cNvSpPr/>
            <p:nvPr/>
          </p:nvSpPr>
          <p:spPr>
            <a:xfrm>
              <a:off x="457200" y="2479387"/>
              <a:ext cx="6301573" cy="1582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4820420" y="2015356"/>
            <a:ext cx="4495800" cy="4038600"/>
            <a:chOff x="228600" y="2743200"/>
            <a:chExt cx="4495800" cy="4038600"/>
          </a:xfrm>
        </p:grpSpPr>
        <p:pic>
          <p:nvPicPr>
            <p:cNvPr id="6" name="Picture 5" descr="m0m1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2743200"/>
              <a:ext cx="4114800" cy="3951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989263" y="6477000"/>
              <a:ext cx="17351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/>
                <a:t>(Hagiwara et al, 06)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073150" y="3078163"/>
              <a:ext cx="1060450" cy="3079750"/>
            </a:xfrm>
            <a:custGeom>
              <a:avLst/>
              <a:gdLst>
                <a:gd name="connsiteX0" fmla="*/ 0 w 1187452"/>
                <a:gd name="connsiteY0" fmla="*/ 7782 h 3080166"/>
                <a:gd name="connsiteX1" fmla="*/ 158742 w 1187452"/>
                <a:gd name="connsiteY1" fmla="*/ 7782 h 3080166"/>
                <a:gd name="connsiteX2" fmla="*/ 354835 w 1187452"/>
                <a:gd name="connsiteY2" fmla="*/ 54475 h 3080166"/>
                <a:gd name="connsiteX3" fmla="*/ 578941 w 1187452"/>
                <a:gd name="connsiteY3" fmla="*/ 185215 h 3080166"/>
                <a:gd name="connsiteX4" fmla="*/ 775034 w 1187452"/>
                <a:gd name="connsiteY4" fmla="*/ 362647 h 3080166"/>
                <a:gd name="connsiteX5" fmla="*/ 915101 w 1187452"/>
                <a:gd name="connsiteY5" fmla="*/ 577434 h 3080166"/>
                <a:gd name="connsiteX6" fmla="*/ 1073842 w 1187452"/>
                <a:gd name="connsiteY6" fmla="*/ 941638 h 3080166"/>
                <a:gd name="connsiteX7" fmla="*/ 1129869 w 1187452"/>
                <a:gd name="connsiteY7" fmla="*/ 1249810 h 3080166"/>
                <a:gd name="connsiteX8" fmla="*/ 1148545 w 1187452"/>
                <a:gd name="connsiteY8" fmla="*/ 1473935 h 3080166"/>
                <a:gd name="connsiteX9" fmla="*/ 1167220 w 1187452"/>
                <a:gd name="connsiteY9" fmla="*/ 1884831 h 3080166"/>
                <a:gd name="connsiteX10" fmla="*/ 1176558 w 1187452"/>
                <a:gd name="connsiteY10" fmla="*/ 2099618 h 3080166"/>
                <a:gd name="connsiteX11" fmla="*/ 1185896 w 1187452"/>
                <a:gd name="connsiteY11" fmla="*/ 2398452 h 3080166"/>
                <a:gd name="connsiteX12" fmla="*/ 1185896 w 1187452"/>
                <a:gd name="connsiteY12" fmla="*/ 2650593 h 3080166"/>
                <a:gd name="connsiteX13" fmla="*/ 1185896 w 1187452"/>
                <a:gd name="connsiteY13" fmla="*/ 2949427 h 3080166"/>
                <a:gd name="connsiteX14" fmla="*/ 1176558 w 1187452"/>
                <a:gd name="connsiteY14" fmla="*/ 3080166 h 308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7452" h="3080166">
                  <a:moveTo>
                    <a:pt x="0" y="7782"/>
                  </a:moveTo>
                  <a:cubicBezTo>
                    <a:pt x="49801" y="3891"/>
                    <a:pt x="99603" y="0"/>
                    <a:pt x="158742" y="7782"/>
                  </a:cubicBezTo>
                  <a:cubicBezTo>
                    <a:pt x="217881" y="15564"/>
                    <a:pt x="284802" y="24903"/>
                    <a:pt x="354835" y="54475"/>
                  </a:cubicBezTo>
                  <a:cubicBezTo>
                    <a:pt x="424868" y="84047"/>
                    <a:pt x="508908" y="133853"/>
                    <a:pt x="578941" y="185215"/>
                  </a:cubicBezTo>
                  <a:cubicBezTo>
                    <a:pt x="648974" y="236577"/>
                    <a:pt x="719007" y="297277"/>
                    <a:pt x="775034" y="362647"/>
                  </a:cubicBezTo>
                  <a:cubicBezTo>
                    <a:pt x="831061" y="428017"/>
                    <a:pt x="865300" y="480936"/>
                    <a:pt x="915101" y="577434"/>
                  </a:cubicBezTo>
                  <a:cubicBezTo>
                    <a:pt x="964902" y="673932"/>
                    <a:pt x="1038047" y="829575"/>
                    <a:pt x="1073842" y="941638"/>
                  </a:cubicBezTo>
                  <a:cubicBezTo>
                    <a:pt x="1109637" y="1053701"/>
                    <a:pt x="1117419" y="1161094"/>
                    <a:pt x="1129869" y="1249810"/>
                  </a:cubicBezTo>
                  <a:cubicBezTo>
                    <a:pt x="1142320" y="1338526"/>
                    <a:pt x="1142320" y="1368098"/>
                    <a:pt x="1148545" y="1473935"/>
                  </a:cubicBezTo>
                  <a:cubicBezTo>
                    <a:pt x="1154770" y="1579772"/>
                    <a:pt x="1162551" y="1780551"/>
                    <a:pt x="1167220" y="1884831"/>
                  </a:cubicBezTo>
                  <a:cubicBezTo>
                    <a:pt x="1171889" y="1989111"/>
                    <a:pt x="1173445" y="2014015"/>
                    <a:pt x="1176558" y="2099618"/>
                  </a:cubicBezTo>
                  <a:cubicBezTo>
                    <a:pt x="1179671" y="2185221"/>
                    <a:pt x="1184340" y="2306623"/>
                    <a:pt x="1185896" y="2398452"/>
                  </a:cubicBezTo>
                  <a:cubicBezTo>
                    <a:pt x="1187452" y="2490281"/>
                    <a:pt x="1185896" y="2650593"/>
                    <a:pt x="1185896" y="2650593"/>
                  </a:cubicBezTo>
                  <a:cubicBezTo>
                    <a:pt x="1185896" y="2742422"/>
                    <a:pt x="1187452" y="2877832"/>
                    <a:pt x="1185896" y="2949427"/>
                  </a:cubicBezTo>
                  <a:cubicBezTo>
                    <a:pt x="1184340" y="3021022"/>
                    <a:pt x="1176558" y="3080166"/>
                    <a:pt x="1176558" y="3080166"/>
                  </a:cubicBez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048000" y="3067050"/>
              <a:ext cx="430213" cy="3109913"/>
            </a:xfrm>
            <a:custGeom>
              <a:avLst/>
              <a:gdLst>
                <a:gd name="connsiteX0" fmla="*/ 0 w 429537"/>
                <a:gd name="connsiteY0" fmla="*/ 0 h 3109738"/>
                <a:gd name="connsiteX1" fmla="*/ 84039 w 429537"/>
                <a:gd name="connsiteY1" fmla="*/ 168094 h 3109738"/>
                <a:gd name="connsiteX2" fmla="*/ 186755 w 429537"/>
                <a:gd name="connsiteY2" fmla="*/ 429574 h 3109738"/>
                <a:gd name="connsiteX3" fmla="*/ 270795 w 429537"/>
                <a:gd name="connsiteY3" fmla="*/ 737746 h 3109738"/>
                <a:gd name="connsiteX4" fmla="*/ 364172 w 429537"/>
                <a:gd name="connsiteY4" fmla="*/ 1242028 h 3109738"/>
                <a:gd name="connsiteX5" fmla="*/ 420199 w 429537"/>
                <a:gd name="connsiteY5" fmla="*/ 1849034 h 3109738"/>
                <a:gd name="connsiteX6" fmla="*/ 420199 w 429537"/>
                <a:gd name="connsiteY6" fmla="*/ 3109738 h 310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537" h="3109738">
                  <a:moveTo>
                    <a:pt x="0" y="0"/>
                  </a:moveTo>
                  <a:cubicBezTo>
                    <a:pt x="26456" y="48249"/>
                    <a:pt x="52913" y="96498"/>
                    <a:pt x="84039" y="168094"/>
                  </a:cubicBezTo>
                  <a:cubicBezTo>
                    <a:pt x="115165" y="239690"/>
                    <a:pt x="155629" y="334632"/>
                    <a:pt x="186755" y="429574"/>
                  </a:cubicBezTo>
                  <a:cubicBezTo>
                    <a:pt x="217881" y="524516"/>
                    <a:pt x="241226" y="602337"/>
                    <a:pt x="270795" y="737746"/>
                  </a:cubicBezTo>
                  <a:cubicBezTo>
                    <a:pt x="300365" y="873155"/>
                    <a:pt x="339271" y="1056813"/>
                    <a:pt x="364172" y="1242028"/>
                  </a:cubicBezTo>
                  <a:cubicBezTo>
                    <a:pt x="389073" y="1427243"/>
                    <a:pt x="410861" y="1537749"/>
                    <a:pt x="420199" y="1849034"/>
                  </a:cubicBezTo>
                  <a:cubicBezTo>
                    <a:pt x="429537" y="2160319"/>
                    <a:pt x="420199" y="3109738"/>
                    <a:pt x="420199" y="3109738"/>
                  </a:cubicBez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テキスト ボックス 23"/>
            <p:cNvSpPr txBox="1">
              <a:spLocks noChangeArrowheads="1"/>
            </p:cNvSpPr>
            <p:nvPr/>
          </p:nvSpPr>
          <p:spPr bwMode="auto">
            <a:xfrm>
              <a:off x="1066800" y="4572000"/>
              <a:ext cx="97948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>
                  <a:solidFill>
                    <a:srgbClr val="F79646"/>
                  </a:solidFill>
                </a:rPr>
                <a:t>M</a:t>
              </a:r>
              <a:r>
                <a:rPr lang="en-US" altLang="ja-JP" sz="1400" baseline="-25000">
                  <a:solidFill>
                    <a:srgbClr val="F79646"/>
                  </a:solidFill>
                </a:rPr>
                <a:t>sq</a:t>
              </a:r>
              <a:r>
                <a:rPr lang="en-US" altLang="ja-JP" sz="1400">
                  <a:solidFill>
                    <a:srgbClr val="F79646"/>
                  </a:solidFill>
                </a:rPr>
                <a:t>&lt;1TeV</a:t>
              </a:r>
              <a:endParaRPr lang="ja-JP" altLang="en-US" sz="1400">
                <a:solidFill>
                  <a:srgbClr val="F79646"/>
                </a:solidFill>
              </a:endParaRPr>
            </a:p>
          </p:txBody>
        </p:sp>
        <p:sp>
          <p:nvSpPr>
            <p:cNvPr id="11" name="テキスト ボックス 24"/>
            <p:cNvSpPr txBox="1">
              <a:spLocks noChangeArrowheads="1"/>
            </p:cNvSpPr>
            <p:nvPr/>
          </p:nvSpPr>
          <p:spPr bwMode="auto">
            <a:xfrm>
              <a:off x="2398713" y="4108450"/>
              <a:ext cx="9794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>
                  <a:solidFill>
                    <a:srgbClr val="F79646"/>
                  </a:solidFill>
                </a:rPr>
                <a:t>M</a:t>
              </a:r>
              <a:r>
                <a:rPr lang="en-US" altLang="ja-JP" sz="1400" baseline="-25000">
                  <a:solidFill>
                    <a:srgbClr val="F79646"/>
                  </a:solidFill>
                </a:rPr>
                <a:t>sq</a:t>
              </a:r>
              <a:r>
                <a:rPr lang="en-US" altLang="ja-JP" sz="1400">
                  <a:solidFill>
                    <a:srgbClr val="F79646"/>
                  </a:solidFill>
                </a:rPr>
                <a:t>&lt;2TeV</a:t>
              </a:r>
              <a:endParaRPr lang="ja-JP" altLang="en-US" sz="1400">
                <a:solidFill>
                  <a:srgbClr val="F7964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240" y="-20427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Muon</a:t>
            </a:r>
            <a:r>
              <a:rPr lang="en-US" altLang="ja-JP" sz="3200" dirty="0"/>
              <a:t> </a:t>
            </a:r>
            <a:r>
              <a:rPr kumimoji="1" lang="en-US" altLang="ja-JP" sz="3200" dirty="0" smtClean="0"/>
              <a:t>g-2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628" y="815840"/>
            <a:ext cx="5025331" cy="604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Contribution from SUSY SM</a:t>
            </a:r>
            <a:r>
              <a:rPr kumimoji="1" lang="en-US" altLang="ja-JP" sz="2400" dirty="0" smtClean="0"/>
              <a:t>:</a:t>
            </a:r>
          </a:p>
          <a:p>
            <a:pPr marL="0" indent="0">
              <a:buNone/>
            </a:pPr>
            <a:r>
              <a:rPr lang="en-US" altLang="ja-JP" sz="2400" dirty="0" smtClean="0"/>
              <a:t>Since SUSY SM has two Higgs doublets, </a:t>
            </a:r>
            <a:r>
              <a:rPr lang="en-US" altLang="ja-JP" sz="2400" dirty="0" err="1" smtClean="0"/>
              <a:t>muon</a:t>
            </a:r>
            <a:r>
              <a:rPr lang="en-US" altLang="ja-JP" sz="2400" dirty="0" smtClean="0"/>
              <a:t> g-2 has a contribution proportional to                                .    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CMSSM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(Constrained MSSM) has been constrained by null results in SUSY searches at LHC.  If we give up the GUT relation, we may get light EW SUSY particles, while </a:t>
            </a:r>
            <a:r>
              <a:rPr lang="en-US" altLang="ja-JP" sz="2400" dirty="0" err="1" smtClean="0"/>
              <a:t>squarks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gluino</a:t>
            </a:r>
            <a:r>
              <a:rPr lang="en-US" altLang="ja-JP" sz="2400" dirty="0" smtClean="0"/>
              <a:t> are heavy enough.  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16" name="円/楕円 15"/>
          <p:cNvSpPr/>
          <p:nvPr/>
        </p:nvSpPr>
        <p:spPr>
          <a:xfrm>
            <a:off x="3060818" y="2681311"/>
            <a:ext cx="762000" cy="490537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7" name="図 2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9699" y="2103939"/>
            <a:ext cx="2044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図 24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789" y="2596380"/>
            <a:ext cx="32893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図 25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59" y="3234555"/>
            <a:ext cx="38735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09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014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Is dark matter WIMPs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07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60833" y="1612026"/>
            <a:ext cx="8868575" cy="2547479"/>
          </a:xfrm>
          <a:prstGeom prst="roundRect">
            <a:avLst>
              <a:gd name="adj" fmla="val 1112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9036" y="7066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WIMPs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080" y="966699"/>
            <a:ext cx="8868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Weakly-Interacting Massive Particles (WIMPs)</a:t>
            </a:r>
            <a:r>
              <a:rPr lang="en-US" altLang="ja-JP" sz="2400" dirty="0" smtClean="0"/>
              <a:t>: Candidates of DM</a:t>
            </a:r>
            <a:r>
              <a:rPr lang="en-US" altLang="ja-JP" sz="2400" dirty="0"/>
              <a:t> 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en-US" altLang="ja-JP" sz="2400" dirty="0" smtClean="0"/>
              <a:t>    </a:t>
            </a:r>
            <a:r>
              <a:rPr lang="en-US" altLang="ja-JP" sz="2400" dirty="0" smtClean="0">
                <a:solidFill>
                  <a:srgbClr val="FF0000"/>
                </a:solidFill>
              </a:rPr>
              <a:t>Thermal DM production hypothesis</a:t>
            </a:r>
            <a:r>
              <a:rPr lang="ja-JP" altLang="en-US" sz="2400" dirty="0" smtClean="0"/>
              <a:t>：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Decoupling temperature 〜</a:t>
            </a:r>
            <a:r>
              <a:rPr lang="ja-JP" altLang="en-US" sz="2400" dirty="0" smtClean="0"/>
              <a:t>ｍ</a:t>
            </a:r>
            <a:r>
              <a:rPr lang="en-US" altLang="ja-JP" sz="2400" dirty="0" smtClean="0"/>
              <a:t>/20.</a:t>
            </a:r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</a:t>
            </a:r>
            <a:r>
              <a:rPr lang="en-US" altLang="ja-JP" sz="2400" dirty="0" smtClean="0">
                <a:solidFill>
                  <a:srgbClr val="FF0000"/>
                </a:solidFill>
              </a:rPr>
              <a:t> “WIMP Miracle !”</a:t>
            </a:r>
          </a:p>
          <a:p>
            <a:endParaRPr lang="en-US" altLang="ja-JP" sz="2400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849" y="1646517"/>
            <a:ext cx="3067050" cy="2376487"/>
          </a:xfrm>
          <a:prstGeom prst="rect">
            <a:avLst/>
          </a:prstGeom>
          <a:noFill/>
          <a:ln/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7" y="2643049"/>
            <a:ext cx="4701756" cy="68152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3793" y="4167386"/>
            <a:ext cx="5476212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dirty="0" err="1">
                <a:solidFill>
                  <a:srgbClr val="FF0000"/>
                </a:solidFill>
              </a:rPr>
              <a:t>ElecroWeak</a:t>
            </a:r>
            <a:r>
              <a:rPr lang="en-US" altLang="ja-JP" sz="2400" dirty="0">
                <a:solidFill>
                  <a:srgbClr val="FF0000"/>
                </a:solidFill>
              </a:rPr>
              <a:t>-interacting Massive particles (E-WIMPs)</a:t>
            </a:r>
          </a:p>
          <a:p>
            <a:r>
              <a:rPr lang="en-US" altLang="ja-JP" sz="2400" dirty="0" smtClean="0"/>
              <a:t>Under thermal </a:t>
            </a:r>
            <a:r>
              <a:rPr lang="en-US" altLang="ja-JP" sz="2400" dirty="0"/>
              <a:t>DM production hypothesis</a:t>
            </a:r>
            <a:r>
              <a:rPr lang="en-US" altLang="ja-JP" sz="2400" dirty="0" smtClean="0"/>
              <a:t>, WIMP mass is larger than O(1)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. </a:t>
            </a:r>
          </a:p>
          <a:p>
            <a:r>
              <a:rPr lang="en-US" altLang="ja-JP" sz="2400" dirty="0" smtClean="0"/>
              <a:t>(SU(2) triplet and doublet, called as Wino and </a:t>
            </a:r>
            <a:r>
              <a:rPr lang="en-US" altLang="ja-JP" sz="2400" dirty="0" err="1" smtClean="0"/>
              <a:t>Higgsino</a:t>
            </a:r>
            <a:r>
              <a:rPr lang="en-US" altLang="ja-JP" sz="2400" dirty="0" smtClean="0"/>
              <a:t> in </a:t>
            </a:r>
            <a:r>
              <a:rPr lang="en-US" altLang="ja-JP" sz="2400" dirty="0"/>
              <a:t>SUSY </a:t>
            </a:r>
            <a:r>
              <a:rPr lang="en-US" altLang="ja-JP" sz="2400" dirty="0" smtClean="0"/>
              <a:t>SM, have masses </a:t>
            </a:r>
            <a:r>
              <a:rPr lang="en-US" altLang="ja-JP" sz="2400" dirty="0"/>
              <a:t>about 3 and 1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, respectively.)</a:t>
            </a:r>
            <a:endParaRPr lang="en-US" altLang="ja-JP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059" y="4356558"/>
            <a:ext cx="3402736" cy="24620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299200" y="4736068"/>
            <a:ext cx="202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SU(2) triplet “wino”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93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210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WIMP searches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Direct production at LHC </a:t>
            </a:r>
          </a:p>
          <a:p>
            <a:r>
              <a:rPr kumimoji="1" lang="en-US" altLang="ja-JP" dirty="0" smtClean="0"/>
              <a:t>Direct detection on the earth</a:t>
            </a:r>
          </a:p>
          <a:p>
            <a:r>
              <a:rPr lang="en-US" altLang="ja-JP" dirty="0" smtClean="0"/>
              <a:t>Searches for signature of WIMP annihilation  in cosmic rays (gamma rays, anti-particles, neutrinos) , CMB and so 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9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Direct detection on the </a:t>
            </a:r>
            <a:r>
              <a:rPr lang="en-US" altLang="ja-JP" dirty="0" smtClean="0"/>
              <a:t>earth</a:t>
            </a:r>
            <a:endParaRPr lang="ja-JP" altLang="en-US" dirty="0"/>
          </a:p>
        </p:txBody>
      </p:sp>
      <p:pic>
        <p:nvPicPr>
          <p:cNvPr id="7" name="図 6" descr="recoi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1" y="2905184"/>
            <a:ext cx="3715927" cy="26381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028532" y="537172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M=60GeV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6189" y="1212721"/>
            <a:ext cx="8997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Experiments detect recoiled nuclei with </a:t>
            </a:r>
            <a:r>
              <a:rPr lang="en-US" altLang="ja-JP" sz="2400" dirty="0" err="1" smtClean="0"/>
              <a:t>keV</a:t>
            </a:r>
            <a:r>
              <a:rPr lang="en-US" altLang="ja-JP" sz="2400" dirty="0" smtClean="0"/>
              <a:t> kinetic energy. Ton-scale next-generation detectors  will cover </a:t>
            </a:r>
            <a:r>
              <a:rPr lang="en-US" altLang="ja-JP" sz="2400" dirty="0" err="1" smtClean="0"/>
              <a:t>σv</a:t>
            </a:r>
            <a:r>
              <a:rPr lang="en-US" altLang="ja-JP" sz="2400" dirty="0" smtClean="0"/>
              <a:t>~ 10</a:t>
            </a:r>
            <a:r>
              <a:rPr lang="en-US" altLang="ja-JP" sz="2400" baseline="30000" dirty="0" smtClean="0"/>
              <a:t>-(46-47)</a:t>
            </a:r>
            <a:r>
              <a:rPr lang="en-US" altLang="ja-JP" sz="2400" dirty="0" smtClean="0"/>
              <a:t>cm</a:t>
            </a:r>
            <a:r>
              <a:rPr lang="en-US" altLang="ja-JP" sz="2400" baseline="30000" dirty="0" smtClean="0"/>
              <a:t>2.</a:t>
            </a:r>
            <a:r>
              <a:rPr lang="en-US" altLang="ja-JP" sz="2400" dirty="0" smtClean="0"/>
              <a:t> </a:t>
            </a:r>
            <a:endParaRPr lang="en-US" altLang="ja-JP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655" y="2431562"/>
            <a:ext cx="4014874" cy="436293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465334" y="2123098"/>
            <a:ext cx="237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Talk by </a:t>
            </a:r>
            <a:r>
              <a:rPr kumimoji="1" lang="en-US" altLang="ja-JP" dirty="0" err="1" smtClean="0"/>
              <a:t>Overlack</a:t>
            </a:r>
            <a:r>
              <a:rPr kumimoji="1" lang="en-US" altLang="ja-JP" dirty="0" smtClean="0"/>
              <a:t> (2011)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96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Victory of the standard model</a:t>
            </a:r>
            <a:br>
              <a:rPr lang="en-US" altLang="ja-JP" dirty="0" smtClean="0"/>
            </a:br>
            <a:r>
              <a:rPr lang="en-US" altLang="ja-JP" dirty="0" smtClean="0"/>
              <a:t>- Discovery of Higgs boson - 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934426"/>
            <a:ext cx="3375402" cy="45220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934426"/>
            <a:ext cx="3111500" cy="445915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62714" y="2030968"/>
            <a:ext cx="1913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Nobel week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19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Gamma rays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59" y="1417638"/>
            <a:ext cx="6848682" cy="512864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0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G</a:t>
            </a:r>
            <a:r>
              <a:rPr lang="en-US" altLang="ja-JP" dirty="0" smtClean="0"/>
              <a:t>amma rays from Dwarf </a:t>
            </a:r>
            <a:r>
              <a:rPr lang="en-US" altLang="ja-JP" dirty="0" err="1" smtClean="0"/>
              <a:t>Spheroidals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57" y="1405408"/>
            <a:ext cx="5692282" cy="431914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457339" y="4760098"/>
            <a:ext cx="297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Thermal DM production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83400" y="3980934"/>
            <a:ext cx="2363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Combined </a:t>
            </a:r>
            <a:r>
              <a:rPr kumimoji="1" lang="en-US" altLang="ja-JP" dirty="0" err="1" smtClean="0"/>
              <a:t>upperbound</a:t>
            </a:r>
            <a:endParaRPr kumimoji="1" lang="en-US" altLang="ja-JP" dirty="0" smtClean="0"/>
          </a:p>
          <a:p>
            <a:r>
              <a:rPr lang="en-US" altLang="ja-JP" dirty="0"/>
              <a:t>o</a:t>
            </a:r>
            <a:r>
              <a:rPr lang="en-US" altLang="ja-JP" dirty="0" smtClean="0"/>
              <a:t>n cross section.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669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9295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Line gamma rays (smoking gun)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959" y="3701137"/>
            <a:ext cx="3135037" cy="21281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2982" y="1250229"/>
            <a:ext cx="91580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Line gamma rays are </a:t>
            </a:r>
            <a:r>
              <a:rPr lang="en-US" altLang="ja-JP" sz="2400" dirty="0" err="1" smtClean="0"/>
              <a:t>smaking</a:t>
            </a:r>
            <a:r>
              <a:rPr lang="en-US" altLang="ja-JP" sz="2400" dirty="0" smtClean="0"/>
              <a:t> gun of WIMPs. </a:t>
            </a:r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 smtClean="0"/>
              <a:t>The Gamma rays comes from loop diagrams, and then the annihilation cross section is suppressed compared with tree level processes.  </a:t>
            </a:r>
          </a:p>
          <a:p>
            <a:endParaRPr kumimoji="1" lang="en-US" altLang="ja-JP" sz="2400" dirty="0"/>
          </a:p>
          <a:p>
            <a:endParaRPr lang="en-US" altLang="ja-JP" sz="2400" dirty="0" smtClean="0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91" y="1854959"/>
            <a:ext cx="4673600" cy="55880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62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9295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Line gamma rays (smoking gun)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983" y="1250229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When E-WIMP mass is larger than O(1)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, pair annihilation of  E-WIMPs  is enhanced by non-</a:t>
            </a:r>
            <a:r>
              <a:rPr lang="en-US" altLang="ja-JP" sz="2400" dirty="0" err="1" smtClean="0"/>
              <a:t>perturbative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Sommerfeld</a:t>
            </a:r>
            <a:r>
              <a:rPr lang="en-US" altLang="ja-JP" sz="2400" dirty="0" smtClean="0"/>
              <a:t>  effect since they have SU(2) gauge interaction.</a:t>
            </a:r>
            <a:endParaRPr kumimoji="1" lang="en-US" altLang="ja-JP" sz="2400" dirty="0"/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Cross section to line gamma rays becomes comparable to those of tree-level processes (such as annihilation to WW).</a:t>
            </a:r>
            <a:endParaRPr kumimoji="1" lang="en-US" altLang="ja-JP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33" y="3333935"/>
            <a:ext cx="9144000" cy="3040548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6298283"/>
            <a:ext cx="2159000" cy="342900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6335466"/>
            <a:ext cx="1473200" cy="34290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626100" y="3055355"/>
            <a:ext cx="278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(JH, </a:t>
            </a:r>
            <a:r>
              <a:rPr lang="en-US" altLang="ja-JP" dirty="0" err="1" smtClean="0"/>
              <a:t>Nojiri</a:t>
            </a:r>
            <a:r>
              <a:rPr lang="en-US" altLang="ja-JP" dirty="0" smtClean="0"/>
              <a:t>, and Matsumoto)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0532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Line gamma rays from GC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53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HESS and FERMI give constraints on flux of line gamma rays from galactic center.  Even heavier WIMPs than O(1) </a:t>
            </a:r>
            <a:r>
              <a:rPr kumimoji="1" lang="en-US" altLang="ja-JP" sz="2400" dirty="0" err="1" smtClean="0"/>
              <a:t>TeV</a:t>
            </a:r>
            <a:r>
              <a:rPr kumimoji="1" lang="en-US" altLang="ja-JP" sz="2400" dirty="0" smtClean="0"/>
              <a:t> can be constrained. 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85" y="2753904"/>
            <a:ext cx="6199534" cy="411836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45200" y="5054600"/>
            <a:ext cx="80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HESS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06700" y="4279900"/>
            <a:ext cx="98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FERMI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3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Line gamma rays from GC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4061" y="1417638"/>
            <a:ext cx="8747986" cy="165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SU(2) triplet fermion, wino,  is constrained from line gamma rays from GC with even too heavy mass to be access at LHC. The constraint depends on DM density profile at GC.</a:t>
            </a:r>
          </a:p>
          <a:p>
            <a:pPr marL="0" indent="0">
              <a:buNone/>
            </a:pPr>
            <a:r>
              <a:rPr lang="en-US" altLang="ja-JP" sz="2400" dirty="0" smtClean="0"/>
              <a:t>Sensitivities will be improved at CTA. </a:t>
            </a:r>
            <a:endParaRPr kumimoji="1" lang="ja-JP" altLang="en-US" sz="2400" dirty="0"/>
          </a:p>
        </p:txBody>
      </p:sp>
      <p:pic>
        <p:nvPicPr>
          <p:cNvPr id="4" name="図 3" descr="HES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67" y="2933700"/>
            <a:ext cx="5370743" cy="328227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73053" y="6125517"/>
            <a:ext cx="233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Wino mass (</a:t>
            </a:r>
            <a:r>
              <a:rPr kumimoji="1" lang="en-US" altLang="ja-JP" sz="2400" dirty="0" err="1" smtClean="0"/>
              <a:t>GeV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-145921" y="4094490"/>
            <a:ext cx="2439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&lt;</a:t>
            </a:r>
            <a:r>
              <a:rPr lang="en-US" altLang="ja-JP" sz="2400" dirty="0" err="1" smtClean="0"/>
              <a:t>σv</a:t>
            </a:r>
            <a:r>
              <a:rPr lang="en-US" altLang="ja-JP" sz="2400" dirty="0" smtClean="0"/>
              <a:t>&gt;(2 </a:t>
            </a:r>
            <a:r>
              <a:rPr lang="en-US" altLang="ja-JP" sz="2400" dirty="0" err="1" smtClean="0"/>
              <a:t>γs</a:t>
            </a:r>
            <a:r>
              <a:rPr lang="en-US" altLang="ja-JP" sz="2400" dirty="0" smtClean="0"/>
              <a:t>) (cm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/s)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2978982" y="5334927"/>
            <a:ext cx="3608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HESS </a:t>
            </a:r>
            <a:r>
              <a:rPr lang="en-US" altLang="ja-JP" dirty="0" err="1" smtClean="0"/>
              <a:t>Upperbound</a:t>
            </a:r>
            <a:r>
              <a:rPr lang="en-US" altLang="ja-JP" dirty="0" smtClean="0"/>
              <a:t> (NFW DM profile)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580011" y="3962252"/>
            <a:ext cx="396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Scaled </a:t>
            </a:r>
            <a:r>
              <a:rPr lang="en-US" altLang="ja-JP" dirty="0" err="1" smtClean="0"/>
              <a:t>upperbound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Burkert</a:t>
            </a:r>
            <a:r>
              <a:rPr lang="en-US" altLang="ja-JP" dirty="0" smtClean="0"/>
              <a:t> DM profile)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293641" y="6321567"/>
            <a:ext cx="296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(Figure from Matsumoto-san)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612536" y="3072833"/>
            <a:ext cx="279400" cy="277444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101710" y="3198336"/>
            <a:ext cx="1822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Thermal DM </a:t>
            </a:r>
          </a:p>
          <a:p>
            <a:r>
              <a:rPr lang="en-US" altLang="ja-JP" dirty="0" smtClean="0"/>
              <a:t>Production </a:t>
            </a:r>
          </a:p>
          <a:p>
            <a:r>
              <a:rPr lang="en-US" altLang="ja-JP" dirty="0" smtClean="0"/>
              <a:t>Hypothesis </a:t>
            </a:r>
            <a:r>
              <a:rPr lang="en-US" altLang="ja-JP" dirty="0" err="1" smtClean="0"/>
              <a:t>regon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cxnSp>
        <p:nvCxnSpPr>
          <p:cNvPr id="13" name="直線矢印コネクタ 12"/>
          <p:cNvCxnSpPr>
            <a:stCxn id="11" idx="1"/>
          </p:cNvCxnSpPr>
          <p:nvPr/>
        </p:nvCxnSpPr>
        <p:spPr>
          <a:xfrm flipH="1" flipV="1">
            <a:off x="6692900" y="3543301"/>
            <a:ext cx="408810" cy="1167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309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Other bounds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1600200"/>
            <a:ext cx="4529138" cy="45291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719" y="1790334"/>
            <a:ext cx="5065635" cy="478826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14116" y="1753266"/>
            <a:ext cx="430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CMB anisotropy with DM annihilation effect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3025" y="6393934"/>
            <a:ext cx="310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Kanzaki</a:t>
            </a:r>
            <a:r>
              <a:rPr lang="en-US" altLang="ja-JP" dirty="0" smtClean="0"/>
              <a:t>, Nakayama, Kawasaki)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88219" y="6420534"/>
            <a:ext cx="200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err="1"/>
              <a:t>Cirelli</a:t>
            </a:r>
            <a:r>
              <a:rPr lang="en-US" altLang="ja-JP" dirty="0"/>
              <a:t> 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Giesen</a:t>
            </a:r>
            <a:r>
              <a:rPr lang="en-US" altLang="ja-JP" dirty="0" smtClean="0"/>
              <a:t>)</a:t>
            </a:r>
            <a:endParaRPr lang="ja-JP" altLang="en-US" dirty="0"/>
          </a:p>
          <a:p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81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09838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altLang="ja-JP" dirty="0"/>
              <a:t>Where is physics beyond the standard model?  </a:t>
            </a:r>
            <a:r>
              <a:rPr lang="en-US" altLang="ja-JP" dirty="0" smtClean="0"/>
              <a:t>Around </a:t>
            </a:r>
            <a:r>
              <a:rPr lang="en-US" altLang="ja-JP" dirty="0" err="1"/>
              <a:t>TeVs</a:t>
            </a:r>
            <a:r>
              <a:rPr lang="en-US" altLang="ja-JP" dirty="0"/>
              <a:t>? Is discovered Higgs  the SM one?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778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Is discovered Higgs boson the SM one?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4" y="1214438"/>
            <a:ext cx="3371242" cy="43641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214438"/>
            <a:ext cx="4574309" cy="438875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57200" y="56238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Higgs boson is a new window to BSM.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745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67" y="1204091"/>
            <a:ext cx="8419333" cy="563959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81100" y="1265238"/>
            <a:ext cx="6908800" cy="373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71438"/>
            <a:ext cx="8813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Does Higgs boson have </a:t>
            </a:r>
            <a:br>
              <a:rPr lang="en-US" altLang="ja-JP" dirty="0" smtClean="0"/>
            </a:br>
            <a:r>
              <a:rPr lang="en-US" altLang="ja-JP" dirty="0" smtClean="0"/>
              <a:t>lepton-flavor-violating coupling?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32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altLang="ja-JP" sz="4400" dirty="0" smtClean="0"/>
          </a:p>
          <a:p>
            <a:pPr marL="0" indent="0" algn="ctr">
              <a:buNone/>
            </a:pPr>
            <a:endParaRPr lang="en-US" altLang="ja-JP" sz="4400" dirty="0"/>
          </a:p>
          <a:p>
            <a:pPr marL="0" indent="0" algn="ctr">
              <a:buNone/>
            </a:pPr>
            <a:endParaRPr lang="en-US" altLang="ja-JP" sz="4400" dirty="0" smtClean="0"/>
          </a:p>
          <a:p>
            <a:pPr marL="0" indent="0" algn="ctr">
              <a:buNone/>
            </a:pPr>
            <a:r>
              <a:rPr lang="en-US" altLang="ja-JP" sz="4400" dirty="0" smtClean="0"/>
              <a:t>Then, is particle physics over?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18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22" y="1597664"/>
            <a:ext cx="6494669" cy="5260335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03200" y="259402"/>
            <a:ext cx="881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Does Higgs boson have </a:t>
            </a:r>
            <a:br>
              <a:rPr lang="en-US" altLang="ja-JP" dirty="0" smtClean="0"/>
            </a:br>
            <a:r>
              <a:rPr lang="en-US" altLang="ja-JP" dirty="0" smtClean="0"/>
              <a:t>lepton-flavor-violating coupling?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82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1" y="1264812"/>
            <a:ext cx="6491980" cy="560588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03200" y="68902"/>
            <a:ext cx="881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Does Higgs boson have </a:t>
            </a:r>
            <a:br>
              <a:rPr lang="en-US" altLang="ja-JP" dirty="0" smtClean="0"/>
            </a:br>
            <a:r>
              <a:rPr lang="en-US" altLang="ja-JP" dirty="0" smtClean="0"/>
              <a:t>lepton-flavor-violating coupling?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66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600" y="122238"/>
            <a:ext cx="90424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LHC may discover BSM below a few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....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122689"/>
            <a:ext cx="6540499" cy="4935211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-101600" y="5837238"/>
            <a:ext cx="904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Precision frontier physics sensitive to higher scale  is complimentary to energy frontier.</a:t>
            </a:r>
            <a:endParaRPr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1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1"/>
          <p:cNvSpPr>
            <a:spLocks noGrp="1"/>
          </p:cNvSpPr>
          <p:nvPr>
            <p:ph type="title"/>
          </p:nvPr>
        </p:nvSpPr>
        <p:spPr>
          <a:xfrm>
            <a:off x="685800" y="0"/>
            <a:ext cx="7696200" cy="762000"/>
          </a:xfrm>
        </p:spPr>
        <p:txBody>
          <a:bodyPr/>
          <a:lstStyle/>
          <a:p>
            <a:r>
              <a:rPr lang="en-US" altLang="ja-JP" sz="3200" dirty="0" smtClean="0">
                <a:latin typeface="Arial" charset="0"/>
                <a:ea typeface="ＭＳ Ｐゴシック" charset="0"/>
                <a:cs typeface="ＭＳ Ｐゴシック" charset="0"/>
              </a:rPr>
              <a:t>Electric Dipole Moments (EDMs)</a:t>
            </a:r>
            <a:endParaRPr lang="ja-JP" alt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コンテンツ プレースホルダ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35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Upper bounds on electron and neutron EDMs:</a:t>
            </a:r>
            <a:endParaRPr lang="en-US" altLang="ja-JP" sz="2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altLang="ja-JP" sz="2800" dirty="0" smtClean="0"/>
              <a:t>      |</a:t>
            </a:r>
            <a:r>
              <a:rPr lang="en-US" altLang="ja-JP" sz="2800" dirty="0"/>
              <a:t>d</a:t>
            </a:r>
            <a:r>
              <a:rPr lang="en-US" altLang="ja-JP" sz="2800" baseline="-25000" dirty="0"/>
              <a:t>e</a:t>
            </a:r>
            <a:r>
              <a:rPr lang="en-US" altLang="ja-JP" sz="2800" dirty="0"/>
              <a:t>|&lt;1.4×10</a:t>
            </a:r>
            <a:r>
              <a:rPr lang="en-US" altLang="ja-JP" sz="2800" baseline="30000" dirty="0"/>
              <a:t>-</a:t>
            </a:r>
            <a:r>
              <a:rPr lang="en-US" altLang="ja-JP" sz="2800" baseline="30000" dirty="0" smtClean="0"/>
              <a:t>27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e </a:t>
            </a:r>
            <a:r>
              <a:rPr lang="en-US" altLang="ja-JP" sz="2800" dirty="0" smtClean="0"/>
              <a:t>cm (→8.7</a:t>
            </a:r>
            <a:r>
              <a:rPr lang="en-US" altLang="ja-JP" sz="2800" dirty="0"/>
              <a:t>×10</a:t>
            </a:r>
            <a:r>
              <a:rPr lang="en-US" altLang="ja-JP" sz="2800" baseline="30000" dirty="0"/>
              <a:t>-</a:t>
            </a:r>
            <a:r>
              <a:rPr lang="en-US" altLang="ja-JP" sz="2800" baseline="30000" dirty="0" smtClean="0"/>
              <a:t>29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e </a:t>
            </a:r>
            <a:r>
              <a:rPr lang="en-US" altLang="ja-JP" sz="2800" dirty="0" smtClean="0"/>
              <a:t>cm, ACME(13))</a:t>
            </a:r>
          </a:p>
          <a:p>
            <a:pPr marL="0" indent="0">
              <a:buNone/>
            </a:pPr>
            <a:r>
              <a:rPr lang="en-US" altLang="ja-JP" sz="2800" dirty="0" smtClean="0"/>
              <a:t>      |</a:t>
            </a:r>
            <a:r>
              <a:rPr lang="en-US" altLang="ja-JP" sz="2800" dirty="0" err="1" smtClean="0"/>
              <a:t>d</a:t>
            </a:r>
            <a:r>
              <a:rPr lang="en-US" altLang="ja-JP" sz="2800" baseline="-25000" dirty="0" err="1" smtClean="0"/>
              <a:t>n</a:t>
            </a:r>
            <a:r>
              <a:rPr lang="en-US" altLang="ja-JP" sz="2800" dirty="0" smtClean="0"/>
              <a:t>|&lt;3.3×10</a:t>
            </a:r>
            <a:r>
              <a:rPr lang="en-US" altLang="ja-JP" sz="2800" baseline="30000" dirty="0" smtClean="0"/>
              <a:t>-26</a:t>
            </a:r>
            <a:r>
              <a:rPr lang="en-US" altLang="ja-JP" sz="2800" dirty="0" smtClean="0"/>
              <a:t> e cm</a:t>
            </a:r>
            <a:endParaRPr lang="en-US" altLang="ja-JP" sz="28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altLang="ja-JP" sz="28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Dimensional analysis</a:t>
            </a:r>
            <a:r>
              <a:rPr lang="en-US" altLang="ja-JP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altLang="ja-JP" sz="28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fermionic</a:t>
            </a: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EDM:</a:t>
            </a:r>
          </a:p>
          <a:p>
            <a:pPr marL="0" indent="0">
              <a:buNone/>
            </a:pPr>
            <a:endParaRPr lang="en-US" altLang="ja-JP" sz="2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28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(In renormalization theories, EDMs are suppressed by loop factors (~O(10</a:t>
            </a:r>
            <a:r>
              <a:rPr lang="en-US" altLang="ja-JP" sz="2800" baseline="30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-(2-4)</a:t>
            </a: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)).  )</a:t>
            </a:r>
            <a:endParaRPr lang="en-US" altLang="ja-JP" sz="2800" dirty="0" smtClean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EDMs have a great potential to search for physics beyond the SM.</a:t>
            </a:r>
            <a:endParaRPr lang="en-US" altLang="ja-JP" sz="28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円/楕円 11"/>
          <p:cNvSpPr>
            <a:spLocks noChangeArrowheads="1"/>
          </p:cNvSpPr>
          <p:nvPr/>
        </p:nvSpPr>
        <p:spPr bwMode="auto">
          <a:xfrm>
            <a:off x="2971800" y="3341428"/>
            <a:ext cx="533400" cy="533400"/>
          </a:xfrm>
          <a:prstGeom prst="ellipse">
            <a:avLst/>
          </a:prstGeom>
          <a:noFill/>
          <a:ln w="38100">
            <a:solidFill>
              <a:srgbClr val="AD18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96" y="3263652"/>
            <a:ext cx="5194300" cy="9398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0A16-4907-8743-85CC-56E015CBF58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91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2513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EDMs from BSM</a:t>
            </a:r>
            <a:endParaRPr kumimoji="1" lang="ja-JP" altLang="en-US" sz="3200" dirty="0"/>
          </a:p>
        </p:txBody>
      </p:sp>
      <p:pic>
        <p:nvPicPr>
          <p:cNvPr id="4" name="図 3" descr="ed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83" y="817978"/>
            <a:ext cx="4985677" cy="392059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0A16-4907-8743-85CC-56E015CBF587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939" y="4958396"/>
            <a:ext cx="8451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Assuming maximal CP phase, one-loop </a:t>
            </a:r>
            <a:r>
              <a:rPr lang="en-US" altLang="ja-JP" sz="2800" dirty="0" smtClean="0"/>
              <a:t>diagrams for     </a:t>
            </a:r>
            <a:r>
              <a:rPr lang="en-US" altLang="ja-JP" sz="2800" dirty="0" smtClean="0"/>
              <a:t> </a:t>
            </a:r>
            <a:r>
              <a:rPr lang="en-US" altLang="ja-JP" sz="2800" dirty="0" smtClean="0"/>
              <a:t>EDMs give </a:t>
            </a:r>
            <a:r>
              <a:rPr lang="en-US" altLang="ja-JP" sz="2800" dirty="0"/>
              <a:t>s</a:t>
            </a:r>
            <a:r>
              <a:rPr lang="en-US" altLang="ja-JP" sz="2800" dirty="0" smtClean="0"/>
              <a:t>trong constraint to </a:t>
            </a:r>
            <a:r>
              <a:rPr kumimoji="1" lang="en-US" altLang="ja-JP" sz="2800" dirty="0" smtClean="0"/>
              <a:t>new-physics below the </a:t>
            </a:r>
            <a:r>
              <a:rPr kumimoji="1" lang="en-US" altLang="ja-JP" sz="2800" dirty="0" err="1" smtClean="0"/>
              <a:t>TeV</a:t>
            </a:r>
            <a:r>
              <a:rPr kumimoji="1" lang="en-US" altLang="ja-JP" sz="2800" dirty="0" smtClean="0"/>
              <a:t> scale, and even two-loop diagrams can also  constrain new physics around O(100-1000) </a:t>
            </a:r>
            <a:r>
              <a:rPr kumimoji="1" lang="en-US" altLang="ja-JP" sz="2800" dirty="0" err="1" smtClean="0"/>
              <a:t>GeV</a:t>
            </a:r>
            <a:r>
              <a:rPr kumimoji="1" lang="en-US" altLang="ja-JP" sz="2800" dirty="0" smtClean="0"/>
              <a:t> scale.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9521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" y="951714"/>
            <a:ext cx="8807450" cy="5318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SUSY SM is a leading candidate for  BSM. 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Many SUSY breaking parameters introduced there are complex so that EDMs are predicted.  One-loop diagrams of SUSY particles generate EDMs. Assuming maximal CP violation,  </a:t>
            </a:r>
            <a:endParaRPr kumimoji="1" lang="ja-JP" altLang="en-US" sz="28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1587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Supersymmetric</a:t>
            </a:r>
            <a:r>
              <a:rPr lang="en-US" altLang="ja-JP" sz="3200" dirty="0" smtClean="0"/>
              <a:t> standard model</a:t>
            </a:r>
            <a:endParaRPr kumimoji="1" lang="ja-JP" altLang="en-US" sz="3200" dirty="0"/>
          </a:p>
        </p:txBody>
      </p:sp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572000"/>
            <a:ext cx="28575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3209925" y="48006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572000"/>
            <a:ext cx="28575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5692775" y="52578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6988175" y="52578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6302375" y="6096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" name="Picture 5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029200"/>
            <a:ext cx="40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1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5524500"/>
            <a:ext cx="203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5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6172200"/>
            <a:ext cx="152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6"/>
          <p:cNvSpPr>
            <a:spLocks noChangeArrowheads="1"/>
          </p:cNvSpPr>
          <p:nvPr/>
        </p:nvSpPr>
        <p:spPr bwMode="auto">
          <a:xfrm>
            <a:off x="5311775" y="6096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Rectangle 67"/>
          <p:cNvSpPr>
            <a:spLocks noChangeArrowheads="1"/>
          </p:cNvSpPr>
          <p:nvPr/>
        </p:nvSpPr>
        <p:spPr bwMode="auto">
          <a:xfrm>
            <a:off x="7369175" y="6096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6" name="Picture 64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6146800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8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146800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9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55245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2838877"/>
            <a:ext cx="5511800" cy="812800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39" y="3861846"/>
            <a:ext cx="5994400" cy="812800"/>
          </a:xfrm>
          <a:prstGeom prst="rect">
            <a:avLst/>
          </a:prstGeom>
        </p:spPr>
      </p:pic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0A16-4907-8743-85CC-56E015CBF58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5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" y="951714"/>
            <a:ext cx="8807450" cy="5318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SUSY SM is a leading candidate for  BSM. 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Many SUSY breaking parameters introduced there are complex so that EDMs are predicted.  One-loop diagrams of SUSY particles generate (C)EDMs. Assuming maximal CP violation,  </a:t>
            </a:r>
            <a:endParaRPr kumimoji="1" lang="ja-JP" altLang="en-US" sz="28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1587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Supersymmetric</a:t>
            </a:r>
            <a:r>
              <a:rPr lang="en-US" altLang="ja-JP" sz="3200" dirty="0" smtClean="0"/>
              <a:t> standard model</a:t>
            </a:r>
            <a:endParaRPr kumimoji="1" lang="ja-JP" altLang="en-US" sz="3200" dirty="0"/>
          </a:p>
        </p:txBody>
      </p:sp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572000"/>
            <a:ext cx="28575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3209925" y="48006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572000"/>
            <a:ext cx="28575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5692775" y="52578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6988175" y="52578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6302375" y="6096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" name="Picture 5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029200"/>
            <a:ext cx="40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1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5524500"/>
            <a:ext cx="203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5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6172200"/>
            <a:ext cx="152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6"/>
          <p:cNvSpPr>
            <a:spLocks noChangeArrowheads="1"/>
          </p:cNvSpPr>
          <p:nvPr/>
        </p:nvSpPr>
        <p:spPr bwMode="auto">
          <a:xfrm>
            <a:off x="5311775" y="6096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Rectangle 67"/>
          <p:cNvSpPr>
            <a:spLocks noChangeArrowheads="1"/>
          </p:cNvSpPr>
          <p:nvPr/>
        </p:nvSpPr>
        <p:spPr bwMode="auto">
          <a:xfrm>
            <a:off x="7369175" y="6096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6" name="Picture 64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6146800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8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146800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9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55245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2838877"/>
            <a:ext cx="5511800" cy="812800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39" y="3861846"/>
            <a:ext cx="5994400" cy="812800"/>
          </a:xfrm>
          <a:prstGeom prst="rect">
            <a:avLst/>
          </a:prstGeom>
        </p:spPr>
      </p:pic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0A16-4907-8743-85CC-56E015CBF587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2" name="図 1" descr="sus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56" y="1742748"/>
            <a:ext cx="4543909" cy="4238196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2514600" y="4622800"/>
            <a:ext cx="3695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475984" y="4278868"/>
            <a:ext cx="146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Electron EDM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2514600" y="3696746"/>
            <a:ext cx="3695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526784" y="3333145"/>
            <a:ext cx="152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Neutron</a:t>
            </a:r>
            <a:r>
              <a:rPr kumimoji="1" lang="en-US" altLang="ja-JP" dirty="0" smtClean="0">
                <a:solidFill>
                  <a:srgbClr val="FF0000"/>
                </a:solidFill>
              </a:rPr>
              <a:t> EDM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9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" y="951714"/>
            <a:ext cx="9029700" cy="5318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/>
              <a:t>When both left-handed and right-handed </a:t>
            </a:r>
            <a:r>
              <a:rPr lang="en-US" altLang="ja-JP" sz="2800" dirty="0" err="1" smtClean="0"/>
              <a:t>squarks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sleptons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have flavor violation, the relative phase contribute to EDMs. EDMs are enhanced by heavier fermion mass.   </a:t>
            </a:r>
            <a:endParaRPr kumimoji="1" lang="ja-JP" altLang="en-US" sz="28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1587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Supersymmetric</a:t>
            </a:r>
            <a:r>
              <a:rPr lang="en-US" altLang="ja-JP" sz="3200" dirty="0" smtClean="0"/>
              <a:t> standard model </a:t>
            </a:r>
            <a:br>
              <a:rPr lang="en-US" altLang="ja-JP" sz="3200" dirty="0" smtClean="0"/>
            </a:br>
            <a:r>
              <a:rPr lang="en-US" altLang="ja-JP" sz="3200" dirty="0" smtClean="0"/>
              <a:t>with flavor violation</a:t>
            </a:r>
            <a:endParaRPr kumimoji="1" lang="ja-JP" altLang="en-US" sz="3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75931" y="5070296"/>
            <a:ext cx="206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Fuyuto</a:t>
            </a:r>
            <a:r>
              <a:rPr kumimoji="1" lang="en-US" altLang="ja-JP" dirty="0" smtClean="0"/>
              <a:t>, JH, Nagata, </a:t>
            </a:r>
          </a:p>
          <a:p>
            <a:r>
              <a:rPr kumimoji="1" lang="en-US" altLang="ja-JP" dirty="0" smtClean="0"/>
              <a:t>Tsumura.</a:t>
            </a:r>
            <a:r>
              <a:rPr lang="en-US" altLang="ja-JP" dirty="0" smtClean="0"/>
              <a:t>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0A16-4907-8743-85CC-56E015CBF587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2" name="図 1" descr="dn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21" y="2254434"/>
            <a:ext cx="4987629" cy="46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1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barrze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98" y="1324185"/>
            <a:ext cx="2704952" cy="20190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251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Higgs-mediated Barr-Zee diagrams to EDMs</a:t>
            </a:r>
            <a:endParaRPr kumimoji="1" lang="ja-JP" altLang="en-US" sz="3200" dirty="0"/>
          </a:p>
        </p:txBody>
      </p:sp>
      <p:pic>
        <p:nvPicPr>
          <p:cNvPr id="5" name="図 4" descr="barrze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8" y="1311485"/>
            <a:ext cx="2704952" cy="2019008"/>
          </a:xfrm>
          <a:prstGeom prst="rect">
            <a:avLst/>
          </a:prstGeom>
        </p:spPr>
      </p:pic>
      <p:pic>
        <p:nvPicPr>
          <p:cNvPr id="6" name="図 5" descr="barrze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58" y="1362285"/>
            <a:ext cx="2654300" cy="19812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40598" y="2633848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Higgs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69212" y="2644014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Higgs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50" y="2306792"/>
            <a:ext cx="317500" cy="2286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394126" y="22271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, b, </a:t>
            </a:r>
            <a:r>
              <a:rPr lang="en-US" altLang="ja-JP" dirty="0" err="1" smtClean="0"/>
              <a:t>τ</a:t>
            </a:r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3195" y="2618136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Higgs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9537" y="1997683"/>
            <a:ext cx="98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kumimoji="1" lang="en-US" altLang="ja-JP" dirty="0" smtClean="0"/>
              <a:t>ew </a:t>
            </a:r>
          </a:p>
          <a:p>
            <a:r>
              <a:rPr kumimoji="1" lang="en-US" altLang="ja-JP" dirty="0" smtClean="0"/>
              <a:t>particles</a:t>
            </a:r>
            <a:endParaRPr kumimoji="1" lang="ja-JP" altLang="en-US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" y="3750179"/>
            <a:ext cx="8891399" cy="288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>
                <a:solidFill>
                  <a:srgbClr val="000000"/>
                </a:solidFill>
              </a:rPr>
              <a:t>When Higgs boson has CP-violating coupling with SM particles or new particles, the Barr-Zee diagrams at two-loop level generate EDMs for quarks and leptons.</a:t>
            </a:r>
          </a:p>
          <a:p>
            <a:pPr marL="0" indent="0"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We may get a clue for questions,” Higgs </a:t>
            </a:r>
            <a:r>
              <a:rPr lang="en-US" altLang="ja-JP" sz="2400" dirty="0">
                <a:solidFill>
                  <a:srgbClr val="000000"/>
                </a:solidFill>
              </a:rPr>
              <a:t>boson is CP even </a:t>
            </a:r>
            <a:r>
              <a:rPr lang="en-US" altLang="ja-JP" sz="2400" dirty="0" smtClean="0">
                <a:solidFill>
                  <a:srgbClr val="000000"/>
                </a:solidFill>
              </a:rPr>
              <a:t>?”, </a:t>
            </a:r>
            <a:r>
              <a:rPr lang="en-US" altLang="ja-JP" sz="2400" dirty="0">
                <a:solidFill>
                  <a:srgbClr val="000000"/>
                </a:solidFill>
              </a:rPr>
              <a:t>“Higgs boson is only one ?”, ”</a:t>
            </a:r>
            <a:r>
              <a:rPr lang="en-US" altLang="ja-JP" sz="2400" dirty="0" smtClean="0">
                <a:solidFill>
                  <a:srgbClr val="000000"/>
                </a:solidFill>
              </a:rPr>
              <a:t>Higgs </a:t>
            </a:r>
            <a:r>
              <a:rPr lang="en-US" altLang="ja-JP" sz="2400" dirty="0">
                <a:solidFill>
                  <a:srgbClr val="000000"/>
                </a:solidFill>
              </a:rPr>
              <a:t>boson has </a:t>
            </a:r>
            <a:r>
              <a:rPr lang="en-US" altLang="ja-JP" sz="2400" dirty="0" smtClean="0">
                <a:solidFill>
                  <a:srgbClr val="000000"/>
                </a:solidFill>
              </a:rPr>
              <a:t>coupling with new </a:t>
            </a:r>
            <a:r>
              <a:rPr lang="en-US" altLang="ja-JP" sz="2400" dirty="0">
                <a:solidFill>
                  <a:srgbClr val="000000"/>
                </a:solidFill>
              </a:rPr>
              <a:t>particles </a:t>
            </a:r>
            <a:r>
              <a:rPr lang="en-US" altLang="ja-JP" sz="2400" dirty="0" smtClean="0">
                <a:solidFill>
                  <a:srgbClr val="000000"/>
                </a:solidFill>
              </a:rPr>
              <a:t>?”.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0A16-4907-8743-85CC-56E015CBF58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74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45441" y="-705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sz="3200" dirty="0"/>
              <a:t>New physics contribution </a:t>
            </a:r>
            <a:r>
              <a:rPr lang="en-US" altLang="ja-JP" sz="3200" dirty="0" smtClean="0"/>
              <a:t>to EDMs via Higgs</a:t>
            </a:r>
            <a:endParaRPr lang="en-US" altLang="ja-JP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641271" y="820818"/>
            <a:ext cx="80337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SU(2) triplet and doublet fermions coupled with Higgs</a:t>
            </a:r>
          </a:p>
          <a:p>
            <a:r>
              <a:rPr lang="en-US" altLang="ja-JP" sz="2800" dirty="0" smtClean="0"/>
              <a:t>(dark matter particles in Split SUSY model)</a:t>
            </a:r>
            <a:endParaRPr lang="ja-JP" altLang="en-US" sz="28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0A16-4907-8743-85CC-56E015CBF587}" type="slidenum">
              <a:rPr kumimoji="1" lang="ja-JP" altLang="en-US" smtClean="0"/>
              <a:t>39</a:t>
            </a:fld>
            <a:endParaRPr kumimoji="1" lang="ja-JP" altLang="en-US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-723900" y="1079501"/>
            <a:ext cx="7311704" cy="4305299"/>
            <a:chOff x="-1117600" y="1079500"/>
            <a:chExt cx="7705404" cy="486409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1400" y="1714500"/>
              <a:ext cx="4276404" cy="4229099"/>
            </a:xfrm>
            <a:prstGeom prst="rect">
              <a:avLst/>
            </a:prstGeom>
          </p:spPr>
        </p:pic>
        <p:sp>
          <p:nvSpPr>
            <p:cNvPr id="20" name="フリーフォーム 19"/>
            <p:cNvSpPr/>
            <p:nvPr/>
          </p:nvSpPr>
          <p:spPr>
            <a:xfrm>
              <a:off x="3124200" y="2222500"/>
              <a:ext cx="2837744" cy="3038974"/>
            </a:xfrm>
            <a:custGeom>
              <a:avLst/>
              <a:gdLst>
                <a:gd name="connsiteX0" fmla="*/ 0 w 2710744"/>
                <a:gd name="connsiteY0" fmla="*/ 0 h 3038974"/>
                <a:gd name="connsiteX1" fmla="*/ 381000 w 2710744"/>
                <a:gd name="connsiteY1" fmla="*/ 127000 h 3038974"/>
                <a:gd name="connsiteX2" fmla="*/ 812800 w 2710744"/>
                <a:gd name="connsiteY2" fmla="*/ 393700 h 3038974"/>
                <a:gd name="connsiteX3" fmla="*/ 1117600 w 2710744"/>
                <a:gd name="connsiteY3" fmla="*/ 647700 h 3038974"/>
                <a:gd name="connsiteX4" fmla="*/ 1346200 w 2710744"/>
                <a:gd name="connsiteY4" fmla="*/ 889000 h 3038974"/>
                <a:gd name="connsiteX5" fmla="*/ 1612900 w 2710744"/>
                <a:gd name="connsiteY5" fmla="*/ 1206500 h 3038974"/>
                <a:gd name="connsiteX6" fmla="*/ 1866900 w 2710744"/>
                <a:gd name="connsiteY6" fmla="*/ 1549400 h 3038974"/>
                <a:gd name="connsiteX7" fmla="*/ 2159000 w 2710744"/>
                <a:gd name="connsiteY7" fmla="*/ 1892300 h 3038974"/>
                <a:gd name="connsiteX8" fmla="*/ 2463800 w 2710744"/>
                <a:gd name="connsiteY8" fmla="*/ 2362200 h 3038974"/>
                <a:gd name="connsiteX9" fmla="*/ 2425700 w 2710744"/>
                <a:gd name="connsiteY9" fmla="*/ 2298700 h 3038974"/>
                <a:gd name="connsiteX10" fmla="*/ 2628900 w 2710744"/>
                <a:gd name="connsiteY10" fmla="*/ 2679700 h 3038974"/>
                <a:gd name="connsiteX11" fmla="*/ 2705100 w 2710744"/>
                <a:gd name="connsiteY11" fmla="*/ 2997200 h 3038974"/>
                <a:gd name="connsiteX12" fmla="*/ 2705100 w 2710744"/>
                <a:gd name="connsiteY12" fmla="*/ 3035300 h 303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0744" h="3038974">
                  <a:moveTo>
                    <a:pt x="0" y="0"/>
                  </a:moveTo>
                  <a:cubicBezTo>
                    <a:pt x="122766" y="30691"/>
                    <a:pt x="245533" y="61383"/>
                    <a:pt x="381000" y="127000"/>
                  </a:cubicBezTo>
                  <a:cubicBezTo>
                    <a:pt x="516467" y="192617"/>
                    <a:pt x="690033" y="306917"/>
                    <a:pt x="812800" y="393700"/>
                  </a:cubicBezTo>
                  <a:cubicBezTo>
                    <a:pt x="935567" y="480483"/>
                    <a:pt x="1028700" y="565150"/>
                    <a:pt x="1117600" y="647700"/>
                  </a:cubicBezTo>
                  <a:cubicBezTo>
                    <a:pt x="1206500" y="730250"/>
                    <a:pt x="1263650" y="795867"/>
                    <a:pt x="1346200" y="889000"/>
                  </a:cubicBezTo>
                  <a:cubicBezTo>
                    <a:pt x="1428750" y="982133"/>
                    <a:pt x="1526117" y="1096433"/>
                    <a:pt x="1612900" y="1206500"/>
                  </a:cubicBezTo>
                  <a:cubicBezTo>
                    <a:pt x="1699683" y="1316567"/>
                    <a:pt x="1775883" y="1435100"/>
                    <a:pt x="1866900" y="1549400"/>
                  </a:cubicBezTo>
                  <a:cubicBezTo>
                    <a:pt x="1957917" y="1663700"/>
                    <a:pt x="2059517" y="1756833"/>
                    <a:pt x="2159000" y="1892300"/>
                  </a:cubicBezTo>
                  <a:cubicBezTo>
                    <a:pt x="2258483" y="2027767"/>
                    <a:pt x="2419350" y="2294467"/>
                    <a:pt x="2463800" y="2362200"/>
                  </a:cubicBezTo>
                  <a:cubicBezTo>
                    <a:pt x="2508250" y="2429933"/>
                    <a:pt x="2398183" y="2245783"/>
                    <a:pt x="2425700" y="2298700"/>
                  </a:cubicBezTo>
                  <a:cubicBezTo>
                    <a:pt x="2453217" y="2351617"/>
                    <a:pt x="2582333" y="2563283"/>
                    <a:pt x="2628900" y="2679700"/>
                  </a:cubicBezTo>
                  <a:cubicBezTo>
                    <a:pt x="2675467" y="2796117"/>
                    <a:pt x="2692400" y="2937933"/>
                    <a:pt x="2705100" y="2997200"/>
                  </a:cubicBezTo>
                  <a:cubicBezTo>
                    <a:pt x="2717800" y="3056467"/>
                    <a:pt x="2705100" y="3035300"/>
                    <a:pt x="2705100" y="3035300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-1117600" y="10795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589530" y="5638800"/>
            <a:ext cx="775035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New charged fermions coupled with </a:t>
            </a:r>
            <a:r>
              <a:rPr lang="en-US" altLang="ja-JP" sz="2400" dirty="0" err="1" smtClean="0"/>
              <a:t>higgs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contriute</a:t>
            </a:r>
            <a:r>
              <a:rPr lang="en-US" altLang="ja-JP" sz="2400" dirty="0" smtClean="0"/>
              <a:t> to </a:t>
            </a:r>
            <a:r>
              <a:rPr lang="en-US" altLang="ja-JP" sz="2400" dirty="0" err="1"/>
              <a:t>h→</a:t>
            </a:r>
            <a:r>
              <a:rPr lang="en-US" altLang="ja-JP" sz="2400" dirty="0" err="1" smtClean="0"/>
              <a:t>γγ</a:t>
            </a:r>
            <a:r>
              <a:rPr lang="en-US" altLang="ja-JP" sz="2400" dirty="0" smtClean="0"/>
              <a:t>, deviation of Br(</a:t>
            </a:r>
            <a:r>
              <a:rPr lang="en-US" altLang="ja-JP" sz="2400" dirty="0" err="1" smtClean="0"/>
              <a:t>h→γγ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 from SM should be small if CP phase is O(1) there.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5322202" y="3299936"/>
            <a:ext cx="3691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|d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e</a:t>
            </a:r>
            <a:r>
              <a:rPr lang="en-US" altLang="ja-JP" sz="2400" dirty="0">
                <a:solidFill>
                  <a:srgbClr val="FF0000"/>
                </a:solidFill>
              </a:rPr>
              <a:t>|</a:t>
            </a:r>
            <a:r>
              <a:rPr lang="en-US" altLang="ja-JP" sz="2400" dirty="0" smtClean="0">
                <a:solidFill>
                  <a:srgbClr val="FF0000"/>
                </a:solidFill>
              </a:rPr>
              <a:t>&lt;8.7</a:t>
            </a:r>
            <a:r>
              <a:rPr lang="en-US" altLang="ja-JP" sz="2400" dirty="0">
                <a:solidFill>
                  <a:srgbClr val="FF0000"/>
                </a:solidFill>
              </a:rPr>
              <a:t>×10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-29</a:t>
            </a:r>
            <a:r>
              <a:rPr lang="en-US" altLang="ja-JP" sz="2400" dirty="0">
                <a:solidFill>
                  <a:srgbClr val="FF0000"/>
                </a:solidFill>
              </a:rPr>
              <a:t> e </a:t>
            </a:r>
            <a:r>
              <a:rPr lang="en-US" altLang="ja-JP" sz="2400" dirty="0" smtClean="0">
                <a:solidFill>
                  <a:srgbClr val="FF0000"/>
                </a:solidFill>
              </a:rPr>
              <a:t>cm (ACME)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832749" y="5319238"/>
            <a:ext cx="21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Triplet fermion mass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 rot="16200000">
            <a:off x="1320306" y="3127969"/>
            <a:ext cx="224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doublet fermion mass</a:t>
            </a:r>
            <a:endParaRPr lang="ja-JP" altLang="en-US" dirty="0"/>
          </a:p>
        </p:txBody>
      </p:sp>
      <p:cxnSp>
        <p:nvCxnSpPr>
          <p:cNvPr id="8" name="直線コネクタ 7"/>
          <p:cNvCxnSpPr>
            <a:stCxn id="20" idx="3"/>
          </p:cNvCxnSpPr>
          <p:nvPr/>
        </p:nvCxnSpPr>
        <p:spPr>
          <a:xfrm flipH="1">
            <a:off x="3301169" y="2664481"/>
            <a:ext cx="1110182" cy="726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3301169" y="3479800"/>
            <a:ext cx="1854200" cy="1301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4965700" y="4232019"/>
            <a:ext cx="824669" cy="606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3263069" y="2360652"/>
            <a:ext cx="749300" cy="509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3263069" y="3008352"/>
            <a:ext cx="1485900" cy="979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4102100" y="3827078"/>
            <a:ext cx="1428336" cy="10116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1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90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Five evidences for physics beyond SM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9563" y="1655043"/>
            <a:ext cx="6981398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3200" dirty="0" smtClean="0"/>
              <a:t>Non-baryonic dark matter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3200" dirty="0" smtClean="0"/>
              <a:t>Neutrino mass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3200" dirty="0" smtClean="0"/>
              <a:t>Dark energy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3200" dirty="0" smtClean="0"/>
              <a:t>Apparently </a:t>
            </a:r>
            <a:r>
              <a:rPr lang="en-US" altLang="ja-JP" sz="3200" dirty="0" err="1" smtClean="0"/>
              <a:t>acausal</a:t>
            </a:r>
            <a:r>
              <a:rPr lang="en-US" altLang="ja-JP" sz="3200" dirty="0" smtClean="0"/>
              <a:t> density fluctuations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3200" dirty="0" smtClean="0"/>
              <a:t>Baryon asymmetry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46009" y="4989251"/>
            <a:ext cx="63339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We don’t know their energy scales…. </a:t>
            </a:r>
            <a:endParaRPr lang="en-US" altLang="ja-JP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84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0" y="1683097"/>
            <a:ext cx="4152305" cy="35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09" y="1419820"/>
            <a:ext cx="1059284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6239619" y="3990528"/>
            <a:ext cx="751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000">
                <a:ea typeface="ＭＳ Ｐゴシック" charset="0"/>
                <a:cs typeface="Gill Sans" charset="0"/>
              </a:rPr>
              <a:t>current bound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70" y="3036094"/>
            <a:ext cx="1086073" cy="2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74827" y="3302868"/>
            <a:ext cx="810369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1" y="2312194"/>
            <a:ext cx="3526923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/>
          <p:cNvSpPr>
            <a:spLocks/>
          </p:cNvSpPr>
          <p:nvPr/>
        </p:nvSpPr>
        <p:spPr bwMode="auto">
          <a:xfrm>
            <a:off x="170138" y="1767036"/>
            <a:ext cx="4392932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 dirty="0" smtClean="0">
                <a:ea typeface="ＭＳ Ｐゴシック" charset="0"/>
                <a:cs typeface="Gill Sans" charset="0"/>
              </a:rPr>
              <a:t>Latest </a:t>
            </a:r>
            <a:r>
              <a:rPr lang="en-US" altLang="ja-JP" sz="2400" dirty="0">
                <a:ea typeface="ＭＳ Ｐゴシック" charset="0"/>
                <a:cs typeface="Gill Sans" charset="0"/>
              </a:rPr>
              <a:t>MEG </a:t>
            </a:r>
            <a:r>
              <a:rPr lang="en-US" altLang="ja-JP" sz="2400" dirty="0" smtClean="0">
                <a:ea typeface="ＭＳ Ｐゴシック" charset="0"/>
                <a:cs typeface="Gill Sans" charset="0"/>
              </a:rPr>
              <a:t>experiment bound:</a:t>
            </a:r>
            <a:endParaRPr lang="en-US" altLang="ja-JP" sz="2400" dirty="0">
              <a:ea typeface="ＭＳ Ｐゴシック" charset="0"/>
              <a:cs typeface="Gill Sans" charset="0"/>
            </a:endParaRPr>
          </a:p>
        </p:txBody>
      </p:sp>
      <p:sp>
        <p:nvSpPr>
          <p:cNvPr id="26635" name="Rectangle 11"/>
          <p:cNvSpPr>
            <a:spLocks/>
          </p:cNvSpPr>
          <p:nvPr/>
        </p:nvSpPr>
        <p:spPr bwMode="auto">
          <a:xfrm>
            <a:off x="215900" y="3064074"/>
            <a:ext cx="242887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 dirty="0">
                <a:ea typeface="ＭＳ Ｐゴシック" charset="0"/>
                <a:cs typeface="Gill Sans" charset="0"/>
              </a:rPr>
              <a:t>SUSY contributions</a:t>
            </a:r>
          </a:p>
        </p:txBody>
      </p: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1118444" y="3636987"/>
            <a:ext cx="2890986" cy="1967880"/>
            <a:chOff x="0" y="0"/>
            <a:chExt cx="2589" cy="1762"/>
          </a:xfrm>
        </p:grpSpPr>
        <p:grpSp>
          <p:nvGrpSpPr>
            <p:cNvPr id="26638" name="Group 14"/>
            <p:cNvGrpSpPr>
              <a:grpSpLocks/>
            </p:cNvGrpSpPr>
            <p:nvPr/>
          </p:nvGrpSpPr>
          <p:grpSpPr bwMode="auto">
            <a:xfrm>
              <a:off x="0" y="42"/>
              <a:ext cx="2589" cy="1720"/>
              <a:chOff x="0" y="0"/>
              <a:chExt cx="2589" cy="1719"/>
            </a:xfrm>
          </p:grpSpPr>
          <p:pic>
            <p:nvPicPr>
              <p:cNvPr id="26636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89" cy="1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7" name="Rectangle 13"/>
              <p:cNvSpPr>
                <a:spLocks/>
              </p:cNvSpPr>
              <p:nvPr/>
            </p:nvSpPr>
            <p:spPr bwMode="auto">
              <a:xfrm>
                <a:off x="1117" y="1240"/>
                <a:ext cx="112" cy="1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</p:grpSp>
        <p:pic>
          <p:nvPicPr>
            <p:cNvPr id="26639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402"/>
              <a:ext cx="25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402"/>
              <a:ext cx="24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" y="0"/>
              <a:ext cx="18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1442"/>
              <a:ext cx="28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1426"/>
              <a:ext cx="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5" name="Rectangle 21"/>
          <p:cNvSpPr>
            <a:spLocks/>
          </p:cNvSpPr>
          <p:nvPr/>
        </p:nvSpPr>
        <p:spPr bwMode="auto">
          <a:xfrm>
            <a:off x="321107" y="5918598"/>
            <a:ext cx="5500688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 dirty="0" err="1">
                <a:ea typeface="ＭＳ Ｐゴシック" charset="0"/>
                <a:cs typeface="Lucida Grande" charset="0"/>
              </a:rPr>
              <a:t>μ→eγ</a:t>
            </a:r>
            <a:r>
              <a:rPr lang="ja-JP" altLang="en-US" sz="2400" dirty="0">
                <a:ea typeface="ＭＳ Ｐゴシック" charset="0"/>
                <a:cs typeface="Lucida Grande" charset="0"/>
              </a:rPr>
              <a:t>　</a:t>
            </a:r>
            <a:r>
              <a:rPr lang="en-US" altLang="ja-JP" sz="2400" dirty="0" smtClean="0">
                <a:ea typeface="ＭＳ Ｐゴシック" charset="0"/>
                <a:cs typeface="Lucida Grande" charset="0"/>
              </a:rPr>
              <a:t>is sensitive </a:t>
            </a:r>
            <a:r>
              <a:rPr lang="en-US" altLang="ja-JP" sz="2400" dirty="0">
                <a:ea typeface="ＭＳ Ｐゴシック" charset="0"/>
                <a:cs typeface="Lucida Grande" charset="0"/>
              </a:rPr>
              <a:t>to </a:t>
            </a:r>
            <a:r>
              <a:rPr lang="en-US" altLang="ja-JP" sz="2400" dirty="0" err="1">
                <a:ea typeface="ＭＳ Ｐゴシック" charset="0"/>
                <a:cs typeface="Lucida Grande" charset="0"/>
              </a:rPr>
              <a:t>slepton</a:t>
            </a:r>
            <a:r>
              <a:rPr lang="en-US" altLang="ja-JP" sz="2400" dirty="0">
                <a:ea typeface="ＭＳ Ｐゴシック" charset="0"/>
                <a:cs typeface="Lucida Grande" charset="0"/>
              </a:rPr>
              <a:t> ~ 10 </a:t>
            </a:r>
            <a:r>
              <a:rPr lang="en-US" altLang="ja-JP" sz="2400" dirty="0" err="1">
                <a:ea typeface="ＭＳ Ｐゴシック" charset="0"/>
                <a:cs typeface="Lucida Grande" charset="0"/>
              </a:rPr>
              <a:t>TeV</a:t>
            </a:r>
            <a:r>
              <a:rPr lang="en-US" altLang="ja-JP" sz="2400" dirty="0">
                <a:ea typeface="ＭＳ Ｐゴシック" charset="0"/>
                <a:cs typeface="Lucida Grande" charset="0"/>
              </a:rPr>
              <a:t>.</a:t>
            </a: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215900" y="81602"/>
            <a:ext cx="881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Precision tests in FCNC processes</a:t>
            </a:r>
            <a:endParaRPr lang="ja-JP" altLang="en-US" dirty="0"/>
          </a:p>
        </p:txBody>
      </p:sp>
      <p:sp>
        <p:nvSpPr>
          <p:cNvPr id="24" name="Rectangle 2"/>
          <p:cNvSpPr>
            <a:spLocks/>
          </p:cNvSpPr>
          <p:nvPr/>
        </p:nvSpPr>
        <p:spPr bwMode="auto">
          <a:xfrm>
            <a:off x="177800" y="1203567"/>
            <a:ext cx="867854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 dirty="0" smtClean="0">
                <a:ea typeface="ＭＳ Ｐゴシック" charset="0"/>
                <a:cs typeface="Gill Sans" charset="0"/>
              </a:rPr>
              <a:t>Lepton-flavor-violating </a:t>
            </a:r>
            <a:r>
              <a:rPr lang="en-US" altLang="ja-JP" sz="2400" dirty="0" err="1" smtClean="0">
                <a:ea typeface="ＭＳ Ｐゴシック" charset="0"/>
                <a:cs typeface="Gill Sans" charset="0"/>
              </a:rPr>
              <a:t>muon</a:t>
            </a:r>
            <a:r>
              <a:rPr lang="en-US" altLang="ja-JP" sz="2400" dirty="0" smtClean="0">
                <a:ea typeface="ＭＳ Ｐゴシック" charset="0"/>
                <a:cs typeface="Gill Sans" charset="0"/>
              </a:rPr>
              <a:t> decay </a:t>
            </a:r>
            <a:endParaRPr lang="en-US" altLang="ja-JP" sz="2400" dirty="0">
              <a:ea typeface="ＭＳ Ｐゴシック" charset="0"/>
              <a:cs typeface="Gill Sans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53196" y="6360951"/>
            <a:ext cx="268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(Figures from Shimizu-san)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4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03200" y="68902"/>
            <a:ext cx="881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Precision tests in FCNC processes</a:t>
            </a:r>
            <a:endParaRPr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307444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203200" y="1257270"/>
            <a:ext cx="603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Unitarity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of the CKM matrix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635000" y="7277100"/>
            <a:ext cx="603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It seems that no room for SUSY contributions.</a:t>
            </a:r>
          </a:p>
        </p:txBody>
      </p:sp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1900970"/>
            <a:ext cx="4954587" cy="40647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44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983853"/>
            <a:ext cx="5063133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4055666"/>
            <a:ext cx="5063133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/>
          </p:cNvSpPr>
          <p:nvPr/>
        </p:nvSpPr>
        <p:spPr bwMode="auto">
          <a:xfrm>
            <a:off x="5813227" y="1509380"/>
            <a:ext cx="2435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700">
                <a:ea typeface="ＭＳ Ｐゴシック" charset="0"/>
                <a:cs typeface="Gill Sans" charset="0"/>
              </a:rPr>
              <a:t>UT from the loop processes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70" y="2082205"/>
            <a:ext cx="2750344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/>
          </p:cNvSpPr>
          <p:nvPr/>
        </p:nvSpPr>
        <p:spPr bwMode="auto">
          <a:xfrm>
            <a:off x="5900291" y="4933915"/>
            <a:ext cx="24073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700">
                <a:ea typeface="ＭＳ Ｐゴシック" charset="0"/>
                <a:cs typeface="Gill Sans" charset="0"/>
              </a:rPr>
              <a:t>UT from the tree processes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34" y="5475486"/>
            <a:ext cx="227260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/>
          </p:cNvSpPr>
          <p:nvPr/>
        </p:nvSpPr>
        <p:spPr bwMode="auto">
          <a:xfrm>
            <a:off x="5543105" y="2570688"/>
            <a:ext cx="3473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1700" dirty="0" smtClean="0">
                <a:ea typeface="ＭＳ Ｐゴシック" charset="0"/>
                <a:cs typeface="Gill Sans" charset="0"/>
              </a:rPr>
              <a:t>New physics </a:t>
            </a:r>
            <a:r>
              <a:rPr lang="en-US" altLang="ja-JP" sz="1700" dirty="0">
                <a:ea typeface="ＭＳ Ｐゴシック" charset="0"/>
                <a:cs typeface="Gill Sans" charset="0"/>
              </a:rPr>
              <a:t>contributions </a:t>
            </a:r>
            <a:r>
              <a:rPr lang="en-US" altLang="ja-JP" sz="1700" dirty="0" smtClean="0">
                <a:ea typeface="ＭＳ Ｐゴシック" charset="0"/>
                <a:cs typeface="Gill Sans" charset="0"/>
              </a:rPr>
              <a:t>may </a:t>
            </a:r>
            <a:r>
              <a:rPr lang="en-US" altLang="ja-JP" sz="1700" dirty="0">
                <a:ea typeface="ＭＳ Ｐゴシック" charset="0"/>
                <a:cs typeface="Gill Sans" charset="0"/>
              </a:rPr>
              <a:t>be sizable.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5602263" y="5990758"/>
            <a:ext cx="3078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700" dirty="0" smtClean="0">
                <a:ea typeface="ＭＳ Ｐゴシック" charset="0"/>
                <a:cs typeface="Gill Sans" charset="0"/>
              </a:rPr>
              <a:t>New physics  </a:t>
            </a:r>
            <a:r>
              <a:rPr lang="en-US" altLang="ja-JP" sz="1700" dirty="0">
                <a:ea typeface="ＭＳ Ｐゴシック" charset="0"/>
                <a:cs typeface="Gill Sans" charset="0"/>
              </a:rPr>
              <a:t>contributions </a:t>
            </a:r>
            <a:r>
              <a:rPr lang="en-US" altLang="ja-JP" sz="1700" dirty="0" smtClean="0">
                <a:ea typeface="ＭＳ Ｐゴシック" charset="0"/>
                <a:cs typeface="Gill Sans" charset="0"/>
              </a:rPr>
              <a:t>may </a:t>
            </a:r>
            <a:r>
              <a:rPr lang="en-US" altLang="ja-JP" sz="1700" dirty="0">
                <a:ea typeface="ＭＳ Ｐゴシック" charset="0"/>
                <a:cs typeface="Gill Sans" charset="0"/>
              </a:rPr>
              <a:t>be </a:t>
            </a:r>
            <a:endParaRPr lang="en-US" altLang="ja-JP" sz="1700" dirty="0" smtClean="0">
              <a:ea typeface="ＭＳ Ｐゴシック" charset="0"/>
              <a:cs typeface="Gill Sans" charset="0"/>
            </a:endParaRPr>
          </a:p>
          <a:p>
            <a:r>
              <a:rPr lang="en-US" altLang="ja-JP" sz="1700" dirty="0" smtClean="0">
                <a:ea typeface="ＭＳ Ｐゴシック" charset="0"/>
                <a:cs typeface="Gill Sans" charset="0"/>
              </a:rPr>
              <a:t>negligible</a:t>
            </a:r>
            <a:r>
              <a:rPr lang="en-US" altLang="ja-JP" sz="1700" dirty="0">
                <a:ea typeface="ＭＳ Ｐゴシック" charset="0"/>
                <a:cs typeface="Gill Sans" charset="0"/>
              </a:rPr>
              <a:t>.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68" y="2524254"/>
            <a:ext cx="5063133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203200" y="81602"/>
            <a:ext cx="881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Precision tests in FCNC processes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5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3" y="1509117"/>
            <a:ext cx="4429125" cy="44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Oval 5"/>
          <p:cNvSpPr>
            <a:spLocks/>
          </p:cNvSpPr>
          <p:nvPr/>
        </p:nvSpPr>
        <p:spPr bwMode="auto">
          <a:xfrm>
            <a:off x="2759273" y="2893219"/>
            <a:ext cx="741164" cy="741164"/>
          </a:xfrm>
          <a:prstGeom prst="ellips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3558" name="Oval 6"/>
          <p:cNvSpPr>
            <a:spLocks/>
          </p:cNvSpPr>
          <p:nvPr/>
        </p:nvSpPr>
        <p:spPr bwMode="auto">
          <a:xfrm>
            <a:off x="1928813" y="2178844"/>
            <a:ext cx="741164" cy="741164"/>
          </a:xfrm>
          <a:prstGeom prst="ellips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5217443" y="3862288"/>
            <a:ext cx="3911203" cy="9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 dirty="0" smtClean="0">
                <a:ea typeface="ＭＳ Ｐゴシック" charset="0"/>
                <a:cs typeface="Gill Sans" charset="0"/>
              </a:rPr>
              <a:t>Tree and loop favored regions </a:t>
            </a:r>
            <a:r>
              <a:rPr lang="en-US" altLang="ja-JP" sz="2400" dirty="0">
                <a:ea typeface="ＭＳ Ｐゴシック" charset="0"/>
                <a:cs typeface="Gill Sans" charset="0"/>
              </a:rPr>
              <a:t>may not </a:t>
            </a:r>
            <a:r>
              <a:rPr lang="en-US" altLang="ja-JP" sz="2400" dirty="0" smtClean="0">
                <a:ea typeface="ＭＳ Ｐゴシック" charset="0"/>
                <a:cs typeface="Gill Sans" charset="0"/>
              </a:rPr>
              <a:t>have overlap </a:t>
            </a:r>
            <a:r>
              <a:rPr lang="en-US" altLang="ja-JP" sz="2400" dirty="0">
                <a:ea typeface="ＭＳ Ｐゴシック" charset="0"/>
                <a:cs typeface="Gill Sans" charset="0"/>
              </a:rPr>
              <a:t>at future </a:t>
            </a:r>
            <a:r>
              <a:rPr lang="en-US" altLang="ja-JP" sz="2400" dirty="0" smtClean="0">
                <a:ea typeface="ＭＳ Ｐゴシック" charset="0"/>
                <a:cs typeface="Gill Sans" charset="0"/>
              </a:rPr>
              <a:t>experiment.</a:t>
            </a:r>
            <a:endParaRPr lang="en-US" altLang="ja-JP" sz="2400" dirty="0">
              <a:ea typeface="ＭＳ Ｐゴシック" charset="0"/>
              <a:cs typeface="Gill Sans" charset="0"/>
            </a:endParaRP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5241727" y="2285802"/>
            <a:ext cx="391120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 dirty="0" err="1">
                <a:ea typeface="ＭＳ Ｐゴシック" charset="0"/>
                <a:cs typeface="Gill Sans" charset="0"/>
              </a:rPr>
              <a:t>Hadronic</a:t>
            </a:r>
            <a:r>
              <a:rPr lang="en-US" altLang="ja-JP" sz="2400" dirty="0">
                <a:ea typeface="ＭＳ Ｐゴシック" charset="0"/>
                <a:cs typeface="Gill Sans" charset="0"/>
              </a:rPr>
              <a:t> uncertainties are assumed to </a:t>
            </a:r>
            <a:r>
              <a:rPr lang="en-US" altLang="ja-JP" sz="2400" dirty="0" smtClean="0">
                <a:ea typeface="ＭＳ Ｐゴシック" charset="0"/>
                <a:cs typeface="Gill Sans" charset="0"/>
              </a:rPr>
              <a:t>be O</a:t>
            </a:r>
            <a:r>
              <a:rPr lang="en-US" altLang="ja-JP" sz="2400" dirty="0">
                <a:ea typeface="ＭＳ Ｐゴシック" charset="0"/>
                <a:cs typeface="Gill Sans" charset="0"/>
              </a:rPr>
              <a:t>(1)% by the future lattice calculations.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3262685" y="2616309"/>
            <a:ext cx="41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  <a:ea typeface="ＭＳ Ｐゴシック" charset="0"/>
                <a:cs typeface="Gill Sans" charset="0"/>
              </a:rPr>
              <a:t>loop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2348508" y="1893004"/>
            <a:ext cx="3875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  <a:ea typeface="ＭＳ Ｐゴシック" charset="0"/>
                <a:cs typeface="Gill Sans" charset="0"/>
              </a:rPr>
              <a:t>tree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15900" y="81602"/>
            <a:ext cx="881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Precision tests in FCNC processes</a:t>
            </a:r>
            <a:endParaRPr lang="ja-JP" altLang="en-US" dirty="0"/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177800" y="1203567"/>
            <a:ext cx="867854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 dirty="0" smtClean="0">
                <a:ea typeface="ＭＳ Ｐゴシック" charset="0"/>
                <a:cs typeface="Gill Sans" charset="0"/>
              </a:rPr>
              <a:t>Expectation in  Super B factory experiments</a:t>
            </a:r>
            <a:endParaRPr lang="en-US" altLang="ja-JP" sz="2400" dirty="0">
              <a:ea typeface="ＭＳ Ｐゴシック" charset="0"/>
              <a:cs typeface="Gill Sans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42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78" y="491133"/>
            <a:ext cx="3253755" cy="302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22" y="3408909"/>
            <a:ext cx="3446859" cy="29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1187649"/>
            <a:ext cx="4429125" cy="44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4884539"/>
            <a:ext cx="491133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28" y="1928812"/>
            <a:ext cx="482203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/>
          </p:cNvSpPr>
          <p:nvPr/>
        </p:nvSpPr>
        <p:spPr bwMode="auto">
          <a:xfrm>
            <a:off x="6019726" y="2088505"/>
            <a:ext cx="10010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000">
                <a:ea typeface="ＭＳ Ｐゴシック" charset="0"/>
                <a:cs typeface="Gill Sans" charset="0"/>
              </a:rPr>
              <a:t>experimental value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5929312" y="5191571"/>
            <a:ext cx="10010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000">
                <a:ea typeface="ＭＳ Ｐゴシック" charset="0"/>
                <a:cs typeface="Gill Sans" charset="0"/>
              </a:rPr>
              <a:t>experimental value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94" y="803672"/>
            <a:ext cx="1136303" cy="1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23" y="4330898"/>
            <a:ext cx="1169789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785938" y="2294930"/>
            <a:ext cx="759023" cy="80367"/>
          </a:xfrm>
          <a:prstGeom prst="line">
            <a:avLst/>
          </a:prstGeom>
          <a:noFill/>
          <a:ln w="63500" cap="flat">
            <a:solidFill>
              <a:srgbClr val="FF80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785938" y="2437805"/>
            <a:ext cx="473273" cy="348258"/>
          </a:xfrm>
          <a:prstGeom prst="line">
            <a:avLst/>
          </a:prstGeom>
          <a:noFill/>
          <a:ln w="63500" cap="flat">
            <a:solidFill>
              <a:srgbClr val="FF6FCF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517922" y="642937"/>
            <a:ext cx="456307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400" dirty="0" smtClean="0">
                <a:ea typeface="ＭＳ Ｐゴシック" charset="0"/>
                <a:cs typeface="Gill Sans" charset="0"/>
              </a:rPr>
              <a:t>SUSY SM at 10 </a:t>
            </a:r>
            <a:r>
              <a:rPr lang="en-US" altLang="ja-JP" sz="2400" dirty="0" err="1">
                <a:ea typeface="ＭＳ Ｐゴシック" charset="0"/>
                <a:cs typeface="Gill Sans" charset="0"/>
              </a:rPr>
              <a:t>TeV</a:t>
            </a:r>
            <a:r>
              <a:rPr lang="en-US" altLang="ja-JP" sz="2400" dirty="0">
                <a:ea typeface="ＭＳ Ｐゴシック" charset="0"/>
                <a:cs typeface="Gill Sans" charset="0"/>
              </a:rPr>
              <a:t> </a:t>
            </a:r>
            <a:r>
              <a:rPr lang="en-US" altLang="ja-JP" sz="2400" dirty="0" smtClean="0">
                <a:ea typeface="ＭＳ Ｐゴシック" charset="0"/>
                <a:cs typeface="Gill Sans" charset="0"/>
              </a:rPr>
              <a:t>may give sizable contribution </a:t>
            </a:r>
            <a:r>
              <a:rPr lang="en-US" altLang="ja-JP" sz="2400" dirty="0">
                <a:ea typeface="ＭＳ Ｐゴシック" charset="0"/>
                <a:cs typeface="Gill Sans" charset="0"/>
              </a:rPr>
              <a:t>to B, K mixings.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804047" y="2277070"/>
            <a:ext cx="1276945" cy="239315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277196" y="1741289"/>
            <a:ext cx="1589484" cy="23998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53196" y="6360951"/>
            <a:ext cx="268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(Figures from Shimizu-san)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5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3906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Summary of talk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2999206" y="2075580"/>
            <a:ext cx="3109821" cy="307275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431378" y="3163817"/>
            <a:ext cx="3109821" cy="3072750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758839" y="3235037"/>
            <a:ext cx="3109821" cy="307275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2819" y="1920800"/>
            <a:ext cx="253146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Energy Frontier</a:t>
            </a:r>
            <a:endParaRPr kumimoji="1" lang="ja-JP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4606252">
            <a:off x="1249170" y="5013002"/>
            <a:ext cx="28905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n w="1905"/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Precision Frontier</a:t>
            </a:r>
            <a:endParaRPr kumimoji="1" lang="ja-JP" altLang="en-US" sz="2800" b="1" dirty="0">
              <a:ln w="1905"/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7973633">
            <a:off x="5277189" y="5149657"/>
            <a:ext cx="260840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Cosmic Frontier</a:t>
            </a:r>
            <a:endParaRPr kumimoji="1" lang="ja-JP" altLang="en-US" sz="28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56918" y="3864911"/>
            <a:ext cx="16381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Beyond </a:t>
            </a:r>
          </a:p>
          <a:p>
            <a:pPr algn="ctr"/>
            <a:r>
              <a:rPr lang="en-US" altLang="ja-JP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SM</a:t>
            </a:r>
            <a:endParaRPr lang="ja-JP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914281" y="2273254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Direct search for new </a:t>
            </a:r>
            <a:r>
              <a:rPr lang="en-US" altLang="ja-JP" dirty="0" smtClean="0">
                <a:solidFill>
                  <a:schemeClr val="accent6"/>
                </a:solidFill>
              </a:rPr>
              <a:t>particles</a:t>
            </a:r>
          </a:p>
          <a:p>
            <a:r>
              <a:rPr lang="en-US" altLang="ja-JP" dirty="0" smtClean="0">
                <a:solidFill>
                  <a:schemeClr val="accent6"/>
                </a:solidFill>
              </a:rPr>
              <a:t>Measurement </a:t>
            </a:r>
            <a:r>
              <a:rPr lang="en-US" altLang="ja-JP" dirty="0">
                <a:solidFill>
                  <a:schemeClr val="accent6"/>
                </a:solidFill>
              </a:rPr>
              <a:t>of Higgs boson 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45378" y="53844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err="1" smtClean="0">
                <a:solidFill>
                  <a:schemeClr val="accent1"/>
                </a:solidFill>
              </a:rPr>
              <a:t>Muon</a:t>
            </a:r>
            <a:r>
              <a:rPr lang="en-US" altLang="ja-JP" dirty="0" smtClean="0">
                <a:solidFill>
                  <a:schemeClr val="accent1"/>
                </a:solidFill>
              </a:rPr>
              <a:t> g</a:t>
            </a:r>
            <a:r>
              <a:rPr lang="en-US" altLang="ja-JP" dirty="0">
                <a:solidFill>
                  <a:schemeClr val="accent1"/>
                </a:solidFill>
              </a:rPr>
              <a:t>-</a:t>
            </a:r>
            <a:r>
              <a:rPr lang="en-US" altLang="ja-JP" dirty="0" smtClean="0">
                <a:solidFill>
                  <a:schemeClr val="accent1"/>
                </a:solidFill>
              </a:rPr>
              <a:t>2</a:t>
            </a:r>
          </a:p>
          <a:p>
            <a:r>
              <a:rPr lang="en-US" altLang="ja-JP" dirty="0">
                <a:solidFill>
                  <a:schemeClr val="accent1"/>
                </a:solidFill>
              </a:rPr>
              <a:t>h</a:t>
            </a:r>
            <a:r>
              <a:rPr lang="en-US" altLang="ja-JP" dirty="0" smtClean="0">
                <a:solidFill>
                  <a:schemeClr val="accent1"/>
                </a:solidFill>
              </a:rPr>
              <a:t>adron </a:t>
            </a:r>
            <a:r>
              <a:rPr lang="en-US" altLang="ja-JP" dirty="0">
                <a:solidFill>
                  <a:schemeClr val="accent1"/>
                </a:solidFill>
              </a:rPr>
              <a:t>and lepton </a:t>
            </a:r>
            <a:r>
              <a:rPr lang="en-US" altLang="ja-JP" dirty="0" smtClean="0">
                <a:solidFill>
                  <a:schemeClr val="accent1"/>
                </a:solidFill>
              </a:rPr>
              <a:t>FCNCs</a:t>
            </a:r>
          </a:p>
          <a:p>
            <a:r>
              <a:rPr lang="en-US" altLang="ja-JP" dirty="0" smtClean="0">
                <a:solidFill>
                  <a:schemeClr val="accent1"/>
                </a:solidFill>
              </a:rPr>
              <a:t>EDMs</a:t>
            </a:r>
            <a:endParaRPr lang="en-US" altLang="ja-JP" dirty="0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758067" y="5590236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800000"/>
                </a:solidFill>
              </a:rPr>
              <a:t>Direct and indirect </a:t>
            </a:r>
            <a:endParaRPr lang="en-US" altLang="ja-JP" dirty="0" smtClean="0">
              <a:solidFill>
                <a:srgbClr val="800000"/>
              </a:solidFill>
            </a:endParaRPr>
          </a:p>
          <a:p>
            <a:r>
              <a:rPr lang="en-US" altLang="ja-JP" dirty="0" smtClean="0">
                <a:solidFill>
                  <a:srgbClr val="800000"/>
                </a:solidFill>
              </a:rPr>
              <a:t>WIMP </a:t>
            </a:r>
            <a:r>
              <a:rPr lang="en-US" altLang="ja-JP" dirty="0">
                <a:solidFill>
                  <a:srgbClr val="800000"/>
                </a:solidFill>
              </a:rPr>
              <a:t>searches.</a:t>
            </a:r>
            <a:endParaRPr lang="ja-JP" altLang="en-US" dirty="0">
              <a:solidFill>
                <a:srgbClr val="8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3778" y="618756"/>
            <a:ext cx="910022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We have to derive answer </a:t>
            </a:r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muon</a:t>
            </a:r>
            <a:r>
              <a:rPr lang="en-US" altLang="ja-JP" sz="2400" dirty="0" smtClean="0"/>
              <a:t> (g-2) and WIMP DM, BSM around </a:t>
            </a:r>
            <a:r>
              <a:rPr lang="en-US" altLang="ja-JP" sz="2400" dirty="0" err="1" smtClean="0"/>
              <a:t>TeVs</a:t>
            </a:r>
            <a:r>
              <a:rPr lang="en-US" altLang="ja-JP" sz="2400" dirty="0" smtClean="0"/>
              <a:t>, and we need to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study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them from </a:t>
            </a:r>
            <a:r>
              <a:rPr lang="en-US" altLang="ja-JP" sz="2400" dirty="0"/>
              <a:t>various directions in energy, precision, and cosmic </a:t>
            </a:r>
            <a:r>
              <a:rPr lang="en-US" altLang="ja-JP" sz="2400" dirty="0" smtClean="0"/>
              <a:t>frontiers.</a:t>
            </a:r>
            <a:endParaRPr lang="en-US" altLang="ja-JP" sz="2400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65125"/>
          </a:xfrm>
        </p:spPr>
        <p:txBody>
          <a:bodyPr/>
          <a:lstStyle/>
          <a:p>
            <a:fld id="{0EDD6DDD-878C-A445-8D25-E0EEB851D119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2784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064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003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209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Direct detection of E-WIMPs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13" y="1317590"/>
            <a:ext cx="4710761" cy="17359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287" y="3331408"/>
            <a:ext cx="5157434" cy="197256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5594221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While scattering of </a:t>
            </a:r>
            <a:r>
              <a:rPr lang="en-US" altLang="ja-JP" sz="2400" dirty="0"/>
              <a:t>E-WIMP </a:t>
            </a:r>
            <a:r>
              <a:rPr lang="en-US" altLang="ja-JP" sz="2400" dirty="0" smtClean="0"/>
              <a:t>with nucleon is a loop process, the cross section is not suppressed by the E-WIMP mass, and  </a:t>
            </a:r>
            <a:r>
              <a:rPr lang="en-US" altLang="ja-JP" sz="2400" dirty="0" err="1" smtClean="0"/>
              <a:t>σv</a:t>
            </a:r>
            <a:r>
              <a:rPr lang="en-US" altLang="ja-JP" sz="2400" dirty="0" smtClean="0"/>
              <a:t>~ 10</a:t>
            </a:r>
            <a:r>
              <a:rPr lang="en-US" altLang="ja-JP" sz="2400" baseline="30000" dirty="0" smtClean="0"/>
              <a:t>-(46-47)</a:t>
            </a:r>
            <a:r>
              <a:rPr lang="en-US" altLang="ja-JP" sz="2400" dirty="0" smtClean="0"/>
              <a:t>cm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. </a:t>
            </a:r>
            <a:endParaRPr lang="en-US" altLang="ja-JP" sz="2400" dirty="0"/>
          </a:p>
          <a:p>
            <a:r>
              <a:rPr lang="en-US" altLang="ja-JP" sz="2400" dirty="0" smtClean="0"/>
              <a:t>(JH, </a:t>
            </a:r>
            <a:r>
              <a:rPr lang="en-US" altLang="ja-JP" sz="2400" dirty="0" err="1" smtClean="0"/>
              <a:t>Ishiwata</a:t>
            </a:r>
            <a:r>
              <a:rPr lang="en-US" altLang="ja-JP" sz="2400" dirty="0" smtClean="0"/>
              <a:t>, Nagata) </a:t>
            </a:r>
            <a:endParaRPr lang="en-US" altLang="ja-JP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540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Wino direct detection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101759"/>
            <a:ext cx="7261452" cy="4551778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 flipV="1">
            <a:off x="3517900" y="1612900"/>
            <a:ext cx="12700" cy="325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606800" y="1638300"/>
            <a:ext cx="12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125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r>
              <a:rPr kumimoji="1" lang="en-US" altLang="ja-JP" dirty="0" smtClean="0"/>
              <a:t>Higgs mass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91262" y="5587804"/>
            <a:ext cx="8562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More reliable evaluation of matrix element and also higher order correction are required. </a:t>
            </a:r>
            <a:endParaRPr lang="en-US" altLang="ja-JP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5843099" y="4171434"/>
            <a:ext cx="1991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(chiral </a:t>
            </a:r>
            <a:r>
              <a:rPr lang="en-US" altLang="ja-JP" dirty="0" err="1" smtClean="0"/>
              <a:t>langrangian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075811" y="1682234"/>
            <a:ext cx="1370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(QCD lattice)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670744" y="5085834"/>
            <a:ext cx="160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(Solon and Hill)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Urgency</a:t>
            </a:r>
            <a:r>
              <a:rPr lang="en-US" altLang="ja-JP" dirty="0"/>
              <a:t> </a:t>
            </a:r>
            <a:r>
              <a:rPr lang="en-US" altLang="ja-JP" dirty="0" smtClean="0"/>
              <a:t>problems in particle physics </a:t>
            </a:r>
            <a:br>
              <a:rPr lang="en-US" altLang="ja-JP" dirty="0" smtClean="0"/>
            </a:br>
            <a:r>
              <a:rPr lang="en-US" altLang="ja-JP" dirty="0" smtClean="0"/>
              <a:t>(my opinion)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58099"/>
            <a:ext cx="8229600" cy="36582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Does </a:t>
            </a:r>
            <a:r>
              <a:rPr lang="en-US" altLang="ja-JP" dirty="0"/>
              <a:t>d</a:t>
            </a:r>
            <a:r>
              <a:rPr lang="en-US" altLang="ja-JP" dirty="0" smtClean="0"/>
              <a:t>eviation of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(g-2) come from physics beyond the SM?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Is dark matter WIMPs?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Where is physics beyond the standard model? Around </a:t>
            </a:r>
            <a:r>
              <a:rPr lang="en-US" altLang="ja-JP" dirty="0" err="1" smtClean="0"/>
              <a:t>TeVs</a:t>
            </a:r>
            <a:r>
              <a:rPr lang="en-US" altLang="ja-JP" dirty="0" smtClean="0"/>
              <a:t>? Is discovered Higgs  the SM one? 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058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07210"/>
            <a:ext cx="8242300" cy="60706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8559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Constraints on wino from FERMI</a:t>
            </a:r>
            <a:endParaRPr kumimoji="1" lang="ja-JP" altLang="en-US" dirty="0"/>
          </a:p>
        </p:txBody>
      </p:sp>
      <p:pic>
        <p:nvPicPr>
          <p:cNvPr id="4" name="図 3" descr="Sensitivity_15dSphs10y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1264576"/>
            <a:ext cx="7594600" cy="486529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895759" y="5945204"/>
            <a:ext cx="2966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(figure from Matsumoto-san) 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379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11909" y="2328637"/>
            <a:ext cx="7931727" cy="3793981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The standard model in particle physics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932546" y="2713174"/>
            <a:ext cx="3163454" cy="15701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SU(3)×SU(2)×U(1) </a:t>
            </a:r>
          </a:p>
          <a:p>
            <a:pPr algn="ctr"/>
            <a:r>
              <a:rPr lang="en-US" altLang="ja-JP" sz="2400" dirty="0" smtClean="0"/>
              <a:t>gauge theories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177638" y="4438066"/>
            <a:ext cx="3163454" cy="15701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3 generations </a:t>
            </a:r>
          </a:p>
          <a:p>
            <a:pPr algn="ctr"/>
            <a:r>
              <a:rPr lang="en-US" altLang="ja-JP" sz="2400" dirty="0" smtClean="0"/>
              <a:t>of quarks and leptons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4664365" y="4438066"/>
            <a:ext cx="3163454" cy="15701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Higgs mechanism </a:t>
            </a:r>
          </a:p>
          <a:p>
            <a:pPr algn="ctr"/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orgin</a:t>
            </a:r>
            <a:r>
              <a:rPr lang="en-US" altLang="ja-JP" sz="2400" dirty="0" smtClean="0"/>
              <a:t> of mass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932546" y="1946561"/>
            <a:ext cx="3163454" cy="68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Building blocks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52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Victory of the standard model</a:t>
            </a:r>
            <a:br>
              <a:rPr lang="en-US" altLang="ja-JP" dirty="0" smtClean="0"/>
            </a:br>
            <a:r>
              <a:rPr lang="en-US" altLang="ja-JP" dirty="0" smtClean="0"/>
              <a:t>- Discovery of Higgs boson -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73" y="2091324"/>
            <a:ext cx="3154218" cy="3026269"/>
          </a:xfrm>
          <a:prstGeom prst="rect">
            <a:avLst/>
          </a:prstGeom>
        </p:spPr>
      </p:pic>
      <p:pic>
        <p:nvPicPr>
          <p:cNvPr id="11" name="図 10" descr="fig_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02" y="2175849"/>
            <a:ext cx="3774826" cy="284333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69881" y="5374225"/>
            <a:ext cx="8116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On </a:t>
            </a:r>
            <a:r>
              <a:rPr lang="en-US" altLang="ja-JP" sz="2400" dirty="0" err="1" smtClean="0"/>
              <a:t>Junly</a:t>
            </a:r>
            <a:r>
              <a:rPr lang="en-US" altLang="ja-JP" sz="2400" dirty="0" smtClean="0"/>
              <a:t> 4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 2012, the Higgs boson with mass 125</a:t>
            </a:r>
            <a:r>
              <a:rPr lang="en-US" altLang="ja-JP" sz="2400" dirty="0"/>
              <a:t>-126 </a:t>
            </a:r>
            <a:r>
              <a:rPr lang="en-US" altLang="ja-JP" sz="2400" dirty="0" err="1"/>
              <a:t>GeV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was discovered at ATLAS and CMS experiments.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42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82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Three tools in particle physics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2999206" y="1465980"/>
            <a:ext cx="3109821" cy="307275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431378" y="2554217"/>
            <a:ext cx="3109821" cy="3072750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758839" y="2625437"/>
            <a:ext cx="3109821" cy="307275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2819" y="1311200"/>
            <a:ext cx="253146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Energy Frontier</a:t>
            </a:r>
            <a:endParaRPr kumimoji="1" lang="ja-JP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4606252">
            <a:off x="1249170" y="4403402"/>
            <a:ext cx="28905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n w="1905"/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Precision Frontier</a:t>
            </a:r>
            <a:endParaRPr kumimoji="1" lang="ja-JP" altLang="en-US" sz="2800" b="1" dirty="0">
              <a:ln w="1905"/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7973633">
            <a:off x="5277189" y="4540057"/>
            <a:ext cx="260840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Cosmic Frontier</a:t>
            </a:r>
            <a:endParaRPr kumimoji="1" lang="ja-JP" altLang="en-US" sz="28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56918" y="3255311"/>
            <a:ext cx="16381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Beyond </a:t>
            </a:r>
          </a:p>
          <a:p>
            <a:pPr algn="ctr"/>
            <a:r>
              <a:rPr lang="en-US" altLang="ja-JP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SM</a:t>
            </a:r>
            <a:endParaRPr lang="ja-JP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28406" y="6207612"/>
            <a:ext cx="705273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Theoretical studies link three approaches</a:t>
            </a:r>
            <a:endParaRPr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2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67" y="1828007"/>
            <a:ext cx="3739007" cy="38846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6562" y="37449"/>
            <a:ext cx="8407644" cy="868362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000000"/>
                </a:solidFill>
              </a:rPr>
              <a:t>History of Kobayashi-</a:t>
            </a:r>
            <a:r>
              <a:rPr lang="en-US" altLang="ja-JP" sz="3600" dirty="0" err="1" smtClean="0">
                <a:solidFill>
                  <a:srgbClr val="000000"/>
                </a:solidFill>
              </a:rPr>
              <a:t>Maskawa</a:t>
            </a:r>
            <a:r>
              <a:rPr lang="en-US" altLang="ja-JP" sz="3600" dirty="0" smtClean="0">
                <a:solidFill>
                  <a:srgbClr val="000000"/>
                </a:solidFill>
              </a:rPr>
              <a:t> mechanism</a:t>
            </a:r>
            <a:endParaRPr lang="ja-JP" altLang="en-US" sz="3600" dirty="0">
              <a:solidFill>
                <a:srgbClr val="00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7229" y="891270"/>
            <a:ext cx="8686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Keywords: 3 generations 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             </a:t>
            </a:r>
            <a:r>
              <a:rPr lang="en-US" altLang="ja-JP" sz="2400" dirty="0" err="1" smtClean="0"/>
              <a:t>Unitarity</a:t>
            </a:r>
            <a:r>
              <a:rPr lang="en-US" altLang="ja-JP" sz="2400" dirty="0" smtClean="0"/>
              <a:t> of KM matrix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800" dirty="0" smtClean="0">
              <a:ln>
                <a:solidFill>
                  <a:srgbClr val="4F81BD"/>
                </a:solidFill>
              </a:ln>
              <a:solidFill>
                <a:srgbClr val="4F81BD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59645" y="5800193"/>
            <a:ext cx="7608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The KM mechanism was established by conspiracy between energy and precision frontiers.   </a:t>
            </a:r>
            <a:endParaRPr lang="en-US" altLang="ja-JP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117229" y="2064821"/>
            <a:ext cx="5948109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400" dirty="0"/>
              <a:t>Barth of KM mechanism (73)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>
                <a:solidFill>
                  <a:schemeClr val="accent6"/>
                </a:solidFill>
              </a:rPr>
              <a:t>Discovery of tau (75) and bottom (77)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>
                <a:solidFill>
                  <a:srgbClr val="4F81BD"/>
                </a:solidFill>
              </a:rPr>
              <a:t>Discovery of mixing in neutral B meson </a:t>
            </a:r>
            <a:r>
              <a:rPr lang="en-US" altLang="ja-JP" sz="2400" dirty="0" smtClean="0">
                <a:solidFill>
                  <a:srgbClr val="4F81BD"/>
                </a:solidFill>
              </a:rPr>
              <a:t> </a:t>
            </a:r>
            <a:r>
              <a:rPr lang="en-US" altLang="ja-JP" sz="2400" dirty="0">
                <a:solidFill>
                  <a:srgbClr val="4F81BD"/>
                </a:solidFill>
              </a:rPr>
              <a:t>system (81)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>
                <a:solidFill>
                  <a:srgbClr val="4F81BD"/>
                </a:solidFill>
              </a:rPr>
              <a:t>Discovery of direct CP violation (88) </a:t>
            </a:r>
            <a:r>
              <a:rPr lang="en-US" altLang="ja-JP" sz="2400" dirty="0" smtClean="0">
                <a:solidFill>
                  <a:srgbClr val="4F81BD"/>
                </a:solidFill>
              </a:rPr>
              <a:t>and its </a:t>
            </a:r>
            <a:r>
              <a:rPr lang="en-US" altLang="ja-JP" sz="2400" dirty="0">
                <a:solidFill>
                  <a:srgbClr val="4F81BD"/>
                </a:solidFill>
              </a:rPr>
              <a:t>confirmation (99)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>
                <a:solidFill>
                  <a:srgbClr val="F79646"/>
                </a:solidFill>
              </a:rPr>
              <a:t>Discovery of top</a:t>
            </a:r>
            <a:r>
              <a:rPr lang="ja-JP" altLang="en-US" sz="2400" dirty="0">
                <a:solidFill>
                  <a:srgbClr val="F79646"/>
                </a:solidFill>
              </a:rPr>
              <a:t>（</a:t>
            </a:r>
            <a:r>
              <a:rPr lang="en-US" altLang="ja-JP" sz="2400" dirty="0">
                <a:solidFill>
                  <a:srgbClr val="F79646"/>
                </a:solidFill>
              </a:rPr>
              <a:t>99</a:t>
            </a:r>
            <a:r>
              <a:rPr lang="ja-JP" altLang="en-US" sz="2400" dirty="0">
                <a:solidFill>
                  <a:srgbClr val="F79646"/>
                </a:solidFill>
              </a:rPr>
              <a:t>）</a:t>
            </a:r>
            <a:endParaRPr lang="en-US" altLang="ja-JP" sz="2400" dirty="0">
              <a:solidFill>
                <a:srgbClr val="F7964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>
                <a:solidFill>
                  <a:srgbClr val="4F81BD"/>
                </a:solidFill>
              </a:rPr>
              <a:t>Discovery of CP violation in neutral B </a:t>
            </a:r>
            <a:r>
              <a:rPr lang="en-US" altLang="ja-JP" sz="2400" dirty="0" smtClean="0">
                <a:solidFill>
                  <a:srgbClr val="4F81BD"/>
                </a:solidFill>
              </a:rPr>
              <a:t>meson </a:t>
            </a:r>
            <a:r>
              <a:rPr lang="en-US" altLang="ja-JP" sz="2400" dirty="0">
                <a:solidFill>
                  <a:srgbClr val="4F81BD"/>
                </a:solidFill>
              </a:rPr>
              <a:t>system (01)</a:t>
            </a:r>
            <a:endParaRPr lang="en-US" altLang="ja-JP" sz="2400" dirty="0">
              <a:ln>
                <a:solidFill>
                  <a:srgbClr val="4F81BD"/>
                </a:solidFill>
              </a:ln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2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6562" y="37449"/>
            <a:ext cx="8407644" cy="868362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000000"/>
                </a:solidFill>
              </a:rPr>
              <a:t>History of</a:t>
            </a:r>
            <a:r>
              <a:rPr lang="en-US" altLang="ja-JP" sz="3600" dirty="0">
                <a:solidFill>
                  <a:srgbClr val="000000"/>
                </a:solidFill>
              </a:rPr>
              <a:t> </a:t>
            </a:r>
            <a:r>
              <a:rPr lang="en-US" altLang="ja-JP" sz="3600" dirty="0" smtClean="0">
                <a:solidFill>
                  <a:srgbClr val="000000"/>
                </a:solidFill>
              </a:rPr>
              <a:t>neutrino oscillation</a:t>
            </a:r>
            <a:endParaRPr lang="ja-JP" altLang="en-US" sz="3600" dirty="0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6562" y="4887633"/>
            <a:ext cx="855389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dirty="0" smtClean="0"/>
              <a:t>Urgent problems (though I don’t cover in this talk)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/>
              <a:t>Mass hierarchy (</a:t>
            </a:r>
            <a:r>
              <a:rPr lang="en-US" altLang="ja-JP" sz="2800" dirty="0" err="1" smtClean="0"/>
              <a:t>m</a:t>
            </a:r>
            <a:r>
              <a:rPr lang="en-US" altLang="ja-JP" sz="2800" baseline="-25000" dirty="0" err="1" smtClean="0"/>
              <a:t>ντ</a:t>
            </a:r>
            <a:r>
              <a:rPr lang="en-US" altLang="ja-JP" sz="2800" dirty="0" smtClean="0"/>
              <a:t> &gt;</a:t>
            </a:r>
            <a:r>
              <a:rPr lang="en-US" altLang="ja-JP" sz="2800" dirty="0" err="1" smtClean="0"/>
              <a:t>m</a:t>
            </a:r>
            <a:r>
              <a:rPr lang="en-US" altLang="ja-JP" sz="2800" baseline="-25000" dirty="0" err="1" smtClean="0"/>
              <a:t>νe</a:t>
            </a:r>
            <a:r>
              <a:rPr lang="en-US" altLang="ja-JP" sz="2800" baseline="-25000" dirty="0"/>
              <a:t>/</a:t>
            </a:r>
            <a:r>
              <a:rPr lang="en-US" altLang="ja-JP" sz="2800" baseline="-25000" dirty="0" err="1"/>
              <a:t>ν</a:t>
            </a:r>
            <a:r>
              <a:rPr lang="en-US" altLang="ja-JP" sz="2800" baseline="-25000" dirty="0" err="1" smtClean="0"/>
              <a:t>μ</a:t>
            </a:r>
            <a:r>
              <a:rPr lang="en-US" altLang="ja-JP" sz="2800" dirty="0" smtClean="0"/>
              <a:t> </a:t>
            </a:r>
            <a:r>
              <a:rPr lang="en-US" altLang="ja-JP" sz="2800" baseline="-25000" dirty="0" smtClean="0"/>
              <a:t> </a:t>
            </a:r>
            <a:r>
              <a:rPr lang="en-US" altLang="ja-JP" sz="2800" dirty="0" smtClean="0"/>
              <a:t> or </a:t>
            </a:r>
            <a:r>
              <a:rPr lang="en-US" altLang="ja-JP" sz="2800" dirty="0" err="1"/>
              <a:t>m</a:t>
            </a:r>
            <a:r>
              <a:rPr lang="en-US" altLang="ja-JP" sz="2800" baseline="-25000" dirty="0" err="1"/>
              <a:t>ντ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&lt;</a:t>
            </a:r>
            <a:r>
              <a:rPr lang="en-US" altLang="ja-JP" sz="2800" dirty="0" err="1" smtClean="0"/>
              <a:t>m</a:t>
            </a:r>
            <a:r>
              <a:rPr lang="en-US" altLang="ja-JP" sz="2800" baseline="-25000" dirty="0" err="1" smtClean="0"/>
              <a:t>νe</a:t>
            </a:r>
            <a:r>
              <a:rPr lang="en-US" altLang="ja-JP" sz="2800" baseline="-25000" dirty="0"/>
              <a:t>/</a:t>
            </a:r>
            <a:r>
              <a:rPr lang="en-US" altLang="ja-JP" sz="2800" baseline="-25000" dirty="0" err="1"/>
              <a:t>νμ</a:t>
            </a:r>
            <a:r>
              <a:rPr lang="en-US" altLang="ja-JP" sz="2800" dirty="0"/>
              <a:t> </a:t>
            </a:r>
            <a:r>
              <a:rPr lang="en-US" altLang="ja-JP" sz="2800" baseline="-25000" dirty="0" smtClean="0"/>
              <a:t> </a:t>
            </a:r>
            <a:r>
              <a:rPr lang="en-US" altLang="ja-JP" sz="2800" dirty="0" smtClean="0"/>
              <a:t>)   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/>
              <a:t>CP violation 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800" dirty="0" err="1" smtClean="0"/>
              <a:t>Majorana</a:t>
            </a:r>
            <a:r>
              <a:rPr lang="en-US" altLang="ja-JP" sz="2800" dirty="0" smtClean="0"/>
              <a:t> or Dirac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46562" y="1577554"/>
            <a:ext cx="5532679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chemeClr val="accent2"/>
                </a:solidFill>
              </a:rPr>
              <a:t>Atmospheric </a:t>
            </a:r>
            <a:r>
              <a:rPr lang="en-US" altLang="ja-JP" sz="2400" dirty="0" err="1">
                <a:solidFill>
                  <a:schemeClr val="accent2"/>
                </a:solidFill>
              </a:rPr>
              <a:t>ν</a:t>
            </a:r>
            <a:r>
              <a:rPr lang="en-US" altLang="ja-JP" sz="2400" dirty="0">
                <a:solidFill>
                  <a:schemeClr val="accent2"/>
                </a:solidFill>
              </a:rPr>
              <a:t> oscillation at SK (98)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chemeClr val="accent2"/>
                </a:solidFill>
              </a:rPr>
              <a:t>Solar </a:t>
            </a:r>
            <a:r>
              <a:rPr lang="en-US" altLang="ja-JP" sz="2400" dirty="0" err="1">
                <a:solidFill>
                  <a:schemeClr val="accent2"/>
                </a:solidFill>
              </a:rPr>
              <a:t>ν</a:t>
            </a:r>
            <a:r>
              <a:rPr lang="en-US" altLang="ja-JP" sz="2400" dirty="0">
                <a:solidFill>
                  <a:schemeClr val="accent2"/>
                </a:solidFill>
              </a:rPr>
              <a:t> oscillation at SK and SNO (01)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chemeClr val="accent5"/>
                </a:solidFill>
              </a:rPr>
              <a:t>Reactor </a:t>
            </a:r>
            <a:r>
              <a:rPr lang="en-US" altLang="ja-JP" sz="2400" dirty="0" err="1">
                <a:solidFill>
                  <a:schemeClr val="accent5"/>
                </a:solidFill>
              </a:rPr>
              <a:t>ν</a:t>
            </a:r>
            <a:r>
              <a:rPr lang="en-US" altLang="ja-JP" sz="2400" dirty="0">
                <a:solidFill>
                  <a:schemeClr val="accent5"/>
                </a:solidFill>
              </a:rPr>
              <a:t>  at </a:t>
            </a:r>
            <a:r>
              <a:rPr lang="en-US" altLang="ja-JP" sz="2400" dirty="0" err="1">
                <a:solidFill>
                  <a:schemeClr val="accent5"/>
                </a:solidFill>
              </a:rPr>
              <a:t>KamLAND</a:t>
            </a:r>
            <a:r>
              <a:rPr lang="en-US" altLang="ja-JP" sz="2400" dirty="0">
                <a:solidFill>
                  <a:schemeClr val="accent5"/>
                </a:solidFill>
              </a:rPr>
              <a:t> (02)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chemeClr val="accent5"/>
                </a:solidFill>
              </a:rPr>
              <a:t>Long baseline accelerator K2K experiment (04)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chemeClr val="accent5"/>
                </a:solidFill>
              </a:rPr>
              <a:t>Tau </a:t>
            </a:r>
            <a:r>
              <a:rPr lang="en-US" altLang="ja-JP" sz="2400" dirty="0" err="1">
                <a:solidFill>
                  <a:schemeClr val="accent5"/>
                </a:solidFill>
              </a:rPr>
              <a:t>ν</a:t>
            </a:r>
            <a:r>
              <a:rPr lang="en-US" altLang="ja-JP" sz="2400" dirty="0">
                <a:solidFill>
                  <a:schemeClr val="accent5"/>
                </a:solidFill>
              </a:rPr>
              <a:t> appearance at OPERA (10)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>
                <a:solidFill>
                  <a:schemeClr val="accent5"/>
                </a:solidFill>
              </a:rPr>
              <a:t>U13 </a:t>
            </a:r>
            <a:r>
              <a:rPr lang="en-US" altLang="ja-JP" sz="2400" dirty="0">
                <a:solidFill>
                  <a:schemeClr val="accent5"/>
                </a:solidFill>
              </a:rPr>
              <a:t>measurement (12)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chemeClr val="accent5"/>
                </a:solidFill>
              </a:rPr>
              <a:t>Electron </a:t>
            </a:r>
            <a:r>
              <a:rPr lang="en-US" altLang="ja-JP" sz="2400" dirty="0" err="1">
                <a:solidFill>
                  <a:schemeClr val="accent5"/>
                </a:solidFill>
              </a:rPr>
              <a:t>ν</a:t>
            </a:r>
            <a:r>
              <a:rPr lang="en-US" altLang="ja-JP" sz="2400" dirty="0">
                <a:solidFill>
                  <a:schemeClr val="accent5"/>
                </a:solidFill>
              </a:rPr>
              <a:t> appearance at T2K (13</a:t>
            </a:r>
            <a:r>
              <a:rPr lang="en-US" altLang="ja-JP" sz="2400" dirty="0" smtClean="0">
                <a:solidFill>
                  <a:schemeClr val="accent5"/>
                </a:solidFill>
              </a:rPr>
              <a:t>)</a:t>
            </a:r>
            <a:endParaRPr lang="en-US" altLang="ja-JP" sz="2400" dirty="0">
              <a:solidFill>
                <a:schemeClr val="accent5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0310" y="925398"/>
            <a:ext cx="8943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Neutrino oscillation is being studied in cosmic and precision </a:t>
            </a:r>
            <a:r>
              <a:rPr lang="en-US" altLang="ja-JP" sz="2400" dirty="0" smtClean="0"/>
              <a:t>frontiers</a:t>
            </a:r>
            <a:r>
              <a:rPr lang="en-US" altLang="ja-JP" sz="2400" dirty="0"/>
              <a:t>.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13" y="1745983"/>
            <a:ext cx="2364093" cy="287855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899160" y="4492901"/>
            <a:ext cx="1505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(Latest T2K result)</a:t>
            </a:r>
            <a:endParaRPr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06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58099"/>
            <a:ext cx="8229600" cy="36582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Does </a:t>
            </a:r>
            <a:r>
              <a:rPr lang="en-US" altLang="ja-JP" dirty="0"/>
              <a:t>d</a:t>
            </a:r>
            <a:r>
              <a:rPr lang="en-US" altLang="ja-JP" dirty="0" smtClean="0"/>
              <a:t>eviation of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(g-2) come from physics beyond the SM?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Is dark matter WIMPs?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Where is physics beyond the standard model?  Around </a:t>
            </a:r>
            <a:r>
              <a:rPr lang="en-US" altLang="ja-JP" dirty="0" err="1"/>
              <a:t>TeVs</a:t>
            </a:r>
            <a:r>
              <a:rPr lang="en-US" altLang="ja-JP" dirty="0"/>
              <a:t>? Is discovered Higgs  the SM one?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6DDD-878C-A445-8D25-E0EEB851D11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Urgency</a:t>
            </a:r>
            <a:r>
              <a:rPr lang="en-US" altLang="ja-JP" dirty="0"/>
              <a:t> </a:t>
            </a:r>
            <a:r>
              <a:rPr lang="en-US" altLang="ja-JP" dirty="0" smtClean="0"/>
              <a:t>problems in particle physics </a:t>
            </a:r>
            <a:br>
              <a:rPr lang="en-US" altLang="ja-JP" dirty="0" smtClean="0"/>
            </a:br>
            <a:r>
              <a:rPr lang="en-US" altLang="ja-JP" dirty="0" smtClean="0"/>
              <a:t>(my opinion)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662701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2152</Words>
  <Application>Microsoft Macintosh PowerPoint</Application>
  <PresentationFormat>画面に合わせる (4:3)</PresentationFormat>
  <Paragraphs>346</Paragraphs>
  <Slides>53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4" baseType="lpstr">
      <vt:lpstr>ホワイト</vt:lpstr>
      <vt:lpstr>Tasks in Next 10 Years - A personal view on future of searches  for beyond the standard model - </vt:lpstr>
      <vt:lpstr>Victory of the standard model - Discovery of Higgs boson - </vt:lpstr>
      <vt:lpstr>PowerPoint プレゼンテーション</vt:lpstr>
      <vt:lpstr>Five evidences for physics beyond SM</vt:lpstr>
      <vt:lpstr>Urgency problems in particle physics  (my opinion)</vt:lpstr>
      <vt:lpstr>Three tools in particle physics</vt:lpstr>
      <vt:lpstr>History of Kobayashi-Maskawa mechanism</vt:lpstr>
      <vt:lpstr>History of neutrino oscillation</vt:lpstr>
      <vt:lpstr>Urgency problems in particle physics  (my opinion)</vt:lpstr>
      <vt:lpstr>Does deviation of muon (g-2) come from physics beyond the SM?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Muon g-2</vt:lpstr>
      <vt:lpstr>Is dark matter WIMPs?</vt:lpstr>
      <vt:lpstr>WIMPs</vt:lpstr>
      <vt:lpstr>WIMP searches</vt:lpstr>
      <vt:lpstr>Direct detection on the earth</vt:lpstr>
      <vt:lpstr>Gamma rays </vt:lpstr>
      <vt:lpstr>Gamma rays from Dwarf Spheroidals </vt:lpstr>
      <vt:lpstr>Line gamma rays (smoking gun)</vt:lpstr>
      <vt:lpstr>Line gamma rays (smoking gun)</vt:lpstr>
      <vt:lpstr>Line gamma rays from GC </vt:lpstr>
      <vt:lpstr>Line gamma rays from GC </vt:lpstr>
      <vt:lpstr>Other bounds</vt:lpstr>
      <vt:lpstr>Where is physics beyond the standard model?  Around TeVs? Is discovered Higgs  the SM one? </vt:lpstr>
      <vt:lpstr>Is discovered Higgs boson the SM one?</vt:lpstr>
      <vt:lpstr>Does Higgs boson have  lepton-flavor-violating coupling?</vt:lpstr>
      <vt:lpstr>PowerPoint プレゼンテーション</vt:lpstr>
      <vt:lpstr>PowerPoint プレゼンテーション</vt:lpstr>
      <vt:lpstr>LHC may discover BSM below a few TeV....</vt:lpstr>
      <vt:lpstr>Electric Dipole Moments (EDMs)</vt:lpstr>
      <vt:lpstr>EDMs from BSM</vt:lpstr>
      <vt:lpstr>Supersymmetric standard model</vt:lpstr>
      <vt:lpstr>Supersymmetric standard model</vt:lpstr>
      <vt:lpstr>Supersymmetric standard model  with flavor violation</vt:lpstr>
      <vt:lpstr>Higgs-mediated Barr-Zee diagrams to EDMs</vt:lpstr>
      <vt:lpstr>New physics contribution to EDMs via Higgs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 of talk</vt:lpstr>
      <vt:lpstr>PowerPoint プレゼンテーション</vt:lpstr>
      <vt:lpstr>backup</vt:lpstr>
      <vt:lpstr>Direct detection of E-WIMPs</vt:lpstr>
      <vt:lpstr>Wino direct detection</vt:lpstr>
      <vt:lpstr>PowerPoint プレゼンテーション</vt:lpstr>
      <vt:lpstr>Constraints on wino from FERMI</vt:lpstr>
      <vt:lpstr>The standard model in particle physics</vt:lpstr>
      <vt:lpstr>Victory of the standard model - Discovery of Higgs boson -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 in Next 10 Years - A personal view on future of searches  for beyond the standard model - </dc:title>
  <dc:creator>Junji Hisano</dc:creator>
  <cp:lastModifiedBy>久野 純治</cp:lastModifiedBy>
  <cp:revision>84</cp:revision>
  <dcterms:created xsi:type="dcterms:W3CDTF">2013-12-09T03:39:50Z</dcterms:created>
  <dcterms:modified xsi:type="dcterms:W3CDTF">2013-12-13T00:13:10Z</dcterms:modified>
</cp:coreProperties>
</file>